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88" r:id="rId2"/>
    <p:sldId id="289" r:id="rId3"/>
    <p:sldId id="256" r:id="rId4"/>
    <p:sldId id="258" r:id="rId5"/>
    <p:sldId id="269" r:id="rId6"/>
    <p:sldId id="261" r:id="rId7"/>
    <p:sldId id="260" r:id="rId8"/>
    <p:sldId id="262" r:id="rId9"/>
    <p:sldId id="292" r:id="rId10"/>
    <p:sldId id="272" r:id="rId11"/>
    <p:sldId id="276" r:id="rId12"/>
    <p:sldId id="263" r:id="rId13"/>
    <p:sldId id="264" r:id="rId14"/>
    <p:sldId id="265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E6EF-E19A-4021-9E07-FBB21239100E}" type="datetimeFigureOut">
              <a:rPr lang="en-CA" smtClean="0"/>
              <a:t>2021-10-12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5276D-6D92-49D6-9D9C-3500639B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D2688C-442F-45D3-8D78-015660F7E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FE0EF-DB17-4713-8A9F-52C900754AD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706" name="Rectangle 1026">
            <a:extLst>
              <a:ext uri="{FF2B5EF4-FFF2-40B4-BE49-F238E27FC236}">
                <a16:creationId xmlns:a16="http://schemas.microsoft.com/office/drawing/2014/main" id="{181F57BB-89CC-4B18-9C22-DF880E373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1027">
            <a:extLst>
              <a:ext uri="{FF2B5EF4-FFF2-40B4-BE49-F238E27FC236}">
                <a16:creationId xmlns:a16="http://schemas.microsoft.com/office/drawing/2014/main" id="{4817A302-1B88-42C2-802D-29D4F41D7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9F0D03-8231-4DC4-B780-7FD166DAB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C8052-0913-4F42-B4DF-AB76C67E456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20C65C23-5F6C-447A-95B5-D1140FFC1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849E9B2-1BC7-4443-B9C6-3498EF98B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871040-9337-4FF1-B235-40F51C9E7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574979-64EB-4A1B-AF26-965F4AFDAE0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A7147ECE-C0D3-4F85-BD3D-DF64782BA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6E60F55-B630-4008-9300-796E2E559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6E94A1-8A34-453C-9816-7FE97EECC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20AE8-B069-4959-BE49-3EC75B9DA09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F9BD659-909E-436B-B747-FD5CA78F5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90C42E4-D718-4F09-994B-0714D16D1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DC3840-5AC9-478F-932E-C23E8D1E0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3ABE-C488-4B03-A7D3-4B1439D5781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DF142EF-489B-4865-9D82-A726AA3FF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486F5E7-3608-4286-B7A0-7A2C72F49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8E2DA8-791D-41D5-B3D5-5535482B7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18F34-830B-41B4-843E-0E255EB0469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50EB009-2069-49B6-9FD2-487769080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715F857-7A9B-4E49-AE8E-148D32FD5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9FB1D2-F74F-474C-9FFC-85A28C12B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E527F-3EC6-472E-9598-E7CD34C5E68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D97E3D5-EB3C-4217-B810-F33395D1E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86E58A0-2265-49B4-A363-271BBB510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03C3C7-688A-4E90-9288-E3A944519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BAE8A-9AF6-4DDB-8C3B-0EB74E9B608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6F7EE96-A657-4098-8B6F-1B48CF15B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11CD9C7-736A-4149-9F3F-43FCF9334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26D04AF-4FB5-4ABE-A31C-08725108E76F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30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8305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DB5AB2-1BBB-40B0-8E1B-77B5FF0F3242}"/>
              </a:ext>
            </a:extLst>
          </p:cNvPr>
          <p:cNvSpPr txBox="1">
            <a:spLocks/>
          </p:cNvSpPr>
          <p:nvPr/>
        </p:nvSpPr>
        <p:spPr>
          <a:xfrm>
            <a:off x="-143979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83139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2AF6D3D-1E8D-4491-A5AD-6F142DC8D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0179F0F-967E-4790-AA15-87DF159C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5943600"/>
            <a:ext cx="7772400" cy="609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1400"/>
              <a:t>Actor IDs are “Primary Keys” in the actor table</a:t>
            </a:r>
          </a:p>
          <a:p>
            <a:pPr>
              <a:buFontTx/>
              <a:buNone/>
            </a:pPr>
            <a:r>
              <a:rPr lang="en-US" altLang="en-US" sz="1400"/>
              <a:t>Actor IDs are “Foreign Keys” in the movie table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9100CCB2-CD86-4078-B2D2-4F07CED0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5576888" cy="42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D878B11-8F39-4DC3-ACB2-F66D2F7A4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ACID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A1B6D24-456A-4877-B119-5A9B04A23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/>
              <a:t>A</a:t>
            </a:r>
            <a:r>
              <a:rPr lang="en-US" altLang="en-US" sz="2400"/>
              <a:t>tomicity</a:t>
            </a:r>
          </a:p>
          <a:p>
            <a:pPr lvl="1"/>
            <a:r>
              <a:rPr lang="en-US" altLang="en-US" sz="2400"/>
              <a:t>All or none</a:t>
            </a:r>
          </a:p>
          <a:p>
            <a:r>
              <a:rPr lang="en-US" altLang="en-US" sz="2400" b="1"/>
              <a:t>C</a:t>
            </a:r>
            <a:r>
              <a:rPr lang="en-US" altLang="en-US" sz="2400"/>
              <a:t>onsistency</a:t>
            </a:r>
          </a:p>
          <a:p>
            <a:pPr lvl="1"/>
            <a:r>
              <a:rPr lang="en-US" altLang="en-US" sz="2400"/>
              <a:t>Always in a legal state</a:t>
            </a:r>
          </a:p>
          <a:p>
            <a:r>
              <a:rPr lang="en-US" altLang="en-US" sz="2400" b="1"/>
              <a:t>I</a:t>
            </a:r>
            <a:r>
              <a:rPr lang="en-US" altLang="en-US" sz="2400"/>
              <a:t>solation</a:t>
            </a:r>
          </a:p>
          <a:p>
            <a:pPr lvl="1"/>
            <a:r>
              <a:rPr lang="en-US" altLang="en-US" sz="2400"/>
              <a:t>Each user is isolated from each other user</a:t>
            </a:r>
          </a:p>
          <a:p>
            <a:r>
              <a:rPr lang="en-US" altLang="en-US" sz="2400" b="1"/>
              <a:t>D</a:t>
            </a:r>
            <a:r>
              <a:rPr lang="en-US" altLang="en-US" sz="2400"/>
              <a:t>urability</a:t>
            </a:r>
          </a:p>
          <a:p>
            <a:pPr lvl="1"/>
            <a:r>
              <a:rPr lang="en-US" altLang="en-US" sz="2400"/>
              <a:t>Can recover after a crash or power failure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2C40-ACD1-4BD7-81C2-867C12064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98CF5A9-F54D-45D5-B3F0-5BB4529A2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Changing Tables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69878A3-03CB-41CD-9786-DCC20D2DFB8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Sometimes you want to change the structure of an existing table</a:t>
            </a:r>
          </a:p>
          <a:p>
            <a:pPr lvl="1"/>
            <a:r>
              <a:rPr lang="en-GB" altLang="en-US" sz="2000"/>
              <a:t>One way is to DROP it then rebuild it</a:t>
            </a:r>
          </a:p>
          <a:p>
            <a:pPr lvl="1"/>
            <a:r>
              <a:rPr lang="en-GB" altLang="en-US" sz="2000"/>
              <a:t>This is dangerous, so there is the ALTER TABLE command instead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7654626-176C-4FFA-A6B1-F39FAEC594A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/>
              <a:t>ALTER TABLE can</a:t>
            </a:r>
          </a:p>
          <a:p>
            <a:pPr lvl="1"/>
            <a:r>
              <a:rPr lang="en-GB" altLang="en-US" sz="2000"/>
              <a:t>Add a new column</a:t>
            </a:r>
          </a:p>
          <a:p>
            <a:pPr lvl="1"/>
            <a:r>
              <a:rPr lang="en-GB" altLang="en-US" sz="2000"/>
              <a:t>Remove an existing column</a:t>
            </a:r>
          </a:p>
          <a:p>
            <a:pPr lvl="1"/>
            <a:r>
              <a:rPr lang="en-GB" altLang="en-US" sz="2000"/>
              <a:t>Add a new constraint</a:t>
            </a:r>
          </a:p>
          <a:p>
            <a:pPr lvl="1"/>
            <a:r>
              <a:rPr lang="en-GB" altLang="en-US" sz="2000"/>
              <a:t>Remove an existing constraint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4B72-8C26-4CCB-B36A-68365313B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0BE14EF-D1E2-49F3-AA14-738FDC0AD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ALTERing Columns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24CF9DD-9A2C-40AA-90C2-EC00D7622A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/>
              <a:t>To add or remove columns use</a:t>
            </a:r>
          </a:p>
          <a:p>
            <a:pPr marL="0" indent="0"/>
            <a:endParaRPr lang="en-GB" altLang="en-US" sz="12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ALTER TABLE &lt;table&gt;   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ADD COLUMN &lt;col&gt;</a:t>
            </a:r>
          </a:p>
          <a:p>
            <a:pPr marL="0" indent="0">
              <a:buNone/>
            </a:pPr>
            <a:endParaRPr lang="en-GB" altLang="en-US" sz="12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ALTER TABLE &lt;table&gt;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DROP COLUMN &lt;name&gt;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0CF41EE-0CF2-4F4F-BF52-DCDC304BA1A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905000"/>
            <a:ext cx="3886200" cy="4343400"/>
          </a:xfrm>
        </p:spPr>
        <p:txBody>
          <a:bodyPr/>
          <a:lstStyle/>
          <a:p>
            <a:pPr marL="0" indent="0">
              <a:buNone/>
            </a:pPr>
            <a:r>
              <a:rPr lang="en-GB" altLang="en-US"/>
              <a:t>Examples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ALTER TABLE Student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ADD COLUMN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Degree VARCHAR(50)</a:t>
            </a:r>
          </a:p>
          <a:p>
            <a:pPr marL="0" indent="0">
              <a:buNone/>
            </a:pPr>
            <a:endParaRPr lang="en-GB" altLang="en-US" sz="24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ALTER TABLE Student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DROP COLUMN Degree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1BFA-EC46-4328-A72C-E49B4A233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More SQL Data Definition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0B04F8C-268B-4C75-AC88-2571C5796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ALTERing Constraints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BF9BB2F-3725-4F4C-B80A-533F8DA0CB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en-US"/>
              <a:t>To add or remove columns use</a:t>
            </a:r>
          </a:p>
          <a:p>
            <a:pPr marL="0" indent="0">
              <a:buNone/>
            </a:pPr>
            <a:endParaRPr lang="en-GB" altLang="en-US" sz="12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ALTER TABLE &lt;table&gt;   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ADD CONSTRAINT 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    &lt;definition&gt;</a:t>
            </a:r>
          </a:p>
          <a:p>
            <a:pPr marL="0" indent="0">
              <a:buNone/>
            </a:pPr>
            <a:endParaRPr lang="en-GB" altLang="en-US" sz="12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ALTER TABLE &lt;table&gt;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DROP CONSTRAINT 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     &lt;name&gt;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BB93F9D-F953-4418-BE6B-BB7D4FF2DC9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905000"/>
            <a:ext cx="3886200" cy="4343400"/>
          </a:xfrm>
        </p:spPr>
        <p:txBody>
          <a:bodyPr/>
          <a:lstStyle/>
          <a:p>
            <a:pPr marL="0" indent="0">
              <a:buNone/>
            </a:pPr>
            <a:r>
              <a:rPr lang="en-GB" altLang="en-US"/>
              <a:t>Examples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ALTER TABLE Module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ADD CONSTRAINT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ck UNIQUE (title)</a:t>
            </a:r>
          </a:p>
          <a:p>
            <a:pPr marL="0" indent="0">
              <a:buNone/>
            </a:pPr>
            <a:endParaRPr lang="en-GB" altLang="en-US" sz="24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ALTER TABLE Module</a:t>
            </a:r>
          </a:p>
          <a:p>
            <a:pPr marL="0" indent="0">
              <a:buNone/>
            </a:pPr>
            <a:r>
              <a:rPr lang="en-GB" altLang="en-US" sz="2400" b="1">
                <a:latin typeface="Courier New" panose="02070309020205020404" pitchFamily="49" charset="0"/>
              </a:rPr>
              <a:t>  DROP CONSTRAINT 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End of Lesson 5 </a:t>
            </a:r>
            <a:r>
              <a:rPr lang="en-US" altLang="en-US" dirty="0">
                <a:ea typeface="ＭＳ Ｐゴシック" panose="020B0600070205080204" pitchFamily="34" charset="-128"/>
              </a:rPr>
              <a:t>Examples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1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81200" y="533401"/>
            <a:ext cx="83058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Objectives: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More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CRUD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ALTER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AUTOINCREMENT </a:t>
            </a:r>
          </a:p>
        </p:txBody>
      </p:sp>
    </p:spTree>
    <p:extLst>
      <p:ext uri="{BB962C8B-B14F-4D97-AF65-F5344CB8AC3E}">
        <p14:creationId xmlns:p14="http://schemas.microsoft.com/office/powerpoint/2010/main" val="20497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64314E1-7BB9-4232-9E01-3DD39024A1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Structure Modification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3762E5A-90C3-4A4F-BAB2-C427F7717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Operations (CRUD)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DBF05FF-3CC1-4D2D-A429-ECF9516BB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b="1" dirty="0"/>
              <a:t>C</a:t>
            </a:r>
            <a:r>
              <a:rPr lang="en-US" altLang="en-US" sz="2800" dirty="0"/>
              <a:t>reate data in a table</a:t>
            </a:r>
          </a:p>
          <a:p>
            <a:pPr lvl="1"/>
            <a:r>
              <a:rPr lang="en-US" altLang="en-US" sz="2000" dirty="0"/>
              <a:t>A new actor has just appeared in a film</a:t>
            </a:r>
            <a:endParaRPr lang="en-US" altLang="en-US" sz="2400" dirty="0"/>
          </a:p>
          <a:p>
            <a:r>
              <a:rPr lang="en-US" altLang="en-US" sz="2800" b="1" dirty="0"/>
              <a:t>R</a:t>
            </a:r>
            <a:r>
              <a:rPr lang="en-US" altLang="en-US" sz="2800" dirty="0"/>
              <a:t>ead data from a table</a:t>
            </a:r>
          </a:p>
          <a:p>
            <a:pPr lvl="1"/>
            <a:r>
              <a:rPr lang="en-US" altLang="en-US" sz="2000" dirty="0"/>
              <a:t>Somebody has searched for an actor</a:t>
            </a:r>
            <a:endParaRPr lang="en-US" altLang="en-US" sz="2400" dirty="0"/>
          </a:p>
          <a:p>
            <a:r>
              <a:rPr lang="en-US" altLang="en-US" sz="2800" b="1" dirty="0"/>
              <a:t>U</a:t>
            </a:r>
            <a:r>
              <a:rPr lang="en-US" altLang="en-US" sz="2800" dirty="0"/>
              <a:t>pdate data in a table</a:t>
            </a:r>
          </a:p>
          <a:p>
            <a:pPr lvl="1"/>
            <a:r>
              <a:rPr lang="en-US" altLang="en-US" sz="2000" dirty="0"/>
              <a:t>An actor has appeared in a new movie</a:t>
            </a:r>
            <a:endParaRPr lang="en-US" altLang="en-US" sz="2400" dirty="0"/>
          </a:p>
          <a:p>
            <a:r>
              <a:rPr lang="en-US" altLang="en-US" sz="2800" b="1" dirty="0"/>
              <a:t>D</a:t>
            </a:r>
            <a:r>
              <a:rPr lang="en-US" altLang="en-US" sz="2800" dirty="0"/>
              <a:t>elete data in a table</a:t>
            </a:r>
          </a:p>
          <a:p>
            <a:pPr lvl="1"/>
            <a:r>
              <a:rPr lang="en-US" altLang="en-US" sz="2000" dirty="0"/>
              <a:t>A planned movie is cancelled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AC8A977-6E73-409E-A7DA-BAE05AFE0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Query Language</a:t>
            </a:r>
            <a:br>
              <a:rPr lang="en-US" altLang="en-US"/>
            </a:br>
            <a:r>
              <a:rPr lang="en-US" altLang="en-US"/>
              <a:t>(SQL)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A9006BD-FB5F-4814-A083-61CDECD8A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language that one uses to interface with a database</a:t>
            </a:r>
          </a:p>
          <a:p>
            <a:r>
              <a:rPr lang="en-US" altLang="en-US"/>
              <a:t>Allows a user to perform CRUD operations on a particular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D26424F-F28D-4923-8FFC-BA7496288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(INSERT)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DE0177B-F012-41EB-8D49-1A66B87E9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Insert a row into the actors table containing id=5, name=“Nicole Kidman”, DOB=“06/20/1967” gender=“F”</a:t>
            </a: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2457FF"/>
                </a:solidFill>
              </a:rPr>
              <a:t>INSERT INTO actors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2457FF"/>
                </a:solidFill>
              </a:rPr>
              <a:t>VALUES (‘5’, ‘Nicole Kidman’, ‘06/20/1967’, ‘F’);</a:t>
            </a:r>
            <a:endParaRPr lang="en-US" altLang="en-US" sz="14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b="1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b="1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b="1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b="1"/>
              <a:t>Note that the order of values depends on the way the table was created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92047B5-64F9-41FF-A0C7-A309EF82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(SELECT)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1A7A1D-EFF0-4A02-AA1E-20C6D257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3820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Get all rows and only the id column from the “actors” table</a:t>
            </a:r>
            <a:endParaRPr lang="en-US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SELECT id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FROM actors;</a:t>
            </a:r>
            <a:endParaRPr lang="en-US" altLang="en-US" sz="14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Get all rows and columns from the “actors” table</a:t>
            </a:r>
            <a:endParaRPr lang="en-US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SELECT 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FROM actors;</a:t>
            </a:r>
            <a:endParaRPr lang="en-US" altLang="en-US" sz="14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Get all rows  and columns from the “actors” table whose name field is “Tom Cruise.”</a:t>
            </a:r>
            <a:endParaRPr lang="en-US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SELECT 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FROM actors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WHERE name = ‘Tom Cruise’;</a:t>
            </a:r>
            <a:endParaRPr lang="en-US" altLang="en-US" sz="14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Get all rows and columns from the “actors” table whose name field is either “Tom Cruise” or “Katie Holmes.”</a:t>
            </a:r>
            <a:endParaRPr lang="en-US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SELECT 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FROM actors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WHERE name = ‘Tom Cruise’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        OR name = ‘Katie Holmes’;</a:t>
            </a:r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71E0B7F-89A4-4009-9120-5D6480A29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(UPDATE)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1CA0CF-B936-4F5D-9F45-9B53E9AB4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Change Tom Cruise’s gender</a:t>
            </a:r>
            <a:endParaRPr lang="en-US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UPDATE actors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SET gender = ‘F’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WHERE name = ‘Tom Cruise’;</a:t>
            </a:r>
            <a:endParaRPr lang="en-US" altLang="en-US" sz="14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Change Tom Cruise’s gender if he is a man</a:t>
            </a:r>
            <a:endParaRPr lang="en-US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UPDATE actors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SET gender = ‘F’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WHERE name = ‘Tom Cruise’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2457FF"/>
                </a:solidFill>
              </a:rPr>
              <a:t>      AND gender = ‘M’;</a:t>
            </a:r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5F91591-9535-47B5-BF75-054761E32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(DELETE)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6A5335E-FF4C-42EE-9E88-6CCA0E5B6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/>
              <a:t>Delete Tom Cruise from the table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2457FF"/>
                </a:solidFill>
              </a:rPr>
              <a:t>DELETE FROM actors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2457FF"/>
                </a:solidFill>
              </a:rPr>
              <a:t>WHERE name = ‘Tom Cruise’;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575</Words>
  <Application>Microsoft Office PowerPoint</Application>
  <PresentationFormat>Widescreen</PresentationFormat>
  <Paragraphs>135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Helvetica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Structure Modification</vt:lpstr>
      <vt:lpstr>Database Operations (CRUD)</vt:lpstr>
      <vt:lpstr>Structured Query Language (SQL)</vt:lpstr>
      <vt:lpstr>Create (INSERT)</vt:lpstr>
      <vt:lpstr>Read (SELECT)</vt:lpstr>
      <vt:lpstr>Update (UPDATE)</vt:lpstr>
      <vt:lpstr>Delete (DELETE)</vt:lpstr>
      <vt:lpstr>Relationships</vt:lpstr>
      <vt:lpstr>ACID</vt:lpstr>
      <vt:lpstr>Changing Tables</vt:lpstr>
      <vt:lpstr>ALTERing Columns</vt:lpstr>
      <vt:lpstr>ALTERing Constraints</vt:lpstr>
      <vt:lpstr>End of Lesson 5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COMP3002 – Advanced Database</dc:title>
  <dc:creator>Darcy Ricetto</dc:creator>
  <cp:lastModifiedBy>Ricetto, Darcy</cp:lastModifiedBy>
  <cp:revision>13</cp:revision>
  <dcterms:created xsi:type="dcterms:W3CDTF">2020-09-21T22:23:14Z</dcterms:created>
  <dcterms:modified xsi:type="dcterms:W3CDTF">2021-10-12T20:41:58Z</dcterms:modified>
</cp:coreProperties>
</file>