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88" r:id="rId2"/>
    <p:sldId id="289" r:id="rId3"/>
    <p:sldId id="256" r:id="rId4"/>
    <p:sldId id="257" r:id="rId5"/>
    <p:sldId id="264" r:id="rId6"/>
    <p:sldId id="258" r:id="rId7"/>
    <p:sldId id="265" r:id="rId8"/>
    <p:sldId id="266" r:id="rId9"/>
    <p:sldId id="259" r:id="rId10"/>
    <p:sldId id="260" r:id="rId11"/>
    <p:sldId id="261" r:id="rId12"/>
    <p:sldId id="262" r:id="rId13"/>
    <p:sldId id="263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305" r:id="rId24"/>
    <p:sldId id="303" r:id="rId25"/>
    <p:sldId id="297" r:id="rId26"/>
    <p:sldId id="304" r:id="rId27"/>
    <p:sldId id="301" r:id="rId28"/>
    <p:sldId id="282" r:id="rId29"/>
    <p:sldId id="283" r:id="rId30"/>
    <p:sldId id="284" r:id="rId31"/>
    <p:sldId id="285" r:id="rId32"/>
    <p:sldId id="286" r:id="rId33"/>
    <p:sldId id="287" r:id="rId34"/>
    <p:sldId id="306" r:id="rId35"/>
    <p:sldId id="307" r:id="rId36"/>
    <p:sldId id="295" r:id="rId37"/>
    <p:sldId id="296" r:id="rId38"/>
    <p:sldId id="29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BE6EF-E19A-4021-9E07-FBB21239100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5276D-6D92-49D6-9D9C-3500639B5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09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26D04AF-4FB5-4ABE-A31C-08725108E76F}" type="slidenum">
              <a:rPr lang="en-US" altLang="en-US" sz="1200"/>
              <a:pPr algn="r"/>
              <a:t>38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030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81200" y="533401"/>
            <a:ext cx="8305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 b="1" dirty="0"/>
          </a:p>
          <a:p>
            <a:pPr algn="ctr" eaLnBrk="1" hangingPunct="1">
              <a:spcBef>
                <a:spcPct val="50000"/>
              </a:spcBef>
            </a:pPr>
            <a:endParaRPr lang="en-US" altLang="en-US" sz="3600" b="1" dirty="0"/>
          </a:p>
          <a:p>
            <a:pPr algn="ctr" eaLnBrk="1" hangingPunct="1">
              <a:spcBef>
                <a:spcPct val="50000"/>
              </a:spcBef>
            </a:pPr>
            <a:endParaRPr lang="en-US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DB5AB2-1BBB-40B0-8E1B-77B5FF0F3242}"/>
              </a:ext>
            </a:extLst>
          </p:cNvPr>
          <p:cNvSpPr txBox="1">
            <a:spLocks/>
          </p:cNvSpPr>
          <p:nvPr/>
        </p:nvSpPr>
        <p:spPr>
          <a:xfrm>
            <a:off x="-143979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Lesson 6</a:t>
            </a:r>
          </a:p>
        </p:txBody>
      </p:sp>
    </p:spTree>
    <p:extLst>
      <p:ext uri="{BB962C8B-B14F-4D97-AF65-F5344CB8AC3E}">
        <p14:creationId xmlns:p14="http://schemas.microsoft.com/office/powerpoint/2010/main" val="83139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DFCB9FB5-C8A7-43C0-A4B6-2F42FFDF1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90600"/>
          </a:xfrm>
        </p:spPr>
        <p:txBody>
          <a:bodyPr/>
          <a:lstStyle/>
          <a:p>
            <a:r>
              <a:rPr lang="en-US" altLang="en-US" b="1" u="sng"/>
              <a:t>COUNT( )</a:t>
            </a: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B43D5A10-FA59-48E5-B043-5AF56EADA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686800" cy="4876800"/>
          </a:xfrm>
        </p:spPr>
        <p:txBody>
          <a:bodyPr/>
          <a:lstStyle/>
          <a:p>
            <a:pPr marL="1030288" indent="-855663"/>
            <a:r>
              <a:rPr lang="en-US" altLang="en-US">
                <a:cs typeface="Times New Roman" panose="02020603050405020304" pitchFamily="18" charset="0"/>
              </a:rPr>
              <a:t>The result table for the COUNT(*) function is a single </a:t>
            </a:r>
            <a:r>
              <a:rPr lang="en-US" altLang="en-US" i="1">
                <a:cs typeface="Times New Roman" panose="02020603050405020304" pitchFamily="18" charset="0"/>
              </a:rPr>
              <a:t>scalar</a:t>
            </a:r>
            <a:r>
              <a:rPr lang="en-US" altLang="en-US">
                <a:cs typeface="Times New Roman" panose="02020603050405020304" pitchFamily="18" charset="0"/>
              </a:rPr>
              <a:t> value.  </a:t>
            </a:r>
          </a:p>
          <a:p>
            <a:pPr marL="1030288" indent="-855663"/>
            <a:r>
              <a:rPr lang="en-US" altLang="en-US">
                <a:cs typeface="Times New Roman" panose="02020603050405020304" pitchFamily="18" charset="0"/>
              </a:rPr>
              <a:t>Notice that the result table has a column heading that corresponds to the name of the aggregate function specified in the SELECT clause.  </a:t>
            </a:r>
          </a:p>
          <a:p>
            <a:pPr marL="1030288" indent="-855663"/>
            <a:r>
              <a:rPr lang="en-US" altLang="en-US">
                <a:cs typeface="Times New Roman" panose="02020603050405020304" pitchFamily="18" charset="0"/>
              </a:rPr>
              <a:t>The output column can be assigned a more meaningful column name as is shown in the revised query 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D4FE3A97-AE90-4A51-93AD-3E828881B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90600"/>
          </a:xfrm>
        </p:spPr>
        <p:txBody>
          <a:bodyPr/>
          <a:lstStyle/>
          <a:p>
            <a:r>
              <a:rPr lang="en-US" altLang="en-US" b="1" u="sng"/>
              <a:t>COUNT( )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C3522009-0BAF-46F6-A58D-35294771D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686800" cy="4876800"/>
          </a:xfrm>
        </p:spPr>
        <p:txBody>
          <a:bodyPr>
            <a:normAutofit lnSpcReduction="10000"/>
          </a:bodyPr>
          <a:lstStyle/>
          <a:p>
            <a:pPr marL="855663" indent="-855663">
              <a:tabLst>
                <a:tab pos="914400" algn="l"/>
                <a:tab pos="18272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This is accomplished by simply listing the desired column name inside double-quotes after the aggregate function specification.</a:t>
            </a:r>
            <a:r>
              <a:rPr lang="en-US" altLang="en-US" sz="2800">
                <a:cs typeface="Courier New" panose="02070309020205020404" pitchFamily="49" charset="0"/>
              </a:rPr>
              <a:t> </a:t>
            </a:r>
          </a:p>
          <a:p>
            <a:pPr marL="855663" indent="-855663">
              <a:buNone/>
              <a:tabLst>
                <a:tab pos="914400" algn="l"/>
                <a:tab pos="1827213" algn="l"/>
              </a:tabLst>
            </a:pPr>
            <a:endParaRPr lang="en-US" altLang="en-US" sz="2000">
              <a:cs typeface="Courier New" panose="02070309020205020404" pitchFamily="49" charset="0"/>
            </a:endParaRPr>
          </a:p>
          <a:p>
            <a:pPr marL="2979738" lvl="4">
              <a:buNone/>
              <a:tabLst>
                <a:tab pos="914400" algn="l"/>
                <a:tab pos="1827213" algn="l"/>
              </a:tabLst>
            </a:pPr>
            <a:r>
              <a:rPr lang="en-US" altLang="en-US" sz="2400">
                <a:cs typeface="Courier New" panose="02070309020205020404" pitchFamily="49" charset="0"/>
              </a:rPr>
              <a:t>	SELECT COUNT(*) "Number of Employees"</a:t>
            </a:r>
          </a:p>
          <a:p>
            <a:pPr marL="2979738" lvl="4">
              <a:buNone/>
              <a:tabLst>
                <a:tab pos="914400" algn="l"/>
                <a:tab pos="1827213" algn="l"/>
              </a:tabLst>
            </a:pPr>
            <a:r>
              <a:rPr lang="en-US" altLang="en-US" sz="2400">
                <a:cs typeface="Courier New" panose="02070309020205020404" pitchFamily="49" charset="0"/>
              </a:rPr>
              <a:t>	FROM employee;</a:t>
            </a:r>
          </a:p>
          <a:p>
            <a:pPr marL="2979738" lvl="4">
              <a:buNone/>
              <a:tabLst>
                <a:tab pos="914400" algn="l"/>
                <a:tab pos="1827213" algn="l"/>
              </a:tabLst>
            </a:pPr>
            <a:endParaRPr lang="en-US" altLang="en-US" sz="2400">
              <a:cs typeface="Courier New" panose="02070309020205020404" pitchFamily="49" charset="0"/>
            </a:endParaRPr>
          </a:p>
          <a:p>
            <a:pPr marL="2979738" lvl="4">
              <a:buNone/>
              <a:tabLst>
                <a:tab pos="914400" algn="l"/>
                <a:tab pos="1827213" algn="l"/>
              </a:tabLst>
            </a:pPr>
            <a:r>
              <a:rPr lang="en-US" altLang="en-US" sz="2400">
                <a:cs typeface="Courier New" panose="02070309020205020404" pitchFamily="49" charset="0"/>
              </a:rPr>
              <a:t>	Number of Employees</a:t>
            </a:r>
          </a:p>
          <a:p>
            <a:pPr marL="2979738" lvl="4">
              <a:buNone/>
              <a:tabLst>
                <a:tab pos="914400" algn="l"/>
                <a:tab pos="1827213" algn="l"/>
              </a:tabLst>
            </a:pPr>
            <a:r>
              <a:rPr lang="en-US" altLang="en-US" sz="2400">
                <a:cs typeface="Courier New" panose="02070309020205020404" pitchFamily="49" charset="0"/>
              </a:rPr>
              <a:t>	---------------------------</a:t>
            </a:r>
          </a:p>
          <a:p>
            <a:pPr marL="2979738" lvl="4">
              <a:buNone/>
              <a:tabLst>
                <a:tab pos="914400" algn="l"/>
                <a:tab pos="1827213" algn="l"/>
              </a:tabLst>
            </a:pPr>
            <a:r>
              <a:rPr lang="en-US" altLang="en-US" sz="2400">
                <a:cs typeface="Courier New" panose="02070309020205020404" pitchFamily="49" charset="0"/>
              </a:rPr>
              <a:t>			             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61313C68-7EB3-49BA-97C6-810949B98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90600"/>
          </a:xfrm>
        </p:spPr>
        <p:txBody>
          <a:bodyPr/>
          <a:lstStyle/>
          <a:p>
            <a:r>
              <a:rPr lang="en-US" altLang="en-US" b="1" u="sng"/>
              <a:t>COUNT( )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9E4D2EC8-FF80-4372-B518-4CE3A0669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686800" cy="4876800"/>
          </a:xfrm>
        </p:spPr>
        <p:txBody>
          <a:bodyPr>
            <a:normAutofit lnSpcReduction="10000"/>
          </a:bodyPr>
          <a:lstStyle/>
          <a:p>
            <a:pPr marL="855663" indent="-855663">
              <a:tabLst>
                <a:tab pos="914400" algn="l"/>
                <a:tab pos="1827213" algn="l"/>
              </a:tabLst>
            </a:pPr>
            <a:r>
              <a:rPr lang="en-US" altLang="en-US" sz="2800">
                <a:cs typeface="Courier New" panose="02070309020205020404" pitchFamily="49" charset="0"/>
              </a:rPr>
              <a:t>COUNT(*) is used to count all the rows in a table.</a:t>
            </a:r>
          </a:p>
          <a:p>
            <a:pPr marL="855663" indent="-855663">
              <a:tabLst>
                <a:tab pos="914400" algn="l"/>
                <a:tab pos="1827213" algn="l"/>
              </a:tabLst>
            </a:pPr>
            <a:r>
              <a:rPr lang="en-US" altLang="en-US" sz="2800">
                <a:cs typeface="Courier New" panose="02070309020205020404" pitchFamily="49" charset="0"/>
              </a:rPr>
              <a:t>COUNT(column name) does almost the same thing. The difference is that you may define a specific column to be counted.</a:t>
            </a:r>
          </a:p>
          <a:p>
            <a:pPr marL="855663" indent="-855663">
              <a:tabLst>
                <a:tab pos="914400" algn="l"/>
                <a:tab pos="1827213" algn="l"/>
              </a:tabLst>
            </a:pPr>
            <a:r>
              <a:rPr lang="en-US" altLang="en-US" sz="2800">
                <a:cs typeface="Courier New" panose="02070309020205020404" pitchFamily="49" charset="0"/>
              </a:rPr>
              <a:t>When column name is specified in the COUNT function, rows containing a NULL value in the specified column are omitted. </a:t>
            </a:r>
          </a:p>
          <a:p>
            <a:pPr marL="855663" indent="-855663">
              <a:tabLst>
                <a:tab pos="914400" algn="l"/>
                <a:tab pos="1827213" algn="l"/>
              </a:tabLst>
            </a:pPr>
            <a:r>
              <a:rPr lang="en-US" altLang="en-US" sz="2800">
                <a:cs typeface="Courier New" panose="02070309020205020404" pitchFamily="49" charset="0"/>
              </a:rPr>
              <a:t>A NULL value stands for “unknown” or “unknowable” and must not be confused with a blank or zero.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6C06DD79-2B5C-41F5-98CF-76909B7CB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990600"/>
          </a:xfrm>
        </p:spPr>
        <p:txBody>
          <a:bodyPr/>
          <a:lstStyle/>
          <a:p>
            <a:r>
              <a:rPr lang="en-US" altLang="en-US" b="1" u="sng"/>
              <a:t>COUNT ( )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531865D8-B0B6-4AE8-853C-67F3F14EF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686800" cy="5257800"/>
          </a:xfrm>
        </p:spPr>
        <p:txBody>
          <a:bodyPr/>
          <a:lstStyle/>
          <a:p>
            <a:pPr marL="855663" lvl="3" indent="-396875" defTabSz="114300">
              <a:lnSpc>
                <a:spcPct val="90000"/>
              </a:lnSpc>
              <a:buNone/>
              <a:tabLst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SELECT COUNT(emp_superssn) "Number Supervised Employees"</a:t>
            </a:r>
          </a:p>
          <a:p>
            <a:pPr marL="855663" lvl="3" indent="-396875" defTabSz="114300">
              <a:lnSpc>
                <a:spcPct val="90000"/>
              </a:lnSpc>
              <a:buNone/>
              <a:tabLst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FROM employee;</a:t>
            </a:r>
          </a:p>
          <a:p>
            <a:pPr marL="855663" lvl="3" indent="-396875" defTabSz="114300">
              <a:lnSpc>
                <a:spcPct val="90000"/>
              </a:lnSpc>
              <a:buNone/>
              <a:tabLst>
                <a:tab pos="1827213" algn="l"/>
              </a:tabLst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5663" lvl="3" indent="-396875" defTabSz="114300">
              <a:lnSpc>
                <a:spcPct val="90000"/>
              </a:lnSpc>
              <a:buNone/>
              <a:tabLst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Number Supervised Employees</a:t>
            </a:r>
          </a:p>
          <a:p>
            <a:pPr marL="855663" lvl="3" indent="-396875" defTabSz="114300">
              <a:lnSpc>
                <a:spcPct val="90000"/>
              </a:lnSpc>
              <a:buNone/>
              <a:tabLst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---------------------------</a:t>
            </a:r>
          </a:p>
          <a:p>
            <a:pPr marL="855663" lvl="3" indent="-396875" defTabSz="114300">
              <a:lnSpc>
                <a:spcPct val="90000"/>
              </a:lnSpc>
              <a:buNone/>
              <a:tabLst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	                   7</a:t>
            </a:r>
          </a:p>
          <a:p>
            <a:pPr marL="855663" lvl="3" indent="-396875" defTabSz="114300">
              <a:lnSpc>
                <a:spcPct val="90000"/>
              </a:lnSpc>
              <a:buFontTx/>
              <a:buChar char="•"/>
              <a:tabLst>
                <a:tab pos="1827213" algn="l"/>
              </a:tabLst>
            </a:pPr>
            <a:r>
              <a:rPr lang="en-US" altLang="en-US" sz="2800">
                <a:cs typeface="Courier New" panose="02070309020205020404" pitchFamily="49" charset="0"/>
              </a:rPr>
              <a:t>In contrast the count(*) will count each row regardless of NULL values.</a:t>
            </a:r>
          </a:p>
          <a:p>
            <a:pPr marL="855663" lvl="3" indent="-396875" defTabSz="114300">
              <a:lnSpc>
                <a:spcPct val="90000"/>
              </a:lnSpc>
              <a:buNone/>
              <a:tabLst>
                <a:tab pos="1827213" algn="l"/>
              </a:tabLst>
            </a:pPr>
            <a:endParaRPr lang="en-US" altLang="en-US" sz="2800">
              <a:cs typeface="Courier New" panose="02070309020205020404" pitchFamily="49" charset="0"/>
            </a:endParaRPr>
          </a:p>
          <a:p>
            <a:pPr marL="855663" lvl="3" indent="-396875" defTabSz="114300">
              <a:lnSpc>
                <a:spcPct val="90000"/>
              </a:lnSpc>
              <a:buNone/>
              <a:tabLst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SELECT COUNT(*) "Number of Employees</a:t>
            </a:r>
            <a:r>
              <a:rPr lang="en-US" altLang="en-US">
                <a:cs typeface="Courier New" panose="02070309020205020404" pitchFamily="49" charset="0"/>
              </a:rPr>
              <a:t>“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5663" lvl="3" indent="-396875" defTabSz="114300">
              <a:lnSpc>
                <a:spcPct val="90000"/>
              </a:lnSpc>
              <a:buNone/>
              <a:tabLst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FROM employee;</a:t>
            </a:r>
          </a:p>
          <a:p>
            <a:pPr marL="855663" lvl="3" indent="-396875" defTabSz="114300">
              <a:lnSpc>
                <a:spcPct val="90000"/>
              </a:lnSpc>
              <a:buNone/>
              <a:tabLst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Number of Employees</a:t>
            </a:r>
          </a:p>
          <a:p>
            <a:pPr marL="855663" lvl="3" indent="-396875" defTabSz="114300">
              <a:lnSpc>
                <a:spcPct val="90000"/>
              </a:lnSpc>
              <a:buNone/>
              <a:tabLst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-------------------</a:t>
            </a:r>
          </a:p>
          <a:p>
            <a:pPr marL="855663" lvl="3" indent="-396875" defTabSz="114300">
              <a:lnSpc>
                <a:spcPct val="90000"/>
              </a:lnSpc>
              <a:buNone/>
              <a:tabLst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	           8</a:t>
            </a:r>
          </a:p>
          <a:p>
            <a:pPr marL="2979738" lvl="4" defTabSz="114300">
              <a:lnSpc>
                <a:spcPct val="90000"/>
              </a:lnSpc>
              <a:buNone/>
              <a:tabLst>
                <a:tab pos="1827213" algn="l"/>
              </a:tabLst>
            </a:pPr>
            <a:endParaRPr lang="en-US" altLang="en-US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B1FF7DDB-3497-4AC0-A89E-D5F05CCF5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990600"/>
          </a:xfrm>
        </p:spPr>
        <p:txBody>
          <a:bodyPr/>
          <a:lstStyle/>
          <a:p>
            <a:r>
              <a:rPr lang="en-US" altLang="en-US" b="1" u="sng">
                <a:cs typeface="Times New Roman" panose="02020603050405020304" pitchFamily="18" charset="0"/>
              </a:rPr>
              <a:t>Using the AVG Function</a:t>
            </a:r>
            <a:r>
              <a:rPr lang="en-US" altLang="en-US" b="1" u="sng"/>
              <a:t> 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6F543DF3-FE35-48D0-9290-D808957C5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686800" cy="5257800"/>
          </a:xfrm>
        </p:spPr>
        <p:txBody>
          <a:bodyPr>
            <a:normAutofit lnSpcReduction="10000"/>
          </a:bodyPr>
          <a:lstStyle/>
          <a:p>
            <a:pPr marL="969963" lvl="4" indent="-396875" algn="just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AVG function is used to compute the average value for the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emp_salary</a:t>
            </a:r>
            <a:r>
              <a:rPr lang="en-US" altLang="en-US" sz="2800" dirty="0">
                <a:cs typeface="Times New Roman" panose="02020603050405020304" pitchFamily="18" charset="0"/>
              </a:rPr>
              <a:t> column in the </a:t>
            </a:r>
            <a:r>
              <a:rPr lang="en-US" altLang="en-US" sz="2800" i="1" dirty="0">
                <a:cs typeface="Times New Roman" panose="02020603050405020304" pitchFamily="18" charset="0"/>
              </a:rPr>
              <a:t>employee</a:t>
            </a:r>
            <a:r>
              <a:rPr lang="en-US" altLang="en-US" sz="2800" dirty="0">
                <a:cs typeface="Times New Roman" panose="02020603050405020304" pitchFamily="18" charset="0"/>
              </a:rPr>
              <a:t> table.</a:t>
            </a:r>
          </a:p>
          <a:p>
            <a:pPr marL="969963" lvl="4" indent="-396875" algn="just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For example, the following query returns the average of the employee salaries. </a:t>
            </a:r>
          </a:p>
          <a:p>
            <a:pPr marL="969963" lvl="4" indent="-396875" algn="just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emp_salary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"Average Employee Salary"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employee;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Courier New" panose="02070309020205020404" pitchFamily="49" charset="0"/>
              </a:rPr>
              <a:t> 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Average Employee Salary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               																		 $35,500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805C73FC-DF42-47D3-910E-7BADEC0E9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990600"/>
          </a:xfrm>
        </p:spPr>
        <p:txBody>
          <a:bodyPr/>
          <a:lstStyle/>
          <a:p>
            <a:r>
              <a:rPr lang="en-US" altLang="en-US" b="1" u="sng"/>
              <a:t>More Examples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683ECD37-723E-47AE-A193-5867522E3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686800" cy="5257800"/>
          </a:xfrm>
        </p:spPr>
        <p:txBody>
          <a:bodyPr/>
          <a:lstStyle/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What is the average salary </a:t>
            </a:r>
            <a:r>
              <a:rPr lang="en-US" altLang="en-US" sz="2400" u="sng" dirty="0">
                <a:cs typeface="Times New Roman" panose="02020603050405020304" pitchFamily="18" charset="0"/>
              </a:rPr>
              <a:t>offered</a:t>
            </a:r>
            <a:r>
              <a:rPr lang="en-US" altLang="en-US" sz="2400" dirty="0">
                <a:cs typeface="Times New Roman" panose="02020603050405020304" pitchFamily="18" charset="0"/>
              </a:rPr>
              <a:t> to employees?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This question asks you to incorporate the concept of computing the average of the distinct salaries paid by the organization.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The same query with the DISTINCT keyword in the aggregate function returns a different average.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SELECT AVG(DISTINCT </a:t>
            </a:r>
            <a:r>
              <a:rPr lang="en-US" altLang="en-US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emp_salary</a:t>
            </a: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) "Average Employee Salary"</a:t>
            </a:r>
          </a:p>
          <a:p>
            <a:pPr marL="969963" lvl="4" indent="-396875" algn="just" defTabSz="114300"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FROM employee;</a:t>
            </a:r>
          </a:p>
          <a:p>
            <a:pPr marL="969963" lvl="4" indent="-396875" algn="just" defTabSz="114300"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 </a:t>
            </a:r>
            <a:endParaRPr lang="en-US" alt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969963" lvl="4" indent="-396875" algn="just" defTabSz="114300"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Average Employee Salary</a:t>
            </a:r>
          </a:p>
          <a:p>
            <a:pPr marL="969963" lvl="4" indent="-396875" algn="just" defTabSz="114300"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-----------------------</a:t>
            </a:r>
          </a:p>
          <a:p>
            <a:pPr marL="969963" lvl="4" indent="-396875" algn="just" defTabSz="114300"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       $38,200</a:t>
            </a:r>
          </a:p>
          <a:p>
            <a:pPr marL="969963" lvl="4" indent="-396875" algn="just" defTabSz="114300">
              <a:buNone/>
              <a:tabLst>
                <a:tab pos="0" algn="l"/>
                <a:tab pos="1827213" algn="l"/>
              </a:tabLst>
            </a:pPr>
            <a:endParaRPr lang="en-US" altLang="en-US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FB408BE6-A16D-4818-A997-744C2F427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990600"/>
          </a:xfrm>
        </p:spPr>
        <p:txBody>
          <a:bodyPr/>
          <a:lstStyle/>
          <a:p>
            <a:r>
              <a:rPr lang="en-US" altLang="en-US" b="1" u="sng"/>
              <a:t>Using the SUM Function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6B300F30-F126-4762-97AB-4B1787280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686800" cy="5257800"/>
          </a:xfrm>
        </p:spPr>
        <p:txBody>
          <a:bodyPr/>
          <a:lstStyle/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The SUM function can compute the total of a specified table column.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The SELECT statement shown here will return the total of the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emp_salary</a:t>
            </a:r>
            <a:r>
              <a:rPr lang="en-US" altLang="en-US" sz="2800" dirty="0">
                <a:cs typeface="Times New Roman" panose="02020603050405020304" pitchFamily="18" charset="0"/>
              </a:rPr>
              <a:t> column from the </a:t>
            </a:r>
            <a:r>
              <a:rPr lang="en-US" altLang="en-US" sz="2800" i="1" dirty="0">
                <a:cs typeface="Times New Roman" panose="02020603050405020304" pitchFamily="18" charset="0"/>
              </a:rPr>
              <a:t>employee</a:t>
            </a:r>
            <a:r>
              <a:rPr lang="en-US" altLang="en-US" sz="2800" dirty="0">
                <a:cs typeface="Times New Roman" panose="02020603050405020304" pitchFamily="18" charset="0"/>
              </a:rPr>
              <a:t> table.  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algn="just" defTabSz="114300"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emp_salary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"Total Salary"			</a:t>
            </a:r>
          </a:p>
          <a:p>
            <a:pPr marL="969963" lvl="4" indent="-396875" algn="just" defTabSz="114300"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employee;</a:t>
            </a:r>
          </a:p>
          <a:p>
            <a:pPr marL="969963" lvl="4" indent="-396875" algn="just" defTabSz="114300"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cs typeface="Courier New" panose="02070309020205020404" pitchFamily="49" charset="0"/>
              </a:rPr>
              <a:t> 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algn="just" defTabSz="114300"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Total Salary</a:t>
            </a:r>
          </a:p>
          <a:p>
            <a:pPr marL="969963" lvl="4" indent="-396875" algn="just" defTabSz="114300"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</a:t>
            </a:r>
          </a:p>
          <a:p>
            <a:pPr marL="969963" lvl="4" indent="-396875" algn="just" defTabSz="114300"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$284,000</a:t>
            </a:r>
          </a:p>
          <a:p>
            <a:pPr marL="969963" lvl="4" indent="-396875" algn="just" defTabSz="114300">
              <a:buNone/>
              <a:tabLst>
                <a:tab pos="0" algn="l"/>
                <a:tab pos="1827213" algn="l"/>
              </a:tabLst>
            </a:pPr>
            <a:endParaRPr lang="en-US" altLang="en-US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632E7A78-365C-43FE-BD50-34531067F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990600"/>
          </a:xfrm>
        </p:spPr>
        <p:txBody>
          <a:bodyPr/>
          <a:lstStyle/>
          <a:p>
            <a:r>
              <a:rPr lang="en-US" altLang="en-US" b="1" u="sng"/>
              <a:t>More Examples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51A05D24-07C6-45AA-9CA3-52F7A9860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686800" cy="5257800"/>
          </a:xfrm>
        </p:spPr>
        <p:txBody>
          <a:bodyPr/>
          <a:lstStyle/>
          <a:p>
            <a:pPr marL="969963" lvl="4" indent="-396875" algn="just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If management is preparing a budget for various departments, you may be asked to write a query to compute the total salary for different departments.  </a:t>
            </a:r>
          </a:p>
          <a:p>
            <a:pPr marL="969963" lvl="4" indent="-396875" algn="just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The query shown here will compute the total </a:t>
            </a:r>
            <a:r>
              <a:rPr lang="en-US" altLang="en-US" sz="2800" dirty="0" err="1">
                <a:cs typeface="Times New Roman" panose="02020603050405020304" pitchFamily="18" charset="0"/>
              </a:rPr>
              <a:t>emp_salary</a:t>
            </a:r>
            <a:r>
              <a:rPr lang="en-US" altLang="en-US" sz="2800" dirty="0">
                <a:cs typeface="Times New Roman" panose="02020603050405020304" pitchFamily="18" charset="0"/>
              </a:rPr>
              <a:t> for employees assigned to department #7.</a:t>
            </a:r>
          </a:p>
          <a:p>
            <a:pPr marL="969963" lvl="4" indent="-396875" algn="just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algn="just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SELECT SUM(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emp_salary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"Total Salary Dept 7"</a:t>
            </a:r>
          </a:p>
          <a:p>
            <a:pPr marL="969963" lvl="4" indent="-396875" algn="just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FROM employee</a:t>
            </a:r>
          </a:p>
          <a:p>
            <a:pPr marL="969963" lvl="4" indent="-396875" algn="just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emp_dpt_number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pPr marL="969963" lvl="4" indent="-396875" algn="just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cs typeface="Courier New" panose="02070309020205020404" pitchFamily="49" charset="0"/>
              </a:rPr>
              <a:t> 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algn="just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Total Salary Dept 7</a:t>
            </a:r>
          </a:p>
          <a:p>
            <a:pPr marL="969963" lvl="4" indent="-396875" algn="just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-------------------</a:t>
            </a:r>
          </a:p>
          <a:p>
            <a:pPr marL="969963" lvl="4" indent="-396875" algn="just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     $136,000</a:t>
            </a:r>
          </a:p>
          <a:p>
            <a:pPr marL="969963" lvl="4" indent="-396875" algn="just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endParaRPr lang="en-US" altLang="en-US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9A02A838-59B9-4557-9F88-A2527FE74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990600"/>
          </a:xfrm>
        </p:spPr>
        <p:txBody>
          <a:bodyPr/>
          <a:lstStyle/>
          <a:p>
            <a:r>
              <a:rPr lang="en-US" altLang="en-US" sz="3200" b="1" u="sng">
                <a:ea typeface="PMingLiU" panose="020B0604030504040204" pitchFamily="18" charset="-120"/>
              </a:rPr>
              <a:t> MIN and MAX Functions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C12F522E-F74D-4111-8122-8E478242B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686800" cy="5029200"/>
          </a:xfrm>
        </p:spPr>
        <p:txBody>
          <a:bodyPr/>
          <a:lstStyle/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MIN function returns the lowest value stored in a data column.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MAX function returns the largest value stored in a data column. 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Unlike SUM and AVG, the MIN and MAX functions work with both numeric and character data columns.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F1F80386-8F7D-471A-801F-E7775EBD0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90600"/>
          </a:xfrm>
        </p:spPr>
        <p:txBody>
          <a:bodyPr/>
          <a:lstStyle/>
          <a:p>
            <a:r>
              <a:rPr lang="en-US" altLang="en-US" sz="3200" b="1" u="sng">
                <a:ea typeface="PMingLiU" panose="020B0604030504040204" pitchFamily="18" charset="-120"/>
              </a:rPr>
              <a:t>Example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33DEF0AF-3537-460F-9387-29308A43E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686800" cy="5334000"/>
          </a:xfrm>
        </p:spPr>
        <p:txBody>
          <a:bodyPr/>
          <a:lstStyle/>
          <a:p>
            <a:pPr marL="969963" lvl="4" indent="-396875" algn="just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A query that uses the MIN function to find the lowest value stored in the </a:t>
            </a:r>
            <a:r>
              <a:rPr lang="en-US" altLang="en-US" sz="2400" i="1">
                <a:cs typeface="Times New Roman" panose="02020603050405020304" pitchFamily="18" charset="0"/>
              </a:rPr>
              <a:t>emp_last_name</a:t>
            </a:r>
            <a:r>
              <a:rPr lang="en-US" altLang="en-US" sz="2400">
                <a:cs typeface="Times New Roman" panose="02020603050405020304" pitchFamily="18" charset="0"/>
              </a:rPr>
              <a:t> column of the </a:t>
            </a:r>
            <a:r>
              <a:rPr lang="en-US" altLang="en-US" sz="2400" i="1">
                <a:cs typeface="Times New Roman" panose="02020603050405020304" pitchFamily="18" charset="0"/>
              </a:rPr>
              <a:t>employee</a:t>
            </a:r>
            <a:r>
              <a:rPr lang="en-US" altLang="en-US" sz="2400">
                <a:cs typeface="Times New Roman" panose="02020603050405020304" pitchFamily="18" charset="0"/>
              </a:rPr>
              <a:t> table.</a:t>
            </a:r>
          </a:p>
          <a:p>
            <a:pPr marL="969963" lvl="4" indent="-396875" algn="just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This is analogous to determine which employee's last name comes first in the alphabet.  </a:t>
            </a:r>
          </a:p>
          <a:p>
            <a:pPr marL="969963" lvl="4" indent="-396875" algn="just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Conversely, MAX() will return the employee row where last name comes last (highest) in the alphabet.  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SELECT MIN(emp_last_name), MAX(emp_last_name)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FROM employee;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endParaRPr lang="en-US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MIN(EMP_LAST_NAME)        MAX(EMP_LAST_NAME)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------------------------- -----------------------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Amin                      Zhu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endParaRPr lang="en-US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981200" y="533401"/>
            <a:ext cx="83058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Objectives:</a:t>
            </a:r>
          </a:p>
          <a:p>
            <a:pPr marL="0" indent="0"/>
            <a:endParaRPr lang="en-GB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dirty="0"/>
              <a:t>More 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Advanced SQL</a:t>
            </a:r>
          </a:p>
        </p:txBody>
      </p:sp>
    </p:spTree>
    <p:extLst>
      <p:ext uri="{BB962C8B-B14F-4D97-AF65-F5344CB8AC3E}">
        <p14:creationId xmlns:p14="http://schemas.microsoft.com/office/powerpoint/2010/main" val="204970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F083D01A-B625-474E-AFC8-B7436C09A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altLang="en-US" sz="3200" b="1" u="sng">
                <a:ea typeface="PMingLiU" panose="020B0604030504040204" pitchFamily="18" charset="-120"/>
              </a:rPr>
              <a:t>Using GROUP BY with Aggregate Functions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EDFEF607-5172-49B5-9A66-5C03CC662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686800" cy="4953000"/>
          </a:xfrm>
        </p:spPr>
        <p:txBody>
          <a:bodyPr/>
          <a:lstStyle/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The power of aggregate functions is greater when combined with the GROUP BY clause.  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In fact, the GROUP BY clause is rarely used without an aggregate function. 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It is possible to use the GROUP BY clause without aggregates, but such a construction has very limited functionality, and could lead to a result table that is confusing or misleading.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6C4E5639-642B-478A-BC96-DA33921AD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90600"/>
          </a:xfrm>
        </p:spPr>
        <p:txBody>
          <a:bodyPr/>
          <a:lstStyle/>
          <a:p>
            <a:r>
              <a:rPr lang="en-US" altLang="en-US" sz="3200" b="1" u="sng">
                <a:ea typeface="PMingLiU" panose="020B0604030504040204" pitchFamily="18" charset="-120"/>
              </a:rPr>
              <a:t>Example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774854E1-4C14-4DE1-B29E-AED4ED4C0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519984" cy="4817076"/>
          </a:xfrm>
        </p:spPr>
        <p:txBody>
          <a:bodyPr/>
          <a:lstStyle/>
          <a:p>
            <a:pPr marL="969963" lvl="4" indent="-396875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following query displays how many employees work for each department?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  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SELECT emp_dpt_number "Department",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COUNT(*) "Department Count"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FROM employee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GROUP BY emp_dpt_number;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cs typeface="Courier New" panose="02070309020205020404" pitchFamily="49" charset="0"/>
              </a:rPr>
              <a:t> 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Department Department Count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---------- ----------------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				1                1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	 	3                3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	 	7                4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cs typeface="Courier New" panose="02070309020205020404" pitchFamily="49" charset="0"/>
              </a:rPr>
              <a:t> 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endParaRPr lang="en-US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D56D7E90-54F7-4C03-A380-CFC5A79CE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90600"/>
          </a:xfrm>
        </p:spPr>
        <p:txBody>
          <a:bodyPr/>
          <a:lstStyle/>
          <a:p>
            <a:r>
              <a:rPr lang="en-US" altLang="en-US" sz="3200" b="1" u="sng">
                <a:ea typeface="PMingLiU" panose="020B0604030504040204" pitchFamily="18" charset="-120"/>
              </a:rPr>
              <a:t>GROUP BY Clause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C11926ED-15B2-4D6F-ADD9-04BB9527F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686800" cy="5334000"/>
          </a:xfrm>
        </p:spPr>
        <p:txBody>
          <a:bodyPr/>
          <a:lstStyle/>
          <a:p>
            <a:pPr marL="969963" lvl="4" indent="-396875" algn="just" defTabSz="114300">
              <a:buFontTx/>
              <a:buChar char="•"/>
              <a:tabLst>
                <a:tab pos="0" algn="l"/>
                <a:tab pos="1827213" algn="l"/>
              </a:tabLst>
            </a:pPr>
            <a:endParaRPr lang="en-US" altLang="en-US" sz="2400">
              <a:cs typeface="Times New Roman" panose="02020603050405020304" pitchFamily="18" charset="0"/>
            </a:endParaRP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3200">
                <a:cs typeface="Times New Roman" panose="02020603050405020304" pitchFamily="18" charset="0"/>
              </a:rPr>
              <a:t>Some RDBMs provides considerable flexibility in specifying the GROUP BY clause.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3200">
                <a:cs typeface="Times New Roman" panose="02020603050405020304" pitchFamily="18" charset="0"/>
              </a:rPr>
              <a:t>The column name used in a GROUP BY does not have to be listed in the SELECT clause; however, it must be a column name from one of the tables listed in the FROM clause.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8F936DD7-6195-465D-B8DC-A6F70B3F7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90600"/>
          </a:xfrm>
        </p:spPr>
        <p:txBody>
          <a:bodyPr/>
          <a:lstStyle/>
          <a:p>
            <a:r>
              <a:rPr lang="en-US" altLang="en-US" sz="3200" b="1" u="sng">
                <a:ea typeface="PMingLiU" panose="020B0604030504040204" pitchFamily="18" charset="-120"/>
              </a:rPr>
              <a:t>Example</a:t>
            </a: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1AC7E440-FA73-4CD4-82DB-568F347E3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686800" cy="5334000"/>
          </a:xfrm>
        </p:spPr>
        <p:txBody>
          <a:bodyPr>
            <a:normAutofit lnSpcReduction="10000"/>
          </a:bodyPr>
          <a:lstStyle/>
          <a:p>
            <a:pPr marL="969963" lvl="4" indent="-396875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We could rewrite the last query without specifying the </a:t>
            </a:r>
            <a:r>
              <a:rPr lang="en-US" altLang="en-US" sz="2800" i="1">
                <a:cs typeface="Times New Roman" panose="02020603050405020304" pitchFamily="18" charset="0"/>
              </a:rPr>
              <a:t>emp_dpt_number</a:t>
            </a:r>
            <a:r>
              <a:rPr lang="en-US" altLang="en-US" sz="2800">
                <a:cs typeface="Times New Roman" panose="02020603050405020304" pitchFamily="18" charset="0"/>
              </a:rPr>
              <a:t> column as part of the result table, but as you can see below, the results are rather cryptic without the </a:t>
            </a:r>
            <a:r>
              <a:rPr lang="en-US" altLang="en-US" sz="2800" i="1">
                <a:cs typeface="Times New Roman" panose="02020603050405020304" pitchFamily="18" charset="0"/>
              </a:rPr>
              <a:t>emp_dpt_number</a:t>
            </a:r>
            <a:r>
              <a:rPr lang="en-US" altLang="en-US" sz="2800">
                <a:cs typeface="Times New Roman" panose="02020603050405020304" pitchFamily="18" charset="0"/>
              </a:rPr>
              <a:t> column to identify the meaning of the aggregate count.  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SELECT COUNT(*) "Department Count"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FROM employee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GROUP BY emp_dpt_number;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cs typeface="Courier New" panose="02070309020205020404" pitchFamily="49" charset="0"/>
              </a:rPr>
              <a:t> 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Department Count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----------------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1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3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4</a:t>
            </a:r>
          </a:p>
          <a:p>
            <a:pPr marL="115888" indent="-11588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>
                <a:cs typeface="Courier New" panose="02070309020205020404" pitchFamily="49" charset="0"/>
              </a:rPr>
              <a:t> 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A4C2668B-5425-4470-8B5C-F46C6750D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90600"/>
          </a:xfrm>
        </p:spPr>
        <p:txBody>
          <a:bodyPr/>
          <a:lstStyle/>
          <a:p>
            <a:r>
              <a:rPr lang="en-US" altLang="en-US" sz="3200" b="1" u="sng">
                <a:ea typeface="PMingLiU" panose="020B0604030504040204" pitchFamily="18" charset="-120"/>
              </a:rPr>
              <a:t>Example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2868D00B-F0C5-455B-9C19-E5FBEE48B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707362"/>
            <a:ext cx="8686800" cy="5334000"/>
          </a:xfrm>
        </p:spPr>
        <p:txBody>
          <a:bodyPr>
            <a:normAutofit lnSpcReduction="10000"/>
          </a:bodyPr>
          <a:lstStyle/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However, the reverse is NOT true!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800" dirty="0"/>
              <a:t>SELECT </a:t>
            </a:r>
            <a:r>
              <a:rPr lang="en-US" altLang="en-US" sz="2800" dirty="0" err="1"/>
              <a:t>emp_dpt_number</a:t>
            </a:r>
            <a:r>
              <a:rPr lang="en-US" altLang="en-US" sz="2800" dirty="0"/>
              <a:t>, COUNT(*) "Department Count"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800" dirty="0"/>
              <a:t>FROM employee;</a:t>
            </a:r>
          </a:p>
          <a:p>
            <a:pPr marL="969963" lvl="4" indent="-396875" defTabSz="114300">
              <a:tabLst>
                <a:tab pos="0" algn="l"/>
                <a:tab pos="1827213" algn="l"/>
              </a:tabLst>
            </a:pPr>
            <a:endParaRPr lang="en-US" altLang="en-US" sz="2800" dirty="0"/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800" dirty="0"/>
              <a:t>SELECT </a:t>
            </a:r>
            <a:r>
              <a:rPr lang="en-US" altLang="en-US" sz="2800" dirty="0" err="1"/>
              <a:t>emp_dpt_number</a:t>
            </a:r>
            <a:r>
              <a:rPr lang="en-US" altLang="en-US" sz="2800" dirty="0"/>
              <a:t>, COUNT(*) "Department Count"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800" dirty="0"/>
              <a:t>       *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800" dirty="0"/>
              <a:t>ERROR at line 1: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800" dirty="0"/>
              <a:t>ERROR-00937: not a single-group group function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7471267D-2CD4-4DFD-B584-7FF9B4D72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90600"/>
          </a:xfrm>
        </p:spPr>
        <p:txBody>
          <a:bodyPr/>
          <a:lstStyle/>
          <a:p>
            <a:r>
              <a:rPr lang="en-US" altLang="en-US" sz="3200" b="1" u="sng">
                <a:ea typeface="PMingLiU" panose="020B0604030504040204" pitchFamily="18" charset="-120"/>
              </a:rPr>
              <a:t>GROUP BY Clause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9EDCAC3D-85F3-47F0-BFDB-6FA1ED999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686800" cy="5334000"/>
          </a:xfrm>
        </p:spPr>
        <p:txBody>
          <a:bodyPr/>
          <a:lstStyle/>
          <a:p>
            <a:pPr marL="969963" lvl="4" indent="-396875" algn="just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b="1" i="1">
                <a:cs typeface="Times New Roman" panose="02020603050405020304" pitchFamily="18" charset="0"/>
              </a:rPr>
              <a:t>To keep it simple, just remember the following:</a:t>
            </a:r>
          </a:p>
          <a:p>
            <a:pPr marL="969963" lvl="4" indent="-396875" algn="just" defTabSz="114300">
              <a:buNone/>
              <a:tabLst>
                <a:tab pos="0" algn="l"/>
                <a:tab pos="1827213" algn="l"/>
              </a:tabLst>
            </a:pPr>
            <a:endParaRPr lang="en-US" altLang="en-US" sz="2800" b="1" i="1">
              <a:cs typeface="Times New Roman" panose="02020603050405020304" pitchFamily="18" charset="0"/>
            </a:endParaRP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3200">
                <a:cs typeface="Times New Roman" panose="02020603050405020304" pitchFamily="18" charset="0"/>
              </a:rPr>
              <a:t>	1.  If you have column name(s) AND Aggr. Function(s) in the SELECT clause, then you MUST also have a GROUP BY clause.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3200">
                <a:cs typeface="Times New Roman" panose="02020603050405020304" pitchFamily="18" charset="0"/>
              </a:rPr>
              <a:t>	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3200">
                <a:cs typeface="Times New Roman" panose="02020603050405020304" pitchFamily="18" charset="0"/>
              </a:rPr>
              <a:t>	2.  The column name(s) in the SELECT clause MUST match column name(s) listed in the  GROUP BY clause.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9CE63DA7-5D48-44CE-B91E-6E871D027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90600"/>
          </a:xfrm>
        </p:spPr>
        <p:txBody>
          <a:bodyPr/>
          <a:lstStyle/>
          <a:p>
            <a:r>
              <a:rPr lang="en-US" altLang="en-US" sz="3200" b="1" u="sng">
                <a:ea typeface="PMingLiU" panose="020B0604030504040204" pitchFamily="18" charset="-120"/>
              </a:rPr>
              <a:t>Example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30FD6505-AA8D-4BC8-8708-B4B687B65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707362"/>
            <a:ext cx="8686800" cy="5334000"/>
          </a:xfrm>
        </p:spPr>
        <p:txBody>
          <a:bodyPr>
            <a:normAutofit fontScale="92500" lnSpcReduction="10000"/>
          </a:bodyPr>
          <a:lstStyle/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3200" dirty="0"/>
              <a:t>SELECT  </a:t>
            </a:r>
            <a:r>
              <a:rPr lang="en-US" altLang="en-US" sz="3200" dirty="0" err="1"/>
              <a:t>emp_dpt_number</a:t>
            </a:r>
            <a:r>
              <a:rPr lang="en-US" altLang="en-US" sz="3200" dirty="0"/>
              <a:t> "Department",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3200" dirty="0"/>
              <a:t>                 </a:t>
            </a:r>
            <a:r>
              <a:rPr lang="en-US" altLang="en-US" sz="3200" dirty="0" err="1"/>
              <a:t>emp_gender</a:t>
            </a:r>
            <a:r>
              <a:rPr lang="en-US" altLang="en-US" sz="3200" dirty="0"/>
              <a:t> "Gender",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3200" dirty="0"/>
              <a:t>                 COUNT(*) "Department Count"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3200" dirty="0"/>
              <a:t>FROM employee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3200" dirty="0"/>
              <a:t>GROUP BY </a:t>
            </a:r>
            <a:r>
              <a:rPr lang="en-US" altLang="en-US" sz="3200" dirty="0" err="1"/>
              <a:t>emp_dpt_number</a:t>
            </a:r>
            <a:r>
              <a:rPr lang="en-US" altLang="en-US" sz="3200" dirty="0"/>
              <a:t>;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endParaRPr lang="en-US" altLang="en-US" sz="3200" dirty="0"/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3200" dirty="0"/>
              <a:t>	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3200" dirty="0"/>
              <a:t>ERROR at line 2: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3200" dirty="0"/>
              <a:t>ERROR-00979: not a GROUP BY expression</a:t>
            </a:r>
          </a:p>
          <a:p>
            <a:pPr marL="115888" indent="-11588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dirty="0">
                <a:cs typeface="Courier New" panose="02070309020205020404" pitchFamily="49" charset="0"/>
              </a:rPr>
              <a:t> 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84532B10-C3EB-4031-832C-0075BC5C8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90600"/>
          </a:xfrm>
        </p:spPr>
        <p:txBody>
          <a:bodyPr/>
          <a:lstStyle/>
          <a:p>
            <a:r>
              <a:rPr lang="en-US" altLang="en-US" sz="3200" b="1" u="sng">
                <a:ea typeface="PMingLiU" panose="020B0604030504040204" pitchFamily="18" charset="-120"/>
              </a:rPr>
              <a:t>Example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91D7D653-5EE5-47DB-B6F4-94686C95C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686800" cy="5334000"/>
          </a:xfrm>
        </p:spPr>
        <p:txBody>
          <a:bodyPr>
            <a:normAutofit fontScale="85000" lnSpcReduction="20000"/>
          </a:bodyPr>
          <a:lstStyle/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SELECT  </a:t>
            </a:r>
            <a:r>
              <a:rPr lang="en-US" altLang="en-US" sz="2400" dirty="0" err="1"/>
              <a:t>emp_dpt_number</a:t>
            </a:r>
            <a:r>
              <a:rPr lang="en-US" altLang="en-US" sz="2400" dirty="0"/>
              <a:t> "Department",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		</a:t>
            </a:r>
            <a:r>
              <a:rPr lang="en-US" altLang="en-US" sz="2400" dirty="0" err="1"/>
              <a:t>emp_gender</a:t>
            </a:r>
            <a:r>
              <a:rPr lang="en-US" altLang="en-US" sz="2400" dirty="0"/>
              <a:t> "G",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		COUNT(*) “Employee Count"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FROM employee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 dirty="0"/>
              <a:t>GROUP BY </a:t>
            </a:r>
            <a:r>
              <a:rPr lang="en-US" altLang="en-US" sz="2400" dirty="0" err="1"/>
              <a:t>emp_dpt_number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emp_gender</a:t>
            </a:r>
            <a:r>
              <a:rPr lang="en-US" altLang="en-US" sz="2400" dirty="0"/>
              <a:t>;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endParaRPr lang="en-US" altLang="en-US" sz="2400" dirty="0"/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Department G Employee Count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---------- - --------------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         1 M              1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         3 F              2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         3 M              1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         7 F              1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         7 M              3</a:t>
            </a:r>
          </a:p>
          <a:p>
            <a:pPr marL="115888" indent="-115888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Courier New" panose="02070309020205020404" pitchFamily="49" charset="0"/>
              </a:rPr>
              <a:t> 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FC4F21D3-8C45-4329-AF48-94019AA05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8001000" cy="990600"/>
          </a:xfrm>
        </p:spPr>
        <p:txBody>
          <a:bodyPr/>
          <a:lstStyle/>
          <a:p>
            <a:r>
              <a:rPr lang="en-US" altLang="en-US" sz="3200" b="1" u="sng">
                <a:ea typeface="PMingLiU" panose="020B0604030504040204" pitchFamily="18" charset="-120"/>
              </a:rPr>
              <a:t>Using GROUP BY With a WHERE Clause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CD351CA1-B083-4FA4-A21E-8201317C9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914400"/>
            <a:ext cx="8382000" cy="5257800"/>
          </a:xfrm>
        </p:spPr>
        <p:txBody>
          <a:bodyPr>
            <a:normAutofit fontScale="92500" lnSpcReduction="20000"/>
          </a:bodyPr>
          <a:lstStyle/>
          <a:p>
            <a:pPr marL="969963" lvl="4" indent="-396875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The WHERE clause works to eliminates data table rows from consideration before any grouping takes place. </a:t>
            </a:r>
          </a:p>
          <a:p>
            <a:pPr marL="969963" lvl="4" indent="-396875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The query shown here produces an average hours worked result table for employees with a social security number that is larger than 999-66-0000.  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endParaRPr lang="en-US" altLang="en-US" sz="1000">
              <a:cs typeface="Times New Roman" panose="02020603050405020304" pitchFamily="18" charset="0"/>
            </a:endParaRP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SELECT work_emp_ssn SSN, 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AVG(work_hours) "Average Hours Worked"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FROM assignment 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WHERE work_emp_ssn &gt; 999660000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GROUP BY  work_emp_ssn;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1800">
                <a:cs typeface="Courier New" panose="02070309020205020404" pitchFamily="49" charset="0"/>
              </a:rPr>
              <a:t> 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SSN       Average Hours Worked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--------- --------------------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999666666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999887777                 20.5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999888888                 21.5</a:t>
            </a:r>
          </a:p>
          <a:p>
            <a:pPr marL="969963" lvl="4" indent="-3968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endParaRPr lang="en-US" altLang="en-US" sz="18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B95EDFE0-2358-42A0-B3AF-79B56E3E2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8001000" cy="990600"/>
          </a:xfrm>
        </p:spPr>
        <p:txBody>
          <a:bodyPr/>
          <a:lstStyle/>
          <a:p>
            <a:r>
              <a:rPr lang="en-US" altLang="en-US" sz="2800" b="1" u="sng">
                <a:ea typeface="PMingLiU" panose="020B0604030504040204" pitchFamily="18" charset="-120"/>
              </a:rPr>
              <a:t>Using GROUP BY With an ORDER BY Clause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48D4A3E0-6AF8-4DF4-B37D-374616874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7924800" cy="5029200"/>
          </a:xfrm>
        </p:spPr>
        <p:txBody>
          <a:bodyPr>
            <a:normAutofit lnSpcReduction="10000"/>
          </a:bodyPr>
          <a:lstStyle/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ORDER BY clause allows you to specify how rows in a result table are sorted.  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default ordering is from smallest to largest value. 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A GROUP BY clause in a SELECT statement will determine the sort order of rows in a result table.</a:t>
            </a: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sort order can be changed by specifying an ORDER BY clause after the GROUP BY clause.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64314E1-7BB9-4232-9E01-3DD39024A1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SQL Aggregation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AC6AFCF1-0BB9-4AB0-B236-149C67C1E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8001000" cy="990600"/>
          </a:xfrm>
        </p:spPr>
        <p:txBody>
          <a:bodyPr/>
          <a:lstStyle/>
          <a:p>
            <a:r>
              <a:rPr lang="en-US" altLang="en-US" sz="2800" b="1" u="sng">
                <a:ea typeface="PMingLiU" panose="020B0604030504040204" pitchFamily="18" charset="-120"/>
              </a:rPr>
              <a:t>Using GROUP BY With an ORDER BY Clause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54A53A6B-1091-453D-87FA-71F2ADAAA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7924800" cy="5029200"/>
          </a:xfrm>
        </p:spPr>
        <p:txBody>
          <a:bodyPr>
            <a:normAutofit lnSpcReduction="10000"/>
          </a:bodyPr>
          <a:lstStyle/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SELECT emp_dpt_number "Department", AVG(emp_salary) "Average Salary"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FROM employee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GROUP BY emp_dpt_number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ORDER BY AVG(emp_salary);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cs typeface="Courier New" panose="02070309020205020404" pitchFamily="49" charset="0"/>
              </a:rPr>
              <a:t> 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Department Average Salary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--------------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3        $31,000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7        $34,000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1        $55,000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B0D89C3C-E51D-4541-B3E3-D1DFB0C1B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8001000" cy="990600"/>
          </a:xfrm>
        </p:spPr>
        <p:txBody>
          <a:bodyPr/>
          <a:lstStyle/>
          <a:p>
            <a:r>
              <a:rPr lang="en-US" altLang="en-US" sz="2800" b="1" u="sng">
                <a:ea typeface="PMingLiU" panose="020B0604030504040204" pitchFamily="18" charset="-120"/>
              </a:rPr>
              <a:t>GROUP BY With a HAVING Clause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87470907-0550-4C18-B2FC-86F7A9E0D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7924800" cy="5029200"/>
          </a:xfrm>
        </p:spPr>
        <p:txBody>
          <a:bodyPr>
            <a:normAutofit lnSpcReduction="10000"/>
          </a:bodyPr>
          <a:lstStyle/>
          <a:p>
            <a:pPr marL="969963" lvl="4" indent="-396875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HAVING clause is used for aggregate functions in the same way that a WHERE clause is used for column names and expressions. </a:t>
            </a:r>
          </a:p>
          <a:p>
            <a:pPr marL="969963" lvl="4" indent="-396875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The HAVING and WHERE clauses do the same thing, that is filter rows from inclusion in a result table based on a condition.</a:t>
            </a:r>
          </a:p>
          <a:p>
            <a:pPr marL="969963" lvl="4" indent="-396875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a WHERE clause is used to filter rows </a:t>
            </a:r>
            <a:r>
              <a:rPr lang="en-US" altLang="en-US" sz="2800" b="1">
                <a:cs typeface="Times New Roman" panose="02020603050405020304" pitchFamily="18" charset="0"/>
              </a:rPr>
              <a:t>BEFORE</a:t>
            </a:r>
            <a:r>
              <a:rPr lang="en-US" altLang="en-US" sz="2800">
                <a:cs typeface="Times New Roman" panose="02020603050405020304" pitchFamily="18" charset="0"/>
              </a:rPr>
              <a:t> the GROUPING action.</a:t>
            </a:r>
          </a:p>
          <a:p>
            <a:pPr marL="969963" lvl="4" indent="-396875" defTabSz="114300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a HAVING clause filters rows </a:t>
            </a:r>
            <a:r>
              <a:rPr lang="en-US" altLang="en-US" sz="2800" b="1">
                <a:cs typeface="Times New Roman" panose="02020603050405020304" pitchFamily="18" charset="0"/>
              </a:rPr>
              <a:t>AFTER </a:t>
            </a:r>
            <a:r>
              <a:rPr lang="en-US" altLang="en-US" sz="2800">
                <a:cs typeface="Times New Roman" panose="02020603050405020304" pitchFamily="18" charset="0"/>
              </a:rPr>
              <a:t>the GROUPING action. </a:t>
            </a:r>
            <a:r>
              <a:rPr lang="en-US" altLang="en-US" sz="2800"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BC2D77A0-69CD-492A-A030-D07269C27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8001000" cy="990600"/>
          </a:xfrm>
        </p:spPr>
        <p:txBody>
          <a:bodyPr/>
          <a:lstStyle/>
          <a:p>
            <a:r>
              <a:rPr lang="en-US" altLang="en-US" sz="2800" b="1" u="sng">
                <a:ea typeface="PMingLiU" panose="020B0604030504040204" pitchFamily="18" charset="-120"/>
              </a:rPr>
              <a:t>GROUP BY With a HAVING Clause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4E4C8270-6B3D-4720-925C-1802DE74F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7924800" cy="5029200"/>
          </a:xfrm>
        </p:spPr>
        <p:txBody>
          <a:bodyPr/>
          <a:lstStyle/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SELECT emp_dpt_number "Department", AVG(emp_salary) "Average Salary"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FROM employee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GROUP BY emp_dpt_number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HAVING AVG(emp_salary) &gt; 33000;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cs typeface="Courier New" panose="02070309020205020404" pitchFamily="49" charset="0"/>
              </a:rPr>
              <a:t> 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Department Average Salary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--------------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1        $55,000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7        $34,000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A37D0D0A-2F2F-469C-8DF2-32B71A633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8001000" cy="990600"/>
          </a:xfrm>
        </p:spPr>
        <p:txBody>
          <a:bodyPr/>
          <a:lstStyle/>
          <a:p>
            <a:r>
              <a:rPr lang="en-US" altLang="en-US" sz="2800" b="1" u="sng">
                <a:ea typeface="PMingLiU" panose="020B0604030504040204" pitchFamily="18" charset="-120"/>
              </a:rPr>
              <a:t>Combining HAVING Clause with Where clause 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0A8CC19B-42ED-44BF-B9E2-153553966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7924800" cy="5029200"/>
          </a:xfrm>
        </p:spPr>
        <p:txBody>
          <a:bodyPr/>
          <a:lstStyle/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SELECT emp_dpt_number "Department", AVG(emp_salary) "Average Salary"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FROM employee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WHERE emp_dpt_number &lt;&gt; 1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GROUP BY emp_dpt_number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HAVING AVG(emp_salary) &gt; 33000;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 </a:t>
            </a:r>
            <a:endParaRPr lang="en-US" altLang="en-US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Department Average Salary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---------- --------------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         7        $34,000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AF208571-9701-4A32-85A9-B5140302D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8001000" cy="990600"/>
          </a:xfrm>
        </p:spPr>
        <p:txBody>
          <a:bodyPr/>
          <a:lstStyle/>
          <a:p>
            <a:r>
              <a:rPr lang="en-US" altLang="en-US" sz="2800" b="1" u="sng">
                <a:ea typeface="PMingLiU" panose="020B0604030504040204" pitchFamily="18" charset="-120"/>
              </a:rPr>
              <a:t>GROUP BY With a HAVING Clause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A82B8E45-891A-4AFF-B615-D809B801D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7924800" cy="5029200"/>
          </a:xfrm>
        </p:spPr>
        <p:txBody>
          <a:bodyPr>
            <a:normAutofit lnSpcReduction="10000"/>
          </a:bodyPr>
          <a:lstStyle/>
          <a:p>
            <a:pPr marL="576263" lvl="4" indent="-3175" algn="just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 Conceptually, SQL performs the following steps in the query given above.</a:t>
            </a:r>
          </a:p>
          <a:p>
            <a:pPr marL="576263" lvl="4" indent="-3175" algn="just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576263" lvl="4" indent="-31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1.   The WHERE clause filters rows that do not meet the condition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r>
              <a:rPr lang="en-US" altLang="en-US" sz="2400" i="1" dirty="0" err="1">
                <a:cs typeface="Times New Roman" panose="02020603050405020304" pitchFamily="18" charset="0"/>
              </a:rPr>
              <a:t>emp_dpt_number</a:t>
            </a:r>
            <a:r>
              <a:rPr lang="en-US" altLang="en-US" sz="2400" i="1" dirty="0">
                <a:cs typeface="Times New Roman" panose="02020603050405020304" pitchFamily="18" charset="0"/>
              </a:rPr>
              <a:t> &lt;&gt;</a:t>
            </a:r>
            <a:r>
              <a:rPr lang="en-US" altLang="en-US" sz="2400" dirty="0">
                <a:cs typeface="Times New Roman" panose="02020603050405020304" pitchFamily="18" charset="0"/>
              </a:rPr>
              <a:t> 1.</a:t>
            </a:r>
          </a:p>
          <a:p>
            <a:pPr marL="576263" lvl="4" indent="-31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2.   The GROUP BY clause collects the surviving rows into one or more groups for each unique </a:t>
            </a:r>
            <a:r>
              <a:rPr lang="en-US" altLang="en-US" sz="2400" i="1" dirty="0" err="1">
                <a:cs typeface="Times New Roman" panose="02020603050405020304" pitchFamily="18" charset="0"/>
              </a:rPr>
              <a:t>emp_dpt_number</a:t>
            </a:r>
            <a:r>
              <a:rPr lang="en-US" altLang="en-US" sz="2400" dirty="0">
                <a:cs typeface="Times New Roman" panose="02020603050405020304" pitchFamily="18" charset="0"/>
              </a:rPr>
              <a:t>.</a:t>
            </a:r>
          </a:p>
          <a:p>
            <a:pPr marL="576263" lvl="4" indent="-31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3.   The aggregate function calculates the average salary for each </a:t>
            </a:r>
            <a:r>
              <a:rPr lang="en-US" altLang="en-US" sz="2400" i="1" dirty="0" err="1">
                <a:cs typeface="Times New Roman" panose="02020603050405020304" pitchFamily="18" charset="0"/>
              </a:rPr>
              <a:t>emp_dpt_number</a:t>
            </a:r>
            <a:r>
              <a:rPr lang="en-US" altLang="en-US" sz="2400" dirty="0">
                <a:cs typeface="Times New Roman" panose="02020603050405020304" pitchFamily="18" charset="0"/>
              </a:rPr>
              <a:t> grouping.</a:t>
            </a:r>
          </a:p>
          <a:p>
            <a:pPr marL="576263" lvl="4" indent="-31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4.   The HAVING clause filters out the rows from the result table that do not meet the condition average salary greater than $33,000.</a:t>
            </a:r>
          </a:p>
          <a:p>
            <a:pPr marL="576263" lvl="4" indent="-3175" defTabSz="114300">
              <a:lnSpc>
                <a:spcPct val="90000"/>
              </a:lnSpc>
              <a:buNone/>
              <a:tabLst>
                <a:tab pos="0" algn="l"/>
                <a:tab pos="1827213" algn="l"/>
              </a:tabLst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C98423F3-0A21-4980-ABAB-75A75F6C7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8001000" cy="990600"/>
          </a:xfrm>
        </p:spPr>
        <p:txBody>
          <a:bodyPr/>
          <a:lstStyle/>
          <a:p>
            <a:r>
              <a:rPr lang="en-US" altLang="en-US" sz="2800" b="1" u="sng">
                <a:ea typeface="PMingLiU" panose="020B0604030504040204" pitchFamily="18" charset="-120"/>
              </a:rPr>
              <a:t>More Examples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E61ACB29-1198-493D-BCA7-736814DDF1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686800" cy="5029200"/>
          </a:xfrm>
        </p:spPr>
        <p:txBody>
          <a:bodyPr/>
          <a:lstStyle/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SELECT emp_dpt_number "Department",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 COUNT(*) "Department Count",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 MAX(emp_salary) "Top Salary",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 MIN(emp_salary) "Low Salary"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FROM employee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GROUP BY emp_dpt_number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HAVING COUNT(*) &gt;= 3;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Department Department Count Top Salary Low Salary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---------- ---------------- ---------- ----------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         3                3    $43,000    $25,000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         7                4    $43,000    $25,000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C816ACA7-A21C-4447-9EC1-609638190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8001000" cy="990600"/>
          </a:xfrm>
        </p:spPr>
        <p:txBody>
          <a:bodyPr/>
          <a:lstStyle/>
          <a:p>
            <a:r>
              <a:rPr lang="en-US" altLang="en-US" sz="2800" b="1" u="sng">
                <a:ea typeface="PMingLiU" panose="020B0604030504040204" pitchFamily="18" charset="-120"/>
              </a:rPr>
              <a:t>GROUP BY With a HAVING Clause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85DC5D83-2715-4A0E-A95F-3C06C3794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7924800" cy="5029200"/>
          </a:xfrm>
        </p:spPr>
        <p:txBody>
          <a:bodyPr/>
          <a:lstStyle/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The HAVING clause is a conditional option that is directly related to the GROUP BY clause option because a HAVING clause eliminates rows from a result table based on the result of a GROUP BY clause.  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69963" lvl="4" indent="-396875" defTabSz="114300">
              <a:buFontTx/>
              <a:buChar char="•"/>
              <a:tabLst>
                <a:tab pos="0" algn="l"/>
                <a:tab pos="1827213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In MYSQL, A HAVING clause will </a:t>
            </a:r>
            <a:r>
              <a:rPr lang="en-US" altLang="en-US" sz="2800" u="sng" dirty="0">
                <a:cs typeface="Times New Roman" panose="02020603050405020304" pitchFamily="18" charset="0"/>
              </a:rPr>
              <a:t>not</a:t>
            </a:r>
            <a:r>
              <a:rPr lang="en-US" altLang="en-US" sz="2800" dirty="0">
                <a:cs typeface="Times New Roman" panose="02020603050405020304" pitchFamily="18" charset="0"/>
              </a:rPr>
              <a:t> work without a GROUP BY clause.</a:t>
            </a:r>
            <a:r>
              <a:rPr lang="en-US" altLang="en-US" sz="2800" dirty="0"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3A69A24C-C55B-4DBD-8D78-37CC72ACD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8001000" cy="990600"/>
          </a:xfrm>
        </p:spPr>
        <p:txBody>
          <a:bodyPr/>
          <a:lstStyle/>
          <a:p>
            <a:r>
              <a:rPr lang="en-US" altLang="en-US" sz="2800" b="1" u="sng">
                <a:ea typeface="PMingLiU" panose="020B0604030504040204" pitchFamily="18" charset="-120"/>
              </a:rPr>
              <a:t>GROUP BY With a HAVING Clause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DF66D0A0-F186-4F9D-9A11-D31357CCC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7924800" cy="5029200"/>
          </a:xfrm>
        </p:spPr>
        <p:txBody>
          <a:bodyPr/>
          <a:lstStyle/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emp_dpt_number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AVG(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emp_salary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HAVING AVG(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emp_salary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&gt; 33000;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800" dirty="0">
                <a:cs typeface="Courier New" panose="02070309020205020404" pitchFamily="49" charset="0"/>
              </a:rPr>
              <a:t> 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ERROR at line 1: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ERROR-00937: not a single-group group function</a:t>
            </a:r>
          </a:p>
          <a:p>
            <a:pPr marL="969963" lvl="4" indent="-396875" defTabSz="114300">
              <a:buNone/>
              <a:tabLst>
                <a:tab pos="0" algn="l"/>
                <a:tab pos="1827213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  <a:ea typeface="ＭＳ Ｐゴシック" panose="020B0600070205080204" pitchFamily="34" charset="-128"/>
              </a:rPr>
              <a:t>End of Lesson 6 </a:t>
            </a:r>
            <a:r>
              <a:rPr lang="en-US" altLang="en-US" dirty="0">
                <a:ea typeface="ＭＳ Ｐゴシック" panose="020B0600070205080204" pitchFamily="34" charset="-128"/>
              </a:rPr>
              <a:t>Examples</a:t>
            </a:r>
            <a:endParaRPr lang="en-US" altLang="en-US" dirty="0">
              <a:effectLst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1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C7EA26BF-4FC4-43A6-8963-482E703A6F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62200" y="228600"/>
            <a:ext cx="7772400" cy="1143000"/>
          </a:xfrm>
        </p:spPr>
        <p:txBody>
          <a:bodyPr anchor="ctr"/>
          <a:lstStyle/>
          <a:p>
            <a:r>
              <a:rPr lang="en-US" altLang="en-US" sz="3200" b="1" u="sng">
                <a:cs typeface="Arial" panose="020B0604020202020204" pitchFamily="34" charset="0"/>
              </a:rPr>
              <a:t>AGGREGATE ROW FUCTIONS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808C404D-8F1C-4799-BCFA-AE34EA7F21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6000" y="1600200"/>
            <a:ext cx="7696200" cy="4495800"/>
          </a:xfrm>
        </p:spPr>
        <p:txBody>
          <a:bodyPr/>
          <a:lstStyle/>
          <a:p>
            <a:pPr marL="566738" indent="-395288" algn="l">
              <a:lnSpc>
                <a:spcPct val="90000"/>
              </a:lnSpc>
              <a:buFontTx/>
              <a:buChar char="•"/>
            </a:pPr>
            <a:r>
              <a:rPr lang="en-US" altLang="en-US" sz="2800"/>
              <a:t>Aggregate Row functions give the user the ability to answer business questions such as:</a:t>
            </a:r>
          </a:p>
          <a:p>
            <a:pPr marL="1146175" lvl="1" indent="-465138" algn="l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/>
          </a:p>
          <a:p>
            <a:pPr marL="1146175" lvl="1" indent="-465138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/>
              <a:t>What is the average salary of  an employee in the company?</a:t>
            </a:r>
          </a:p>
          <a:p>
            <a:pPr marL="1146175" lvl="1" indent="-465138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/>
              <a:t>What were the total salaries for a particular year?</a:t>
            </a:r>
          </a:p>
          <a:p>
            <a:pPr marL="1146175" lvl="1" indent="-465138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/>
              <a:t>What are the maximum and minimum salaries in the Computer’s Department? </a:t>
            </a:r>
            <a:r>
              <a:rPr lang="en-US" altLang="en-US" sz="2400"/>
              <a:t>  </a:t>
            </a:r>
            <a:endParaRPr lang="en-US" altLang="en-US" sz="2400"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13EE8B79-86D5-4E95-81B4-0DFCB7E751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304800"/>
            <a:ext cx="7772400" cy="1143000"/>
          </a:xfrm>
        </p:spPr>
        <p:txBody>
          <a:bodyPr anchor="ctr"/>
          <a:lstStyle/>
          <a:p>
            <a:r>
              <a:rPr lang="en-US" altLang="en-US" sz="3200" b="1" u="sng">
                <a:cs typeface="Arial" panose="020B0604020202020204" pitchFamily="34" charset="0"/>
              </a:rPr>
              <a:t>AGGREGATE ROW FUCTIONS</a:t>
            </a:r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60AD0274-3533-4929-BF39-6259C4C14E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6000" y="1524000"/>
            <a:ext cx="7848600" cy="4114800"/>
          </a:xfrm>
        </p:spPr>
        <p:txBody>
          <a:bodyPr>
            <a:normAutofit lnSpcReduction="10000"/>
          </a:bodyPr>
          <a:lstStyle/>
          <a:p>
            <a:pPr marL="504825" indent="-504825" algn="l">
              <a:tabLst>
                <a:tab pos="407988" algn="l"/>
              </a:tabLst>
            </a:pPr>
            <a:endParaRPr lang="en-US" altLang="en-US" sz="2800">
              <a:cs typeface="Times New Roman" panose="02020603050405020304" pitchFamily="18" charset="0"/>
            </a:endParaRPr>
          </a:p>
          <a:p>
            <a:pPr marL="504825" indent="-504825" algn="l">
              <a:buFontTx/>
              <a:buChar char="•"/>
              <a:tabLst>
                <a:tab pos="407988" algn="l"/>
              </a:tabLst>
            </a:pPr>
            <a:r>
              <a:rPr lang="en-US" altLang="en-US" sz="3200">
                <a:cs typeface="Times New Roman" panose="02020603050405020304" pitchFamily="18" charset="0"/>
              </a:rPr>
              <a:t>Aggregate functions perform a variety of actions such as counting all the rows in a table, averaging a column's data, and summing numeric data.</a:t>
            </a:r>
          </a:p>
          <a:p>
            <a:pPr marL="504825" indent="-504825" algn="l">
              <a:buFontTx/>
              <a:buChar char="•"/>
              <a:tabLst>
                <a:tab pos="407988" algn="l"/>
              </a:tabLst>
            </a:pPr>
            <a:r>
              <a:rPr lang="en-US" altLang="en-US" sz="3200">
                <a:cs typeface="Times New Roman" panose="02020603050405020304" pitchFamily="18" charset="0"/>
              </a:rPr>
              <a:t>Aggregates can also search a table to find the highest "MAX" or lowest "MIN" values in a column.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474315F1-C604-49B3-9FB2-2444133EE9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0"/>
            <a:ext cx="7772400" cy="1143000"/>
          </a:xfrm>
        </p:spPr>
        <p:txBody>
          <a:bodyPr anchor="ctr"/>
          <a:lstStyle/>
          <a:p>
            <a:r>
              <a:rPr lang="en-US" altLang="en-US" sz="3200" b="1" u="sng">
                <a:cs typeface="Arial" panose="020B0604020202020204" pitchFamily="34" charset="0"/>
              </a:rPr>
              <a:t>AGGREGATE ROW FUCTIONS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7B9A886D-F80E-4B6F-BB6E-181C690C75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2600" y="1143000"/>
            <a:ext cx="8610600" cy="5029200"/>
          </a:xfrm>
        </p:spPr>
        <p:txBody>
          <a:bodyPr/>
          <a:lstStyle/>
          <a:p>
            <a:pPr marL="1204913" indent="-466725" algn="just">
              <a:buFontTx/>
              <a:buChar char="•"/>
              <a:tabLst>
                <a:tab pos="681038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List of aggregate functions including their syntax and use.</a:t>
            </a:r>
          </a:p>
        </p:txBody>
      </p:sp>
      <p:grpSp>
        <p:nvGrpSpPr>
          <p:cNvPr id="238640" name="Group 48">
            <a:extLst>
              <a:ext uri="{FF2B5EF4-FFF2-40B4-BE49-F238E27FC236}">
                <a16:creationId xmlns:a16="http://schemas.microsoft.com/office/drawing/2014/main" id="{1BB64912-6890-41EC-B8EB-C570F01C5280}"/>
              </a:ext>
            </a:extLst>
          </p:cNvPr>
          <p:cNvGrpSpPr>
            <a:grpSpLocks/>
          </p:cNvGrpSpPr>
          <p:nvPr/>
        </p:nvGrpSpPr>
        <p:grpSpPr bwMode="auto">
          <a:xfrm>
            <a:off x="2137720" y="2208450"/>
            <a:ext cx="7315200" cy="4204891"/>
            <a:chOff x="-3" y="-3"/>
            <a:chExt cx="3922" cy="2889"/>
          </a:xfrm>
        </p:grpSpPr>
        <p:grpSp>
          <p:nvGrpSpPr>
            <p:cNvPr id="238638" name="Group 46">
              <a:extLst>
                <a:ext uri="{FF2B5EF4-FFF2-40B4-BE49-F238E27FC236}">
                  <a16:creationId xmlns:a16="http://schemas.microsoft.com/office/drawing/2014/main" id="{65A4CAD4-9EE4-4974-B498-86F765998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916" cy="2886"/>
              <a:chOff x="0" y="0"/>
              <a:chExt cx="3916" cy="2886"/>
            </a:xfrm>
          </p:grpSpPr>
          <p:grpSp>
            <p:nvGrpSpPr>
              <p:cNvPr id="238611" name="Group 19">
                <a:extLst>
                  <a:ext uri="{FF2B5EF4-FFF2-40B4-BE49-F238E27FC236}">
                    <a16:creationId xmlns:a16="http://schemas.microsoft.com/office/drawing/2014/main" id="{EF986646-68EB-41F3-A0B3-02C9A92A05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598" cy="384"/>
                <a:chOff x="0" y="0"/>
                <a:chExt cx="1598" cy="384"/>
              </a:xfrm>
            </p:grpSpPr>
            <p:sp>
              <p:nvSpPr>
                <p:cNvPr id="238596" name="Rectangle 4">
                  <a:extLst>
                    <a:ext uri="{FF2B5EF4-FFF2-40B4-BE49-F238E27FC236}">
                      <a16:creationId xmlns:a16="http://schemas.microsoft.com/office/drawing/2014/main" id="{1E032AFE-4F68-4992-BB1F-4169A567D8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b="1" dirty="0">
                      <a:cs typeface="Times New Roman" panose="02020603050405020304" pitchFamily="18" charset="0"/>
                    </a:rPr>
                    <a:t>Function Syntax</a:t>
                  </a:r>
                  <a:endParaRPr lang="en-US" altLang="en-US" sz="4800" dirty="0"/>
                </a:p>
              </p:txBody>
            </p:sp>
            <p:sp>
              <p:nvSpPr>
                <p:cNvPr id="238610" name="Rectangle 18">
                  <a:extLst>
                    <a:ext uri="{FF2B5EF4-FFF2-40B4-BE49-F238E27FC236}">
                      <a16:creationId xmlns:a16="http://schemas.microsoft.com/office/drawing/2014/main" id="{88ECA798-D137-45AA-A254-C1DEBC6E0B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9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8613" name="Group 21">
                <a:extLst>
                  <a:ext uri="{FF2B5EF4-FFF2-40B4-BE49-F238E27FC236}">
                    <a16:creationId xmlns:a16="http://schemas.microsoft.com/office/drawing/2014/main" id="{7C97E924-3BCD-4917-8377-E097EBADB1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8" y="0"/>
                <a:ext cx="2318" cy="384"/>
                <a:chOff x="1598" y="0"/>
                <a:chExt cx="2318" cy="384"/>
              </a:xfrm>
            </p:grpSpPr>
            <p:sp>
              <p:nvSpPr>
                <p:cNvPr id="238597" name="Rectangle 5">
                  <a:extLst>
                    <a:ext uri="{FF2B5EF4-FFF2-40B4-BE49-F238E27FC236}">
                      <a16:creationId xmlns:a16="http://schemas.microsoft.com/office/drawing/2014/main" id="{66573C17-6DC6-46F1-B2B1-42353DECC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1" y="0"/>
                  <a:ext cx="22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b="1" dirty="0">
                      <a:cs typeface="Times New Roman" panose="02020603050405020304" pitchFamily="18" charset="0"/>
                    </a:rPr>
                    <a:t>Function Use</a:t>
                  </a:r>
                  <a:endParaRPr lang="en-US" altLang="en-US" sz="2800" dirty="0"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en-US" sz="4800" dirty="0">
                    <a:solidFill>
                      <a:srgbClr val="FFCC00"/>
                    </a:solidFill>
                  </a:endParaRPr>
                </a:p>
              </p:txBody>
            </p:sp>
            <p:sp>
              <p:nvSpPr>
                <p:cNvPr id="238612" name="Rectangle 20">
                  <a:extLst>
                    <a:ext uri="{FF2B5EF4-FFF2-40B4-BE49-F238E27FC236}">
                      <a16:creationId xmlns:a16="http://schemas.microsoft.com/office/drawing/2014/main" id="{01A1809E-F502-4CFE-B189-C85A6297E0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0"/>
                  <a:ext cx="23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8615" name="Group 23">
                <a:extLst>
                  <a:ext uri="{FF2B5EF4-FFF2-40B4-BE49-F238E27FC236}">
                    <a16:creationId xmlns:a16="http://schemas.microsoft.com/office/drawing/2014/main" id="{6521C01D-760E-4281-B3AB-84EB4A663E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84"/>
                <a:ext cx="1598" cy="384"/>
                <a:chOff x="0" y="384"/>
                <a:chExt cx="1598" cy="384"/>
              </a:xfrm>
            </p:grpSpPr>
            <p:sp>
              <p:nvSpPr>
                <p:cNvPr id="238598" name="Rectangle 6">
                  <a:extLst>
                    <a:ext uri="{FF2B5EF4-FFF2-40B4-BE49-F238E27FC236}">
                      <a16:creationId xmlns:a16="http://schemas.microsoft.com/office/drawing/2014/main" id="{02DE8BAD-E9EA-4521-9A3D-0400549BD8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51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 dirty="0">
                      <a:cs typeface="Times New Roman" panose="02020603050405020304" pitchFamily="18" charset="0"/>
                    </a:rPr>
                    <a:t>SUM( [ALL | DISTINCT] expression )</a:t>
                  </a:r>
                  <a:endParaRPr lang="en-US" altLang="en-US" sz="4000" dirty="0"/>
                </a:p>
              </p:txBody>
            </p:sp>
            <p:sp>
              <p:nvSpPr>
                <p:cNvPr id="238614" name="Rectangle 22">
                  <a:extLst>
                    <a:ext uri="{FF2B5EF4-FFF2-40B4-BE49-F238E27FC236}">
                      <a16:creationId xmlns:a16="http://schemas.microsoft.com/office/drawing/2014/main" id="{E0BA1E2F-9F2D-4334-B87D-EE61F4514D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59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8617" name="Group 25">
                <a:extLst>
                  <a:ext uri="{FF2B5EF4-FFF2-40B4-BE49-F238E27FC236}">
                    <a16:creationId xmlns:a16="http://schemas.microsoft.com/office/drawing/2014/main" id="{66BF1BE3-A7FF-4F22-9B6D-7BA21BB1B9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8" y="384"/>
                <a:ext cx="2318" cy="384"/>
                <a:chOff x="1598" y="384"/>
                <a:chExt cx="2318" cy="384"/>
              </a:xfrm>
            </p:grpSpPr>
            <p:sp>
              <p:nvSpPr>
                <p:cNvPr id="238599" name="Rectangle 7">
                  <a:extLst>
                    <a:ext uri="{FF2B5EF4-FFF2-40B4-BE49-F238E27FC236}">
                      <a16:creationId xmlns:a16="http://schemas.microsoft.com/office/drawing/2014/main" id="{70A74EEA-04E0-44CD-97B9-E7647D8A9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1" y="384"/>
                  <a:ext cx="22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 dirty="0">
                      <a:cs typeface="Times New Roman" panose="02020603050405020304" pitchFamily="18" charset="0"/>
                    </a:rPr>
                    <a:t>The total of the (distinct) values in a numeric column/expression.</a:t>
                  </a:r>
                  <a:endParaRPr lang="en-US" altLang="en-US" sz="2000" dirty="0">
                    <a:cs typeface="Times New Roman" panose="02020603050405020304" pitchFamily="18" charset="0"/>
                  </a:endParaRPr>
                </a:p>
                <a:p>
                  <a:pPr eaLnBrk="0" hangingPunct="0"/>
                  <a:endParaRPr lang="en-US" altLang="en-US" sz="4000" dirty="0">
                    <a:solidFill>
                      <a:srgbClr val="FFCC00"/>
                    </a:solidFill>
                  </a:endParaRPr>
                </a:p>
              </p:txBody>
            </p:sp>
            <p:sp>
              <p:nvSpPr>
                <p:cNvPr id="238616" name="Rectangle 24">
                  <a:extLst>
                    <a:ext uri="{FF2B5EF4-FFF2-40B4-BE49-F238E27FC236}">
                      <a16:creationId xmlns:a16="http://schemas.microsoft.com/office/drawing/2014/main" id="{82CB484C-689C-424F-8AC9-76ED98F068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384"/>
                  <a:ext cx="23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8619" name="Group 27">
                <a:extLst>
                  <a:ext uri="{FF2B5EF4-FFF2-40B4-BE49-F238E27FC236}">
                    <a16:creationId xmlns:a16="http://schemas.microsoft.com/office/drawing/2014/main" id="{72FF143E-44A3-4C3F-B377-412058FF54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768"/>
                <a:ext cx="1598" cy="480"/>
                <a:chOff x="0" y="768"/>
                <a:chExt cx="1598" cy="480"/>
              </a:xfrm>
            </p:grpSpPr>
            <p:sp>
              <p:nvSpPr>
                <p:cNvPr id="238600" name="Rectangle 8">
                  <a:extLst>
                    <a:ext uri="{FF2B5EF4-FFF2-40B4-BE49-F238E27FC236}">
                      <a16:creationId xmlns:a16="http://schemas.microsoft.com/office/drawing/2014/main" id="{FC8B65B8-5FAF-4D9F-9362-5F99F7EF0A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151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 dirty="0">
                      <a:cs typeface="Times New Roman" panose="02020603050405020304" pitchFamily="18" charset="0"/>
                    </a:rPr>
                    <a:t>AVG( [ALL | DISTINCT] expression )</a:t>
                  </a:r>
                  <a:endParaRPr lang="en-US" altLang="en-US" sz="4000" dirty="0"/>
                </a:p>
              </p:txBody>
            </p:sp>
            <p:sp>
              <p:nvSpPr>
                <p:cNvPr id="238618" name="Rectangle 26">
                  <a:extLst>
                    <a:ext uri="{FF2B5EF4-FFF2-40B4-BE49-F238E27FC236}">
                      <a16:creationId xmlns:a16="http://schemas.microsoft.com/office/drawing/2014/main" id="{FFF45EF7-D923-4305-A4F5-B594C5D7EC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159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8621" name="Group 29">
                <a:extLst>
                  <a:ext uri="{FF2B5EF4-FFF2-40B4-BE49-F238E27FC236}">
                    <a16:creationId xmlns:a16="http://schemas.microsoft.com/office/drawing/2014/main" id="{A67DD0B0-205F-47CE-94DF-5758A75BFD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8" y="768"/>
                <a:ext cx="2318" cy="480"/>
                <a:chOff x="1598" y="768"/>
                <a:chExt cx="2318" cy="480"/>
              </a:xfrm>
            </p:grpSpPr>
            <p:sp>
              <p:nvSpPr>
                <p:cNvPr id="238601" name="Rectangle 9">
                  <a:extLst>
                    <a:ext uri="{FF2B5EF4-FFF2-40B4-BE49-F238E27FC236}">
                      <a16:creationId xmlns:a16="http://schemas.microsoft.com/office/drawing/2014/main" id="{C6B7A8B3-41DE-4858-941B-8F9CDCB64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1" y="768"/>
                  <a:ext cx="223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 dirty="0">
                      <a:cs typeface="Times New Roman" panose="02020603050405020304" pitchFamily="18" charset="0"/>
                    </a:rPr>
                    <a:t>The average of the (distinct) values in a numeric column/expression.</a:t>
                  </a:r>
                  <a:endParaRPr lang="en-US" altLang="en-US" sz="2000" dirty="0">
                    <a:cs typeface="Times New Roman" panose="02020603050405020304" pitchFamily="18" charset="0"/>
                  </a:endParaRPr>
                </a:p>
                <a:p>
                  <a:pPr eaLnBrk="0" hangingPunct="0"/>
                  <a:endParaRPr lang="en-US" altLang="en-US" sz="4000" dirty="0">
                    <a:solidFill>
                      <a:srgbClr val="FFCC00"/>
                    </a:solidFill>
                  </a:endParaRPr>
                </a:p>
              </p:txBody>
            </p:sp>
            <p:sp>
              <p:nvSpPr>
                <p:cNvPr id="238620" name="Rectangle 28">
                  <a:extLst>
                    <a:ext uri="{FF2B5EF4-FFF2-40B4-BE49-F238E27FC236}">
                      <a16:creationId xmlns:a16="http://schemas.microsoft.com/office/drawing/2014/main" id="{575A8CD8-153C-4C47-8CC2-B3567AA5EA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768"/>
                  <a:ext cx="231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8623" name="Group 31">
                <a:extLst>
                  <a:ext uri="{FF2B5EF4-FFF2-40B4-BE49-F238E27FC236}">
                    <a16:creationId xmlns:a16="http://schemas.microsoft.com/office/drawing/2014/main" id="{616D993E-625D-4F2E-A82E-44F36C6410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48"/>
                <a:ext cx="1598" cy="480"/>
                <a:chOff x="0" y="1248"/>
                <a:chExt cx="1598" cy="480"/>
              </a:xfrm>
            </p:grpSpPr>
            <p:sp>
              <p:nvSpPr>
                <p:cNvPr id="238602" name="Rectangle 10">
                  <a:extLst>
                    <a:ext uri="{FF2B5EF4-FFF2-40B4-BE49-F238E27FC236}">
                      <a16:creationId xmlns:a16="http://schemas.microsoft.com/office/drawing/2014/main" id="{B7FC6A69-522E-455C-821F-0510E37FE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151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 dirty="0">
                      <a:cs typeface="Times New Roman" panose="02020603050405020304" pitchFamily="18" charset="0"/>
                    </a:rPr>
                    <a:t>COUNT( [ALL | DISTINCT] expression )</a:t>
                  </a:r>
                  <a:endParaRPr lang="en-US" altLang="en-US" sz="4000" dirty="0"/>
                </a:p>
              </p:txBody>
            </p:sp>
            <p:sp>
              <p:nvSpPr>
                <p:cNvPr id="238622" name="Rectangle 30">
                  <a:extLst>
                    <a:ext uri="{FF2B5EF4-FFF2-40B4-BE49-F238E27FC236}">
                      <a16:creationId xmlns:a16="http://schemas.microsoft.com/office/drawing/2014/main" id="{5C515F5D-0646-48F1-8BDD-8595F3B58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159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8625" name="Group 33">
                <a:extLst>
                  <a:ext uri="{FF2B5EF4-FFF2-40B4-BE49-F238E27FC236}">
                    <a16:creationId xmlns:a16="http://schemas.microsoft.com/office/drawing/2014/main" id="{2755E37D-8644-4303-83E0-C6585180CB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8" y="1248"/>
                <a:ext cx="2318" cy="480"/>
                <a:chOff x="1598" y="1248"/>
                <a:chExt cx="2318" cy="480"/>
              </a:xfrm>
            </p:grpSpPr>
            <p:sp>
              <p:nvSpPr>
                <p:cNvPr id="238603" name="Rectangle 11">
                  <a:extLst>
                    <a:ext uri="{FF2B5EF4-FFF2-40B4-BE49-F238E27FC236}">
                      <a16:creationId xmlns:a16="http://schemas.microsoft.com/office/drawing/2014/main" id="{F4DF47A3-94DB-4252-B4E1-A0877793BE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1" y="1248"/>
                  <a:ext cx="2232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 dirty="0">
                      <a:cs typeface="Times New Roman" panose="02020603050405020304" pitchFamily="18" charset="0"/>
                    </a:rPr>
                    <a:t>The number of (distinct) non-NULL values in a column/expression</a:t>
                  </a:r>
                  <a:r>
                    <a:rPr lang="en-US" altLang="en-US" sz="1800" dirty="0">
                      <a:solidFill>
                        <a:srgbClr val="FFCC00"/>
                      </a:solidFill>
                      <a:cs typeface="Times New Roman" panose="02020603050405020304" pitchFamily="18" charset="0"/>
                    </a:rPr>
                    <a:t>.</a:t>
                  </a:r>
                  <a:endParaRPr lang="en-US" altLang="en-US" sz="2000" dirty="0">
                    <a:solidFill>
                      <a:srgbClr val="FFCC00"/>
                    </a:solidFill>
                    <a:cs typeface="Times New Roman" panose="02020603050405020304" pitchFamily="18" charset="0"/>
                  </a:endParaRPr>
                </a:p>
                <a:p>
                  <a:pPr eaLnBrk="0" hangingPunct="0"/>
                  <a:endParaRPr lang="en-US" altLang="en-US" sz="4000" dirty="0">
                    <a:solidFill>
                      <a:srgbClr val="FFCC00"/>
                    </a:solidFill>
                  </a:endParaRPr>
                </a:p>
              </p:txBody>
            </p:sp>
            <p:sp>
              <p:nvSpPr>
                <p:cNvPr id="238624" name="Rectangle 32">
                  <a:extLst>
                    <a:ext uri="{FF2B5EF4-FFF2-40B4-BE49-F238E27FC236}">
                      <a16:creationId xmlns:a16="http://schemas.microsoft.com/office/drawing/2014/main" id="{950D8DCF-5D7E-4B1D-A6EC-593CE2B72C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1248"/>
                  <a:ext cx="231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8627" name="Group 35">
                <a:extLst>
                  <a:ext uri="{FF2B5EF4-FFF2-40B4-BE49-F238E27FC236}">
                    <a16:creationId xmlns:a16="http://schemas.microsoft.com/office/drawing/2014/main" id="{B847ECE0-6A7C-4166-B2C5-B7E900BDA5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28"/>
                <a:ext cx="1598" cy="384"/>
                <a:chOff x="0" y="1728"/>
                <a:chExt cx="1598" cy="384"/>
              </a:xfrm>
            </p:grpSpPr>
            <p:sp>
              <p:nvSpPr>
                <p:cNvPr id="238604" name="Rectangle 12">
                  <a:extLst>
                    <a:ext uri="{FF2B5EF4-FFF2-40B4-BE49-F238E27FC236}">
                      <a16:creationId xmlns:a16="http://schemas.microsoft.com/office/drawing/2014/main" id="{3C3CCBA9-F74E-4EF4-8E17-B5BB21B5C7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728"/>
                  <a:ext cx="151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 dirty="0">
                      <a:cs typeface="Times New Roman" panose="02020603050405020304" pitchFamily="18" charset="0"/>
                    </a:rPr>
                    <a:t>COUNT(*)</a:t>
                  </a:r>
                  <a:endParaRPr lang="en-US" altLang="en-US" sz="4000" dirty="0"/>
                </a:p>
              </p:txBody>
            </p:sp>
            <p:sp>
              <p:nvSpPr>
                <p:cNvPr id="238626" name="Rectangle 34">
                  <a:extLst>
                    <a:ext uri="{FF2B5EF4-FFF2-40B4-BE49-F238E27FC236}">
                      <a16:creationId xmlns:a16="http://schemas.microsoft.com/office/drawing/2014/main" id="{14322916-4B07-41C3-86C7-6944CB890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28"/>
                  <a:ext cx="159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8629" name="Group 37">
                <a:extLst>
                  <a:ext uri="{FF2B5EF4-FFF2-40B4-BE49-F238E27FC236}">
                    <a16:creationId xmlns:a16="http://schemas.microsoft.com/office/drawing/2014/main" id="{F3906819-92F6-4BB6-86DF-5ED6C2655B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8" y="1728"/>
                <a:ext cx="2318" cy="384"/>
                <a:chOff x="1598" y="1728"/>
                <a:chExt cx="2318" cy="384"/>
              </a:xfrm>
            </p:grpSpPr>
            <p:sp>
              <p:nvSpPr>
                <p:cNvPr id="238605" name="Rectangle 13">
                  <a:extLst>
                    <a:ext uri="{FF2B5EF4-FFF2-40B4-BE49-F238E27FC236}">
                      <a16:creationId xmlns:a16="http://schemas.microsoft.com/office/drawing/2014/main" id="{4EC80513-ACE9-4ECF-A3CA-C2760B957A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1" y="1728"/>
                  <a:ext cx="22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dirty="0">
                      <a:cs typeface="Times New Roman" panose="02020603050405020304" pitchFamily="18" charset="0"/>
                    </a:rPr>
                    <a:t>The number of selected rows.</a:t>
                  </a:r>
                  <a:endParaRPr lang="en-US" altLang="en-US" sz="1800" dirty="0">
                    <a:cs typeface="Times New Roman" panose="02020603050405020304" pitchFamily="18" charset="0"/>
                  </a:endParaRPr>
                </a:p>
                <a:p>
                  <a:pPr eaLnBrk="0" hangingPunct="0"/>
                  <a:endParaRPr lang="en-US" altLang="en-US" sz="3600" dirty="0">
                    <a:solidFill>
                      <a:srgbClr val="FFCC00"/>
                    </a:solidFill>
                  </a:endParaRPr>
                </a:p>
              </p:txBody>
            </p:sp>
            <p:sp>
              <p:nvSpPr>
                <p:cNvPr id="238628" name="Rectangle 36">
                  <a:extLst>
                    <a:ext uri="{FF2B5EF4-FFF2-40B4-BE49-F238E27FC236}">
                      <a16:creationId xmlns:a16="http://schemas.microsoft.com/office/drawing/2014/main" id="{2EC8909D-65DE-41D7-822D-93016C4C7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1728"/>
                  <a:ext cx="23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8631" name="Group 39">
                <a:extLst>
                  <a:ext uri="{FF2B5EF4-FFF2-40B4-BE49-F238E27FC236}">
                    <a16:creationId xmlns:a16="http://schemas.microsoft.com/office/drawing/2014/main" id="{873E3B42-3767-4557-800C-F3380A52D1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112"/>
                <a:ext cx="1598" cy="384"/>
                <a:chOff x="0" y="2112"/>
                <a:chExt cx="1598" cy="384"/>
              </a:xfrm>
            </p:grpSpPr>
            <p:sp>
              <p:nvSpPr>
                <p:cNvPr id="238606" name="Rectangle 14">
                  <a:extLst>
                    <a:ext uri="{FF2B5EF4-FFF2-40B4-BE49-F238E27FC236}">
                      <a16:creationId xmlns:a16="http://schemas.microsoft.com/office/drawing/2014/main" id="{9BFAF8DF-FF83-412F-91FB-BF9D3E38E2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112"/>
                  <a:ext cx="151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dirty="0">
                      <a:cs typeface="Times New Roman" panose="02020603050405020304" pitchFamily="18" charset="0"/>
                    </a:rPr>
                    <a:t>MAX(expression)</a:t>
                  </a:r>
                  <a:endParaRPr lang="en-US" altLang="en-US" dirty="0">
                    <a:cs typeface="Times New Roman" panose="02020603050405020304" pitchFamily="18" charset="0"/>
                  </a:endParaRPr>
                </a:p>
                <a:p>
                  <a:pPr eaLnBrk="0" hangingPunct="0"/>
                  <a:endParaRPr lang="en-US" altLang="en-US" dirty="0"/>
                </a:p>
              </p:txBody>
            </p:sp>
            <p:sp>
              <p:nvSpPr>
                <p:cNvPr id="238630" name="Rectangle 38">
                  <a:extLst>
                    <a:ext uri="{FF2B5EF4-FFF2-40B4-BE49-F238E27FC236}">
                      <a16:creationId xmlns:a16="http://schemas.microsoft.com/office/drawing/2014/main" id="{4123C831-D5EE-4228-A526-76C9B5B3C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112"/>
                  <a:ext cx="159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8633" name="Group 41">
                <a:extLst>
                  <a:ext uri="{FF2B5EF4-FFF2-40B4-BE49-F238E27FC236}">
                    <a16:creationId xmlns:a16="http://schemas.microsoft.com/office/drawing/2014/main" id="{8F53B999-BB0C-4473-BD56-D4BB4F569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8" y="2112"/>
                <a:ext cx="2318" cy="384"/>
                <a:chOff x="1598" y="2112"/>
                <a:chExt cx="2318" cy="384"/>
              </a:xfrm>
            </p:grpSpPr>
            <p:sp>
              <p:nvSpPr>
                <p:cNvPr id="238607" name="Rectangle 15">
                  <a:extLst>
                    <a:ext uri="{FF2B5EF4-FFF2-40B4-BE49-F238E27FC236}">
                      <a16:creationId xmlns:a16="http://schemas.microsoft.com/office/drawing/2014/main" id="{1D72A17C-3226-451A-90EE-F1B8581313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1" y="2112"/>
                  <a:ext cx="22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 dirty="0">
                      <a:cs typeface="Times New Roman" panose="02020603050405020304" pitchFamily="18" charset="0"/>
                    </a:rPr>
                    <a:t>The highest value in a column/expression</a:t>
                  </a:r>
                  <a:r>
                    <a:rPr lang="en-US" altLang="en-US" sz="1800" dirty="0">
                      <a:solidFill>
                        <a:srgbClr val="FFCC00"/>
                      </a:solidFill>
                      <a:cs typeface="Times New Roman" panose="02020603050405020304" pitchFamily="18" charset="0"/>
                    </a:rPr>
                    <a:t>.</a:t>
                  </a:r>
                  <a:endParaRPr lang="en-US" altLang="en-US" sz="2000" dirty="0">
                    <a:solidFill>
                      <a:srgbClr val="FFCC00"/>
                    </a:solidFill>
                    <a:cs typeface="Times New Roman" panose="02020603050405020304" pitchFamily="18" charset="0"/>
                  </a:endParaRPr>
                </a:p>
                <a:p>
                  <a:pPr eaLnBrk="0" hangingPunct="0"/>
                  <a:endParaRPr lang="en-US" altLang="en-US" sz="4000" dirty="0">
                    <a:solidFill>
                      <a:srgbClr val="FFCC00"/>
                    </a:solidFill>
                  </a:endParaRPr>
                </a:p>
              </p:txBody>
            </p:sp>
            <p:sp>
              <p:nvSpPr>
                <p:cNvPr id="238632" name="Rectangle 40">
                  <a:extLst>
                    <a:ext uri="{FF2B5EF4-FFF2-40B4-BE49-F238E27FC236}">
                      <a16:creationId xmlns:a16="http://schemas.microsoft.com/office/drawing/2014/main" id="{4A17F59F-250B-4656-AC75-C701F214BD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2112"/>
                  <a:ext cx="23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8635" name="Group 43">
                <a:extLst>
                  <a:ext uri="{FF2B5EF4-FFF2-40B4-BE49-F238E27FC236}">
                    <a16:creationId xmlns:a16="http://schemas.microsoft.com/office/drawing/2014/main" id="{53C43B49-4917-4163-A659-0A9068FF27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96"/>
                <a:ext cx="1598" cy="384"/>
                <a:chOff x="0" y="2496"/>
                <a:chExt cx="1598" cy="384"/>
              </a:xfrm>
            </p:grpSpPr>
            <p:sp>
              <p:nvSpPr>
                <p:cNvPr id="238608" name="Rectangle 16">
                  <a:extLst>
                    <a:ext uri="{FF2B5EF4-FFF2-40B4-BE49-F238E27FC236}">
                      <a16:creationId xmlns:a16="http://schemas.microsoft.com/office/drawing/2014/main" id="{CC57C902-3FDC-4AD3-A38E-62AF21828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496"/>
                  <a:ext cx="151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 dirty="0">
                      <a:cs typeface="Times New Roman" panose="02020603050405020304" pitchFamily="18" charset="0"/>
                    </a:rPr>
                    <a:t>MIN(expression)</a:t>
                  </a:r>
                  <a:endParaRPr lang="en-US" altLang="en-US" sz="2000" dirty="0">
                    <a:cs typeface="Times New Roman" panose="02020603050405020304" pitchFamily="18" charset="0"/>
                  </a:endParaRPr>
                </a:p>
                <a:p>
                  <a:pPr eaLnBrk="0" hangingPunct="0"/>
                  <a:endParaRPr lang="en-US" altLang="en-US" sz="3600" dirty="0">
                    <a:solidFill>
                      <a:srgbClr val="FFCC00"/>
                    </a:solidFill>
                  </a:endParaRPr>
                </a:p>
              </p:txBody>
            </p:sp>
            <p:sp>
              <p:nvSpPr>
                <p:cNvPr id="238634" name="Rectangle 42">
                  <a:extLst>
                    <a:ext uri="{FF2B5EF4-FFF2-40B4-BE49-F238E27FC236}">
                      <a16:creationId xmlns:a16="http://schemas.microsoft.com/office/drawing/2014/main" id="{58311AB5-1554-4B23-BB86-521D15C2C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96"/>
                  <a:ext cx="159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8637" name="Group 45">
                <a:extLst>
                  <a:ext uri="{FF2B5EF4-FFF2-40B4-BE49-F238E27FC236}">
                    <a16:creationId xmlns:a16="http://schemas.microsoft.com/office/drawing/2014/main" id="{BE042F8A-F32C-42A0-9C03-AF11CC6AED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8" y="2496"/>
                <a:ext cx="2318" cy="390"/>
                <a:chOff x="1598" y="2496"/>
                <a:chExt cx="2318" cy="390"/>
              </a:xfrm>
            </p:grpSpPr>
            <p:sp>
              <p:nvSpPr>
                <p:cNvPr id="238609" name="Rectangle 17">
                  <a:extLst>
                    <a:ext uri="{FF2B5EF4-FFF2-40B4-BE49-F238E27FC236}">
                      <a16:creationId xmlns:a16="http://schemas.microsoft.com/office/drawing/2014/main" id="{86455603-422C-4FEB-A21B-CA88EAB25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1" y="2502"/>
                  <a:ext cx="22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32004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 dirty="0">
                      <a:cs typeface="Times New Roman" panose="02020603050405020304" pitchFamily="18" charset="0"/>
                    </a:rPr>
                    <a:t>The lowest value in a column/expression</a:t>
                  </a:r>
                  <a:r>
                    <a:rPr lang="en-US" altLang="en-US" sz="1800" dirty="0">
                      <a:solidFill>
                        <a:srgbClr val="FFCC00"/>
                      </a:solidFill>
                      <a:cs typeface="Times New Roman" panose="02020603050405020304" pitchFamily="18" charset="0"/>
                    </a:rPr>
                    <a:t>.</a:t>
                  </a:r>
                  <a:endParaRPr lang="en-US" altLang="en-US" sz="2000" dirty="0">
                    <a:solidFill>
                      <a:srgbClr val="FFCC00"/>
                    </a:solidFill>
                    <a:cs typeface="Times New Roman" panose="02020603050405020304" pitchFamily="18" charset="0"/>
                  </a:endParaRPr>
                </a:p>
                <a:p>
                  <a:pPr eaLnBrk="0" hangingPunct="0"/>
                  <a:endParaRPr lang="en-US" altLang="en-US" sz="4000" dirty="0">
                    <a:solidFill>
                      <a:srgbClr val="FFCC00"/>
                    </a:solidFill>
                  </a:endParaRPr>
                </a:p>
              </p:txBody>
            </p:sp>
            <p:sp>
              <p:nvSpPr>
                <p:cNvPr id="238636" name="Rectangle 44">
                  <a:extLst>
                    <a:ext uri="{FF2B5EF4-FFF2-40B4-BE49-F238E27FC236}">
                      <a16:creationId xmlns:a16="http://schemas.microsoft.com/office/drawing/2014/main" id="{A1A75F2C-B538-4B63-8B48-CB446C8A00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8" y="2496"/>
                  <a:ext cx="23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38639" name="Rectangle 47">
              <a:extLst>
                <a:ext uri="{FF2B5EF4-FFF2-40B4-BE49-F238E27FC236}">
                  <a16:creationId xmlns:a16="http://schemas.microsoft.com/office/drawing/2014/main" id="{E5D2CD5B-46A0-425B-A412-F1EF2037E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922" cy="288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3594DCAB-718B-41D0-8E81-BC2DAACB99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0"/>
            <a:ext cx="7772400" cy="1143000"/>
          </a:xfrm>
        </p:spPr>
        <p:txBody>
          <a:bodyPr anchor="ctr"/>
          <a:lstStyle/>
          <a:p>
            <a:r>
              <a:rPr lang="en-US" altLang="en-US" sz="3200" b="1" u="sng">
                <a:cs typeface="Arial" panose="020B0604020202020204" pitchFamily="34" charset="0"/>
              </a:rPr>
              <a:t>AGGREGATE ROW FUCTIONS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003CE753-89BA-4A0F-8DE6-66775B7CE5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2600" y="1143000"/>
            <a:ext cx="8610600" cy="5029200"/>
          </a:xfrm>
        </p:spPr>
        <p:txBody>
          <a:bodyPr/>
          <a:lstStyle/>
          <a:p>
            <a:pPr marL="563563" indent="-504825" algn="just">
              <a:buFontTx/>
              <a:buChar char="•"/>
              <a:tabLst>
                <a:tab pos="0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 There are two rules that you must understand and follow when using aggregates:  </a:t>
            </a:r>
          </a:p>
          <a:p>
            <a:pPr marL="563563" indent="-504825" algn="just">
              <a:buFontTx/>
              <a:buChar char="•"/>
              <a:tabLst>
                <a:tab pos="0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 Aggregate functions can be used in both the SELECT and HAVING clauses (the HAVING clause is covered later in this chapter).</a:t>
            </a:r>
          </a:p>
          <a:p>
            <a:pPr marL="563563" indent="-504825" algn="just">
              <a:buFontTx/>
              <a:buChar char="•"/>
              <a:tabLst>
                <a:tab pos="0" algn="l"/>
              </a:tabLst>
            </a:pPr>
            <a:r>
              <a:rPr lang="en-US" altLang="en-US" sz="2800">
                <a:cs typeface="Times New Roman" panose="02020603050405020304" pitchFamily="18" charset="0"/>
              </a:rPr>
              <a:t>Aggregate functions cannot</a:t>
            </a:r>
            <a:r>
              <a:rPr lang="en-US" altLang="en-US" sz="2800" b="1">
                <a:cs typeface="Times New Roman" panose="02020603050405020304" pitchFamily="18" charset="0"/>
              </a:rPr>
              <a:t> </a:t>
            </a:r>
            <a:r>
              <a:rPr lang="en-US" altLang="en-US" sz="2800">
                <a:cs typeface="Times New Roman" panose="02020603050405020304" pitchFamily="18" charset="0"/>
              </a:rPr>
              <a:t>be used in a WHERE clause.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763BD9E3-698A-4E1C-AD20-2C5ECA618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</p:spPr>
        <p:txBody>
          <a:bodyPr/>
          <a:lstStyle/>
          <a:p>
            <a:r>
              <a:rPr lang="en-US" altLang="en-US" sz="3200" b="1" u="sng"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A07285C6-009E-4D2F-A652-2F88DED17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800600"/>
          </a:xfrm>
        </p:spPr>
        <p:txBody>
          <a:bodyPr/>
          <a:lstStyle/>
          <a:p>
            <a:r>
              <a:rPr lang="en-US" altLang="en-US" sz="2800" dirty="0">
                <a:cs typeface="Courier New" panose="02070309020205020404" pitchFamily="49" charset="0"/>
              </a:rPr>
              <a:t>The following query </a:t>
            </a:r>
            <a:r>
              <a:rPr lang="en-US" altLang="en-US" sz="2800" dirty="0">
                <a:cs typeface="Times New Roman" panose="02020603050405020304" pitchFamily="18" charset="0"/>
              </a:rPr>
              <a:t>is wrong and will produce the MYSQL ERROR-00934 </a:t>
            </a:r>
            <a:r>
              <a:rPr lang="en-US" altLang="en-US" sz="2800" i="1" dirty="0">
                <a:cs typeface="Times New Roman" panose="02020603050405020304" pitchFamily="18" charset="0"/>
              </a:rPr>
              <a:t>group function is not allowed here</a:t>
            </a:r>
            <a:r>
              <a:rPr lang="en-US" altLang="en-US" sz="2800" dirty="0">
                <a:cs typeface="Times New Roman" panose="02020603050405020304" pitchFamily="18" charset="0"/>
              </a:rPr>
              <a:t> error message.</a:t>
            </a:r>
          </a:p>
          <a:p>
            <a:pPr>
              <a:buFontTx/>
              <a:buNone/>
            </a:pPr>
            <a:endParaRPr lang="en-US" altLang="en-US" sz="2800" dirty="0"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SELECT *	</a:t>
            </a:r>
          </a:p>
          <a:p>
            <a:pPr lvl="1"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FROM employee</a:t>
            </a:r>
          </a:p>
          <a:p>
            <a:pPr lvl="1"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WHERE </a:t>
            </a:r>
            <a:r>
              <a:rPr lang="en-US" altLang="en-US" sz="2400" dirty="0" err="1">
                <a:cs typeface="Courier New" panose="02070309020205020404" pitchFamily="49" charset="0"/>
              </a:rPr>
              <a:t>emp_salary</a:t>
            </a:r>
            <a:r>
              <a:rPr lang="en-US" altLang="en-US" sz="2400" dirty="0">
                <a:cs typeface="Courier New" panose="02070309020205020404" pitchFamily="49" charset="0"/>
              </a:rPr>
              <a:t> &gt; AVG(</a:t>
            </a:r>
            <a:r>
              <a:rPr lang="en-US" altLang="en-US" sz="2400" dirty="0" err="1">
                <a:cs typeface="Courier New" panose="02070309020205020404" pitchFamily="49" charset="0"/>
              </a:rPr>
              <a:t>emp_salary</a:t>
            </a:r>
            <a:r>
              <a:rPr lang="en-US" altLang="en-US" sz="2400" dirty="0">
                <a:cs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 </a:t>
            </a:r>
          </a:p>
          <a:p>
            <a:pPr lvl="1"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ERROR at line 3: ERROR-00934: group function is not allowed here.</a:t>
            </a:r>
            <a:r>
              <a:rPr lang="en-US" altLang="en-US" sz="2400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ECF935BA-6E79-4258-AEB8-238A9F99D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90600"/>
          </a:xfrm>
        </p:spPr>
        <p:txBody>
          <a:bodyPr/>
          <a:lstStyle/>
          <a:p>
            <a:r>
              <a:rPr lang="en-US" altLang="en-US" b="1" u="sng"/>
              <a:t>COUNT( )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8AB590D0-AAB3-4FD1-A926-A5FC23643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686800" cy="4876800"/>
          </a:xfrm>
        </p:spPr>
        <p:txBody>
          <a:bodyPr>
            <a:normAutofit fontScale="92500" lnSpcReduction="20000"/>
          </a:bodyPr>
          <a:lstStyle/>
          <a:p>
            <a:pPr marL="1030288" indent="-855663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If a manager needs know how many employees work in the organization, COUNT(*) can be used to produce this information. </a:t>
            </a:r>
          </a:p>
          <a:p>
            <a:pPr marL="1030288" indent="-855663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The COUNT(*) function counts all rows in a table. </a:t>
            </a:r>
          </a:p>
          <a:p>
            <a:pPr marL="1030288" indent="-855663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The wild card asterisk (*) would be used as the parameter in the function. </a:t>
            </a:r>
          </a:p>
          <a:p>
            <a:pPr marL="1030288" indent="-855663">
              <a:lnSpc>
                <a:spcPct val="90000"/>
              </a:lnSpc>
              <a:buNone/>
            </a:pPr>
            <a:endParaRPr lang="en-US" altLang="en-US" sz="1600">
              <a:cs typeface="Times New Roman" panose="02020603050405020304" pitchFamily="18" charset="0"/>
            </a:endParaRPr>
          </a:p>
          <a:p>
            <a:pPr marL="2179638" lvl="1" indent="-4763">
              <a:lnSpc>
                <a:spcPct val="90000"/>
              </a:lnSpc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SELECT COUNT(*)</a:t>
            </a:r>
          </a:p>
          <a:p>
            <a:pPr marL="2179638" lvl="1" indent="-4763">
              <a:lnSpc>
                <a:spcPct val="90000"/>
              </a:lnSpc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FROM employee;</a:t>
            </a:r>
          </a:p>
          <a:p>
            <a:pPr marL="2179638" lvl="1" indent="-4763">
              <a:lnSpc>
                <a:spcPct val="90000"/>
              </a:lnSpc>
              <a:buNone/>
            </a:pPr>
            <a:endParaRPr lang="en-US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79638" lvl="1" indent="-4763">
              <a:lnSpc>
                <a:spcPct val="90000"/>
              </a:lnSpc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COUNT(*)</a:t>
            </a:r>
          </a:p>
          <a:p>
            <a:pPr marL="2179638" lvl="1" indent="-4763">
              <a:lnSpc>
                <a:spcPct val="90000"/>
              </a:lnSpc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--------</a:t>
            </a:r>
          </a:p>
          <a:p>
            <a:pPr marL="2179638" lvl="1" indent="-4763">
              <a:lnSpc>
                <a:spcPct val="90000"/>
              </a:lnSpc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	8</a:t>
            </a:r>
          </a:p>
          <a:p>
            <a:pPr marL="2179638" lvl="1" indent="-4763">
              <a:lnSpc>
                <a:spcPct val="90000"/>
              </a:lnSpc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2395</Words>
  <Application>Microsoft Office PowerPoint</Application>
  <PresentationFormat>Widescreen</PresentationFormat>
  <Paragraphs>314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Helvetica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SQL Aggregation</vt:lpstr>
      <vt:lpstr>AGGREGATE ROW FUCTIONS</vt:lpstr>
      <vt:lpstr>AGGREGATE ROW FUCTIONS</vt:lpstr>
      <vt:lpstr>AGGREGATE ROW FUCTIONS</vt:lpstr>
      <vt:lpstr>AGGREGATE ROW FUCTIONS</vt:lpstr>
      <vt:lpstr>EXAMPLE</vt:lpstr>
      <vt:lpstr>COUNT( )</vt:lpstr>
      <vt:lpstr>COUNT( )</vt:lpstr>
      <vt:lpstr>COUNT( )</vt:lpstr>
      <vt:lpstr>COUNT( )</vt:lpstr>
      <vt:lpstr>COUNT ( )</vt:lpstr>
      <vt:lpstr>Using the AVG Function </vt:lpstr>
      <vt:lpstr>More Examples</vt:lpstr>
      <vt:lpstr>Using the SUM Function</vt:lpstr>
      <vt:lpstr>More Examples</vt:lpstr>
      <vt:lpstr> MIN and MAX Functions</vt:lpstr>
      <vt:lpstr>Example</vt:lpstr>
      <vt:lpstr>Using GROUP BY with Aggregate Functions</vt:lpstr>
      <vt:lpstr>Example</vt:lpstr>
      <vt:lpstr>GROUP BY Clause</vt:lpstr>
      <vt:lpstr>Example</vt:lpstr>
      <vt:lpstr>Example</vt:lpstr>
      <vt:lpstr>GROUP BY Clause</vt:lpstr>
      <vt:lpstr>Example</vt:lpstr>
      <vt:lpstr>Example</vt:lpstr>
      <vt:lpstr>Using GROUP BY With a WHERE Clause</vt:lpstr>
      <vt:lpstr>Using GROUP BY With an ORDER BY Clause</vt:lpstr>
      <vt:lpstr>Using GROUP BY With an ORDER BY Clause</vt:lpstr>
      <vt:lpstr>GROUP BY With a HAVING Clause</vt:lpstr>
      <vt:lpstr>GROUP BY With a HAVING Clause</vt:lpstr>
      <vt:lpstr>Combining HAVING Clause with Where clause </vt:lpstr>
      <vt:lpstr>GROUP BY With a HAVING Clause</vt:lpstr>
      <vt:lpstr>More Examples</vt:lpstr>
      <vt:lpstr>GROUP BY With a HAVING Clause</vt:lpstr>
      <vt:lpstr>GROUP BY With a HAVING Clause</vt:lpstr>
      <vt:lpstr>End of Lesson 6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COMP3002 – Advanced Database</dc:title>
  <dc:creator>Darcy Ricetto</dc:creator>
  <cp:lastModifiedBy>Ricetto, Darcy</cp:lastModifiedBy>
  <cp:revision>20</cp:revision>
  <dcterms:created xsi:type="dcterms:W3CDTF">2020-09-21T22:23:14Z</dcterms:created>
  <dcterms:modified xsi:type="dcterms:W3CDTF">2021-10-19T20:44:25Z</dcterms:modified>
</cp:coreProperties>
</file>