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88" r:id="rId2"/>
    <p:sldId id="289" r:id="rId3"/>
    <p:sldId id="417" r:id="rId4"/>
    <p:sldId id="261" r:id="rId5"/>
    <p:sldId id="262" r:id="rId6"/>
    <p:sldId id="263" r:id="rId7"/>
    <p:sldId id="264" r:id="rId8"/>
    <p:sldId id="271" r:id="rId9"/>
    <p:sldId id="456" r:id="rId10"/>
    <p:sldId id="457" r:id="rId11"/>
    <p:sldId id="272" r:id="rId12"/>
    <p:sldId id="273" r:id="rId13"/>
    <p:sldId id="274" r:id="rId14"/>
    <p:sldId id="275" r:id="rId15"/>
    <p:sldId id="475" r:id="rId16"/>
    <p:sldId id="458" r:id="rId17"/>
    <p:sldId id="459" r:id="rId18"/>
    <p:sldId id="292" r:id="rId19"/>
    <p:sldId id="293" r:id="rId20"/>
    <p:sldId id="294" r:id="rId21"/>
    <p:sldId id="295" r:id="rId22"/>
    <p:sldId id="306" r:id="rId23"/>
    <p:sldId id="460" r:id="rId24"/>
    <p:sldId id="427" r:id="rId25"/>
    <p:sldId id="308" r:id="rId26"/>
    <p:sldId id="425" r:id="rId27"/>
    <p:sldId id="426" r:id="rId28"/>
    <p:sldId id="516" r:id="rId29"/>
    <p:sldId id="477" r:id="rId30"/>
    <p:sldId id="372" r:id="rId31"/>
    <p:sldId id="478" r:id="rId32"/>
    <p:sldId id="386" r:id="rId33"/>
    <p:sldId id="390" r:id="rId34"/>
    <p:sldId id="389" r:id="rId35"/>
    <p:sldId id="388" r:id="rId36"/>
    <p:sldId id="381" r:id="rId37"/>
    <p:sldId id="384" r:id="rId38"/>
    <p:sldId id="383" r:id="rId39"/>
    <p:sldId id="382" r:id="rId40"/>
    <p:sldId id="380" r:id="rId41"/>
    <p:sldId id="479" r:id="rId42"/>
    <p:sldId id="397" r:id="rId43"/>
    <p:sldId id="391" r:id="rId44"/>
    <p:sldId id="392" r:id="rId45"/>
    <p:sldId id="393" r:id="rId46"/>
    <p:sldId id="396" r:id="rId47"/>
    <p:sldId id="276" r:id="rId48"/>
    <p:sldId id="407" r:id="rId49"/>
    <p:sldId id="278" r:id="rId50"/>
    <p:sldId id="451" r:id="rId51"/>
    <p:sldId id="452" r:id="rId52"/>
    <p:sldId id="282" r:id="rId53"/>
    <p:sldId id="404" r:id="rId54"/>
    <p:sldId id="454" r:id="rId55"/>
    <p:sldId id="373" r:id="rId56"/>
    <p:sldId id="359" r:id="rId57"/>
    <p:sldId id="487" r:id="rId58"/>
    <p:sldId id="360" r:id="rId59"/>
    <p:sldId id="290" r:id="rId60"/>
    <p:sldId id="410" r:id="rId61"/>
    <p:sldId id="411" r:id="rId62"/>
    <p:sldId id="29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C230C1F1-2D13-49D1-B833-69FA8FE18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10A8AA-21FF-45B9-AD3C-2D27FF1EC8C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61E96AB1-F060-440E-A295-1A9D4D2DA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D2DF2EE-732C-4B56-8F42-D1D625C29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38594DCB-9F1E-4916-9214-B8BD89868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DBFE17-D7A5-4842-9C2E-55ECAF0DE9BD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19194E6C-0399-4BA4-B984-CCD518034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F89F8333-1DEC-401C-9DA7-84C9C034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CCCCA1BB-AB60-4417-934C-8971F7898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44EFB7-98DE-47FB-889A-9A0FB925D1DC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12A31C77-E924-425D-BB63-97A86119C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B4C8A7B1-5E3C-44BB-B881-68346C609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33AE29B-4E19-4B6C-A83E-FD70F568C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D1C89-9BD4-4A80-ACC4-61687CB82C4F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43226418-332C-4AC8-A538-F5E2F7213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41A9F6FD-9AD8-4C42-B2D0-11CAA5ABB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6C879E91-CAB0-47F4-B737-F2BB53FAE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4EC6EB-1CC0-4D4F-B2C6-1554DD65980E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AC6698D-3CDA-4710-AA62-2E73A848F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62CF0F77-DB38-4473-927A-E30414741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1868E97A-A793-4F86-A649-9529E5793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2A9704-53FF-45FA-850A-0E86A42CE729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EF9E8C7A-A3D5-4978-8F03-A77AFDDD5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5803328D-1770-4658-BF5B-B957EA15C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5347A4A-5213-4A61-907D-5C70D455F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139F12-9C15-4E67-AF43-E293BC7CC7BE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2B72F786-17B0-47E3-AD0B-C8A783ABD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1B1EAC2A-A1C8-4728-AE7B-A2FFBF1EF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58832FD8-4204-412D-A932-8F1C53765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895AC1-492C-4C12-B55C-DEBC287C9E4A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63865EDB-E0EA-4C7B-AC82-00E79B198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31E8B42E-C900-440C-9C92-155DAF7D6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3E00B9B3-8710-4B37-93E8-E1EC25782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DA62D9-980A-4F96-87D4-04232ACDF87C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73EA686B-A7CB-4F2F-B5A6-22B7D2B85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71D47D82-C9FB-44DD-94DF-9CA9B60D1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DBB3F9E8-5775-49F3-83A8-83A7BCCAF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703A98-1D4A-4405-A62F-0BBE6754AB0E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2D2C23E2-CE34-44A8-8A32-FABA69900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31F8778-246E-4481-8E67-1F12BD1D1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s105d02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8F42C9B1-155A-43C2-AE5D-94F41FF59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0A5D1D-1276-4E00-8143-84E299FA4834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AEB8A02C-0D47-4F33-9D86-08E058ABD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AA02BF4-B05C-4248-9484-7EA145887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DCEA0DD-85AB-4DA9-9E80-793289517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9DEC5B-406B-412F-8A2E-BAD8B477BE5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9DE12B98-7A9D-46A4-800B-BA847F52D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F1EAA660-D71E-4CAC-AF59-B71257EF0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DB440149-8017-4B7A-B263-D893FA7C1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3349D4-573D-4B3A-B447-A55F6F71D501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935ECBF4-A49F-4B9F-869C-D1B425D50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D3DC90D2-F731-4A24-A460-C85D641B4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33AEDB4F-6CBA-4074-99D1-5AEBC96B0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76960B-46A1-4519-A79F-4339D5AC34F9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64CED15-132A-4E5C-B085-29F4C1C3D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EE06CE74-366E-4E73-943D-4319479DC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CA14449C-5AD3-4C39-8A02-8A17FDCD1B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2C1EBB-B444-4EE7-9183-8286C12B2DCE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53CC111E-53DD-4B4F-B90F-2C02A2705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984C0B0-3FAD-4080-BD8F-A053C2BF0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S105d04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22643BB2-EFB7-4AAB-B915-BF33C29A1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2195B4-A6BD-4391-B371-7F6860B3427B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DF6BBA2B-1AAF-425E-9C2B-41191FD04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AAFE0802-B06B-437D-A3BF-FCB52C101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s105d07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A9AD6DDF-E683-4E00-9374-F7A7F490C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6D2CAD-B19B-4423-84A2-9C0353636DE7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48299C75-CEC4-43AB-9B40-A97480AA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AEF1E65B-8D4B-4300-A45C-7F1EDDDEE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s105d08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50C6A78D-BFE6-4B6A-A634-A30640E09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45480E-6697-454F-8C56-1F01DC89F18B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CA739B18-E666-4FA8-9AD3-A713D366E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C4C7DD3C-87E8-4C8A-AE8E-3F6D1392C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s105d09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30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290FA308-C621-4900-A425-AEE98A4BB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87737F-3E95-434D-AF59-0528E1766903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2E75189E-0251-4CE4-8763-A8DEE1C4D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60975BC6-4027-433D-8D98-0DDAB896B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686FBC20-7086-473A-A8D8-42DBF00BE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AD0427-F564-43BA-A1F8-414F0D9E3CC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734BE95-C489-44DC-9B84-65FECAED9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967B3B7D-E2B0-4AD9-BFB0-44B00DD4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A679B043-C569-4512-ADB8-D59548A01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4EC0AFF9-4726-4FAC-9785-D192A39F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A7D72F98-9721-4C75-871A-7D55D393A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4D9770-20F2-44AD-A60E-C1B86A8E1867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8CE38852-9541-455A-98FD-415F47F5E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3CD275-118A-4058-9AF8-D77C5206C030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E83079BC-1643-4582-9ECF-EFB1218ED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5A92A59C-1CC5-46C9-86F6-3EFF0B85C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s105d01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415F6751-F8C0-408E-89C5-CC4B2BB58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4FC34D-CD9C-4DC1-A6FC-BEF4670CF8F1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F777223-D649-45E9-AACF-CDA1B8D38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EDD9D370-DA06-4754-A059-5B80A5D82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BD30B3A8-5F95-4607-BBBD-DB8847A1B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50D7B-1451-4AD0-9F34-3477D2457813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0587A467-7A6F-4B76-8BCE-79AC9088D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3A29465-69C8-42FE-A640-83901A4A3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917F58F5-A284-4003-A035-65F98AC8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894C6C-4CC1-4319-BEFD-6C38BB7D0D58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6BC2C9D-B5FC-45E5-B7A3-9FA0A110AB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14B98B6F-4962-40A8-A537-33D57E2BB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1277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071563"/>
            <a:ext cx="513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071563"/>
            <a:ext cx="513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BCDE0-900C-444C-9604-429F0A451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92D1BB-2D81-41A8-9627-B4122C45F277}" type="slidenum">
              <a:rPr lang="en-US" altLang="en-US"/>
              <a:pPr/>
              <a:t>‹#›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71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1277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071563"/>
            <a:ext cx="10464800" cy="4267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C355-872E-4B46-B17D-F479CBFF3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71090-7609-4CEB-AAE9-E0AA52AA1C93}" type="slidenum">
              <a:rPr lang="en-US" altLang="en-US"/>
              <a:pPr/>
              <a:t>‹#›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47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1277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071563"/>
            <a:ext cx="513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071563"/>
            <a:ext cx="51308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3281363"/>
            <a:ext cx="51308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A93D-A911-4AA0-9641-28258B116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1AE9C2-9E9C-40FA-B0E5-D9724FC35F7A}" type="slidenum">
              <a:rPr lang="en-US" altLang="en-US"/>
              <a:pPr/>
              <a:t>‹#›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  <p:sldLayoutId id="214748367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B5AB2-1BBB-40B0-8E1B-77B5FF0F3242}"/>
              </a:ext>
            </a:extLst>
          </p:cNvPr>
          <p:cNvSpPr txBox="1">
            <a:spLocks/>
          </p:cNvSpPr>
          <p:nvPr/>
        </p:nvSpPr>
        <p:spPr>
          <a:xfrm>
            <a:off x="-143979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8 </a:t>
            </a: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B1888ED-C21B-4237-8417-5BFBC5224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EXCEPT Operator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AD3F66-C95E-4CE2-826A-14DD5115B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71563"/>
            <a:ext cx="7848600" cy="1408112"/>
          </a:xfrm>
        </p:spPr>
        <p:txBody>
          <a:bodyPr>
            <a:normAutofit lnSpcReduction="10000"/>
          </a:bodyPr>
          <a:lstStyle/>
          <a:p>
            <a:pPr marL="0" indent="0">
              <a:tabLst>
                <a:tab pos="1377950" algn="l"/>
              </a:tabLst>
            </a:pPr>
            <a:r>
              <a:rPr lang="en-US" altLang="en-US"/>
              <a:t>You need a query that returns information from rows that exist in </a:t>
            </a:r>
            <a:r>
              <a:rPr lang="en-US" altLang="en-US" sz="2800" b="1">
                <a:latin typeface="Courier New" panose="02070309020205020404" pitchFamily="49" charset="0"/>
              </a:rPr>
              <a:t>orion.Employee_organization</a:t>
            </a:r>
            <a:r>
              <a:rPr lang="en-US" altLang="en-US"/>
              <a:t>, but not in </a:t>
            </a:r>
            <a:r>
              <a:rPr lang="en-US" altLang="en-US" sz="2800" b="1">
                <a:latin typeface="Courier New" panose="02070309020205020404" pitchFamily="49" charset="0"/>
              </a:rPr>
              <a:t>orion.Sales</a:t>
            </a:r>
            <a:r>
              <a:rPr lang="en-US" altLang="en-US"/>
              <a:t>. The EXCEPT operator could </a:t>
            </a:r>
            <a:br>
              <a:rPr lang="en-US" altLang="en-US"/>
            </a:br>
            <a:r>
              <a:rPr lang="en-US" altLang="en-US"/>
              <a:t>be useful.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8135853-05F9-4A06-B107-65187C2BE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B4ACA3-FE47-46E7-8428-BD0F0EE969C4}" type="slidenum">
              <a:rPr lang="en-US" altLang="en-US" sz="1400"/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6869" name="Group 30">
            <a:extLst>
              <a:ext uri="{FF2B5EF4-FFF2-40B4-BE49-F238E27FC236}">
                <a16:creationId xmlns:a16="http://schemas.microsoft.com/office/drawing/2014/main" id="{47006A3B-DB76-43ED-85EC-B2DF308EEE3B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582988"/>
            <a:ext cx="1600200" cy="1600200"/>
            <a:chOff x="6046840" y="2182760"/>
            <a:chExt cx="1600200" cy="1600200"/>
          </a:xfrm>
        </p:grpSpPr>
        <p:sp>
          <p:nvSpPr>
            <p:cNvPr id="36875" name="Oval 25">
              <a:extLst>
                <a:ext uri="{FF2B5EF4-FFF2-40B4-BE49-F238E27FC236}">
                  <a16:creationId xmlns:a16="http://schemas.microsoft.com/office/drawing/2014/main" id="{D43CDA70-1E84-4B17-857F-5E386930A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6046840" y="2182760"/>
              <a:ext cx="1600200" cy="1600200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6" name="Text Box 45">
              <a:extLst>
                <a:ext uri="{FF2B5EF4-FFF2-40B4-BE49-F238E27FC236}">
                  <a16:creationId xmlns:a16="http://schemas.microsoft.com/office/drawing/2014/main" id="{6993B546-BB87-47DA-A4D3-95490602A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514600"/>
              <a:ext cx="12446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solidFill>
                    <a:srgbClr val="FFFFFF"/>
                  </a:solidFill>
                </a:rPr>
                <a:t>non-sales</a:t>
              </a:r>
            </a:p>
          </p:txBody>
        </p:sp>
      </p:grpSp>
      <p:sp>
        <p:nvSpPr>
          <p:cNvPr id="36870" name="Oval 48">
            <a:extLst>
              <a:ext uri="{FF2B5EF4-FFF2-40B4-BE49-F238E27FC236}">
                <a16:creationId xmlns:a16="http://schemas.microsoft.com/office/drawing/2014/main" id="{DCABADC6-52A4-4A87-824F-01EC74ED4F1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2989263" y="4298950"/>
            <a:ext cx="876300" cy="8763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Text Box 53">
            <a:extLst>
              <a:ext uri="{FF2B5EF4-FFF2-40B4-BE49-F238E27FC236}">
                <a16:creationId xmlns:a16="http://schemas.microsoft.com/office/drawing/2014/main" id="{08AC70B4-8D27-4505-A24B-BDB9C0A2D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4" y="2771775"/>
            <a:ext cx="5156861" cy="548868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orion.Employee_organization</a:t>
            </a:r>
          </a:p>
        </p:txBody>
      </p:sp>
      <p:sp>
        <p:nvSpPr>
          <p:cNvPr id="36872" name="Text Box 54">
            <a:extLst>
              <a:ext uri="{FF2B5EF4-FFF2-40B4-BE49-F238E27FC236}">
                <a16:creationId xmlns:a16="http://schemas.microsoft.com/office/drawing/2014/main" id="{EB97A813-BB69-4FD0-8650-F802B2567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486400"/>
            <a:ext cx="2207336" cy="548868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orion.Sales</a:t>
            </a:r>
          </a:p>
        </p:txBody>
      </p:sp>
      <p:cxnSp>
        <p:nvCxnSpPr>
          <p:cNvPr id="36873" name="AutoShape 56">
            <a:extLst>
              <a:ext uri="{FF2B5EF4-FFF2-40B4-BE49-F238E27FC236}">
                <a16:creationId xmlns:a16="http://schemas.microsoft.com/office/drawing/2014/main" id="{1CB1B90F-E70A-4880-B2C1-D415EDB641D3}"/>
              </a:ext>
            </a:extLst>
          </p:cNvPr>
          <p:cNvCxnSpPr>
            <a:cxnSpLocks noChangeShapeType="1"/>
            <a:stCxn id="36872" idx="1"/>
            <a:endCxn id="36870" idx="4"/>
          </p:cNvCxnSpPr>
          <p:nvPr/>
        </p:nvCxnSpPr>
        <p:spPr bwMode="auto">
          <a:xfrm rot="10800000" flipH="1">
            <a:off x="2460625" y="4737100"/>
            <a:ext cx="528638" cy="1023734"/>
          </a:xfrm>
          <a:prstGeom prst="bentConnector3">
            <a:avLst>
              <a:gd name="adj1" fmla="val -43243"/>
            </a:avLst>
          </a:prstGeom>
          <a:noFill/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AutoShape 57">
            <a:extLst>
              <a:ext uri="{FF2B5EF4-FFF2-40B4-BE49-F238E27FC236}">
                <a16:creationId xmlns:a16="http://schemas.microsoft.com/office/drawing/2014/main" id="{C4C0A602-72FF-419B-BFB3-02C5569BDCA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2460625" y="3062288"/>
            <a:ext cx="152400" cy="1320800"/>
          </a:xfrm>
          <a:prstGeom prst="bentConnector3">
            <a:avLst>
              <a:gd name="adj1" fmla="val -150000"/>
            </a:avLst>
          </a:prstGeom>
          <a:noFill/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CB73BBC-26D8-4A1E-AAC2-D78A1237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EXCEPT Operator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D98E7B1-7640-4775-86FA-3A51678E9C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848600" cy="4262437"/>
          </a:xfrm>
        </p:spPr>
        <p:txBody>
          <a:bodyPr/>
          <a:lstStyle/>
          <a:p>
            <a:pPr marL="0" indent="0"/>
            <a:r>
              <a:rPr lang="en-US" altLang="en-US"/>
              <a:t>Display the unique rows in Table ONE that are not found </a:t>
            </a:r>
            <a:br>
              <a:rPr lang="en-US" altLang="en-US"/>
            </a:br>
            <a:r>
              <a:rPr lang="en-US" altLang="en-US"/>
              <a:t>in Table TWO.</a:t>
            </a:r>
          </a:p>
        </p:txBody>
      </p:sp>
      <p:graphicFrame>
        <p:nvGraphicFramePr>
          <p:cNvPr id="22166" name="Group 662">
            <a:extLst>
              <a:ext uri="{FF2B5EF4-FFF2-40B4-BE49-F238E27FC236}">
                <a16:creationId xmlns:a16="http://schemas.microsoft.com/office/drawing/2014/main" id="{2EAE4160-AEBB-4B9F-9C27-5D13C46945F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2176464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Slide Number Placeholder 4">
            <a:extLst>
              <a:ext uri="{FF2B5EF4-FFF2-40B4-BE49-F238E27FC236}">
                <a16:creationId xmlns:a16="http://schemas.microsoft.com/office/drawing/2014/main" id="{48ADA97C-8769-4853-9F69-B2ED73558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7141F0-E15C-42A4-A11F-E758A896BE13}" type="slidenum">
              <a:rPr lang="en-US" altLang="en-US" sz="1400"/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41" name="Text Box 13">
            <a:extLst>
              <a:ext uri="{FF2B5EF4-FFF2-40B4-BE49-F238E27FC236}">
                <a16:creationId xmlns:a16="http://schemas.microsoft.com/office/drawing/2014/main" id="{831E895B-8504-4796-BF2E-DD023623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25908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except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38942" name="Animation Flag">
            <a:extLst>
              <a:ext uri="{FF2B5EF4-FFF2-40B4-BE49-F238E27FC236}">
                <a16:creationId xmlns:a16="http://schemas.microsoft.com/office/drawing/2014/main" id="{6DC6D256-F4F5-4F38-B6F0-A084D8E60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graphicFrame>
        <p:nvGraphicFramePr>
          <p:cNvPr id="22165" name="Group 661">
            <a:extLst>
              <a:ext uri="{FF2B5EF4-FFF2-40B4-BE49-F238E27FC236}">
                <a16:creationId xmlns:a16="http://schemas.microsoft.com/office/drawing/2014/main" id="{77133F54-F4E7-4706-95C4-608D0ED59B0C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97100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73" name="Text Box 553">
            <a:extLst>
              <a:ext uri="{FF2B5EF4-FFF2-40B4-BE49-F238E27FC236}">
                <a16:creationId xmlns:a16="http://schemas.microsoft.com/office/drawing/2014/main" id="{4F05B40A-A4CA-40CA-954A-7AB47E06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s106d01</a:t>
            </a:r>
          </a:p>
        </p:txBody>
      </p:sp>
      <p:sp>
        <p:nvSpPr>
          <p:cNvPr id="38974" name="Rectangle 566">
            <a:extLst>
              <a:ext uri="{FF2B5EF4-FFF2-40B4-BE49-F238E27FC236}">
                <a16:creationId xmlns:a16="http://schemas.microsoft.com/office/drawing/2014/main" id="{9AFD267A-E825-4495-ACB6-6A074788875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45051" y="5543550"/>
            <a:ext cx="112077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2BEBDFA-741E-49D0-B8BE-F0558D53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432" y="474664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/>
              <a:t>The EXCEPT Operator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98EA059-0A33-46FF-A18E-647D10F47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0285" y="1497014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The SQL processor removes duplicate rows within </a:t>
            </a:r>
            <a:br>
              <a:rPr lang="en-US" altLang="en-US" dirty="0"/>
            </a:br>
            <a:r>
              <a:rPr lang="en-US" altLang="en-US" dirty="0"/>
              <a:t>the tables.</a:t>
            </a:r>
          </a:p>
        </p:txBody>
      </p:sp>
      <p:sp>
        <p:nvSpPr>
          <p:cNvPr id="152" name="Slide Number Placeholder 3">
            <a:extLst>
              <a:ext uri="{FF2B5EF4-FFF2-40B4-BE49-F238E27FC236}">
                <a16:creationId xmlns:a16="http://schemas.microsoft.com/office/drawing/2014/main" id="{D975453D-B056-41F6-B360-780C9AB19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15D159-C4DF-4537-85DF-CCD4AF206910}" type="slidenum">
              <a:rPr lang="en-US" altLang="en-US" sz="1400"/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AD94E368-BF24-4457-8D6D-8B54586C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25908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except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39942" name="Line 14">
            <a:extLst>
              <a:ext uri="{FF2B5EF4-FFF2-40B4-BE49-F238E27FC236}">
                <a16:creationId xmlns:a16="http://schemas.microsoft.com/office/drawing/2014/main" id="{7FC6E597-C287-45EB-926A-FFAE377BE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34813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nimation Flag">
            <a:extLst>
              <a:ext uri="{FF2B5EF4-FFF2-40B4-BE49-F238E27FC236}">
                <a16:creationId xmlns:a16="http://schemas.microsoft.com/office/drawing/2014/main" id="{FAEA7724-BE68-4FFC-A9EE-3248BFA6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22942" name="Group 414">
            <a:extLst>
              <a:ext uri="{FF2B5EF4-FFF2-40B4-BE49-F238E27FC236}">
                <a16:creationId xmlns:a16="http://schemas.microsoft.com/office/drawing/2014/main" id="{D7B015B4-F5EC-4195-B5D6-6788CC135702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97100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943" name="Group 415">
            <a:extLst>
              <a:ext uri="{FF2B5EF4-FFF2-40B4-BE49-F238E27FC236}">
                <a16:creationId xmlns:a16="http://schemas.microsoft.com/office/drawing/2014/main" id="{AC775F05-73D8-43AC-AAC4-B33F6023B98E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176464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998" name="AutoShape 159">
            <a:extLst>
              <a:ext uri="{FF2B5EF4-FFF2-40B4-BE49-F238E27FC236}">
                <a16:creationId xmlns:a16="http://schemas.microsoft.com/office/drawing/2014/main" id="{6CE6D621-1D62-4946-99D0-9D61143D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38488"/>
            <a:ext cx="482600" cy="444500"/>
          </a:xfrm>
          <a:prstGeom prst="rightArrow">
            <a:avLst>
              <a:gd name="adj1" fmla="val 49343"/>
              <a:gd name="adj2" fmla="val 4035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99" name="Text Box 306">
            <a:extLst>
              <a:ext uri="{FF2B5EF4-FFF2-40B4-BE49-F238E27FC236}">
                <a16:creationId xmlns:a16="http://schemas.microsoft.com/office/drawing/2014/main" id="{34ADA4FC-7B61-4889-B9B8-3E2CFAE2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s106d01</a:t>
            </a:r>
          </a:p>
        </p:txBody>
      </p:sp>
      <p:sp>
        <p:nvSpPr>
          <p:cNvPr id="40000" name="Rectangle 319">
            <a:extLst>
              <a:ext uri="{FF2B5EF4-FFF2-40B4-BE49-F238E27FC236}">
                <a16:creationId xmlns:a16="http://schemas.microsoft.com/office/drawing/2014/main" id="{44AB22A8-C839-47C3-89A4-608AA50C17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45051" y="5543550"/>
            <a:ext cx="112077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14D5C6-2173-4901-B785-A0FC7F434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EXCEPT Operator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E87040C-6EB3-4DD6-B164-29EEEB069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431" y="1463214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The SQL processor creates an intermediate result set</a:t>
            </a:r>
            <a:br>
              <a:rPr lang="en-US" altLang="en-US" dirty="0"/>
            </a:br>
            <a:r>
              <a:rPr lang="en-US" altLang="en-US" dirty="0"/>
              <a:t>by returning the rows that are found only in Table ONE.</a:t>
            </a:r>
          </a:p>
        </p:txBody>
      </p:sp>
      <p:sp>
        <p:nvSpPr>
          <p:cNvPr id="213" name="Slide Number Placeholder 3">
            <a:extLst>
              <a:ext uri="{FF2B5EF4-FFF2-40B4-BE49-F238E27FC236}">
                <a16:creationId xmlns:a16="http://schemas.microsoft.com/office/drawing/2014/main" id="{7978479D-E91D-4BF1-B445-ECDC5B3E6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12DC60-53E8-40D3-9793-7A2526DB37E9}" type="slidenum">
              <a:rPr lang="en-US" altLang="en-US" sz="1400"/>
              <a:pPr eaLnBrk="1" hangingPunct="1"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96B1AFA1-B994-45EA-869A-B3F0FE46E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25908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except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40966" name="Animation Flag">
            <a:extLst>
              <a:ext uri="{FF2B5EF4-FFF2-40B4-BE49-F238E27FC236}">
                <a16:creationId xmlns:a16="http://schemas.microsoft.com/office/drawing/2014/main" id="{DE9C7C9D-E7A6-42B7-AF07-E79A19B1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graphicFrame>
        <p:nvGraphicFramePr>
          <p:cNvPr id="24216" name="Group 664">
            <a:extLst>
              <a:ext uri="{FF2B5EF4-FFF2-40B4-BE49-F238E27FC236}">
                <a16:creationId xmlns:a16="http://schemas.microsoft.com/office/drawing/2014/main" id="{9BC442DE-66C9-400C-AE1F-5418C4C925D3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2193926"/>
          <a:ext cx="1828800" cy="259238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Intermediate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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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217" name="Group 665">
            <a:extLst>
              <a:ext uri="{FF2B5EF4-FFF2-40B4-BE49-F238E27FC236}">
                <a16:creationId xmlns:a16="http://schemas.microsoft.com/office/drawing/2014/main" id="{F3DFE8F1-1C21-46BB-95EC-53DAB438684C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97101"/>
          <a:ext cx="1676400" cy="284170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1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218" name="Group 666">
            <a:extLst>
              <a:ext uri="{FF2B5EF4-FFF2-40B4-BE49-F238E27FC236}">
                <a16:creationId xmlns:a16="http://schemas.microsoft.com/office/drawing/2014/main" id="{485FA219-7A23-4642-8898-06580C5A4D96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178051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45" name="Line 17">
            <a:extLst>
              <a:ext uri="{FF2B5EF4-FFF2-40B4-BE49-F238E27FC236}">
                <a16:creationId xmlns:a16="http://schemas.microsoft.com/office/drawing/2014/main" id="{72F539DB-4515-44B9-A5A6-B0FDBE992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6701" y="4024314"/>
            <a:ext cx="1014413" cy="242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6" name="Text Box 485">
            <a:extLst>
              <a:ext uri="{FF2B5EF4-FFF2-40B4-BE49-F238E27FC236}">
                <a16:creationId xmlns:a16="http://schemas.microsoft.com/office/drawing/2014/main" id="{827B9AC9-3DE7-46C7-9869-2A2E9126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s106d01</a:t>
            </a:r>
          </a:p>
        </p:txBody>
      </p:sp>
      <p:sp>
        <p:nvSpPr>
          <p:cNvPr id="41047" name="Rectangle 505">
            <a:extLst>
              <a:ext uri="{FF2B5EF4-FFF2-40B4-BE49-F238E27FC236}">
                <a16:creationId xmlns:a16="http://schemas.microsoft.com/office/drawing/2014/main" id="{E99DF9A0-1E99-4F71-B26F-E8154D1C3FD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45051" y="5543550"/>
            <a:ext cx="112077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20B3D4D-6DF3-4AD3-BEDB-00EE6A08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EXCEPT Operator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4F952AB-7802-4AE1-86B0-307B7915CD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848600" cy="2662237"/>
          </a:xfrm>
        </p:spPr>
        <p:txBody>
          <a:bodyPr/>
          <a:lstStyle/>
          <a:p>
            <a:pPr marL="0" indent="0"/>
            <a:r>
              <a:rPr lang="en-US" altLang="en-US"/>
              <a:t>The column names are determined by Table ONE </a:t>
            </a:r>
            <a:br>
              <a:rPr lang="en-US" altLang="en-US"/>
            </a:br>
            <a:r>
              <a:rPr lang="en-US" altLang="en-US"/>
              <a:t>in the final result set.</a:t>
            </a:r>
          </a:p>
        </p:txBody>
      </p:sp>
      <p:graphicFrame>
        <p:nvGraphicFramePr>
          <p:cNvPr id="25183" name="Group 607">
            <a:extLst>
              <a:ext uri="{FF2B5EF4-FFF2-40B4-BE49-F238E27FC236}">
                <a16:creationId xmlns:a16="http://schemas.microsoft.com/office/drawing/2014/main" id="{0E9A3225-3B1C-46CC-9EE1-88B8BE752BE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6200" y="2197101"/>
          <a:ext cx="1828800" cy="257333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1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Final 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Slide Number Placeholder 4">
            <a:extLst>
              <a:ext uri="{FF2B5EF4-FFF2-40B4-BE49-F238E27FC236}">
                <a16:creationId xmlns:a16="http://schemas.microsoft.com/office/drawing/2014/main" id="{CE15EE6A-6C2D-4015-876C-622FED8E9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5A63ED-B090-4E52-8F9D-F68B55D9DA2A}" type="slidenum">
              <a:rPr lang="en-US" altLang="en-US" sz="1400"/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2013" name="Text Box 7">
            <a:extLst>
              <a:ext uri="{FF2B5EF4-FFF2-40B4-BE49-F238E27FC236}">
                <a16:creationId xmlns:a16="http://schemas.microsoft.com/office/drawing/2014/main" id="{BCEF194D-D3C3-4F36-AD5F-38D0CE77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25908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except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42014" name="Animation Flag">
            <a:extLst>
              <a:ext uri="{FF2B5EF4-FFF2-40B4-BE49-F238E27FC236}">
                <a16:creationId xmlns:a16="http://schemas.microsoft.com/office/drawing/2014/main" id="{A5D35A89-EB39-4C8E-82B9-4D0169815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graphicFrame>
        <p:nvGraphicFramePr>
          <p:cNvPr id="25181" name="Group 605">
            <a:extLst>
              <a:ext uri="{FF2B5EF4-FFF2-40B4-BE49-F238E27FC236}">
                <a16:creationId xmlns:a16="http://schemas.microsoft.com/office/drawing/2014/main" id="{46B015D2-AA5C-4813-8416-E27030C9C22D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97100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182" name="Group 606">
            <a:extLst>
              <a:ext uri="{FF2B5EF4-FFF2-40B4-BE49-F238E27FC236}">
                <a16:creationId xmlns:a16="http://schemas.microsoft.com/office/drawing/2014/main" id="{7D6AB5D3-F8FB-44B4-A05B-F712B999D914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178051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69" name="Text Box 437">
            <a:extLst>
              <a:ext uri="{FF2B5EF4-FFF2-40B4-BE49-F238E27FC236}">
                <a16:creationId xmlns:a16="http://schemas.microsoft.com/office/drawing/2014/main" id="{08E01A28-DDAB-4F45-82C3-5DB78D34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s106d01</a:t>
            </a:r>
          </a:p>
        </p:txBody>
      </p:sp>
      <p:sp>
        <p:nvSpPr>
          <p:cNvPr id="42070" name="Rectangle 457">
            <a:extLst>
              <a:ext uri="{FF2B5EF4-FFF2-40B4-BE49-F238E27FC236}">
                <a16:creationId xmlns:a16="http://schemas.microsoft.com/office/drawing/2014/main" id="{FAE4A77F-05B2-4339-9409-2DEC2E4C5AE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45051" y="5543550"/>
            <a:ext cx="112077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FB9A05B-55FC-4324-89CB-5C3F7100C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INTERSECT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FE2C7B6-E264-4394-89D1-6BE4821C0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Common unique rows from both result sets are selected.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9655B-3BE3-4B35-9E60-006491B10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11A37E-4567-4085-9AB8-3CB730A55D8B}" type="slidenum">
              <a:rPr lang="en-US" altLang="en-US" sz="1400"/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71685" name="Group 23">
            <a:extLst>
              <a:ext uri="{FF2B5EF4-FFF2-40B4-BE49-F238E27FC236}">
                <a16:creationId xmlns:a16="http://schemas.microsoft.com/office/drawing/2014/main" id="{431865E0-5E4C-41F3-AD06-90283D8DD689}"/>
              </a:ext>
            </a:extLst>
          </p:cNvPr>
          <p:cNvGrpSpPr>
            <a:grpSpLocks/>
          </p:cNvGrpSpPr>
          <p:nvPr/>
        </p:nvGrpSpPr>
        <p:grpSpPr bwMode="auto">
          <a:xfrm>
            <a:off x="5865212" y="2726724"/>
            <a:ext cx="1619250" cy="2546350"/>
            <a:chOff x="3840" y="1344"/>
            <a:chExt cx="1020" cy="1604"/>
          </a:xfrm>
        </p:grpSpPr>
        <p:sp>
          <p:nvSpPr>
            <p:cNvPr id="71686" name="Oval 24">
              <a:extLst>
                <a:ext uri="{FF2B5EF4-FFF2-40B4-BE49-F238E27FC236}">
                  <a16:creationId xmlns:a16="http://schemas.microsoft.com/office/drawing/2014/main" id="{01C45D71-23FE-446F-957A-CD7404B0E7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87" name="Oval 25">
              <a:extLst>
                <a:ext uri="{FF2B5EF4-FFF2-40B4-BE49-F238E27FC236}">
                  <a16:creationId xmlns:a16="http://schemas.microsoft.com/office/drawing/2014/main" id="{2EBEC83C-7CB1-4D9D-9119-1ECEC1EA64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88" name="Oval 26">
              <a:extLst>
                <a:ext uri="{FF2B5EF4-FFF2-40B4-BE49-F238E27FC236}">
                  <a16:creationId xmlns:a16="http://schemas.microsoft.com/office/drawing/2014/main" id="{EC4B8443-80CF-4859-88B3-D6108F9763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89" name="Freeform 27">
              <a:extLst>
                <a:ext uri="{FF2B5EF4-FFF2-40B4-BE49-F238E27FC236}">
                  <a16:creationId xmlns:a16="http://schemas.microsoft.com/office/drawing/2014/main" id="{193ACC71-54C8-40AC-9802-B8A7C0B1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20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069407E-7C54-46F0-A99D-CE25B0CA3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Scenario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6CB92DC-DB6A-4F63-8CAD-7ADB1FA28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71564"/>
            <a:ext cx="7848600" cy="5786437"/>
          </a:xfrm>
        </p:spPr>
        <p:txBody>
          <a:bodyPr/>
          <a:lstStyle/>
          <a:p>
            <a:pPr marL="0" indent="0">
              <a:tabLst>
                <a:tab pos="1377950" algn="l"/>
              </a:tabLst>
            </a:pPr>
            <a:r>
              <a:rPr lang="en-US" altLang="en-US"/>
              <a:t>Orion Star frequently hires experienced Sales staff </a:t>
            </a:r>
            <a:br>
              <a:rPr lang="en-US" altLang="en-US"/>
            </a:br>
            <a:r>
              <a:rPr lang="en-US" altLang="en-US"/>
              <a:t>at higher levels on the assumption that they will be </a:t>
            </a:r>
            <a:br>
              <a:rPr lang="en-US" altLang="en-US"/>
            </a:br>
            <a:r>
              <a:rPr lang="en-US" altLang="en-US"/>
              <a:t>more productive than inexperienced personnel.</a:t>
            </a:r>
          </a:p>
          <a:p>
            <a:pPr marL="0" indent="0">
              <a:tabLst>
                <a:tab pos="1377950" algn="l"/>
              </a:tabLst>
            </a:pPr>
            <a:r>
              <a:rPr lang="en-US" altLang="en-US"/>
              <a:t>Create a report that displays the employee identification number of current Level III and Level IV Sales staff hired in 2004, who made at least one sale by the end of 2005.</a:t>
            </a:r>
          </a:p>
          <a:p>
            <a:pPr marL="0" indent="0">
              <a:tabLst>
                <a:tab pos="1377950" algn="l"/>
              </a:tabLst>
            </a:pPr>
            <a:r>
              <a:rPr lang="en-US" altLang="en-US"/>
              <a:t>Considerations:</a:t>
            </a:r>
          </a:p>
          <a:p>
            <a:pPr marL="455613" lvl="1" indent="-341313">
              <a:tabLst>
                <a:tab pos="1377950" algn="l"/>
              </a:tabLst>
            </a:pPr>
            <a:r>
              <a:rPr lang="en-US" altLang="en-US"/>
              <a:t>The </a:t>
            </a:r>
            <a:r>
              <a:rPr lang="en-US" altLang="en-US" sz="2800" b="1">
                <a:latin typeface="Courier New" panose="02070309020205020404" pitchFamily="49" charset="0"/>
              </a:rPr>
              <a:t>orion.Order_fact</a:t>
            </a:r>
            <a:r>
              <a:rPr lang="en-US" altLang="en-US"/>
              <a:t> table contains information on all sales. </a:t>
            </a:r>
          </a:p>
          <a:p>
            <a:pPr marL="455613" lvl="1" indent="-341313">
              <a:tabLst>
                <a:tab pos="1377950" algn="l"/>
              </a:tabLst>
            </a:pPr>
            <a:r>
              <a:rPr lang="en-US" altLang="en-US"/>
              <a:t>The </a:t>
            </a:r>
            <a:r>
              <a:rPr lang="en-US" altLang="en-US" sz="2800" b="1">
                <a:latin typeface="Courier New" panose="02070309020205020404" pitchFamily="49" charset="0"/>
              </a:rPr>
              <a:t>orion.Sales</a:t>
            </a:r>
            <a:r>
              <a:rPr lang="en-US" altLang="en-US" b="1"/>
              <a:t> </a:t>
            </a:r>
            <a:r>
              <a:rPr lang="en-US" altLang="en-US"/>
              <a:t>table contains information </a:t>
            </a:r>
            <a:br>
              <a:rPr lang="en-US" altLang="en-US"/>
            </a:br>
            <a:r>
              <a:rPr lang="en-US" altLang="en-US"/>
              <a:t>about current Sales employees, including job titles </a:t>
            </a:r>
            <a:br>
              <a:rPr lang="en-US" altLang="en-US"/>
            </a:br>
            <a:r>
              <a:rPr lang="en-US" altLang="en-US"/>
              <a:t>and hire dates.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24D1695-3382-4F7F-9525-E27A21485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02D28D-B024-48E0-8714-751D029B6B2A}" type="slidenum">
              <a:rPr lang="en-US" altLang="en-US" sz="1400"/>
              <a:pPr eaLnBrk="1" hangingPunct="1"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3EB2396-E677-4FF9-B183-801BEEB8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616325"/>
            <a:ext cx="78486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endParaRPr lang="en-US" altLang="en-US" noProof="1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2B6A218-A32C-4696-9504-7751D0CF7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INTERSECT Operator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A76B50E-79DD-41E7-8B85-64D9D449C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71563"/>
            <a:ext cx="7848600" cy="1408112"/>
          </a:xfrm>
        </p:spPr>
        <p:txBody>
          <a:bodyPr/>
          <a:lstStyle/>
          <a:p>
            <a:pPr marL="0" indent="0">
              <a:tabLst>
                <a:tab pos="1377950" algn="l"/>
              </a:tabLst>
            </a:pPr>
            <a:r>
              <a:rPr lang="en-US" altLang="en-US"/>
              <a:t>You need a query that returns information from rows that exist in both </a:t>
            </a:r>
            <a:r>
              <a:rPr lang="en-US" altLang="en-US" sz="2600" b="1">
                <a:latin typeface="Courier New" panose="02070309020205020404" pitchFamily="49" charset="0"/>
              </a:rPr>
              <a:t>orion.Sales</a:t>
            </a:r>
            <a:r>
              <a:rPr lang="en-US" altLang="en-US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orion.Order_fact</a:t>
            </a:r>
            <a:r>
              <a:rPr lang="en-US" altLang="en-US"/>
              <a:t>.</a:t>
            </a:r>
          </a:p>
          <a:p>
            <a:pPr marL="0" indent="0">
              <a:tabLst>
                <a:tab pos="1377950" algn="l"/>
              </a:tabLst>
            </a:pPr>
            <a:r>
              <a:rPr lang="en-US" altLang="en-US"/>
              <a:t>The INTERSECT operator could be useful.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E1EEFC7-0C60-48A3-B724-E14F5F437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4BAA33-A8F7-4E73-A249-E164B7564E62}" type="slidenum">
              <a:rPr lang="en-US" altLang="en-US" sz="1400"/>
              <a:pPr eaLnBrk="1" hangingPunct="1"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3733" name="Oval 7">
            <a:extLst>
              <a:ext uri="{FF2B5EF4-FFF2-40B4-BE49-F238E27FC236}">
                <a16:creationId xmlns:a16="http://schemas.microsoft.com/office/drawing/2014/main" id="{7EF11522-1164-4AC2-9932-2522B72EFFA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286375" y="3768725"/>
            <a:ext cx="1600200" cy="16002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Oval 9">
            <a:extLst>
              <a:ext uri="{FF2B5EF4-FFF2-40B4-BE49-F238E27FC236}">
                <a16:creationId xmlns:a16="http://schemas.microsoft.com/office/drawing/2014/main" id="{DB61706C-515C-49C5-A5FD-724835E858C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286375" y="3275013"/>
            <a:ext cx="1600200" cy="1600200"/>
          </a:xfrm>
          <a:prstGeom prst="ellipse">
            <a:avLst/>
          </a:prstGeom>
          <a:solidFill>
            <a:schemeClr val="folHlink">
              <a:alpha val="59999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Text Box 11">
            <a:extLst>
              <a:ext uri="{FF2B5EF4-FFF2-40B4-BE49-F238E27FC236}">
                <a16:creationId xmlns:a16="http://schemas.microsoft.com/office/drawing/2014/main" id="{6C1DAE32-1EEB-4AC8-A718-788E5DB5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3963988"/>
            <a:ext cx="1268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FFFF"/>
                </a:solidFill>
              </a:rPr>
              <a:t>sales by</a:t>
            </a:r>
            <a:br>
              <a:rPr lang="en-US" altLang="en-US" sz="2000" b="1">
                <a:solidFill>
                  <a:srgbClr val="FFFFFF"/>
                </a:solidFill>
              </a:rPr>
            </a:br>
            <a:r>
              <a:rPr lang="en-US" altLang="en-US" sz="2000" b="1">
                <a:solidFill>
                  <a:srgbClr val="FFFFFF"/>
                </a:solidFill>
              </a:rPr>
              <a:t>Sales staff</a:t>
            </a:r>
          </a:p>
        </p:txBody>
      </p:sp>
      <p:sp>
        <p:nvSpPr>
          <p:cNvPr id="73736" name="Text Box 12">
            <a:extLst>
              <a:ext uri="{FF2B5EF4-FFF2-40B4-BE49-F238E27FC236}">
                <a16:creationId xmlns:a16="http://schemas.microsoft.com/office/drawing/2014/main" id="{560A54D1-CECD-49D2-A2E0-95282E95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2362200"/>
            <a:ext cx="2207336" cy="548868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orion.Sales</a:t>
            </a:r>
          </a:p>
        </p:txBody>
      </p:sp>
      <p:sp>
        <p:nvSpPr>
          <p:cNvPr id="73737" name="Text Box 13">
            <a:extLst>
              <a:ext uri="{FF2B5EF4-FFF2-40B4-BE49-F238E27FC236}">
                <a16:creationId xmlns:a16="http://schemas.microsoft.com/office/drawing/2014/main" id="{6E522472-A268-4E76-B61A-39AA056C7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5715000"/>
            <a:ext cx="3129062" cy="548868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orion.Order_fact</a:t>
            </a:r>
          </a:p>
        </p:txBody>
      </p:sp>
      <p:cxnSp>
        <p:nvCxnSpPr>
          <p:cNvPr id="73738" name="AutoShape 14">
            <a:extLst>
              <a:ext uri="{FF2B5EF4-FFF2-40B4-BE49-F238E27FC236}">
                <a16:creationId xmlns:a16="http://schemas.microsoft.com/office/drawing/2014/main" id="{5DB84852-2FC2-4FF3-AB4F-8F7E05AC789B}"/>
              </a:ext>
            </a:extLst>
          </p:cNvPr>
          <p:cNvCxnSpPr>
            <a:cxnSpLocks noChangeShapeType="1"/>
            <a:stCxn id="73737" idx="0"/>
            <a:endCxn id="73733" idx="6"/>
          </p:cNvCxnSpPr>
          <p:nvPr/>
        </p:nvCxnSpPr>
        <p:spPr bwMode="auto">
          <a:xfrm flipV="1">
            <a:off x="6082557" y="5368926"/>
            <a:ext cx="3919" cy="3460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5">
            <a:extLst>
              <a:ext uri="{FF2B5EF4-FFF2-40B4-BE49-F238E27FC236}">
                <a16:creationId xmlns:a16="http://schemas.microsoft.com/office/drawing/2014/main" id="{10ACA28A-B897-433A-A330-EE2352933FEC}"/>
              </a:ext>
            </a:extLst>
          </p:cNvPr>
          <p:cNvCxnSpPr>
            <a:cxnSpLocks noChangeShapeType="1"/>
            <a:stCxn id="73736" idx="2"/>
            <a:endCxn id="73734" idx="2"/>
          </p:cNvCxnSpPr>
          <p:nvPr/>
        </p:nvCxnSpPr>
        <p:spPr bwMode="auto">
          <a:xfrm rot="16200000" flipH="1">
            <a:off x="5900713" y="3089249"/>
            <a:ext cx="363945" cy="758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289A73E-2250-4017-894A-24D64FDBC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INTERSECT Operator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EA94474-9482-47D7-9699-140060802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610390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Display the unique rows common to Table ONE and Table TWO.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595199C3-06A1-47F1-AF25-5E1FAB79C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820C2F-1156-4B45-8B29-A1077381E5D2}" type="slidenum">
              <a:rPr lang="en-US" altLang="en-US" sz="1400"/>
              <a:pPr eaLnBrk="1" hangingPunct="1"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81" name="Text Box 10">
            <a:extLst>
              <a:ext uri="{FF2B5EF4-FFF2-40B4-BE49-F238E27FC236}">
                <a16:creationId xmlns:a16="http://schemas.microsoft.com/office/drawing/2014/main" id="{46F9BF4A-9418-4742-A715-85D5B666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824413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intersect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75782" name="Animation Flag">
            <a:extLst>
              <a:ext uri="{FF2B5EF4-FFF2-40B4-BE49-F238E27FC236}">
                <a16:creationId xmlns:a16="http://schemas.microsoft.com/office/drawing/2014/main" id="{83658C6C-47CD-4885-9B90-D2E83FF71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graphicFrame>
        <p:nvGraphicFramePr>
          <p:cNvPr id="42252" name="Group 268">
            <a:extLst>
              <a:ext uri="{FF2B5EF4-FFF2-40B4-BE49-F238E27FC236}">
                <a16:creationId xmlns:a16="http://schemas.microsoft.com/office/drawing/2014/main" id="{112F9C9C-105E-462D-9633-100E4D2E404F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43125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2253" name="Group 269">
            <a:extLst>
              <a:ext uri="{FF2B5EF4-FFF2-40B4-BE49-F238E27FC236}">
                <a16:creationId xmlns:a16="http://schemas.microsoft.com/office/drawing/2014/main" id="{4D353CF1-E4C9-4B37-849B-DDAFAA0BBFF7}"/>
              </a:ext>
            </a:extLst>
          </p:cNvPr>
          <p:cNvGraphicFramePr>
            <a:graphicFrameLocks noGrp="1"/>
          </p:cNvGraphicFramePr>
          <p:nvPr/>
        </p:nvGraphicFramePr>
        <p:xfrm>
          <a:off x="4814888" y="2122489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837" name="Text Box 160">
            <a:extLst>
              <a:ext uri="{FF2B5EF4-FFF2-40B4-BE49-F238E27FC236}">
                <a16:creationId xmlns:a16="http://schemas.microsoft.com/office/drawing/2014/main" id="{FBF19C74-D62A-4F3D-936E-74AD8637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s106d06</a:t>
            </a:r>
          </a:p>
        </p:txBody>
      </p:sp>
      <p:sp>
        <p:nvSpPr>
          <p:cNvPr id="75838" name="Rectangle 173">
            <a:extLst>
              <a:ext uri="{FF2B5EF4-FFF2-40B4-BE49-F238E27FC236}">
                <a16:creationId xmlns:a16="http://schemas.microsoft.com/office/drawing/2014/main" id="{9CB096CA-5417-4973-A4CF-CDD2A773CE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7751" y="5491163"/>
            <a:ext cx="1668463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26AAD24-4074-4BEF-B7FD-5B0D28D1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INTERSECT Operator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D277F5F-335E-425B-B700-010A82D35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586964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The SQL processor removes duplicate rows within </a:t>
            </a:r>
            <a:br>
              <a:rPr lang="en-US" altLang="en-US" dirty="0"/>
            </a:br>
            <a:r>
              <a:rPr lang="en-US" altLang="en-US" dirty="0"/>
              <a:t>the tables.</a:t>
            </a:r>
          </a:p>
        </p:txBody>
      </p:sp>
      <p:sp>
        <p:nvSpPr>
          <p:cNvPr id="151" name="Slide Number Placeholder 3">
            <a:extLst>
              <a:ext uri="{FF2B5EF4-FFF2-40B4-BE49-F238E27FC236}">
                <a16:creationId xmlns:a16="http://schemas.microsoft.com/office/drawing/2014/main" id="{2629443E-B0D5-41FF-BD39-F3B986DE4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60AEBB-782A-4379-A17D-181894896303}" type="slidenum">
              <a:rPr lang="en-US" altLang="en-US" sz="1400"/>
              <a:pPr eaLnBrk="1" hangingPunct="1"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5" name="Text Box 14">
            <a:extLst>
              <a:ext uri="{FF2B5EF4-FFF2-40B4-BE49-F238E27FC236}">
                <a16:creationId xmlns:a16="http://schemas.microsoft.com/office/drawing/2014/main" id="{841F310B-5332-470D-B753-06A9B2E1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824413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intersect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76806" name="Animation Flag">
            <a:extLst>
              <a:ext uri="{FF2B5EF4-FFF2-40B4-BE49-F238E27FC236}">
                <a16:creationId xmlns:a16="http://schemas.microsoft.com/office/drawing/2014/main" id="{48F7ECDD-C110-4A01-8A14-61F19616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graphicFrame>
        <p:nvGraphicFramePr>
          <p:cNvPr id="43421" name="Group 413">
            <a:extLst>
              <a:ext uri="{FF2B5EF4-FFF2-40B4-BE49-F238E27FC236}">
                <a16:creationId xmlns:a16="http://schemas.microsoft.com/office/drawing/2014/main" id="{F3AB7F36-2550-4B61-BB64-38BC6B8444E5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43125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422" name="Group 414">
            <a:extLst>
              <a:ext uri="{FF2B5EF4-FFF2-40B4-BE49-F238E27FC236}">
                <a16:creationId xmlns:a16="http://schemas.microsoft.com/office/drawing/2014/main" id="{49A2EED0-699A-45E2-960F-5EE9937E7A94}"/>
              </a:ext>
            </a:extLst>
          </p:cNvPr>
          <p:cNvGraphicFramePr>
            <a:graphicFrameLocks noGrp="1"/>
          </p:cNvGraphicFramePr>
          <p:nvPr/>
        </p:nvGraphicFramePr>
        <p:xfrm>
          <a:off x="4814888" y="2122489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861" name="AutoShape 158">
            <a:extLst>
              <a:ext uri="{FF2B5EF4-FFF2-40B4-BE49-F238E27FC236}">
                <a16:creationId xmlns:a16="http://schemas.microsoft.com/office/drawing/2014/main" id="{67BA29B9-7CA8-4E20-8A67-D800ECFE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057525"/>
            <a:ext cx="482600" cy="444500"/>
          </a:xfrm>
          <a:prstGeom prst="rightArrow">
            <a:avLst>
              <a:gd name="adj1" fmla="val 49343"/>
              <a:gd name="adj2" fmla="val 4035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62" name="Text Box 305">
            <a:extLst>
              <a:ext uri="{FF2B5EF4-FFF2-40B4-BE49-F238E27FC236}">
                <a16:creationId xmlns:a16="http://schemas.microsoft.com/office/drawing/2014/main" id="{5528571F-E362-43B6-9729-7B9820BF4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s106d06</a:t>
            </a:r>
          </a:p>
        </p:txBody>
      </p:sp>
      <p:sp>
        <p:nvSpPr>
          <p:cNvPr id="76863" name="Rectangle 318">
            <a:extLst>
              <a:ext uri="{FF2B5EF4-FFF2-40B4-BE49-F238E27FC236}">
                <a16:creationId xmlns:a16="http://schemas.microsoft.com/office/drawing/2014/main" id="{9CF05688-F279-4D54-A435-E54FA762EB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7751" y="5491163"/>
            <a:ext cx="1668463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Objectives: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Union, Except and Minus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497ABD4-7753-4203-A208-3398396D1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INTERSECT Operator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2A95771-9965-4243-8DA3-EB5BCDC99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437020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The SQL processor creates an intermediate result set</a:t>
            </a:r>
            <a:br>
              <a:rPr lang="en-US" altLang="en-US" dirty="0"/>
            </a:br>
            <a:r>
              <a:rPr lang="en-US" altLang="en-US" dirty="0"/>
              <a:t>by returning the rows that are found in both tables.</a:t>
            </a:r>
          </a:p>
        </p:txBody>
      </p:sp>
      <p:sp>
        <p:nvSpPr>
          <p:cNvPr id="177" name="Slide Number Placeholder 3">
            <a:extLst>
              <a:ext uri="{FF2B5EF4-FFF2-40B4-BE49-F238E27FC236}">
                <a16:creationId xmlns:a16="http://schemas.microsoft.com/office/drawing/2014/main" id="{373E93FD-0792-43E1-8494-C43F72203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42FD4C-8AEE-44C3-BEC3-99C5AC562F73}" type="slidenum">
              <a:rPr lang="en-US" altLang="en-US" sz="1400"/>
              <a:pPr eaLnBrk="1" hangingPunct="1"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7829" name="Text Box 11">
            <a:extLst>
              <a:ext uri="{FF2B5EF4-FFF2-40B4-BE49-F238E27FC236}">
                <a16:creationId xmlns:a16="http://schemas.microsoft.com/office/drawing/2014/main" id="{666D46F5-0159-4001-A90E-6E6E218D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824413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intersect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77830" name="Animation Flag">
            <a:extLst>
              <a:ext uri="{FF2B5EF4-FFF2-40B4-BE49-F238E27FC236}">
                <a16:creationId xmlns:a16="http://schemas.microsoft.com/office/drawing/2014/main" id="{3FF133AA-F06C-4935-AC23-3AA0FFF08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44511" name="Group 479">
            <a:extLst>
              <a:ext uri="{FF2B5EF4-FFF2-40B4-BE49-F238E27FC236}">
                <a16:creationId xmlns:a16="http://schemas.microsoft.com/office/drawing/2014/main" id="{3E80DB8F-9718-47CE-A6BE-DFFB57075702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43125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512" name="Group 480">
            <a:extLst>
              <a:ext uri="{FF2B5EF4-FFF2-40B4-BE49-F238E27FC236}">
                <a16:creationId xmlns:a16="http://schemas.microsoft.com/office/drawing/2014/main" id="{8921A58E-5B87-42A7-905A-692BE3ECACD0}"/>
              </a:ext>
            </a:extLst>
          </p:cNvPr>
          <p:cNvGraphicFramePr>
            <a:graphicFrameLocks noGrp="1"/>
          </p:cNvGraphicFramePr>
          <p:nvPr/>
        </p:nvGraphicFramePr>
        <p:xfrm>
          <a:off x="4814888" y="2122489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885" name="Line 163">
            <a:extLst>
              <a:ext uri="{FF2B5EF4-FFF2-40B4-BE49-F238E27FC236}">
                <a16:creationId xmlns:a16="http://schemas.microsoft.com/office/drawing/2014/main" id="{1EE001C1-C504-4F70-811F-903668E98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6700" y="3986213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513" name="Group 481">
            <a:extLst>
              <a:ext uri="{FF2B5EF4-FFF2-40B4-BE49-F238E27FC236}">
                <a16:creationId xmlns:a16="http://schemas.microsoft.com/office/drawing/2014/main" id="{962810B9-2581-491B-8B55-CF12695DCD8D}"/>
              </a:ext>
            </a:extLst>
          </p:cNvPr>
          <p:cNvGraphicFramePr>
            <a:graphicFrameLocks noGrp="1"/>
          </p:cNvGraphicFramePr>
          <p:nvPr/>
        </p:nvGraphicFramePr>
        <p:xfrm>
          <a:off x="7481888" y="2184401"/>
          <a:ext cx="1828800" cy="134143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9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Intermediate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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898" name="Text Box 310">
            <a:extLst>
              <a:ext uri="{FF2B5EF4-FFF2-40B4-BE49-F238E27FC236}">
                <a16:creationId xmlns:a16="http://schemas.microsoft.com/office/drawing/2014/main" id="{AD744F4E-05B8-470C-9DB7-29E41445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s106d06</a:t>
            </a:r>
          </a:p>
        </p:txBody>
      </p:sp>
      <p:sp>
        <p:nvSpPr>
          <p:cNvPr id="77899" name="Rectangle 329">
            <a:extLst>
              <a:ext uri="{FF2B5EF4-FFF2-40B4-BE49-F238E27FC236}">
                <a16:creationId xmlns:a16="http://schemas.microsoft.com/office/drawing/2014/main" id="{DCDDA73A-3DC9-478C-A0BD-E920EC91DC2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7751" y="5491163"/>
            <a:ext cx="1668463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039E02F-719C-46F9-BFF6-8B1B8C8B9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INTERSECT Operator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208BC3E-0EDC-4553-BACC-46B7A4E73D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696200" cy="1290637"/>
          </a:xfrm>
        </p:spPr>
        <p:txBody>
          <a:bodyPr/>
          <a:lstStyle/>
          <a:p>
            <a:pPr marL="0" indent="0"/>
            <a:r>
              <a:rPr lang="en-US" altLang="en-US"/>
              <a:t>The column names are determined by Table ONE </a:t>
            </a:r>
            <a:br>
              <a:rPr lang="en-US" altLang="en-US"/>
            </a:br>
            <a:r>
              <a:rPr lang="en-US" altLang="en-US"/>
              <a:t>in the final result set.</a:t>
            </a:r>
          </a:p>
        </p:txBody>
      </p:sp>
      <p:graphicFrame>
        <p:nvGraphicFramePr>
          <p:cNvPr id="45442" name="Group 386">
            <a:extLst>
              <a:ext uri="{FF2B5EF4-FFF2-40B4-BE49-F238E27FC236}">
                <a16:creationId xmlns:a16="http://schemas.microsoft.com/office/drawing/2014/main" id="{D5601DCC-78D6-4F4B-90DA-EF0CEE519AD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477126" y="2193926"/>
          <a:ext cx="1844675" cy="1341437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9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Final 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Slide Number Placeholder 4">
            <a:extLst>
              <a:ext uri="{FF2B5EF4-FFF2-40B4-BE49-F238E27FC236}">
                <a16:creationId xmlns:a16="http://schemas.microsoft.com/office/drawing/2014/main" id="{21CC69C8-FD7C-4209-AFDF-FC5A1F09D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85999-16CB-4B51-891B-672BB0EE3247}" type="slidenum">
              <a:rPr lang="en-US" altLang="en-US" sz="1400"/>
              <a:pPr eaLnBrk="1" hangingPunct="1"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5443" name="Group 387">
            <a:extLst>
              <a:ext uri="{FF2B5EF4-FFF2-40B4-BE49-F238E27FC236}">
                <a16:creationId xmlns:a16="http://schemas.microsoft.com/office/drawing/2014/main" id="{C58073FE-1498-4DB2-9CAE-AB8B1C02F5C5}"/>
              </a:ext>
            </a:extLst>
          </p:cNvPr>
          <p:cNvGraphicFramePr>
            <a:graphicFrameLocks noGrp="1"/>
          </p:cNvGraphicFramePr>
          <p:nvPr/>
        </p:nvGraphicFramePr>
        <p:xfrm>
          <a:off x="2705100" y="2143125"/>
          <a:ext cx="1676400" cy="284488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0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444" name="Group 388">
            <a:extLst>
              <a:ext uri="{FF2B5EF4-FFF2-40B4-BE49-F238E27FC236}">
                <a16:creationId xmlns:a16="http://schemas.microsoft.com/office/drawing/2014/main" id="{3A4413CD-C51D-4198-99EF-030FA9EEAF93}"/>
              </a:ext>
            </a:extLst>
          </p:cNvPr>
          <p:cNvGraphicFramePr>
            <a:graphicFrameLocks noGrp="1"/>
          </p:cNvGraphicFramePr>
          <p:nvPr/>
        </p:nvGraphicFramePr>
        <p:xfrm>
          <a:off x="4814888" y="2122489"/>
          <a:ext cx="1714500" cy="2409827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919" name="Text Box 186">
            <a:extLst>
              <a:ext uri="{FF2B5EF4-FFF2-40B4-BE49-F238E27FC236}">
                <a16:creationId xmlns:a16="http://schemas.microsoft.com/office/drawing/2014/main" id="{0765FD22-C315-44DE-A418-2BFF0285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824413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intersect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78920" name="Text Box 220">
            <a:extLst>
              <a:ext uri="{FF2B5EF4-FFF2-40B4-BE49-F238E27FC236}">
                <a16:creationId xmlns:a16="http://schemas.microsoft.com/office/drawing/2014/main" id="{93283FD7-E951-49CC-B612-2722B318F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s106d06</a:t>
            </a:r>
          </a:p>
        </p:txBody>
      </p:sp>
      <p:sp>
        <p:nvSpPr>
          <p:cNvPr id="78921" name="Rectangle 240">
            <a:extLst>
              <a:ext uri="{FF2B5EF4-FFF2-40B4-BE49-F238E27FC236}">
                <a16:creationId xmlns:a16="http://schemas.microsoft.com/office/drawing/2014/main" id="{AAC44C32-B884-4BBE-8279-98B7978C8B4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7751" y="5491163"/>
            <a:ext cx="1668463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53A543B-0355-4D41-87C3-0807AED7B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B34CEAF-B1E5-4EB0-A09D-885DBAB63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Both result sets are combined, and then unique rows are selected with columns overlaid.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8B81E76-EECD-40A9-9310-A3E916E2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6C5E85-B886-44C1-857E-860FE9CBEA97}" type="slidenum">
              <a:rPr lang="en-US" altLang="en-US" sz="1400"/>
              <a:pPr eaLnBrk="1" hangingPunct="1"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92165" name="Group 23">
            <a:extLst>
              <a:ext uri="{FF2B5EF4-FFF2-40B4-BE49-F238E27FC236}">
                <a16:creationId xmlns:a16="http://schemas.microsoft.com/office/drawing/2014/main" id="{4D663EFA-D475-4A07-81C2-92C72F51B3A0}"/>
              </a:ext>
            </a:extLst>
          </p:cNvPr>
          <p:cNvGrpSpPr>
            <a:grpSpLocks/>
          </p:cNvGrpSpPr>
          <p:nvPr/>
        </p:nvGrpSpPr>
        <p:grpSpPr bwMode="auto">
          <a:xfrm>
            <a:off x="5927340" y="2827801"/>
            <a:ext cx="1619250" cy="2546350"/>
            <a:chOff x="3840" y="1344"/>
            <a:chExt cx="1020" cy="1604"/>
          </a:xfrm>
        </p:grpSpPr>
        <p:sp>
          <p:nvSpPr>
            <p:cNvPr id="92166" name="Oval 24">
              <a:extLst>
                <a:ext uri="{FF2B5EF4-FFF2-40B4-BE49-F238E27FC236}">
                  <a16:creationId xmlns:a16="http://schemas.microsoft.com/office/drawing/2014/main" id="{E3C53350-312F-4560-8DA1-AEE1197246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67" name="Oval 25">
              <a:extLst>
                <a:ext uri="{FF2B5EF4-FFF2-40B4-BE49-F238E27FC236}">
                  <a16:creationId xmlns:a16="http://schemas.microsoft.com/office/drawing/2014/main" id="{5CDF25CD-F90B-40BA-9CBF-E69FDAEA8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68" name="Oval 26">
              <a:extLst>
                <a:ext uri="{FF2B5EF4-FFF2-40B4-BE49-F238E27FC236}">
                  <a16:creationId xmlns:a16="http://schemas.microsoft.com/office/drawing/2014/main" id="{B94B1FE9-E53F-4E8E-9B41-71CD430E1F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169" name="Freeform 27">
              <a:extLst>
                <a:ext uri="{FF2B5EF4-FFF2-40B4-BE49-F238E27FC236}">
                  <a16:creationId xmlns:a16="http://schemas.microsoft.com/office/drawing/2014/main" id="{9481E94B-24C7-482B-BBD8-26BE8506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938"/>
              <a:ext cx="816" cy="414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A057350-E6C1-4CF4-AE56-C4BE92DBB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Scenario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DA34B43-C20F-4B4D-811D-8F4FA17D4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The management team needs a payroll report for Level I, II, and III Orion Star employees. The UNION operator could be useful here. Below is a sketch of the desired report: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3E199AB-FBC9-4AEF-B8F4-990F2ADA7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D2A0E4-A30F-4B2C-A6A1-28261CEB5434}" type="slidenum">
              <a:rPr lang="en-US" altLang="en-US" sz="1400"/>
              <a:pPr eaLnBrk="1" hangingPunct="1"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2806E359-527F-4C37-B259-F6060F48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581400"/>
            <a:ext cx="179601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noProof="1">
              <a:latin typeface="SAS Monospace" pitchFamily="49" charset="0"/>
            </a:endParaRP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id="{CF4F530A-CC9F-46C0-BB88-E269485A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581400"/>
            <a:ext cx="179601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noProof="1">
              <a:latin typeface="SAS Monospace" pitchFamily="49" charset="0"/>
            </a:endParaRPr>
          </a:p>
        </p:txBody>
      </p:sp>
      <p:sp>
        <p:nvSpPr>
          <p:cNvPr id="93191" name="Rectangle 6">
            <a:extLst>
              <a:ext uri="{FF2B5EF4-FFF2-40B4-BE49-F238E27FC236}">
                <a16:creationId xmlns:a16="http://schemas.microsoft.com/office/drawing/2014/main" id="{D05D0621-17F4-4303-B061-E19D8FB5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1"/>
            <a:ext cx="7772400" cy="19653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900" tIns="50800" rIns="889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Payroll Report for Level I, II, and III Employees</a:t>
            </a:r>
          </a:p>
          <a:p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_______________________________________</a:t>
            </a:r>
            <a:b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   Total Paid to ALL Level I Staff        1,234,567</a:t>
            </a:r>
            <a:b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   Total Paid to ALL Level II Staff      1,456,789</a:t>
            </a:r>
            <a:b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   Total Paid to ALL Level III Staff    2,123,456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EFD1412-5647-4024-B7A1-CDEB6AF86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UNION Operator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51DD31E-3FCF-45EE-9CF3-DF13C55B87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848600" cy="833437"/>
          </a:xfrm>
        </p:spPr>
        <p:txBody>
          <a:bodyPr/>
          <a:lstStyle/>
          <a:p>
            <a:pPr marL="0" indent="0"/>
            <a:r>
              <a:rPr lang="en-US" altLang="en-US"/>
              <a:t>Display all of the unique rows from both Table ONE and Table TWO.</a:t>
            </a:r>
          </a:p>
        </p:txBody>
      </p:sp>
      <p:sp>
        <p:nvSpPr>
          <p:cNvPr id="150" name="Slide Number Placeholder 4">
            <a:extLst>
              <a:ext uri="{FF2B5EF4-FFF2-40B4-BE49-F238E27FC236}">
                <a16:creationId xmlns:a16="http://schemas.microsoft.com/office/drawing/2014/main" id="{80A835A6-CADF-4934-9A2F-6F746F210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CAE47A-E91E-4F66-A7AF-52DECA2D8D5A}" type="slidenum">
              <a:rPr lang="en-US" altLang="en-US" sz="1400"/>
              <a:pPr eaLnBrk="1" hangingPunct="1"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5237" name="Animation Flag">
            <a:extLst>
              <a:ext uri="{FF2B5EF4-FFF2-40B4-BE49-F238E27FC236}">
                <a16:creationId xmlns:a16="http://schemas.microsoft.com/office/drawing/2014/main" id="{9C1904E7-37CF-4BCA-864A-A214ECDD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08200D91-3225-4008-9B54-732AD1F8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500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s106d09</a:t>
            </a:r>
          </a:p>
        </p:txBody>
      </p:sp>
      <p:graphicFrame>
        <p:nvGraphicFramePr>
          <p:cNvPr id="282964" name="Group 340">
            <a:extLst>
              <a:ext uri="{FF2B5EF4-FFF2-40B4-BE49-F238E27FC236}">
                <a16:creationId xmlns:a16="http://schemas.microsoft.com/office/drawing/2014/main" id="{0426937B-FE7C-4F6A-BB0A-7D2ED260DF37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198688"/>
          <a:ext cx="1905000" cy="2804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965" name="Group 341">
            <a:extLst>
              <a:ext uri="{FF2B5EF4-FFF2-40B4-BE49-F238E27FC236}">
                <a16:creationId xmlns:a16="http://schemas.microsoft.com/office/drawing/2014/main" id="{CDFE262C-D213-44ED-983A-026804FE1E3F}"/>
              </a:ext>
            </a:extLst>
          </p:cNvPr>
          <p:cNvGraphicFramePr>
            <a:graphicFrameLocks noGrp="1"/>
          </p:cNvGraphicFramePr>
          <p:nvPr/>
        </p:nvGraphicFramePr>
        <p:xfrm>
          <a:off x="4581525" y="2200275"/>
          <a:ext cx="1905000" cy="21945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293" name="Text Box 287">
            <a:extLst>
              <a:ext uri="{FF2B5EF4-FFF2-40B4-BE49-F238E27FC236}">
                <a16:creationId xmlns:a16="http://schemas.microsoft.com/office/drawing/2014/main" id="{E9215BFD-1A08-4578-93FC-57A5E4BA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791075"/>
            <a:ext cx="2347913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union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95294" name="Rectangle 288">
            <a:extLst>
              <a:ext uri="{FF2B5EF4-FFF2-40B4-BE49-F238E27FC236}">
                <a16:creationId xmlns:a16="http://schemas.microsoft.com/office/drawing/2014/main" id="{25A24740-FB84-47DF-86C6-BB00374C47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738" y="5462588"/>
            <a:ext cx="938212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F35A369-1C6E-4051-867A-42DCEC4CE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UNION Operator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59B5D9B-9E1C-4D5D-AC87-D0E6DA4A99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848600" cy="3424237"/>
          </a:xfrm>
        </p:spPr>
        <p:txBody>
          <a:bodyPr/>
          <a:lstStyle/>
          <a:p>
            <a:pPr marL="0" indent="0"/>
            <a:r>
              <a:rPr lang="en-US" altLang="en-US"/>
              <a:t>The SQL processor creates an intermediate result set </a:t>
            </a:r>
            <a:br>
              <a:rPr lang="en-US" altLang="en-US"/>
            </a:br>
            <a:r>
              <a:rPr lang="en-US" altLang="en-US"/>
              <a:t>by concatenating and sorting Table ONE and Table TWO. </a:t>
            </a:r>
          </a:p>
        </p:txBody>
      </p:sp>
      <p:sp>
        <p:nvSpPr>
          <p:cNvPr id="275" name="Slide Number Placeholder 4">
            <a:extLst>
              <a:ext uri="{FF2B5EF4-FFF2-40B4-BE49-F238E27FC236}">
                <a16:creationId xmlns:a16="http://schemas.microsoft.com/office/drawing/2014/main" id="{1515B8FA-B213-40A2-96F9-D8AF5036F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65169F-D0F0-4E51-BC34-6EAD6EF3419A}" type="slidenum">
              <a:rPr lang="en-US" altLang="en-US" sz="1400"/>
              <a:pPr eaLnBrk="1" hangingPunct="1"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6261" name="Animation Flag">
            <a:extLst>
              <a:ext uri="{FF2B5EF4-FFF2-40B4-BE49-F238E27FC236}">
                <a16:creationId xmlns:a16="http://schemas.microsoft.com/office/drawing/2014/main" id="{DD82212E-29D4-4CD4-BB1A-18DD1364C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sp>
        <p:nvSpPr>
          <p:cNvPr id="96262" name="Text Box 17">
            <a:extLst>
              <a:ext uri="{FF2B5EF4-FFF2-40B4-BE49-F238E27FC236}">
                <a16:creationId xmlns:a16="http://schemas.microsoft.com/office/drawing/2014/main" id="{0D45EAD4-67D0-4EF5-894D-3BA8BB97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500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s106d09</a:t>
            </a:r>
          </a:p>
        </p:txBody>
      </p:sp>
      <p:graphicFrame>
        <p:nvGraphicFramePr>
          <p:cNvPr id="59186" name="Group 818">
            <a:extLst>
              <a:ext uri="{FF2B5EF4-FFF2-40B4-BE49-F238E27FC236}">
                <a16:creationId xmlns:a16="http://schemas.microsoft.com/office/drawing/2014/main" id="{BDB6B806-A7DC-4A23-8990-ACF687FF19E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198688"/>
          <a:ext cx="1905000" cy="2804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9187" name="Group 819">
            <a:extLst>
              <a:ext uri="{FF2B5EF4-FFF2-40B4-BE49-F238E27FC236}">
                <a16:creationId xmlns:a16="http://schemas.microsoft.com/office/drawing/2014/main" id="{2BD8B84F-3592-4BBE-B2EB-5243E1CEF151}"/>
              </a:ext>
            </a:extLst>
          </p:cNvPr>
          <p:cNvGraphicFramePr>
            <a:graphicFrameLocks noGrp="1"/>
          </p:cNvGraphicFramePr>
          <p:nvPr/>
        </p:nvGraphicFramePr>
        <p:xfrm>
          <a:off x="4581525" y="2200275"/>
          <a:ext cx="1905000" cy="21945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9188" name="Group 820">
            <a:extLst>
              <a:ext uri="{FF2B5EF4-FFF2-40B4-BE49-F238E27FC236}">
                <a16:creationId xmlns:a16="http://schemas.microsoft.com/office/drawing/2014/main" id="{C07A562D-EEBB-4A0C-82B5-586BF1B055F4}"/>
              </a:ext>
            </a:extLst>
          </p:cNvPr>
          <p:cNvGraphicFramePr>
            <a:graphicFrameLocks noGrp="1"/>
          </p:cNvGraphicFramePr>
          <p:nvPr/>
        </p:nvGraphicFramePr>
        <p:xfrm>
          <a:off x="7358063" y="1873250"/>
          <a:ext cx="2209800" cy="4639056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Intermediate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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6362" name="Text Box 740">
            <a:extLst>
              <a:ext uri="{FF2B5EF4-FFF2-40B4-BE49-F238E27FC236}">
                <a16:creationId xmlns:a16="http://schemas.microsoft.com/office/drawing/2014/main" id="{13BF2BB9-9F6B-49EE-B529-32A65F5B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791075"/>
            <a:ext cx="2347913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union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96363" name="Rectangle 741">
            <a:extLst>
              <a:ext uri="{FF2B5EF4-FFF2-40B4-BE49-F238E27FC236}">
                <a16:creationId xmlns:a16="http://schemas.microsoft.com/office/drawing/2014/main" id="{5D5D264A-A7E3-45A2-8E75-7A60FC87F0E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738" y="5462588"/>
            <a:ext cx="938212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615818D-0736-4EF5-9212-DD830A98D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UNION Operator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2437AE9-36FD-4858-9C37-418024EA71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848600" cy="909637"/>
          </a:xfrm>
        </p:spPr>
        <p:txBody>
          <a:bodyPr/>
          <a:lstStyle/>
          <a:p>
            <a:pPr marL="0" indent="0"/>
            <a:r>
              <a:rPr lang="en-US" altLang="en-US"/>
              <a:t>The SQL processor removes duplicate rows from </a:t>
            </a:r>
            <a:br>
              <a:rPr lang="en-US" altLang="en-US"/>
            </a:br>
            <a:r>
              <a:rPr lang="en-US" altLang="en-US"/>
              <a:t>the intermediate result.</a:t>
            </a:r>
          </a:p>
        </p:txBody>
      </p:sp>
      <p:sp>
        <p:nvSpPr>
          <p:cNvPr id="275" name="Slide Number Placeholder 4">
            <a:extLst>
              <a:ext uri="{FF2B5EF4-FFF2-40B4-BE49-F238E27FC236}">
                <a16:creationId xmlns:a16="http://schemas.microsoft.com/office/drawing/2014/main" id="{87AA1E75-39E6-4B1C-8E70-A502024EC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9A7AB1-3E8A-49F5-B0BE-9C4319F52DFB}" type="slidenum">
              <a:rPr lang="en-US" altLang="en-US" sz="1400"/>
              <a:pPr eaLnBrk="1" hangingPunct="1"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7285" name="Animation Flag">
            <a:extLst>
              <a:ext uri="{FF2B5EF4-FFF2-40B4-BE49-F238E27FC236}">
                <a16:creationId xmlns:a16="http://schemas.microsoft.com/office/drawing/2014/main" id="{A00B82BB-FCDD-42EA-B58A-3CE85729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AB174C20-BB18-4516-9871-D64417A9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500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s106d09</a:t>
            </a:r>
          </a:p>
        </p:txBody>
      </p:sp>
      <p:graphicFrame>
        <p:nvGraphicFramePr>
          <p:cNvPr id="281094" name="Group 518">
            <a:extLst>
              <a:ext uri="{FF2B5EF4-FFF2-40B4-BE49-F238E27FC236}">
                <a16:creationId xmlns:a16="http://schemas.microsoft.com/office/drawing/2014/main" id="{74337899-4C8C-46C8-AF9C-C61769B15ABB}"/>
              </a:ext>
            </a:extLst>
          </p:cNvPr>
          <p:cNvGraphicFramePr>
            <a:graphicFrameLocks noGrp="1"/>
          </p:cNvGraphicFramePr>
          <p:nvPr/>
        </p:nvGraphicFramePr>
        <p:xfrm>
          <a:off x="7358063" y="1873250"/>
          <a:ext cx="2209800" cy="4639056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6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Intermediate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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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81095" name="Group 519">
            <a:extLst>
              <a:ext uri="{FF2B5EF4-FFF2-40B4-BE49-F238E27FC236}">
                <a16:creationId xmlns:a16="http://schemas.microsoft.com/office/drawing/2014/main" id="{7A85D01E-DB78-4781-B876-D5744DFBD7CE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198688"/>
          <a:ext cx="1905000" cy="2804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1096" name="Group 520">
            <a:extLst>
              <a:ext uri="{FF2B5EF4-FFF2-40B4-BE49-F238E27FC236}">
                <a16:creationId xmlns:a16="http://schemas.microsoft.com/office/drawing/2014/main" id="{F2A8990F-DFFB-4F7D-9546-F408A9298814}"/>
              </a:ext>
            </a:extLst>
          </p:cNvPr>
          <p:cNvGraphicFramePr>
            <a:graphicFrameLocks noGrp="1"/>
          </p:cNvGraphicFramePr>
          <p:nvPr/>
        </p:nvGraphicFramePr>
        <p:xfrm>
          <a:off x="4581525" y="2200275"/>
          <a:ext cx="1905000" cy="21945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386" name="Text Box 440">
            <a:extLst>
              <a:ext uri="{FF2B5EF4-FFF2-40B4-BE49-F238E27FC236}">
                <a16:creationId xmlns:a16="http://schemas.microsoft.com/office/drawing/2014/main" id="{122E7C72-7803-4AA8-BB93-CE6843E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791075"/>
            <a:ext cx="2347913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union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97387" name="Rectangle 441">
            <a:extLst>
              <a:ext uri="{FF2B5EF4-FFF2-40B4-BE49-F238E27FC236}">
                <a16:creationId xmlns:a16="http://schemas.microsoft.com/office/drawing/2014/main" id="{C26A36FF-A116-4185-B55E-E1C2F1F58BB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738" y="5462588"/>
            <a:ext cx="938212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102557D-6221-4A5A-8CB0-50C17225E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UNION Operator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7BA3462-30C8-4FE9-A334-79F974A371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4"/>
            <a:ext cx="7086600" cy="909637"/>
          </a:xfrm>
        </p:spPr>
        <p:txBody>
          <a:bodyPr/>
          <a:lstStyle/>
          <a:p>
            <a:pPr marL="0" indent="0"/>
            <a:r>
              <a:rPr lang="en-US" altLang="en-US"/>
              <a:t>Final Result Set</a:t>
            </a:r>
          </a:p>
        </p:txBody>
      </p:sp>
      <p:sp>
        <p:nvSpPr>
          <p:cNvPr id="248" name="Slide Number Placeholder 4">
            <a:extLst>
              <a:ext uri="{FF2B5EF4-FFF2-40B4-BE49-F238E27FC236}">
                <a16:creationId xmlns:a16="http://schemas.microsoft.com/office/drawing/2014/main" id="{2EE82CCF-B318-42EF-832C-1809387E8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732F0C-9927-42F0-AAD5-1E457A345390}" type="slidenum">
              <a:rPr lang="en-US" altLang="en-US" sz="1400"/>
              <a:pPr eaLnBrk="1" hangingPunct="1"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8309" name="Text Box 6">
            <a:extLst>
              <a:ext uri="{FF2B5EF4-FFF2-40B4-BE49-F238E27FC236}">
                <a16:creationId xmlns:a16="http://schemas.microsoft.com/office/drawing/2014/main" id="{069D4553-76BE-4E53-A555-9646EA0C0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63500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s106d09</a:t>
            </a:r>
          </a:p>
        </p:txBody>
      </p:sp>
      <p:graphicFrame>
        <p:nvGraphicFramePr>
          <p:cNvPr id="282121" name="Group 521">
            <a:extLst>
              <a:ext uri="{FF2B5EF4-FFF2-40B4-BE49-F238E27FC236}">
                <a16:creationId xmlns:a16="http://schemas.microsoft.com/office/drawing/2014/main" id="{7AF948CA-675E-4A7C-A4C7-180FA51BBBD4}"/>
              </a:ext>
            </a:extLst>
          </p:cNvPr>
          <p:cNvGraphicFramePr>
            <a:graphicFrameLocks noGrp="1"/>
          </p:cNvGraphicFramePr>
          <p:nvPr/>
        </p:nvGraphicFramePr>
        <p:xfrm>
          <a:off x="7358063" y="2200275"/>
          <a:ext cx="2209800" cy="3718560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Final Results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82122" name="Group 522">
            <a:extLst>
              <a:ext uri="{FF2B5EF4-FFF2-40B4-BE49-F238E27FC236}">
                <a16:creationId xmlns:a16="http://schemas.microsoft.com/office/drawing/2014/main" id="{6952875B-603A-4001-BCEC-DD1F9A2F0E5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198688"/>
          <a:ext cx="1905000" cy="2804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2123" name="Group 523">
            <a:extLst>
              <a:ext uri="{FF2B5EF4-FFF2-40B4-BE49-F238E27FC236}">
                <a16:creationId xmlns:a16="http://schemas.microsoft.com/office/drawing/2014/main" id="{02319CE6-548F-45EF-9E31-F88D70C0D95A}"/>
              </a:ext>
            </a:extLst>
          </p:cNvPr>
          <p:cNvGraphicFramePr>
            <a:graphicFrameLocks noGrp="1"/>
          </p:cNvGraphicFramePr>
          <p:nvPr/>
        </p:nvGraphicFramePr>
        <p:xfrm>
          <a:off x="4568825" y="2200275"/>
          <a:ext cx="1905000" cy="219456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w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403" name="Text Box 443">
            <a:extLst>
              <a:ext uri="{FF2B5EF4-FFF2-40B4-BE49-F238E27FC236}">
                <a16:creationId xmlns:a16="http://schemas.microsoft.com/office/drawing/2014/main" id="{F3F2A663-E8B7-4215-AC38-90B3A691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791075"/>
            <a:ext cx="2347913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union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sp>
        <p:nvSpPr>
          <p:cNvPr id="98404" name="Rectangle 444">
            <a:extLst>
              <a:ext uri="{FF2B5EF4-FFF2-40B4-BE49-F238E27FC236}">
                <a16:creationId xmlns:a16="http://schemas.microsoft.com/office/drawing/2014/main" id="{57D5E5A8-2C5C-4C84-9C99-5F3E65C100B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0738" y="5500688"/>
            <a:ext cx="938212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4E52-91E1-4012-8DF2-A238F64C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AF0-1191-4FFA-8AF4-F6510FE4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02CFA05-3C3A-4735-B7D3-E0AA0F993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Joins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49E295-5793-41F0-9E5C-F781EB9E4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066800"/>
            <a:ext cx="7848600" cy="4267200"/>
          </a:xfrm>
        </p:spPr>
        <p:txBody>
          <a:bodyPr/>
          <a:lstStyle/>
          <a:p>
            <a:pPr marL="0" indent="0"/>
            <a:r>
              <a:rPr lang="en-US" altLang="en-US"/>
              <a:t>Inner joins </a:t>
            </a:r>
          </a:p>
          <a:p>
            <a:pPr marL="455613" lvl="1" indent="-341313"/>
            <a:r>
              <a:rPr lang="en-US" altLang="en-US"/>
              <a:t>return only matching rows</a:t>
            </a:r>
          </a:p>
          <a:p>
            <a:pPr marL="455613" lvl="1" indent="-341313"/>
            <a:r>
              <a:rPr lang="en-US" altLang="en-US"/>
              <a:t>enable a maximum of 256 tables to be joined </a:t>
            </a:r>
            <a:br>
              <a:rPr lang="en-US" altLang="en-US"/>
            </a:br>
            <a:r>
              <a:rPr lang="en-US" altLang="en-US"/>
              <a:t>at the same time.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92CEBE93-9426-470D-9467-146028771C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D5622C-C20B-4064-83D0-B5B6B836A893}" type="slidenum">
              <a:rPr lang="en-US" altLang="en-US" sz="1400"/>
              <a:pPr eaLnBrk="1" hangingPunct="1"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5" name="Freeform 5">
            <a:extLst>
              <a:ext uri="{FF2B5EF4-FFF2-40B4-BE49-F238E27FC236}">
                <a16:creationId xmlns:a16="http://schemas.microsoft.com/office/drawing/2014/main" id="{9213D5B6-0BCB-49E7-B618-554C851E46E2}"/>
              </a:ext>
            </a:extLst>
          </p:cNvPr>
          <p:cNvSpPr>
            <a:spLocks/>
          </p:cNvSpPr>
          <p:nvPr/>
        </p:nvSpPr>
        <p:spPr bwMode="auto">
          <a:xfrm rot="-5400000">
            <a:off x="5805488" y="3071813"/>
            <a:ext cx="1630362" cy="1604962"/>
          </a:xfrm>
          <a:custGeom>
            <a:avLst/>
            <a:gdLst>
              <a:gd name="T0" fmla="*/ 2147483647 w 10268"/>
              <a:gd name="T1" fmla="*/ 2147483647 h 10109"/>
              <a:gd name="T2" fmla="*/ 2147483647 w 10268"/>
              <a:gd name="T3" fmla="*/ 2147483647 h 10109"/>
              <a:gd name="T4" fmla="*/ 2147483647 w 10268"/>
              <a:gd name="T5" fmla="*/ 2147483647 h 10109"/>
              <a:gd name="T6" fmla="*/ 2147483647 w 10268"/>
              <a:gd name="T7" fmla="*/ 2147483647 h 10109"/>
              <a:gd name="T8" fmla="*/ 2147483647 w 10268"/>
              <a:gd name="T9" fmla="*/ 2147483647 h 10109"/>
              <a:gd name="T10" fmla="*/ 2147483647 w 10268"/>
              <a:gd name="T11" fmla="*/ 2147483647 h 10109"/>
              <a:gd name="T12" fmla="*/ 2147483647 w 10268"/>
              <a:gd name="T13" fmla="*/ 2147483647 h 10109"/>
              <a:gd name="T14" fmla="*/ 2147483647 w 10268"/>
              <a:gd name="T15" fmla="*/ 2147483647 h 10109"/>
              <a:gd name="T16" fmla="*/ 2147483647 w 10268"/>
              <a:gd name="T17" fmla="*/ 2147483647 h 10109"/>
              <a:gd name="T18" fmla="*/ 2147483647 w 10268"/>
              <a:gd name="T19" fmla="*/ 2147483647 h 10109"/>
              <a:gd name="T20" fmla="*/ 2147483647 w 10268"/>
              <a:gd name="T21" fmla="*/ 2147483647 h 10109"/>
              <a:gd name="T22" fmla="*/ 2147483647 w 10268"/>
              <a:gd name="T23" fmla="*/ 2147483647 h 10109"/>
              <a:gd name="T24" fmla="*/ 2147483647 w 10268"/>
              <a:gd name="T25" fmla="*/ 2147483647 h 10109"/>
              <a:gd name="T26" fmla="*/ 2147483647 w 10268"/>
              <a:gd name="T27" fmla="*/ 2147483647 h 10109"/>
              <a:gd name="T28" fmla="*/ 2147483647 w 10268"/>
              <a:gd name="T29" fmla="*/ 2147483647 h 10109"/>
              <a:gd name="T30" fmla="*/ 2147483647 w 10268"/>
              <a:gd name="T31" fmla="*/ 2147483647 h 10109"/>
              <a:gd name="T32" fmla="*/ 2147483647 w 10268"/>
              <a:gd name="T33" fmla="*/ 2147483647 h 10109"/>
              <a:gd name="T34" fmla="*/ 2147483647 w 10268"/>
              <a:gd name="T35" fmla="*/ 2147483647 h 10109"/>
              <a:gd name="T36" fmla="*/ 2147483647 w 10268"/>
              <a:gd name="T37" fmla="*/ 2147483647 h 10109"/>
              <a:gd name="T38" fmla="*/ 2147483647 w 10268"/>
              <a:gd name="T39" fmla="*/ 2147483647 h 10109"/>
              <a:gd name="T40" fmla="*/ 2147483647 w 10268"/>
              <a:gd name="T41" fmla="*/ 2147483647 h 10109"/>
              <a:gd name="T42" fmla="*/ 2147483647 w 10268"/>
              <a:gd name="T43" fmla="*/ 2147483647 h 10109"/>
              <a:gd name="T44" fmla="*/ 2147483647 w 10268"/>
              <a:gd name="T45" fmla="*/ 2147483647 h 10109"/>
              <a:gd name="T46" fmla="*/ 2147483647 w 10268"/>
              <a:gd name="T47" fmla="*/ 2147483647 h 10109"/>
              <a:gd name="T48" fmla="*/ 2147483647 w 10268"/>
              <a:gd name="T49" fmla="*/ 2147483647 h 10109"/>
              <a:gd name="T50" fmla="*/ 2147483647 w 10268"/>
              <a:gd name="T51" fmla="*/ 2147483647 h 10109"/>
              <a:gd name="T52" fmla="*/ 2147483647 w 10268"/>
              <a:gd name="T53" fmla="*/ 2147483647 h 10109"/>
              <a:gd name="T54" fmla="*/ 2147483647 w 10268"/>
              <a:gd name="T55" fmla="*/ 2147483647 h 10109"/>
              <a:gd name="T56" fmla="*/ 2147483647 w 10268"/>
              <a:gd name="T57" fmla="*/ 2147483647 h 10109"/>
              <a:gd name="T58" fmla="*/ 2147483647 w 10268"/>
              <a:gd name="T59" fmla="*/ 2147483647 h 10109"/>
              <a:gd name="T60" fmla="*/ 2147483647 w 10268"/>
              <a:gd name="T61" fmla="*/ 2147483647 h 10109"/>
              <a:gd name="T62" fmla="*/ 2147483647 w 10268"/>
              <a:gd name="T63" fmla="*/ 2147483647 h 10109"/>
              <a:gd name="T64" fmla="*/ 2147483647 w 10268"/>
              <a:gd name="T65" fmla="*/ 2147483647 h 10109"/>
              <a:gd name="T66" fmla="*/ 2147483647 w 10268"/>
              <a:gd name="T67" fmla="*/ 2147483647 h 10109"/>
              <a:gd name="T68" fmla="*/ 2147483647 w 10268"/>
              <a:gd name="T69" fmla="*/ 2147483647 h 10109"/>
              <a:gd name="T70" fmla="*/ 2147483647 w 10268"/>
              <a:gd name="T71" fmla="*/ 2147483647 h 10109"/>
              <a:gd name="T72" fmla="*/ 2147483647 w 10268"/>
              <a:gd name="T73" fmla="*/ 2147483647 h 10109"/>
              <a:gd name="T74" fmla="*/ 2147483647 w 10268"/>
              <a:gd name="T75" fmla="*/ 2147483647 h 10109"/>
              <a:gd name="T76" fmla="*/ 2147483647 w 10268"/>
              <a:gd name="T77" fmla="*/ 2147483647 h 10109"/>
              <a:gd name="T78" fmla="*/ 2147483647 w 10268"/>
              <a:gd name="T79" fmla="*/ 2147483647 h 10109"/>
              <a:gd name="T80" fmla="*/ 2147483647 w 10268"/>
              <a:gd name="T81" fmla="*/ 2147483647 h 10109"/>
              <a:gd name="T82" fmla="*/ 2147483647 w 10268"/>
              <a:gd name="T83" fmla="*/ 2147483647 h 10109"/>
              <a:gd name="T84" fmla="*/ 2147483647 w 10268"/>
              <a:gd name="T85" fmla="*/ 2147483647 h 1010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68"/>
              <a:gd name="T130" fmla="*/ 0 h 10109"/>
              <a:gd name="T131" fmla="*/ 10268 w 10268"/>
              <a:gd name="T132" fmla="*/ 10109 h 1010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68" h="10109">
                <a:moveTo>
                  <a:pt x="5134" y="10109"/>
                </a:moveTo>
                <a:lnTo>
                  <a:pt x="5398" y="10103"/>
                </a:lnTo>
                <a:lnTo>
                  <a:pt x="5658" y="10083"/>
                </a:lnTo>
                <a:lnTo>
                  <a:pt x="5914" y="10051"/>
                </a:lnTo>
                <a:lnTo>
                  <a:pt x="6167" y="10006"/>
                </a:lnTo>
                <a:lnTo>
                  <a:pt x="6415" y="9950"/>
                </a:lnTo>
                <a:lnTo>
                  <a:pt x="6658" y="9881"/>
                </a:lnTo>
                <a:lnTo>
                  <a:pt x="6896" y="9801"/>
                </a:lnTo>
                <a:lnTo>
                  <a:pt x="7130" y="9711"/>
                </a:lnTo>
                <a:lnTo>
                  <a:pt x="7357" y="9609"/>
                </a:lnTo>
                <a:lnTo>
                  <a:pt x="7578" y="9498"/>
                </a:lnTo>
                <a:lnTo>
                  <a:pt x="7793" y="9375"/>
                </a:lnTo>
                <a:lnTo>
                  <a:pt x="8001" y="9244"/>
                </a:lnTo>
                <a:lnTo>
                  <a:pt x="8203" y="9103"/>
                </a:lnTo>
                <a:lnTo>
                  <a:pt x="8397" y="8952"/>
                </a:lnTo>
                <a:lnTo>
                  <a:pt x="8583" y="8794"/>
                </a:lnTo>
                <a:lnTo>
                  <a:pt x="8762" y="8626"/>
                </a:lnTo>
                <a:lnTo>
                  <a:pt x="8931" y="8450"/>
                </a:lnTo>
                <a:lnTo>
                  <a:pt x="9093" y="8267"/>
                </a:lnTo>
                <a:lnTo>
                  <a:pt x="9246" y="8075"/>
                </a:lnTo>
                <a:lnTo>
                  <a:pt x="9389" y="7877"/>
                </a:lnTo>
                <a:lnTo>
                  <a:pt x="9523" y="7673"/>
                </a:lnTo>
                <a:lnTo>
                  <a:pt x="9647" y="7461"/>
                </a:lnTo>
                <a:lnTo>
                  <a:pt x="9761" y="7243"/>
                </a:lnTo>
                <a:lnTo>
                  <a:pt x="9864" y="7018"/>
                </a:lnTo>
                <a:lnTo>
                  <a:pt x="9955" y="6790"/>
                </a:lnTo>
                <a:lnTo>
                  <a:pt x="10036" y="6555"/>
                </a:lnTo>
                <a:lnTo>
                  <a:pt x="10106" y="6315"/>
                </a:lnTo>
                <a:lnTo>
                  <a:pt x="10164" y="6071"/>
                </a:lnTo>
                <a:lnTo>
                  <a:pt x="10209" y="5822"/>
                </a:lnTo>
                <a:lnTo>
                  <a:pt x="10242" y="5570"/>
                </a:lnTo>
                <a:lnTo>
                  <a:pt x="10262" y="5314"/>
                </a:lnTo>
                <a:lnTo>
                  <a:pt x="10268" y="5054"/>
                </a:lnTo>
                <a:lnTo>
                  <a:pt x="10262" y="4795"/>
                </a:lnTo>
                <a:lnTo>
                  <a:pt x="10242" y="4539"/>
                </a:lnTo>
                <a:lnTo>
                  <a:pt x="10209" y="4287"/>
                </a:lnTo>
                <a:lnTo>
                  <a:pt x="10164" y="4038"/>
                </a:lnTo>
                <a:lnTo>
                  <a:pt x="10106" y="3794"/>
                </a:lnTo>
                <a:lnTo>
                  <a:pt x="10036" y="3555"/>
                </a:lnTo>
                <a:lnTo>
                  <a:pt x="9955" y="3320"/>
                </a:lnTo>
                <a:lnTo>
                  <a:pt x="9864" y="3090"/>
                </a:lnTo>
                <a:lnTo>
                  <a:pt x="9761" y="2866"/>
                </a:lnTo>
                <a:lnTo>
                  <a:pt x="9647" y="2648"/>
                </a:lnTo>
                <a:lnTo>
                  <a:pt x="9523" y="2437"/>
                </a:lnTo>
                <a:lnTo>
                  <a:pt x="9389" y="2232"/>
                </a:lnTo>
                <a:lnTo>
                  <a:pt x="9246" y="2034"/>
                </a:lnTo>
                <a:lnTo>
                  <a:pt x="9093" y="1842"/>
                </a:lnTo>
                <a:lnTo>
                  <a:pt x="8931" y="1659"/>
                </a:lnTo>
                <a:lnTo>
                  <a:pt x="8762" y="1483"/>
                </a:lnTo>
                <a:lnTo>
                  <a:pt x="8583" y="1315"/>
                </a:lnTo>
                <a:lnTo>
                  <a:pt x="8397" y="1156"/>
                </a:lnTo>
                <a:lnTo>
                  <a:pt x="8203" y="1007"/>
                </a:lnTo>
                <a:lnTo>
                  <a:pt x="8001" y="865"/>
                </a:lnTo>
                <a:lnTo>
                  <a:pt x="7793" y="734"/>
                </a:lnTo>
                <a:lnTo>
                  <a:pt x="7578" y="611"/>
                </a:lnTo>
                <a:lnTo>
                  <a:pt x="7357" y="500"/>
                </a:lnTo>
                <a:lnTo>
                  <a:pt x="7130" y="399"/>
                </a:lnTo>
                <a:lnTo>
                  <a:pt x="6896" y="308"/>
                </a:lnTo>
                <a:lnTo>
                  <a:pt x="6658" y="228"/>
                </a:lnTo>
                <a:lnTo>
                  <a:pt x="6415" y="159"/>
                </a:lnTo>
                <a:lnTo>
                  <a:pt x="6167" y="102"/>
                </a:lnTo>
                <a:lnTo>
                  <a:pt x="5914" y="58"/>
                </a:lnTo>
                <a:lnTo>
                  <a:pt x="5658" y="27"/>
                </a:lnTo>
                <a:lnTo>
                  <a:pt x="5398" y="7"/>
                </a:lnTo>
                <a:lnTo>
                  <a:pt x="5134" y="0"/>
                </a:lnTo>
                <a:lnTo>
                  <a:pt x="4871" y="7"/>
                </a:lnTo>
                <a:lnTo>
                  <a:pt x="4611" y="27"/>
                </a:lnTo>
                <a:lnTo>
                  <a:pt x="4354" y="58"/>
                </a:lnTo>
                <a:lnTo>
                  <a:pt x="4102" y="102"/>
                </a:lnTo>
                <a:lnTo>
                  <a:pt x="3854" y="159"/>
                </a:lnTo>
                <a:lnTo>
                  <a:pt x="3610" y="228"/>
                </a:lnTo>
                <a:lnTo>
                  <a:pt x="3372" y="308"/>
                </a:lnTo>
                <a:lnTo>
                  <a:pt x="3140" y="399"/>
                </a:lnTo>
                <a:lnTo>
                  <a:pt x="2912" y="500"/>
                </a:lnTo>
                <a:lnTo>
                  <a:pt x="2690" y="611"/>
                </a:lnTo>
                <a:lnTo>
                  <a:pt x="2475" y="734"/>
                </a:lnTo>
                <a:lnTo>
                  <a:pt x="2267" y="865"/>
                </a:lnTo>
                <a:lnTo>
                  <a:pt x="2066" y="1007"/>
                </a:lnTo>
                <a:lnTo>
                  <a:pt x="1871" y="1156"/>
                </a:lnTo>
                <a:lnTo>
                  <a:pt x="1685" y="1315"/>
                </a:lnTo>
                <a:lnTo>
                  <a:pt x="1507" y="1483"/>
                </a:lnTo>
                <a:lnTo>
                  <a:pt x="1337" y="1659"/>
                </a:lnTo>
                <a:lnTo>
                  <a:pt x="1176" y="1842"/>
                </a:lnTo>
                <a:lnTo>
                  <a:pt x="1023" y="2034"/>
                </a:lnTo>
                <a:lnTo>
                  <a:pt x="879" y="2232"/>
                </a:lnTo>
                <a:lnTo>
                  <a:pt x="745" y="2437"/>
                </a:lnTo>
                <a:lnTo>
                  <a:pt x="622" y="2648"/>
                </a:lnTo>
                <a:lnTo>
                  <a:pt x="508" y="2866"/>
                </a:lnTo>
                <a:lnTo>
                  <a:pt x="405" y="3090"/>
                </a:lnTo>
                <a:lnTo>
                  <a:pt x="313" y="3320"/>
                </a:lnTo>
                <a:lnTo>
                  <a:pt x="232" y="3555"/>
                </a:lnTo>
                <a:lnTo>
                  <a:pt x="162" y="3794"/>
                </a:lnTo>
                <a:lnTo>
                  <a:pt x="105" y="4038"/>
                </a:lnTo>
                <a:lnTo>
                  <a:pt x="60" y="4287"/>
                </a:lnTo>
                <a:lnTo>
                  <a:pt x="27" y="4539"/>
                </a:lnTo>
                <a:lnTo>
                  <a:pt x="7" y="4795"/>
                </a:lnTo>
                <a:lnTo>
                  <a:pt x="0" y="5054"/>
                </a:lnTo>
                <a:lnTo>
                  <a:pt x="7" y="5314"/>
                </a:lnTo>
                <a:lnTo>
                  <a:pt x="27" y="5570"/>
                </a:lnTo>
                <a:lnTo>
                  <a:pt x="60" y="5822"/>
                </a:lnTo>
                <a:lnTo>
                  <a:pt x="105" y="6071"/>
                </a:lnTo>
                <a:lnTo>
                  <a:pt x="162" y="6315"/>
                </a:lnTo>
                <a:lnTo>
                  <a:pt x="232" y="6555"/>
                </a:lnTo>
                <a:lnTo>
                  <a:pt x="313" y="6790"/>
                </a:lnTo>
                <a:lnTo>
                  <a:pt x="405" y="7018"/>
                </a:lnTo>
                <a:lnTo>
                  <a:pt x="508" y="7243"/>
                </a:lnTo>
                <a:lnTo>
                  <a:pt x="622" y="7461"/>
                </a:lnTo>
                <a:lnTo>
                  <a:pt x="745" y="7673"/>
                </a:lnTo>
                <a:lnTo>
                  <a:pt x="879" y="7877"/>
                </a:lnTo>
                <a:lnTo>
                  <a:pt x="1023" y="8075"/>
                </a:lnTo>
                <a:lnTo>
                  <a:pt x="1176" y="8267"/>
                </a:lnTo>
                <a:lnTo>
                  <a:pt x="1337" y="8450"/>
                </a:lnTo>
                <a:lnTo>
                  <a:pt x="1507" y="8626"/>
                </a:lnTo>
                <a:lnTo>
                  <a:pt x="1685" y="8794"/>
                </a:lnTo>
                <a:lnTo>
                  <a:pt x="1871" y="8952"/>
                </a:lnTo>
                <a:lnTo>
                  <a:pt x="2066" y="9103"/>
                </a:lnTo>
                <a:lnTo>
                  <a:pt x="2267" y="9244"/>
                </a:lnTo>
                <a:lnTo>
                  <a:pt x="2475" y="9375"/>
                </a:lnTo>
                <a:lnTo>
                  <a:pt x="2690" y="9498"/>
                </a:lnTo>
                <a:lnTo>
                  <a:pt x="2912" y="9609"/>
                </a:lnTo>
                <a:lnTo>
                  <a:pt x="3140" y="9711"/>
                </a:lnTo>
                <a:lnTo>
                  <a:pt x="3372" y="9801"/>
                </a:lnTo>
                <a:lnTo>
                  <a:pt x="3610" y="9881"/>
                </a:lnTo>
                <a:lnTo>
                  <a:pt x="3854" y="9950"/>
                </a:lnTo>
                <a:lnTo>
                  <a:pt x="4102" y="10006"/>
                </a:lnTo>
                <a:lnTo>
                  <a:pt x="4354" y="10051"/>
                </a:lnTo>
                <a:lnTo>
                  <a:pt x="4611" y="10083"/>
                </a:lnTo>
                <a:lnTo>
                  <a:pt x="4871" y="10103"/>
                </a:lnTo>
                <a:lnTo>
                  <a:pt x="5134" y="10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Freeform 6">
            <a:extLst>
              <a:ext uri="{FF2B5EF4-FFF2-40B4-BE49-F238E27FC236}">
                <a16:creationId xmlns:a16="http://schemas.microsoft.com/office/drawing/2014/main" id="{C35BC4FF-0F14-4943-89C7-5D80F1E22767}"/>
              </a:ext>
            </a:extLst>
          </p:cNvPr>
          <p:cNvSpPr>
            <a:spLocks/>
          </p:cNvSpPr>
          <p:nvPr/>
        </p:nvSpPr>
        <p:spPr bwMode="auto">
          <a:xfrm rot="-5400000">
            <a:off x="6615114" y="3046414"/>
            <a:ext cx="833437" cy="820737"/>
          </a:xfrm>
          <a:custGeom>
            <a:avLst/>
            <a:gdLst>
              <a:gd name="T0" fmla="*/ 2147483647 w 5254"/>
              <a:gd name="T1" fmla="*/ 2147483647 h 5175"/>
              <a:gd name="T2" fmla="*/ 2147483647 w 5254"/>
              <a:gd name="T3" fmla="*/ 2147483647 h 5175"/>
              <a:gd name="T4" fmla="*/ 2147483647 w 5254"/>
              <a:gd name="T5" fmla="*/ 2147483647 h 5175"/>
              <a:gd name="T6" fmla="*/ 2147483647 w 5254"/>
              <a:gd name="T7" fmla="*/ 2147483647 h 5175"/>
              <a:gd name="T8" fmla="*/ 2147483647 w 5254"/>
              <a:gd name="T9" fmla="*/ 2147483647 h 5175"/>
              <a:gd name="T10" fmla="*/ 2147483647 w 5254"/>
              <a:gd name="T11" fmla="*/ 2147483647 h 5175"/>
              <a:gd name="T12" fmla="*/ 2147483647 w 5254"/>
              <a:gd name="T13" fmla="*/ 2147483647 h 5175"/>
              <a:gd name="T14" fmla="*/ 2147483647 w 5254"/>
              <a:gd name="T15" fmla="*/ 2147483647 h 5175"/>
              <a:gd name="T16" fmla="*/ 2147483647 w 5254"/>
              <a:gd name="T17" fmla="*/ 2147483647 h 5175"/>
              <a:gd name="T18" fmla="*/ 2147483647 w 5254"/>
              <a:gd name="T19" fmla="*/ 2147483647 h 5175"/>
              <a:gd name="T20" fmla="*/ 2147483647 w 5254"/>
              <a:gd name="T21" fmla="*/ 2147483647 h 5175"/>
              <a:gd name="T22" fmla="*/ 2147483647 w 5254"/>
              <a:gd name="T23" fmla="*/ 2147483647 h 5175"/>
              <a:gd name="T24" fmla="*/ 2147483647 w 5254"/>
              <a:gd name="T25" fmla="*/ 2147483647 h 5175"/>
              <a:gd name="T26" fmla="*/ 2147483647 w 5254"/>
              <a:gd name="T27" fmla="*/ 2147483647 h 5175"/>
              <a:gd name="T28" fmla="*/ 2147483647 w 5254"/>
              <a:gd name="T29" fmla="*/ 2147483647 h 5175"/>
              <a:gd name="T30" fmla="*/ 2147483647 w 5254"/>
              <a:gd name="T31" fmla="*/ 2147483647 h 5175"/>
              <a:gd name="T32" fmla="*/ 2147483647 w 5254"/>
              <a:gd name="T33" fmla="*/ 2147483647 h 5175"/>
              <a:gd name="T34" fmla="*/ 2147483647 w 5254"/>
              <a:gd name="T35" fmla="*/ 2147483647 h 5175"/>
              <a:gd name="T36" fmla="*/ 2147483647 w 5254"/>
              <a:gd name="T37" fmla="*/ 2147483647 h 5175"/>
              <a:gd name="T38" fmla="*/ 2147483647 w 5254"/>
              <a:gd name="T39" fmla="*/ 2147483647 h 5175"/>
              <a:gd name="T40" fmla="*/ 2147483647 w 5254"/>
              <a:gd name="T41" fmla="*/ 2147483647 h 5175"/>
              <a:gd name="T42" fmla="*/ 2147483647 w 5254"/>
              <a:gd name="T43" fmla="*/ 2147483647 h 5175"/>
              <a:gd name="T44" fmla="*/ 2147483647 w 5254"/>
              <a:gd name="T45" fmla="*/ 2147483647 h 5175"/>
              <a:gd name="T46" fmla="*/ 2147483647 w 5254"/>
              <a:gd name="T47" fmla="*/ 2147483647 h 5175"/>
              <a:gd name="T48" fmla="*/ 2147483647 w 5254"/>
              <a:gd name="T49" fmla="*/ 2147483647 h 5175"/>
              <a:gd name="T50" fmla="*/ 0 w 5254"/>
              <a:gd name="T51" fmla="*/ 2147483647 h 5175"/>
              <a:gd name="T52" fmla="*/ 2147483647 w 5254"/>
              <a:gd name="T53" fmla="*/ 2147483647 h 5175"/>
              <a:gd name="T54" fmla="*/ 2147483647 w 5254"/>
              <a:gd name="T55" fmla="*/ 2147483647 h 5175"/>
              <a:gd name="T56" fmla="*/ 2147483647 w 5254"/>
              <a:gd name="T57" fmla="*/ 2147483647 h 5175"/>
              <a:gd name="T58" fmla="*/ 2147483647 w 5254"/>
              <a:gd name="T59" fmla="*/ 2147483647 h 5175"/>
              <a:gd name="T60" fmla="*/ 2147483647 w 5254"/>
              <a:gd name="T61" fmla="*/ 2147483647 h 5175"/>
              <a:gd name="T62" fmla="*/ 2147483647 w 5254"/>
              <a:gd name="T63" fmla="*/ 2147483647 h 5175"/>
              <a:gd name="T64" fmla="*/ 2147483647 w 5254"/>
              <a:gd name="T65" fmla="*/ 2147483647 h 5175"/>
              <a:gd name="T66" fmla="*/ 2147483647 w 5254"/>
              <a:gd name="T67" fmla="*/ 2147483647 h 5175"/>
              <a:gd name="T68" fmla="*/ 2147483647 w 5254"/>
              <a:gd name="T69" fmla="*/ 2147483647 h 5175"/>
              <a:gd name="T70" fmla="*/ 2147483647 w 5254"/>
              <a:gd name="T71" fmla="*/ 2147483647 h 5175"/>
              <a:gd name="T72" fmla="*/ 2147483647 w 5254"/>
              <a:gd name="T73" fmla="*/ 2147483647 h 5175"/>
              <a:gd name="T74" fmla="*/ 2147483647 w 5254"/>
              <a:gd name="T75" fmla="*/ 2147483647 h 5175"/>
              <a:gd name="T76" fmla="*/ 2147483647 w 5254"/>
              <a:gd name="T77" fmla="*/ 2147483647 h 5175"/>
              <a:gd name="T78" fmla="*/ 2147483647 w 5254"/>
              <a:gd name="T79" fmla="*/ 2147483647 h 5175"/>
              <a:gd name="T80" fmla="*/ 2147483647 w 5254"/>
              <a:gd name="T81" fmla="*/ 2147483647 h 5175"/>
              <a:gd name="T82" fmla="*/ 2147483647 w 5254"/>
              <a:gd name="T83" fmla="*/ 2147483647 h 5175"/>
              <a:gd name="T84" fmla="*/ 2147483647 w 5254"/>
              <a:gd name="T85" fmla="*/ 2147483647 h 5175"/>
              <a:gd name="T86" fmla="*/ 2147483647 w 5254"/>
              <a:gd name="T87" fmla="*/ 2147483647 h 5175"/>
              <a:gd name="T88" fmla="*/ 2147483647 w 5254"/>
              <a:gd name="T89" fmla="*/ 2147483647 h 5175"/>
              <a:gd name="T90" fmla="*/ 2147483647 w 5254"/>
              <a:gd name="T91" fmla="*/ 2147483647 h 5175"/>
              <a:gd name="T92" fmla="*/ 2147483647 w 5254"/>
              <a:gd name="T93" fmla="*/ 2147483647 h 5175"/>
              <a:gd name="T94" fmla="*/ 2147483647 w 5254"/>
              <a:gd name="T95" fmla="*/ 2147483647 h 5175"/>
              <a:gd name="T96" fmla="*/ 2147483647 w 5254"/>
              <a:gd name="T97" fmla="*/ 2147483647 h 5175"/>
              <a:gd name="T98" fmla="*/ 2147483647 w 5254"/>
              <a:gd name="T99" fmla="*/ 2147483647 h 5175"/>
              <a:gd name="T100" fmla="*/ 2147483647 w 5254"/>
              <a:gd name="T101" fmla="*/ 2147483647 h 5175"/>
              <a:gd name="T102" fmla="*/ 2147483647 w 5254"/>
              <a:gd name="T103" fmla="*/ 0 h 51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5"/>
              <a:gd name="T158" fmla="*/ 5254 w 5254"/>
              <a:gd name="T159" fmla="*/ 5175 h 517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5">
                <a:moveTo>
                  <a:pt x="5014" y="0"/>
                </a:moveTo>
                <a:lnTo>
                  <a:pt x="5014" y="0"/>
                </a:lnTo>
                <a:lnTo>
                  <a:pt x="5014" y="64"/>
                </a:lnTo>
                <a:lnTo>
                  <a:pt x="5013" y="128"/>
                </a:lnTo>
                <a:lnTo>
                  <a:pt x="5011" y="191"/>
                </a:lnTo>
                <a:lnTo>
                  <a:pt x="5008" y="254"/>
                </a:lnTo>
                <a:lnTo>
                  <a:pt x="5005" y="317"/>
                </a:lnTo>
                <a:lnTo>
                  <a:pt x="4999" y="379"/>
                </a:lnTo>
                <a:lnTo>
                  <a:pt x="4995" y="442"/>
                </a:lnTo>
                <a:lnTo>
                  <a:pt x="4989" y="504"/>
                </a:lnTo>
                <a:lnTo>
                  <a:pt x="4981" y="566"/>
                </a:lnTo>
                <a:lnTo>
                  <a:pt x="4974" y="627"/>
                </a:lnTo>
                <a:lnTo>
                  <a:pt x="4966" y="689"/>
                </a:lnTo>
                <a:lnTo>
                  <a:pt x="4957" y="750"/>
                </a:lnTo>
                <a:lnTo>
                  <a:pt x="4947" y="811"/>
                </a:lnTo>
                <a:lnTo>
                  <a:pt x="4936" y="873"/>
                </a:lnTo>
                <a:lnTo>
                  <a:pt x="4925" y="933"/>
                </a:lnTo>
                <a:lnTo>
                  <a:pt x="4913" y="993"/>
                </a:lnTo>
                <a:lnTo>
                  <a:pt x="4899" y="1053"/>
                </a:lnTo>
                <a:lnTo>
                  <a:pt x="4886" y="1113"/>
                </a:lnTo>
                <a:lnTo>
                  <a:pt x="4872" y="1172"/>
                </a:lnTo>
                <a:lnTo>
                  <a:pt x="4856" y="1231"/>
                </a:lnTo>
                <a:lnTo>
                  <a:pt x="4840" y="1290"/>
                </a:lnTo>
                <a:lnTo>
                  <a:pt x="4825" y="1348"/>
                </a:lnTo>
                <a:lnTo>
                  <a:pt x="4807" y="1407"/>
                </a:lnTo>
                <a:lnTo>
                  <a:pt x="4789" y="1465"/>
                </a:lnTo>
                <a:lnTo>
                  <a:pt x="4770" y="1523"/>
                </a:lnTo>
                <a:lnTo>
                  <a:pt x="4750" y="1580"/>
                </a:lnTo>
                <a:lnTo>
                  <a:pt x="4731" y="1637"/>
                </a:lnTo>
                <a:lnTo>
                  <a:pt x="4710" y="1693"/>
                </a:lnTo>
                <a:lnTo>
                  <a:pt x="4689" y="1750"/>
                </a:lnTo>
                <a:lnTo>
                  <a:pt x="4666" y="1806"/>
                </a:lnTo>
                <a:lnTo>
                  <a:pt x="4644" y="1862"/>
                </a:lnTo>
                <a:lnTo>
                  <a:pt x="4619" y="1918"/>
                </a:lnTo>
                <a:lnTo>
                  <a:pt x="4596" y="1973"/>
                </a:lnTo>
                <a:lnTo>
                  <a:pt x="4571" y="2027"/>
                </a:lnTo>
                <a:lnTo>
                  <a:pt x="4546" y="2081"/>
                </a:lnTo>
                <a:lnTo>
                  <a:pt x="4519" y="2136"/>
                </a:lnTo>
                <a:lnTo>
                  <a:pt x="4492" y="2190"/>
                </a:lnTo>
                <a:lnTo>
                  <a:pt x="4466" y="2243"/>
                </a:lnTo>
                <a:lnTo>
                  <a:pt x="4437" y="2296"/>
                </a:lnTo>
                <a:lnTo>
                  <a:pt x="4409" y="2349"/>
                </a:lnTo>
                <a:lnTo>
                  <a:pt x="4379" y="2400"/>
                </a:lnTo>
                <a:lnTo>
                  <a:pt x="4349" y="2453"/>
                </a:lnTo>
                <a:lnTo>
                  <a:pt x="4318" y="2504"/>
                </a:lnTo>
                <a:lnTo>
                  <a:pt x="4288" y="2555"/>
                </a:lnTo>
                <a:lnTo>
                  <a:pt x="4255" y="2606"/>
                </a:lnTo>
                <a:lnTo>
                  <a:pt x="4224" y="2657"/>
                </a:lnTo>
                <a:lnTo>
                  <a:pt x="4190" y="2706"/>
                </a:lnTo>
                <a:lnTo>
                  <a:pt x="4157" y="2756"/>
                </a:lnTo>
                <a:lnTo>
                  <a:pt x="4123" y="2804"/>
                </a:lnTo>
                <a:lnTo>
                  <a:pt x="4088" y="2853"/>
                </a:lnTo>
                <a:lnTo>
                  <a:pt x="4053" y="2901"/>
                </a:lnTo>
                <a:lnTo>
                  <a:pt x="4017" y="2948"/>
                </a:lnTo>
                <a:lnTo>
                  <a:pt x="3981" y="2996"/>
                </a:lnTo>
                <a:lnTo>
                  <a:pt x="3944" y="3043"/>
                </a:lnTo>
                <a:lnTo>
                  <a:pt x="3906" y="3090"/>
                </a:lnTo>
                <a:lnTo>
                  <a:pt x="3868" y="3136"/>
                </a:lnTo>
                <a:lnTo>
                  <a:pt x="3829" y="3181"/>
                </a:lnTo>
                <a:lnTo>
                  <a:pt x="3790" y="3226"/>
                </a:lnTo>
                <a:lnTo>
                  <a:pt x="3750" y="3271"/>
                </a:lnTo>
                <a:lnTo>
                  <a:pt x="3710" y="3315"/>
                </a:lnTo>
                <a:lnTo>
                  <a:pt x="3669" y="3358"/>
                </a:lnTo>
                <a:lnTo>
                  <a:pt x="3628" y="3402"/>
                </a:lnTo>
                <a:lnTo>
                  <a:pt x="3586" y="3445"/>
                </a:lnTo>
                <a:lnTo>
                  <a:pt x="3544" y="3487"/>
                </a:lnTo>
                <a:lnTo>
                  <a:pt x="3501" y="3528"/>
                </a:lnTo>
                <a:lnTo>
                  <a:pt x="3457" y="3569"/>
                </a:lnTo>
                <a:lnTo>
                  <a:pt x="3414" y="3610"/>
                </a:lnTo>
                <a:lnTo>
                  <a:pt x="3369" y="3650"/>
                </a:lnTo>
                <a:lnTo>
                  <a:pt x="3325" y="3690"/>
                </a:lnTo>
                <a:lnTo>
                  <a:pt x="3280" y="3729"/>
                </a:lnTo>
                <a:lnTo>
                  <a:pt x="3233" y="3767"/>
                </a:lnTo>
                <a:lnTo>
                  <a:pt x="3187" y="3805"/>
                </a:lnTo>
                <a:lnTo>
                  <a:pt x="3141" y="3843"/>
                </a:lnTo>
                <a:lnTo>
                  <a:pt x="3093" y="3880"/>
                </a:lnTo>
                <a:lnTo>
                  <a:pt x="3046" y="3917"/>
                </a:lnTo>
                <a:lnTo>
                  <a:pt x="2997" y="3953"/>
                </a:lnTo>
                <a:lnTo>
                  <a:pt x="2949" y="3987"/>
                </a:lnTo>
                <a:lnTo>
                  <a:pt x="2901" y="4022"/>
                </a:lnTo>
                <a:lnTo>
                  <a:pt x="2851" y="4057"/>
                </a:lnTo>
                <a:lnTo>
                  <a:pt x="2802" y="4090"/>
                </a:lnTo>
                <a:lnTo>
                  <a:pt x="2751" y="4123"/>
                </a:lnTo>
                <a:lnTo>
                  <a:pt x="2701" y="4156"/>
                </a:lnTo>
                <a:lnTo>
                  <a:pt x="2649" y="4188"/>
                </a:lnTo>
                <a:lnTo>
                  <a:pt x="2598" y="4219"/>
                </a:lnTo>
                <a:lnTo>
                  <a:pt x="2546" y="4250"/>
                </a:lnTo>
                <a:lnTo>
                  <a:pt x="2493" y="4279"/>
                </a:lnTo>
                <a:lnTo>
                  <a:pt x="2441" y="4309"/>
                </a:lnTo>
                <a:lnTo>
                  <a:pt x="2388" y="4338"/>
                </a:lnTo>
                <a:lnTo>
                  <a:pt x="2334" y="4366"/>
                </a:lnTo>
                <a:lnTo>
                  <a:pt x="2280" y="4394"/>
                </a:lnTo>
                <a:lnTo>
                  <a:pt x="2226" y="4422"/>
                </a:lnTo>
                <a:lnTo>
                  <a:pt x="2171" y="4447"/>
                </a:lnTo>
                <a:lnTo>
                  <a:pt x="2117" y="4473"/>
                </a:lnTo>
                <a:lnTo>
                  <a:pt x="2061" y="4498"/>
                </a:lnTo>
                <a:lnTo>
                  <a:pt x="2005" y="4523"/>
                </a:lnTo>
                <a:lnTo>
                  <a:pt x="1949" y="4546"/>
                </a:lnTo>
                <a:lnTo>
                  <a:pt x="1893" y="4569"/>
                </a:lnTo>
                <a:lnTo>
                  <a:pt x="1837" y="4592"/>
                </a:lnTo>
                <a:lnTo>
                  <a:pt x="1780" y="4614"/>
                </a:lnTo>
                <a:lnTo>
                  <a:pt x="1722" y="4635"/>
                </a:lnTo>
                <a:lnTo>
                  <a:pt x="1664" y="4656"/>
                </a:lnTo>
                <a:lnTo>
                  <a:pt x="1606" y="4676"/>
                </a:lnTo>
                <a:lnTo>
                  <a:pt x="1547" y="4694"/>
                </a:lnTo>
                <a:lnTo>
                  <a:pt x="1489" y="4712"/>
                </a:lnTo>
                <a:lnTo>
                  <a:pt x="1430" y="4730"/>
                </a:lnTo>
                <a:lnTo>
                  <a:pt x="1370" y="4747"/>
                </a:lnTo>
                <a:lnTo>
                  <a:pt x="1311" y="4764"/>
                </a:lnTo>
                <a:lnTo>
                  <a:pt x="1251" y="4779"/>
                </a:lnTo>
                <a:lnTo>
                  <a:pt x="1191" y="4795"/>
                </a:lnTo>
                <a:lnTo>
                  <a:pt x="1131" y="4808"/>
                </a:lnTo>
                <a:lnTo>
                  <a:pt x="1070" y="4822"/>
                </a:lnTo>
                <a:lnTo>
                  <a:pt x="1009" y="4835"/>
                </a:lnTo>
                <a:lnTo>
                  <a:pt x="948" y="4846"/>
                </a:lnTo>
                <a:lnTo>
                  <a:pt x="886" y="4858"/>
                </a:lnTo>
                <a:lnTo>
                  <a:pt x="824" y="4868"/>
                </a:lnTo>
                <a:lnTo>
                  <a:pt x="762" y="4878"/>
                </a:lnTo>
                <a:lnTo>
                  <a:pt x="700" y="4887"/>
                </a:lnTo>
                <a:lnTo>
                  <a:pt x="638" y="4896"/>
                </a:lnTo>
                <a:lnTo>
                  <a:pt x="576" y="4903"/>
                </a:lnTo>
                <a:lnTo>
                  <a:pt x="513" y="4909"/>
                </a:lnTo>
                <a:lnTo>
                  <a:pt x="448" y="4916"/>
                </a:lnTo>
                <a:lnTo>
                  <a:pt x="385" y="4921"/>
                </a:lnTo>
                <a:lnTo>
                  <a:pt x="322" y="4925"/>
                </a:lnTo>
                <a:lnTo>
                  <a:pt x="258" y="4928"/>
                </a:lnTo>
                <a:lnTo>
                  <a:pt x="194" y="4932"/>
                </a:lnTo>
                <a:lnTo>
                  <a:pt x="129" y="4934"/>
                </a:lnTo>
                <a:lnTo>
                  <a:pt x="65" y="4935"/>
                </a:lnTo>
                <a:lnTo>
                  <a:pt x="0" y="4935"/>
                </a:lnTo>
                <a:lnTo>
                  <a:pt x="0" y="5175"/>
                </a:lnTo>
                <a:lnTo>
                  <a:pt x="67" y="5175"/>
                </a:lnTo>
                <a:lnTo>
                  <a:pt x="135" y="5173"/>
                </a:lnTo>
                <a:lnTo>
                  <a:pt x="202" y="5171"/>
                </a:lnTo>
                <a:lnTo>
                  <a:pt x="269" y="5168"/>
                </a:lnTo>
                <a:lnTo>
                  <a:pt x="336" y="5164"/>
                </a:lnTo>
                <a:lnTo>
                  <a:pt x="403" y="5160"/>
                </a:lnTo>
                <a:lnTo>
                  <a:pt x="469" y="5155"/>
                </a:lnTo>
                <a:lnTo>
                  <a:pt x="536" y="5148"/>
                </a:lnTo>
                <a:lnTo>
                  <a:pt x="601" y="5141"/>
                </a:lnTo>
                <a:lnTo>
                  <a:pt x="667" y="5133"/>
                </a:lnTo>
                <a:lnTo>
                  <a:pt x="733" y="5124"/>
                </a:lnTo>
                <a:lnTo>
                  <a:pt x="798" y="5115"/>
                </a:lnTo>
                <a:lnTo>
                  <a:pt x="863" y="5104"/>
                </a:lnTo>
                <a:lnTo>
                  <a:pt x="927" y="5094"/>
                </a:lnTo>
                <a:lnTo>
                  <a:pt x="991" y="5082"/>
                </a:lnTo>
                <a:lnTo>
                  <a:pt x="1056" y="5070"/>
                </a:lnTo>
                <a:lnTo>
                  <a:pt x="1120" y="5056"/>
                </a:lnTo>
                <a:lnTo>
                  <a:pt x="1183" y="5042"/>
                </a:lnTo>
                <a:lnTo>
                  <a:pt x="1247" y="5026"/>
                </a:lnTo>
                <a:lnTo>
                  <a:pt x="1310" y="5012"/>
                </a:lnTo>
                <a:lnTo>
                  <a:pt x="1372" y="4995"/>
                </a:lnTo>
                <a:lnTo>
                  <a:pt x="1436" y="4978"/>
                </a:lnTo>
                <a:lnTo>
                  <a:pt x="1498" y="4960"/>
                </a:lnTo>
                <a:lnTo>
                  <a:pt x="1559" y="4941"/>
                </a:lnTo>
                <a:lnTo>
                  <a:pt x="1621" y="4922"/>
                </a:lnTo>
                <a:lnTo>
                  <a:pt x="1682" y="4902"/>
                </a:lnTo>
                <a:lnTo>
                  <a:pt x="1743" y="4881"/>
                </a:lnTo>
                <a:lnTo>
                  <a:pt x="1803" y="4860"/>
                </a:lnTo>
                <a:lnTo>
                  <a:pt x="1863" y="4838"/>
                </a:lnTo>
                <a:lnTo>
                  <a:pt x="1923" y="4815"/>
                </a:lnTo>
                <a:lnTo>
                  <a:pt x="1982" y="4791"/>
                </a:lnTo>
                <a:lnTo>
                  <a:pt x="2041" y="4767"/>
                </a:lnTo>
                <a:lnTo>
                  <a:pt x="2100" y="4743"/>
                </a:lnTo>
                <a:lnTo>
                  <a:pt x="2159" y="4717"/>
                </a:lnTo>
                <a:lnTo>
                  <a:pt x="2217" y="4690"/>
                </a:lnTo>
                <a:lnTo>
                  <a:pt x="2273" y="4664"/>
                </a:lnTo>
                <a:lnTo>
                  <a:pt x="2331" y="4635"/>
                </a:lnTo>
                <a:lnTo>
                  <a:pt x="2388" y="4608"/>
                </a:lnTo>
                <a:lnTo>
                  <a:pt x="2445" y="4579"/>
                </a:lnTo>
                <a:lnTo>
                  <a:pt x="2500" y="4549"/>
                </a:lnTo>
                <a:lnTo>
                  <a:pt x="2555" y="4519"/>
                </a:lnTo>
                <a:lnTo>
                  <a:pt x="2611" y="4488"/>
                </a:lnTo>
                <a:lnTo>
                  <a:pt x="2666" y="4456"/>
                </a:lnTo>
                <a:lnTo>
                  <a:pt x="2721" y="4424"/>
                </a:lnTo>
                <a:lnTo>
                  <a:pt x="2774" y="4392"/>
                </a:lnTo>
                <a:lnTo>
                  <a:pt x="2828" y="4358"/>
                </a:lnTo>
                <a:lnTo>
                  <a:pt x="2881" y="4324"/>
                </a:lnTo>
                <a:lnTo>
                  <a:pt x="2933" y="4290"/>
                </a:lnTo>
                <a:lnTo>
                  <a:pt x="2986" y="4254"/>
                </a:lnTo>
                <a:lnTo>
                  <a:pt x="3037" y="4218"/>
                </a:lnTo>
                <a:lnTo>
                  <a:pt x="3089" y="4182"/>
                </a:lnTo>
                <a:lnTo>
                  <a:pt x="3140" y="4145"/>
                </a:lnTo>
                <a:lnTo>
                  <a:pt x="3190" y="4108"/>
                </a:lnTo>
                <a:lnTo>
                  <a:pt x="3240" y="4070"/>
                </a:lnTo>
                <a:lnTo>
                  <a:pt x="3289" y="4031"/>
                </a:lnTo>
                <a:lnTo>
                  <a:pt x="3338" y="3992"/>
                </a:lnTo>
                <a:lnTo>
                  <a:pt x="3386" y="3952"/>
                </a:lnTo>
                <a:lnTo>
                  <a:pt x="3434" y="3911"/>
                </a:lnTo>
                <a:lnTo>
                  <a:pt x="3482" y="3869"/>
                </a:lnTo>
                <a:lnTo>
                  <a:pt x="3529" y="3828"/>
                </a:lnTo>
                <a:lnTo>
                  <a:pt x="3575" y="3786"/>
                </a:lnTo>
                <a:lnTo>
                  <a:pt x="3622" y="3744"/>
                </a:lnTo>
                <a:lnTo>
                  <a:pt x="3667" y="3701"/>
                </a:lnTo>
                <a:lnTo>
                  <a:pt x="3711" y="3657"/>
                </a:lnTo>
                <a:lnTo>
                  <a:pt x="3755" y="3613"/>
                </a:lnTo>
                <a:lnTo>
                  <a:pt x="3799" y="3568"/>
                </a:lnTo>
                <a:lnTo>
                  <a:pt x="3843" y="3523"/>
                </a:lnTo>
                <a:lnTo>
                  <a:pt x="3886" y="3477"/>
                </a:lnTo>
                <a:lnTo>
                  <a:pt x="3928" y="3431"/>
                </a:lnTo>
                <a:lnTo>
                  <a:pt x="3970" y="3385"/>
                </a:lnTo>
                <a:lnTo>
                  <a:pt x="4011" y="3337"/>
                </a:lnTo>
                <a:lnTo>
                  <a:pt x="4051" y="3290"/>
                </a:lnTo>
                <a:lnTo>
                  <a:pt x="4091" y="3241"/>
                </a:lnTo>
                <a:lnTo>
                  <a:pt x="4130" y="3193"/>
                </a:lnTo>
                <a:lnTo>
                  <a:pt x="4169" y="3143"/>
                </a:lnTo>
                <a:lnTo>
                  <a:pt x="4207" y="3094"/>
                </a:lnTo>
                <a:lnTo>
                  <a:pt x="4245" y="3044"/>
                </a:lnTo>
                <a:lnTo>
                  <a:pt x="4282" y="2994"/>
                </a:lnTo>
                <a:lnTo>
                  <a:pt x="4318" y="2942"/>
                </a:lnTo>
                <a:lnTo>
                  <a:pt x="4354" y="2892"/>
                </a:lnTo>
                <a:lnTo>
                  <a:pt x="4389" y="2839"/>
                </a:lnTo>
                <a:lnTo>
                  <a:pt x="4424" y="2786"/>
                </a:lnTo>
                <a:lnTo>
                  <a:pt x="4457" y="2735"/>
                </a:lnTo>
                <a:lnTo>
                  <a:pt x="4491" y="2681"/>
                </a:lnTo>
                <a:lnTo>
                  <a:pt x="4524" y="2628"/>
                </a:lnTo>
                <a:lnTo>
                  <a:pt x="4555" y="2573"/>
                </a:lnTo>
                <a:lnTo>
                  <a:pt x="4587" y="2518"/>
                </a:lnTo>
                <a:lnTo>
                  <a:pt x="4617" y="2465"/>
                </a:lnTo>
                <a:lnTo>
                  <a:pt x="4648" y="2409"/>
                </a:lnTo>
                <a:lnTo>
                  <a:pt x="4677" y="2353"/>
                </a:lnTo>
                <a:lnTo>
                  <a:pt x="4706" y="2297"/>
                </a:lnTo>
                <a:lnTo>
                  <a:pt x="4734" y="2241"/>
                </a:lnTo>
                <a:lnTo>
                  <a:pt x="4761" y="2184"/>
                </a:lnTo>
                <a:lnTo>
                  <a:pt x="4788" y="2128"/>
                </a:lnTo>
                <a:lnTo>
                  <a:pt x="4814" y="2070"/>
                </a:lnTo>
                <a:lnTo>
                  <a:pt x="4839" y="2012"/>
                </a:lnTo>
                <a:lnTo>
                  <a:pt x="4865" y="1954"/>
                </a:lnTo>
                <a:lnTo>
                  <a:pt x="4888" y="1896"/>
                </a:lnTo>
                <a:lnTo>
                  <a:pt x="4911" y="1837"/>
                </a:lnTo>
                <a:lnTo>
                  <a:pt x="4934" y="1777"/>
                </a:lnTo>
                <a:lnTo>
                  <a:pt x="4955" y="1718"/>
                </a:lnTo>
                <a:lnTo>
                  <a:pt x="4977" y="1658"/>
                </a:lnTo>
                <a:lnTo>
                  <a:pt x="4997" y="1598"/>
                </a:lnTo>
                <a:lnTo>
                  <a:pt x="5017" y="1536"/>
                </a:lnTo>
                <a:lnTo>
                  <a:pt x="5035" y="1476"/>
                </a:lnTo>
                <a:lnTo>
                  <a:pt x="5053" y="1415"/>
                </a:lnTo>
                <a:lnTo>
                  <a:pt x="5071" y="1353"/>
                </a:lnTo>
                <a:lnTo>
                  <a:pt x="5088" y="1292"/>
                </a:lnTo>
                <a:lnTo>
                  <a:pt x="5103" y="1229"/>
                </a:lnTo>
                <a:lnTo>
                  <a:pt x="5119" y="1167"/>
                </a:lnTo>
                <a:lnTo>
                  <a:pt x="5133" y="1104"/>
                </a:lnTo>
                <a:lnTo>
                  <a:pt x="5147" y="1041"/>
                </a:lnTo>
                <a:lnTo>
                  <a:pt x="5159" y="978"/>
                </a:lnTo>
                <a:lnTo>
                  <a:pt x="5171" y="915"/>
                </a:lnTo>
                <a:lnTo>
                  <a:pt x="5182" y="850"/>
                </a:lnTo>
                <a:lnTo>
                  <a:pt x="5193" y="787"/>
                </a:lnTo>
                <a:lnTo>
                  <a:pt x="5202" y="723"/>
                </a:lnTo>
                <a:lnTo>
                  <a:pt x="5211" y="659"/>
                </a:lnTo>
                <a:lnTo>
                  <a:pt x="5219" y="593"/>
                </a:lnTo>
                <a:lnTo>
                  <a:pt x="5227" y="528"/>
                </a:lnTo>
                <a:lnTo>
                  <a:pt x="5233" y="463"/>
                </a:lnTo>
                <a:lnTo>
                  <a:pt x="5238" y="397"/>
                </a:lnTo>
                <a:lnTo>
                  <a:pt x="5243" y="332"/>
                </a:lnTo>
                <a:lnTo>
                  <a:pt x="5247" y="266"/>
                </a:lnTo>
                <a:lnTo>
                  <a:pt x="5250" y="199"/>
                </a:lnTo>
                <a:lnTo>
                  <a:pt x="5252" y="134"/>
                </a:lnTo>
                <a:lnTo>
                  <a:pt x="5254" y="67"/>
                </a:lnTo>
                <a:lnTo>
                  <a:pt x="5254" y="0"/>
                </a:lnTo>
                <a:lnTo>
                  <a:pt x="5014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Freeform 7">
            <a:extLst>
              <a:ext uri="{FF2B5EF4-FFF2-40B4-BE49-F238E27FC236}">
                <a16:creationId xmlns:a16="http://schemas.microsoft.com/office/drawing/2014/main" id="{5BC8BA60-75DA-4B47-992C-0FCB7DD9D89F}"/>
              </a:ext>
            </a:extLst>
          </p:cNvPr>
          <p:cNvSpPr>
            <a:spLocks/>
          </p:cNvSpPr>
          <p:nvPr/>
        </p:nvSpPr>
        <p:spPr bwMode="auto">
          <a:xfrm rot="-5400000">
            <a:off x="5793583" y="3045620"/>
            <a:ext cx="833437" cy="822325"/>
          </a:xfrm>
          <a:custGeom>
            <a:avLst/>
            <a:gdLst>
              <a:gd name="T0" fmla="*/ 2147483647 w 5254"/>
              <a:gd name="T1" fmla="*/ 2147483647 h 5174"/>
              <a:gd name="T2" fmla="*/ 2147483647 w 5254"/>
              <a:gd name="T3" fmla="*/ 2147483647 h 5174"/>
              <a:gd name="T4" fmla="*/ 2147483647 w 5254"/>
              <a:gd name="T5" fmla="*/ 2147483647 h 5174"/>
              <a:gd name="T6" fmla="*/ 2147483647 w 5254"/>
              <a:gd name="T7" fmla="*/ 2147483647 h 5174"/>
              <a:gd name="T8" fmla="*/ 2147483647 w 5254"/>
              <a:gd name="T9" fmla="*/ 2147483647 h 5174"/>
              <a:gd name="T10" fmla="*/ 2147483647 w 5254"/>
              <a:gd name="T11" fmla="*/ 2147483647 h 5174"/>
              <a:gd name="T12" fmla="*/ 2147483647 w 5254"/>
              <a:gd name="T13" fmla="*/ 2147483647 h 5174"/>
              <a:gd name="T14" fmla="*/ 2147483647 w 5254"/>
              <a:gd name="T15" fmla="*/ 2147483647 h 5174"/>
              <a:gd name="T16" fmla="*/ 2147483647 w 5254"/>
              <a:gd name="T17" fmla="*/ 2147483647 h 5174"/>
              <a:gd name="T18" fmla="*/ 2147483647 w 5254"/>
              <a:gd name="T19" fmla="*/ 2147483647 h 5174"/>
              <a:gd name="T20" fmla="*/ 2147483647 w 5254"/>
              <a:gd name="T21" fmla="*/ 2147483647 h 5174"/>
              <a:gd name="T22" fmla="*/ 2147483647 w 5254"/>
              <a:gd name="T23" fmla="*/ 2147483647 h 5174"/>
              <a:gd name="T24" fmla="*/ 2147483647 w 5254"/>
              <a:gd name="T25" fmla="*/ 2147483647 h 5174"/>
              <a:gd name="T26" fmla="*/ 2147483647 w 5254"/>
              <a:gd name="T27" fmla="*/ 2147483647 h 5174"/>
              <a:gd name="T28" fmla="*/ 2147483647 w 5254"/>
              <a:gd name="T29" fmla="*/ 2147483647 h 5174"/>
              <a:gd name="T30" fmla="*/ 2147483647 w 5254"/>
              <a:gd name="T31" fmla="*/ 2147483647 h 5174"/>
              <a:gd name="T32" fmla="*/ 2147483647 w 5254"/>
              <a:gd name="T33" fmla="*/ 2147483647 h 5174"/>
              <a:gd name="T34" fmla="*/ 2147483647 w 5254"/>
              <a:gd name="T35" fmla="*/ 2147483647 h 5174"/>
              <a:gd name="T36" fmla="*/ 2147483647 w 5254"/>
              <a:gd name="T37" fmla="*/ 2147483647 h 5174"/>
              <a:gd name="T38" fmla="*/ 2147483647 w 5254"/>
              <a:gd name="T39" fmla="*/ 2147483647 h 5174"/>
              <a:gd name="T40" fmla="*/ 2147483647 w 5254"/>
              <a:gd name="T41" fmla="*/ 2147483647 h 5174"/>
              <a:gd name="T42" fmla="*/ 2147483647 w 5254"/>
              <a:gd name="T43" fmla="*/ 2147483647 h 5174"/>
              <a:gd name="T44" fmla="*/ 2147483647 w 5254"/>
              <a:gd name="T45" fmla="*/ 2147483647 h 5174"/>
              <a:gd name="T46" fmla="*/ 2147483647 w 5254"/>
              <a:gd name="T47" fmla="*/ 2147483647 h 5174"/>
              <a:gd name="T48" fmla="*/ 2147483647 w 5254"/>
              <a:gd name="T49" fmla="*/ 2147483647 h 5174"/>
              <a:gd name="T50" fmla="*/ 2147483647 w 5254"/>
              <a:gd name="T51" fmla="*/ 2147483647 h 5174"/>
              <a:gd name="T52" fmla="*/ 2147483647 w 5254"/>
              <a:gd name="T53" fmla="*/ 2147483647 h 5174"/>
              <a:gd name="T54" fmla="*/ 2147483647 w 5254"/>
              <a:gd name="T55" fmla="*/ 2147483647 h 5174"/>
              <a:gd name="T56" fmla="*/ 2147483647 w 5254"/>
              <a:gd name="T57" fmla="*/ 2147483647 h 5174"/>
              <a:gd name="T58" fmla="*/ 2147483647 w 5254"/>
              <a:gd name="T59" fmla="*/ 2147483647 h 5174"/>
              <a:gd name="T60" fmla="*/ 2147483647 w 5254"/>
              <a:gd name="T61" fmla="*/ 2147483647 h 5174"/>
              <a:gd name="T62" fmla="*/ 2147483647 w 5254"/>
              <a:gd name="T63" fmla="*/ 2147483647 h 5174"/>
              <a:gd name="T64" fmla="*/ 2147483647 w 5254"/>
              <a:gd name="T65" fmla="*/ 2147483647 h 5174"/>
              <a:gd name="T66" fmla="*/ 2147483647 w 5254"/>
              <a:gd name="T67" fmla="*/ 2147483647 h 5174"/>
              <a:gd name="T68" fmla="*/ 2147483647 w 5254"/>
              <a:gd name="T69" fmla="*/ 2147483647 h 5174"/>
              <a:gd name="T70" fmla="*/ 2147483647 w 5254"/>
              <a:gd name="T71" fmla="*/ 2147483647 h 5174"/>
              <a:gd name="T72" fmla="*/ 2147483647 w 5254"/>
              <a:gd name="T73" fmla="*/ 2147483647 h 5174"/>
              <a:gd name="T74" fmla="*/ 2147483647 w 5254"/>
              <a:gd name="T75" fmla="*/ 2147483647 h 5174"/>
              <a:gd name="T76" fmla="*/ 2147483647 w 5254"/>
              <a:gd name="T77" fmla="*/ 2147483647 h 5174"/>
              <a:gd name="T78" fmla="*/ 2147483647 w 5254"/>
              <a:gd name="T79" fmla="*/ 2147483647 h 5174"/>
              <a:gd name="T80" fmla="*/ 2147483647 w 5254"/>
              <a:gd name="T81" fmla="*/ 2147483647 h 5174"/>
              <a:gd name="T82" fmla="*/ 2147483647 w 5254"/>
              <a:gd name="T83" fmla="*/ 2147483647 h 5174"/>
              <a:gd name="T84" fmla="*/ 2147483647 w 5254"/>
              <a:gd name="T85" fmla="*/ 2147483647 h 5174"/>
              <a:gd name="T86" fmla="*/ 2147483647 w 5254"/>
              <a:gd name="T87" fmla="*/ 2147483647 h 5174"/>
              <a:gd name="T88" fmla="*/ 2147483647 w 5254"/>
              <a:gd name="T89" fmla="*/ 2147483647 h 5174"/>
              <a:gd name="T90" fmla="*/ 2147483647 w 5254"/>
              <a:gd name="T91" fmla="*/ 2147483647 h 5174"/>
              <a:gd name="T92" fmla="*/ 2147483647 w 5254"/>
              <a:gd name="T93" fmla="*/ 2147483647 h 5174"/>
              <a:gd name="T94" fmla="*/ 2147483647 w 5254"/>
              <a:gd name="T95" fmla="*/ 2147483647 h 5174"/>
              <a:gd name="T96" fmla="*/ 2147483647 w 5254"/>
              <a:gd name="T97" fmla="*/ 2147483647 h 5174"/>
              <a:gd name="T98" fmla="*/ 2147483647 w 5254"/>
              <a:gd name="T99" fmla="*/ 2147483647 h 5174"/>
              <a:gd name="T100" fmla="*/ 2147483647 w 5254"/>
              <a:gd name="T101" fmla="*/ 2147483647 h 5174"/>
              <a:gd name="T102" fmla="*/ 0 w 5254"/>
              <a:gd name="T103" fmla="*/ 0 h 517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4"/>
              <a:gd name="T158" fmla="*/ 5254 w 5254"/>
              <a:gd name="T159" fmla="*/ 5174 h 517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4">
                <a:moveTo>
                  <a:pt x="0" y="240"/>
                </a:moveTo>
                <a:lnTo>
                  <a:pt x="0" y="240"/>
                </a:lnTo>
                <a:lnTo>
                  <a:pt x="65" y="240"/>
                </a:lnTo>
                <a:lnTo>
                  <a:pt x="129" y="241"/>
                </a:lnTo>
                <a:lnTo>
                  <a:pt x="194" y="244"/>
                </a:lnTo>
                <a:lnTo>
                  <a:pt x="258" y="246"/>
                </a:lnTo>
                <a:lnTo>
                  <a:pt x="322" y="250"/>
                </a:lnTo>
                <a:lnTo>
                  <a:pt x="385" y="254"/>
                </a:lnTo>
                <a:lnTo>
                  <a:pt x="448" y="259"/>
                </a:lnTo>
                <a:lnTo>
                  <a:pt x="513" y="265"/>
                </a:lnTo>
                <a:lnTo>
                  <a:pt x="576" y="272"/>
                </a:lnTo>
                <a:lnTo>
                  <a:pt x="638" y="279"/>
                </a:lnTo>
                <a:lnTo>
                  <a:pt x="700" y="288"/>
                </a:lnTo>
                <a:lnTo>
                  <a:pt x="762" y="297"/>
                </a:lnTo>
                <a:lnTo>
                  <a:pt x="824" y="307"/>
                </a:lnTo>
                <a:lnTo>
                  <a:pt x="886" y="317"/>
                </a:lnTo>
                <a:lnTo>
                  <a:pt x="948" y="328"/>
                </a:lnTo>
                <a:lnTo>
                  <a:pt x="1009" y="340"/>
                </a:lnTo>
                <a:lnTo>
                  <a:pt x="1070" y="353"/>
                </a:lnTo>
                <a:lnTo>
                  <a:pt x="1131" y="367"/>
                </a:lnTo>
                <a:lnTo>
                  <a:pt x="1191" y="381"/>
                </a:lnTo>
                <a:lnTo>
                  <a:pt x="1251" y="395"/>
                </a:lnTo>
                <a:lnTo>
                  <a:pt x="1311" y="411"/>
                </a:lnTo>
                <a:lnTo>
                  <a:pt x="1370" y="428"/>
                </a:lnTo>
                <a:lnTo>
                  <a:pt x="1430" y="445"/>
                </a:lnTo>
                <a:lnTo>
                  <a:pt x="1489" y="462"/>
                </a:lnTo>
                <a:lnTo>
                  <a:pt x="1547" y="481"/>
                </a:lnTo>
                <a:lnTo>
                  <a:pt x="1606" y="500"/>
                </a:lnTo>
                <a:lnTo>
                  <a:pt x="1664" y="520"/>
                </a:lnTo>
                <a:lnTo>
                  <a:pt x="1722" y="540"/>
                </a:lnTo>
                <a:lnTo>
                  <a:pt x="1780" y="561"/>
                </a:lnTo>
                <a:lnTo>
                  <a:pt x="1837" y="583"/>
                </a:lnTo>
                <a:lnTo>
                  <a:pt x="1893" y="606"/>
                </a:lnTo>
                <a:lnTo>
                  <a:pt x="1949" y="629"/>
                </a:lnTo>
                <a:lnTo>
                  <a:pt x="2005" y="652"/>
                </a:lnTo>
                <a:lnTo>
                  <a:pt x="2061" y="677"/>
                </a:lnTo>
                <a:lnTo>
                  <a:pt x="2117" y="702"/>
                </a:lnTo>
                <a:lnTo>
                  <a:pt x="2171" y="728"/>
                </a:lnTo>
                <a:lnTo>
                  <a:pt x="2226" y="754"/>
                </a:lnTo>
                <a:lnTo>
                  <a:pt x="2280" y="781"/>
                </a:lnTo>
                <a:lnTo>
                  <a:pt x="2334" y="809"/>
                </a:lnTo>
                <a:lnTo>
                  <a:pt x="2388" y="837"/>
                </a:lnTo>
                <a:lnTo>
                  <a:pt x="2441" y="866"/>
                </a:lnTo>
                <a:lnTo>
                  <a:pt x="2493" y="896"/>
                </a:lnTo>
                <a:lnTo>
                  <a:pt x="2546" y="925"/>
                </a:lnTo>
                <a:lnTo>
                  <a:pt x="2598" y="956"/>
                </a:lnTo>
                <a:lnTo>
                  <a:pt x="2649" y="987"/>
                </a:lnTo>
                <a:lnTo>
                  <a:pt x="2701" y="1019"/>
                </a:lnTo>
                <a:lnTo>
                  <a:pt x="2751" y="1052"/>
                </a:lnTo>
                <a:lnTo>
                  <a:pt x="2802" y="1085"/>
                </a:lnTo>
                <a:lnTo>
                  <a:pt x="2851" y="1118"/>
                </a:lnTo>
                <a:lnTo>
                  <a:pt x="2901" y="1153"/>
                </a:lnTo>
                <a:lnTo>
                  <a:pt x="2949" y="1188"/>
                </a:lnTo>
                <a:lnTo>
                  <a:pt x="2997" y="1222"/>
                </a:lnTo>
                <a:lnTo>
                  <a:pt x="3046" y="1258"/>
                </a:lnTo>
                <a:lnTo>
                  <a:pt x="3093" y="1295"/>
                </a:lnTo>
                <a:lnTo>
                  <a:pt x="3141" y="1332"/>
                </a:lnTo>
                <a:lnTo>
                  <a:pt x="3187" y="1369"/>
                </a:lnTo>
                <a:lnTo>
                  <a:pt x="3233" y="1407"/>
                </a:lnTo>
                <a:lnTo>
                  <a:pt x="3280" y="1446"/>
                </a:lnTo>
                <a:lnTo>
                  <a:pt x="3325" y="1485"/>
                </a:lnTo>
                <a:lnTo>
                  <a:pt x="3369" y="1525"/>
                </a:lnTo>
                <a:lnTo>
                  <a:pt x="3414" y="1565"/>
                </a:lnTo>
                <a:lnTo>
                  <a:pt x="3457" y="1606"/>
                </a:lnTo>
                <a:lnTo>
                  <a:pt x="3501" y="1647"/>
                </a:lnTo>
                <a:lnTo>
                  <a:pt x="3544" y="1688"/>
                </a:lnTo>
                <a:lnTo>
                  <a:pt x="3586" y="1730"/>
                </a:lnTo>
                <a:lnTo>
                  <a:pt x="3628" y="1774"/>
                </a:lnTo>
                <a:lnTo>
                  <a:pt x="3669" y="1817"/>
                </a:lnTo>
                <a:lnTo>
                  <a:pt x="3710" y="1860"/>
                </a:lnTo>
                <a:lnTo>
                  <a:pt x="3750" y="1904"/>
                </a:lnTo>
                <a:lnTo>
                  <a:pt x="3790" y="1949"/>
                </a:lnTo>
                <a:lnTo>
                  <a:pt x="3829" y="1994"/>
                </a:lnTo>
                <a:lnTo>
                  <a:pt x="3868" y="2039"/>
                </a:lnTo>
                <a:lnTo>
                  <a:pt x="3906" y="2085"/>
                </a:lnTo>
                <a:lnTo>
                  <a:pt x="3944" y="2132"/>
                </a:lnTo>
                <a:lnTo>
                  <a:pt x="3981" y="2178"/>
                </a:lnTo>
                <a:lnTo>
                  <a:pt x="4017" y="2227"/>
                </a:lnTo>
                <a:lnTo>
                  <a:pt x="4053" y="2274"/>
                </a:lnTo>
                <a:lnTo>
                  <a:pt x="4088" y="2323"/>
                </a:lnTo>
                <a:lnTo>
                  <a:pt x="4123" y="2370"/>
                </a:lnTo>
                <a:lnTo>
                  <a:pt x="4157" y="2420"/>
                </a:lnTo>
                <a:lnTo>
                  <a:pt x="4190" y="2469"/>
                </a:lnTo>
                <a:lnTo>
                  <a:pt x="4224" y="2519"/>
                </a:lnTo>
                <a:lnTo>
                  <a:pt x="4255" y="2569"/>
                </a:lnTo>
                <a:lnTo>
                  <a:pt x="4288" y="2620"/>
                </a:lnTo>
                <a:lnTo>
                  <a:pt x="4318" y="2671"/>
                </a:lnTo>
                <a:lnTo>
                  <a:pt x="4349" y="2722"/>
                </a:lnTo>
                <a:lnTo>
                  <a:pt x="4379" y="2774"/>
                </a:lnTo>
                <a:lnTo>
                  <a:pt x="4408" y="2826"/>
                </a:lnTo>
                <a:lnTo>
                  <a:pt x="4437" y="2879"/>
                </a:lnTo>
                <a:lnTo>
                  <a:pt x="4466" y="2932"/>
                </a:lnTo>
                <a:lnTo>
                  <a:pt x="4492" y="2985"/>
                </a:lnTo>
                <a:lnTo>
                  <a:pt x="4519" y="3039"/>
                </a:lnTo>
                <a:lnTo>
                  <a:pt x="4546" y="3094"/>
                </a:lnTo>
                <a:lnTo>
                  <a:pt x="4571" y="3148"/>
                </a:lnTo>
                <a:lnTo>
                  <a:pt x="4596" y="3202"/>
                </a:lnTo>
                <a:lnTo>
                  <a:pt x="4619" y="3257"/>
                </a:lnTo>
                <a:lnTo>
                  <a:pt x="4644" y="3313"/>
                </a:lnTo>
                <a:lnTo>
                  <a:pt x="4666" y="3369"/>
                </a:lnTo>
                <a:lnTo>
                  <a:pt x="4689" y="3425"/>
                </a:lnTo>
                <a:lnTo>
                  <a:pt x="4710" y="3482"/>
                </a:lnTo>
                <a:lnTo>
                  <a:pt x="4731" y="3539"/>
                </a:lnTo>
                <a:lnTo>
                  <a:pt x="4750" y="3596"/>
                </a:lnTo>
                <a:lnTo>
                  <a:pt x="4770" y="3652"/>
                </a:lnTo>
                <a:lnTo>
                  <a:pt x="4789" y="3710"/>
                </a:lnTo>
                <a:lnTo>
                  <a:pt x="4807" y="3768"/>
                </a:lnTo>
                <a:lnTo>
                  <a:pt x="4825" y="3826"/>
                </a:lnTo>
                <a:lnTo>
                  <a:pt x="4840" y="3885"/>
                </a:lnTo>
                <a:lnTo>
                  <a:pt x="4856" y="3944"/>
                </a:lnTo>
                <a:lnTo>
                  <a:pt x="4872" y="4003"/>
                </a:lnTo>
                <a:lnTo>
                  <a:pt x="4886" y="4062"/>
                </a:lnTo>
                <a:lnTo>
                  <a:pt x="4899" y="4122"/>
                </a:lnTo>
                <a:lnTo>
                  <a:pt x="4913" y="4182"/>
                </a:lnTo>
                <a:lnTo>
                  <a:pt x="4925" y="4243"/>
                </a:lnTo>
                <a:lnTo>
                  <a:pt x="4936" y="4303"/>
                </a:lnTo>
                <a:lnTo>
                  <a:pt x="4947" y="4364"/>
                </a:lnTo>
                <a:lnTo>
                  <a:pt x="4957" y="4425"/>
                </a:lnTo>
                <a:lnTo>
                  <a:pt x="4966" y="4486"/>
                </a:lnTo>
                <a:lnTo>
                  <a:pt x="4974" y="4548"/>
                </a:lnTo>
                <a:lnTo>
                  <a:pt x="4981" y="4609"/>
                </a:lnTo>
                <a:lnTo>
                  <a:pt x="4989" y="4671"/>
                </a:lnTo>
                <a:lnTo>
                  <a:pt x="4995" y="4734"/>
                </a:lnTo>
                <a:lnTo>
                  <a:pt x="4999" y="4796"/>
                </a:lnTo>
                <a:lnTo>
                  <a:pt x="5005" y="4858"/>
                </a:lnTo>
                <a:lnTo>
                  <a:pt x="5008" y="4921"/>
                </a:lnTo>
                <a:lnTo>
                  <a:pt x="5011" y="4984"/>
                </a:lnTo>
                <a:lnTo>
                  <a:pt x="5013" y="5048"/>
                </a:lnTo>
                <a:lnTo>
                  <a:pt x="5014" y="5111"/>
                </a:lnTo>
                <a:lnTo>
                  <a:pt x="5014" y="5174"/>
                </a:lnTo>
                <a:lnTo>
                  <a:pt x="5254" y="5174"/>
                </a:lnTo>
                <a:lnTo>
                  <a:pt x="5254" y="5108"/>
                </a:lnTo>
                <a:lnTo>
                  <a:pt x="5252" y="5041"/>
                </a:lnTo>
                <a:lnTo>
                  <a:pt x="5250" y="4976"/>
                </a:lnTo>
                <a:lnTo>
                  <a:pt x="5247" y="4908"/>
                </a:lnTo>
                <a:lnTo>
                  <a:pt x="5243" y="4843"/>
                </a:lnTo>
                <a:lnTo>
                  <a:pt x="5238" y="4778"/>
                </a:lnTo>
                <a:lnTo>
                  <a:pt x="5233" y="4711"/>
                </a:lnTo>
                <a:lnTo>
                  <a:pt x="5227" y="4647"/>
                </a:lnTo>
                <a:lnTo>
                  <a:pt x="5219" y="4582"/>
                </a:lnTo>
                <a:lnTo>
                  <a:pt x="5211" y="4516"/>
                </a:lnTo>
                <a:lnTo>
                  <a:pt x="5202" y="4452"/>
                </a:lnTo>
                <a:lnTo>
                  <a:pt x="5193" y="4388"/>
                </a:lnTo>
                <a:lnTo>
                  <a:pt x="5182" y="4325"/>
                </a:lnTo>
                <a:lnTo>
                  <a:pt x="5171" y="4260"/>
                </a:lnTo>
                <a:lnTo>
                  <a:pt x="5159" y="4197"/>
                </a:lnTo>
                <a:lnTo>
                  <a:pt x="5147" y="4134"/>
                </a:lnTo>
                <a:lnTo>
                  <a:pt x="5133" y="4071"/>
                </a:lnTo>
                <a:lnTo>
                  <a:pt x="5119" y="4009"/>
                </a:lnTo>
                <a:lnTo>
                  <a:pt x="5103" y="3946"/>
                </a:lnTo>
                <a:lnTo>
                  <a:pt x="5088" y="3883"/>
                </a:lnTo>
                <a:lnTo>
                  <a:pt x="5071" y="3822"/>
                </a:lnTo>
                <a:lnTo>
                  <a:pt x="5053" y="3760"/>
                </a:lnTo>
                <a:lnTo>
                  <a:pt x="5036" y="3699"/>
                </a:lnTo>
                <a:lnTo>
                  <a:pt x="5017" y="3638"/>
                </a:lnTo>
                <a:lnTo>
                  <a:pt x="4997" y="3578"/>
                </a:lnTo>
                <a:lnTo>
                  <a:pt x="4977" y="3518"/>
                </a:lnTo>
                <a:lnTo>
                  <a:pt x="4955" y="3457"/>
                </a:lnTo>
                <a:lnTo>
                  <a:pt x="4934" y="3397"/>
                </a:lnTo>
                <a:lnTo>
                  <a:pt x="4911" y="3338"/>
                </a:lnTo>
                <a:lnTo>
                  <a:pt x="4888" y="3279"/>
                </a:lnTo>
                <a:lnTo>
                  <a:pt x="4865" y="3221"/>
                </a:lnTo>
                <a:lnTo>
                  <a:pt x="4839" y="3162"/>
                </a:lnTo>
                <a:lnTo>
                  <a:pt x="4814" y="3106"/>
                </a:lnTo>
                <a:lnTo>
                  <a:pt x="4788" y="3048"/>
                </a:lnTo>
                <a:lnTo>
                  <a:pt x="4761" y="2991"/>
                </a:lnTo>
                <a:lnTo>
                  <a:pt x="4734" y="2934"/>
                </a:lnTo>
                <a:lnTo>
                  <a:pt x="4706" y="2878"/>
                </a:lnTo>
                <a:lnTo>
                  <a:pt x="4677" y="2821"/>
                </a:lnTo>
                <a:lnTo>
                  <a:pt x="4648" y="2766"/>
                </a:lnTo>
                <a:lnTo>
                  <a:pt x="4618" y="2711"/>
                </a:lnTo>
                <a:lnTo>
                  <a:pt x="4587" y="2656"/>
                </a:lnTo>
                <a:lnTo>
                  <a:pt x="4555" y="2602"/>
                </a:lnTo>
                <a:lnTo>
                  <a:pt x="4524" y="2547"/>
                </a:lnTo>
                <a:lnTo>
                  <a:pt x="4491" y="2494"/>
                </a:lnTo>
                <a:lnTo>
                  <a:pt x="4457" y="2441"/>
                </a:lnTo>
                <a:lnTo>
                  <a:pt x="4424" y="2388"/>
                </a:lnTo>
                <a:lnTo>
                  <a:pt x="4389" y="2336"/>
                </a:lnTo>
                <a:lnTo>
                  <a:pt x="4354" y="2284"/>
                </a:lnTo>
                <a:lnTo>
                  <a:pt x="4318" y="2233"/>
                </a:lnTo>
                <a:lnTo>
                  <a:pt x="4282" y="2181"/>
                </a:lnTo>
                <a:lnTo>
                  <a:pt x="4245" y="2131"/>
                </a:lnTo>
                <a:lnTo>
                  <a:pt x="4207" y="2081"/>
                </a:lnTo>
                <a:lnTo>
                  <a:pt x="4169" y="2032"/>
                </a:lnTo>
                <a:lnTo>
                  <a:pt x="4130" y="1982"/>
                </a:lnTo>
                <a:lnTo>
                  <a:pt x="4091" y="1934"/>
                </a:lnTo>
                <a:lnTo>
                  <a:pt x="4051" y="1885"/>
                </a:lnTo>
                <a:lnTo>
                  <a:pt x="4010" y="1838"/>
                </a:lnTo>
                <a:lnTo>
                  <a:pt x="3970" y="1790"/>
                </a:lnTo>
                <a:lnTo>
                  <a:pt x="3928" y="1744"/>
                </a:lnTo>
                <a:lnTo>
                  <a:pt x="3886" y="1698"/>
                </a:lnTo>
                <a:lnTo>
                  <a:pt x="3843" y="1651"/>
                </a:lnTo>
                <a:lnTo>
                  <a:pt x="3799" y="1607"/>
                </a:lnTo>
                <a:lnTo>
                  <a:pt x="3755" y="1562"/>
                </a:lnTo>
                <a:lnTo>
                  <a:pt x="3711" y="1518"/>
                </a:lnTo>
                <a:lnTo>
                  <a:pt x="3667" y="1474"/>
                </a:lnTo>
                <a:lnTo>
                  <a:pt x="3622" y="1431"/>
                </a:lnTo>
                <a:lnTo>
                  <a:pt x="3575" y="1389"/>
                </a:lnTo>
                <a:lnTo>
                  <a:pt x="3529" y="1347"/>
                </a:lnTo>
                <a:lnTo>
                  <a:pt x="3482" y="1305"/>
                </a:lnTo>
                <a:lnTo>
                  <a:pt x="3434" y="1265"/>
                </a:lnTo>
                <a:lnTo>
                  <a:pt x="3386" y="1224"/>
                </a:lnTo>
                <a:lnTo>
                  <a:pt x="3338" y="1183"/>
                </a:lnTo>
                <a:lnTo>
                  <a:pt x="3289" y="1144"/>
                </a:lnTo>
                <a:lnTo>
                  <a:pt x="3240" y="1106"/>
                </a:lnTo>
                <a:lnTo>
                  <a:pt x="3190" y="1068"/>
                </a:lnTo>
                <a:lnTo>
                  <a:pt x="3140" y="1030"/>
                </a:lnTo>
                <a:lnTo>
                  <a:pt x="3089" y="993"/>
                </a:lnTo>
                <a:lnTo>
                  <a:pt x="3037" y="957"/>
                </a:lnTo>
                <a:lnTo>
                  <a:pt x="2986" y="921"/>
                </a:lnTo>
                <a:lnTo>
                  <a:pt x="2933" y="885"/>
                </a:lnTo>
                <a:lnTo>
                  <a:pt x="2881" y="852"/>
                </a:lnTo>
                <a:lnTo>
                  <a:pt x="2828" y="817"/>
                </a:lnTo>
                <a:lnTo>
                  <a:pt x="2774" y="783"/>
                </a:lnTo>
                <a:lnTo>
                  <a:pt x="2721" y="750"/>
                </a:lnTo>
                <a:lnTo>
                  <a:pt x="2666" y="719"/>
                </a:lnTo>
                <a:lnTo>
                  <a:pt x="2611" y="687"/>
                </a:lnTo>
                <a:lnTo>
                  <a:pt x="2555" y="657"/>
                </a:lnTo>
                <a:lnTo>
                  <a:pt x="2500" y="626"/>
                </a:lnTo>
                <a:lnTo>
                  <a:pt x="2445" y="597"/>
                </a:lnTo>
                <a:lnTo>
                  <a:pt x="2388" y="567"/>
                </a:lnTo>
                <a:lnTo>
                  <a:pt x="2331" y="540"/>
                </a:lnTo>
                <a:lnTo>
                  <a:pt x="2273" y="511"/>
                </a:lnTo>
                <a:lnTo>
                  <a:pt x="2217" y="485"/>
                </a:lnTo>
                <a:lnTo>
                  <a:pt x="2159" y="459"/>
                </a:lnTo>
                <a:lnTo>
                  <a:pt x="2100" y="432"/>
                </a:lnTo>
                <a:lnTo>
                  <a:pt x="2041" y="408"/>
                </a:lnTo>
                <a:lnTo>
                  <a:pt x="1982" y="384"/>
                </a:lnTo>
                <a:lnTo>
                  <a:pt x="1923" y="361"/>
                </a:lnTo>
                <a:lnTo>
                  <a:pt x="1863" y="337"/>
                </a:lnTo>
                <a:lnTo>
                  <a:pt x="1803" y="315"/>
                </a:lnTo>
                <a:lnTo>
                  <a:pt x="1743" y="294"/>
                </a:lnTo>
                <a:lnTo>
                  <a:pt x="1682" y="273"/>
                </a:lnTo>
                <a:lnTo>
                  <a:pt x="1621" y="253"/>
                </a:lnTo>
                <a:lnTo>
                  <a:pt x="1559" y="233"/>
                </a:lnTo>
                <a:lnTo>
                  <a:pt x="1498" y="215"/>
                </a:lnTo>
                <a:lnTo>
                  <a:pt x="1436" y="197"/>
                </a:lnTo>
                <a:lnTo>
                  <a:pt x="1372" y="180"/>
                </a:lnTo>
                <a:lnTo>
                  <a:pt x="1310" y="163"/>
                </a:lnTo>
                <a:lnTo>
                  <a:pt x="1247" y="148"/>
                </a:lnTo>
                <a:lnTo>
                  <a:pt x="1183" y="133"/>
                </a:lnTo>
                <a:lnTo>
                  <a:pt x="1120" y="119"/>
                </a:lnTo>
                <a:lnTo>
                  <a:pt x="1056" y="105"/>
                </a:lnTo>
                <a:lnTo>
                  <a:pt x="991" y="93"/>
                </a:lnTo>
                <a:lnTo>
                  <a:pt x="927" y="81"/>
                </a:lnTo>
                <a:lnTo>
                  <a:pt x="863" y="71"/>
                </a:lnTo>
                <a:lnTo>
                  <a:pt x="798" y="60"/>
                </a:lnTo>
                <a:lnTo>
                  <a:pt x="733" y="51"/>
                </a:lnTo>
                <a:lnTo>
                  <a:pt x="667" y="41"/>
                </a:lnTo>
                <a:lnTo>
                  <a:pt x="601" y="34"/>
                </a:lnTo>
                <a:lnTo>
                  <a:pt x="536" y="28"/>
                </a:lnTo>
                <a:lnTo>
                  <a:pt x="469" y="20"/>
                </a:lnTo>
                <a:lnTo>
                  <a:pt x="403" y="15"/>
                </a:lnTo>
                <a:lnTo>
                  <a:pt x="337" y="11"/>
                </a:lnTo>
                <a:lnTo>
                  <a:pt x="269" y="7"/>
                </a:lnTo>
                <a:lnTo>
                  <a:pt x="202" y="4"/>
                </a:lnTo>
                <a:lnTo>
                  <a:pt x="135" y="2"/>
                </a:lnTo>
                <a:lnTo>
                  <a:pt x="67" y="0"/>
                </a:lnTo>
                <a:lnTo>
                  <a:pt x="0" y="0"/>
                </a:lnTo>
                <a:lnTo>
                  <a:pt x="0" y="24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Freeform 8">
            <a:extLst>
              <a:ext uri="{FF2B5EF4-FFF2-40B4-BE49-F238E27FC236}">
                <a16:creationId xmlns:a16="http://schemas.microsoft.com/office/drawing/2014/main" id="{0D1DDD6C-D4EA-4481-AFF8-AEDAA1EC2C27}"/>
              </a:ext>
            </a:extLst>
          </p:cNvPr>
          <p:cNvSpPr>
            <a:spLocks/>
          </p:cNvSpPr>
          <p:nvPr/>
        </p:nvSpPr>
        <p:spPr bwMode="auto">
          <a:xfrm rot="-5400000">
            <a:off x="5792789" y="3881439"/>
            <a:ext cx="835025" cy="822325"/>
          </a:xfrm>
          <a:custGeom>
            <a:avLst/>
            <a:gdLst>
              <a:gd name="T0" fmla="*/ 2147483647 w 5253"/>
              <a:gd name="T1" fmla="*/ 2147483647 h 5174"/>
              <a:gd name="T2" fmla="*/ 2147483647 w 5253"/>
              <a:gd name="T3" fmla="*/ 2147483647 h 5174"/>
              <a:gd name="T4" fmla="*/ 2147483647 w 5253"/>
              <a:gd name="T5" fmla="*/ 2147483647 h 5174"/>
              <a:gd name="T6" fmla="*/ 2147483647 w 5253"/>
              <a:gd name="T7" fmla="*/ 2147483647 h 5174"/>
              <a:gd name="T8" fmla="*/ 2147483647 w 5253"/>
              <a:gd name="T9" fmla="*/ 2147483647 h 5174"/>
              <a:gd name="T10" fmla="*/ 2147483647 w 5253"/>
              <a:gd name="T11" fmla="*/ 2147483647 h 5174"/>
              <a:gd name="T12" fmla="*/ 2147483647 w 5253"/>
              <a:gd name="T13" fmla="*/ 2147483647 h 5174"/>
              <a:gd name="T14" fmla="*/ 2147483647 w 5253"/>
              <a:gd name="T15" fmla="*/ 2147483647 h 5174"/>
              <a:gd name="T16" fmla="*/ 2147483647 w 5253"/>
              <a:gd name="T17" fmla="*/ 2147483647 h 5174"/>
              <a:gd name="T18" fmla="*/ 2147483647 w 5253"/>
              <a:gd name="T19" fmla="*/ 2147483647 h 5174"/>
              <a:gd name="T20" fmla="*/ 2147483647 w 5253"/>
              <a:gd name="T21" fmla="*/ 2147483647 h 5174"/>
              <a:gd name="T22" fmla="*/ 2147483647 w 5253"/>
              <a:gd name="T23" fmla="*/ 2147483647 h 5174"/>
              <a:gd name="T24" fmla="*/ 2147483647 w 5253"/>
              <a:gd name="T25" fmla="*/ 2147483647 h 5174"/>
              <a:gd name="T26" fmla="*/ 2147483647 w 5253"/>
              <a:gd name="T27" fmla="*/ 2147483647 h 5174"/>
              <a:gd name="T28" fmla="*/ 2147483647 w 5253"/>
              <a:gd name="T29" fmla="*/ 2147483647 h 5174"/>
              <a:gd name="T30" fmla="*/ 2147483647 w 5253"/>
              <a:gd name="T31" fmla="*/ 2147483647 h 5174"/>
              <a:gd name="T32" fmla="*/ 2147483647 w 5253"/>
              <a:gd name="T33" fmla="*/ 2147483647 h 5174"/>
              <a:gd name="T34" fmla="*/ 2147483647 w 5253"/>
              <a:gd name="T35" fmla="*/ 2147483647 h 5174"/>
              <a:gd name="T36" fmla="*/ 2147483647 w 5253"/>
              <a:gd name="T37" fmla="*/ 2147483647 h 5174"/>
              <a:gd name="T38" fmla="*/ 2147483647 w 5253"/>
              <a:gd name="T39" fmla="*/ 2147483647 h 5174"/>
              <a:gd name="T40" fmla="*/ 2147483647 w 5253"/>
              <a:gd name="T41" fmla="*/ 2147483647 h 5174"/>
              <a:gd name="T42" fmla="*/ 2147483647 w 5253"/>
              <a:gd name="T43" fmla="*/ 2147483647 h 5174"/>
              <a:gd name="T44" fmla="*/ 2147483647 w 5253"/>
              <a:gd name="T45" fmla="*/ 2147483647 h 5174"/>
              <a:gd name="T46" fmla="*/ 2147483647 w 5253"/>
              <a:gd name="T47" fmla="*/ 2147483647 h 5174"/>
              <a:gd name="T48" fmla="*/ 2147483647 w 5253"/>
              <a:gd name="T49" fmla="*/ 2147483647 h 5174"/>
              <a:gd name="T50" fmla="*/ 2147483647 w 5253"/>
              <a:gd name="T51" fmla="*/ 2147483647 h 5174"/>
              <a:gd name="T52" fmla="*/ 2147483647 w 5253"/>
              <a:gd name="T53" fmla="*/ 2147483647 h 5174"/>
              <a:gd name="T54" fmla="*/ 2147483647 w 5253"/>
              <a:gd name="T55" fmla="*/ 2147483647 h 5174"/>
              <a:gd name="T56" fmla="*/ 2147483647 w 5253"/>
              <a:gd name="T57" fmla="*/ 2147483647 h 5174"/>
              <a:gd name="T58" fmla="*/ 2147483647 w 5253"/>
              <a:gd name="T59" fmla="*/ 2147483647 h 5174"/>
              <a:gd name="T60" fmla="*/ 2147483647 w 5253"/>
              <a:gd name="T61" fmla="*/ 2147483647 h 5174"/>
              <a:gd name="T62" fmla="*/ 2147483647 w 5253"/>
              <a:gd name="T63" fmla="*/ 2147483647 h 5174"/>
              <a:gd name="T64" fmla="*/ 2147483647 w 5253"/>
              <a:gd name="T65" fmla="*/ 2147483647 h 5174"/>
              <a:gd name="T66" fmla="*/ 2147483647 w 5253"/>
              <a:gd name="T67" fmla="*/ 2147483647 h 5174"/>
              <a:gd name="T68" fmla="*/ 2147483647 w 5253"/>
              <a:gd name="T69" fmla="*/ 2147483647 h 5174"/>
              <a:gd name="T70" fmla="*/ 2147483647 w 5253"/>
              <a:gd name="T71" fmla="*/ 2147483647 h 5174"/>
              <a:gd name="T72" fmla="*/ 2147483647 w 5253"/>
              <a:gd name="T73" fmla="*/ 2147483647 h 5174"/>
              <a:gd name="T74" fmla="*/ 2147483647 w 5253"/>
              <a:gd name="T75" fmla="*/ 2147483647 h 5174"/>
              <a:gd name="T76" fmla="*/ 2147483647 w 5253"/>
              <a:gd name="T77" fmla="*/ 2147483647 h 5174"/>
              <a:gd name="T78" fmla="*/ 2147483647 w 5253"/>
              <a:gd name="T79" fmla="*/ 2147483647 h 5174"/>
              <a:gd name="T80" fmla="*/ 2147483647 w 5253"/>
              <a:gd name="T81" fmla="*/ 2147483647 h 5174"/>
              <a:gd name="T82" fmla="*/ 2147483647 w 5253"/>
              <a:gd name="T83" fmla="*/ 2147483647 h 5174"/>
              <a:gd name="T84" fmla="*/ 2147483647 w 5253"/>
              <a:gd name="T85" fmla="*/ 2147483647 h 5174"/>
              <a:gd name="T86" fmla="*/ 2147483647 w 5253"/>
              <a:gd name="T87" fmla="*/ 2147483647 h 5174"/>
              <a:gd name="T88" fmla="*/ 2147483647 w 5253"/>
              <a:gd name="T89" fmla="*/ 2147483647 h 5174"/>
              <a:gd name="T90" fmla="*/ 2147483647 w 5253"/>
              <a:gd name="T91" fmla="*/ 2147483647 h 5174"/>
              <a:gd name="T92" fmla="*/ 2147483647 w 5253"/>
              <a:gd name="T93" fmla="*/ 2147483647 h 5174"/>
              <a:gd name="T94" fmla="*/ 2147483647 w 5253"/>
              <a:gd name="T95" fmla="*/ 2147483647 h 5174"/>
              <a:gd name="T96" fmla="*/ 2147483647 w 5253"/>
              <a:gd name="T97" fmla="*/ 2147483647 h 5174"/>
              <a:gd name="T98" fmla="*/ 2147483647 w 5253"/>
              <a:gd name="T99" fmla="*/ 2147483647 h 5174"/>
              <a:gd name="T100" fmla="*/ 2147483647 w 5253"/>
              <a:gd name="T101" fmla="*/ 2147483647 h 5174"/>
              <a:gd name="T102" fmla="*/ 0 w 5253"/>
              <a:gd name="T103" fmla="*/ 2147483647 h 517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3"/>
              <a:gd name="T157" fmla="*/ 0 h 5174"/>
              <a:gd name="T158" fmla="*/ 5253 w 5253"/>
              <a:gd name="T159" fmla="*/ 5174 h 517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3" h="5174">
                <a:moveTo>
                  <a:pt x="239" y="5174"/>
                </a:moveTo>
                <a:lnTo>
                  <a:pt x="239" y="5174"/>
                </a:lnTo>
                <a:lnTo>
                  <a:pt x="240" y="5111"/>
                </a:lnTo>
                <a:lnTo>
                  <a:pt x="240" y="5048"/>
                </a:lnTo>
                <a:lnTo>
                  <a:pt x="242" y="4984"/>
                </a:lnTo>
                <a:lnTo>
                  <a:pt x="245" y="4921"/>
                </a:lnTo>
                <a:lnTo>
                  <a:pt x="250" y="4858"/>
                </a:lnTo>
                <a:lnTo>
                  <a:pt x="254" y="4796"/>
                </a:lnTo>
                <a:lnTo>
                  <a:pt x="259" y="4734"/>
                </a:lnTo>
                <a:lnTo>
                  <a:pt x="265" y="4671"/>
                </a:lnTo>
                <a:lnTo>
                  <a:pt x="272" y="4609"/>
                </a:lnTo>
                <a:lnTo>
                  <a:pt x="279" y="4547"/>
                </a:lnTo>
                <a:lnTo>
                  <a:pt x="287" y="4486"/>
                </a:lnTo>
                <a:lnTo>
                  <a:pt x="297" y="4425"/>
                </a:lnTo>
                <a:lnTo>
                  <a:pt x="306" y="4364"/>
                </a:lnTo>
                <a:lnTo>
                  <a:pt x="317" y="4303"/>
                </a:lnTo>
                <a:lnTo>
                  <a:pt x="329" y="4243"/>
                </a:lnTo>
                <a:lnTo>
                  <a:pt x="341" y="4182"/>
                </a:lnTo>
                <a:lnTo>
                  <a:pt x="354" y="4122"/>
                </a:lnTo>
                <a:lnTo>
                  <a:pt x="367" y="4062"/>
                </a:lnTo>
                <a:lnTo>
                  <a:pt x="382" y="4003"/>
                </a:lnTo>
                <a:lnTo>
                  <a:pt x="397" y="3944"/>
                </a:lnTo>
                <a:lnTo>
                  <a:pt x="413" y="3885"/>
                </a:lnTo>
                <a:lnTo>
                  <a:pt x="430" y="3826"/>
                </a:lnTo>
                <a:lnTo>
                  <a:pt x="446" y="3768"/>
                </a:lnTo>
                <a:lnTo>
                  <a:pt x="465" y="3710"/>
                </a:lnTo>
                <a:lnTo>
                  <a:pt x="484" y="3652"/>
                </a:lnTo>
                <a:lnTo>
                  <a:pt x="503" y="3596"/>
                </a:lnTo>
                <a:lnTo>
                  <a:pt x="523" y="3539"/>
                </a:lnTo>
                <a:lnTo>
                  <a:pt x="543" y="3482"/>
                </a:lnTo>
                <a:lnTo>
                  <a:pt x="565" y="3425"/>
                </a:lnTo>
                <a:lnTo>
                  <a:pt x="587" y="3369"/>
                </a:lnTo>
                <a:lnTo>
                  <a:pt x="611" y="3313"/>
                </a:lnTo>
                <a:lnTo>
                  <a:pt x="634" y="3257"/>
                </a:lnTo>
                <a:lnTo>
                  <a:pt x="658" y="3202"/>
                </a:lnTo>
                <a:lnTo>
                  <a:pt x="683" y="3148"/>
                </a:lnTo>
                <a:lnTo>
                  <a:pt x="708" y="3094"/>
                </a:lnTo>
                <a:lnTo>
                  <a:pt x="734" y="3039"/>
                </a:lnTo>
                <a:lnTo>
                  <a:pt x="761" y="2985"/>
                </a:lnTo>
                <a:lnTo>
                  <a:pt x="788" y="2932"/>
                </a:lnTo>
                <a:lnTo>
                  <a:pt x="817" y="2879"/>
                </a:lnTo>
                <a:lnTo>
                  <a:pt x="845" y="2826"/>
                </a:lnTo>
                <a:lnTo>
                  <a:pt x="875" y="2774"/>
                </a:lnTo>
                <a:lnTo>
                  <a:pt x="904" y="2722"/>
                </a:lnTo>
                <a:lnTo>
                  <a:pt x="935" y="2671"/>
                </a:lnTo>
                <a:lnTo>
                  <a:pt x="966" y="2620"/>
                </a:lnTo>
                <a:lnTo>
                  <a:pt x="998" y="2569"/>
                </a:lnTo>
                <a:lnTo>
                  <a:pt x="1031" y="2520"/>
                </a:lnTo>
                <a:lnTo>
                  <a:pt x="1063" y="2469"/>
                </a:lnTo>
                <a:lnTo>
                  <a:pt x="1097" y="2420"/>
                </a:lnTo>
                <a:lnTo>
                  <a:pt x="1131" y="2370"/>
                </a:lnTo>
                <a:lnTo>
                  <a:pt x="1165" y="2323"/>
                </a:lnTo>
                <a:lnTo>
                  <a:pt x="1201" y="2274"/>
                </a:lnTo>
                <a:lnTo>
                  <a:pt x="1237" y="2227"/>
                </a:lnTo>
                <a:lnTo>
                  <a:pt x="1273" y="2178"/>
                </a:lnTo>
                <a:lnTo>
                  <a:pt x="1309" y="2132"/>
                </a:lnTo>
                <a:lnTo>
                  <a:pt x="1347" y="2085"/>
                </a:lnTo>
                <a:lnTo>
                  <a:pt x="1386" y="2039"/>
                </a:lnTo>
                <a:lnTo>
                  <a:pt x="1424" y="1994"/>
                </a:lnTo>
                <a:lnTo>
                  <a:pt x="1464" y="1949"/>
                </a:lnTo>
                <a:lnTo>
                  <a:pt x="1503" y="1904"/>
                </a:lnTo>
                <a:lnTo>
                  <a:pt x="1544" y="1860"/>
                </a:lnTo>
                <a:lnTo>
                  <a:pt x="1584" y="1817"/>
                </a:lnTo>
                <a:lnTo>
                  <a:pt x="1625" y="1774"/>
                </a:lnTo>
                <a:lnTo>
                  <a:pt x="1667" y="1730"/>
                </a:lnTo>
                <a:lnTo>
                  <a:pt x="1709" y="1688"/>
                </a:lnTo>
                <a:lnTo>
                  <a:pt x="1753" y="1647"/>
                </a:lnTo>
                <a:lnTo>
                  <a:pt x="1796" y="1606"/>
                </a:lnTo>
                <a:lnTo>
                  <a:pt x="1840" y="1565"/>
                </a:lnTo>
                <a:lnTo>
                  <a:pt x="1884" y="1525"/>
                </a:lnTo>
                <a:lnTo>
                  <a:pt x="1929" y="1485"/>
                </a:lnTo>
                <a:lnTo>
                  <a:pt x="1975" y="1446"/>
                </a:lnTo>
                <a:lnTo>
                  <a:pt x="2020" y="1407"/>
                </a:lnTo>
                <a:lnTo>
                  <a:pt x="2066" y="1369"/>
                </a:lnTo>
                <a:lnTo>
                  <a:pt x="2114" y="1332"/>
                </a:lnTo>
                <a:lnTo>
                  <a:pt x="2160" y="1295"/>
                </a:lnTo>
                <a:lnTo>
                  <a:pt x="2208" y="1258"/>
                </a:lnTo>
                <a:lnTo>
                  <a:pt x="2256" y="1222"/>
                </a:lnTo>
                <a:lnTo>
                  <a:pt x="2304" y="1188"/>
                </a:lnTo>
                <a:lnTo>
                  <a:pt x="2353" y="1153"/>
                </a:lnTo>
                <a:lnTo>
                  <a:pt x="2403" y="1118"/>
                </a:lnTo>
                <a:lnTo>
                  <a:pt x="2452" y="1085"/>
                </a:lnTo>
                <a:lnTo>
                  <a:pt x="2503" y="1052"/>
                </a:lnTo>
                <a:lnTo>
                  <a:pt x="2553" y="1019"/>
                </a:lnTo>
                <a:lnTo>
                  <a:pt x="2605" y="987"/>
                </a:lnTo>
                <a:lnTo>
                  <a:pt x="2656" y="956"/>
                </a:lnTo>
                <a:lnTo>
                  <a:pt x="2707" y="925"/>
                </a:lnTo>
                <a:lnTo>
                  <a:pt x="2760" y="896"/>
                </a:lnTo>
                <a:lnTo>
                  <a:pt x="2812" y="866"/>
                </a:lnTo>
                <a:lnTo>
                  <a:pt x="2866" y="837"/>
                </a:lnTo>
                <a:lnTo>
                  <a:pt x="2920" y="809"/>
                </a:lnTo>
                <a:lnTo>
                  <a:pt x="2973" y="781"/>
                </a:lnTo>
                <a:lnTo>
                  <a:pt x="3027" y="754"/>
                </a:lnTo>
                <a:lnTo>
                  <a:pt x="3082" y="728"/>
                </a:lnTo>
                <a:lnTo>
                  <a:pt x="3138" y="702"/>
                </a:lnTo>
                <a:lnTo>
                  <a:pt x="3192" y="677"/>
                </a:lnTo>
                <a:lnTo>
                  <a:pt x="3248" y="652"/>
                </a:lnTo>
                <a:lnTo>
                  <a:pt x="3304" y="629"/>
                </a:lnTo>
                <a:lnTo>
                  <a:pt x="3361" y="606"/>
                </a:lnTo>
                <a:lnTo>
                  <a:pt x="3418" y="583"/>
                </a:lnTo>
                <a:lnTo>
                  <a:pt x="3474" y="561"/>
                </a:lnTo>
                <a:lnTo>
                  <a:pt x="3532" y="540"/>
                </a:lnTo>
                <a:lnTo>
                  <a:pt x="3589" y="520"/>
                </a:lnTo>
                <a:lnTo>
                  <a:pt x="3648" y="500"/>
                </a:lnTo>
                <a:lnTo>
                  <a:pt x="3706" y="481"/>
                </a:lnTo>
                <a:lnTo>
                  <a:pt x="3765" y="462"/>
                </a:lnTo>
                <a:lnTo>
                  <a:pt x="3824" y="445"/>
                </a:lnTo>
                <a:lnTo>
                  <a:pt x="3883" y="428"/>
                </a:lnTo>
                <a:lnTo>
                  <a:pt x="3943" y="411"/>
                </a:lnTo>
                <a:lnTo>
                  <a:pt x="4003" y="395"/>
                </a:lnTo>
                <a:lnTo>
                  <a:pt x="4062" y="381"/>
                </a:lnTo>
                <a:lnTo>
                  <a:pt x="4123" y="367"/>
                </a:lnTo>
                <a:lnTo>
                  <a:pt x="4184" y="353"/>
                </a:lnTo>
                <a:lnTo>
                  <a:pt x="4245" y="340"/>
                </a:lnTo>
                <a:lnTo>
                  <a:pt x="4306" y="328"/>
                </a:lnTo>
                <a:lnTo>
                  <a:pt x="4367" y="317"/>
                </a:lnTo>
                <a:lnTo>
                  <a:pt x="4429" y="307"/>
                </a:lnTo>
                <a:lnTo>
                  <a:pt x="4491" y="297"/>
                </a:lnTo>
                <a:lnTo>
                  <a:pt x="4553" y="288"/>
                </a:lnTo>
                <a:lnTo>
                  <a:pt x="4615" y="279"/>
                </a:lnTo>
                <a:lnTo>
                  <a:pt x="4678" y="272"/>
                </a:lnTo>
                <a:lnTo>
                  <a:pt x="4742" y="265"/>
                </a:lnTo>
                <a:lnTo>
                  <a:pt x="4805" y="259"/>
                </a:lnTo>
                <a:lnTo>
                  <a:pt x="4868" y="254"/>
                </a:lnTo>
                <a:lnTo>
                  <a:pt x="4932" y="250"/>
                </a:lnTo>
                <a:lnTo>
                  <a:pt x="4995" y="246"/>
                </a:lnTo>
                <a:lnTo>
                  <a:pt x="5059" y="244"/>
                </a:lnTo>
                <a:lnTo>
                  <a:pt x="5124" y="241"/>
                </a:lnTo>
                <a:lnTo>
                  <a:pt x="5189" y="240"/>
                </a:lnTo>
                <a:lnTo>
                  <a:pt x="5253" y="240"/>
                </a:lnTo>
                <a:lnTo>
                  <a:pt x="5253" y="0"/>
                </a:lnTo>
                <a:lnTo>
                  <a:pt x="5186" y="0"/>
                </a:lnTo>
                <a:lnTo>
                  <a:pt x="5118" y="2"/>
                </a:lnTo>
                <a:lnTo>
                  <a:pt x="5051" y="4"/>
                </a:lnTo>
                <a:lnTo>
                  <a:pt x="4985" y="7"/>
                </a:lnTo>
                <a:lnTo>
                  <a:pt x="4917" y="11"/>
                </a:lnTo>
                <a:lnTo>
                  <a:pt x="4850" y="15"/>
                </a:lnTo>
                <a:lnTo>
                  <a:pt x="4784" y="20"/>
                </a:lnTo>
                <a:lnTo>
                  <a:pt x="4718" y="28"/>
                </a:lnTo>
                <a:lnTo>
                  <a:pt x="4652" y="34"/>
                </a:lnTo>
                <a:lnTo>
                  <a:pt x="4587" y="41"/>
                </a:lnTo>
                <a:lnTo>
                  <a:pt x="4521" y="51"/>
                </a:lnTo>
                <a:lnTo>
                  <a:pt x="4455" y="60"/>
                </a:lnTo>
                <a:lnTo>
                  <a:pt x="4391" y="71"/>
                </a:lnTo>
                <a:lnTo>
                  <a:pt x="4326" y="81"/>
                </a:lnTo>
                <a:lnTo>
                  <a:pt x="4262" y="93"/>
                </a:lnTo>
                <a:lnTo>
                  <a:pt x="4197" y="105"/>
                </a:lnTo>
                <a:lnTo>
                  <a:pt x="4133" y="119"/>
                </a:lnTo>
                <a:lnTo>
                  <a:pt x="4070" y="133"/>
                </a:lnTo>
                <a:lnTo>
                  <a:pt x="4007" y="148"/>
                </a:lnTo>
                <a:lnTo>
                  <a:pt x="3944" y="163"/>
                </a:lnTo>
                <a:lnTo>
                  <a:pt x="3881" y="180"/>
                </a:lnTo>
                <a:lnTo>
                  <a:pt x="3819" y="197"/>
                </a:lnTo>
                <a:lnTo>
                  <a:pt x="3756" y="215"/>
                </a:lnTo>
                <a:lnTo>
                  <a:pt x="3694" y="233"/>
                </a:lnTo>
                <a:lnTo>
                  <a:pt x="3633" y="253"/>
                </a:lnTo>
                <a:lnTo>
                  <a:pt x="3572" y="273"/>
                </a:lnTo>
                <a:lnTo>
                  <a:pt x="3511" y="294"/>
                </a:lnTo>
                <a:lnTo>
                  <a:pt x="3450" y="315"/>
                </a:lnTo>
                <a:lnTo>
                  <a:pt x="3391" y="337"/>
                </a:lnTo>
                <a:lnTo>
                  <a:pt x="3331" y="361"/>
                </a:lnTo>
                <a:lnTo>
                  <a:pt x="3271" y="384"/>
                </a:lnTo>
                <a:lnTo>
                  <a:pt x="3212" y="408"/>
                </a:lnTo>
                <a:lnTo>
                  <a:pt x="3153" y="432"/>
                </a:lnTo>
                <a:lnTo>
                  <a:pt x="3095" y="459"/>
                </a:lnTo>
                <a:lnTo>
                  <a:pt x="3038" y="485"/>
                </a:lnTo>
                <a:lnTo>
                  <a:pt x="2980" y="511"/>
                </a:lnTo>
                <a:lnTo>
                  <a:pt x="2923" y="540"/>
                </a:lnTo>
                <a:lnTo>
                  <a:pt x="2866" y="567"/>
                </a:lnTo>
                <a:lnTo>
                  <a:pt x="2809" y="597"/>
                </a:lnTo>
                <a:lnTo>
                  <a:pt x="2753" y="626"/>
                </a:lnTo>
                <a:lnTo>
                  <a:pt x="2698" y="657"/>
                </a:lnTo>
                <a:lnTo>
                  <a:pt x="2642" y="687"/>
                </a:lnTo>
                <a:lnTo>
                  <a:pt x="2588" y="719"/>
                </a:lnTo>
                <a:lnTo>
                  <a:pt x="2533" y="750"/>
                </a:lnTo>
                <a:lnTo>
                  <a:pt x="2479" y="783"/>
                </a:lnTo>
                <a:lnTo>
                  <a:pt x="2426" y="817"/>
                </a:lnTo>
                <a:lnTo>
                  <a:pt x="2372" y="852"/>
                </a:lnTo>
                <a:lnTo>
                  <a:pt x="2320" y="885"/>
                </a:lnTo>
                <a:lnTo>
                  <a:pt x="2268" y="921"/>
                </a:lnTo>
                <a:lnTo>
                  <a:pt x="2217" y="957"/>
                </a:lnTo>
                <a:lnTo>
                  <a:pt x="2165" y="993"/>
                </a:lnTo>
                <a:lnTo>
                  <a:pt x="2115" y="1030"/>
                </a:lnTo>
                <a:lnTo>
                  <a:pt x="2064" y="1068"/>
                </a:lnTo>
                <a:lnTo>
                  <a:pt x="2014" y="1106"/>
                </a:lnTo>
                <a:lnTo>
                  <a:pt x="1964" y="1144"/>
                </a:lnTo>
                <a:lnTo>
                  <a:pt x="1916" y="1183"/>
                </a:lnTo>
                <a:lnTo>
                  <a:pt x="1867" y="1224"/>
                </a:lnTo>
                <a:lnTo>
                  <a:pt x="1819" y="1265"/>
                </a:lnTo>
                <a:lnTo>
                  <a:pt x="1771" y="1305"/>
                </a:lnTo>
                <a:lnTo>
                  <a:pt x="1725" y="1347"/>
                </a:lnTo>
                <a:lnTo>
                  <a:pt x="1679" y="1389"/>
                </a:lnTo>
                <a:lnTo>
                  <a:pt x="1633" y="1431"/>
                </a:lnTo>
                <a:lnTo>
                  <a:pt x="1587" y="1474"/>
                </a:lnTo>
                <a:lnTo>
                  <a:pt x="1542" y="1518"/>
                </a:lnTo>
                <a:lnTo>
                  <a:pt x="1498" y="1562"/>
                </a:lnTo>
                <a:lnTo>
                  <a:pt x="1455" y="1607"/>
                </a:lnTo>
                <a:lnTo>
                  <a:pt x="1410" y="1651"/>
                </a:lnTo>
                <a:lnTo>
                  <a:pt x="1367" y="1698"/>
                </a:lnTo>
                <a:lnTo>
                  <a:pt x="1325" y="1744"/>
                </a:lnTo>
                <a:lnTo>
                  <a:pt x="1284" y="1790"/>
                </a:lnTo>
                <a:lnTo>
                  <a:pt x="1243" y="1838"/>
                </a:lnTo>
                <a:lnTo>
                  <a:pt x="1202" y="1885"/>
                </a:lnTo>
                <a:lnTo>
                  <a:pt x="1163" y="1934"/>
                </a:lnTo>
                <a:lnTo>
                  <a:pt x="1123" y="1982"/>
                </a:lnTo>
                <a:lnTo>
                  <a:pt x="1085" y="2032"/>
                </a:lnTo>
                <a:lnTo>
                  <a:pt x="1046" y="2081"/>
                </a:lnTo>
                <a:lnTo>
                  <a:pt x="1008" y="2131"/>
                </a:lnTo>
                <a:lnTo>
                  <a:pt x="972" y="2181"/>
                </a:lnTo>
                <a:lnTo>
                  <a:pt x="936" y="2233"/>
                </a:lnTo>
                <a:lnTo>
                  <a:pt x="900" y="2284"/>
                </a:lnTo>
                <a:lnTo>
                  <a:pt x="864" y="2336"/>
                </a:lnTo>
                <a:lnTo>
                  <a:pt x="829" y="2388"/>
                </a:lnTo>
                <a:lnTo>
                  <a:pt x="796" y="2441"/>
                </a:lnTo>
                <a:lnTo>
                  <a:pt x="763" y="2494"/>
                </a:lnTo>
                <a:lnTo>
                  <a:pt x="730" y="2547"/>
                </a:lnTo>
                <a:lnTo>
                  <a:pt x="698" y="2602"/>
                </a:lnTo>
                <a:lnTo>
                  <a:pt x="666" y="2656"/>
                </a:lnTo>
                <a:lnTo>
                  <a:pt x="636" y="2711"/>
                </a:lnTo>
                <a:lnTo>
                  <a:pt x="606" y="2766"/>
                </a:lnTo>
                <a:lnTo>
                  <a:pt x="577" y="2821"/>
                </a:lnTo>
                <a:lnTo>
                  <a:pt x="547" y="2878"/>
                </a:lnTo>
                <a:lnTo>
                  <a:pt x="520" y="2934"/>
                </a:lnTo>
                <a:lnTo>
                  <a:pt x="492" y="2991"/>
                </a:lnTo>
                <a:lnTo>
                  <a:pt x="465" y="3048"/>
                </a:lnTo>
                <a:lnTo>
                  <a:pt x="440" y="3106"/>
                </a:lnTo>
                <a:lnTo>
                  <a:pt x="414" y="3162"/>
                </a:lnTo>
                <a:lnTo>
                  <a:pt x="390" y="3221"/>
                </a:lnTo>
                <a:lnTo>
                  <a:pt x="365" y="3279"/>
                </a:lnTo>
                <a:lnTo>
                  <a:pt x="342" y="3338"/>
                </a:lnTo>
                <a:lnTo>
                  <a:pt x="320" y="3397"/>
                </a:lnTo>
                <a:lnTo>
                  <a:pt x="298" y="3457"/>
                </a:lnTo>
                <a:lnTo>
                  <a:pt x="277" y="3518"/>
                </a:lnTo>
                <a:lnTo>
                  <a:pt x="256" y="3578"/>
                </a:lnTo>
                <a:lnTo>
                  <a:pt x="237" y="3638"/>
                </a:lnTo>
                <a:lnTo>
                  <a:pt x="218" y="3699"/>
                </a:lnTo>
                <a:lnTo>
                  <a:pt x="200" y="3760"/>
                </a:lnTo>
                <a:lnTo>
                  <a:pt x="182" y="3822"/>
                </a:lnTo>
                <a:lnTo>
                  <a:pt x="166" y="3883"/>
                </a:lnTo>
                <a:lnTo>
                  <a:pt x="150" y="3946"/>
                </a:lnTo>
                <a:lnTo>
                  <a:pt x="135" y="4009"/>
                </a:lnTo>
                <a:lnTo>
                  <a:pt x="121" y="4071"/>
                </a:lnTo>
                <a:lnTo>
                  <a:pt x="107" y="4134"/>
                </a:lnTo>
                <a:lnTo>
                  <a:pt x="94" y="4197"/>
                </a:lnTo>
                <a:lnTo>
                  <a:pt x="82" y="4260"/>
                </a:lnTo>
                <a:lnTo>
                  <a:pt x="71" y="4325"/>
                </a:lnTo>
                <a:lnTo>
                  <a:pt x="61" y="4388"/>
                </a:lnTo>
                <a:lnTo>
                  <a:pt x="51" y="4452"/>
                </a:lnTo>
                <a:lnTo>
                  <a:pt x="42" y="4518"/>
                </a:lnTo>
                <a:lnTo>
                  <a:pt x="34" y="4582"/>
                </a:lnTo>
                <a:lnTo>
                  <a:pt x="28" y="4647"/>
                </a:lnTo>
                <a:lnTo>
                  <a:pt x="21" y="4711"/>
                </a:lnTo>
                <a:lnTo>
                  <a:pt x="15" y="4778"/>
                </a:lnTo>
                <a:lnTo>
                  <a:pt x="11" y="4843"/>
                </a:lnTo>
                <a:lnTo>
                  <a:pt x="6" y="4908"/>
                </a:lnTo>
                <a:lnTo>
                  <a:pt x="4" y="4976"/>
                </a:lnTo>
                <a:lnTo>
                  <a:pt x="2" y="5041"/>
                </a:lnTo>
                <a:lnTo>
                  <a:pt x="0" y="5108"/>
                </a:lnTo>
                <a:lnTo>
                  <a:pt x="0" y="5174"/>
                </a:lnTo>
                <a:lnTo>
                  <a:pt x="239" y="517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Freeform 9">
            <a:extLst>
              <a:ext uri="{FF2B5EF4-FFF2-40B4-BE49-F238E27FC236}">
                <a16:creationId xmlns:a16="http://schemas.microsoft.com/office/drawing/2014/main" id="{06C521B4-F0AB-445D-B444-5F8020D41763}"/>
              </a:ext>
            </a:extLst>
          </p:cNvPr>
          <p:cNvSpPr>
            <a:spLocks/>
          </p:cNvSpPr>
          <p:nvPr/>
        </p:nvSpPr>
        <p:spPr bwMode="auto">
          <a:xfrm rot="-5400000">
            <a:off x="6614320" y="3882233"/>
            <a:ext cx="835025" cy="820737"/>
          </a:xfrm>
          <a:custGeom>
            <a:avLst/>
            <a:gdLst>
              <a:gd name="T0" fmla="*/ 2147483647 w 5253"/>
              <a:gd name="T1" fmla="*/ 2147483647 h 5175"/>
              <a:gd name="T2" fmla="*/ 2147483647 w 5253"/>
              <a:gd name="T3" fmla="*/ 2147483647 h 5175"/>
              <a:gd name="T4" fmla="*/ 2147483647 w 5253"/>
              <a:gd name="T5" fmla="*/ 2147483647 h 5175"/>
              <a:gd name="T6" fmla="*/ 2147483647 w 5253"/>
              <a:gd name="T7" fmla="*/ 2147483647 h 5175"/>
              <a:gd name="T8" fmla="*/ 2147483647 w 5253"/>
              <a:gd name="T9" fmla="*/ 2147483647 h 5175"/>
              <a:gd name="T10" fmla="*/ 2147483647 w 5253"/>
              <a:gd name="T11" fmla="*/ 2147483647 h 5175"/>
              <a:gd name="T12" fmla="*/ 2147483647 w 5253"/>
              <a:gd name="T13" fmla="*/ 2147483647 h 5175"/>
              <a:gd name="T14" fmla="*/ 2147483647 w 5253"/>
              <a:gd name="T15" fmla="*/ 2147483647 h 5175"/>
              <a:gd name="T16" fmla="*/ 2147483647 w 5253"/>
              <a:gd name="T17" fmla="*/ 2147483647 h 5175"/>
              <a:gd name="T18" fmla="*/ 2147483647 w 5253"/>
              <a:gd name="T19" fmla="*/ 2147483647 h 5175"/>
              <a:gd name="T20" fmla="*/ 2147483647 w 5253"/>
              <a:gd name="T21" fmla="*/ 2147483647 h 5175"/>
              <a:gd name="T22" fmla="*/ 2147483647 w 5253"/>
              <a:gd name="T23" fmla="*/ 2147483647 h 5175"/>
              <a:gd name="T24" fmla="*/ 2147483647 w 5253"/>
              <a:gd name="T25" fmla="*/ 2147483647 h 5175"/>
              <a:gd name="T26" fmla="*/ 2147483647 w 5253"/>
              <a:gd name="T27" fmla="*/ 2147483647 h 5175"/>
              <a:gd name="T28" fmla="*/ 2147483647 w 5253"/>
              <a:gd name="T29" fmla="*/ 2147483647 h 5175"/>
              <a:gd name="T30" fmla="*/ 2147483647 w 5253"/>
              <a:gd name="T31" fmla="*/ 2147483647 h 5175"/>
              <a:gd name="T32" fmla="*/ 2147483647 w 5253"/>
              <a:gd name="T33" fmla="*/ 2147483647 h 5175"/>
              <a:gd name="T34" fmla="*/ 2147483647 w 5253"/>
              <a:gd name="T35" fmla="*/ 2147483647 h 5175"/>
              <a:gd name="T36" fmla="*/ 2147483647 w 5253"/>
              <a:gd name="T37" fmla="*/ 2147483647 h 5175"/>
              <a:gd name="T38" fmla="*/ 2147483647 w 5253"/>
              <a:gd name="T39" fmla="*/ 2147483647 h 5175"/>
              <a:gd name="T40" fmla="*/ 2147483647 w 5253"/>
              <a:gd name="T41" fmla="*/ 2147483647 h 5175"/>
              <a:gd name="T42" fmla="*/ 2147483647 w 5253"/>
              <a:gd name="T43" fmla="*/ 2147483647 h 5175"/>
              <a:gd name="T44" fmla="*/ 2147483647 w 5253"/>
              <a:gd name="T45" fmla="*/ 2147483647 h 5175"/>
              <a:gd name="T46" fmla="*/ 2147483647 w 5253"/>
              <a:gd name="T47" fmla="*/ 2147483647 h 5175"/>
              <a:gd name="T48" fmla="*/ 2147483647 w 5253"/>
              <a:gd name="T49" fmla="*/ 2147483647 h 5175"/>
              <a:gd name="T50" fmla="*/ 2147483647 w 5253"/>
              <a:gd name="T51" fmla="*/ 0 h 5175"/>
              <a:gd name="T52" fmla="*/ 2147483647 w 5253"/>
              <a:gd name="T53" fmla="*/ 2147483647 h 5175"/>
              <a:gd name="T54" fmla="*/ 2147483647 w 5253"/>
              <a:gd name="T55" fmla="*/ 2147483647 h 5175"/>
              <a:gd name="T56" fmla="*/ 2147483647 w 5253"/>
              <a:gd name="T57" fmla="*/ 2147483647 h 5175"/>
              <a:gd name="T58" fmla="*/ 2147483647 w 5253"/>
              <a:gd name="T59" fmla="*/ 2147483647 h 5175"/>
              <a:gd name="T60" fmla="*/ 2147483647 w 5253"/>
              <a:gd name="T61" fmla="*/ 2147483647 h 5175"/>
              <a:gd name="T62" fmla="*/ 2147483647 w 5253"/>
              <a:gd name="T63" fmla="*/ 2147483647 h 5175"/>
              <a:gd name="T64" fmla="*/ 2147483647 w 5253"/>
              <a:gd name="T65" fmla="*/ 2147483647 h 5175"/>
              <a:gd name="T66" fmla="*/ 2147483647 w 5253"/>
              <a:gd name="T67" fmla="*/ 2147483647 h 5175"/>
              <a:gd name="T68" fmla="*/ 2147483647 w 5253"/>
              <a:gd name="T69" fmla="*/ 2147483647 h 5175"/>
              <a:gd name="T70" fmla="*/ 2147483647 w 5253"/>
              <a:gd name="T71" fmla="*/ 2147483647 h 5175"/>
              <a:gd name="T72" fmla="*/ 2147483647 w 5253"/>
              <a:gd name="T73" fmla="*/ 2147483647 h 5175"/>
              <a:gd name="T74" fmla="*/ 2147483647 w 5253"/>
              <a:gd name="T75" fmla="*/ 2147483647 h 5175"/>
              <a:gd name="T76" fmla="*/ 2147483647 w 5253"/>
              <a:gd name="T77" fmla="*/ 2147483647 h 5175"/>
              <a:gd name="T78" fmla="*/ 2147483647 w 5253"/>
              <a:gd name="T79" fmla="*/ 2147483647 h 5175"/>
              <a:gd name="T80" fmla="*/ 2147483647 w 5253"/>
              <a:gd name="T81" fmla="*/ 2147483647 h 5175"/>
              <a:gd name="T82" fmla="*/ 2147483647 w 5253"/>
              <a:gd name="T83" fmla="*/ 2147483647 h 5175"/>
              <a:gd name="T84" fmla="*/ 2147483647 w 5253"/>
              <a:gd name="T85" fmla="*/ 2147483647 h 5175"/>
              <a:gd name="T86" fmla="*/ 2147483647 w 5253"/>
              <a:gd name="T87" fmla="*/ 2147483647 h 5175"/>
              <a:gd name="T88" fmla="*/ 2147483647 w 5253"/>
              <a:gd name="T89" fmla="*/ 2147483647 h 5175"/>
              <a:gd name="T90" fmla="*/ 2147483647 w 5253"/>
              <a:gd name="T91" fmla="*/ 2147483647 h 5175"/>
              <a:gd name="T92" fmla="*/ 2147483647 w 5253"/>
              <a:gd name="T93" fmla="*/ 2147483647 h 5175"/>
              <a:gd name="T94" fmla="*/ 2147483647 w 5253"/>
              <a:gd name="T95" fmla="*/ 2147483647 h 5175"/>
              <a:gd name="T96" fmla="*/ 2147483647 w 5253"/>
              <a:gd name="T97" fmla="*/ 2147483647 h 5175"/>
              <a:gd name="T98" fmla="*/ 2147483647 w 5253"/>
              <a:gd name="T99" fmla="*/ 2147483647 h 5175"/>
              <a:gd name="T100" fmla="*/ 2147483647 w 5253"/>
              <a:gd name="T101" fmla="*/ 2147483647 h 5175"/>
              <a:gd name="T102" fmla="*/ 2147483647 w 5253"/>
              <a:gd name="T103" fmla="*/ 2147483647 h 51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3"/>
              <a:gd name="T157" fmla="*/ 0 h 5175"/>
              <a:gd name="T158" fmla="*/ 5253 w 5253"/>
              <a:gd name="T159" fmla="*/ 5175 h 517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3" h="5175">
                <a:moveTo>
                  <a:pt x="5253" y="4935"/>
                </a:moveTo>
                <a:lnTo>
                  <a:pt x="5253" y="4935"/>
                </a:lnTo>
                <a:lnTo>
                  <a:pt x="5189" y="4935"/>
                </a:lnTo>
                <a:lnTo>
                  <a:pt x="5124" y="4934"/>
                </a:lnTo>
                <a:lnTo>
                  <a:pt x="5059" y="4932"/>
                </a:lnTo>
                <a:lnTo>
                  <a:pt x="4995" y="4928"/>
                </a:lnTo>
                <a:lnTo>
                  <a:pt x="4931" y="4925"/>
                </a:lnTo>
                <a:lnTo>
                  <a:pt x="4868" y="4921"/>
                </a:lnTo>
                <a:lnTo>
                  <a:pt x="4805" y="4916"/>
                </a:lnTo>
                <a:lnTo>
                  <a:pt x="4742" y="4909"/>
                </a:lnTo>
                <a:lnTo>
                  <a:pt x="4678" y="4903"/>
                </a:lnTo>
                <a:lnTo>
                  <a:pt x="4615" y="4896"/>
                </a:lnTo>
                <a:lnTo>
                  <a:pt x="4553" y="4887"/>
                </a:lnTo>
                <a:lnTo>
                  <a:pt x="4491" y="4878"/>
                </a:lnTo>
                <a:lnTo>
                  <a:pt x="4429" y="4868"/>
                </a:lnTo>
                <a:lnTo>
                  <a:pt x="4367" y="4858"/>
                </a:lnTo>
                <a:lnTo>
                  <a:pt x="4306" y="4846"/>
                </a:lnTo>
                <a:lnTo>
                  <a:pt x="4245" y="4835"/>
                </a:lnTo>
                <a:lnTo>
                  <a:pt x="4184" y="4822"/>
                </a:lnTo>
                <a:lnTo>
                  <a:pt x="4123" y="4808"/>
                </a:lnTo>
                <a:lnTo>
                  <a:pt x="4062" y="4795"/>
                </a:lnTo>
                <a:lnTo>
                  <a:pt x="4003" y="4779"/>
                </a:lnTo>
                <a:lnTo>
                  <a:pt x="3943" y="4764"/>
                </a:lnTo>
                <a:lnTo>
                  <a:pt x="3883" y="4747"/>
                </a:lnTo>
                <a:lnTo>
                  <a:pt x="3824" y="4730"/>
                </a:lnTo>
                <a:lnTo>
                  <a:pt x="3765" y="4712"/>
                </a:lnTo>
                <a:lnTo>
                  <a:pt x="3706" y="4694"/>
                </a:lnTo>
                <a:lnTo>
                  <a:pt x="3648" y="4676"/>
                </a:lnTo>
                <a:lnTo>
                  <a:pt x="3589" y="4656"/>
                </a:lnTo>
                <a:lnTo>
                  <a:pt x="3531" y="4635"/>
                </a:lnTo>
                <a:lnTo>
                  <a:pt x="3474" y="4614"/>
                </a:lnTo>
                <a:lnTo>
                  <a:pt x="3418" y="4592"/>
                </a:lnTo>
                <a:lnTo>
                  <a:pt x="3361" y="4569"/>
                </a:lnTo>
                <a:lnTo>
                  <a:pt x="3304" y="4546"/>
                </a:lnTo>
                <a:lnTo>
                  <a:pt x="3248" y="4523"/>
                </a:lnTo>
                <a:lnTo>
                  <a:pt x="3192" y="4498"/>
                </a:lnTo>
                <a:lnTo>
                  <a:pt x="3138" y="4473"/>
                </a:lnTo>
                <a:lnTo>
                  <a:pt x="3082" y="4447"/>
                </a:lnTo>
                <a:lnTo>
                  <a:pt x="3027" y="4422"/>
                </a:lnTo>
                <a:lnTo>
                  <a:pt x="2973" y="4394"/>
                </a:lnTo>
                <a:lnTo>
                  <a:pt x="2920" y="4366"/>
                </a:lnTo>
                <a:lnTo>
                  <a:pt x="2866" y="4338"/>
                </a:lnTo>
                <a:lnTo>
                  <a:pt x="2812" y="4309"/>
                </a:lnTo>
                <a:lnTo>
                  <a:pt x="2760" y="4279"/>
                </a:lnTo>
                <a:lnTo>
                  <a:pt x="2707" y="4250"/>
                </a:lnTo>
                <a:lnTo>
                  <a:pt x="2656" y="4219"/>
                </a:lnTo>
                <a:lnTo>
                  <a:pt x="2605" y="4188"/>
                </a:lnTo>
                <a:lnTo>
                  <a:pt x="2553" y="4156"/>
                </a:lnTo>
                <a:lnTo>
                  <a:pt x="2503" y="4123"/>
                </a:lnTo>
                <a:lnTo>
                  <a:pt x="2452" y="4090"/>
                </a:lnTo>
                <a:lnTo>
                  <a:pt x="2403" y="4057"/>
                </a:lnTo>
                <a:lnTo>
                  <a:pt x="2353" y="4022"/>
                </a:lnTo>
                <a:lnTo>
                  <a:pt x="2304" y="3987"/>
                </a:lnTo>
                <a:lnTo>
                  <a:pt x="2256" y="3953"/>
                </a:lnTo>
                <a:lnTo>
                  <a:pt x="2208" y="3917"/>
                </a:lnTo>
                <a:lnTo>
                  <a:pt x="2160" y="3880"/>
                </a:lnTo>
                <a:lnTo>
                  <a:pt x="2114" y="3843"/>
                </a:lnTo>
                <a:lnTo>
                  <a:pt x="2066" y="3805"/>
                </a:lnTo>
                <a:lnTo>
                  <a:pt x="2020" y="3767"/>
                </a:lnTo>
                <a:lnTo>
                  <a:pt x="1975" y="3729"/>
                </a:lnTo>
                <a:lnTo>
                  <a:pt x="1929" y="3690"/>
                </a:lnTo>
                <a:lnTo>
                  <a:pt x="1884" y="3650"/>
                </a:lnTo>
                <a:lnTo>
                  <a:pt x="1840" y="3610"/>
                </a:lnTo>
                <a:lnTo>
                  <a:pt x="1796" y="3569"/>
                </a:lnTo>
                <a:lnTo>
                  <a:pt x="1753" y="3528"/>
                </a:lnTo>
                <a:lnTo>
                  <a:pt x="1709" y="3487"/>
                </a:lnTo>
                <a:lnTo>
                  <a:pt x="1667" y="3445"/>
                </a:lnTo>
                <a:lnTo>
                  <a:pt x="1625" y="3402"/>
                </a:lnTo>
                <a:lnTo>
                  <a:pt x="1584" y="3358"/>
                </a:lnTo>
                <a:lnTo>
                  <a:pt x="1544" y="3315"/>
                </a:lnTo>
                <a:lnTo>
                  <a:pt x="1503" y="3271"/>
                </a:lnTo>
                <a:lnTo>
                  <a:pt x="1464" y="3226"/>
                </a:lnTo>
                <a:lnTo>
                  <a:pt x="1424" y="3181"/>
                </a:lnTo>
                <a:lnTo>
                  <a:pt x="1386" y="3136"/>
                </a:lnTo>
                <a:lnTo>
                  <a:pt x="1347" y="3090"/>
                </a:lnTo>
                <a:lnTo>
                  <a:pt x="1309" y="3043"/>
                </a:lnTo>
                <a:lnTo>
                  <a:pt x="1273" y="2996"/>
                </a:lnTo>
                <a:lnTo>
                  <a:pt x="1237" y="2948"/>
                </a:lnTo>
                <a:lnTo>
                  <a:pt x="1201" y="2901"/>
                </a:lnTo>
                <a:lnTo>
                  <a:pt x="1165" y="2853"/>
                </a:lnTo>
                <a:lnTo>
                  <a:pt x="1131" y="2804"/>
                </a:lnTo>
                <a:lnTo>
                  <a:pt x="1097" y="2756"/>
                </a:lnTo>
                <a:lnTo>
                  <a:pt x="1063" y="2706"/>
                </a:lnTo>
                <a:lnTo>
                  <a:pt x="1031" y="2655"/>
                </a:lnTo>
                <a:lnTo>
                  <a:pt x="998" y="2606"/>
                </a:lnTo>
                <a:lnTo>
                  <a:pt x="966" y="2555"/>
                </a:lnTo>
                <a:lnTo>
                  <a:pt x="935" y="2504"/>
                </a:lnTo>
                <a:lnTo>
                  <a:pt x="904" y="2453"/>
                </a:lnTo>
                <a:lnTo>
                  <a:pt x="875" y="2400"/>
                </a:lnTo>
                <a:lnTo>
                  <a:pt x="845" y="2349"/>
                </a:lnTo>
                <a:lnTo>
                  <a:pt x="817" y="2296"/>
                </a:lnTo>
                <a:lnTo>
                  <a:pt x="788" y="2243"/>
                </a:lnTo>
                <a:lnTo>
                  <a:pt x="761" y="2190"/>
                </a:lnTo>
                <a:lnTo>
                  <a:pt x="734" y="2136"/>
                </a:lnTo>
                <a:lnTo>
                  <a:pt x="708" y="2081"/>
                </a:lnTo>
                <a:lnTo>
                  <a:pt x="683" y="2027"/>
                </a:lnTo>
                <a:lnTo>
                  <a:pt x="658" y="1973"/>
                </a:lnTo>
                <a:lnTo>
                  <a:pt x="634" y="1918"/>
                </a:lnTo>
                <a:lnTo>
                  <a:pt x="611" y="1862"/>
                </a:lnTo>
                <a:lnTo>
                  <a:pt x="587" y="1806"/>
                </a:lnTo>
                <a:lnTo>
                  <a:pt x="565" y="1750"/>
                </a:lnTo>
                <a:lnTo>
                  <a:pt x="543" y="1693"/>
                </a:lnTo>
                <a:lnTo>
                  <a:pt x="523" y="1637"/>
                </a:lnTo>
                <a:lnTo>
                  <a:pt x="503" y="1580"/>
                </a:lnTo>
                <a:lnTo>
                  <a:pt x="484" y="1523"/>
                </a:lnTo>
                <a:lnTo>
                  <a:pt x="465" y="1465"/>
                </a:lnTo>
                <a:lnTo>
                  <a:pt x="446" y="1407"/>
                </a:lnTo>
                <a:lnTo>
                  <a:pt x="430" y="1348"/>
                </a:lnTo>
                <a:lnTo>
                  <a:pt x="413" y="1290"/>
                </a:lnTo>
                <a:lnTo>
                  <a:pt x="397" y="1231"/>
                </a:lnTo>
                <a:lnTo>
                  <a:pt x="382" y="1172"/>
                </a:lnTo>
                <a:lnTo>
                  <a:pt x="367" y="1113"/>
                </a:lnTo>
                <a:lnTo>
                  <a:pt x="354" y="1053"/>
                </a:lnTo>
                <a:lnTo>
                  <a:pt x="341" y="993"/>
                </a:lnTo>
                <a:lnTo>
                  <a:pt x="329" y="933"/>
                </a:lnTo>
                <a:lnTo>
                  <a:pt x="317" y="873"/>
                </a:lnTo>
                <a:lnTo>
                  <a:pt x="306" y="811"/>
                </a:lnTo>
                <a:lnTo>
                  <a:pt x="297" y="750"/>
                </a:lnTo>
                <a:lnTo>
                  <a:pt x="287" y="689"/>
                </a:lnTo>
                <a:lnTo>
                  <a:pt x="279" y="628"/>
                </a:lnTo>
                <a:lnTo>
                  <a:pt x="272" y="566"/>
                </a:lnTo>
                <a:lnTo>
                  <a:pt x="265" y="504"/>
                </a:lnTo>
                <a:lnTo>
                  <a:pt x="259" y="442"/>
                </a:lnTo>
                <a:lnTo>
                  <a:pt x="254" y="379"/>
                </a:lnTo>
                <a:lnTo>
                  <a:pt x="250" y="317"/>
                </a:lnTo>
                <a:lnTo>
                  <a:pt x="245" y="254"/>
                </a:lnTo>
                <a:lnTo>
                  <a:pt x="242" y="191"/>
                </a:lnTo>
                <a:lnTo>
                  <a:pt x="240" y="128"/>
                </a:lnTo>
                <a:lnTo>
                  <a:pt x="240" y="64"/>
                </a:lnTo>
                <a:lnTo>
                  <a:pt x="239" y="0"/>
                </a:lnTo>
                <a:lnTo>
                  <a:pt x="0" y="0"/>
                </a:lnTo>
                <a:lnTo>
                  <a:pt x="0" y="67"/>
                </a:lnTo>
                <a:lnTo>
                  <a:pt x="2" y="134"/>
                </a:lnTo>
                <a:lnTo>
                  <a:pt x="4" y="199"/>
                </a:lnTo>
                <a:lnTo>
                  <a:pt x="6" y="266"/>
                </a:lnTo>
                <a:lnTo>
                  <a:pt x="11" y="332"/>
                </a:lnTo>
                <a:lnTo>
                  <a:pt x="15" y="397"/>
                </a:lnTo>
                <a:lnTo>
                  <a:pt x="21" y="463"/>
                </a:lnTo>
                <a:lnTo>
                  <a:pt x="28" y="528"/>
                </a:lnTo>
                <a:lnTo>
                  <a:pt x="34" y="593"/>
                </a:lnTo>
                <a:lnTo>
                  <a:pt x="42" y="658"/>
                </a:lnTo>
                <a:lnTo>
                  <a:pt x="51" y="723"/>
                </a:lnTo>
                <a:lnTo>
                  <a:pt x="61" y="787"/>
                </a:lnTo>
                <a:lnTo>
                  <a:pt x="71" y="850"/>
                </a:lnTo>
                <a:lnTo>
                  <a:pt x="82" y="915"/>
                </a:lnTo>
                <a:lnTo>
                  <a:pt x="94" y="978"/>
                </a:lnTo>
                <a:lnTo>
                  <a:pt x="107" y="1041"/>
                </a:lnTo>
                <a:lnTo>
                  <a:pt x="121" y="1104"/>
                </a:lnTo>
                <a:lnTo>
                  <a:pt x="135" y="1167"/>
                </a:lnTo>
                <a:lnTo>
                  <a:pt x="150" y="1229"/>
                </a:lnTo>
                <a:lnTo>
                  <a:pt x="166" y="1292"/>
                </a:lnTo>
                <a:lnTo>
                  <a:pt x="182" y="1353"/>
                </a:lnTo>
                <a:lnTo>
                  <a:pt x="200" y="1415"/>
                </a:lnTo>
                <a:lnTo>
                  <a:pt x="218" y="1476"/>
                </a:lnTo>
                <a:lnTo>
                  <a:pt x="237" y="1536"/>
                </a:lnTo>
                <a:lnTo>
                  <a:pt x="256" y="1598"/>
                </a:lnTo>
                <a:lnTo>
                  <a:pt x="277" y="1658"/>
                </a:lnTo>
                <a:lnTo>
                  <a:pt x="298" y="1718"/>
                </a:lnTo>
                <a:lnTo>
                  <a:pt x="320" y="1777"/>
                </a:lnTo>
                <a:lnTo>
                  <a:pt x="342" y="1837"/>
                </a:lnTo>
                <a:lnTo>
                  <a:pt x="365" y="1896"/>
                </a:lnTo>
                <a:lnTo>
                  <a:pt x="390" y="1954"/>
                </a:lnTo>
                <a:lnTo>
                  <a:pt x="414" y="2012"/>
                </a:lnTo>
                <a:lnTo>
                  <a:pt x="440" y="2070"/>
                </a:lnTo>
                <a:lnTo>
                  <a:pt x="465" y="2128"/>
                </a:lnTo>
                <a:lnTo>
                  <a:pt x="492" y="2184"/>
                </a:lnTo>
                <a:lnTo>
                  <a:pt x="520" y="2241"/>
                </a:lnTo>
                <a:lnTo>
                  <a:pt x="547" y="2297"/>
                </a:lnTo>
                <a:lnTo>
                  <a:pt x="577" y="2353"/>
                </a:lnTo>
                <a:lnTo>
                  <a:pt x="606" y="2409"/>
                </a:lnTo>
                <a:lnTo>
                  <a:pt x="636" y="2465"/>
                </a:lnTo>
                <a:lnTo>
                  <a:pt x="666" y="2518"/>
                </a:lnTo>
                <a:lnTo>
                  <a:pt x="698" y="2573"/>
                </a:lnTo>
                <a:lnTo>
                  <a:pt x="730" y="2628"/>
                </a:lnTo>
                <a:lnTo>
                  <a:pt x="763" y="2681"/>
                </a:lnTo>
                <a:lnTo>
                  <a:pt x="796" y="2735"/>
                </a:lnTo>
                <a:lnTo>
                  <a:pt x="829" y="2787"/>
                </a:lnTo>
                <a:lnTo>
                  <a:pt x="864" y="2839"/>
                </a:lnTo>
                <a:lnTo>
                  <a:pt x="900" y="2892"/>
                </a:lnTo>
                <a:lnTo>
                  <a:pt x="936" y="2942"/>
                </a:lnTo>
                <a:lnTo>
                  <a:pt x="972" y="2994"/>
                </a:lnTo>
                <a:lnTo>
                  <a:pt x="1008" y="3044"/>
                </a:lnTo>
                <a:lnTo>
                  <a:pt x="1046" y="3094"/>
                </a:lnTo>
                <a:lnTo>
                  <a:pt x="1085" y="3143"/>
                </a:lnTo>
                <a:lnTo>
                  <a:pt x="1123" y="3193"/>
                </a:lnTo>
                <a:lnTo>
                  <a:pt x="1163" y="3241"/>
                </a:lnTo>
                <a:lnTo>
                  <a:pt x="1202" y="3290"/>
                </a:lnTo>
                <a:lnTo>
                  <a:pt x="1243" y="3337"/>
                </a:lnTo>
                <a:lnTo>
                  <a:pt x="1284" y="3385"/>
                </a:lnTo>
                <a:lnTo>
                  <a:pt x="1325" y="3431"/>
                </a:lnTo>
                <a:lnTo>
                  <a:pt x="1367" y="3477"/>
                </a:lnTo>
                <a:lnTo>
                  <a:pt x="1410" y="3523"/>
                </a:lnTo>
                <a:lnTo>
                  <a:pt x="1455" y="3568"/>
                </a:lnTo>
                <a:lnTo>
                  <a:pt x="1498" y="3613"/>
                </a:lnTo>
                <a:lnTo>
                  <a:pt x="1542" y="3657"/>
                </a:lnTo>
                <a:lnTo>
                  <a:pt x="1587" y="3701"/>
                </a:lnTo>
                <a:lnTo>
                  <a:pt x="1633" y="3744"/>
                </a:lnTo>
                <a:lnTo>
                  <a:pt x="1679" y="3786"/>
                </a:lnTo>
                <a:lnTo>
                  <a:pt x="1725" y="3828"/>
                </a:lnTo>
                <a:lnTo>
                  <a:pt x="1771" y="3869"/>
                </a:lnTo>
                <a:lnTo>
                  <a:pt x="1819" y="3911"/>
                </a:lnTo>
                <a:lnTo>
                  <a:pt x="1867" y="3952"/>
                </a:lnTo>
                <a:lnTo>
                  <a:pt x="1916" y="3992"/>
                </a:lnTo>
                <a:lnTo>
                  <a:pt x="1964" y="4031"/>
                </a:lnTo>
                <a:lnTo>
                  <a:pt x="2014" y="4070"/>
                </a:lnTo>
                <a:lnTo>
                  <a:pt x="2064" y="4108"/>
                </a:lnTo>
                <a:lnTo>
                  <a:pt x="2115" y="4145"/>
                </a:lnTo>
                <a:lnTo>
                  <a:pt x="2165" y="4182"/>
                </a:lnTo>
                <a:lnTo>
                  <a:pt x="2217" y="4218"/>
                </a:lnTo>
                <a:lnTo>
                  <a:pt x="2268" y="4254"/>
                </a:lnTo>
                <a:lnTo>
                  <a:pt x="2320" y="4290"/>
                </a:lnTo>
                <a:lnTo>
                  <a:pt x="2372" y="4324"/>
                </a:lnTo>
                <a:lnTo>
                  <a:pt x="2426" y="4358"/>
                </a:lnTo>
                <a:lnTo>
                  <a:pt x="2479" y="4392"/>
                </a:lnTo>
                <a:lnTo>
                  <a:pt x="2533" y="4424"/>
                </a:lnTo>
                <a:lnTo>
                  <a:pt x="2588" y="4456"/>
                </a:lnTo>
                <a:lnTo>
                  <a:pt x="2642" y="4488"/>
                </a:lnTo>
                <a:lnTo>
                  <a:pt x="2698" y="4519"/>
                </a:lnTo>
                <a:lnTo>
                  <a:pt x="2753" y="4549"/>
                </a:lnTo>
                <a:lnTo>
                  <a:pt x="2809" y="4579"/>
                </a:lnTo>
                <a:lnTo>
                  <a:pt x="2866" y="4608"/>
                </a:lnTo>
                <a:lnTo>
                  <a:pt x="2923" y="4635"/>
                </a:lnTo>
                <a:lnTo>
                  <a:pt x="2980" y="4664"/>
                </a:lnTo>
                <a:lnTo>
                  <a:pt x="3038" y="4690"/>
                </a:lnTo>
                <a:lnTo>
                  <a:pt x="3095" y="4717"/>
                </a:lnTo>
                <a:lnTo>
                  <a:pt x="3153" y="4743"/>
                </a:lnTo>
                <a:lnTo>
                  <a:pt x="3212" y="4767"/>
                </a:lnTo>
                <a:lnTo>
                  <a:pt x="3271" y="4791"/>
                </a:lnTo>
                <a:lnTo>
                  <a:pt x="3331" y="4815"/>
                </a:lnTo>
                <a:lnTo>
                  <a:pt x="3391" y="4838"/>
                </a:lnTo>
                <a:lnTo>
                  <a:pt x="3451" y="4860"/>
                </a:lnTo>
                <a:lnTo>
                  <a:pt x="3511" y="4881"/>
                </a:lnTo>
                <a:lnTo>
                  <a:pt x="3572" y="4902"/>
                </a:lnTo>
                <a:lnTo>
                  <a:pt x="3633" y="4922"/>
                </a:lnTo>
                <a:lnTo>
                  <a:pt x="3694" y="4941"/>
                </a:lnTo>
                <a:lnTo>
                  <a:pt x="3756" y="4960"/>
                </a:lnTo>
                <a:lnTo>
                  <a:pt x="3819" y="4978"/>
                </a:lnTo>
                <a:lnTo>
                  <a:pt x="3881" y="4995"/>
                </a:lnTo>
                <a:lnTo>
                  <a:pt x="3944" y="5012"/>
                </a:lnTo>
                <a:lnTo>
                  <a:pt x="4007" y="5026"/>
                </a:lnTo>
                <a:lnTo>
                  <a:pt x="4070" y="5042"/>
                </a:lnTo>
                <a:lnTo>
                  <a:pt x="4133" y="5056"/>
                </a:lnTo>
                <a:lnTo>
                  <a:pt x="4197" y="5070"/>
                </a:lnTo>
                <a:lnTo>
                  <a:pt x="4262" y="5082"/>
                </a:lnTo>
                <a:lnTo>
                  <a:pt x="4326" y="5094"/>
                </a:lnTo>
                <a:lnTo>
                  <a:pt x="4391" y="5104"/>
                </a:lnTo>
                <a:lnTo>
                  <a:pt x="4455" y="5115"/>
                </a:lnTo>
                <a:lnTo>
                  <a:pt x="4521" y="5124"/>
                </a:lnTo>
                <a:lnTo>
                  <a:pt x="4587" y="5133"/>
                </a:lnTo>
                <a:lnTo>
                  <a:pt x="4652" y="5141"/>
                </a:lnTo>
                <a:lnTo>
                  <a:pt x="4718" y="5148"/>
                </a:lnTo>
                <a:lnTo>
                  <a:pt x="4784" y="5155"/>
                </a:lnTo>
                <a:lnTo>
                  <a:pt x="4850" y="5160"/>
                </a:lnTo>
                <a:lnTo>
                  <a:pt x="4917" y="5164"/>
                </a:lnTo>
                <a:lnTo>
                  <a:pt x="4985" y="5168"/>
                </a:lnTo>
                <a:lnTo>
                  <a:pt x="5051" y="5171"/>
                </a:lnTo>
                <a:lnTo>
                  <a:pt x="5118" y="5173"/>
                </a:lnTo>
                <a:lnTo>
                  <a:pt x="5186" y="5175"/>
                </a:lnTo>
                <a:lnTo>
                  <a:pt x="5253" y="5175"/>
                </a:lnTo>
                <a:lnTo>
                  <a:pt x="5253" y="493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0" name="Freeform 10">
            <a:extLst>
              <a:ext uri="{FF2B5EF4-FFF2-40B4-BE49-F238E27FC236}">
                <a16:creationId xmlns:a16="http://schemas.microsoft.com/office/drawing/2014/main" id="{3D10F73A-DCDB-46F4-9EB5-E7ECC99EA214}"/>
              </a:ext>
            </a:extLst>
          </p:cNvPr>
          <p:cNvSpPr>
            <a:spLocks/>
          </p:cNvSpPr>
          <p:nvPr/>
        </p:nvSpPr>
        <p:spPr bwMode="auto">
          <a:xfrm rot="-5400000">
            <a:off x="4752976" y="3106738"/>
            <a:ext cx="1630362" cy="1604963"/>
          </a:xfrm>
          <a:custGeom>
            <a:avLst/>
            <a:gdLst>
              <a:gd name="T0" fmla="*/ 2147483647 w 10268"/>
              <a:gd name="T1" fmla="*/ 2147483647 h 10109"/>
              <a:gd name="T2" fmla="*/ 2147483647 w 10268"/>
              <a:gd name="T3" fmla="*/ 2147483647 h 10109"/>
              <a:gd name="T4" fmla="*/ 2147483647 w 10268"/>
              <a:gd name="T5" fmla="*/ 2147483647 h 10109"/>
              <a:gd name="T6" fmla="*/ 2147483647 w 10268"/>
              <a:gd name="T7" fmla="*/ 2147483647 h 10109"/>
              <a:gd name="T8" fmla="*/ 2147483647 w 10268"/>
              <a:gd name="T9" fmla="*/ 2147483647 h 10109"/>
              <a:gd name="T10" fmla="*/ 2147483647 w 10268"/>
              <a:gd name="T11" fmla="*/ 2147483647 h 10109"/>
              <a:gd name="T12" fmla="*/ 2147483647 w 10268"/>
              <a:gd name="T13" fmla="*/ 2147483647 h 10109"/>
              <a:gd name="T14" fmla="*/ 2147483647 w 10268"/>
              <a:gd name="T15" fmla="*/ 2147483647 h 10109"/>
              <a:gd name="T16" fmla="*/ 2147483647 w 10268"/>
              <a:gd name="T17" fmla="*/ 2147483647 h 10109"/>
              <a:gd name="T18" fmla="*/ 2147483647 w 10268"/>
              <a:gd name="T19" fmla="*/ 2147483647 h 10109"/>
              <a:gd name="T20" fmla="*/ 2147483647 w 10268"/>
              <a:gd name="T21" fmla="*/ 2147483647 h 10109"/>
              <a:gd name="T22" fmla="*/ 2147483647 w 10268"/>
              <a:gd name="T23" fmla="*/ 2147483647 h 10109"/>
              <a:gd name="T24" fmla="*/ 2147483647 w 10268"/>
              <a:gd name="T25" fmla="*/ 2147483647 h 10109"/>
              <a:gd name="T26" fmla="*/ 2147483647 w 10268"/>
              <a:gd name="T27" fmla="*/ 2147483647 h 10109"/>
              <a:gd name="T28" fmla="*/ 2147483647 w 10268"/>
              <a:gd name="T29" fmla="*/ 2147483647 h 10109"/>
              <a:gd name="T30" fmla="*/ 2147483647 w 10268"/>
              <a:gd name="T31" fmla="*/ 2147483647 h 10109"/>
              <a:gd name="T32" fmla="*/ 2147483647 w 10268"/>
              <a:gd name="T33" fmla="*/ 2147483647 h 10109"/>
              <a:gd name="T34" fmla="*/ 2147483647 w 10268"/>
              <a:gd name="T35" fmla="*/ 2147483647 h 10109"/>
              <a:gd name="T36" fmla="*/ 2147483647 w 10268"/>
              <a:gd name="T37" fmla="*/ 2147483647 h 10109"/>
              <a:gd name="T38" fmla="*/ 2147483647 w 10268"/>
              <a:gd name="T39" fmla="*/ 2147483647 h 10109"/>
              <a:gd name="T40" fmla="*/ 2147483647 w 10268"/>
              <a:gd name="T41" fmla="*/ 2147483647 h 10109"/>
              <a:gd name="T42" fmla="*/ 2147483647 w 10268"/>
              <a:gd name="T43" fmla="*/ 2147483647 h 10109"/>
              <a:gd name="T44" fmla="*/ 2147483647 w 10268"/>
              <a:gd name="T45" fmla="*/ 2147483647 h 10109"/>
              <a:gd name="T46" fmla="*/ 2147483647 w 10268"/>
              <a:gd name="T47" fmla="*/ 2147483647 h 10109"/>
              <a:gd name="T48" fmla="*/ 2147483647 w 10268"/>
              <a:gd name="T49" fmla="*/ 2147483647 h 10109"/>
              <a:gd name="T50" fmla="*/ 2147483647 w 10268"/>
              <a:gd name="T51" fmla="*/ 2147483647 h 10109"/>
              <a:gd name="T52" fmla="*/ 2147483647 w 10268"/>
              <a:gd name="T53" fmla="*/ 2147483647 h 10109"/>
              <a:gd name="T54" fmla="*/ 2147483647 w 10268"/>
              <a:gd name="T55" fmla="*/ 2147483647 h 10109"/>
              <a:gd name="T56" fmla="*/ 2147483647 w 10268"/>
              <a:gd name="T57" fmla="*/ 2147483647 h 10109"/>
              <a:gd name="T58" fmla="*/ 2147483647 w 10268"/>
              <a:gd name="T59" fmla="*/ 2147483647 h 10109"/>
              <a:gd name="T60" fmla="*/ 2147483647 w 10268"/>
              <a:gd name="T61" fmla="*/ 2147483647 h 10109"/>
              <a:gd name="T62" fmla="*/ 2147483647 w 10268"/>
              <a:gd name="T63" fmla="*/ 2147483647 h 10109"/>
              <a:gd name="T64" fmla="*/ 2147483647 w 10268"/>
              <a:gd name="T65" fmla="*/ 2147483647 h 10109"/>
              <a:gd name="T66" fmla="*/ 2147483647 w 10268"/>
              <a:gd name="T67" fmla="*/ 2147483647 h 10109"/>
              <a:gd name="T68" fmla="*/ 2147483647 w 10268"/>
              <a:gd name="T69" fmla="*/ 2147483647 h 10109"/>
              <a:gd name="T70" fmla="*/ 2147483647 w 10268"/>
              <a:gd name="T71" fmla="*/ 2147483647 h 10109"/>
              <a:gd name="T72" fmla="*/ 2147483647 w 10268"/>
              <a:gd name="T73" fmla="*/ 2147483647 h 10109"/>
              <a:gd name="T74" fmla="*/ 2147483647 w 10268"/>
              <a:gd name="T75" fmla="*/ 2147483647 h 10109"/>
              <a:gd name="T76" fmla="*/ 2147483647 w 10268"/>
              <a:gd name="T77" fmla="*/ 2147483647 h 10109"/>
              <a:gd name="T78" fmla="*/ 2147483647 w 10268"/>
              <a:gd name="T79" fmla="*/ 2147483647 h 10109"/>
              <a:gd name="T80" fmla="*/ 2147483647 w 10268"/>
              <a:gd name="T81" fmla="*/ 2147483647 h 10109"/>
              <a:gd name="T82" fmla="*/ 2147483647 w 10268"/>
              <a:gd name="T83" fmla="*/ 2147483647 h 10109"/>
              <a:gd name="T84" fmla="*/ 2147483647 w 10268"/>
              <a:gd name="T85" fmla="*/ 0 h 1010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68"/>
              <a:gd name="T130" fmla="*/ 0 h 10109"/>
              <a:gd name="T131" fmla="*/ 10268 w 10268"/>
              <a:gd name="T132" fmla="*/ 10109 h 1010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68" h="10109">
                <a:moveTo>
                  <a:pt x="5134" y="0"/>
                </a:moveTo>
                <a:lnTo>
                  <a:pt x="5397" y="6"/>
                </a:lnTo>
                <a:lnTo>
                  <a:pt x="5657" y="26"/>
                </a:lnTo>
                <a:lnTo>
                  <a:pt x="5914" y="58"/>
                </a:lnTo>
                <a:lnTo>
                  <a:pt x="6166" y="103"/>
                </a:lnTo>
                <a:lnTo>
                  <a:pt x="6414" y="159"/>
                </a:lnTo>
                <a:lnTo>
                  <a:pt x="6658" y="228"/>
                </a:lnTo>
                <a:lnTo>
                  <a:pt x="6896" y="308"/>
                </a:lnTo>
                <a:lnTo>
                  <a:pt x="7128" y="398"/>
                </a:lnTo>
                <a:lnTo>
                  <a:pt x="7356" y="500"/>
                </a:lnTo>
                <a:lnTo>
                  <a:pt x="7578" y="611"/>
                </a:lnTo>
                <a:lnTo>
                  <a:pt x="7793" y="734"/>
                </a:lnTo>
                <a:lnTo>
                  <a:pt x="8001" y="865"/>
                </a:lnTo>
                <a:lnTo>
                  <a:pt x="8202" y="1006"/>
                </a:lnTo>
                <a:lnTo>
                  <a:pt x="8396" y="1157"/>
                </a:lnTo>
                <a:lnTo>
                  <a:pt x="8583" y="1316"/>
                </a:lnTo>
                <a:lnTo>
                  <a:pt x="8761" y="1483"/>
                </a:lnTo>
                <a:lnTo>
                  <a:pt x="8931" y="1659"/>
                </a:lnTo>
                <a:lnTo>
                  <a:pt x="9092" y="1842"/>
                </a:lnTo>
                <a:lnTo>
                  <a:pt x="9245" y="2034"/>
                </a:lnTo>
                <a:lnTo>
                  <a:pt x="9389" y="2232"/>
                </a:lnTo>
                <a:lnTo>
                  <a:pt x="9523" y="2437"/>
                </a:lnTo>
                <a:lnTo>
                  <a:pt x="9646" y="2648"/>
                </a:lnTo>
                <a:lnTo>
                  <a:pt x="9760" y="2866"/>
                </a:lnTo>
                <a:lnTo>
                  <a:pt x="9863" y="3091"/>
                </a:lnTo>
                <a:lnTo>
                  <a:pt x="9955" y="3319"/>
                </a:lnTo>
                <a:lnTo>
                  <a:pt x="10036" y="3554"/>
                </a:lnTo>
                <a:lnTo>
                  <a:pt x="10106" y="3794"/>
                </a:lnTo>
                <a:lnTo>
                  <a:pt x="10163" y="4038"/>
                </a:lnTo>
                <a:lnTo>
                  <a:pt x="10208" y="4287"/>
                </a:lnTo>
                <a:lnTo>
                  <a:pt x="10241" y="4539"/>
                </a:lnTo>
                <a:lnTo>
                  <a:pt x="10261" y="4795"/>
                </a:lnTo>
                <a:lnTo>
                  <a:pt x="10268" y="5055"/>
                </a:lnTo>
                <a:lnTo>
                  <a:pt x="10261" y="5314"/>
                </a:lnTo>
                <a:lnTo>
                  <a:pt x="10241" y="5570"/>
                </a:lnTo>
                <a:lnTo>
                  <a:pt x="10208" y="5822"/>
                </a:lnTo>
                <a:lnTo>
                  <a:pt x="10163" y="6071"/>
                </a:lnTo>
                <a:lnTo>
                  <a:pt x="10106" y="6315"/>
                </a:lnTo>
                <a:lnTo>
                  <a:pt x="10036" y="6554"/>
                </a:lnTo>
                <a:lnTo>
                  <a:pt x="9955" y="6789"/>
                </a:lnTo>
                <a:lnTo>
                  <a:pt x="9863" y="7019"/>
                </a:lnTo>
                <a:lnTo>
                  <a:pt x="9760" y="7243"/>
                </a:lnTo>
                <a:lnTo>
                  <a:pt x="9646" y="7461"/>
                </a:lnTo>
                <a:lnTo>
                  <a:pt x="9523" y="7672"/>
                </a:lnTo>
                <a:lnTo>
                  <a:pt x="9389" y="7877"/>
                </a:lnTo>
                <a:lnTo>
                  <a:pt x="9245" y="8075"/>
                </a:lnTo>
                <a:lnTo>
                  <a:pt x="9092" y="8267"/>
                </a:lnTo>
                <a:lnTo>
                  <a:pt x="8931" y="8450"/>
                </a:lnTo>
                <a:lnTo>
                  <a:pt x="8761" y="8626"/>
                </a:lnTo>
                <a:lnTo>
                  <a:pt x="8583" y="8794"/>
                </a:lnTo>
                <a:lnTo>
                  <a:pt x="8396" y="8953"/>
                </a:lnTo>
                <a:lnTo>
                  <a:pt x="8202" y="9102"/>
                </a:lnTo>
                <a:lnTo>
                  <a:pt x="8001" y="9244"/>
                </a:lnTo>
                <a:lnTo>
                  <a:pt x="7793" y="9375"/>
                </a:lnTo>
                <a:lnTo>
                  <a:pt x="7578" y="9498"/>
                </a:lnTo>
                <a:lnTo>
                  <a:pt x="7356" y="9609"/>
                </a:lnTo>
                <a:lnTo>
                  <a:pt x="7128" y="9710"/>
                </a:lnTo>
                <a:lnTo>
                  <a:pt x="6896" y="9801"/>
                </a:lnTo>
                <a:lnTo>
                  <a:pt x="6658" y="9881"/>
                </a:lnTo>
                <a:lnTo>
                  <a:pt x="6414" y="9950"/>
                </a:lnTo>
                <a:lnTo>
                  <a:pt x="6166" y="10007"/>
                </a:lnTo>
                <a:lnTo>
                  <a:pt x="5914" y="10051"/>
                </a:lnTo>
                <a:lnTo>
                  <a:pt x="5657" y="10082"/>
                </a:lnTo>
                <a:lnTo>
                  <a:pt x="5397" y="10102"/>
                </a:lnTo>
                <a:lnTo>
                  <a:pt x="5134" y="10109"/>
                </a:lnTo>
                <a:lnTo>
                  <a:pt x="4870" y="10102"/>
                </a:lnTo>
                <a:lnTo>
                  <a:pt x="4610" y="10082"/>
                </a:lnTo>
                <a:lnTo>
                  <a:pt x="4354" y="10051"/>
                </a:lnTo>
                <a:lnTo>
                  <a:pt x="4101" y="10007"/>
                </a:lnTo>
                <a:lnTo>
                  <a:pt x="3853" y="9950"/>
                </a:lnTo>
                <a:lnTo>
                  <a:pt x="3610" y="9881"/>
                </a:lnTo>
                <a:lnTo>
                  <a:pt x="3371" y="9801"/>
                </a:lnTo>
                <a:lnTo>
                  <a:pt x="3138" y="9710"/>
                </a:lnTo>
                <a:lnTo>
                  <a:pt x="2911" y="9609"/>
                </a:lnTo>
                <a:lnTo>
                  <a:pt x="2690" y="9498"/>
                </a:lnTo>
                <a:lnTo>
                  <a:pt x="2475" y="9375"/>
                </a:lnTo>
                <a:lnTo>
                  <a:pt x="2267" y="9244"/>
                </a:lnTo>
                <a:lnTo>
                  <a:pt x="2065" y="9102"/>
                </a:lnTo>
                <a:lnTo>
                  <a:pt x="1871" y="8953"/>
                </a:lnTo>
                <a:lnTo>
                  <a:pt x="1685" y="8794"/>
                </a:lnTo>
                <a:lnTo>
                  <a:pt x="1506" y="8626"/>
                </a:lnTo>
                <a:lnTo>
                  <a:pt x="1337" y="8450"/>
                </a:lnTo>
                <a:lnTo>
                  <a:pt x="1175" y="8267"/>
                </a:lnTo>
                <a:lnTo>
                  <a:pt x="1022" y="8075"/>
                </a:lnTo>
                <a:lnTo>
                  <a:pt x="879" y="7877"/>
                </a:lnTo>
                <a:lnTo>
                  <a:pt x="745" y="7672"/>
                </a:lnTo>
                <a:lnTo>
                  <a:pt x="621" y="7461"/>
                </a:lnTo>
                <a:lnTo>
                  <a:pt x="507" y="7243"/>
                </a:lnTo>
                <a:lnTo>
                  <a:pt x="404" y="7019"/>
                </a:lnTo>
                <a:lnTo>
                  <a:pt x="313" y="6789"/>
                </a:lnTo>
                <a:lnTo>
                  <a:pt x="232" y="6554"/>
                </a:lnTo>
                <a:lnTo>
                  <a:pt x="162" y="6315"/>
                </a:lnTo>
                <a:lnTo>
                  <a:pt x="104" y="6071"/>
                </a:lnTo>
                <a:lnTo>
                  <a:pt x="59" y="5822"/>
                </a:lnTo>
                <a:lnTo>
                  <a:pt x="26" y="5570"/>
                </a:lnTo>
                <a:lnTo>
                  <a:pt x="6" y="5314"/>
                </a:lnTo>
                <a:lnTo>
                  <a:pt x="0" y="5055"/>
                </a:lnTo>
                <a:lnTo>
                  <a:pt x="6" y="4795"/>
                </a:lnTo>
                <a:lnTo>
                  <a:pt x="26" y="4539"/>
                </a:lnTo>
                <a:lnTo>
                  <a:pt x="59" y="4287"/>
                </a:lnTo>
                <a:lnTo>
                  <a:pt x="104" y="4038"/>
                </a:lnTo>
                <a:lnTo>
                  <a:pt x="162" y="3794"/>
                </a:lnTo>
                <a:lnTo>
                  <a:pt x="232" y="3554"/>
                </a:lnTo>
                <a:lnTo>
                  <a:pt x="313" y="3319"/>
                </a:lnTo>
                <a:lnTo>
                  <a:pt x="404" y="3091"/>
                </a:lnTo>
                <a:lnTo>
                  <a:pt x="507" y="2866"/>
                </a:lnTo>
                <a:lnTo>
                  <a:pt x="621" y="2648"/>
                </a:lnTo>
                <a:lnTo>
                  <a:pt x="745" y="2437"/>
                </a:lnTo>
                <a:lnTo>
                  <a:pt x="879" y="2232"/>
                </a:lnTo>
                <a:lnTo>
                  <a:pt x="1022" y="2034"/>
                </a:lnTo>
                <a:lnTo>
                  <a:pt x="1175" y="1842"/>
                </a:lnTo>
                <a:lnTo>
                  <a:pt x="1337" y="1659"/>
                </a:lnTo>
                <a:lnTo>
                  <a:pt x="1506" y="1483"/>
                </a:lnTo>
                <a:lnTo>
                  <a:pt x="1685" y="1316"/>
                </a:lnTo>
                <a:lnTo>
                  <a:pt x="1871" y="1157"/>
                </a:lnTo>
                <a:lnTo>
                  <a:pt x="2065" y="1006"/>
                </a:lnTo>
                <a:lnTo>
                  <a:pt x="2267" y="865"/>
                </a:lnTo>
                <a:lnTo>
                  <a:pt x="2475" y="734"/>
                </a:lnTo>
                <a:lnTo>
                  <a:pt x="2690" y="611"/>
                </a:lnTo>
                <a:lnTo>
                  <a:pt x="2911" y="500"/>
                </a:lnTo>
                <a:lnTo>
                  <a:pt x="3138" y="398"/>
                </a:lnTo>
                <a:lnTo>
                  <a:pt x="3371" y="308"/>
                </a:lnTo>
                <a:lnTo>
                  <a:pt x="3610" y="228"/>
                </a:lnTo>
                <a:lnTo>
                  <a:pt x="3853" y="159"/>
                </a:lnTo>
                <a:lnTo>
                  <a:pt x="4101" y="103"/>
                </a:lnTo>
                <a:lnTo>
                  <a:pt x="4354" y="58"/>
                </a:lnTo>
                <a:lnTo>
                  <a:pt x="4610" y="26"/>
                </a:lnTo>
                <a:lnTo>
                  <a:pt x="4870" y="6"/>
                </a:lnTo>
                <a:lnTo>
                  <a:pt x="51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Freeform 11">
            <a:extLst>
              <a:ext uri="{FF2B5EF4-FFF2-40B4-BE49-F238E27FC236}">
                <a16:creationId xmlns:a16="http://schemas.microsoft.com/office/drawing/2014/main" id="{F3FC4163-7B4F-494D-8710-9FE529D00B81}"/>
              </a:ext>
            </a:extLst>
          </p:cNvPr>
          <p:cNvSpPr>
            <a:spLocks/>
          </p:cNvSpPr>
          <p:nvPr/>
        </p:nvSpPr>
        <p:spPr bwMode="auto">
          <a:xfrm rot="-5400000">
            <a:off x="5482431" y="3598069"/>
            <a:ext cx="1246188" cy="571500"/>
          </a:xfrm>
          <a:custGeom>
            <a:avLst/>
            <a:gdLst>
              <a:gd name="T0" fmla="*/ 2147483647 w 7842"/>
              <a:gd name="T1" fmla="*/ 2147483647 h 3598"/>
              <a:gd name="T2" fmla="*/ 2147483647 w 7842"/>
              <a:gd name="T3" fmla="*/ 2147483647 h 3598"/>
              <a:gd name="T4" fmla="*/ 2147483647 w 7842"/>
              <a:gd name="T5" fmla="*/ 2147483647 h 3598"/>
              <a:gd name="T6" fmla="*/ 2147483647 w 7842"/>
              <a:gd name="T7" fmla="*/ 2147483647 h 3598"/>
              <a:gd name="T8" fmla="*/ 2147483647 w 7842"/>
              <a:gd name="T9" fmla="*/ 2147483647 h 3598"/>
              <a:gd name="T10" fmla="*/ 2147483647 w 7842"/>
              <a:gd name="T11" fmla="*/ 2147483647 h 3598"/>
              <a:gd name="T12" fmla="*/ 2147483647 w 7842"/>
              <a:gd name="T13" fmla="*/ 2147483647 h 3598"/>
              <a:gd name="T14" fmla="*/ 2147483647 w 7842"/>
              <a:gd name="T15" fmla="*/ 2147483647 h 3598"/>
              <a:gd name="T16" fmla="*/ 2147483647 w 7842"/>
              <a:gd name="T17" fmla="*/ 2147483647 h 3598"/>
              <a:gd name="T18" fmla="*/ 2147483647 w 7842"/>
              <a:gd name="T19" fmla="*/ 2147483647 h 3598"/>
              <a:gd name="T20" fmla="*/ 2147483647 w 7842"/>
              <a:gd name="T21" fmla="*/ 0 h 3598"/>
              <a:gd name="T22" fmla="*/ 2147483647 w 7842"/>
              <a:gd name="T23" fmla="*/ 2147483647 h 3598"/>
              <a:gd name="T24" fmla="*/ 2147483647 w 7842"/>
              <a:gd name="T25" fmla="*/ 2147483647 h 3598"/>
              <a:gd name="T26" fmla="*/ 2147483647 w 7842"/>
              <a:gd name="T27" fmla="*/ 2147483647 h 3598"/>
              <a:gd name="T28" fmla="*/ 2147483647 w 7842"/>
              <a:gd name="T29" fmla="*/ 2147483647 h 3598"/>
              <a:gd name="T30" fmla="*/ 2147483647 w 7842"/>
              <a:gd name="T31" fmla="*/ 2147483647 h 3598"/>
              <a:gd name="T32" fmla="*/ 2147483647 w 7842"/>
              <a:gd name="T33" fmla="*/ 2147483647 h 3598"/>
              <a:gd name="T34" fmla="*/ 2147483647 w 7842"/>
              <a:gd name="T35" fmla="*/ 2147483647 h 3598"/>
              <a:gd name="T36" fmla="*/ 2147483647 w 7842"/>
              <a:gd name="T37" fmla="*/ 2147483647 h 3598"/>
              <a:gd name="T38" fmla="*/ 2147483647 w 7842"/>
              <a:gd name="T39" fmla="*/ 2147483647 h 3598"/>
              <a:gd name="T40" fmla="*/ 2147483647 w 7842"/>
              <a:gd name="T41" fmla="*/ 2147483647 h 3598"/>
              <a:gd name="T42" fmla="*/ 2147483647 w 7842"/>
              <a:gd name="T43" fmla="*/ 2147483647 h 3598"/>
              <a:gd name="T44" fmla="*/ 2147483647 w 7842"/>
              <a:gd name="T45" fmla="*/ 2147483647 h 3598"/>
              <a:gd name="T46" fmla="*/ 2147483647 w 7842"/>
              <a:gd name="T47" fmla="*/ 2147483647 h 3598"/>
              <a:gd name="T48" fmla="*/ 2147483647 w 7842"/>
              <a:gd name="T49" fmla="*/ 2147483647 h 3598"/>
              <a:gd name="T50" fmla="*/ 2147483647 w 7842"/>
              <a:gd name="T51" fmla="*/ 2147483647 h 3598"/>
              <a:gd name="T52" fmla="*/ 2147483647 w 7842"/>
              <a:gd name="T53" fmla="*/ 2147483647 h 3598"/>
              <a:gd name="T54" fmla="*/ 2147483647 w 7842"/>
              <a:gd name="T55" fmla="*/ 2147483647 h 3598"/>
              <a:gd name="T56" fmla="*/ 2147483647 w 7842"/>
              <a:gd name="T57" fmla="*/ 2147483647 h 3598"/>
              <a:gd name="T58" fmla="*/ 2147483647 w 7842"/>
              <a:gd name="T59" fmla="*/ 2147483647 h 3598"/>
              <a:gd name="T60" fmla="*/ 2147483647 w 7842"/>
              <a:gd name="T61" fmla="*/ 2147483647 h 3598"/>
              <a:gd name="T62" fmla="*/ 2147483647 w 7842"/>
              <a:gd name="T63" fmla="*/ 2147483647 h 3598"/>
              <a:gd name="T64" fmla="*/ 2147483647 w 7842"/>
              <a:gd name="T65" fmla="*/ 2147483647 h 3598"/>
              <a:gd name="T66" fmla="*/ 2147483647 w 7842"/>
              <a:gd name="T67" fmla="*/ 2147483647 h 3598"/>
              <a:gd name="T68" fmla="*/ 2147483647 w 7842"/>
              <a:gd name="T69" fmla="*/ 2147483647 h 3598"/>
              <a:gd name="T70" fmla="*/ 2147483647 w 7842"/>
              <a:gd name="T71" fmla="*/ 2147483647 h 3598"/>
              <a:gd name="T72" fmla="*/ 2147483647 w 7842"/>
              <a:gd name="T73" fmla="*/ 2147483647 h 3598"/>
              <a:gd name="T74" fmla="*/ 2147483647 w 7842"/>
              <a:gd name="T75" fmla="*/ 2147483647 h 3598"/>
              <a:gd name="T76" fmla="*/ 2147483647 w 7842"/>
              <a:gd name="T77" fmla="*/ 2147483647 h 3598"/>
              <a:gd name="T78" fmla="*/ 2147483647 w 7842"/>
              <a:gd name="T79" fmla="*/ 2147483647 h 3598"/>
              <a:gd name="T80" fmla="*/ 2147483647 w 7842"/>
              <a:gd name="T81" fmla="*/ 2147483647 h 3598"/>
              <a:gd name="T82" fmla="*/ 2147483647 w 7842"/>
              <a:gd name="T83" fmla="*/ 2147483647 h 3598"/>
              <a:gd name="T84" fmla="*/ 2147483647 w 7842"/>
              <a:gd name="T85" fmla="*/ 2147483647 h 359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7842"/>
              <a:gd name="T130" fmla="*/ 0 h 3598"/>
              <a:gd name="T131" fmla="*/ 7842 w 7842"/>
              <a:gd name="T132" fmla="*/ 3598 h 359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7842" h="3598">
                <a:moveTo>
                  <a:pt x="7842" y="1739"/>
                </a:moveTo>
                <a:lnTo>
                  <a:pt x="7753" y="1641"/>
                </a:lnTo>
                <a:lnTo>
                  <a:pt x="7660" y="1544"/>
                </a:lnTo>
                <a:lnTo>
                  <a:pt x="7565" y="1450"/>
                </a:lnTo>
                <a:lnTo>
                  <a:pt x="7468" y="1359"/>
                </a:lnTo>
                <a:lnTo>
                  <a:pt x="7369" y="1270"/>
                </a:lnTo>
                <a:lnTo>
                  <a:pt x="7267" y="1184"/>
                </a:lnTo>
                <a:lnTo>
                  <a:pt x="7163" y="1099"/>
                </a:lnTo>
                <a:lnTo>
                  <a:pt x="7057" y="1018"/>
                </a:lnTo>
                <a:lnTo>
                  <a:pt x="6948" y="940"/>
                </a:lnTo>
                <a:lnTo>
                  <a:pt x="6837" y="864"/>
                </a:lnTo>
                <a:lnTo>
                  <a:pt x="6724" y="792"/>
                </a:lnTo>
                <a:lnTo>
                  <a:pt x="6610" y="721"/>
                </a:lnTo>
                <a:lnTo>
                  <a:pt x="6493" y="654"/>
                </a:lnTo>
                <a:lnTo>
                  <a:pt x="6375" y="589"/>
                </a:lnTo>
                <a:lnTo>
                  <a:pt x="6254" y="528"/>
                </a:lnTo>
                <a:lnTo>
                  <a:pt x="6132" y="470"/>
                </a:lnTo>
                <a:lnTo>
                  <a:pt x="6008" y="415"/>
                </a:lnTo>
                <a:lnTo>
                  <a:pt x="5882" y="364"/>
                </a:lnTo>
                <a:lnTo>
                  <a:pt x="5755" y="315"/>
                </a:lnTo>
                <a:lnTo>
                  <a:pt x="5625" y="270"/>
                </a:lnTo>
                <a:lnTo>
                  <a:pt x="5495" y="228"/>
                </a:lnTo>
                <a:lnTo>
                  <a:pt x="5363" y="189"/>
                </a:lnTo>
                <a:lnTo>
                  <a:pt x="5230" y="154"/>
                </a:lnTo>
                <a:lnTo>
                  <a:pt x="5095" y="121"/>
                </a:lnTo>
                <a:lnTo>
                  <a:pt x="4958" y="94"/>
                </a:lnTo>
                <a:lnTo>
                  <a:pt x="4821" y="69"/>
                </a:lnTo>
                <a:lnTo>
                  <a:pt x="4682" y="49"/>
                </a:lnTo>
                <a:lnTo>
                  <a:pt x="4542" y="31"/>
                </a:lnTo>
                <a:lnTo>
                  <a:pt x="4401" y="17"/>
                </a:lnTo>
                <a:lnTo>
                  <a:pt x="4259" y="8"/>
                </a:lnTo>
                <a:lnTo>
                  <a:pt x="4116" y="2"/>
                </a:lnTo>
                <a:lnTo>
                  <a:pt x="3972" y="0"/>
                </a:lnTo>
                <a:lnTo>
                  <a:pt x="3823" y="2"/>
                </a:lnTo>
                <a:lnTo>
                  <a:pt x="3674" y="9"/>
                </a:lnTo>
                <a:lnTo>
                  <a:pt x="3528" y="19"/>
                </a:lnTo>
                <a:lnTo>
                  <a:pt x="3382" y="33"/>
                </a:lnTo>
                <a:lnTo>
                  <a:pt x="3236" y="52"/>
                </a:lnTo>
                <a:lnTo>
                  <a:pt x="3093" y="74"/>
                </a:lnTo>
                <a:lnTo>
                  <a:pt x="2951" y="100"/>
                </a:lnTo>
                <a:lnTo>
                  <a:pt x="2810" y="131"/>
                </a:lnTo>
                <a:lnTo>
                  <a:pt x="2670" y="165"/>
                </a:lnTo>
                <a:lnTo>
                  <a:pt x="2532" y="203"/>
                </a:lnTo>
                <a:lnTo>
                  <a:pt x="2396" y="245"/>
                </a:lnTo>
                <a:lnTo>
                  <a:pt x="2262" y="289"/>
                </a:lnTo>
                <a:lnTo>
                  <a:pt x="2128" y="337"/>
                </a:lnTo>
                <a:lnTo>
                  <a:pt x="1998" y="390"/>
                </a:lnTo>
                <a:lnTo>
                  <a:pt x="1868" y="445"/>
                </a:lnTo>
                <a:lnTo>
                  <a:pt x="1741" y="504"/>
                </a:lnTo>
                <a:lnTo>
                  <a:pt x="1615" y="566"/>
                </a:lnTo>
                <a:lnTo>
                  <a:pt x="1491" y="632"/>
                </a:lnTo>
                <a:lnTo>
                  <a:pt x="1369" y="701"/>
                </a:lnTo>
                <a:lnTo>
                  <a:pt x="1249" y="773"/>
                </a:lnTo>
                <a:lnTo>
                  <a:pt x="1132" y="847"/>
                </a:lnTo>
                <a:lnTo>
                  <a:pt x="1017" y="925"/>
                </a:lnTo>
                <a:lnTo>
                  <a:pt x="904" y="1007"/>
                </a:lnTo>
                <a:lnTo>
                  <a:pt x="794" y="1090"/>
                </a:lnTo>
                <a:lnTo>
                  <a:pt x="685" y="1177"/>
                </a:lnTo>
                <a:lnTo>
                  <a:pt x="580" y="1267"/>
                </a:lnTo>
                <a:lnTo>
                  <a:pt x="477" y="1359"/>
                </a:lnTo>
                <a:lnTo>
                  <a:pt x="376" y="1453"/>
                </a:lnTo>
                <a:lnTo>
                  <a:pt x="278" y="1551"/>
                </a:lnTo>
                <a:lnTo>
                  <a:pt x="182" y="1651"/>
                </a:lnTo>
                <a:lnTo>
                  <a:pt x="89" y="1754"/>
                </a:lnTo>
                <a:lnTo>
                  <a:pt x="0" y="1859"/>
                </a:lnTo>
                <a:lnTo>
                  <a:pt x="89" y="1957"/>
                </a:lnTo>
                <a:lnTo>
                  <a:pt x="182" y="2054"/>
                </a:lnTo>
                <a:lnTo>
                  <a:pt x="277" y="2148"/>
                </a:lnTo>
                <a:lnTo>
                  <a:pt x="374" y="2239"/>
                </a:lnTo>
                <a:lnTo>
                  <a:pt x="473" y="2328"/>
                </a:lnTo>
                <a:lnTo>
                  <a:pt x="575" y="2414"/>
                </a:lnTo>
                <a:lnTo>
                  <a:pt x="679" y="2499"/>
                </a:lnTo>
                <a:lnTo>
                  <a:pt x="785" y="2580"/>
                </a:lnTo>
                <a:lnTo>
                  <a:pt x="894" y="2658"/>
                </a:lnTo>
                <a:lnTo>
                  <a:pt x="1004" y="2734"/>
                </a:lnTo>
                <a:lnTo>
                  <a:pt x="1118" y="2807"/>
                </a:lnTo>
                <a:lnTo>
                  <a:pt x="1232" y="2877"/>
                </a:lnTo>
                <a:lnTo>
                  <a:pt x="1348" y="2944"/>
                </a:lnTo>
                <a:lnTo>
                  <a:pt x="1467" y="3009"/>
                </a:lnTo>
                <a:lnTo>
                  <a:pt x="1588" y="3070"/>
                </a:lnTo>
                <a:lnTo>
                  <a:pt x="1710" y="3128"/>
                </a:lnTo>
                <a:lnTo>
                  <a:pt x="1834" y="3183"/>
                </a:lnTo>
                <a:lnTo>
                  <a:pt x="1960" y="3234"/>
                </a:lnTo>
                <a:lnTo>
                  <a:pt x="2087" y="3283"/>
                </a:lnTo>
                <a:lnTo>
                  <a:pt x="2217" y="3328"/>
                </a:lnTo>
                <a:lnTo>
                  <a:pt x="2347" y="3370"/>
                </a:lnTo>
                <a:lnTo>
                  <a:pt x="2479" y="3409"/>
                </a:lnTo>
                <a:lnTo>
                  <a:pt x="2612" y="3444"/>
                </a:lnTo>
                <a:lnTo>
                  <a:pt x="2747" y="3477"/>
                </a:lnTo>
                <a:lnTo>
                  <a:pt x="2884" y="3504"/>
                </a:lnTo>
                <a:lnTo>
                  <a:pt x="3021" y="3529"/>
                </a:lnTo>
                <a:lnTo>
                  <a:pt x="3160" y="3549"/>
                </a:lnTo>
                <a:lnTo>
                  <a:pt x="3300" y="3567"/>
                </a:lnTo>
                <a:lnTo>
                  <a:pt x="3441" y="3581"/>
                </a:lnTo>
                <a:lnTo>
                  <a:pt x="3583" y="3590"/>
                </a:lnTo>
                <a:lnTo>
                  <a:pt x="3726" y="3596"/>
                </a:lnTo>
                <a:lnTo>
                  <a:pt x="3870" y="3598"/>
                </a:lnTo>
                <a:lnTo>
                  <a:pt x="4019" y="3596"/>
                </a:lnTo>
                <a:lnTo>
                  <a:pt x="4167" y="3589"/>
                </a:lnTo>
                <a:lnTo>
                  <a:pt x="4314" y="3579"/>
                </a:lnTo>
                <a:lnTo>
                  <a:pt x="4460" y="3565"/>
                </a:lnTo>
                <a:lnTo>
                  <a:pt x="4606" y="3546"/>
                </a:lnTo>
                <a:lnTo>
                  <a:pt x="4749" y="3524"/>
                </a:lnTo>
                <a:lnTo>
                  <a:pt x="4891" y="3498"/>
                </a:lnTo>
                <a:lnTo>
                  <a:pt x="5032" y="3467"/>
                </a:lnTo>
                <a:lnTo>
                  <a:pt x="5172" y="3433"/>
                </a:lnTo>
                <a:lnTo>
                  <a:pt x="5310" y="3395"/>
                </a:lnTo>
                <a:lnTo>
                  <a:pt x="5446" y="3354"/>
                </a:lnTo>
                <a:lnTo>
                  <a:pt x="5580" y="3309"/>
                </a:lnTo>
                <a:lnTo>
                  <a:pt x="5713" y="3261"/>
                </a:lnTo>
                <a:lnTo>
                  <a:pt x="5844" y="3208"/>
                </a:lnTo>
                <a:lnTo>
                  <a:pt x="5974" y="3153"/>
                </a:lnTo>
                <a:lnTo>
                  <a:pt x="6101" y="3094"/>
                </a:lnTo>
                <a:lnTo>
                  <a:pt x="6227" y="3032"/>
                </a:lnTo>
                <a:lnTo>
                  <a:pt x="6351" y="2966"/>
                </a:lnTo>
                <a:lnTo>
                  <a:pt x="6473" y="2897"/>
                </a:lnTo>
                <a:lnTo>
                  <a:pt x="6593" y="2825"/>
                </a:lnTo>
                <a:lnTo>
                  <a:pt x="6710" y="2751"/>
                </a:lnTo>
                <a:lnTo>
                  <a:pt x="6825" y="2673"/>
                </a:lnTo>
                <a:lnTo>
                  <a:pt x="6938" y="2591"/>
                </a:lnTo>
                <a:lnTo>
                  <a:pt x="7048" y="2508"/>
                </a:lnTo>
                <a:lnTo>
                  <a:pt x="7157" y="2421"/>
                </a:lnTo>
                <a:lnTo>
                  <a:pt x="7262" y="2331"/>
                </a:lnTo>
                <a:lnTo>
                  <a:pt x="7365" y="2239"/>
                </a:lnTo>
                <a:lnTo>
                  <a:pt x="7466" y="2145"/>
                </a:lnTo>
                <a:lnTo>
                  <a:pt x="7564" y="2047"/>
                </a:lnTo>
                <a:lnTo>
                  <a:pt x="7660" y="1947"/>
                </a:lnTo>
                <a:lnTo>
                  <a:pt x="7753" y="1844"/>
                </a:lnTo>
                <a:lnTo>
                  <a:pt x="7842" y="17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2" name="Freeform 12">
            <a:extLst>
              <a:ext uri="{FF2B5EF4-FFF2-40B4-BE49-F238E27FC236}">
                <a16:creationId xmlns:a16="http://schemas.microsoft.com/office/drawing/2014/main" id="{8B72D94D-82D4-4235-97CF-E166BEB8C0EC}"/>
              </a:ext>
            </a:extLst>
          </p:cNvPr>
          <p:cNvSpPr>
            <a:spLocks/>
          </p:cNvSpPr>
          <p:nvPr/>
        </p:nvSpPr>
        <p:spPr bwMode="auto">
          <a:xfrm rot="-5400000">
            <a:off x="5641182" y="3407570"/>
            <a:ext cx="625475" cy="309562"/>
          </a:xfrm>
          <a:custGeom>
            <a:avLst/>
            <a:gdLst>
              <a:gd name="T0" fmla="*/ 2147483647 w 3947"/>
              <a:gd name="T1" fmla="*/ 2147483647 h 1952"/>
              <a:gd name="T2" fmla="*/ 2147483647 w 3947"/>
              <a:gd name="T3" fmla="*/ 2147483647 h 1952"/>
              <a:gd name="T4" fmla="*/ 2147483647 w 3947"/>
              <a:gd name="T5" fmla="*/ 2147483647 h 1952"/>
              <a:gd name="T6" fmla="*/ 2147483647 w 3947"/>
              <a:gd name="T7" fmla="*/ 2147483647 h 1952"/>
              <a:gd name="T8" fmla="*/ 2147483647 w 3947"/>
              <a:gd name="T9" fmla="*/ 2147483647 h 1952"/>
              <a:gd name="T10" fmla="*/ 2147483647 w 3947"/>
              <a:gd name="T11" fmla="*/ 2147483647 h 1952"/>
              <a:gd name="T12" fmla="*/ 2147483647 w 3947"/>
              <a:gd name="T13" fmla="*/ 2147483647 h 1952"/>
              <a:gd name="T14" fmla="*/ 2147483647 w 3947"/>
              <a:gd name="T15" fmla="*/ 2147483647 h 1952"/>
              <a:gd name="T16" fmla="*/ 2147483647 w 3947"/>
              <a:gd name="T17" fmla="*/ 2147483647 h 1952"/>
              <a:gd name="T18" fmla="*/ 2147483647 w 3947"/>
              <a:gd name="T19" fmla="*/ 2147483647 h 1952"/>
              <a:gd name="T20" fmla="*/ 2147483647 w 3947"/>
              <a:gd name="T21" fmla="*/ 2147483647 h 1952"/>
              <a:gd name="T22" fmla="*/ 2147483647 w 3947"/>
              <a:gd name="T23" fmla="*/ 2147483647 h 1952"/>
              <a:gd name="T24" fmla="*/ 2147483647 w 3947"/>
              <a:gd name="T25" fmla="*/ 2147483647 h 1952"/>
              <a:gd name="T26" fmla="*/ 2147483647 w 3947"/>
              <a:gd name="T27" fmla="*/ 2147483647 h 1952"/>
              <a:gd name="T28" fmla="*/ 2147483647 w 3947"/>
              <a:gd name="T29" fmla="*/ 2147483647 h 1952"/>
              <a:gd name="T30" fmla="*/ 2147483647 w 3947"/>
              <a:gd name="T31" fmla="*/ 2147483647 h 1952"/>
              <a:gd name="T32" fmla="*/ 2147483647 w 3947"/>
              <a:gd name="T33" fmla="*/ 2147483647 h 1952"/>
              <a:gd name="T34" fmla="*/ 2147483647 w 3947"/>
              <a:gd name="T35" fmla="*/ 2147483647 h 1952"/>
              <a:gd name="T36" fmla="*/ 2147483647 w 3947"/>
              <a:gd name="T37" fmla="*/ 2147483647 h 1952"/>
              <a:gd name="T38" fmla="*/ 2147483647 w 3947"/>
              <a:gd name="T39" fmla="*/ 2147483647 h 1952"/>
              <a:gd name="T40" fmla="*/ 2147483647 w 3947"/>
              <a:gd name="T41" fmla="*/ 2147483647 h 1952"/>
              <a:gd name="T42" fmla="*/ 2147483647 w 3947"/>
              <a:gd name="T43" fmla="*/ 2147483647 h 1952"/>
              <a:gd name="T44" fmla="*/ 2147483647 w 3947"/>
              <a:gd name="T45" fmla="*/ 2147483647 h 1952"/>
              <a:gd name="T46" fmla="*/ 2147483647 w 3947"/>
              <a:gd name="T47" fmla="*/ 2147483647 h 1952"/>
              <a:gd name="T48" fmla="*/ 2147483647 w 3947"/>
              <a:gd name="T49" fmla="*/ 2147483647 h 1952"/>
              <a:gd name="T50" fmla="*/ 2147483647 w 3947"/>
              <a:gd name="T51" fmla="*/ 2147483647 h 1952"/>
              <a:gd name="T52" fmla="*/ 2147483647 w 3947"/>
              <a:gd name="T53" fmla="*/ 2147483647 h 1952"/>
              <a:gd name="T54" fmla="*/ 2147483647 w 3947"/>
              <a:gd name="T55" fmla="*/ 2147483647 h 1952"/>
              <a:gd name="T56" fmla="*/ 2147483647 w 3947"/>
              <a:gd name="T57" fmla="*/ 2147483647 h 1952"/>
              <a:gd name="T58" fmla="*/ 2147483647 w 3947"/>
              <a:gd name="T59" fmla="*/ 2147483647 h 1952"/>
              <a:gd name="T60" fmla="*/ 2147483647 w 3947"/>
              <a:gd name="T61" fmla="*/ 2147483647 h 1952"/>
              <a:gd name="T62" fmla="*/ 2147483647 w 3947"/>
              <a:gd name="T63" fmla="*/ 2147483647 h 1952"/>
              <a:gd name="T64" fmla="*/ 2147483647 w 3947"/>
              <a:gd name="T65" fmla="*/ 2147483647 h 1952"/>
              <a:gd name="T66" fmla="*/ 2147483647 w 3947"/>
              <a:gd name="T67" fmla="*/ 2147483647 h 1952"/>
              <a:gd name="T68" fmla="*/ 2147483647 w 3947"/>
              <a:gd name="T69" fmla="*/ 2147483647 h 1952"/>
              <a:gd name="T70" fmla="*/ 2147483647 w 3947"/>
              <a:gd name="T71" fmla="*/ 2147483647 h 1952"/>
              <a:gd name="T72" fmla="*/ 2147483647 w 3947"/>
              <a:gd name="T73" fmla="*/ 2147483647 h 1952"/>
              <a:gd name="T74" fmla="*/ 2147483647 w 3947"/>
              <a:gd name="T75" fmla="*/ 2147483647 h 1952"/>
              <a:gd name="T76" fmla="*/ 2147483647 w 3947"/>
              <a:gd name="T77" fmla="*/ 2147483647 h 1952"/>
              <a:gd name="T78" fmla="*/ 2147483647 w 3947"/>
              <a:gd name="T79" fmla="*/ 2147483647 h 1952"/>
              <a:gd name="T80" fmla="*/ 2147483647 w 3947"/>
              <a:gd name="T81" fmla="*/ 2147483647 h 1952"/>
              <a:gd name="T82" fmla="*/ 2147483647 w 3947"/>
              <a:gd name="T83" fmla="*/ 2147483647 h 1952"/>
              <a:gd name="T84" fmla="*/ 2147483647 w 3947"/>
              <a:gd name="T85" fmla="*/ 2147483647 h 1952"/>
              <a:gd name="T86" fmla="*/ 2147483647 w 3947"/>
              <a:gd name="T87" fmla="*/ 2147483647 h 1952"/>
              <a:gd name="T88" fmla="*/ 2147483647 w 3947"/>
              <a:gd name="T89" fmla="*/ 2147483647 h 1952"/>
              <a:gd name="T90" fmla="*/ 2147483647 w 3947"/>
              <a:gd name="T91" fmla="*/ 2147483647 h 1952"/>
              <a:gd name="T92" fmla="*/ 2147483647 w 3947"/>
              <a:gd name="T93" fmla="*/ 2147483647 h 1952"/>
              <a:gd name="T94" fmla="*/ 2147483647 w 3947"/>
              <a:gd name="T95" fmla="*/ 2147483647 h 1952"/>
              <a:gd name="T96" fmla="*/ 2147483647 w 3947"/>
              <a:gd name="T97" fmla="*/ 2147483647 h 1952"/>
              <a:gd name="T98" fmla="*/ 0 w 3947"/>
              <a:gd name="T99" fmla="*/ 0 h 195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947"/>
              <a:gd name="T151" fmla="*/ 0 h 1952"/>
              <a:gd name="T152" fmla="*/ 3947 w 3947"/>
              <a:gd name="T153" fmla="*/ 1952 h 195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947" h="1952">
                <a:moveTo>
                  <a:pt x="0" y="240"/>
                </a:moveTo>
                <a:lnTo>
                  <a:pt x="65" y="240"/>
                </a:lnTo>
                <a:lnTo>
                  <a:pt x="129" y="241"/>
                </a:lnTo>
                <a:lnTo>
                  <a:pt x="194" y="244"/>
                </a:lnTo>
                <a:lnTo>
                  <a:pt x="258" y="246"/>
                </a:lnTo>
                <a:lnTo>
                  <a:pt x="322" y="250"/>
                </a:lnTo>
                <a:lnTo>
                  <a:pt x="385" y="254"/>
                </a:lnTo>
                <a:lnTo>
                  <a:pt x="448" y="259"/>
                </a:lnTo>
                <a:lnTo>
                  <a:pt x="513" y="265"/>
                </a:lnTo>
                <a:lnTo>
                  <a:pt x="576" y="272"/>
                </a:lnTo>
                <a:lnTo>
                  <a:pt x="638" y="279"/>
                </a:lnTo>
                <a:lnTo>
                  <a:pt x="700" y="288"/>
                </a:lnTo>
                <a:lnTo>
                  <a:pt x="762" y="297"/>
                </a:lnTo>
                <a:lnTo>
                  <a:pt x="824" y="307"/>
                </a:lnTo>
                <a:lnTo>
                  <a:pt x="886" y="317"/>
                </a:lnTo>
                <a:lnTo>
                  <a:pt x="948" y="328"/>
                </a:lnTo>
                <a:lnTo>
                  <a:pt x="1009" y="340"/>
                </a:lnTo>
                <a:lnTo>
                  <a:pt x="1070" y="353"/>
                </a:lnTo>
                <a:lnTo>
                  <a:pt x="1131" y="367"/>
                </a:lnTo>
                <a:lnTo>
                  <a:pt x="1191" y="381"/>
                </a:lnTo>
                <a:lnTo>
                  <a:pt x="1251" y="395"/>
                </a:lnTo>
                <a:lnTo>
                  <a:pt x="1311" y="411"/>
                </a:lnTo>
                <a:lnTo>
                  <a:pt x="1370" y="428"/>
                </a:lnTo>
                <a:lnTo>
                  <a:pt x="1430" y="445"/>
                </a:lnTo>
                <a:lnTo>
                  <a:pt x="1489" y="462"/>
                </a:lnTo>
                <a:lnTo>
                  <a:pt x="1547" y="481"/>
                </a:lnTo>
                <a:lnTo>
                  <a:pt x="1606" y="500"/>
                </a:lnTo>
                <a:lnTo>
                  <a:pt x="1664" y="520"/>
                </a:lnTo>
                <a:lnTo>
                  <a:pt x="1722" y="540"/>
                </a:lnTo>
                <a:lnTo>
                  <a:pt x="1780" y="561"/>
                </a:lnTo>
                <a:lnTo>
                  <a:pt x="1837" y="583"/>
                </a:lnTo>
                <a:lnTo>
                  <a:pt x="1893" y="606"/>
                </a:lnTo>
                <a:lnTo>
                  <a:pt x="1949" y="629"/>
                </a:lnTo>
                <a:lnTo>
                  <a:pt x="2005" y="652"/>
                </a:lnTo>
                <a:lnTo>
                  <a:pt x="2061" y="677"/>
                </a:lnTo>
                <a:lnTo>
                  <a:pt x="2117" y="702"/>
                </a:lnTo>
                <a:lnTo>
                  <a:pt x="2171" y="728"/>
                </a:lnTo>
                <a:lnTo>
                  <a:pt x="2226" y="754"/>
                </a:lnTo>
                <a:lnTo>
                  <a:pt x="2280" y="781"/>
                </a:lnTo>
                <a:lnTo>
                  <a:pt x="2334" y="809"/>
                </a:lnTo>
                <a:lnTo>
                  <a:pt x="2388" y="837"/>
                </a:lnTo>
                <a:lnTo>
                  <a:pt x="2441" y="866"/>
                </a:lnTo>
                <a:lnTo>
                  <a:pt x="2493" y="896"/>
                </a:lnTo>
                <a:lnTo>
                  <a:pt x="2546" y="925"/>
                </a:lnTo>
                <a:lnTo>
                  <a:pt x="2598" y="956"/>
                </a:lnTo>
                <a:lnTo>
                  <a:pt x="2649" y="987"/>
                </a:lnTo>
                <a:lnTo>
                  <a:pt x="2701" y="1019"/>
                </a:lnTo>
                <a:lnTo>
                  <a:pt x="2751" y="1052"/>
                </a:lnTo>
                <a:lnTo>
                  <a:pt x="2802" y="1085"/>
                </a:lnTo>
                <a:lnTo>
                  <a:pt x="2851" y="1118"/>
                </a:lnTo>
                <a:lnTo>
                  <a:pt x="2901" y="1153"/>
                </a:lnTo>
                <a:lnTo>
                  <a:pt x="2949" y="1188"/>
                </a:lnTo>
                <a:lnTo>
                  <a:pt x="2997" y="1222"/>
                </a:lnTo>
                <a:lnTo>
                  <a:pt x="3046" y="1258"/>
                </a:lnTo>
                <a:lnTo>
                  <a:pt x="3093" y="1295"/>
                </a:lnTo>
                <a:lnTo>
                  <a:pt x="3141" y="1332"/>
                </a:lnTo>
                <a:lnTo>
                  <a:pt x="3187" y="1369"/>
                </a:lnTo>
                <a:lnTo>
                  <a:pt x="3233" y="1407"/>
                </a:lnTo>
                <a:lnTo>
                  <a:pt x="3280" y="1446"/>
                </a:lnTo>
                <a:lnTo>
                  <a:pt x="3325" y="1485"/>
                </a:lnTo>
                <a:lnTo>
                  <a:pt x="3369" y="1525"/>
                </a:lnTo>
                <a:lnTo>
                  <a:pt x="3414" y="1565"/>
                </a:lnTo>
                <a:lnTo>
                  <a:pt x="3457" y="1606"/>
                </a:lnTo>
                <a:lnTo>
                  <a:pt x="3501" y="1647"/>
                </a:lnTo>
                <a:lnTo>
                  <a:pt x="3544" y="1688"/>
                </a:lnTo>
                <a:lnTo>
                  <a:pt x="3586" y="1730"/>
                </a:lnTo>
                <a:lnTo>
                  <a:pt x="3628" y="1774"/>
                </a:lnTo>
                <a:lnTo>
                  <a:pt x="3669" y="1817"/>
                </a:lnTo>
                <a:lnTo>
                  <a:pt x="3710" y="1860"/>
                </a:lnTo>
                <a:lnTo>
                  <a:pt x="3750" y="1904"/>
                </a:lnTo>
                <a:lnTo>
                  <a:pt x="3790" y="1949"/>
                </a:lnTo>
                <a:lnTo>
                  <a:pt x="3792" y="1952"/>
                </a:lnTo>
                <a:lnTo>
                  <a:pt x="3811" y="1928"/>
                </a:lnTo>
                <a:lnTo>
                  <a:pt x="3831" y="1905"/>
                </a:lnTo>
                <a:lnTo>
                  <a:pt x="3851" y="1882"/>
                </a:lnTo>
                <a:lnTo>
                  <a:pt x="3870" y="1859"/>
                </a:lnTo>
                <a:lnTo>
                  <a:pt x="3890" y="1836"/>
                </a:lnTo>
                <a:lnTo>
                  <a:pt x="3909" y="1813"/>
                </a:lnTo>
                <a:lnTo>
                  <a:pt x="3928" y="1788"/>
                </a:lnTo>
                <a:lnTo>
                  <a:pt x="3947" y="1765"/>
                </a:lnTo>
                <a:lnTo>
                  <a:pt x="3928" y="1744"/>
                </a:lnTo>
                <a:lnTo>
                  <a:pt x="3886" y="1698"/>
                </a:lnTo>
                <a:lnTo>
                  <a:pt x="3843" y="1651"/>
                </a:lnTo>
                <a:lnTo>
                  <a:pt x="3799" y="1607"/>
                </a:lnTo>
                <a:lnTo>
                  <a:pt x="3755" y="1562"/>
                </a:lnTo>
                <a:lnTo>
                  <a:pt x="3711" y="1518"/>
                </a:lnTo>
                <a:lnTo>
                  <a:pt x="3667" y="1474"/>
                </a:lnTo>
                <a:lnTo>
                  <a:pt x="3622" y="1431"/>
                </a:lnTo>
                <a:lnTo>
                  <a:pt x="3575" y="1389"/>
                </a:lnTo>
                <a:lnTo>
                  <a:pt x="3529" y="1347"/>
                </a:lnTo>
                <a:lnTo>
                  <a:pt x="3482" y="1305"/>
                </a:lnTo>
                <a:lnTo>
                  <a:pt x="3434" y="1265"/>
                </a:lnTo>
                <a:lnTo>
                  <a:pt x="3386" y="1224"/>
                </a:lnTo>
                <a:lnTo>
                  <a:pt x="3338" y="1183"/>
                </a:lnTo>
                <a:lnTo>
                  <a:pt x="3289" y="1144"/>
                </a:lnTo>
                <a:lnTo>
                  <a:pt x="3240" y="1106"/>
                </a:lnTo>
                <a:lnTo>
                  <a:pt x="3190" y="1068"/>
                </a:lnTo>
                <a:lnTo>
                  <a:pt x="3140" y="1030"/>
                </a:lnTo>
                <a:lnTo>
                  <a:pt x="3089" y="993"/>
                </a:lnTo>
                <a:lnTo>
                  <a:pt x="3037" y="957"/>
                </a:lnTo>
                <a:lnTo>
                  <a:pt x="2986" y="921"/>
                </a:lnTo>
                <a:lnTo>
                  <a:pt x="2933" y="885"/>
                </a:lnTo>
                <a:lnTo>
                  <a:pt x="2881" y="852"/>
                </a:lnTo>
                <a:lnTo>
                  <a:pt x="2828" y="817"/>
                </a:lnTo>
                <a:lnTo>
                  <a:pt x="2774" y="783"/>
                </a:lnTo>
                <a:lnTo>
                  <a:pt x="2721" y="750"/>
                </a:lnTo>
                <a:lnTo>
                  <a:pt x="2666" y="719"/>
                </a:lnTo>
                <a:lnTo>
                  <a:pt x="2611" y="687"/>
                </a:lnTo>
                <a:lnTo>
                  <a:pt x="2555" y="657"/>
                </a:lnTo>
                <a:lnTo>
                  <a:pt x="2500" y="626"/>
                </a:lnTo>
                <a:lnTo>
                  <a:pt x="2445" y="597"/>
                </a:lnTo>
                <a:lnTo>
                  <a:pt x="2388" y="567"/>
                </a:lnTo>
                <a:lnTo>
                  <a:pt x="2331" y="540"/>
                </a:lnTo>
                <a:lnTo>
                  <a:pt x="2273" y="511"/>
                </a:lnTo>
                <a:lnTo>
                  <a:pt x="2217" y="485"/>
                </a:lnTo>
                <a:lnTo>
                  <a:pt x="2159" y="459"/>
                </a:lnTo>
                <a:lnTo>
                  <a:pt x="2100" y="432"/>
                </a:lnTo>
                <a:lnTo>
                  <a:pt x="2041" y="408"/>
                </a:lnTo>
                <a:lnTo>
                  <a:pt x="1982" y="384"/>
                </a:lnTo>
                <a:lnTo>
                  <a:pt x="1923" y="361"/>
                </a:lnTo>
                <a:lnTo>
                  <a:pt x="1863" y="337"/>
                </a:lnTo>
                <a:lnTo>
                  <a:pt x="1803" y="315"/>
                </a:lnTo>
                <a:lnTo>
                  <a:pt x="1743" y="294"/>
                </a:lnTo>
                <a:lnTo>
                  <a:pt x="1682" y="273"/>
                </a:lnTo>
                <a:lnTo>
                  <a:pt x="1621" y="253"/>
                </a:lnTo>
                <a:lnTo>
                  <a:pt x="1559" y="233"/>
                </a:lnTo>
                <a:lnTo>
                  <a:pt x="1498" y="215"/>
                </a:lnTo>
                <a:lnTo>
                  <a:pt x="1436" y="197"/>
                </a:lnTo>
                <a:lnTo>
                  <a:pt x="1372" y="180"/>
                </a:lnTo>
                <a:lnTo>
                  <a:pt x="1310" y="163"/>
                </a:lnTo>
                <a:lnTo>
                  <a:pt x="1247" y="148"/>
                </a:lnTo>
                <a:lnTo>
                  <a:pt x="1183" y="133"/>
                </a:lnTo>
                <a:lnTo>
                  <a:pt x="1120" y="119"/>
                </a:lnTo>
                <a:lnTo>
                  <a:pt x="1056" y="105"/>
                </a:lnTo>
                <a:lnTo>
                  <a:pt x="991" y="93"/>
                </a:lnTo>
                <a:lnTo>
                  <a:pt x="927" y="81"/>
                </a:lnTo>
                <a:lnTo>
                  <a:pt x="863" y="71"/>
                </a:lnTo>
                <a:lnTo>
                  <a:pt x="798" y="60"/>
                </a:lnTo>
                <a:lnTo>
                  <a:pt x="733" y="51"/>
                </a:lnTo>
                <a:lnTo>
                  <a:pt x="667" y="41"/>
                </a:lnTo>
                <a:lnTo>
                  <a:pt x="601" y="34"/>
                </a:lnTo>
                <a:lnTo>
                  <a:pt x="536" y="28"/>
                </a:lnTo>
                <a:lnTo>
                  <a:pt x="469" y="20"/>
                </a:lnTo>
                <a:lnTo>
                  <a:pt x="403" y="15"/>
                </a:lnTo>
                <a:lnTo>
                  <a:pt x="337" y="11"/>
                </a:lnTo>
                <a:lnTo>
                  <a:pt x="269" y="7"/>
                </a:lnTo>
                <a:lnTo>
                  <a:pt x="202" y="4"/>
                </a:lnTo>
                <a:lnTo>
                  <a:pt x="135" y="2"/>
                </a:lnTo>
                <a:lnTo>
                  <a:pt x="67" y="0"/>
                </a:lnTo>
                <a:lnTo>
                  <a:pt x="0" y="0"/>
                </a:lnTo>
                <a:lnTo>
                  <a:pt x="0" y="240"/>
                </a:lnTo>
                <a:close/>
              </a:path>
            </a:pathLst>
          </a:custGeom>
          <a:solidFill>
            <a:srgbClr val="828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Freeform 13">
            <a:extLst>
              <a:ext uri="{FF2B5EF4-FFF2-40B4-BE49-F238E27FC236}">
                <a16:creationId xmlns:a16="http://schemas.microsoft.com/office/drawing/2014/main" id="{BDD7C711-C3AA-4A70-A55E-5E0D6DD00699}"/>
              </a:ext>
            </a:extLst>
          </p:cNvPr>
          <p:cNvSpPr>
            <a:spLocks/>
          </p:cNvSpPr>
          <p:nvPr/>
        </p:nvSpPr>
        <p:spPr bwMode="auto">
          <a:xfrm rot="-5400000">
            <a:off x="5641182" y="4033045"/>
            <a:ext cx="644525" cy="328612"/>
          </a:xfrm>
          <a:custGeom>
            <a:avLst/>
            <a:gdLst>
              <a:gd name="T0" fmla="*/ 2147483647 w 4052"/>
              <a:gd name="T1" fmla="*/ 2147483647 h 2069"/>
              <a:gd name="T2" fmla="*/ 2147483647 w 4052"/>
              <a:gd name="T3" fmla="*/ 2147483647 h 2069"/>
              <a:gd name="T4" fmla="*/ 2147483647 w 4052"/>
              <a:gd name="T5" fmla="*/ 2147483647 h 2069"/>
              <a:gd name="T6" fmla="*/ 2147483647 w 4052"/>
              <a:gd name="T7" fmla="*/ 2147483647 h 2069"/>
              <a:gd name="T8" fmla="*/ 2147483647 w 4052"/>
              <a:gd name="T9" fmla="*/ 2147483647 h 2069"/>
              <a:gd name="T10" fmla="*/ 2147483647 w 4052"/>
              <a:gd name="T11" fmla="*/ 2147483647 h 2069"/>
              <a:gd name="T12" fmla="*/ 2147483647 w 4052"/>
              <a:gd name="T13" fmla="*/ 2147483647 h 2069"/>
              <a:gd name="T14" fmla="*/ 2147483647 w 4052"/>
              <a:gd name="T15" fmla="*/ 2147483647 h 2069"/>
              <a:gd name="T16" fmla="*/ 2147483647 w 4052"/>
              <a:gd name="T17" fmla="*/ 2147483647 h 2069"/>
              <a:gd name="T18" fmla="*/ 2147483647 w 4052"/>
              <a:gd name="T19" fmla="*/ 2147483647 h 2069"/>
              <a:gd name="T20" fmla="*/ 2147483647 w 4052"/>
              <a:gd name="T21" fmla="*/ 2147483647 h 2069"/>
              <a:gd name="T22" fmla="*/ 2147483647 w 4052"/>
              <a:gd name="T23" fmla="*/ 2147483647 h 2069"/>
              <a:gd name="T24" fmla="*/ 2147483647 w 4052"/>
              <a:gd name="T25" fmla="*/ 2147483647 h 2069"/>
              <a:gd name="T26" fmla="*/ 2147483647 w 4052"/>
              <a:gd name="T27" fmla="*/ 2147483647 h 2069"/>
              <a:gd name="T28" fmla="*/ 2147483647 w 4052"/>
              <a:gd name="T29" fmla="*/ 2147483647 h 2069"/>
              <a:gd name="T30" fmla="*/ 2147483647 w 4052"/>
              <a:gd name="T31" fmla="*/ 2147483647 h 2069"/>
              <a:gd name="T32" fmla="*/ 2147483647 w 4052"/>
              <a:gd name="T33" fmla="*/ 2147483647 h 2069"/>
              <a:gd name="T34" fmla="*/ 2147483647 w 4052"/>
              <a:gd name="T35" fmla="*/ 2147483647 h 2069"/>
              <a:gd name="T36" fmla="*/ 2147483647 w 4052"/>
              <a:gd name="T37" fmla="*/ 2147483647 h 2069"/>
              <a:gd name="T38" fmla="*/ 2147483647 w 4052"/>
              <a:gd name="T39" fmla="*/ 2147483647 h 2069"/>
              <a:gd name="T40" fmla="*/ 2147483647 w 4052"/>
              <a:gd name="T41" fmla="*/ 2147483647 h 2069"/>
              <a:gd name="T42" fmla="*/ 2147483647 w 4052"/>
              <a:gd name="T43" fmla="*/ 2147483647 h 2069"/>
              <a:gd name="T44" fmla="*/ 2147483647 w 4052"/>
              <a:gd name="T45" fmla="*/ 2147483647 h 2069"/>
              <a:gd name="T46" fmla="*/ 2147483647 w 4052"/>
              <a:gd name="T47" fmla="*/ 2147483647 h 2069"/>
              <a:gd name="T48" fmla="*/ 2147483647 w 4052"/>
              <a:gd name="T49" fmla="*/ 0 h 2069"/>
              <a:gd name="T50" fmla="*/ 2147483647 w 4052"/>
              <a:gd name="T51" fmla="*/ 2147483647 h 2069"/>
              <a:gd name="T52" fmla="*/ 2147483647 w 4052"/>
              <a:gd name="T53" fmla="*/ 2147483647 h 2069"/>
              <a:gd name="T54" fmla="*/ 2147483647 w 4052"/>
              <a:gd name="T55" fmla="*/ 2147483647 h 2069"/>
              <a:gd name="T56" fmla="*/ 2147483647 w 4052"/>
              <a:gd name="T57" fmla="*/ 2147483647 h 2069"/>
              <a:gd name="T58" fmla="*/ 2147483647 w 4052"/>
              <a:gd name="T59" fmla="*/ 2147483647 h 2069"/>
              <a:gd name="T60" fmla="*/ 2147483647 w 4052"/>
              <a:gd name="T61" fmla="*/ 2147483647 h 2069"/>
              <a:gd name="T62" fmla="*/ 2147483647 w 4052"/>
              <a:gd name="T63" fmla="*/ 2147483647 h 2069"/>
              <a:gd name="T64" fmla="*/ 2147483647 w 4052"/>
              <a:gd name="T65" fmla="*/ 2147483647 h 2069"/>
              <a:gd name="T66" fmla="*/ 2147483647 w 4052"/>
              <a:gd name="T67" fmla="*/ 2147483647 h 2069"/>
              <a:gd name="T68" fmla="*/ 2147483647 w 4052"/>
              <a:gd name="T69" fmla="*/ 2147483647 h 2069"/>
              <a:gd name="T70" fmla="*/ 2147483647 w 4052"/>
              <a:gd name="T71" fmla="*/ 2147483647 h 2069"/>
              <a:gd name="T72" fmla="*/ 2147483647 w 4052"/>
              <a:gd name="T73" fmla="*/ 2147483647 h 2069"/>
              <a:gd name="T74" fmla="*/ 2147483647 w 4052"/>
              <a:gd name="T75" fmla="*/ 2147483647 h 2069"/>
              <a:gd name="T76" fmla="*/ 2147483647 w 4052"/>
              <a:gd name="T77" fmla="*/ 2147483647 h 2069"/>
              <a:gd name="T78" fmla="*/ 2147483647 w 4052"/>
              <a:gd name="T79" fmla="*/ 2147483647 h 2069"/>
              <a:gd name="T80" fmla="*/ 2147483647 w 4052"/>
              <a:gd name="T81" fmla="*/ 2147483647 h 2069"/>
              <a:gd name="T82" fmla="*/ 2147483647 w 4052"/>
              <a:gd name="T83" fmla="*/ 2147483647 h 2069"/>
              <a:gd name="T84" fmla="*/ 2147483647 w 4052"/>
              <a:gd name="T85" fmla="*/ 2147483647 h 2069"/>
              <a:gd name="T86" fmla="*/ 2147483647 w 4052"/>
              <a:gd name="T87" fmla="*/ 2147483647 h 2069"/>
              <a:gd name="T88" fmla="*/ 2147483647 w 4052"/>
              <a:gd name="T89" fmla="*/ 2147483647 h 2069"/>
              <a:gd name="T90" fmla="*/ 2147483647 w 4052"/>
              <a:gd name="T91" fmla="*/ 2147483647 h 2069"/>
              <a:gd name="T92" fmla="*/ 2147483647 w 4052"/>
              <a:gd name="T93" fmla="*/ 2147483647 h 2069"/>
              <a:gd name="T94" fmla="*/ 2147483647 w 4052"/>
              <a:gd name="T95" fmla="*/ 2147483647 h 2069"/>
              <a:gd name="T96" fmla="*/ 2147483647 w 4052"/>
              <a:gd name="T97" fmla="*/ 2147483647 h 2069"/>
              <a:gd name="T98" fmla="*/ 2147483647 w 4052"/>
              <a:gd name="T99" fmla="*/ 2147483647 h 2069"/>
              <a:gd name="T100" fmla="*/ 2147483647 w 4052"/>
              <a:gd name="T101" fmla="*/ 2147483647 h 2069"/>
              <a:gd name="T102" fmla="*/ 2147483647 w 4052"/>
              <a:gd name="T103" fmla="*/ 2147483647 h 206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052"/>
              <a:gd name="T157" fmla="*/ 0 h 2069"/>
              <a:gd name="T158" fmla="*/ 4052 w 4052"/>
              <a:gd name="T159" fmla="*/ 2069 h 206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052" h="2069">
                <a:moveTo>
                  <a:pt x="161" y="2069"/>
                </a:moveTo>
                <a:lnTo>
                  <a:pt x="185" y="2039"/>
                </a:lnTo>
                <a:lnTo>
                  <a:pt x="223" y="1994"/>
                </a:lnTo>
                <a:lnTo>
                  <a:pt x="263" y="1949"/>
                </a:lnTo>
                <a:lnTo>
                  <a:pt x="302" y="1904"/>
                </a:lnTo>
                <a:lnTo>
                  <a:pt x="343" y="1860"/>
                </a:lnTo>
                <a:lnTo>
                  <a:pt x="383" y="1817"/>
                </a:lnTo>
                <a:lnTo>
                  <a:pt x="424" y="1774"/>
                </a:lnTo>
                <a:lnTo>
                  <a:pt x="466" y="1730"/>
                </a:lnTo>
                <a:lnTo>
                  <a:pt x="508" y="1688"/>
                </a:lnTo>
                <a:lnTo>
                  <a:pt x="552" y="1647"/>
                </a:lnTo>
                <a:lnTo>
                  <a:pt x="595" y="1606"/>
                </a:lnTo>
                <a:lnTo>
                  <a:pt x="639" y="1565"/>
                </a:lnTo>
                <a:lnTo>
                  <a:pt x="683" y="1525"/>
                </a:lnTo>
                <a:lnTo>
                  <a:pt x="728" y="1485"/>
                </a:lnTo>
                <a:lnTo>
                  <a:pt x="774" y="1446"/>
                </a:lnTo>
                <a:lnTo>
                  <a:pt x="819" y="1407"/>
                </a:lnTo>
                <a:lnTo>
                  <a:pt x="865" y="1369"/>
                </a:lnTo>
                <a:lnTo>
                  <a:pt x="913" y="1332"/>
                </a:lnTo>
                <a:lnTo>
                  <a:pt x="959" y="1295"/>
                </a:lnTo>
                <a:lnTo>
                  <a:pt x="1007" y="1258"/>
                </a:lnTo>
                <a:lnTo>
                  <a:pt x="1055" y="1222"/>
                </a:lnTo>
                <a:lnTo>
                  <a:pt x="1103" y="1188"/>
                </a:lnTo>
                <a:lnTo>
                  <a:pt x="1152" y="1153"/>
                </a:lnTo>
                <a:lnTo>
                  <a:pt x="1202" y="1118"/>
                </a:lnTo>
                <a:lnTo>
                  <a:pt x="1251" y="1085"/>
                </a:lnTo>
                <a:lnTo>
                  <a:pt x="1302" y="1052"/>
                </a:lnTo>
                <a:lnTo>
                  <a:pt x="1352" y="1019"/>
                </a:lnTo>
                <a:lnTo>
                  <a:pt x="1404" y="987"/>
                </a:lnTo>
                <a:lnTo>
                  <a:pt x="1455" y="956"/>
                </a:lnTo>
                <a:lnTo>
                  <a:pt x="1506" y="925"/>
                </a:lnTo>
                <a:lnTo>
                  <a:pt x="1559" y="896"/>
                </a:lnTo>
                <a:lnTo>
                  <a:pt x="1611" y="866"/>
                </a:lnTo>
                <a:lnTo>
                  <a:pt x="1665" y="837"/>
                </a:lnTo>
                <a:lnTo>
                  <a:pt x="1719" y="809"/>
                </a:lnTo>
                <a:lnTo>
                  <a:pt x="1772" y="781"/>
                </a:lnTo>
                <a:lnTo>
                  <a:pt x="1826" y="754"/>
                </a:lnTo>
                <a:lnTo>
                  <a:pt x="1881" y="728"/>
                </a:lnTo>
                <a:lnTo>
                  <a:pt x="1937" y="702"/>
                </a:lnTo>
                <a:lnTo>
                  <a:pt x="1991" y="677"/>
                </a:lnTo>
                <a:lnTo>
                  <a:pt x="2047" y="652"/>
                </a:lnTo>
                <a:lnTo>
                  <a:pt x="2103" y="629"/>
                </a:lnTo>
                <a:lnTo>
                  <a:pt x="2160" y="606"/>
                </a:lnTo>
                <a:lnTo>
                  <a:pt x="2217" y="583"/>
                </a:lnTo>
                <a:lnTo>
                  <a:pt x="2273" y="561"/>
                </a:lnTo>
                <a:lnTo>
                  <a:pt x="2331" y="540"/>
                </a:lnTo>
                <a:lnTo>
                  <a:pt x="2388" y="520"/>
                </a:lnTo>
                <a:lnTo>
                  <a:pt x="2447" y="500"/>
                </a:lnTo>
                <a:lnTo>
                  <a:pt x="2505" y="481"/>
                </a:lnTo>
                <a:lnTo>
                  <a:pt x="2564" y="462"/>
                </a:lnTo>
                <a:lnTo>
                  <a:pt x="2623" y="445"/>
                </a:lnTo>
                <a:lnTo>
                  <a:pt x="2682" y="428"/>
                </a:lnTo>
                <a:lnTo>
                  <a:pt x="2742" y="411"/>
                </a:lnTo>
                <a:lnTo>
                  <a:pt x="2802" y="395"/>
                </a:lnTo>
                <a:lnTo>
                  <a:pt x="2861" y="381"/>
                </a:lnTo>
                <a:lnTo>
                  <a:pt x="2922" y="367"/>
                </a:lnTo>
                <a:lnTo>
                  <a:pt x="2983" y="353"/>
                </a:lnTo>
                <a:lnTo>
                  <a:pt x="3044" y="340"/>
                </a:lnTo>
                <a:lnTo>
                  <a:pt x="3105" y="328"/>
                </a:lnTo>
                <a:lnTo>
                  <a:pt x="3166" y="317"/>
                </a:lnTo>
                <a:lnTo>
                  <a:pt x="3228" y="307"/>
                </a:lnTo>
                <a:lnTo>
                  <a:pt x="3290" y="297"/>
                </a:lnTo>
                <a:lnTo>
                  <a:pt x="3352" y="288"/>
                </a:lnTo>
                <a:lnTo>
                  <a:pt x="3414" y="279"/>
                </a:lnTo>
                <a:lnTo>
                  <a:pt x="3477" y="272"/>
                </a:lnTo>
                <a:lnTo>
                  <a:pt x="3541" y="265"/>
                </a:lnTo>
                <a:lnTo>
                  <a:pt x="3604" y="259"/>
                </a:lnTo>
                <a:lnTo>
                  <a:pt x="3667" y="254"/>
                </a:lnTo>
                <a:lnTo>
                  <a:pt x="3731" y="250"/>
                </a:lnTo>
                <a:lnTo>
                  <a:pt x="3794" y="246"/>
                </a:lnTo>
                <a:lnTo>
                  <a:pt x="3858" y="244"/>
                </a:lnTo>
                <a:lnTo>
                  <a:pt x="3923" y="241"/>
                </a:lnTo>
                <a:lnTo>
                  <a:pt x="3988" y="240"/>
                </a:lnTo>
                <a:lnTo>
                  <a:pt x="4052" y="240"/>
                </a:lnTo>
                <a:lnTo>
                  <a:pt x="4052" y="0"/>
                </a:lnTo>
                <a:lnTo>
                  <a:pt x="3985" y="0"/>
                </a:lnTo>
                <a:lnTo>
                  <a:pt x="3917" y="2"/>
                </a:lnTo>
                <a:lnTo>
                  <a:pt x="3850" y="4"/>
                </a:lnTo>
                <a:lnTo>
                  <a:pt x="3784" y="7"/>
                </a:lnTo>
                <a:lnTo>
                  <a:pt x="3716" y="11"/>
                </a:lnTo>
                <a:lnTo>
                  <a:pt x="3649" y="15"/>
                </a:lnTo>
                <a:lnTo>
                  <a:pt x="3583" y="20"/>
                </a:lnTo>
                <a:lnTo>
                  <a:pt x="3517" y="28"/>
                </a:lnTo>
                <a:lnTo>
                  <a:pt x="3451" y="34"/>
                </a:lnTo>
                <a:lnTo>
                  <a:pt x="3386" y="41"/>
                </a:lnTo>
                <a:lnTo>
                  <a:pt x="3320" y="51"/>
                </a:lnTo>
                <a:lnTo>
                  <a:pt x="3254" y="60"/>
                </a:lnTo>
                <a:lnTo>
                  <a:pt x="3190" y="71"/>
                </a:lnTo>
                <a:lnTo>
                  <a:pt x="3125" y="81"/>
                </a:lnTo>
                <a:lnTo>
                  <a:pt x="3061" y="93"/>
                </a:lnTo>
                <a:lnTo>
                  <a:pt x="2996" y="105"/>
                </a:lnTo>
                <a:lnTo>
                  <a:pt x="2932" y="119"/>
                </a:lnTo>
                <a:lnTo>
                  <a:pt x="2869" y="133"/>
                </a:lnTo>
                <a:lnTo>
                  <a:pt x="2806" y="148"/>
                </a:lnTo>
                <a:lnTo>
                  <a:pt x="2743" y="163"/>
                </a:lnTo>
                <a:lnTo>
                  <a:pt x="2680" y="180"/>
                </a:lnTo>
                <a:lnTo>
                  <a:pt x="2618" y="197"/>
                </a:lnTo>
                <a:lnTo>
                  <a:pt x="2555" y="215"/>
                </a:lnTo>
                <a:lnTo>
                  <a:pt x="2493" y="233"/>
                </a:lnTo>
                <a:lnTo>
                  <a:pt x="2432" y="253"/>
                </a:lnTo>
                <a:lnTo>
                  <a:pt x="2371" y="273"/>
                </a:lnTo>
                <a:lnTo>
                  <a:pt x="2310" y="294"/>
                </a:lnTo>
                <a:lnTo>
                  <a:pt x="2249" y="315"/>
                </a:lnTo>
                <a:lnTo>
                  <a:pt x="2190" y="337"/>
                </a:lnTo>
                <a:lnTo>
                  <a:pt x="2130" y="361"/>
                </a:lnTo>
                <a:lnTo>
                  <a:pt x="2070" y="384"/>
                </a:lnTo>
                <a:lnTo>
                  <a:pt x="2011" y="408"/>
                </a:lnTo>
                <a:lnTo>
                  <a:pt x="1952" y="432"/>
                </a:lnTo>
                <a:lnTo>
                  <a:pt x="1894" y="459"/>
                </a:lnTo>
                <a:lnTo>
                  <a:pt x="1837" y="485"/>
                </a:lnTo>
                <a:lnTo>
                  <a:pt x="1779" y="511"/>
                </a:lnTo>
                <a:lnTo>
                  <a:pt x="1722" y="540"/>
                </a:lnTo>
                <a:lnTo>
                  <a:pt x="1665" y="567"/>
                </a:lnTo>
                <a:lnTo>
                  <a:pt x="1608" y="597"/>
                </a:lnTo>
                <a:lnTo>
                  <a:pt x="1552" y="626"/>
                </a:lnTo>
                <a:lnTo>
                  <a:pt x="1497" y="657"/>
                </a:lnTo>
                <a:lnTo>
                  <a:pt x="1441" y="687"/>
                </a:lnTo>
                <a:lnTo>
                  <a:pt x="1387" y="719"/>
                </a:lnTo>
                <a:lnTo>
                  <a:pt x="1332" y="750"/>
                </a:lnTo>
                <a:lnTo>
                  <a:pt x="1278" y="783"/>
                </a:lnTo>
                <a:lnTo>
                  <a:pt x="1225" y="817"/>
                </a:lnTo>
                <a:lnTo>
                  <a:pt x="1171" y="852"/>
                </a:lnTo>
                <a:lnTo>
                  <a:pt x="1119" y="885"/>
                </a:lnTo>
                <a:lnTo>
                  <a:pt x="1067" y="921"/>
                </a:lnTo>
                <a:lnTo>
                  <a:pt x="1016" y="957"/>
                </a:lnTo>
                <a:lnTo>
                  <a:pt x="964" y="993"/>
                </a:lnTo>
                <a:lnTo>
                  <a:pt x="914" y="1030"/>
                </a:lnTo>
                <a:lnTo>
                  <a:pt x="863" y="1068"/>
                </a:lnTo>
                <a:lnTo>
                  <a:pt x="813" y="1106"/>
                </a:lnTo>
                <a:lnTo>
                  <a:pt x="763" y="1144"/>
                </a:lnTo>
                <a:lnTo>
                  <a:pt x="715" y="1183"/>
                </a:lnTo>
                <a:lnTo>
                  <a:pt x="666" y="1224"/>
                </a:lnTo>
                <a:lnTo>
                  <a:pt x="618" y="1265"/>
                </a:lnTo>
                <a:lnTo>
                  <a:pt x="570" y="1305"/>
                </a:lnTo>
                <a:lnTo>
                  <a:pt x="524" y="1347"/>
                </a:lnTo>
                <a:lnTo>
                  <a:pt x="478" y="1389"/>
                </a:lnTo>
                <a:lnTo>
                  <a:pt x="432" y="1431"/>
                </a:lnTo>
                <a:lnTo>
                  <a:pt x="386" y="1474"/>
                </a:lnTo>
                <a:lnTo>
                  <a:pt x="341" y="1518"/>
                </a:lnTo>
                <a:lnTo>
                  <a:pt x="297" y="1562"/>
                </a:lnTo>
                <a:lnTo>
                  <a:pt x="254" y="1607"/>
                </a:lnTo>
                <a:lnTo>
                  <a:pt x="209" y="1651"/>
                </a:lnTo>
                <a:lnTo>
                  <a:pt x="166" y="1698"/>
                </a:lnTo>
                <a:lnTo>
                  <a:pt x="124" y="1744"/>
                </a:lnTo>
                <a:lnTo>
                  <a:pt x="83" y="1790"/>
                </a:lnTo>
                <a:lnTo>
                  <a:pt x="42" y="1838"/>
                </a:lnTo>
                <a:lnTo>
                  <a:pt x="1" y="1885"/>
                </a:lnTo>
                <a:lnTo>
                  <a:pt x="0" y="1887"/>
                </a:lnTo>
                <a:lnTo>
                  <a:pt x="20" y="1910"/>
                </a:lnTo>
                <a:lnTo>
                  <a:pt x="40" y="1933"/>
                </a:lnTo>
                <a:lnTo>
                  <a:pt x="60" y="1956"/>
                </a:lnTo>
                <a:lnTo>
                  <a:pt x="80" y="1978"/>
                </a:lnTo>
                <a:lnTo>
                  <a:pt x="100" y="2001"/>
                </a:lnTo>
                <a:lnTo>
                  <a:pt x="120" y="2023"/>
                </a:lnTo>
                <a:lnTo>
                  <a:pt x="140" y="2045"/>
                </a:lnTo>
                <a:lnTo>
                  <a:pt x="161" y="2069"/>
                </a:lnTo>
                <a:close/>
              </a:path>
            </a:pathLst>
          </a:custGeom>
          <a:solidFill>
            <a:srgbClr val="828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4" name="Freeform 14">
            <a:extLst>
              <a:ext uri="{FF2B5EF4-FFF2-40B4-BE49-F238E27FC236}">
                <a16:creationId xmlns:a16="http://schemas.microsoft.com/office/drawing/2014/main" id="{437989EE-5EDF-468A-BFE5-6E9688676D05}"/>
              </a:ext>
            </a:extLst>
          </p:cNvPr>
          <p:cNvSpPr>
            <a:spLocks/>
          </p:cNvSpPr>
          <p:nvPr/>
        </p:nvSpPr>
        <p:spPr bwMode="auto">
          <a:xfrm rot="-5400000">
            <a:off x="4758532" y="3064669"/>
            <a:ext cx="835025" cy="820738"/>
          </a:xfrm>
          <a:custGeom>
            <a:avLst/>
            <a:gdLst>
              <a:gd name="T0" fmla="*/ 2147483647 w 5254"/>
              <a:gd name="T1" fmla="*/ 2147483647 h 5175"/>
              <a:gd name="T2" fmla="*/ 2147483647 w 5254"/>
              <a:gd name="T3" fmla="*/ 2147483647 h 5175"/>
              <a:gd name="T4" fmla="*/ 2147483647 w 5254"/>
              <a:gd name="T5" fmla="*/ 2147483647 h 5175"/>
              <a:gd name="T6" fmla="*/ 2147483647 w 5254"/>
              <a:gd name="T7" fmla="*/ 2147483647 h 5175"/>
              <a:gd name="T8" fmla="*/ 2147483647 w 5254"/>
              <a:gd name="T9" fmla="*/ 2147483647 h 5175"/>
              <a:gd name="T10" fmla="*/ 2147483647 w 5254"/>
              <a:gd name="T11" fmla="*/ 2147483647 h 5175"/>
              <a:gd name="T12" fmla="*/ 2147483647 w 5254"/>
              <a:gd name="T13" fmla="*/ 2147483647 h 5175"/>
              <a:gd name="T14" fmla="*/ 2147483647 w 5254"/>
              <a:gd name="T15" fmla="*/ 2147483647 h 5175"/>
              <a:gd name="T16" fmla="*/ 2147483647 w 5254"/>
              <a:gd name="T17" fmla="*/ 2147483647 h 5175"/>
              <a:gd name="T18" fmla="*/ 2147483647 w 5254"/>
              <a:gd name="T19" fmla="*/ 2147483647 h 5175"/>
              <a:gd name="T20" fmla="*/ 2147483647 w 5254"/>
              <a:gd name="T21" fmla="*/ 2147483647 h 5175"/>
              <a:gd name="T22" fmla="*/ 2147483647 w 5254"/>
              <a:gd name="T23" fmla="*/ 2147483647 h 5175"/>
              <a:gd name="T24" fmla="*/ 2147483647 w 5254"/>
              <a:gd name="T25" fmla="*/ 2147483647 h 5175"/>
              <a:gd name="T26" fmla="*/ 2147483647 w 5254"/>
              <a:gd name="T27" fmla="*/ 2147483647 h 5175"/>
              <a:gd name="T28" fmla="*/ 2147483647 w 5254"/>
              <a:gd name="T29" fmla="*/ 2147483647 h 5175"/>
              <a:gd name="T30" fmla="*/ 2147483647 w 5254"/>
              <a:gd name="T31" fmla="*/ 2147483647 h 5175"/>
              <a:gd name="T32" fmla="*/ 2147483647 w 5254"/>
              <a:gd name="T33" fmla="*/ 2147483647 h 5175"/>
              <a:gd name="T34" fmla="*/ 2147483647 w 5254"/>
              <a:gd name="T35" fmla="*/ 2147483647 h 5175"/>
              <a:gd name="T36" fmla="*/ 2147483647 w 5254"/>
              <a:gd name="T37" fmla="*/ 2147483647 h 5175"/>
              <a:gd name="T38" fmla="*/ 2147483647 w 5254"/>
              <a:gd name="T39" fmla="*/ 2147483647 h 5175"/>
              <a:gd name="T40" fmla="*/ 2147483647 w 5254"/>
              <a:gd name="T41" fmla="*/ 2147483647 h 5175"/>
              <a:gd name="T42" fmla="*/ 2147483647 w 5254"/>
              <a:gd name="T43" fmla="*/ 2147483647 h 5175"/>
              <a:gd name="T44" fmla="*/ 2147483647 w 5254"/>
              <a:gd name="T45" fmla="*/ 2147483647 h 5175"/>
              <a:gd name="T46" fmla="*/ 2147483647 w 5254"/>
              <a:gd name="T47" fmla="*/ 2147483647 h 5175"/>
              <a:gd name="T48" fmla="*/ 2147483647 w 5254"/>
              <a:gd name="T49" fmla="*/ 2147483647 h 5175"/>
              <a:gd name="T50" fmla="*/ 0 w 5254"/>
              <a:gd name="T51" fmla="*/ 0 h 5175"/>
              <a:gd name="T52" fmla="*/ 2147483647 w 5254"/>
              <a:gd name="T53" fmla="*/ 2147483647 h 5175"/>
              <a:gd name="T54" fmla="*/ 2147483647 w 5254"/>
              <a:gd name="T55" fmla="*/ 2147483647 h 5175"/>
              <a:gd name="T56" fmla="*/ 2147483647 w 5254"/>
              <a:gd name="T57" fmla="*/ 2147483647 h 5175"/>
              <a:gd name="T58" fmla="*/ 2147483647 w 5254"/>
              <a:gd name="T59" fmla="*/ 2147483647 h 5175"/>
              <a:gd name="T60" fmla="*/ 2147483647 w 5254"/>
              <a:gd name="T61" fmla="*/ 2147483647 h 5175"/>
              <a:gd name="T62" fmla="*/ 2147483647 w 5254"/>
              <a:gd name="T63" fmla="*/ 2147483647 h 5175"/>
              <a:gd name="T64" fmla="*/ 2147483647 w 5254"/>
              <a:gd name="T65" fmla="*/ 2147483647 h 5175"/>
              <a:gd name="T66" fmla="*/ 2147483647 w 5254"/>
              <a:gd name="T67" fmla="*/ 2147483647 h 5175"/>
              <a:gd name="T68" fmla="*/ 2147483647 w 5254"/>
              <a:gd name="T69" fmla="*/ 2147483647 h 5175"/>
              <a:gd name="T70" fmla="*/ 2147483647 w 5254"/>
              <a:gd name="T71" fmla="*/ 2147483647 h 5175"/>
              <a:gd name="T72" fmla="*/ 2147483647 w 5254"/>
              <a:gd name="T73" fmla="*/ 2147483647 h 5175"/>
              <a:gd name="T74" fmla="*/ 2147483647 w 5254"/>
              <a:gd name="T75" fmla="*/ 2147483647 h 5175"/>
              <a:gd name="T76" fmla="*/ 2147483647 w 5254"/>
              <a:gd name="T77" fmla="*/ 2147483647 h 5175"/>
              <a:gd name="T78" fmla="*/ 2147483647 w 5254"/>
              <a:gd name="T79" fmla="*/ 2147483647 h 5175"/>
              <a:gd name="T80" fmla="*/ 2147483647 w 5254"/>
              <a:gd name="T81" fmla="*/ 2147483647 h 5175"/>
              <a:gd name="T82" fmla="*/ 2147483647 w 5254"/>
              <a:gd name="T83" fmla="*/ 2147483647 h 5175"/>
              <a:gd name="T84" fmla="*/ 2147483647 w 5254"/>
              <a:gd name="T85" fmla="*/ 2147483647 h 5175"/>
              <a:gd name="T86" fmla="*/ 2147483647 w 5254"/>
              <a:gd name="T87" fmla="*/ 2147483647 h 5175"/>
              <a:gd name="T88" fmla="*/ 2147483647 w 5254"/>
              <a:gd name="T89" fmla="*/ 2147483647 h 5175"/>
              <a:gd name="T90" fmla="*/ 2147483647 w 5254"/>
              <a:gd name="T91" fmla="*/ 2147483647 h 5175"/>
              <a:gd name="T92" fmla="*/ 2147483647 w 5254"/>
              <a:gd name="T93" fmla="*/ 2147483647 h 5175"/>
              <a:gd name="T94" fmla="*/ 2147483647 w 5254"/>
              <a:gd name="T95" fmla="*/ 2147483647 h 5175"/>
              <a:gd name="T96" fmla="*/ 2147483647 w 5254"/>
              <a:gd name="T97" fmla="*/ 2147483647 h 5175"/>
              <a:gd name="T98" fmla="*/ 2147483647 w 5254"/>
              <a:gd name="T99" fmla="*/ 2147483647 h 5175"/>
              <a:gd name="T100" fmla="*/ 2147483647 w 5254"/>
              <a:gd name="T101" fmla="*/ 2147483647 h 5175"/>
              <a:gd name="T102" fmla="*/ 2147483647 w 5254"/>
              <a:gd name="T103" fmla="*/ 2147483647 h 51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5"/>
              <a:gd name="T158" fmla="*/ 5254 w 5254"/>
              <a:gd name="T159" fmla="*/ 5175 h 517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5">
                <a:moveTo>
                  <a:pt x="5254" y="5175"/>
                </a:moveTo>
                <a:lnTo>
                  <a:pt x="5254" y="5175"/>
                </a:lnTo>
                <a:lnTo>
                  <a:pt x="5253" y="5108"/>
                </a:lnTo>
                <a:lnTo>
                  <a:pt x="5251" y="5041"/>
                </a:lnTo>
                <a:lnTo>
                  <a:pt x="5249" y="4976"/>
                </a:lnTo>
                <a:lnTo>
                  <a:pt x="5247" y="4909"/>
                </a:lnTo>
                <a:lnTo>
                  <a:pt x="5242" y="4843"/>
                </a:lnTo>
                <a:lnTo>
                  <a:pt x="5238" y="4778"/>
                </a:lnTo>
                <a:lnTo>
                  <a:pt x="5232" y="4712"/>
                </a:lnTo>
                <a:lnTo>
                  <a:pt x="5225" y="4647"/>
                </a:lnTo>
                <a:lnTo>
                  <a:pt x="5219" y="4582"/>
                </a:lnTo>
                <a:lnTo>
                  <a:pt x="5211" y="4516"/>
                </a:lnTo>
                <a:lnTo>
                  <a:pt x="5202" y="4452"/>
                </a:lnTo>
                <a:lnTo>
                  <a:pt x="5192" y="4388"/>
                </a:lnTo>
                <a:lnTo>
                  <a:pt x="5182" y="4325"/>
                </a:lnTo>
                <a:lnTo>
                  <a:pt x="5171" y="4260"/>
                </a:lnTo>
                <a:lnTo>
                  <a:pt x="5159" y="4197"/>
                </a:lnTo>
                <a:lnTo>
                  <a:pt x="5146" y="4134"/>
                </a:lnTo>
                <a:lnTo>
                  <a:pt x="5132" y="4071"/>
                </a:lnTo>
                <a:lnTo>
                  <a:pt x="5118" y="4008"/>
                </a:lnTo>
                <a:lnTo>
                  <a:pt x="5103" y="3946"/>
                </a:lnTo>
                <a:lnTo>
                  <a:pt x="5087" y="3883"/>
                </a:lnTo>
                <a:lnTo>
                  <a:pt x="5071" y="3822"/>
                </a:lnTo>
                <a:lnTo>
                  <a:pt x="5053" y="3760"/>
                </a:lnTo>
                <a:lnTo>
                  <a:pt x="5035" y="3699"/>
                </a:lnTo>
                <a:lnTo>
                  <a:pt x="5016" y="3639"/>
                </a:lnTo>
                <a:lnTo>
                  <a:pt x="4997" y="3577"/>
                </a:lnTo>
                <a:lnTo>
                  <a:pt x="4976" y="3517"/>
                </a:lnTo>
                <a:lnTo>
                  <a:pt x="4955" y="3457"/>
                </a:lnTo>
                <a:lnTo>
                  <a:pt x="4933" y="3398"/>
                </a:lnTo>
                <a:lnTo>
                  <a:pt x="4911" y="3338"/>
                </a:lnTo>
                <a:lnTo>
                  <a:pt x="4888" y="3280"/>
                </a:lnTo>
                <a:lnTo>
                  <a:pt x="4863" y="3221"/>
                </a:lnTo>
                <a:lnTo>
                  <a:pt x="4839" y="3163"/>
                </a:lnTo>
                <a:lnTo>
                  <a:pt x="4813" y="3105"/>
                </a:lnTo>
                <a:lnTo>
                  <a:pt x="4788" y="3047"/>
                </a:lnTo>
                <a:lnTo>
                  <a:pt x="4761" y="2991"/>
                </a:lnTo>
                <a:lnTo>
                  <a:pt x="4733" y="2934"/>
                </a:lnTo>
                <a:lnTo>
                  <a:pt x="4706" y="2878"/>
                </a:lnTo>
                <a:lnTo>
                  <a:pt x="4676" y="2822"/>
                </a:lnTo>
                <a:lnTo>
                  <a:pt x="4647" y="2766"/>
                </a:lnTo>
                <a:lnTo>
                  <a:pt x="4617" y="2711"/>
                </a:lnTo>
                <a:lnTo>
                  <a:pt x="4587" y="2657"/>
                </a:lnTo>
                <a:lnTo>
                  <a:pt x="4555" y="2602"/>
                </a:lnTo>
                <a:lnTo>
                  <a:pt x="4522" y="2548"/>
                </a:lnTo>
                <a:lnTo>
                  <a:pt x="4490" y="2494"/>
                </a:lnTo>
                <a:lnTo>
                  <a:pt x="4457" y="2440"/>
                </a:lnTo>
                <a:lnTo>
                  <a:pt x="4422" y="2389"/>
                </a:lnTo>
                <a:lnTo>
                  <a:pt x="4389" y="2336"/>
                </a:lnTo>
                <a:lnTo>
                  <a:pt x="4353" y="2283"/>
                </a:lnTo>
                <a:lnTo>
                  <a:pt x="4317" y="2233"/>
                </a:lnTo>
                <a:lnTo>
                  <a:pt x="4281" y="2181"/>
                </a:lnTo>
                <a:lnTo>
                  <a:pt x="4244" y="2132"/>
                </a:lnTo>
                <a:lnTo>
                  <a:pt x="4207" y="2081"/>
                </a:lnTo>
                <a:lnTo>
                  <a:pt x="4168" y="2032"/>
                </a:lnTo>
                <a:lnTo>
                  <a:pt x="4129" y="1983"/>
                </a:lnTo>
                <a:lnTo>
                  <a:pt x="4090" y="1934"/>
                </a:lnTo>
                <a:lnTo>
                  <a:pt x="4051" y="1886"/>
                </a:lnTo>
                <a:lnTo>
                  <a:pt x="4010" y="1838"/>
                </a:lnTo>
                <a:lnTo>
                  <a:pt x="3969" y="1790"/>
                </a:lnTo>
                <a:lnTo>
                  <a:pt x="3927" y="1744"/>
                </a:lnTo>
                <a:lnTo>
                  <a:pt x="3885" y="1698"/>
                </a:lnTo>
                <a:lnTo>
                  <a:pt x="3841" y="1652"/>
                </a:lnTo>
                <a:lnTo>
                  <a:pt x="3798" y="1607"/>
                </a:lnTo>
                <a:lnTo>
                  <a:pt x="3755" y="1562"/>
                </a:lnTo>
                <a:lnTo>
                  <a:pt x="3711" y="1518"/>
                </a:lnTo>
                <a:lnTo>
                  <a:pt x="3666" y="1474"/>
                </a:lnTo>
                <a:lnTo>
                  <a:pt x="3620" y="1431"/>
                </a:lnTo>
                <a:lnTo>
                  <a:pt x="3574" y="1389"/>
                </a:lnTo>
                <a:lnTo>
                  <a:pt x="3528" y="1347"/>
                </a:lnTo>
                <a:lnTo>
                  <a:pt x="3482" y="1306"/>
                </a:lnTo>
                <a:lnTo>
                  <a:pt x="3434" y="1265"/>
                </a:lnTo>
                <a:lnTo>
                  <a:pt x="3386" y="1223"/>
                </a:lnTo>
                <a:lnTo>
                  <a:pt x="3337" y="1183"/>
                </a:lnTo>
                <a:lnTo>
                  <a:pt x="3288" y="1144"/>
                </a:lnTo>
                <a:lnTo>
                  <a:pt x="3239" y="1105"/>
                </a:lnTo>
                <a:lnTo>
                  <a:pt x="3189" y="1067"/>
                </a:lnTo>
                <a:lnTo>
                  <a:pt x="3138" y="1030"/>
                </a:lnTo>
                <a:lnTo>
                  <a:pt x="3088" y="994"/>
                </a:lnTo>
                <a:lnTo>
                  <a:pt x="3036" y="957"/>
                </a:lnTo>
                <a:lnTo>
                  <a:pt x="2985" y="921"/>
                </a:lnTo>
                <a:lnTo>
                  <a:pt x="2932" y="885"/>
                </a:lnTo>
                <a:lnTo>
                  <a:pt x="2881" y="851"/>
                </a:lnTo>
                <a:lnTo>
                  <a:pt x="2827" y="817"/>
                </a:lnTo>
                <a:lnTo>
                  <a:pt x="2774" y="784"/>
                </a:lnTo>
                <a:lnTo>
                  <a:pt x="2720" y="751"/>
                </a:lnTo>
                <a:lnTo>
                  <a:pt x="2665" y="719"/>
                </a:lnTo>
                <a:lnTo>
                  <a:pt x="2610" y="687"/>
                </a:lnTo>
                <a:lnTo>
                  <a:pt x="2555" y="656"/>
                </a:lnTo>
                <a:lnTo>
                  <a:pt x="2500" y="626"/>
                </a:lnTo>
                <a:lnTo>
                  <a:pt x="2444" y="596"/>
                </a:lnTo>
                <a:lnTo>
                  <a:pt x="2387" y="568"/>
                </a:lnTo>
                <a:lnTo>
                  <a:pt x="2330" y="540"/>
                </a:lnTo>
                <a:lnTo>
                  <a:pt x="2273" y="511"/>
                </a:lnTo>
                <a:lnTo>
                  <a:pt x="2215" y="485"/>
                </a:lnTo>
                <a:lnTo>
                  <a:pt x="2158" y="458"/>
                </a:lnTo>
                <a:lnTo>
                  <a:pt x="2100" y="433"/>
                </a:lnTo>
                <a:lnTo>
                  <a:pt x="2041" y="408"/>
                </a:lnTo>
                <a:lnTo>
                  <a:pt x="1982" y="384"/>
                </a:lnTo>
                <a:lnTo>
                  <a:pt x="1922" y="360"/>
                </a:lnTo>
                <a:lnTo>
                  <a:pt x="1862" y="337"/>
                </a:lnTo>
                <a:lnTo>
                  <a:pt x="1803" y="315"/>
                </a:lnTo>
                <a:lnTo>
                  <a:pt x="1742" y="294"/>
                </a:lnTo>
                <a:lnTo>
                  <a:pt x="1681" y="273"/>
                </a:lnTo>
                <a:lnTo>
                  <a:pt x="1620" y="253"/>
                </a:lnTo>
                <a:lnTo>
                  <a:pt x="1559" y="234"/>
                </a:lnTo>
                <a:lnTo>
                  <a:pt x="1497" y="215"/>
                </a:lnTo>
                <a:lnTo>
                  <a:pt x="1434" y="197"/>
                </a:lnTo>
                <a:lnTo>
                  <a:pt x="1372" y="180"/>
                </a:lnTo>
                <a:lnTo>
                  <a:pt x="1309" y="163"/>
                </a:lnTo>
                <a:lnTo>
                  <a:pt x="1246" y="149"/>
                </a:lnTo>
                <a:lnTo>
                  <a:pt x="1183" y="133"/>
                </a:lnTo>
                <a:lnTo>
                  <a:pt x="1120" y="119"/>
                </a:lnTo>
                <a:lnTo>
                  <a:pt x="1056" y="105"/>
                </a:lnTo>
                <a:lnTo>
                  <a:pt x="991" y="93"/>
                </a:lnTo>
                <a:lnTo>
                  <a:pt x="927" y="81"/>
                </a:lnTo>
                <a:lnTo>
                  <a:pt x="862" y="71"/>
                </a:lnTo>
                <a:lnTo>
                  <a:pt x="798" y="60"/>
                </a:lnTo>
                <a:lnTo>
                  <a:pt x="732" y="51"/>
                </a:lnTo>
                <a:lnTo>
                  <a:pt x="666" y="42"/>
                </a:lnTo>
                <a:lnTo>
                  <a:pt x="601" y="34"/>
                </a:lnTo>
                <a:lnTo>
                  <a:pt x="535" y="27"/>
                </a:lnTo>
                <a:lnTo>
                  <a:pt x="469" y="21"/>
                </a:lnTo>
                <a:lnTo>
                  <a:pt x="403" y="16"/>
                </a:lnTo>
                <a:lnTo>
                  <a:pt x="336" y="11"/>
                </a:lnTo>
                <a:lnTo>
                  <a:pt x="268" y="7"/>
                </a:lnTo>
                <a:lnTo>
                  <a:pt x="202" y="4"/>
                </a:lnTo>
                <a:lnTo>
                  <a:pt x="135" y="2"/>
                </a:lnTo>
                <a:lnTo>
                  <a:pt x="67" y="0"/>
                </a:lnTo>
                <a:lnTo>
                  <a:pt x="0" y="0"/>
                </a:lnTo>
                <a:lnTo>
                  <a:pt x="0" y="240"/>
                </a:lnTo>
                <a:lnTo>
                  <a:pt x="64" y="240"/>
                </a:lnTo>
                <a:lnTo>
                  <a:pt x="129" y="241"/>
                </a:lnTo>
                <a:lnTo>
                  <a:pt x="194" y="243"/>
                </a:lnTo>
                <a:lnTo>
                  <a:pt x="258" y="247"/>
                </a:lnTo>
                <a:lnTo>
                  <a:pt x="321" y="250"/>
                </a:lnTo>
                <a:lnTo>
                  <a:pt x="385" y="254"/>
                </a:lnTo>
                <a:lnTo>
                  <a:pt x="448" y="259"/>
                </a:lnTo>
                <a:lnTo>
                  <a:pt x="511" y="266"/>
                </a:lnTo>
                <a:lnTo>
                  <a:pt x="575" y="272"/>
                </a:lnTo>
                <a:lnTo>
                  <a:pt x="638" y="280"/>
                </a:lnTo>
                <a:lnTo>
                  <a:pt x="700" y="288"/>
                </a:lnTo>
                <a:lnTo>
                  <a:pt x="762" y="297"/>
                </a:lnTo>
                <a:lnTo>
                  <a:pt x="824" y="307"/>
                </a:lnTo>
                <a:lnTo>
                  <a:pt x="886" y="317"/>
                </a:lnTo>
                <a:lnTo>
                  <a:pt x="947" y="329"/>
                </a:lnTo>
                <a:lnTo>
                  <a:pt x="1008" y="340"/>
                </a:lnTo>
                <a:lnTo>
                  <a:pt x="1069" y="353"/>
                </a:lnTo>
                <a:lnTo>
                  <a:pt x="1130" y="367"/>
                </a:lnTo>
                <a:lnTo>
                  <a:pt x="1191" y="380"/>
                </a:lnTo>
                <a:lnTo>
                  <a:pt x="1250" y="396"/>
                </a:lnTo>
                <a:lnTo>
                  <a:pt x="1310" y="411"/>
                </a:lnTo>
                <a:lnTo>
                  <a:pt x="1370" y="428"/>
                </a:lnTo>
                <a:lnTo>
                  <a:pt x="1429" y="445"/>
                </a:lnTo>
                <a:lnTo>
                  <a:pt x="1488" y="463"/>
                </a:lnTo>
                <a:lnTo>
                  <a:pt x="1547" y="481"/>
                </a:lnTo>
                <a:lnTo>
                  <a:pt x="1605" y="499"/>
                </a:lnTo>
                <a:lnTo>
                  <a:pt x="1663" y="519"/>
                </a:lnTo>
                <a:lnTo>
                  <a:pt x="1721" y="541"/>
                </a:lnTo>
                <a:lnTo>
                  <a:pt x="1779" y="562"/>
                </a:lnTo>
                <a:lnTo>
                  <a:pt x="1835" y="583"/>
                </a:lnTo>
                <a:lnTo>
                  <a:pt x="1892" y="606"/>
                </a:lnTo>
                <a:lnTo>
                  <a:pt x="1949" y="629"/>
                </a:lnTo>
                <a:lnTo>
                  <a:pt x="2005" y="652"/>
                </a:lnTo>
                <a:lnTo>
                  <a:pt x="2061" y="677"/>
                </a:lnTo>
                <a:lnTo>
                  <a:pt x="2115" y="702"/>
                </a:lnTo>
                <a:lnTo>
                  <a:pt x="2171" y="728"/>
                </a:lnTo>
                <a:lnTo>
                  <a:pt x="2226" y="754"/>
                </a:lnTo>
                <a:lnTo>
                  <a:pt x="2280" y="781"/>
                </a:lnTo>
                <a:lnTo>
                  <a:pt x="2333" y="809"/>
                </a:lnTo>
                <a:lnTo>
                  <a:pt x="2387" y="837"/>
                </a:lnTo>
                <a:lnTo>
                  <a:pt x="2441" y="866"/>
                </a:lnTo>
                <a:lnTo>
                  <a:pt x="2492" y="896"/>
                </a:lnTo>
                <a:lnTo>
                  <a:pt x="2545" y="926"/>
                </a:lnTo>
                <a:lnTo>
                  <a:pt x="2597" y="956"/>
                </a:lnTo>
                <a:lnTo>
                  <a:pt x="2648" y="987"/>
                </a:lnTo>
                <a:lnTo>
                  <a:pt x="2700" y="1019"/>
                </a:lnTo>
                <a:lnTo>
                  <a:pt x="2750" y="1052"/>
                </a:lnTo>
                <a:lnTo>
                  <a:pt x="2801" y="1085"/>
                </a:lnTo>
                <a:lnTo>
                  <a:pt x="2850" y="1119"/>
                </a:lnTo>
                <a:lnTo>
                  <a:pt x="2900" y="1153"/>
                </a:lnTo>
                <a:lnTo>
                  <a:pt x="2949" y="1188"/>
                </a:lnTo>
                <a:lnTo>
                  <a:pt x="2997" y="1223"/>
                </a:lnTo>
                <a:lnTo>
                  <a:pt x="3045" y="1259"/>
                </a:lnTo>
                <a:lnTo>
                  <a:pt x="3093" y="1295"/>
                </a:lnTo>
                <a:lnTo>
                  <a:pt x="3141" y="1332"/>
                </a:lnTo>
                <a:lnTo>
                  <a:pt x="3187" y="1370"/>
                </a:lnTo>
                <a:lnTo>
                  <a:pt x="3233" y="1408"/>
                </a:lnTo>
                <a:lnTo>
                  <a:pt x="3278" y="1446"/>
                </a:lnTo>
                <a:lnTo>
                  <a:pt x="3324" y="1485"/>
                </a:lnTo>
                <a:lnTo>
                  <a:pt x="3369" y="1525"/>
                </a:lnTo>
                <a:lnTo>
                  <a:pt x="3413" y="1565"/>
                </a:lnTo>
                <a:lnTo>
                  <a:pt x="3457" y="1606"/>
                </a:lnTo>
                <a:lnTo>
                  <a:pt x="3500" y="1647"/>
                </a:lnTo>
                <a:lnTo>
                  <a:pt x="3544" y="1688"/>
                </a:lnTo>
                <a:lnTo>
                  <a:pt x="3586" y="1731"/>
                </a:lnTo>
                <a:lnTo>
                  <a:pt x="3628" y="1773"/>
                </a:lnTo>
                <a:lnTo>
                  <a:pt x="3669" y="1817"/>
                </a:lnTo>
                <a:lnTo>
                  <a:pt x="3709" y="1860"/>
                </a:lnTo>
                <a:lnTo>
                  <a:pt x="3749" y="1904"/>
                </a:lnTo>
                <a:lnTo>
                  <a:pt x="3789" y="1949"/>
                </a:lnTo>
                <a:lnTo>
                  <a:pt x="3829" y="1995"/>
                </a:lnTo>
                <a:lnTo>
                  <a:pt x="3867" y="2039"/>
                </a:lnTo>
                <a:lnTo>
                  <a:pt x="3905" y="2085"/>
                </a:lnTo>
                <a:lnTo>
                  <a:pt x="3943" y="2132"/>
                </a:lnTo>
                <a:lnTo>
                  <a:pt x="3980" y="2179"/>
                </a:lnTo>
                <a:lnTo>
                  <a:pt x="4016" y="2227"/>
                </a:lnTo>
                <a:lnTo>
                  <a:pt x="4052" y="2274"/>
                </a:lnTo>
                <a:lnTo>
                  <a:pt x="4088" y="2322"/>
                </a:lnTo>
                <a:lnTo>
                  <a:pt x="4121" y="2371"/>
                </a:lnTo>
                <a:lnTo>
                  <a:pt x="4156" y="2419"/>
                </a:lnTo>
                <a:lnTo>
                  <a:pt x="4190" y="2469"/>
                </a:lnTo>
                <a:lnTo>
                  <a:pt x="4222" y="2518"/>
                </a:lnTo>
                <a:lnTo>
                  <a:pt x="4255" y="2569"/>
                </a:lnTo>
                <a:lnTo>
                  <a:pt x="4287" y="2620"/>
                </a:lnTo>
                <a:lnTo>
                  <a:pt x="4318" y="2671"/>
                </a:lnTo>
                <a:lnTo>
                  <a:pt x="4349" y="2723"/>
                </a:lnTo>
                <a:lnTo>
                  <a:pt x="4378" y="2775"/>
                </a:lnTo>
                <a:lnTo>
                  <a:pt x="4408" y="2826"/>
                </a:lnTo>
                <a:lnTo>
                  <a:pt x="4436" y="2879"/>
                </a:lnTo>
                <a:lnTo>
                  <a:pt x="4465" y="2933"/>
                </a:lnTo>
                <a:lnTo>
                  <a:pt x="4492" y="2985"/>
                </a:lnTo>
                <a:lnTo>
                  <a:pt x="4519" y="3039"/>
                </a:lnTo>
                <a:lnTo>
                  <a:pt x="4545" y="3094"/>
                </a:lnTo>
                <a:lnTo>
                  <a:pt x="4570" y="3148"/>
                </a:lnTo>
                <a:lnTo>
                  <a:pt x="4595" y="3202"/>
                </a:lnTo>
                <a:lnTo>
                  <a:pt x="4619" y="3257"/>
                </a:lnTo>
                <a:lnTo>
                  <a:pt x="4642" y="3313"/>
                </a:lnTo>
                <a:lnTo>
                  <a:pt x="4666" y="3369"/>
                </a:lnTo>
                <a:lnTo>
                  <a:pt x="4688" y="3425"/>
                </a:lnTo>
                <a:lnTo>
                  <a:pt x="4710" y="3482"/>
                </a:lnTo>
                <a:lnTo>
                  <a:pt x="4730" y="3538"/>
                </a:lnTo>
                <a:lnTo>
                  <a:pt x="4750" y="3595"/>
                </a:lnTo>
                <a:lnTo>
                  <a:pt x="4769" y="3652"/>
                </a:lnTo>
                <a:lnTo>
                  <a:pt x="4788" y="3710"/>
                </a:lnTo>
                <a:lnTo>
                  <a:pt x="4806" y="3768"/>
                </a:lnTo>
                <a:lnTo>
                  <a:pt x="4823" y="3827"/>
                </a:lnTo>
                <a:lnTo>
                  <a:pt x="4840" y="3885"/>
                </a:lnTo>
                <a:lnTo>
                  <a:pt x="4856" y="3944"/>
                </a:lnTo>
                <a:lnTo>
                  <a:pt x="4871" y="4003"/>
                </a:lnTo>
                <a:lnTo>
                  <a:pt x="4886" y="4062"/>
                </a:lnTo>
                <a:lnTo>
                  <a:pt x="4899" y="4122"/>
                </a:lnTo>
                <a:lnTo>
                  <a:pt x="4912" y="4182"/>
                </a:lnTo>
                <a:lnTo>
                  <a:pt x="4923" y="4242"/>
                </a:lnTo>
                <a:lnTo>
                  <a:pt x="4936" y="4302"/>
                </a:lnTo>
                <a:lnTo>
                  <a:pt x="4947" y="4364"/>
                </a:lnTo>
                <a:lnTo>
                  <a:pt x="4956" y="4425"/>
                </a:lnTo>
                <a:lnTo>
                  <a:pt x="4966" y="4486"/>
                </a:lnTo>
                <a:lnTo>
                  <a:pt x="4974" y="4548"/>
                </a:lnTo>
                <a:lnTo>
                  <a:pt x="4981" y="4609"/>
                </a:lnTo>
                <a:lnTo>
                  <a:pt x="4988" y="4671"/>
                </a:lnTo>
                <a:lnTo>
                  <a:pt x="4994" y="4733"/>
                </a:lnTo>
                <a:lnTo>
                  <a:pt x="4999" y="4796"/>
                </a:lnTo>
                <a:lnTo>
                  <a:pt x="5003" y="4858"/>
                </a:lnTo>
                <a:lnTo>
                  <a:pt x="5008" y="4921"/>
                </a:lnTo>
                <a:lnTo>
                  <a:pt x="5011" y="4984"/>
                </a:lnTo>
                <a:lnTo>
                  <a:pt x="5013" y="5047"/>
                </a:lnTo>
                <a:lnTo>
                  <a:pt x="5013" y="5111"/>
                </a:lnTo>
                <a:lnTo>
                  <a:pt x="5014" y="5175"/>
                </a:lnTo>
                <a:lnTo>
                  <a:pt x="5254" y="517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Freeform 15">
            <a:extLst>
              <a:ext uri="{FF2B5EF4-FFF2-40B4-BE49-F238E27FC236}">
                <a16:creationId xmlns:a16="http://schemas.microsoft.com/office/drawing/2014/main" id="{7E5ABAF6-898A-4472-A0FE-7CB424F04846}"/>
              </a:ext>
            </a:extLst>
          </p:cNvPr>
          <p:cNvSpPr>
            <a:spLocks/>
          </p:cNvSpPr>
          <p:nvPr/>
        </p:nvSpPr>
        <p:spPr bwMode="auto">
          <a:xfrm rot="-5400000">
            <a:off x="5580064" y="3063876"/>
            <a:ext cx="835025" cy="822325"/>
          </a:xfrm>
          <a:custGeom>
            <a:avLst/>
            <a:gdLst>
              <a:gd name="T0" fmla="*/ 2147483647 w 5254"/>
              <a:gd name="T1" fmla="*/ 2147483647 h 5174"/>
              <a:gd name="T2" fmla="*/ 2147483647 w 5254"/>
              <a:gd name="T3" fmla="*/ 2147483647 h 5174"/>
              <a:gd name="T4" fmla="*/ 2147483647 w 5254"/>
              <a:gd name="T5" fmla="*/ 2147483647 h 5174"/>
              <a:gd name="T6" fmla="*/ 2147483647 w 5254"/>
              <a:gd name="T7" fmla="*/ 2147483647 h 5174"/>
              <a:gd name="T8" fmla="*/ 2147483647 w 5254"/>
              <a:gd name="T9" fmla="*/ 2147483647 h 5174"/>
              <a:gd name="T10" fmla="*/ 2147483647 w 5254"/>
              <a:gd name="T11" fmla="*/ 2147483647 h 5174"/>
              <a:gd name="T12" fmla="*/ 2147483647 w 5254"/>
              <a:gd name="T13" fmla="*/ 2147483647 h 5174"/>
              <a:gd name="T14" fmla="*/ 2147483647 w 5254"/>
              <a:gd name="T15" fmla="*/ 2147483647 h 5174"/>
              <a:gd name="T16" fmla="*/ 2147483647 w 5254"/>
              <a:gd name="T17" fmla="*/ 2147483647 h 5174"/>
              <a:gd name="T18" fmla="*/ 2147483647 w 5254"/>
              <a:gd name="T19" fmla="*/ 2147483647 h 5174"/>
              <a:gd name="T20" fmla="*/ 2147483647 w 5254"/>
              <a:gd name="T21" fmla="*/ 2147483647 h 5174"/>
              <a:gd name="T22" fmla="*/ 2147483647 w 5254"/>
              <a:gd name="T23" fmla="*/ 2147483647 h 5174"/>
              <a:gd name="T24" fmla="*/ 2147483647 w 5254"/>
              <a:gd name="T25" fmla="*/ 2147483647 h 5174"/>
              <a:gd name="T26" fmla="*/ 2147483647 w 5254"/>
              <a:gd name="T27" fmla="*/ 2147483647 h 5174"/>
              <a:gd name="T28" fmla="*/ 2147483647 w 5254"/>
              <a:gd name="T29" fmla="*/ 2147483647 h 5174"/>
              <a:gd name="T30" fmla="*/ 2147483647 w 5254"/>
              <a:gd name="T31" fmla="*/ 2147483647 h 5174"/>
              <a:gd name="T32" fmla="*/ 2147483647 w 5254"/>
              <a:gd name="T33" fmla="*/ 2147483647 h 5174"/>
              <a:gd name="T34" fmla="*/ 2147483647 w 5254"/>
              <a:gd name="T35" fmla="*/ 2147483647 h 5174"/>
              <a:gd name="T36" fmla="*/ 2147483647 w 5254"/>
              <a:gd name="T37" fmla="*/ 2147483647 h 5174"/>
              <a:gd name="T38" fmla="*/ 2147483647 w 5254"/>
              <a:gd name="T39" fmla="*/ 2147483647 h 5174"/>
              <a:gd name="T40" fmla="*/ 2147483647 w 5254"/>
              <a:gd name="T41" fmla="*/ 2147483647 h 5174"/>
              <a:gd name="T42" fmla="*/ 2147483647 w 5254"/>
              <a:gd name="T43" fmla="*/ 2147483647 h 5174"/>
              <a:gd name="T44" fmla="*/ 2147483647 w 5254"/>
              <a:gd name="T45" fmla="*/ 2147483647 h 5174"/>
              <a:gd name="T46" fmla="*/ 2147483647 w 5254"/>
              <a:gd name="T47" fmla="*/ 2147483647 h 5174"/>
              <a:gd name="T48" fmla="*/ 2147483647 w 5254"/>
              <a:gd name="T49" fmla="*/ 2147483647 h 5174"/>
              <a:gd name="T50" fmla="*/ 2147483647 w 5254"/>
              <a:gd name="T51" fmla="*/ 0 h 5174"/>
              <a:gd name="T52" fmla="*/ 2147483647 w 5254"/>
              <a:gd name="T53" fmla="*/ 2147483647 h 5174"/>
              <a:gd name="T54" fmla="*/ 2147483647 w 5254"/>
              <a:gd name="T55" fmla="*/ 2147483647 h 5174"/>
              <a:gd name="T56" fmla="*/ 2147483647 w 5254"/>
              <a:gd name="T57" fmla="*/ 2147483647 h 5174"/>
              <a:gd name="T58" fmla="*/ 2147483647 w 5254"/>
              <a:gd name="T59" fmla="*/ 2147483647 h 5174"/>
              <a:gd name="T60" fmla="*/ 2147483647 w 5254"/>
              <a:gd name="T61" fmla="*/ 2147483647 h 5174"/>
              <a:gd name="T62" fmla="*/ 2147483647 w 5254"/>
              <a:gd name="T63" fmla="*/ 2147483647 h 5174"/>
              <a:gd name="T64" fmla="*/ 2147483647 w 5254"/>
              <a:gd name="T65" fmla="*/ 2147483647 h 5174"/>
              <a:gd name="T66" fmla="*/ 2147483647 w 5254"/>
              <a:gd name="T67" fmla="*/ 2147483647 h 5174"/>
              <a:gd name="T68" fmla="*/ 2147483647 w 5254"/>
              <a:gd name="T69" fmla="*/ 2147483647 h 5174"/>
              <a:gd name="T70" fmla="*/ 2147483647 w 5254"/>
              <a:gd name="T71" fmla="*/ 2147483647 h 5174"/>
              <a:gd name="T72" fmla="*/ 2147483647 w 5254"/>
              <a:gd name="T73" fmla="*/ 2147483647 h 5174"/>
              <a:gd name="T74" fmla="*/ 2147483647 w 5254"/>
              <a:gd name="T75" fmla="*/ 2147483647 h 5174"/>
              <a:gd name="T76" fmla="*/ 2147483647 w 5254"/>
              <a:gd name="T77" fmla="*/ 2147483647 h 5174"/>
              <a:gd name="T78" fmla="*/ 2147483647 w 5254"/>
              <a:gd name="T79" fmla="*/ 2147483647 h 5174"/>
              <a:gd name="T80" fmla="*/ 2147483647 w 5254"/>
              <a:gd name="T81" fmla="*/ 2147483647 h 5174"/>
              <a:gd name="T82" fmla="*/ 2147483647 w 5254"/>
              <a:gd name="T83" fmla="*/ 2147483647 h 5174"/>
              <a:gd name="T84" fmla="*/ 2147483647 w 5254"/>
              <a:gd name="T85" fmla="*/ 2147483647 h 5174"/>
              <a:gd name="T86" fmla="*/ 2147483647 w 5254"/>
              <a:gd name="T87" fmla="*/ 2147483647 h 5174"/>
              <a:gd name="T88" fmla="*/ 2147483647 w 5254"/>
              <a:gd name="T89" fmla="*/ 2147483647 h 5174"/>
              <a:gd name="T90" fmla="*/ 2147483647 w 5254"/>
              <a:gd name="T91" fmla="*/ 2147483647 h 5174"/>
              <a:gd name="T92" fmla="*/ 2147483647 w 5254"/>
              <a:gd name="T93" fmla="*/ 2147483647 h 5174"/>
              <a:gd name="T94" fmla="*/ 2147483647 w 5254"/>
              <a:gd name="T95" fmla="*/ 2147483647 h 5174"/>
              <a:gd name="T96" fmla="*/ 2147483647 w 5254"/>
              <a:gd name="T97" fmla="*/ 2147483647 h 5174"/>
              <a:gd name="T98" fmla="*/ 2147483647 w 5254"/>
              <a:gd name="T99" fmla="*/ 2147483647 h 5174"/>
              <a:gd name="T100" fmla="*/ 2147483647 w 5254"/>
              <a:gd name="T101" fmla="*/ 2147483647 h 5174"/>
              <a:gd name="T102" fmla="*/ 0 w 5254"/>
              <a:gd name="T103" fmla="*/ 2147483647 h 517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4"/>
              <a:gd name="T158" fmla="*/ 5254 w 5254"/>
              <a:gd name="T159" fmla="*/ 5174 h 517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4">
                <a:moveTo>
                  <a:pt x="0" y="5174"/>
                </a:moveTo>
                <a:lnTo>
                  <a:pt x="0" y="5174"/>
                </a:lnTo>
                <a:lnTo>
                  <a:pt x="67" y="5174"/>
                </a:lnTo>
                <a:lnTo>
                  <a:pt x="135" y="5172"/>
                </a:lnTo>
                <a:lnTo>
                  <a:pt x="202" y="5170"/>
                </a:lnTo>
                <a:lnTo>
                  <a:pt x="268" y="5167"/>
                </a:lnTo>
                <a:lnTo>
                  <a:pt x="336" y="5163"/>
                </a:lnTo>
                <a:lnTo>
                  <a:pt x="403" y="5159"/>
                </a:lnTo>
                <a:lnTo>
                  <a:pt x="469" y="5154"/>
                </a:lnTo>
                <a:lnTo>
                  <a:pt x="535" y="5146"/>
                </a:lnTo>
                <a:lnTo>
                  <a:pt x="601" y="5140"/>
                </a:lnTo>
                <a:lnTo>
                  <a:pt x="666" y="5133"/>
                </a:lnTo>
                <a:lnTo>
                  <a:pt x="732" y="5123"/>
                </a:lnTo>
                <a:lnTo>
                  <a:pt x="798" y="5114"/>
                </a:lnTo>
                <a:lnTo>
                  <a:pt x="862" y="5104"/>
                </a:lnTo>
                <a:lnTo>
                  <a:pt x="927" y="5093"/>
                </a:lnTo>
                <a:lnTo>
                  <a:pt x="991" y="5081"/>
                </a:lnTo>
                <a:lnTo>
                  <a:pt x="1056" y="5069"/>
                </a:lnTo>
                <a:lnTo>
                  <a:pt x="1120" y="5055"/>
                </a:lnTo>
                <a:lnTo>
                  <a:pt x="1183" y="5041"/>
                </a:lnTo>
                <a:lnTo>
                  <a:pt x="1246" y="5026"/>
                </a:lnTo>
                <a:lnTo>
                  <a:pt x="1309" y="5011"/>
                </a:lnTo>
                <a:lnTo>
                  <a:pt x="1372" y="4995"/>
                </a:lnTo>
                <a:lnTo>
                  <a:pt x="1434" y="4977"/>
                </a:lnTo>
                <a:lnTo>
                  <a:pt x="1497" y="4959"/>
                </a:lnTo>
                <a:lnTo>
                  <a:pt x="1559" y="4941"/>
                </a:lnTo>
                <a:lnTo>
                  <a:pt x="1620" y="4921"/>
                </a:lnTo>
                <a:lnTo>
                  <a:pt x="1681" y="4901"/>
                </a:lnTo>
                <a:lnTo>
                  <a:pt x="1742" y="4881"/>
                </a:lnTo>
                <a:lnTo>
                  <a:pt x="1802" y="4859"/>
                </a:lnTo>
                <a:lnTo>
                  <a:pt x="1862" y="4837"/>
                </a:lnTo>
                <a:lnTo>
                  <a:pt x="1922" y="4815"/>
                </a:lnTo>
                <a:lnTo>
                  <a:pt x="1982" y="4790"/>
                </a:lnTo>
                <a:lnTo>
                  <a:pt x="2041" y="4766"/>
                </a:lnTo>
                <a:lnTo>
                  <a:pt x="2100" y="4742"/>
                </a:lnTo>
                <a:lnTo>
                  <a:pt x="2158" y="4715"/>
                </a:lnTo>
                <a:lnTo>
                  <a:pt x="2215" y="4689"/>
                </a:lnTo>
                <a:lnTo>
                  <a:pt x="2273" y="4663"/>
                </a:lnTo>
                <a:lnTo>
                  <a:pt x="2330" y="4634"/>
                </a:lnTo>
                <a:lnTo>
                  <a:pt x="2387" y="4607"/>
                </a:lnTo>
                <a:lnTo>
                  <a:pt x="2444" y="4577"/>
                </a:lnTo>
                <a:lnTo>
                  <a:pt x="2500" y="4548"/>
                </a:lnTo>
                <a:lnTo>
                  <a:pt x="2555" y="4518"/>
                </a:lnTo>
                <a:lnTo>
                  <a:pt x="2610" y="4487"/>
                </a:lnTo>
                <a:lnTo>
                  <a:pt x="2665" y="4455"/>
                </a:lnTo>
                <a:lnTo>
                  <a:pt x="2720" y="4424"/>
                </a:lnTo>
                <a:lnTo>
                  <a:pt x="2774" y="4391"/>
                </a:lnTo>
                <a:lnTo>
                  <a:pt x="2827" y="4357"/>
                </a:lnTo>
                <a:lnTo>
                  <a:pt x="2881" y="4324"/>
                </a:lnTo>
                <a:lnTo>
                  <a:pt x="2932" y="4289"/>
                </a:lnTo>
                <a:lnTo>
                  <a:pt x="2985" y="4253"/>
                </a:lnTo>
                <a:lnTo>
                  <a:pt x="3036" y="4217"/>
                </a:lnTo>
                <a:lnTo>
                  <a:pt x="3088" y="4181"/>
                </a:lnTo>
                <a:lnTo>
                  <a:pt x="3138" y="4144"/>
                </a:lnTo>
                <a:lnTo>
                  <a:pt x="3189" y="4106"/>
                </a:lnTo>
                <a:lnTo>
                  <a:pt x="3239" y="4068"/>
                </a:lnTo>
                <a:lnTo>
                  <a:pt x="3289" y="4030"/>
                </a:lnTo>
                <a:lnTo>
                  <a:pt x="3337" y="3991"/>
                </a:lnTo>
                <a:lnTo>
                  <a:pt x="3386" y="3950"/>
                </a:lnTo>
                <a:lnTo>
                  <a:pt x="3434" y="3910"/>
                </a:lnTo>
                <a:lnTo>
                  <a:pt x="3482" y="3869"/>
                </a:lnTo>
                <a:lnTo>
                  <a:pt x="3528" y="3827"/>
                </a:lnTo>
                <a:lnTo>
                  <a:pt x="3574" y="3785"/>
                </a:lnTo>
                <a:lnTo>
                  <a:pt x="3620" y="3743"/>
                </a:lnTo>
                <a:lnTo>
                  <a:pt x="3666" y="3700"/>
                </a:lnTo>
                <a:lnTo>
                  <a:pt x="3711" y="3656"/>
                </a:lnTo>
                <a:lnTo>
                  <a:pt x="3755" y="3612"/>
                </a:lnTo>
                <a:lnTo>
                  <a:pt x="3798" y="3567"/>
                </a:lnTo>
                <a:lnTo>
                  <a:pt x="3841" y="3523"/>
                </a:lnTo>
                <a:lnTo>
                  <a:pt x="3885" y="3476"/>
                </a:lnTo>
                <a:lnTo>
                  <a:pt x="3927" y="3430"/>
                </a:lnTo>
                <a:lnTo>
                  <a:pt x="3969" y="3384"/>
                </a:lnTo>
                <a:lnTo>
                  <a:pt x="4010" y="3336"/>
                </a:lnTo>
                <a:lnTo>
                  <a:pt x="4051" y="3289"/>
                </a:lnTo>
                <a:lnTo>
                  <a:pt x="4090" y="3240"/>
                </a:lnTo>
                <a:lnTo>
                  <a:pt x="4129" y="3192"/>
                </a:lnTo>
                <a:lnTo>
                  <a:pt x="4168" y="3142"/>
                </a:lnTo>
                <a:lnTo>
                  <a:pt x="4207" y="3093"/>
                </a:lnTo>
                <a:lnTo>
                  <a:pt x="4244" y="3043"/>
                </a:lnTo>
                <a:lnTo>
                  <a:pt x="4281" y="2993"/>
                </a:lnTo>
                <a:lnTo>
                  <a:pt x="4317" y="2941"/>
                </a:lnTo>
                <a:lnTo>
                  <a:pt x="4353" y="2890"/>
                </a:lnTo>
                <a:lnTo>
                  <a:pt x="4389" y="2838"/>
                </a:lnTo>
                <a:lnTo>
                  <a:pt x="4422" y="2786"/>
                </a:lnTo>
                <a:lnTo>
                  <a:pt x="4457" y="2733"/>
                </a:lnTo>
                <a:lnTo>
                  <a:pt x="4490" y="2680"/>
                </a:lnTo>
                <a:lnTo>
                  <a:pt x="4522" y="2627"/>
                </a:lnTo>
                <a:lnTo>
                  <a:pt x="4555" y="2572"/>
                </a:lnTo>
                <a:lnTo>
                  <a:pt x="4587" y="2518"/>
                </a:lnTo>
                <a:lnTo>
                  <a:pt x="4617" y="2464"/>
                </a:lnTo>
                <a:lnTo>
                  <a:pt x="4647" y="2409"/>
                </a:lnTo>
                <a:lnTo>
                  <a:pt x="4676" y="2353"/>
                </a:lnTo>
                <a:lnTo>
                  <a:pt x="4706" y="2296"/>
                </a:lnTo>
                <a:lnTo>
                  <a:pt x="4733" y="2240"/>
                </a:lnTo>
                <a:lnTo>
                  <a:pt x="4761" y="2183"/>
                </a:lnTo>
                <a:lnTo>
                  <a:pt x="4788" y="2126"/>
                </a:lnTo>
                <a:lnTo>
                  <a:pt x="4813" y="2070"/>
                </a:lnTo>
                <a:lnTo>
                  <a:pt x="4839" y="2012"/>
                </a:lnTo>
                <a:lnTo>
                  <a:pt x="4863" y="1953"/>
                </a:lnTo>
                <a:lnTo>
                  <a:pt x="4888" y="1895"/>
                </a:lnTo>
                <a:lnTo>
                  <a:pt x="4911" y="1836"/>
                </a:lnTo>
                <a:lnTo>
                  <a:pt x="4933" y="1777"/>
                </a:lnTo>
                <a:lnTo>
                  <a:pt x="4955" y="1717"/>
                </a:lnTo>
                <a:lnTo>
                  <a:pt x="4976" y="1656"/>
                </a:lnTo>
                <a:lnTo>
                  <a:pt x="4997" y="1596"/>
                </a:lnTo>
                <a:lnTo>
                  <a:pt x="5016" y="1536"/>
                </a:lnTo>
                <a:lnTo>
                  <a:pt x="5035" y="1475"/>
                </a:lnTo>
                <a:lnTo>
                  <a:pt x="5053" y="1414"/>
                </a:lnTo>
                <a:lnTo>
                  <a:pt x="5071" y="1353"/>
                </a:lnTo>
                <a:lnTo>
                  <a:pt x="5087" y="1291"/>
                </a:lnTo>
                <a:lnTo>
                  <a:pt x="5103" y="1229"/>
                </a:lnTo>
                <a:lnTo>
                  <a:pt x="5118" y="1165"/>
                </a:lnTo>
                <a:lnTo>
                  <a:pt x="5132" y="1103"/>
                </a:lnTo>
                <a:lnTo>
                  <a:pt x="5146" y="1040"/>
                </a:lnTo>
                <a:lnTo>
                  <a:pt x="5159" y="978"/>
                </a:lnTo>
                <a:lnTo>
                  <a:pt x="5171" y="914"/>
                </a:lnTo>
                <a:lnTo>
                  <a:pt x="5182" y="849"/>
                </a:lnTo>
                <a:lnTo>
                  <a:pt x="5192" y="786"/>
                </a:lnTo>
                <a:lnTo>
                  <a:pt x="5202" y="722"/>
                </a:lnTo>
                <a:lnTo>
                  <a:pt x="5211" y="658"/>
                </a:lnTo>
                <a:lnTo>
                  <a:pt x="5219" y="592"/>
                </a:lnTo>
                <a:lnTo>
                  <a:pt x="5225" y="527"/>
                </a:lnTo>
                <a:lnTo>
                  <a:pt x="5232" y="463"/>
                </a:lnTo>
                <a:lnTo>
                  <a:pt x="5238" y="396"/>
                </a:lnTo>
                <a:lnTo>
                  <a:pt x="5242" y="331"/>
                </a:lnTo>
                <a:lnTo>
                  <a:pt x="5247" y="266"/>
                </a:lnTo>
                <a:lnTo>
                  <a:pt x="5249" y="199"/>
                </a:lnTo>
                <a:lnTo>
                  <a:pt x="5251" y="133"/>
                </a:lnTo>
                <a:lnTo>
                  <a:pt x="5253" y="66"/>
                </a:lnTo>
                <a:lnTo>
                  <a:pt x="5254" y="0"/>
                </a:lnTo>
                <a:lnTo>
                  <a:pt x="5014" y="0"/>
                </a:lnTo>
                <a:lnTo>
                  <a:pt x="5013" y="63"/>
                </a:lnTo>
                <a:lnTo>
                  <a:pt x="5013" y="126"/>
                </a:lnTo>
                <a:lnTo>
                  <a:pt x="5011" y="191"/>
                </a:lnTo>
                <a:lnTo>
                  <a:pt x="5008" y="253"/>
                </a:lnTo>
                <a:lnTo>
                  <a:pt x="5003" y="316"/>
                </a:lnTo>
                <a:lnTo>
                  <a:pt x="4999" y="378"/>
                </a:lnTo>
                <a:lnTo>
                  <a:pt x="4994" y="440"/>
                </a:lnTo>
                <a:lnTo>
                  <a:pt x="4988" y="503"/>
                </a:lnTo>
                <a:lnTo>
                  <a:pt x="4981" y="565"/>
                </a:lnTo>
                <a:lnTo>
                  <a:pt x="4974" y="626"/>
                </a:lnTo>
                <a:lnTo>
                  <a:pt x="4966" y="688"/>
                </a:lnTo>
                <a:lnTo>
                  <a:pt x="4956" y="749"/>
                </a:lnTo>
                <a:lnTo>
                  <a:pt x="4947" y="810"/>
                </a:lnTo>
                <a:lnTo>
                  <a:pt x="4936" y="871"/>
                </a:lnTo>
                <a:lnTo>
                  <a:pt x="4923" y="931"/>
                </a:lnTo>
                <a:lnTo>
                  <a:pt x="4912" y="992"/>
                </a:lnTo>
                <a:lnTo>
                  <a:pt x="4899" y="1052"/>
                </a:lnTo>
                <a:lnTo>
                  <a:pt x="4886" y="1112"/>
                </a:lnTo>
                <a:lnTo>
                  <a:pt x="4871" y="1171"/>
                </a:lnTo>
                <a:lnTo>
                  <a:pt x="4856" y="1230"/>
                </a:lnTo>
                <a:lnTo>
                  <a:pt x="4840" y="1289"/>
                </a:lnTo>
                <a:lnTo>
                  <a:pt x="4823" y="1348"/>
                </a:lnTo>
                <a:lnTo>
                  <a:pt x="4807" y="1406"/>
                </a:lnTo>
                <a:lnTo>
                  <a:pt x="4788" y="1464"/>
                </a:lnTo>
                <a:lnTo>
                  <a:pt x="4769" y="1522"/>
                </a:lnTo>
                <a:lnTo>
                  <a:pt x="4750" y="1578"/>
                </a:lnTo>
                <a:lnTo>
                  <a:pt x="4730" y="1636"/>
                </a:lnTo>
                <a:lnTo>
                  <a:pt x="4710" y="1692"/>
                </a:lnTo>
                <a:lnTo>
                  <a:pt x="4688" y="1749"/>
                </a:lnTo>
                <a:lnTo>
                  <a:pt x="4666" y="1805"/>
                </a:lnTo>
                <a:lnTo>
                  <a:pt x="4642" y="1861"/>
                </a:lnTo>
                <a:lnTo>
                  <a:pt x="4619" y="1917"/>
                </a:lnTo>
                <a:lnTo>
                  <a:pt x="4595" y="1972"/>
                </a:lnTo>
                <a:lnTo>
                  <a:pt x="4570" y="2026"/>
                </a:lnTo>
                <a:lnTo>
                  <a:pt x="4545" y="2081"/>
                </a:lnTo>
                <a:lnTo>
                  <a:pt x="4519" y="2135"/>
                </a:lnTo>
                <a:lnTo>
                  <a:pt x="4492" y="2189"/>
                </a:lnTo>
                <a:lnTo>
                  <a:pt x="4465" y="2242"/>
                </a:lnTo>
                <a:lnTo>
                  <a:pt x="4436" y="2295"/>
                </a:lnTo>
                <a:lnTo>
                  <a:pt x="4408" y="2348"/>
                </a:lnTo>
                <a:lnTo>
                  <a:pt x="4378" y="2400"/>
                </a:lnTo>
                <a:lnTo>
                  <a:pt x="4349" y="2452"/>
                </a:lnTo>
                <a:lnTo>
                  <a:pt x="4318" y="2503"/>
                </a:lnTo>
                <a:lnTo>
                  <a:pt x="4287" y="2554"/>
                </a:lnTo>
                <a:lnTo>
                  <a:pt x="4255" y="2605"/>
                </a:lnTo>
                <a:lnTo>
                  <a:pt x="4222" y="2655"/>
                </a:lnTo>
                <a:lnTo>
                  <a:pt x="4190" y="2705"/>
                </a:lnTo>
                <a:lnTo>
                  <a:pt x="4156" y="2754"/>
                </a:lnTo>
                <a:lnTo>
                  <a:pt x="4121" y="2804"/>
                </a:lnTo>
                <a:lnTo>
                  <a:pt x="4088" y="2852"/>
                </a:lnTo>
                <a:lnTo>
                  <a:pt x="4052" y="2901"/>
                </a:lnTo>
                <a:lnTo>
                  <a:pt x="4016" y="2948"/>
                </a:lnTo>
                <a:lnTo>
                  <a:pt x="3980" y="2996"/>
                </a:lnTo>
                <a:lnTo>
                  <a:pt x="3943" y="3042"/>
                </a:lnTo>
                <a:lnTo>
                  <a:pt x="3905" y="3089"/>
                </a:lnTo>
                <a:lnTo>
                  <a:pt x="3867" y="3135"/>
                </a:lnTo>
                <a:lnTo>
                  <a:pt x="3828" y="3180"/>
                </a:lnTo>
                <a:lnTo>
                  <a:pt x="3789" y="3225"/>
                </a:lnTo>
                <a:lnTo>
                  <a:pt x="3749" y="3270"/>
                </a:lnTo>
                <a:lnTo>
                  <a:pt x="3709" y="3314"/>
                </a:lnTo>
                <a:lnTo>
                  <a:pt x="3669" y="3357"/>
                </a:lnTo>
                <a:lnTo>
                  <a:pt x="3628" y="3400"/>
                </a:lnTo>
                <a:lnTo>
                  <a:pt x="3586" y="3444"/>
                </a:lnTo>
                <a:lnTo>
                  <a:pt x="3544" y="3486"/>
                </a:lnTo>
                <a:lnTo>
                  <a:pt x="3500" y="3527"/>
                </a:lnTo>
                <a:lnTo>
                  <a:pt x="3457" y="3568"/>
                </a:lnTo>
                <a:lnTo>
                  <a:pt x="3413" y="3609"/>
                </a:lnTo>
                <a:lnTo>
                  <a:pt x="3369" y="3649"/>
                </a:lnTo>
                <a:lnTo>
                  <a:pt x="3324" y="3689"/>
                </a:lnTo>
                <a:lnTo>
                  <a:pt x="3278" y="3728"/>
                </a:lnTo>
                <a:lnTo>
                  <a:pt x="3233" y="3767"/>
                </a:lnTo>
                <a:lnTo>
                  <a:pt x="3187" y="3805"/>
                </a:lnTo>
                <a:lnTo>
                  <a:pt x="3139" y="3842"/>
                </a:lnTo>
                <a:lnTo>
                  <a:pt x="3093" y="3879"/>
                </a:lnTo>
                <a:lnTo>
                  <a:pt x="3045" y="3916"/>
                </a:lnTo>
                <a:lnTo>
                  <a:pt x="2997" y="3952"/>
                </a:lnTo>
                <a:lnTo>
                  <a:pt x="2949" y="3987"/>
                </a:lnTo>
                <a:lnTo>
                  <a:pt x="2900" y="4021"/>
                </a:lnTo>
                <a:lnTo>
                  <a:pt x="2850" y="4056"/>
                </a:lnTo>
                <a:lnTo>
                  <a:pt x="2801" y="4090"/>
                </a:lnTo>
                <a:lnTo>
                  <a:pt x="2750" y="4122"/>
                </a:lnTo>
                <a:lnTo>
                  <a:pt x="2700" y="4155"/>
                </a:lnTo>
                <a:lnTo>
                  <a:pt x="2648" y="4187"/>
                </a:lnTo>
                <a:lnTo>
                  <a:pt x="2597" y="4218"/>
                </a:lnTo>
                <a:lnTo>
                  <a:pt x="2545" y="4249"/>
                </a:lnTo>
                <a:lnTo>
                  <a:pt x="2492" y="4279"/>
                </a:lnTo>
                <a:lnTo>
                  <a:pt x="2441" y="4308"/>
                </a:lnTo>
                <a:lnTo>
                  <a:pt x="2387" y="4337"/>
                </a:lnTo>
                <a:lnTo>
                  <a:pt x="2333" y="4366"/>
                </a:lnTo>
                <a:lnTo>
                  <a:pt x="2280" y="4393"/>
                </a:lnTo>
                <a:lnTo>
                  <a:pt x="2226" y="4420"/>
                </a:lnTo>
                <a:lnTo>
                  <a:pt x="2171" y="4446"/>
                </a:lnTo>
                <a:lnTo>
                  <a:pt x="2115" y="4472"/>
                </a:lnTo>
                <a:lnTo>
                  <a:pt x="2061" y="4497"/>
                </a:lnTo>
                <a:lnTo>
                  <a:pt x="2005" y="4522"/>
                </a:lnTo>
                <a:lnTo>
                  <a:pt x="1949" y="4545"/>
                </a:lnTo>
                <a:lnTo>
                  <a:pt x="1892" y="4569"/>
                </a:lnTo>
                <a:lnTo>
                  <a:pt x="1835" y="4591"/>
                </a:lnTo>
                <a:lnTo>
                  <a:pt x="1779" y="4613"/>
                </a:lnTo>
                <a:lnTo>
                  <a:pt x="1722" y="4634"/>
                </a:lnTo>
                <a:lnTo>
                  <a:pt x="1663" y="4654"/>
                </a:lnTo>
                <a:lnTo>
                  <a:pt x="1605" y="4674"/>
                </a:lnTo>
                <a:lnTo>
                  <a:pt x="1547" y="4693"/>
                </a:lnTo>
                <a:lnTo>
                  <a:pt x="1488" y="4712"/>
                </a:lnTo>
                <a:lnTo>
                  <a:pt x="1429" y="4729"/>
                </a:lnTo>
                <a:lnTo>
                  <a:pt x="1370" y="4746"/>
                </a:lnTo>
                <a:lnTo>
                  <a:pt x="1310" y="4763"/>
                </a:lnTo>
                <a:lnTo>
                  <a:pt x="1250" y="4779"/>
                </a:lnTo>
                <a:lnTo>
                  <a:pt x="1191" y="4793"/>
                </a:lnTo>
                <a:lnTo>
                  <a:pt x="1130" y="4807"/>
                </a:lnTo>
                <a:lnTo>
                  <a:pt x="1069" y="4821"/>
                </a:lnTo>
                <a:lnTo>
                  <a:pt x="1008" y="4834"/>
                </a:lnTo>
                <a:lnTo>
                  <a:pt x="947" y="4846"/>
                </a:lnTo>
                <a:lnTo>
                  <a:pt x="886" y="4857"/>
                </a:lnTo>
                <a:lnTo>
                  <a:pt x="824" y="4867"/>
                </a:lnTo>
                <a:lnTo>
                  <a:pt x="762" y="4877"/>
                </a:lnTo>
                <a:lnTo>
                  <a:pt x="700" y="4886"/>
                </a:lnTo>
                <a:lnTo>
                  <a:pt x="638" y="4895"/>
                </a:lnTo>
                <a:lnTo>
                  <a:pt x="575" y="4902"/>
                </a:lnTo>
                <a:lnTo>
                  <a:pt x="511" y="4909"/>
                </a:lnTo>
                <a:lnTo>
                  <a:pt x="448" y="4915"/>
                </a:lnTo>
                <a:lnTo>
                  <a:pt x="385" y="4920"/>
                </a:lnTo>
                <a:lnTo>
                  <a:pt x="321" y="4924"/>
                </a:lnTo>
                <a:lnTo>
                  <a:pt x="258" y="4928"/>
                </a:lnTo>
                <a:lnTo>
                  <a:pt x="194" y="4930"/>
                </a:lnTo>
                <a:lnTo>
                  <a:pt x="129" y="4933"/>
                </a:lnTo>
                <a:lnTo>
                  <a:pt x="64" y="4934"/>
                </a:lnTo>
                <a:lnTo>
                  <a:pt x="0" y="4934"/>
                </a:lnTo>
                <a:lnTo>
                  <a:pt x="0" y="517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6" name="Freeform 16">
            <a:extLst>
              <a:ext uri="{FF2B5EF4-FFF2-40B4-BE49-F238E27FC236}">
                <a16:creationId xmlns:a16="http://schemas.microsoft.com/office/drawing/2014/main" id="{AF26F1B4-7E54-4AEE-952F-569E0124038E}"/>
              </a:ext>
            </a:extLst>
          </p:cNvPr>
          <p:cNvSpPr>
            <a:spLocks/>
          </p:cNvSpPr>
          <p:nvPr/>
        </p:nvSpPr>
        <p:spPr bwMode="auto">
          <a:xfrm rot="-5400000">
            <a:off x="5580858" y="3896520"/>
            <a:ext cx="833437" cy="822325"/>
          </a:xfrm>
          <a:custGeom>
            <a:avLst/>
            <a:gdLst>
              <a:gd name="T0" fmla="*/ 2147483647 w 5254"/>
              <a:gd name="T1" fmla="*/ 2147483647 h 5174"/>
              <a:gd name="T2" fmla="*/ 2147483647 w 5254"/>
              <a:gd name="T3" fmla="*/ 2147483647 h 5174"/>
              <a:gd name="T4" fmla="*/ 2147483647 w 5254"/>
              <a:gd name="T5" fmla="*/ 2147483647 h 5174"/>
              <a:gd name="T6" fmla="*/ 2147483647 w 5254"/>
              <a:gd name="T7" fmla="*/ 2147483647 h 5174"/>
              <a:gd name="T8" fmla="*/ 2147483647 w 5254"/>
              <a:gd name="T9" fmla="*/ 2147483647 h 5174"/>
              <a:gd name="T10" fmla="*/ 2147483647 w 5254"/>
              <a:gd name="T11" fmla="*/ 2147483647 h 5174"/>
              <a:gd name="T12" fmla="*/ 2147483647 w 5254"/>
              <a:gd name="T13" fmla="*/ 2147483647 h 5174"/>
              <a:gd name="T14" fmla="*/ 2147483647 w 5254"/>
              <a:gd name="T15" fmla="*/ 2147483647 h 5174"/>
              <a:gd name="T16" fmla="*/ 2147483647 w 5254"/>
              <a:gd name="T17" fmla="*/ 2147483647 h 5174"/>
              <a:gd name="T18" fmla="*/ 2147483647 w 5254"/>
              <a:gd name="T19" fmla="*/ 2147483647 h 5174"/>
              <a:gd name="T20" fmla="*/ 2147483647 w 5254"/>
              <a:gd name="T21" fmla="*/ 2147483647 h 5174"/>
              <a:gd name="T22" fmla="*/ 2147483647 w 5254"/>
              <a:gd name="T23" fmla="*/ 2147483647 h 5174"/>
              <a:gd name="T24" fmla="*/ 2147483647 w 5254"/>
              <a:gd name="T25" fmla="*/ 2147483647 h 5174"/>
              <a:gd name="T26" fmla="*/ 2147483647 w 5254"/>
              <a:gd name="T27" fmla="*/ 2147483647 h 5174"/>
              <a:gd name="T28" fmla="*/ 2147483647 w 5254"/>
              <a:gd name="T29" fmla="*/ 2147483647 h 5174"/>
              <a:gd name="T30" fmla="*/ 2147483647 w 5254"/>
              <a:gd name="T31" fmla="*/ 2147483647 h 5174"/>
              <a:gd name="T32" fmla="*/ 2147483647 w 5254"/>
              <a:gd name="T33" fmla="*/ 2147483647 h 5174"/>
              <a:gd name="T34" fmla="*/ 2147483647 w 5254"/>
              <a:gd name="T35" fmla="*/ 2147483647 h 5174"/>
              <a:gd name="T36" fmla="*/ 2147483647 w 5254"/>
              <a:gd name="T37" fmla="*/ 2147483647 h 5174"/>
              <a:gd name="T38" fmla="*/ 2147483647 w 5254"/>
              <a:gd name="T39" fmla="*/ 2147483647 h 5174"/>
              <a:gd name="T40" fmla="*/ 2147483647 w 5254"/>
              <a:gd name="T41" fmla="*/ 2147483647 h 5174"/>
              <a:gd name="T42" fmla="*/ 2147483647 w 5254"/>
              <a:gd name="T43" fmla="*/ 2147483647 h 5174"/>
              <a:gd name="T44" fmla="*/ 2147483647 w 5254"/>
              <a:gd name="T45" fmla="*/ 2147483647 h 5174"/>
              <a:gd name="T46" fmla="*/ 2147483647 w 5254"/>
              <a:gd name="T47" fmla="*/ 2147483647 h 5174"/>
              <a:gd name="T48" fmla="*/ 2147483647 w 5254"/>
              <a:gd name="T49" fmla="*/ 2147483647 h 5174"/>
              <a:gd name="T50" fmla="*/ 2147483647 w 5254"/>
              <a:gd name="T51" fmla="*/ 2147483647 h 5174"/>
              <a:gd name="T52" fmla="*/ 2147483647 w 5254"/>
              <a:gd name="T53" fmla="*/ 2147483647 h 5174"/>
              <a:gd name="T54" fmla="*/ 2147483647 w 5254"/>
              <a:gd name="T55" fmla="*/ 2147483647 h 5174"/>
              <a:gd name="T56" fmla="*/ 2147483647 w 5254"/>
              <a:gd name="T57" fmla="*/ 2147483647 h 5174"/>
              <a:gd name="T58" fmla="*/ 2147483647 w 5254"/>
              <a:gd name="T59" fmla="*/ 2147483647 h 5174"/>
              <a:gd name="T60" fmla="*/ 2147483647 w 5254"/>
              <a:gd name="T61" fmla="*/ 2147483647 h 5174"/>
              <a:gd name="T62" fmla="*/ 2147483647 w 5254"/>
              <a:gd name="T63" fmla="*/ 2147483647 h 5174"/>
              <a:gd name="T64" fmla="*/ 2147483647 w 5254"/>
              <a:gd name="T65" fmla="*/ 2147483647 h 5174"/>
              <a:gd name="T66" fmla="*/ 2147483647 w 5254"/>
              <a:gd name="T67" fmla="*/ 2147483647 h 5174"/>
              <a:gd name="T68" fmla="*/ 2147483647 w 5254"/>
              <a:gd name="T69" fmla="*/ 2147483647 h 5174"/>
              <a:gd name="T70" fmla="*/ 2147483647 w 5254"/>
              <a:gd name="T71" fmla="*/ 2147483647 h 5174"/>
              <a:gd name="T72" fmla="*/ 2147483647 w 5254"/>
              <a:gd name="T73" fmla="*/ 2147483647 h 5174"/>
              <a:gd name="T74" fmla="*/ 2147483647 w 5254"/>
              <a:gd name="T75" fmla="*/ 2147483647 h 5174"/>
              <a:gd name="T76" fmla="*/ 2147483647 w 5254"/>
              <a:gd name="T77" fmla="*/ 2147483647 h 5174"/>
              <a:gd name="T78" fmla="*/ 2147483647 w 5254"/>
              <a:gd name="T79" fmla="*/ 2147483647 h 5174"/>
              <a:gd name="T80" fmla="*/ 2147483647 w 5254"/>
              <a:gd name="T81" fmla="*/ 2147483647 h 5174"/>
              <a:gd name="T82" fmla="*/ 2147483647 w 5254"/>
              <a:gd name="T83" fmla="*/ 2147483647 h 5174"/>
              <a:gd name="T84" fmla="*/ 2147483647 w 5254"/>
              <a:gd name="T85" fmla="*/ 2147483647 h 5174"/>
              <a:gd name="T86" fmla="*/ 2147483647 w 5254"/>
              <a:gd name="T87" fmla="*/ 2147483647 h 5174"/>
              <a:gd name="T88" fmla="*/ 2147483647 w 5254"/>
              <a:gd name="T89" fmla="*/ 2147483647 h 5174"/>
              <a:gd name="T90" fmla="*/ 2147483647 w 5254"/>
              <a:gd name="T91" fmla="*/ 2147483647 h 5174"/>
              <a:gd name="T92" fmla="*/ 2147483647 w 5254"/>
              <a:gd name="T93" fmla="*/ 2147483647 h 5174"/>
              <a:gd name="T94" fmla="*/ 2147483647 w 5254"/>
              <a:gd name="T95" fmla="*/ 2147483647 h 5174"/>
              <a:gd name="T96" fmla="*/ 2147483647 w 5254"/>
              <a:gd name="T97" fmla="*/ 2147483647 h 5174"/>
              <a:gd name="T98" fmla="*/ 2147483647 w 5254"/>
              <a:gd name="T99" fmla="*/ 2147483647 h 5174"/>
              <a:gd name="T100" fmla="*/ 2147483647 w 5254"/>
              <a:gd name="T101" fmla="*/ 2147483647 h 5174"/>
              <a:gd name="T102" fmla="*/ 2147483647 w 5254"/>
              <a:gd name="T103" fmla="*/ 0 h 517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4"/>
              <a:gd name="T158" fmla="*/ 5254 w 5254"/>
              <a:gd name="T159" fmla="*/ 5174 h 517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4">
                <a:moveTo>
                  <a:pt x="0" y="0"/>
                </a:moveTo>
                <a:lnTo>
                  <a:pt x="0" y="0"/>
                </a:lnTo>
                <a:lnTo>
                  <a:pt x="0" y="66"/>
                </a:lnTo>
                <a:lnTo>
                  <a:pt x="2" y="133"/>
                </a:lnTo>
                <a:lnTo>
                  <a:pt x="4" y="199"/>
                </a:lnTo>
                <a:lnTo>
                  <a:pt x="7" y="266"/>
                </a:lnTo>
                <a:lnTo>
                  <a:pt x="11" y="331"/>
                </a:lnTo>
                <a:lnTo>
                  <a:pt x="16" y="396"/>
                </a:lnTo>
                <a:lnTo>
                  <a:pt x="21" y="463"/>
                </a:lnTo>
                <a:lnTo>
                  <a:pt x="27" y="527"/>
                </a:lnTo>
                <a:lnTo>
                  <a:pt x="35" y="592"/>
                </a:lnTo>
                <a:lnTo>
                  <a:pt x="43" y="656"/>
                </a:lnTo>
                <a:lnTo>
                  <a:pt x="52" y="722"/>
                </a:lnTo>
                <a:lnTo>
                  <a:pt x="61" y="786"/>
                </a:lnTo>
                <a:lnTo>
                  <a:pt x="72" y="849"/>
                </a:lnTo>
                <a:lnTo>
                  <a:pt x="83" y="914"/>
                </a:lnTo>
                <a:lnTo>
                  <a:pt x="95" y="978"/>
                </a:lnTo>
                <a:lnTo>
                  <a:pt x="107" y="1040"/>
                </a:lnTo>
                <a:lnTo>
                  <a:pt x="121" y="1103"/>
                </a:lnTo>
                <a:lnTo>
                  <a:pt x="135" y="1165"/>
                </a:lnTo>
                <a:lnTo>
                  <a:pt x="151" y="1229"/>
                </a:lnTo>
                <a:lnTo>
                  <a:pt x="166" y="1291"/>
                </a:lnTo>
                <a:lnTo>
                  <a:pt x="183" y="1353"/>
                </a:lnTo>
                <a:lnTo>
                  <a:pt x="200" y="1414"/>
                </a:lnTo>
                <a:lnTo>
                  <a:pt x="219" y="1475"/>
                </a:lnTo>
                <a:lnTo>
                  <a:pt x="237" y="1536"/>
                </a:lnTo>
                <a:lnTo>
                  <a:pt x="257" y="1596"/>
                </a:lnTo>
                <a:lnTo>
                  <a:pt x="277" y="1656"/>
                </a:lnTo>
                <a:lnTo>
                  <a:pt x="299" y="1717"/>
                </a:lnTo>
                <a:lnTo>
                  <a:pt x="320" y="1777"/>
                </a:lnTo>
                <a:lnTo>
                  <a:pt x="343" y="1836"/>
                </a:lnTo>
                <a:lnTo>
                  <a:pt x="366" y="1895"/>
                </a:lnTo>
                <a:lnTo>
                  <a:pt x="389" y="1953"/>
                </a:lnTo>
                <a:lnTo>
                  <a:pt x="415" y="2012"/>
                </a:lnTo>
                <a:lnTo>
                  <a:pt x="440" y="2070"/>
                </a:lnTo>
                <a:lnTo>
                  <a:pt x="466" y="2126"/>
                </a:lnTo>
                <a:lnTo>
                  <a:pt x="493" y="2183"/>
                </a:lnTo>
                <a:lnTo>
                  <a:pt x="520" y="2240"/>
                </a:lnTo>
                <a:lnTo>
                  <a:pt x="548" y="2296"/>
                </a:lnTo>
                <a:lnTo>
                  <a:pt x="577" y="2353"/>
                </a:lnTo>
                <a:lnTo>
                  <a:pt x="606" y="2409"/>
                </a:lnTo>
                <a:lnTo>
                  <a:pt x="637" y="2464"/>
                </a:lnTo>
                <a:lnTo>
                  <a:pt x="667" y="2518"/>
                </a:lnTo>
                <a:lnTo>
                  <a:pt x="699" y="2572"/>
                </a:lnTo>
                <a:lnTo>
                  <a:pt x="730" y="2627"/>
                </a:lnTo>
                <a:lnTo>
                  <a:pt x="763" y="2680"/>
                </a:lnTo>
                <a:lnTo>
                  <a:pt x="797" y="2733"/>
                </a:lnTo>
                <a:lnTo>
                  <a:pt x="830" y="2786"/>
                </a:lnTo>
                <a:lnTo>
                  <a:pt x="865" y="2838"/>
                </a:lnTo>
                <a:lnTo>
                  <a:pt x="900" y="2890"/>
                </a:lnTo>
                <a:lnTo>
                  <a:pt x="936" y="2941"/>
                </a:lnTo>
                <a:lnTo>
                  <a:pt x="972" y="2993"/>
                </a:lnTo>
                <a:lnTo>
                  <a:pt x="1009" y="3043"/>
                </a:lnTo>
                <a:lnTo>
                  <a:pt x="1047" y="3093"/>
                </a:lnTo>
                <a:lnTo>
                  <a:pt x="1085" y="3142"/>
                </a:lnTo>
                <a:lnTo>
                  <a:pt x="1124" y="3192"/>
                </a:lnTo>
                <a:lnTo>
                  <a:pt x="1163" y="3240"/>
                </a:lnTo>
                <a:lnTo>
                  <a:pt x="1203" y="3289"/>
                </a:lnTo>
                <a:lnTo>
                  <a:pt x="1243" y="3336"/>
                </a:lnTo>
                <a:lnTo>
                  <a:pt x="1284" y="3384"/>
                </a:lnTo>
                <a:lnTo>
                  <a:pt x="1326" y="3430"/>
                </a:lnTo>
                <a:lnTo>
                  <a:pt x="1368" y="3476"/>
                </a:lnTo>
                <a:lnTo>
                  <a:pt x="1411" y="3523"/>
                </a:lnTo>
                <a:lnTo>
                  <a:pt x="1455" y="3567"/>
                </a:lnTo>
                <a:lnTo>
                  <a:pt x="1499" y="3612"/>
                </a:lnTo>
                <a:lnTo>
                  <a:pt x="1543" y="3656"/>
                </a:lnTo>
                <a:lnTo>
                  <a:pt x="1587" y="3700"/>
                </a:lnTo>
                <a:lnTo>
                  <a:pt x="1632" y="3743"/>
                </a:lnTo>
                <a:lnTo>
                  <a:pt x="1679" y="3785"/>
                </a:lnTo>
                <a:lnTo>
                  <a:pt x="1725" y="3827"/>
                </a:lnTo>
                <a:lnTo>
                  <a:pt x="1772" y="3869"/>
                </a:lnTo>
                <a:lnTo>
                  <a:pt x="1820" y="3910"/>
                </a:lnTo>
                <a:lnTo>
                  <a:pt x="1867" y="3950"/>
                </a:lnTo>
                <a:lnTo>
                  <a:pt x="1916" y="3991"/>
                </a:lnTo>
                <a:lnTo>
                  <a:pt x="1965" y="4030"/>
                </a:lnTo>
                <a:lnTo>
                  <a:pt x="2014" y="4068"/>
                </a:lnTo>
                <a:lnTo>
                  <a:pt x="2064" y="4106"/>
                </a:lnTo>
                <a:lnTo>
                  <a:pt x="2114" y="4144"/>
                </a:lnTo>
                <a:lnTo>
                  <a:pt x="2165" y="4181"/>
                </a:lnTo>
                <a:lnTo>
                  <a:pt x="2217" y="4217"/>
                </a:lnTo>
                <a:lnTo>
                  <a:pt x="2268" y="4253"/>
                </a:lnTo>
                <a:lnTo>
                  <a:pt x="2321" y="4289"/>
                </a:lnTo>
                <a:lnTo>
                  <a:pt x="2373" y="4324"/>
                </a:lnTo>
                <a:lnTo>
                  <a:pt x="2426" y="4357"/>
                </a:lnTo>
                <a:lnTo>
                  <a:pt x="2480" y="4391"/>
                </a:lnTo>
                <a:lnTo>
                  <a:pt x="2533" y="4424"/>
                </a:lnTo>
                <a:lnTo>
                  <a:pt x="2588" y="4455"/>
                </a:lnTo>
                <a:lnTo>
                  <a:pt x="2643" y="4487"/>
                </a:lnTo>
                <a:lnTo>
                  <a:pt x="2697" y="4518"/>
                </a:lnTo>
                <a:lnTo>
                  <a:pt x="2754" y="4548"/>
                </a:lnTo>
                <a:lnTo>
                  <a:pt x="2809" y="4577"/>
                </a:lnTo>
                <a:lnTo>
                  <a:pt x="2866" y="4607"/>
                </a:lnTo>
                <a:lnTo>
                  <a:pt x="2923" y="4634"/>
                </a:lnTo>
                <a:lnTo>
                  <a:pt x="2981" y="4663"/>
                </a:lnTo>
                <a:lnTo>
                  <a:pt x="3037" y="4689"/>
                </a:lnTo>
                <a:lnTo>
                  <a:pt x="3095" y="4715"/>
                </a:lnTo>
                <a:lnTo>
                  <a:pt x="3154" y="4742"/>
                </a:lnTo>
                <a:lnTo>
                  <a:pt x="3213" y="4766"/>
                </a:lnTo>
                <a:lnTo>
                  <a:pt x="3272" y="4790"/>
                </a:lnTo>
                <a:lnTo>
                  <a:pt x="3331" y="4815"/>
                </a:lnTo>
                <a:lnTo>
                  <a:pt x="3391" y="4837"/>
                </a:lnTo>
                <a:lnTo>
                  <a:pt x="3451" y="4859"/>
                </a:lnTo>
                <a:lnTo>
                  <a:pt x="3511" y="4881"/>
                </a:lnTo>
                <a:lnTo>
                  <a:pt x="3572" y="4901"/>
                </a:lnTo>
                <a:lnTo>
                  <a:pt x="3633" y="4921"/>
                </a:lnTo>
                <a:lnTo>
                  <a:pt x="3695" y="4941"/>
                </a:lnTo>
                <a:lnTo>
                  <a:pt x="3756" y="4959"/>
                </a:lnTo>
                <a:lnTo>
                  <a:pt x="3818" y="4977"/>
                </a:lnTo>
                <a:lnTo>
                  <a:pt x="3880" y="4995"/>
                </a:lnTo>
                <a:lnTo>
                  <a:pt x="3944" y="5011"/>
                </a:lnTo>
                <a:lnTo>
                  <a:pt x="4007" y="5026"/>
                </a:lnTo>
                <a:lnTo>
                  <a:pt x="4070" y="5041"/>
                </a:lnTo>
                <a:lnTo>
                  <a:pt x="4134" y="5055"/>
                </a:lnTo>
                <a:lnTo>
                  <a:pt x="4198" y="5069"/>
                </a:lnTo>
                <a:lnTo>
                  <a:pt x="4261" y="5081"/>
                </a:lnTo>
                <a:lnTo>
                  <a:pt x="4327" y="5093"/>
                </a:lnTo>
                <a:lnTo>
                  <a:pt x="4391" y="5104"/>
                </a:lnTo>
                <a:lnTo>
                  <a:pt x="4456" y="5114"/>
                </a:lnTo>
                <a:lnTo>
                  <a:pt x="4521" y="5123"/>
                </a:lnTo>
                <a:lnTo>
                  <a:pt x="4587" y="5133"/>
                </a:lnTo>
                <a:lnTo>
                  <a:pt x="4652" y="5140"/>
                </a:lnTo>
                <a:lnTo>
                  <a:pt x="4718" y="5146"/>
                </a:lnTo>
                <a:lnTo>
                  <a:pt x="4785" y="5154"/>
                </a:lnTo>
                <a:lnTo>
                  <a:pt x="4851" y="5159"/>
                </a:lnTo>
                <a:lnTo>
                  <a:pt x="4918" y="5163"/>
                </a:lnTo>
                <a:lnTo>
                  <a:pt x="4985" y="5167"/>
                </a:lnTo>
                <a:lnTo>
                  <a:pt x="5052" y="5170"/>
                </a:lnTo>
                <a:lnTo>
                  <a:pt x="5118" y="5172"/>
                </a:lnTo>
                <a:lnTo>
                  <a:pt x="5187" y="5174"/>
                </a:lnTo>
                <a:lnTo>
                  <a:pt x="5254" y="5174"/>
                </a:lnTo>
                <a:lnTo>
                  <a:pt x="5254" y="4934"/>
                </a:lnTo>
                <a:lnTo>
                  <a:pt x="5189" y="4934"/>
                </a:lnTo>
                <a:lnTo>
                  <a:pt x="5125" y="4933"/>
                </a:lnTo>
                <a:lnTo>
                  <a:pt x="5060" y="4930"/>
                </a:lnTo>
                <a:lnTo>
                  <a:pt x="4996" y="4928"/>
                </a:lnTo>
                <a:lnTo>
                  <a:pt x="4932" y="4924"/>
                </a:lnTo>
                <a:lnTo>
                  <a:pt x="4869" y="4920"/>
                </a:lnTo>
                <a:lnTo>
                  <a:pt x="4805" y="4915"/>
                </a:lnTo>
                <a:lnTo>
                  <a:pt x="4741" y="4909"/>
                </a:lnTo>
                <a:lnTo>
                  <a:pt x="4678" y="4902"/>
                </a:lnTo>
                <a:lnTo>
                  <a:pt x="4616" y="4895"/>
                </a:lnTo>
                <a:lnTo>
                  <a:pt x="4554" y="4886"/>
                </a:lnTo>
                <a:lnTo>
                  <a:pt x="4491" y="4877"/>
                </a:lnTo>
                <a:lnTo>
                  <a:pt x="4429" y="4867"/>
                </a:lnTo>
                <a:lnTo>
                  <a:pt x="4368" y="4857"/>
                </a:lnTo>
                <a:lnTo>
                  <a:pt x="4306" y="4846"/>
                </a:lnTo>
                <a:lnTo>
                  <a:pt x="4245" y="4834"/>
                </a:lnTo>
                <a:lnTo>
                  <a:pt x="4184" y="4821"/>
                </a:lnTo>
                <a:lnTo>
                  <a:pt x="4123" y="4807"/>
                </a:lnTo>
                <a:lnTo>
                  <a:pt x="4063" y="4793"/>
                </a:lnTo>
                <a:lnTo>
                  <a:pt x="4003" y="4779"/>
                </a:lnTo>
                <a:lnTo>
                  <a:pt x="3943" y="4763"/>
                </a:lnTo>
                <a:lnTo>
                  <a:pt x="3884" y="4746"/>
                </a:lnTo>
                <a:lnTo>
                  <a:pt x="3824" y="4729"/>
                </a:lnTo>
                <a:lnTo>
                  <a:pt x="3765" y="4712"/>
                </a:lnTo>
                <a:lnTo>
                  <a:pt x="3706" y="4693"/>
                </a:lnTo>
                <a:lnTo>
                  <a:pt x="3648" y="4674"/>
                </a:lnTo>
                <a:lnTo>
                  <a:pt x="3590" y="4654"/>
                </a:lnTo>
                <a:lnTo>
                  <a:pt x="3532" y="4634"/>
                </a:lnTo>
                <a:lnTo>
                  <a:pt x="3474" y="4613"/>
                </a:lnTo>
                <a:lnTo>
                  <a:pt x="3417" y="4591"/>
                </a:lnTo>
                <a:lnTo>
                  <a:pt x="3361" y="4569"/>
                </a:lnTo>
                <a:lnTo>
                  <a:pt x="3305" y="4545"/>
                </a:lnTo>
                <a:lnTo>
                  <a:pt x="3249" y="4522"/>
                </a:lnTo>
                <a:lnTo>
                  <a:pt x="3193" y="4497"/>
                </a:lnTo>
                <a:lnTo>
                  <a:pt x="3137" y="4472"/>
                </a:lnTo>
                <a:lnTo>
                  <a:pt x="3083" y="4446"/>
                </a:lnTo>
                <a:lnTo>
                  <a:pt x="3028" y="4420"/>
                </a:lnTo>
                <a:lnTo>
                  <a:pt x="2973" y="4393"/>
                </a:lnTo>
                <a:lnTo>
                  <a:pt x="2920" y="4366"/>
                </a:lnTo>
                <a:lnTo>
                  <a:pt x="2866" y="4337"/>
                </a:lnTo>
                <a:lnTo>
                  <a:pt x="2813" y="4308"/>
                </a:lnTo>
                <a:lnTo>
                  <a:pt x="2761" y="4279"/>
                </a:lnTo>
                <a:lnTo>
                  <a:pt x="2708" y="4249"/>
                </a:lnTo>
                <a:lnTo>
                  <a:pt x="2656" y="4218"/>
                </a:lnTo>
                <a:lnTo>
                  <a:pt x="2605" y="4187"/>
                </a:lnTo>
                <a:lnTo>
                  <a:pt x="2553" y="4155"/>
                </a:lnTo>
                <a:lnTo>
                  <a:pt x="2503" y="4122"/>
                </a:lnTo>
                <a:lnTo>
                  <a:pt x="2452" y="4090"/>
                </a:lnTo>
                <a:lnTo>
                  <a:pt x="2403" y="4056"/>
                </a:lnTo>
                <a:lnTo>
                  <a:pt x="2353" y="4021"/>
                </a:lnTo>
                <a:lnTo>
                  <a:pt x="2305" y="3987"/>
                </a:lnTo>
                <a:lnTo>
                  <a:pt x="2255" y="3952"/>
                </a:lnTo>
                <a:lnTo>
                  <a:pt x="2208" y="3916"/>
                </a:lnTo>
                <a:lnTo>
                  <a:pt x="2161" y="3879"/>
                </a:lnTo>
                <a:lnTo>
                  <a:pt x="2113" y="3842"/>
                </a:lnTo>
                <a:lnTo>
                  <a:pt x="2067" y="3805"/>
                </a:lnTo>
                <a:lnTo>
                  <a:pt x="2020" y="3767"/>
                </a:lnTo>
                <a:lnTo>
                  <a:pt x="1974" y="3728"/>
                </a:lnTo>
                <a:lnTo>
                  <a:pt x="1929" y="3689"/>
                </a:lnTo>
                <a:lnTo>
                  <a:pt x="1884" y="3649"/>
                </a:lnTo>
                <a:lnTo>
                  <a:pt x="1840" y="3609"/>
                </a:lnTo>
                <a:lnTo>
                  <a:pt x="1797" y="3568"/>
                </a:lnTo>
                <a:lnTo>
                  <a:pt x="1753" y="3527"/>
                </a:lnTo>
                <a:lnTo>
                  <a:pt x="1710" y="3486"/>
                </a:lnTo>
                <a:lnTo>
                  <a:pt x="1668" y="3444"/>
                </a:lnTo>
                <a:lnTo>
                  <a:pt x="1626" y="3400"/>
                </a:lnTo>
                <a:lnTo>
                  <a:pt x="1584" y="3357"/>
                </a:lnTo>
                <a:lnTo>
                  <a:pt x="1544" y="3314"/>
                </a:lnTo>
                <a:lnTo>
                  <a:pt x="1504" y="3270"/>
                </a:lnTo>
                <a:lnTo>
                  <a:pt x="1464" y="3225"/>
                </a:lnTo>
                <a:lnTo>
                  <a:pt x="1425" y="3180"/>
                </a:lnTo>
                <a:lnTo>
                  <a:pt x="1386" y="3135"/>
                </a:lnTo>
                <a:lnTo>
                  <a:pt x="1348" y="3089"/>
                </a:lnTo>
                <a:lnTo>
                  <a:pt x="1310" y="3042"/>
                </a:lnTo>
                <a:lnTo>
                  <a:pt x="1273" y="2996"/>
                </a:lnTo>
                <a:lnTo>
                  <a:pt x="1237" y="2948"/>
                </a:lnTo>
                <a:lnTo>
                  <a:pt x="1201" y="2901"/>
                </a:lnTo>
                <a:lnTo>
                  <a:pt x="1166" y="2852"/>
                </a:lnTo>
                <a:lnTo>
                  <a:pt x="1131" y="2804"/>
                </a:lnTo>
                <a:lnTo>
                  <a:pt x="1097" y="2754"/>
                </a:lnTo>
                <a:lnTo>
                  <a:pt x="1063" y="2705"/>
                </a:lnTo>
                <a:lnTo>
                  <a:pt x="1030" y="2655"/>
                </a:lnTo>
                <a:lnTo>
                  <a:pt x="999" y="2605"/>
                </a:lnTo>
                <a:lnTo>
                  <a:pt x="966" y="2554"/>
                </a:lnTo>
                <a:lnTo>
                  <a:pt x="936" y="2503"/>
                </a:lnTo>
                <a:lnTo>
                  <a:pt x="904" y="2452"/>
                </a:lnTo>
                <a:lnTo>
                  <a:pt x="875" y="2400"/>
                </a:lnTo>
                <a:lnTo>
                  <a:pt x="845" y="2348"/>
                </a:lnTo>
                <a:lnTo>
                  <a:pt x="817" y="2295"/>
                </a:lnTo>
                <a:lnTo>
                  <a:pt x="788" y="2242"/>
                </a:lnTo>
                <a:lnTo>
                  <a:pt x="761" y="2189"/>
                </a:lnTo>
                <a:lnTo>
                  <a:pt x="735" y="2135"/>
                </a:lnTo>
                <a:lnTo>
                  <a:pt x="708" y="2081"/>
                </a:lnTo>
                <a:lnTo>
                  <a:pt x="683" y="2026"/>
                </a:lnTo>
                <a:lnTo>
                  <a:pt x="658" y="1972"/>
                </a:lnTo>
                <a:lnTo>
                  <a:pt x="635" y="1917"/>
                </a:lnTo>
                <a:lnTo>
                  <a:pt x="610" y="1861"/>
                </a:lnTo>
                <a:lnTo>
                  <a:pt x="587" y="1805"/>
                </a:lnTo>
                <a:lnTo>
                  <a:pt x="565" y="1749"/>
                </a:lnTo>
                <a:lnTo>
                  <a:pt x="544" y="1692"/>
                </a:lnTo>
                <a:lnTo>
                  <a:pt x="523" y="1636"/>
                </a:lnTo>
                <a:lnTo>
                  <a:pt x="503" y="1578"/>
                </a:lnTo>
                <a:lnTo>
                  <a:pt x="484" y="1522"/>
                </a:lnTo>
                <a:lnTo>
                  <a:pt x="465" y="1464"/>
                </a:lnTo>
                <a:lnTo>
                  <a:pt x="447" y="1406"/>
                </a:lnTo>
                <a:lnTo>
                  <a:pt x="429" y="1348"/>
                </a:lnTo>
                <a:lnTo>
                  <a:pt x="414" y="1289"/>
                </a:lnTo>
                <a:lnTo>
                  <a:pt x="398" y="1230"/>
                </a:lnTo>
                <a:lnTo>
                  <a:pt x="382" y="1171"/>
                </a:lnTo>
                <a:lnTo>
                  <a:pt x="368" y="1112"/>
                </a:lnTo>
                <a:lnTo>
                  <a:pt x="355" y="1052"/>
                </a:lnTo>
                <a:lnTo>
                  <a:pt x="341" y="992"/>
                </a:lnTo>
                <a:lnTo>
                  <a:pt x="329" y="931"/>
                </a:lnTo>
                <a:lnTo>
                  <a:pt x="318" y="871"/>
                </a:lnTo>
                <a:lnTo>
                  <a:pt x="307" y="810"/>
                </a:lnTo>
                <a:lnTo>
                  <a:pt x="297" y="749"/>
                </a:lnTo>
                <a:lnTo>
                  <a:pt x="288" y="688"/>
                </a:lnTo>
                <a:lnTo>
                  <a:pt x="280" y="627"/>
                </a:lnTo>
                <a:lnTo>
                  <a:pt x="273" y="565"/>
                </a:lnTo>
                <a:lnTo>
                  <a:pt x="265" y="503"/>
                </a:lnTo>
                <a:lnTo>
                  <a:pt x="259" y="440"/>
                </a:lnTo>
                <a:lnTo>
                  <a:pt x="254" y="378"/>
                </a:lnTo>
                <a:lnTo>
                  <a:pt x="249" y="316"/>
                </a:lnTo>
                <a:lnTo>
                  <a:pt x="246" y="253"/>
                </a:lnTo>
                <a:lnTo>
                  <a:pt x="243" y="191"/>
                </a:lnTo>
                <a:lnTo>
                  <a:pt x="241" y="126"/>
                </a:lnTo>
                <a:lnTo>
                  <a:pt x="240" y="63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7" name="Freeform 17">
            <a:extLst>
              <a:ext uri="{FF2B5EF4-FFF2-40B4-BE49-F238E27FC236}">
                <a16:creationId xmlns:a16="http://schemas.microsoft.com/office/drawing/2014/main" id="{3392A524-827B-4AB7-BEFF-C20BC7184D51}"/>
              </a:ext>
            </a:extLst>
          </p:cNvPr>
          <p:cNvSpPr>
            <a:spLocks/>
          </p:cNvSpPr>
          <p:nvPr/>
        </p:nvSpPr>
        <p:spPr bwMode="auto">
          <a:xfrm rot="-5400000">
            <a:off x="4759326" y="3897313"/>
            <a:ext cx="833437" cy="820738"/>
          </a:xfrm>
          <a:custGeom>
            <a:avLst/>
            <a:gdLst>
              <a:gd name="T0" fmla="*/ 2147483647 w 5254"/>
              <a:gd name="T1" fmla="*/ 2147483647 h 5175"/>
              <a:gd name="T2" fmla="*/ 2147483647 w 5254"/>
              <a:gd name="T3" fmla="*/ 2147483647 h 5175"/>
              <a:gd name="T4" fmla="*/ 2147483647 w 5254"/>
              <a:gd name="T5" fmla="*/ 2147483647 h 5175"/>
              <a:gd name="T6" fmla="*/ 2147483647 w 5254"/>
              <a:gd name="T7" fmla="*/ 2147483647 h 5175"/>
              <a:gd name="T8" fmla="*/ 2147483647 w 5254"/>
              <a:gd name="T9" fmla="*/ 2147483647 h 5175"/>
              <a:gd name="T10" fmla="*/ 2147483647 w 5254"/>
              <a:gd name="T11" fmla="*/ 2147483647 h 5175"/>
              <a:gd name="T12" fmla="*/ 2147483647 w 5254"/>
              <a:gd name="T13" fmla="*/ 2147483647 h 5175"/>
              <a:gd name="T14" fmla="*/ 2147483647 w 5254"/>
              <a:gd name="T15" fmla="*/ 2147483647 h 5175"/>
              <a:gd name="T16" fmla="*/ 2147483647 w 5254"/>
              <a:gd name="T17" fmla="*/ 2147483647 h 5175"/>
              <a:gd name="T18" fmla="*/ 2147483647 w 5254"/>
              <a:gd name="T19" fmla="*/ 2147483647 h 5175"/>
              <a:gd name="T20" fmla="*/ 2147483647 w 5254"/>
              <a:gd name="T21" fmla="*/ 2147483647 h 5175"/>
              <a:gd name="T22" fmla="*/ 2147483647 w 5254"/>
              <a:gd name="T23" fmla="*/ 2147483647 h 5175"/>
              <a:gd name="T24" fmla="*/ 2147483647 w 5254"/>
              <a:gd name="T25" fmla="*/ 2147483647 h 5175"/>
              <a:gd name="T26" fmla="*/ 2147483647 w 5254"/>
              <a:gd name="T27" fmla="*/ 2147483647 h 5175"/>
              <a:gd name="T28" fmla="*/ 2147483647 w 5254"/>
              <a:gd name="T29" fmla="*/ 2147483647 h 5175"/>
              <a:gd name="T30" fmla="*/ 2147483647 w 5254"/>
              <a:gd name="T31" fmla="*/ 2147483647 h 5175"/>
              <a:gd name="T32" fmla="*/ 2147483647 w 5254"/>
              <a:gd name="T33" fmla="*/ 2147483647 h 5175"/>
              <a:gd name="T34" fmla="*/ 2147483647 w 5254"/>
              <a:gd name="T35" fmla="*/ 2147483647 h 5175"/>
              <a:gd name="T36" fmla="*/ 2147483647 w 5254"/>
              <a:gd name="T37" fmla="*/ 2147483647 h 5175"/>
              <a:gd name="T38" fmla="*/ 2147483647 w 5254"/>
              <a:gd name="T39" fmla="*/ 2147483647 h 5175"/>
              <a:gd name="T40" fmla="*/ 2147483647 w 5254"/>
              <a:gd name="T41" fmla="*/ 2147483647 h 5175"/>
              <a:gd name="T42" fmla="*/ 2147483647 w 5254"/>
              <a:gd name="T43" fmla="*/ 2147483647 h 5175"/>
              <a:gd name="T44" fmla="*/ 2147483647 w 5254"/>
              <a:gd name="T45" fmla="*/ 2147483647 h 5175"/>
              <a:gd name="T46" fmla="*/ 2147483647 w 5254"/>
              <a:gd name="T47" fmla="*/ 2147483647 h 5175"/>
              <a:gd name="T48" fmla="*/ 2147483647 w 5254"/>
              <a:gd name="T49" fmla="*/ 2147483647 h 5175"/>
              <a:gd name="T50" fmla="*/ 0 w 5254"/>
              <a:gd name="T51" fmla="*/ 2147483647 h 5175"/>
              <a:gd name="T52" fmla="*/ 2147483647 w 5254"/>
              <a:gd name="T53" fmla="*/ 2147483647 h 5175"/>
              <a:gd name="T54" fmla="*/ 2147483647 w 5254"/>
              <a:gd name="T55" fmla="*/ 2147483647 h 5175"/>
              <a:gd name="T56" fmla="*/ 2147483647 w 5254"/>
              <a:gd name="T57" fmla="*/ 2147483647 h 5175"/>
              <a:gd name="T58" fmla="*/ 2147483647 w 5254"/>
              <a:gd name="T59" fmla="*/ 2147483647 h 5175"/>
              <a:gd name="T60" fmla="*/ 2147483647 w 5254"/>
              <a:gd name="T61" fmla="*/ 2147483647 h 5175"/>
              <a:gd name="T62" fmla="*/ 2147483647 w 5254"/>
              <a:gd name="T63" fmla="*/ 2147483647 h 5175"/>
              <a:gd name="T64" fmla="*/ 2147483647 w 5254"/>
              <a:gd name="T65" fmla="*/ 2147483647 h 5175"/>
              <a:gd name="T66" fmla="*/ 2147483647 w 5254"/>
              <a:gd name="T67" fmla="*/ 2147483647 h 5175"/>
              <a:gd name="T68" fmla="*/ 2147483647 w 5254"/>
              <a:gd name="T69" fmla="*/ 2147483647 h 5175"/>
              <a:gd name="T70" fmla="*/ 2147483647 w 5254"/>
              <a:gd name="T71" fmla="*/ 2147483647 h 5175"/>
              <a:gd name="T72" fmla="*/ 2147483647 w 5254"/>
              <a:gd name="T73" fmla="*/ 2147483647 h 5175"/>
              <a:gd name="T74" fmla="*/ 2147483647 w 5254"/>
              <a:gd name="T75" fmla="*/ 2147483647 h 5175"/>
              <a:gd name="T76" fmla="*/ 2147483647 w 5254"/>
              <a:gd name="T77" fmla="*/ 2147483647 h 5175"/>
              <a:gd name="T78" fmla="*/ 2147483647 w 5254"/>
              <a:gd name="T79" fmla="*/ 2147483647 h 5175"/>
              <a:gd name="T80" fmla="*/ 2147483647 w 5254"/>
              <a:gd name="T81" fmla="*/ 2147483647 h 5175"/>
              <a:gd name="T82" fmla="*/ 2147483647 w 5254"/>
              <a:gd name="T83" fmla="*/ 2147483647 h 5175"/>
              <a:gd name="T84" fmla="*/ 2147483647 w 5254"/>
              <a:gd name="T85" fmla="*/ 2147483647 h 5175"/>
              <a:gd name="T86" fmla="*/ 2147483647 w 5254"/>
              <a:gd name="T87" fmla="*/ 2147483647 h 5175"/>
              <a:gd name="T88" fmla="*/ 2147483647 w 5254"/>
              <a:gd name="T89" fmla="*/ 2147483647 h 5175"/>
              <a:gd name="T90" fmla="*/ 2147483647 w 5254"/>
              <a:gd name="T91" fmla="*/ 2147483647 h 5175"/>
              <a:gd name="T92" fmla="*/ 2147483647 w 5254"/>
              <a:gd name="T93" fmla="*/ 2147483647 h 5175"/>
              <a:gd name="T94" fmla="*/ 2147483647 w 5254"/>
              <a:gd name="T95" fmla="*/ 2147483647 h 5175"/>
              <a:gd name="T96" fmla="*/ 2147483647 w 5254"/>
              <a:gd name="T97" fmla="*/ 2147483647 h 5175"/>
              <a:gd name="T98" fmla="*/ 2147483647 w 5254"/>
              <a:gd name="T99" fmla="*/ 2147483647 h 5175"/>
              <a:gd name="T100" fmla="*/ 2147483647 w 5254"/>
              <a:gd name="T101" fmla="*/ 2147483647 h 5175"/>
              <a:gd name="T102" fmla="*/ 2147483647 w 5254"/>
              <a:gd name="T103" fmla="*/ 2147483647 h 51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54"/>
              <a:gd name="T157" fmla="*/ 0 h 5175"/>
              <a:gd name="T158" fmla="*/ 5254 w 5254"/>
              <a:gd name="T159" fmla="*/ 5175 h 517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54" h="5175">
                <a:moveTo>
                  <a:pt x="5254" y="0"/>
                </a:moveTo>
                <a:lnTo>
                  <a:pt x="5254" y="0"/>
                </a:lnTo>
                <a:lnTo>
                  <a:pt x="5187" y="0"/>
                </a:lnTo>
                <a:lnTo>
                  <a:pt x="5118" y="2"/>
                </a:lnTo>
                <a:lnTo>
                  <a:pt x="5052" y="4"/>
                </a:lnTo>
                <a:lnTo>
                  <a:pt x="4985" y="7"/>
                </a:lnTo>
                <a:lnTo>
                  <a:pt x="4917" y="11"/>
                </a:lnTo>
                <a:lnTo>
                  <a:pt x="4851" y="16"/>
                </a:lnTo>
                <a:lnTo>
                  <a:pt x="4785" y="21"/>
                </a:lnTo>
                <a:lnTo>
                  <a:pt x="4718" y="27"/>
                </a:lnTo>
                <a:lnTo>
                  <a:pt x="4652" y="34"/>
                </a:lnTo>
                <a:lnTo>
                  <a:pt x="4587" y="42"/>
                </a:lnTo>
                <a:lnTo>
                  <a:pt x="4521" y="51"/>
                </a:lnTo>
                <a:lnTo>
                  <a:pt x="4456" y="60"/>
                </a:lnTo>
                <a:lnTo>
                  <a:pt x="4391" y="71"/>
                </a:lnTo>
                <a:lnTo>
                  <a:pt x="4327" y="81"/>
                </a:lnTo>
                <a:lnTo>
                  <a:pt x="4261" y="93"/>
                </a:lnTo>
                <a:lnTo>
                  <a:pt x="4198" y="105"/>
                </a:lnTo>
                <a:lnTo>
                  <a:pt x="4134" y="119"/>
                </a:lnTo>
                <a:lnTo>
                  <a:pt x="4070" y="133"/>
                </a:lnTo>
                <a:lnTo>
                  <a:pt x="4007" y="149"/>
                </a:lnTo>
                <a:lnTo>
                  <a:pt x="3944" y="163"/>
                </a:lnTo>
                <a:lnTo>
                  <a:pt x="3880" y="180"/>
                </a:lnTo>
                <a:lnTo>
                  <a:pt x="3818" y="197"/>
                </a:lnTo>
                <a:lnTo>
                  <a:pt x="3756" y="215"/>
                </a:lnTo>
                <a:lnTo>
                  <a:pt x="3695" y="234"/>
                </a:lnTo>
                <a:lnTo>
                  <a:pt x="3633" y="253"/>
                </a:lnTo>
                <a:lnTo>
                  <a:pt x="3572" y="273"/>
                </a:lnTo>
                <a:lnTo>
                  <a:pt x="3511" y="294"/>
                </a:lnTo>
                <a:lnTo>
                  <a:pt x="3451" y="315"/>
                </a:lnTo>
                <a:lnTo>
                  <a:pt x="3391" y="337"/>
                </a:lnTo>
                <a:lnTo>
                  <a:pt x="3331" y="360"/>
                </a:lnTo>
                <a:lnTo>
                  <a:pt x="3272" y="384"/>
                </a:lnTo>
                <a:lnTo>
                  <a:pt x="3213" y="408"/>
                </a:lnTo>
                <a:lnTo>
                  <a:pt x="3154" y="433"/>
                </a:lnTo>
                <a:lnTo>
                  <a:pt x="3095" y="458"/>
                </a:lnTo>
                <a:lnTo>
                  <a:pt x="3037" y="485"/>
                </a:lnTo>
                <a:lnTo>
                  <a:pt x="2981" y="511"/>
                </a:lnTo>
                <a:lnTo>
                  <a:pt x="2923" y="540"/>
                </a:lnTo>
                <a:lnTo>
                  <a:pt x="2866" y="568"/>
                </a:lnTo>
                <a:lnTo>
                  <a:pt x="2809" y="596"/>
                </a:lnTo>
                <a:lnTo>
                  <a:pt x="2754" y="626"/>
                </a:lnTo>
                <a:lnTo>
                  <a:pt x="2697" y="656"/>
                </a:lnTo>
                <a:lnTo>
                  <a:pt x="2643" y="687"/>
                </a:lnTo>
                <a:lnTo>
                  <a:pt x="2588" y="719"/>
                </a:lnTo>
                <a:lnTo>
                  <a:pt x="2533" y="751"/>
                </a:lnTo>
                <a:lnTo>
                  <a:pt x="2480" y="784"/>
                </a:lnTo>
                <a:lnTo>
                  <a:pt x="2426" y="817"/>
                </a:lnTo>
                <a:lnTo>
                  <a:pt x="2373" y="851"/>
                </a:lnTo>
                <a:lnTo>
                  <a:pt x="2321" y="885"/>
                </a:lnTo>
                <a:lnTo>
                  <a:pt x="2268" y="921"/>
                </a:lnTo>
                <a:lnTo>
                  <a:pt x="2217" y="957"/>
                </a:lnTo>
                <a:lnTo>
                  <a:pt x="2165" y="994"/>
                </a:lnTo>
                <a:lnTo>
                  <a:pt x="2114" y="1030"/>
                </a:lnTo>
                <a:lnTo>
                  <a:pt x="2064" y="1067"/>
                </a:lnTo>
                <a:lnTo>
                  <a:pt x="2014" y="1105"/>
                </a:lnTo>
                <a:lnTo>
                  <a:pt x="1965" y="1144"/>
                </a:lnTo>
                <a:lnTo>
                  <a:pt x="1916" y="1183"/>
                </a:lnTo>
                <a:lnTo>
                  <a:pt x="1867" y="1223"/>
                </a:lnTo>
                <a:lnTo>
                  <a:pt x="1820" y="1265"/>
                </a:lnTo>
                <a:lnTo>
                  <a:pt x="1772" y="1306"/>
                </a:lnTo>
                <a:lnTo>
                  <a:pt x="1725" y="1347"/>
                </a:lnTo>
                <a:lnTo>
                  <a:pt x="1679" y="1389"/>
                </a:lnTo>
                <a:lnTo>
                  <a:pt x="1632" y="1431"/>
                </a:lnTo>
                <a:lnTo>
                  <a:pt x="1587" y="1474"/>
                </a:lnTo>
                <a:lnTo>
                  <a:pt x="1543" y="1518"/>
                </a:lnTo>
                <a:lnTo>
                  <a:pt x="1499" y="1562"/>
                </a:lnTo>
                <a:lnTo>
                  <a:pt x="1455" y="1607"/>
                </a:lnTo>
                <a:lnTo>
                  <a:pt x="1411" y="1652"/>
                </a:lnTo>
                <a:lnTo>
                  <a:pt x="1368" y="1698"/>
                </a:lnTo>
                <a:lnTo>
                  <a:pt x="1326" y="1744"/>
                </a:lnTo>
                <a:lnTo>
                  <a:pt x="1284" y="1790"/>
                </a:lnTo>
                <a:lnTo>
                  <a:pt x="1243" y="1838"/>
                </a:lnTo>
                <a:lnTo>
                  <a:pt x="1203" y="1886"/>
                </a:lnTo>
                <a:lnTo>
                  <a:pt x="1163" y="1934"/>
                </a:lnTo>
                <a:lnTo>
                  <a:pt x="1124" y="1983"/>
                </a:lnTo>
                <a:lnTo>
                  <a:pt x="1085" y="2032"/>
                </a:lnTo>
                <a:lnTo>
                  <a:pt x="1047" y="2081"/>
                </a:lnTo>
                <a:lnTo>
                  <a:pt x="1009" y="2132"/>
                </a:lnTo>
                <a:lnTo>
                  <a:pt x="972" y="2181"/>
                </a:lnTo>
                <a:lnTo>
                  <a:pt x="936" y="2233"/>
                </a:lnTo>
                <a:lnTo>
                  <a:pt x="900" y="2283"/>
                </a:lnTo>
                <a:lnTo>
                  <a:pt x="865" y="2336"/>
                </a:lnTo>
                <a:lnTo>
                  <a:pt x="830" y="2388"/>
                </a:lnTo>
                <a:lnTo>
                  <a:pt x="797" y="2440"/>
                </a:lnTo>
                <a:lnTo>
                  <a:pt x="763" y="2494"/>
                </a:lnTo>
                <a:lnTo>
                  <a:pt x="730" y="2548"/>
                </a:lnTo>
                <a:lnTo>
                  <a:pt x="699" y="2602"/>
                </a:lnTo>
                <a:lnTo>
                  <a:pt x="667" y="2657"/>
                </a:lnTo>
                <a:lnTo>
                  <a:pt x="636" y="2711"/>
                </a:lnTo>
                <a:lnTo>
                  <a:pt x="606" y="2766"/>
                </a:lnTo>
                <a:lnTo>
                  <a:pt x="577" y="2822"/>
                </a:lnTo>
                <a:lnTo>
                  <a:pt x="548" y="2878"/>
                </a:lnTo>
                <a:lnTo>
                  <a:pt x="520" y="2934"/>
                </a:lnTo>
                <a:lnTo>
                  <a:pt x="493" y="2991"/>
                </a:lnTo>
                <a:lnTo>
                  <a:pt x="466" y="3047"/>
                </a:lnTo>
                <a:lnTo>
                  <a:pt x="440" y="3105"/>
                </a:lnTo>
                <a:lnTo>
                  <a:pt x="415" y="3163"/>
                </a:lnTo>
                <a:lnTo>
                  <a:pt x="389" y="3221"/>
                </a:lnTo>
                <a:lnTo>
                  <a:pt x="366" y="3280"/>
                </a:lnTo>
                <a:lnTo>
                  <a:pt x="343" y="3338"/>
                </a:lnTo>
                <a:lnTo>
                  <a:pt x="320" y="3398"/>
                </a:lnTo>
                <a:lnTo>
                  <a:pt x="299" y="3457"/>
                </a:lnTo>
                <a:lnTo>
                  <a:pt x="277" y="3517"/>
                </a:lnTo>
                <a:lnTo>
                  <a:pt x="257" y="3577"/>
                </a:lnTo>
                <a:lnTo>
                  <a:pt x="237" y="3639"/>
                </a:lnTo>
                <a:lnTo>
                  <a:pt x="219" y="3699"/>
                </a:lnTo>
                <a:lnTo>
                  <a:pt x="200" y="3760"/>
                </a:lnTo>
                <a:lnTo>
                  <a:pt x="183" y="3822"/>
                </a:lnTo>
                <a:lnTo>
                  <a:pt x="166" y="3883"/>
                </a:lnTo>
                <a:lnTo>
                  <a:pt x="151" y="3946"/>
                </a:lnTo>
                <a:lnTo>
                  <a:pt x="135" y="4008"/>
                </a:lnTo>
                <a:lnTo>
                  <a:pt x="121" y="4071"/>
                </a:lnTo>
                <a:lnTo>
                  <a:pt x="107" y="4134"/>
                </a:lnTo>
                <a:lnTo>
                  <a:pt x="95" y="4197"/>
                </a:lnTo>
                <a:lnTo>
                  <a:pt x="83" y="4260"/>
                </a:lnTo>
                <a:lnTo>
                  <a:pt x="72" y="4325"/>
                </a:lnTo>
                <a:lnTo>
                  <a:pt x="61" y="4388"/>
                </a:lnTo>
                <a:lnTo>
                  <a:pt x="52" y="4452"/>
                </a:lnTo>
                <a:lnTo>
                  <a:pt x="43" y="4517"/>
                </a:lnTo>
                <a:lnTo>
                  <a:pt x="35" y="4582"/>
                </a:lnTo>
                <a:lnTo>
                  <a:pt x="27" y="4647"/>
                </a:lnTo>
                <a:lnTo>
                  <a:pt x="21" y="4712"/>
                </a:lnTo>
                <a:lnTo>
                  <a:pt x="16" y="4778"/>
                </a:lnTo>
                <a:lnTo>
                  <a:pt x="11" y="4843"/>
                </a:lnTo>
                <a:lnTo>
                  <a:pt x="7" y="4909"/>
                </a:lnTo>
                <a:lnTo>
                  <a:pt x="4" y="4976"/>
                </a:lnTo>
                <a:lnTo>
                  <a:pt x="2" y="5041"/>
                </a:lnTo>
                <a:lnTo>
                  <a:pt x="0" y="5108"/>
                </a:lnTo>
                <a:lnTo>
                  <a:pt x="0" y="5175"/>
                </a:lnTo>
                <a:lnTo>
                  <a:pt x="240" y="5175"/>
                </a:lnTo>
                <a:lnTo>
                  <a:pt x="240" y="5111"/>
                </a:lnTo>
                <a:lnTo>
                  <a:pt x="241" y="5047"/>
                </a:lnTo>
                <a:lnTo>
                  <a:pt x="243" y="4984"/>
                </a:lnTo>
                <a:lnTo>
                  <a:pt x="246" y="4921"/>
                </a:lnTo>
                <a:lnTo>
                  <a:pt x="249" y="4858"/>
                </a:lnTo>
                <a:lnTo>
                  <a:pt x="254" y="4796"/>
                </a:lnTo>
                <a:lnTo>
                  <a:pt x="259" y="4733"/>
                </a:lnTo>
                <a:lnTo>
                  <a:pt x="265" y="4671"/>
                </a:lnTo>
                <a:lnTo>
                  <a:pt x="273" y="4609"/>
                </a:lnTo>
                <a:lnTo>
                  <a:pt x="280" y="4547"/>
                </a:lnTo>
                <a:lnTo>
                  <a:pt x="288" y="4486"/>
                </a:lnTo>
                <a:lnTo>
                  <a:pt x="297" y="4425"/>
                </a:lnTo>
                <a:lnTo>
                  <a:pt x="307" y="4364"/>
                </a:lnTo>
                <a:lnTo>
                  <a:pt x="318" y="4302"/>
                </a:lnTo>
                <a:lnTo>
                  <a:pt x="329" y="4242"/>
                </a:lnTo>
                <a:lnTo>
                  <a:pt x="341" y="4182"/>
                </a:lnTo>
                <a:lnTo>
                  <a:pt x="355" y="4122"/>
                </a:lnTo>
                <a:lnTo>
                  <a:pt x="368" y="4062"/>
                </a:lnTo>
                <a:lnTo>
                  <a:pt x="382" y="4003"/>
                </a:lnTo>
                <a:lnTo>
                  <a:pt x="398" y="3944"/>
                </a:lnTo>
                <a:lnTo>
                  <a:pt x="414" y="3885"/>
                </a:lnTo>
                <a:lnTo>
                  <a:pt x="429" y="3827"/>
                </a:lnTo>
                <a:lnTo>
                  <a:pt x="447" y="3768"/>
                </a:lnTo>
                <a:lnTo>
                  <a:pt x="465" y="3710"/>
                </a:lnTo>
                <a:lnTo>
                  <a:pt x="484" y="3652"/>
                </a:lnTo>
                <a:lnTo>
                  <a:pt x="503" y="3595"/>
                </a:lnTo>
                <a:lnTo>
                  <a:pt x="523" y="3538"/>
                </a:lnTo>
                <a:lnTo>
                  <a:pt x="544" y="3482"/>
                </a:lnTo>
                <a:lnTo>
                  <a:pt x="565" y="3425"/>
                </a:lnTo>
                <a:lnTo>
                  <a:pt x="587" y="3369"/>
                </a:lnTo>
                <a:lnTo>
                  <a:pt x="610" y="3313"/>
                </a:lnTo>
                <a:lnTo>
                  <a:pt x="635" y="3257"/>
                </a:lnTo>
                <a:lnTo>
                  <a:pt x="658" y="3202"/>
                </a:lnTo>
                <a:lnTo>
                  <a:pt x="683" y="3148"/>
                </a:lnTo>
                <a:lnTo>
                  <a:pt x="708" y="3094"/>
                </a:lnTo>
                <a:lnTo>
                  <a:pt x="735" y="3039"/>
                </a:lnTo>
                <a:lnTo>
                  <a:pt x="761" y="2985"/>
                </a:lnTo>
                <a:lnTo>
                  <a:pt x="788" y="2933"/>
                </a:lnTo>
                <a:lnTo>
                  <a:pt x="817" y="2879"/>
                </a:lnTo>
                <a:lnTo>
                  <a:pt x="846" y="2826"/>
                </a:lnTo>
                <a:lnTo>
                  <a:pt x="875" y="2775"/>
                </a:lnTo>
                <a:lnTo>
                  <a:pt x="904" y="2723"/>
                </a:lnTo>
                <a:lnTo>
                  <a:pt x="936" y="2671"/>
                </a:lnTo>
                <a:lnTo>
                  <a:pt x="966" y="2620"/>
                </a:lnTo>
                <a:lnTo>
                  <a:pt x="999" y="2569"/>
                </a:lnTo>
                <a:lnTo>
                  <a:pt x="1030" y="2520"/>
                </a:lnTo>
                <a:lnTo>
                  <a:pt x="1063" y="2469"/>
                </a:lnTo>
                <a:lnTo>
                  <a:pt x="1097" y="2419"/>
                </a:lnTo>
                <a:lnTo>
                  <a:pt x="1131" y="2371"/>
                </a:lnTo>
                <a:lnTo>
                  <a:pt x="1166" y="2322"/>
                </a:lnTo>
                <a:lnTo>
                  <a:pt x="1201" y="2274"/>
                </a:lnTo>
                <a:lnTo>
                  <a:pt x="1237" y="2227"/>
                </a:lnTo>
                <a:lnTo>
                  <a:pt x="1273" y="2179"/>
                </a:lnTo>
                <a:lnTo>
                  <a:pt x="1310" y="2132"/>
                </a:lnTo>
                <a:lnTo>
                  <a:pt x="1348" y="2085"/>
                </a:lnTo>
                <a:lnTo>
                  <a:pt x="1386" y="2039"/>
                </a:lnTo>
                <a:lnTo>
                  <a:pt x="1425" y="1994"/>
                </a:lnTo>
                <a:lnTo>
                  <a:pt x="1464" y="1949"/>
                </a:lnTo>
                <a:lnTo>
                  <a:pt x="1504" y="1904"/>
                </a:lnTo>
                <a:lnTo>
                  <a:pt x="1544" y="1860"/>
                </a:lnTo>
                <a:lnTo>
                  <a:pt x="1584" y="1817"/>
                </a:lnTo>
                <a:lnTo>
                  <a:pt x="1626" y="1773"/>
                </a:lnTo>
                <a:lnTo>
                  <a:pt x="1668" y="1731"/>
                </a:lnTo>
                <a:lnTo>
                  <a:pt x="1710" y="1688"/>
                </a:lnTo>
                <a:lnTo>
                  <a:pt x="1753" y="1647"/>
                </a:lnTo>
                <a:lnTo>
                  <a:pt x="1797" y="1606"/>
                </a:lnTo>
                <a:lnTo>
                  <a:pt x="1840" y="1565"/>
                </a:lnTo>
                <a:lnTo>
                  <a:pt x="1884" y="1525"/>
                </a:lnTo>
                <a:lnTo>
                  <a:pt x="1929" y="1485"/>
                </a:lnTo>
                <a:lnTo>
                  <a:pt x="1974" y="1446"/>
                </a:lnTo>
                <a:lnTo>
                  <a:pt x="2020" y="1408"/>
                </a:lnTo>
                <a:lnTo>
                  <a:pt x="2067" y="1370"/>
                </a:lnTo>
                <a:lnTo>
                  <a:pt x="2113" y="1332"/>
                </a:lnTo>
                <a:lnTo>
                  <a:pt x="2161" y="1295"/>
                </a:lnTo>
                <a:lnTo>
                  <a:pt x="2208" y="1259"/>
                </a:lnTo>
                <a:lnTo>
                  <a:pt x="2255" y="1223"/>
                </a:lnTo>
                <a:lnTo>
                  <a:pt x="2305" y="1188"/>
                </a:lnTo>
                <a:lnTo>
                  <a:pt x="2353" y="1153"/>
                </a:lnTo>
                <a:lnTo>
                  <a:pt x="2403" y="1119"/>
                </a:lnTo>
                <a:lnTo>
                  <a:pt x="2452" y="1085"/>
                </a:lnTo>
                <a:lnTo>
                  <a:pt x="2503" y="1052"/>
                </a:lnTo>
                <a:lnTo>
                  <a:pt x="2553" y="1019"/>
                </a:lnTo>
                <a:lnTo>
                  <a:pt x="2605" y="987"/>
                </a:lnTo>
                <a:lnTo>
                  <a:pt x="2656" y="956"/>
                </a:lnTo>
                <a:lnTo>
                  <a:pt x="2708" y="926"/>
                </a:lnTo>
                <a:lnTo>
                  <a:pt x="2761" y="896"/>
                </a:lnTo>
                <a:lnTo>
                  <a:pt x="2813" y="866"/>
                </a:lnTo>
                <a:lnTo>
                  <a:pt x="2866" y="837"/>
                </a:lnTo>
                <a:lnTo>
                  <a:pt x="2920" y="809"/>
                </a:lnTo>
                <a:lnTo>
                  <a:pt x="2973" y="781"/>
                </a:lnTo>
                <a:lnTo>
                  <a:pt x="3028" y="754"/>
                </a:lnTo>
                <a:lnTo>
                  <a:pt x="3083" y="728"/>
                </a:lnTo>
                <a:lnTo>
                  <a:pt x="3137" y="702"/>
                </a:lnTo>
                <a:lnTo>
                  <a:pt x="3193" y="677"/>
                </a:lnTo>
                <a:lnTo>
                  <a:pt x="3249" y="652"/>
                </a:lnTo>
                <a:lnTo>
                  <a:pt x="3305" y="629"/>
                </a:lnTo>
                <a:lnTo>
                  <a:pt x="3361" y="606"/>
                </a:lnTo>
                <a:lnTo>
                  <a:pt x="3417" y="583"/>
                </a:lnTo>
                <a:lnTo>
                  <a:pt x="3474" y="562"/>
                </a:lnTo>
                <a:lnTo>
                  <a:pt x="3532" y="541"/>
                </a:lnTo>
                <a:lnTo>
                  <a:pt x="3590" y="519"/>
                </a:lnTo>
                <a:lnTo>
                  <a:pt x="3648" y="499"/>
                </a:lnTo>
                <a:lnTo>
                  <a:pt x="3706" y="481"/>
                </a:lnTo>
                <a:lnTo>
                  <a:pt x="3765" y="463"/>
                </a:lnTo>
                <a:lnTo>
                  <a:pt x="3824" y="445"/>
                </a:lnTo>
                <a:lnTo>
                  <a:pt x="3884" y="428"/>
                </a:lnTo>
                <a:lnTo>
                  <a:pt x="3943" y="411"/>
                </a:lnTo>
                <a:lnTo>
                  <a:pt x="4003" y="396"/>
                </a:lnTo>
                <a:lnTo>
                  <a:pt x="4063" y="380"/>
                </a:lnTo>
                <a:lnTo>
                  <a:pt x="4123" y="367"/>
                </a:lnTo>
                <a:lnTo>
                  <a:pt x="4184" y="353"/>
                </a:lnTo>
                <a:lnTo>
                  <a:pt x="4245" y="340"/>
                </a:lnTo>
                <a:lnTo>
                  <a:pt x="4306" y="329"/>
                </a:lnTo>
                <a:lnTo>
                  <a:pt x="4368" y="317"/>
                </a:lnTo>
                <a:lnTo>
                  <a:pt x="4429" y="307"/>
                </a:lnTo>
                <a:lnTo>
                  <a:pt x="4491" y="297"/>
                </a:lnTo>
                <a:lnTo>
                  <a:pt x="4554" y="288"/>
                </a:lnTo>
                <a:lnTo>
                  <a:pt x="4616" y="280"/>
                </a:lnTo>
                <a:lnTo>
                  <a:pt x="4678" y="272"/>
                </a:lnTo>
                <a:lnTo>
                  <a:pt x="4741" y="266"/>
                </a:lnTo>
                <a:lnTo>
                  <a:pt x="4805" y="259"/>
                </a:lnTo>
                <a:lnTo>
                  <a:pt x="4869" y="254"/>
                </a:lnTo>
                <a:lnTo>
                  <a:pt x="4932" y="250"/>
                </a:lnTo>
                <a:lnTo>
                  <a:pt x="4996" y="247"/>
                </a:lnTo>
                <a:lnTo>
                  <a:pt x="5060" y="243"/>
                </a:lnTo>
                <a:lnTo>
                  <a:pt x="5125" y="241"/>
                </a:lnTo>
                <a:lnTo>
                  <a:pt x="5189" y="240"/>
                </a:lnTo>
                <a:lnTo>
                  <a:pt x="5254" y="240"/>
                </a:lnTo>
                <a:lnTo>
                  <a:pt x="5254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8" name="Freeform 18">
            <a:extLst>
              <a:ext uri="{FF2B5EF4-FFF2-40B4-BE49-F238E27FC236}">
                <a16:creationId xmlns:a16="http://schemas.microsoft.com/office/drawing/2014/main" id="{34EBB499-79E6-4B6C-B1EE-2E3B7D8DC04F}"/>
              </a:ext>
            </a:extLst>
          </p:cNvPr>
          <p:cNvSpPr>
            <a:spLocks/>
          </p:cNvSpPr>
          <p:nvPr/>
        </p:nvSpPr>
        <p:spPr bwMode="auto">
          <a:xfrm rot="-5400000">
            <a:off x="5481638" y="3611563"/>
            <a:ext cx="1244600" cy="571500"/>
          </a:xfrm>
          <a:custGeom>
            <a:avLst/>
            <a:gdLst>
              <a:gd name="T0" fmla="*/ 2147483647 w 7842"/>
              <a:gd name="T1" fmla="*/ 2147483647 h 3598"/>
              <a:gd name="T2" fmla="*/ 2147483647 w 7842"/>
              <a:gd name="T3" fmla="*/ 2147483647 h 3598"/>
              <a:gd name="T4" fmla="*/ 2147483647 w 7842"/>
              <a:gd name="T5" fmla="*/ 2147483647 h 3598"/>
              <a:gd name="T6" fmla="*/ 2147483647 w 7842"/>
              <a:gd name="T7" fmla="*/ 2147483647 h 3598"/>
              <a:gd name="T8" fmla="*/ 2147483647 w 7842"/>
              <a:gd name="T9" fmla="*/ 2147483647 h 3598"/>
              <a:gd name="T10" fmla="*/ 2147483647 w 7842"/>
              <a:gd name="T11" fmla="*/ 2147483647 h 3598"/>
              <a:gd name="T12" fmla="*/ 2147483647 w 7842"/>
              <a:gd name="T13" fmla="*/ 2147483647 h 3598"/>
              <a:gd name="T14" fmla="*/ 2147483647 w 7842"/>
              <a:gd name="T15" fmla="*/ 2147483647 h 3598"/>
              <a:gd name="T16" fmla="*/ 2147483647 w 7842"/>
              <a:gd name="T17" fmla="*/ 2147483647 h 3598"/>
              <a:gd name="T18" fmla="*/ 2147483647 w 7842"/>
              <a:gd name="T19" fmla="*/ 2147483647 h 3598"/>
              <a:gd name="T20" fmla="*/ 2147483647 w 7842"/>
              <a:gd name="T21" fmla="*/ 2147483647 h 3598"/>
              <a:gd name="T22" fmla="*/ 2147483647 w 7842"/>
              <a:gd name="T23" fmla="*/ 2147483647 h 3598"/>
              <a:gd name="T24" fmla="*/ 2147483647 w 7842"/>
              <a:gd name="T25" fmla="*/ 2147483647 h 3598"/>
              <a:gd name="T26" fmla="*/ 2147483647 w 7842"/>
              <a:gd name="T27" fmla="*/ 2147483647 h 3598"/>
              <a:gd name="T28" fmla="*/ 2147483647 w 7842"/>
              <a:gd name="T29" fmla="*/ 2147483647 h 3598"/>
              <a:gd name="T30" fmla="*/ 2147483647 w 7842"/>
              <a:gd name="T31" fmla="*/ 2147483647 h 3598"/>
              <a:gd name="T32" fmla="*/ 2147483647 w 7842"/>
              <a:gd name="T33" fmla="*/ 2147483647 h 3598"/>
              <a:gd name="T34" fmla="*/ 2147483647 w 7842"/>
              <a:gd name="T35" fmla="*/ 2147483647 h 3598"/>
              <a:gd name="T36" fmla="*/ 2147483647 w 7842"/>
              <a:gd name="T37" fmla="*/ 2147483647 h 3598"/>
              <a:gd name="T38" fmla="*/ 2147483647 w 7842"/>
              <a:gd name="T39" fmla="*/ 2147483647 h 3598"/>
              <a:gd name="T40" fmla="*/ 2147483647 w 7842"/>
              <a:gd name="T41" fmla="*/ 2147483647 h 3598"/>
              <a:gd name="T42" fmla="*/ 2147483647 w 7842"/>
              <a:gd name="T43" fmla="*/ 2147483647 h 3598"/>
              <a:gd name="T44" fmla="*/ 2147483647 w 7842"/>
              <a:gd name="T45" fmla="*/ 2147483647 h 3598"/>
              <a:gd name="T46" fmla="*/ 2147483647 w 7842"/>
              <a:gd name="T47" fmla="*/ 2147483647 h 3598"/>
              <a:gd name="T48" fmla="*/ 2147483647 w 7842"/>
              <a:gd name="T49" fmla="*/ 2147483647 h 3598"/>
              <a:gd name="T50" fmla="*/ 2147483647 w 7842"/>
              <a:gd name="T51" fmla="*/ 2147483647 h 3598"/>
              <a:gd name="T52" fmla="*/ 2147483647 w 7842"/>
              <a:gd name="T53" fmla="*/ 2147483647 h 3598"/>
              <a:gd name="T54" fmla="*/ 2147483647 w 7842"/>
              <a:gd name="T55" fmla="*/ 2147483647 h 3598"/>
              <a:gd name="T56" fmla="*/ 2147483647 w 7842"/>
              <a:gd name="T57" fmla="*/ 2147483647 h 3598"/>
              <a:gd name="T58" fmla="*/ 2147483647 w 7842"/>
              <a:gd name="T59" fmla="*/ 2147483647 h 3598"/>
              <a:gd name="T60" fmla="*/ 2147483647 w 7842"/>
              <a:gd name="T61" fmla="*/ 2147483647 h 3598"/>
              <a:gd name="T62" fmla="*/ 2147483647 w 7842"/>
              <a:gd name="T63" fmla="*/ 2147483647 h 3598"/>
              <a:gd name="T64" fmla="*/ 2147483647 w 7842"/>
              <a:gd name="T65" fmla="*/ 2147483647 h 3598"/>
              <a:gd name="T66" fmla="*/ 2147483647 w 7842"/>
              <a:gd name="T67" fmla="*/ 2147483647 h 3598"/>
              <a:gd name="T68" fmla="*/ 2147483647 w 7842"/>
              <a:gd name="T69" fmla="*/ 2147483647 h 3598"/>
              <a:gd name="T70" fmla="*/ 2147483647 w 7842"/>
              <a:gd name="T71" fmla="*/ 2147483647 h 3598"/>
              <a:gd name="T72" fmla="*/ 2147483647 w 7842"/>
              <a:gd name="T73" fmla="*/ 2147483647 h 3598"/>
              <a:gd name="T74" fmla="*/ 2147483647 w 7842"/>
              <a:gd name="T75" fmla="*/ 2147483647 h 3598"/>
              <a:gd name="T76" fmla="*/ 2147483647 w 7842"/>
              <a:gd name="T77" fmla="*/ 2147483647 h 3598"/>
              <a:gd name="T78" fmla="*/ 2147483647 w 7842"/>
              <a:gd name="T79" fmla="*/ 2147483647 h 3598"/>
              <a:gd name="T80" fmla="*/ 2147483647 w 7842"/>
              <a:gd name="T81" fmla="*/ 2147483647 h 3598"/>
              <a:gd name="T82" fmla="*/ 2147483647 w 7842"/>
              <a:gd name="T83" fmla="*/ 2147483647 h 3598"/>
              <a:gd name="T84" fmla="*/ 2147483647 w 7842"/>
              <a:gd name="T85" fmla="*/ 0 h 359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7842"/>
              <a:gd name="T130" fmla="*/ 0 h 3598"/>
              <a:gd name="T131" fmla="*/ 7842 w 7842"/>
              <a:gd name="T132" fmla="*/ 3598 h 359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7842" h="3598">
                <a:moveTo>
                  <a:pt x="3972" y="0"/>
                </a:moveTo>
                <a:lnTo>
                  <a:pt x="4116" y="2"/>
                </a:lnTo>
                <a:lnTo>
                  <a:pt x="4259" y="8"/>
                </a:lnTo>
                <a:lnTo>
                  <a:pt x="4401" y="17"/>
                </a:lnTo>
                <a:lnTo>
                  <a:pt x="4542" y="31"/>
                </a:lnTo>
                <a:lnTo>
                  <a:pt x="4681" y="49"/>
                </a:lnTo>
                <a:lnTo>
                  <a:pt x="4820" y="69"/>
                </a:lnTo>
                <a:lnTo>
                  <a:pt x="4958" y="94"/>
                </a:lnTo>
                <a:lnTo>
                  <a:pt x="5094" y="122"/>
                </a:lnTo>
                <a:lnTo>
                  <a:pt x="5228" y="154"/>
                </a:lnTo>
                <a:lnTo>
                  <a:pt x="5362" y="189"/>
                </a:lnTo>
                <a:lnTo>
                  <a:pt x="5495" y="228"/>
                </a:lnTo>
                <a:lnTo>
                  <a:pt x="5625" y="270"/>
                </a:lnTo>
                <a:lnTo>
                  <a:pt x="5754" y="315"/>
                </a:lnTo>
                <a:lnTo>
                  <a:pt x="5881" y="364"/>
                </a:lnTo>
                <a:lnTo>
                  <a:pt x="6007" y="415"/>
                </a:lnTo>
                <a:lnTo>
                  <a:pt x="6131" y="470"/>
                </a:lnTo>
                <a:lnTo>
                  <a:pt x="6254" y="528"/>
                </a:lnTo>
                <a:lnTo>
                  <a:pt x="6374" y="589"/>
                </a:lnTo>
                <a:lnTo>
                  <a:pt x="6492" y="654"/>
                </a:lnTo>
                <a:lnTo>
                  <a:pt x="6609" y="721"/>
                </a:lnTo>
                <a:lnTo>
                  <a:pt x="6724" y="792"/>
                </a:lnTo>
                <a:lnTo>
                  <a:pt x="6837" y="864"/>
                </a:lnTo>
                <a:lnTo>
                  <a:pt x="6947" y="940"/>
                </a:lnTo>
                <a:lnTo>
                  <a:pt x="7056" y="1018"/>
                </a:lnTo>
                <a:lnTo>
                  <a:pt x="7162" y="1099"/>
                </a:lnTo>
                <a:lnTo>
                  <a:pt x="7266" y="1184"/>
                </a:lnTo>
                <a:lnTo>
                  <a:pt x="7368" y="1270"/>
                </a:lnTo>
                <a:lnTo>
                  <a:pt x="7468" y="1359"/>
                </a:lnTo>
                <a:lnTo>
                  <a:pt x="7565" y="1450"/>
                </a:lnTo>
                <a:lnTo>
                  <a:pt x="7660" y="1544"/>
                </a:lnTo>
                <a:lnTo>
                  <a:pt x="7752" y="1641"/>
                </a:lnTo>
                <a:lnTo>
                  <a:pt x="7842" y="1739"/>
                </a:lnTo>
                <a:lnTo>
                  <a:pt x="7751" y="1844"/>
                </a:lnTo>
                <a:lnTo>
                  <a:pt x="7659" y="1947"/>
                </a:lnTo>
                <a:lnTo>
                  <a:pt x="7564" y="2047"/>
                </a:lnTo>
                <a:lnTo>
                  <a:pt x="7466" y="2145"/>
                </a:lnTo>
                <a:lnTo>
                  <a:pt x="7365" y="2239"/>
                </a:lnTo>
                <a:lnTo>
                  <a:pt x="7262" y="2331"/>
                </a:lnTo>
                <a:lnTo>
                  <a:pt x="7156" y="2421"/>
                </a:lnTo>
                <a:lnTo>
                  <a:pt x="7048" y="2508"/>
                </a:lnTo>
                <a:lnTo>
                  <a:pt x="6938" y="2591"/>
                </a:lnTo>
                <a:lnTo>
                  <a:pt x="6824" y="2673"/>
                </a:lnTo>
                <a:lnTo>
                  <a:pt x="6709" y="2751"/>
                </a:lnTo>
                <a:lnTo>
                  <a:pt x="6591" y="2825"/>
                </a:lnTo>
                <a:lnTo>
                  <a:pt x="6472" y="2897"/>
                </a:lnTo>
                <a:lnTo>
                  <a:pt x="6350" y="2966"/>
                </a:lnTo>
                <a:lnTo>
                  <a:pt x="6227" y="3032"/>
                </a:lnTo>
                <a:lnTo>
                  <a:pt x="6101" y="3094"/>
                </a:lnTo>
                <a:lnTo>
                  <a:pt x="5974" y="3153"/>
                </a:lnTo>
                <a:lnTo>
                  <a:pt x="5844" y="3208"/>
                </a:lnTo>
                <a:lnTo>
                  <a:pt x="5713" y="3261"/>
                </a:lnTo>
                <a:lnTo>
                  <a:pt x="5580" y="3309"/>
                </a:lnTo>
                <a:lnTo>
                  <a:pt x="5445" y="3354"/>
                </a:lnTo>
                <a:lnTo>
                  <a:pt x="5308" y="3395"/>
                </a:lnTo>
                <a:lnTo>
                  <a:pt x="5171" y="3433"/>
                </a:lnTo>
                <a:lnTo>
                  <a:pt x="5032" y="3467"/>
                </a:lnTo>
                <a:lnTo>
                  <a:pt x="4891" y="3498"/>
                </a:lnTo>
                <a:lnTo>
                  <a:pt x="4749" y="3524"/>
                </a:lnTo>
                <a:lnTo>
                  <a:pt x="4604" y="3546"/>
                </a:lnTo>
                <a:lnTo>
                  <a:pt x="4460" y="3565"/>
                </a:lnTo>
                <a:lnTo>
                  <a:pt x="4314" y="3579"/>
                </a:lnTo>
                <a:lnTo>
                  <a:pt x="4167" y="3589"/>
                </a:lnTo>
                <a:lnTo>
                  <a:pt x="4018" y="3596"/>
                </a:lnTo>
                <a:lnTo>
                  <a:pt x="3869" y="3598"/>
                </a:lnTo>
                <a:lnTo>
                  <a:pt x="3726" y="3596"/>
                </a:lnTo>
                <a:lnTo>
                  <a:pt x="3582" y="3590"/>
                </a:lnTo>
                <a:lnTo>
                  <a:pt x="3440" y="3581"/>
                </a:lnTo>
                <a:lnTo>
                  <a:pt x="3299" y="3567"/>
                </a:lnTo>
                <a:lnTo>
                  <a:pt x="3159" y="3549"/>
                </a:lnTo>
                <a:lnTo>
                  <a:pt x="3020" y="3529"/>
                </a:lnTo>
                <a:lnTo>
                  <a:pt x="2882" y="3504"/>
                </a:lnTo>
                <a:lnTo>
                  <a:pt x="2747" y="3477"/>
                </a:lnTo>
                <a:lnTo>
                  <a:pt x="2612" y="3444"/>
                </a:lnTo>
                <a:lnTo>
                  <a:pt x="2478" y="3409"/>
                </a:lnTo>
                <a:lnTo>
                  <a:pt x="2347" y="3370"/>
                </a:lnTo>
                <a:lnTo>
                  <a:pt x="2216" y="3328"/>
                </a:lnTo>
                <a:lnTo>
                  <a:pt x="2087" y="3283"/>
                </a:lnTo>
                <a:lnTo>
                  <a:pt x="1959" y="3234"/>
                </a:lnTo>
                <a:lnTo>
                  <a:pt x="1833" y="3183"/>
                </a:lnTo>
                <a:lnTo>
                  <a:pt x="1710" y="3128"/>
                </a:lnTo>
                <a:lnTo>
                  <a:pt x="1587" y="3070"/>
                </a:lnTo>
                <a:lnTo>
                  <a:pt x="1467" y="3009"/>
                </a:lnTo>
                <a:lnTo>
                  <a:pt x="1348" y="2944"/>
                </a:lnTo>
                <a:lnTo>
                  <a:pt x="1231" y="2877"/>
                </a:lnTo>
                <a:lnTo>
                  <a:pt x="1116" y="2807"/>
                </a:lnTo>
                <a:lnTo>
                  <a:pt x="1004" y="2734"/>
                </a:lnTo>
                <a:lnTo>
                  <a:pt x="893" y="2658"/>
                </a:lnTo>
                <a:lnTo>
                  <a:pt x="785" y="2580"/>
                </a:lnTo>
                <a:lnTo>
                  <a:pt x="679" y="2499"/>
                </a:lnTo>
                <a:lnTo>
                  <a:pt x="574" y="2414"/>
                </a:lnTo>
                <a:lnTo>
                  <a:pt x="472" y="2328"/>
                </a:lnTo>
                <a:lnTo>
                  <a:pt x="373" y="2239"/>
                </a:lnTo>
                <a:lnTo>
                  <a:pt x="276" y="2148"/>
                </a:lnTo>
                <a:lnTo>
                  <a:pt x="181" y="2054"/>
                </a:lnTo>
                <a:lnTo>
                  <a:pt x="89" y="1957"/>
                </a:lnTo>
                <a:lnTo>
                  <a:pt x="0" y="1859"/>
                </a:lnTo>
                <a:lnTo>
                  <a:pt x="89" y="1754"/>
                </a:lnTo>
                <a:lnTo>
                  <a:pt x="182" y="1651"/>
                </a:lnTo>
                <a:lnTo>
                  <a:pt x="278" y="1551"/>
                </a:lnTo>
                <a:lnTo>
                  <a:pt x="375" y="1453"/>
                </a:lnTo>
                <a:lnTo>
                  <a:pt x="475" y="1359"/>
                </a:lnTo>
                <a:lnTo>
                  <a:pt x="579" y="1267"/>
                </a:lnTo>
                <a:lnTo>
                  <a:pt x="685" y="1177"/>
                </a:lnTo>
                <a:lnTo>
                  <a:pt x="793" y="1090"/>
                </a:lnTo>
                <a:lnTo>
                  <a:pt x="904" y="1007"/>
                </a:lnTo>
                <a:lnTo>
                  <a:pt x="1016" y="925"/>
                </a:lnTo>
                <a:lnTo>
                  <a:pt x="1131" y="847"/>
                </a:lnTo>
                <a:lnTo>
                  <a:pt x="1249" y="773"/>
                </a:lnTo>
                <a:lnTo>
                  <a:pt x="1369" y="701"/>
                </a:lnTo>
                <a:lnTo>
                  <a:pt x="1490" y="632"/>
                </a:lnTo>
                <a:lnTo>
                  <a:pt x="1614" y="566"/>
                </a:lnTo>
                <a:lnTo>
                  <a:pt x="1739" y="504"/>
                </a:lnTo>
                <a:lnTo>
                  <a:pt x="1867" y="445"/>
                </a:lnTo>
                <a:lnTo>
                  <a:pt x="1996" y="390"/>
                </a:lnTo>
                <a:lnTo>
                  <a:pt x="2128" y="337"/>
                </a:lnTo>
                <a:lnTo>
                  <a:pt x="2262" y="289"/>
                </a:lnTo>
                <a:lnTo>
                  <a:pt x="2396" y="245"/>
                </a:lnTo>
                <a:lnTo>
                  <a:pt x="2532" y="203"/>
                </a:lnTo>
                <a:lnTo>
                  <a:pt x="2670" y="165"/>
                </a:lnTo>
                <a:lnTo>
                  <a:pt x="2810" y="131"/>
                </a:lnTo>
                <a:lnTo>
                  <a:pt x="2950" y="100"/>
                </a:lnTo>
                <a:lnTo>
                  <a:pt x="3092" y="74"/>
                </a:lnTo>
                <a:lnTo>
                  <a:pt x="3236" y="52"/>
                </a:lnTo>
                <a:lnTo>
                  <a:pt x="3381" y="33"/>
                </a:lnTo>
                <a:lnTo>
                  <a:pt x="3527" y="19"/>
                </a:lnTo>
                <a:lnTo>
                  <a:pt x="3674" y="9"/>
                </a:lnTo>
                <a:lnTo>
                  <a:pt x="3822" y="2"/>
                </a:lnTo>
                <a:lnTo>
                  <a:pt x="3972" y="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19" name="Freeform 19">
            <a:extLst>
              <a:ext uri="{FF2B5EF4-FFF2-40B4-BE49-F238E27FC236}">
                <a16:creationId xmlns:a16="http://schemas.microsoft.com/office/drawing/2014/main" id="{34F32FC7-65A2-4C5E-87F1-CE66AD7BFC0E}"/>
              </a:ext>
            </a:extLst>
          </p:cNvPr>
          <p:cNvSpPr>
            <a:spLocks/>
          </p:cNvSpPr>
          <p:nvPr/>
        </p:nvSpPr>
        <p:spPr bwMode="auto">
          <a:xfrm rot="-5400000">
            <a:off x="5633245" y="3413920"/>
            <a:ext cx="639763" cy="307975"/>
          </a:xfrm>
          <a:custGeom>
            <a:avLst/>
            <a:gdLst>
              <a:gd name="T0" fmla="*/ 2147483647 w 4027"/>
              <a:gd name="T1" fmla="*/ 2147483647 h 1938"/>
              <a:gd name="T2" fmla="*/ 2147483647 w 4027"/>
              <a:gd name="T3" fmla="*/ 2147483647 h 1938"/>
              <a:gd name="T4" fmla="*/ 2147483647 w 4027"/>
              <a:gd name="T5" fmla="*/ 2147483647 h 1938"/>
              <a:gd name="T6" fmla="*/ 2147483647 w 4027"/>
              <a:gd name="T7" fmla="*/ 2147483647 h 1938"/>
              <a:gd name="T8" fmla="*/ 2147483647 w 4027"/>
              <a:gd name="T9" fmla="*/ 2147483647 h 1938"/>
              <a:gd name="T10" fmla="*/ 2147483647 w 4027"/>
              <a:gd name="T11" fmla="*/ 2147483647 h 1938"/>
              <a:gd name="T12" fmla="*/ 2147483647 w 4027"/>
              <a:gd name="T13" fmla="*/ 2147483647 h 1938"/>
              <a:gd name="T14" fmla="*/ 2147483647 w 4027"/>
              <a:gd name="T15" fmla="*/ 2147483647 h 1938"/>
              <a:gd name="T16" fmla="*/ 2147483647 w 4027"/>
              <a:gd name="T17" fmla="*/ 2147483647 h 1938"/>
              <a:gd name="T18" fmla="*/ 2147483647 w 4027"/>
              <a:gd name="T19" fmla="*/ 2147483647 h 1938"/>
              <a:gd name="T20" fmla="*/ 2147483647 w 4027"/>
              <a:gd name="T21" fmla="*/ 2147483647 h 1938"/>
              <a:gd name="T22" fmla="*/ 2147483647 w 4027"/>
              <a:gd name="T23" fmla="*/ 2147483647 h 1938"/>
              <a:gd name="T24" fmla="*/ 2147483647 w 4027"/>
              <a:gd name="T25" fmla="*/ 2147483647 h 1938"/>
              <a:gd name="T26" fmla="*/ 2147483647 w 4027"/>
              <a:gd name="T27" fmla="*/ 2147483647 h 1938"/>
              <a:gd name="T28" fmla="*/ 2147483647 w 4027"/>
              <a:gd name="T29" fmla="*/ 2147483647 h 1938"/>
              <a:gd name="T30" fmla="*/ 2147483647 w 4027"/>
              <a:gd name="T31" fmla="*/ 2147483647 h 1938"/>
              <a:gd name="T32" fmla="*/ 2147483647 w 4027"/>
              <a:gd name="T33" fmla="*/ 2147483647 h 1938"/>
              <a:gd name="T34" fmla="*/ 2147483647 w 4027"/>
              <a:gd name="T35" fmla="*/ 2147483647 h 1938"/>
              <a:gd name="T36" fmla="*/ 2147483647 w 4027"/>
              <a:gd name="T37" fmla="*/ 2147483647 h 1938"/>
              <a:gd name="T38" fmla="*/ 2147483647 w 4027"/>
              <a:gd name="T39" fmla="*/ 2147483647 h 1938"/>
              <a:gd name="T40" fmla="*/ 2147483647 w 4027"/>
              <a:gd name="T41" fmla="*/ 2147483647 h 1938"/>
              <a:gd name="T42" fmla="*/ 0 w 4027"/>
              <a:gd name="T43" fmla="*/ 0 h 1938"/>
              <a:gd name="T44" fmla="*/ 2147483647 w 4027"/>
              <a:gd name="T45" fmla="*/ 2147483647 h 1938"/>
              <a:gd name="T46" fmla="*/ 2147483647 w 4027"/>
              <a:gd name="T47" fmla="*/ 2147483647 h 1938"/>
              <a:gd name="T48" fmla="*/ 2147483647 w 4027"/>
              <a:gd name="T49" fmla="*/ 2147483647 h 1938"/>
              <a:gd name="T50" fmla="*/ 2147483647 w 4027"/>
              <a:gd name="T51" fmla="*/ 2147483647 h 1938"/>
              <a:gd name="T52" fmla="*/ 2147483647 w 4027"/>
              <a:gd name="T53" fmla="*/ 2147483647 h 1938"/>
              <a:gd name="T54" fmla="*/ 2147483647 w 4027"/>
              <a:gd name="T55" fmla="*/ 2147483647 h 1938"/>
              <a:gd name="T56" fmla="*/ 2147483647 w 4027"/>
              <a:gd name="T57" fmla="*/ 2147483647 h 1938"/>
              <a:gd name="T58" fmla="*/ 2147483647 w 4027"/>
              <a:gd name="T59" fmla="*/ 2147483647 h 1938"/>
              <a:gd name="T60" fmla="*/ 2147483647 w 4027"/>
              <a:gd name="T61" fmla="*/ 2147483647 h 1938"/>
              <a:gd name="T62" fmla="*/ 2147483647 w 4027"/>
              <a:gd name="T63" fmla="*/ 2147483647 h 1938"/>
              <a:gd name="T64" fmla="*/ 2147483647 w 4027"/>
              <a:gd name="T65" fmla="*/ 2147483647 h 1938"/>
              <a:gd name="T66" fmla="*/ 2147483647 w 4027"/>
              <a:gd name="T67" fmla="*/ 2147483647 h 1938"/>
              <a:gd name="T68" fmla="*/ 2147483647 w 4027"/>
              <a:gd name="T69" fmla="*/ 2147483647 h 1938"/>
              <a:gd name="T70" fmla="*/ 2147483647 w 4027"/>
              <a:gd name="T71" fmla="*/ 2147483647 h 1938"/>
              <a:gd name="T72" fmla="*/ 2147483647 w 4027"/>
              <a:gd name="T73" fmla="*/ 2147483647 h 1938"/>
              <a:gd name="T74" fmla="*/ 2147483647 w 4027"/>
              <a:gd name="T75" fmla="*/ 2147483647 h 1938"/>
              <a:gd name="T76" fmla="*/ 2147483647 w 4027"/>
              <a:gd name="T77" fmla="*/ 2147483647 h 1938"/>
              <a:gd name="T78" fmla="*/ 2147483647 w 4027"/>
              <a:gd name="T79" fmla="*/ 2147483647 h 1938"/>
              <a:gd name="T80" fmla="*/ 2147483647 w 4027"/>
              <a:gd name="T81" fmla="*/ 2147483647 h 1938"/>
              <a:gd name="T82" fmla="*/ 2147483647 w 4027"/>
              <a:gd name="T83" fmla="*/ 2147483647 h 1938"/>
              <a:gd name="T84" fmla="*/ 2147483647 w 4027"/>
              <a:gd name="T85" fmla="*/ 2147483647 h 1938"/>
              <a:gd name="T86" fmla="*/ 2147483647 w 4027"/>
              <a:gd name="T87" fmla="*/ 2147483647 h 1938"/>
              <a:gd name="T88" fmla="*/ 2147483647 w 4027"/>
              <a:gd name="T89" fmla="*/ 2147483647 h 19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027"/>
              <a:gd name="T136" fmla="*/ 0 h 1938"/>
              <a:gd name="T137" fmla="*/ 4027 w 4027"/>
              <a:gd name="T138" fmla="*/ 1938 h 193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027" h="1938">
                <a:moveTo>
                  <a:pt x="3961" y="1936"/>
                </a:moveTo>
                <a:lnTo>
                  <a:pt x="3959" y="1780"/>
                </a:lnTo>
                <a:lnTo>
                  <a:pt x="3914" y="1729"/>
                </a:lnTo>
                <a:lnTo>
                  <a:pt x="3868" y="1679"/>
                </a:lnTo>
                <a:lnTo>
                  <a:pt x="3820" y="1629"/>
                </a:lnTo>
                <a:lnTo>
                  <a:pt x="3773" y="1581"/>
                </a:lnTo>
                <a:lnTo>
                  <a:pt x="3725" y="1532"/>
                </a:lnTo>
                <a:lnTo>
                  <a:pt x="3676" y="1484"/>
                </a:lnTo>
                <a:lnTo>
                  <a:pt x="3627" y="1437"/>
                </a:lnTo>
                <a:lnTo>
                  <a:pt x="3576" y="1391"/>
                </a:lnTo>
                <a:lnTo>
                  <a:pt x="3526" y="1345"/>
                </a:lnTo>
                <a:lnTo>
                  <a:pt x="3475" y="1299"/>
                </a:lnTo>
                <a:lnTo>
                  <a:pt x="3422" y="1255"/>
                </a:lnTo>
                <a:lnTo>
                  <a:pt x="3370" y="1211"/>
                </a:lnTo>
                <a:lnTo>
                  <a:pt x="3317" y="1168"/>
                </a:lnTo>
                <a:lnTo>
                  <a:pt x="3264" y="1126"/>
                </a:lnTo>
                <a:lnTo>
                  <a:pt x="3210" y="1083"/>
                </a:lnTo>
                <a:lnTo>
                  <a:pt x="3155" y="1042"/>
                </a:lnTo>
                <a:lnTo>
                  <a:pt x="3099" y="1001"/>
                </a:lnTo>
                <a:lnTo>
                  <a:pt x="3045" y="962"/>
                </a:lnTo>
                <a:lnTo>
                  <a:pt x="2988" y="923"/>
                </a:lnTo>
                <a:lnTo>
                  <a:pt x="2931" y="884"/>
                </a:lnTo>
                <a:lnTo>
                  <a:pt x="2873" y="846"/>
                </a:lnTo>
                <a:lnTo>
                  <a:pt x="2815" y="809"/>
                </a:lnTo>
                <a:lnTo>
                  <a:pt x="2757" y="774"/>
                </a:lnTo>
                <a:lnTo>
                  <a:pt x="2698" y="738"/>
                </a:lnTo>
                <a:lnTo>
                  <a:pt x="2638" y="704"/>
                </a:lnTo>
                <a:lnTo>
                  <a:pt x="2578" y="669"/>
                </a:lnTo>
                <a:lnTo>
                  <a:pt x="2518" y="636"/>
                </a:lnTo>
                <a:lnTo>
                  <a:pt x="2457" y="604"/>
                </a:lnTo>
                <a:lnTo>
                  <a:pt x="2395" y="572"/>
                </a:lnTo>
                <a:lnTo>
                  <a:pt x="2334" y="541"/>
                </a:lnTo>
                <a:lnTo>
                  <a:pt x="2271" y="511"/>
                </a:lnTo>
                <a:lnTo>
                  <a:pt x="2209" y="482"/>
                </a:lnTo>
                <a:lnTo>
                  <a:pt x="2146" y="453"/>
                </a:lnTo>
                <a:lnTo>
                  <a:pt x="2082" y="425"/>
                </a:lnTo>
                <a:lnTo>
                  <a:pt x="2017" y="398"/>
                </a:lnTo>
                <a:lnTo>
                  <a:pt x="1953" y="372"/>
                </a:lnTo>
                <a:lnTo>
                  <a:pt x="1888" y="347"/>
                </a:lnTo>
                <a:lnTo>
                  <a:pt x="1823" y="323"/>
                </a:lnTo>
                <a:lnTo>
                  <a:pt x="1757" y="299"/>
                </a:lnTo>
                <a:lnTo>
                  <a:pt x="1691" y="276"/>
                </a:lnTo>
                <a:lnTo>
                  <a:pt x="1625" y="254"/>
                </a:lnTo>
                <a:lnTo>
                  <a:pt x="1557" y="233"/>
                </a:lnTo>
                <a:lnTo>
                  <a:pt x="1490" y="213"/>
                </a:lnTo>
                <a:lnTo>
                  <a:pt x="1422" y="194"/>
                </a:lnTo>
                <a:lnTo>
                  <a:pt x="1354" y="175"/>
                </a:lnTo>
                <a:lnTo>
                  <a:pt x="1286" y="157"/>
                </a:lnTo>
                <a:lnTo>
                  <a:pt x="1216" y="140"/>
                </a:lnTo>
                <a:lnTo>
                  <a:pt x="1148" y="126"/>
                </a:lnTo>
                <a:lnTo>
                  <a:pt x="1078" y="111"/>
                </a:lnTo>
                <a:lnTo>
                  <a:pt x="1008" y="96"/>
                </a:lnTo>
                <a:lnTo>
                  <a:pt x="939" y="83"/>
                </a:lnTo>
                <a:lnTo>
                  <a:pt x="867" y="71"/>
                </a:lnTo>
                <a:lnTo>
                  <a:pt x="797" y="60"/>
                </a:lnTo>
                <a:lnTo>
                  <a:pt x="726" y="50"/>
                </a:lnTo>
                <a:lnTo>
                  <a:pt x="654" y="40"/>
                </a:lnTo>
                <a:lnTo>
                  <a:pt x="583" y="32"/>
                </a:lnTo>
                <a:lnTo>
                  <a:pt x="510" y="24"/>
                </a:lnTo>
                <a:lnTo>
                  <a:pt x="439" y="18"/>
                </a:lnTo>
                <a:lnTo>
                  <a:pt x="366" y="13"/>
                </a:lnTo>
                <a:lnTo>
                  <a:pt x="293" y="9"/>
                </a:lnTo>
                <a:lnTo>
                  <a:pt x="220" y="5"/>
                </a:lnTo>
                <a:lnTo>
                  <a:pt x="147" y="2"/>
                </a:lnTo>
                <a:lnTo>
                  <a:pt x="73" y="0"/>
                </a:lnTo>
                <a:lnTo>
                  <a:pt x="0" y="0"/>
                </a:lnTo>
                <a:lnTo>
                  <a:pt x="0" y="240"/>
                </a:lnTo>
                <a:lnTo>
                  <a:pt x="70" y="240"/>
                </a:lnTo>
                <a:lnTo>
                  <a:pt x="141" y="241"/>
                </a:lnTo>
                <a:lnTo>
                  <a:pt x="210" y="244"/>
                </a:lnTo>
                <a:lnTo>
                  <a:pt x="280" y="248"/>
                </a:lnTo>
                <a:lnTo>
                  <a:pt x="350" y="252"/>
                </a:lnTo>
                <a:lnTo>
                  <a:pt x="420" y="257"/>
                </a:lnTo>
                <a:lnTo>
                  <a:pt x="488" y="263"/>
                </a:lnTo>
                <a:lnTo>
                  <a:pt x="558" y="270"/>
                </a:lnTo>
                <a:lnTo>
                  <a:pt x="625" y="278"/>
                </a:lnTo>
                <a:lnTo>
                  <a:pt x="693" y="287"/>
                </a:lnTo>
                <a:lnTo>
                  <a:pt x="762" y="297"/>
                </a:lnTo>
                <a:lnTo>
                  <a:pt x="829" y="308"/>
                </a:lnTo>
                <a:lnTo>
                  <a:pt x="897" y="319"/>
                </a:lnTo>
                <a:lnTo>
                  <a:pt x="964" y="331"/>
                </a:lnTo>
                <a:lnTo>
                  <a:pt x="1030" y="345"/>
                </a:lnTo>
                <a:lnTo>
                  <a:pt x="1096" y="358"/>
                </a:lnTo>
                <a:lnTo>
                  <a:pt x="1163" y="374"/>
                </a:lnTo>
                <a:lnTo>
                  <a:pt x="1228" y="390"/>
                </a:lnTo>
                <a:lnTo>
                  <a:pt x="1293" y="407"/>
                </a:lnTo>
                <a:lnTo>
                  <a:pt x="1359" y="424"/>
                </a:lnTo>
                <a:lnTo>
                  <a:pt x="1424" y="443"/>
                </a:lnTo>
                <a:lnTo>
                  <a:pt x="1487" y="462"/>
                </a:lnTo>
                <a:lnTo>
                  <a:pt x="1551" y="482"/>
                </a:lnTo>
                <a:lnTo>
                  <a:pt x="1615" y="503"/>
                </a:lnTo>
                <a:lnTo>
                  <a:pt x="1678" y="525"/>
                </a:lnTo>
                <a:lnTo>
                  <a:pt x="1742" y="547"/>
                </a:lnTo>
                <a:lnTo>
                  <a:pt x="1804" y="571"/>
                </a:lnTo>
                <a:lnTo>
                  <a:pt x="1866" y="595"/>
                </a:lnTo>
                <a:lnTo>
                  <a:pt x="1927" y="620"/>
                </a:lnTo>
                <a:lnTo>
                  <a:pt x="1988" y="645"/>
                </a:lnTo>
                <a:lnTo>
                  <a:pt x="2049" y="672"/>
                </a:lnTo>
                <a:lnTo>
                  <a:pt x="2110" y="699"/>
                </a:lnTo>
                <a:lnTo>
                  <a:pt x="2170" y="727"/>
                </a:lnTo>
                <a:lnTo>
                  <a:pt x="2229" y="756"/>
                </a:lnTo>
                <a:lnTo>
                  <a:pt x="2288" y="785"/>
                </a:lnTo>
                <a:lnTo>
                  <a:pt x="2347" y="816"/>
                </a:lnTo>
                <a:lnTo>
                  <a:pt x="2405" y="847"/>
                </a:lnTo>
                <a:lnTo>
                  <a:pt x="2463" y="878"/>
                </a:lnTo>
                <a:lnTo>
                  <a:pt x="2519" y="911"/>
                </a:lnTo>
                <a:lnTo>
                  <a:pt x="2576" y="944"/>
                </a:lnTo>
                <a:lnTo>
                  <a:pt x="2633" y="978"/>
                </a:lnTo>
                <a:lnTo>
                  <a:pt x="2689" y="1013"/>
                </a:lnTo>
                <a:lnTo>
                  <a:pt x="2744" y="1048"/>
                </a:lnTo>
                <a:lnTo>
                  <a:pt x="2798" y="1083"/>
                </a:lnTo>
                <a:lnTo>
                  <a:pt x="2853" y="1120"/>
                </a:lnTo>
                <a:lnTo>
                  <a:pt x="2907" y="1158"/>
                </a:lnTo>
                <a:lnTo>
                  <a:pt x="2960" y="1196"/>
                </a:lnTo>
                <a:lnTo>
                  <a:pt x="3013" y="1234"/>
                </a:lnTo>
                <a:lnTo>
                  <a:pt x="3065" y="1274"/>
                </a:lnTo>
                <a:lnTo>
                  <a:pt x="3117" y="1314"/>
                </a:lnTo>
                <a:lnTo>
                  <a:pt x="3168" y="1354"/>
                </a:lnTo>
                <a:lnTo>
                  <a:pt x="3218" y="1395"/>
                </a:lnTo>
                <a:lnTo>
                  <a:pt x="3269" y="1437"/>
                </a:lnTo>
                <a:lnTo>
                  <a:pt x="3317" y="1481"/>
                </a:lnTo>
                <a:lnTo>
                  <a:pt x="3367" y="1523"/>
                </a:lnTo>
                <a:lnTo>
                  <a:pt x="3415" y="1567"/>
                </a:lnTo>
                <a:lnTo>
                  <a:pt x="3462" y="1611"/>
                </a:lnTo>
                <a:lnTo>
                  <a:pt x="3510" y="1657"/>
                </a:lnTo>
                <a:lnTo>
                  <a:pt x="3556" y="1702"/>
                </a:lnTo>
                <a:lnTo>
                  <a:pt x="3602" y="1748"/>
                </a:lnTo>
                <a:lnTo>
                  <a:pt x="3648" y="1795"/>
                </a:lnTo>
                <a:lnTo>
                  <a:pt x="3692" y="1842"/>
                </a:lnTo>
                <a:lnTo>
                  <a:pt x="3736" y="1891"/>
                </a:lnTo>
                <a:lnTo>
                  <a:pt x="3780" y="1938"/>
                </a:lnTo>
                <a:lnTo>
                  <a:pt x="3778" y="1783"/>
                </a:lnTo>
                <a:lnTo>
                  <a:pt x="3961" y="1936"/>
                </a:lnTo>
                <a:lnTo>
                  <a:pt x="4027" y="1857"/>
                </a:lnTo>
                <a:lnTo>
                  <a:pt x="3959" y="1780"/>
                </a:lnTo>
                <a:lnTo>
                  <a:pt x="3961" y="193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0" name="Freeform 20">
            <a:extLst>
              <a:ext uri="{FF2B5EF4-FFF2-40B4-BE49-F238E27FC236}">
                <a16:creationId xmlns:a16="http://schemas.microsoft.com/office/drawing/2014/main" id="{CD8F3FC4-B954-44C1-9347-6E5BB28E0AFE}"/>
              </a:ext>
            </a:extLst>
          </p:cNvPr>
          <p:cNvSpPr>
            <a:spLocks/>
          </p:cNvSpPr>
          <p:nvPr/>
        </p:nvSpPr>
        <p:spPr bwMode="auto">
          <a:xfrm rot="-5400000">
            <a:off x="5922964" y="3419476"/>
            <a:ext cx="644525" cy="327025"/>
          </a:xfrm>
          <a:custGeom>
            <a:avLst/>
            <a:gdLst>
              <a:gd name="T0" fmla="*/ 2147483647 w 4064"/>
              <a:gd name="T1" fmla="*/ 2147483647 h 2055"/>
              <a:gd name="T2" fmla="*/ 2147483647 w 4064"/>
              <a:gd name="T3" fmla="*/ 2147483647 h 2055"/>
              <a:gd name="T4" fmla="*/ 2147483647 w 4064"/>
              <a:gd name="T5" fmla="*/ 2147483647 h 2055"/>
              <a:gd name="T6" fmla="*/ 2147483647 w 4064"/>
              <a:gd name="T7" fmla="*/ 2147483647 h 2055"/>
              <a:gd name="T8" fmla="*/ 2147483647 w 4064"/>
              <a:gd name="T9" fmla="*/ 2147483647 h 2055"/>
              <a:gd name="T10" fmla="*/ 2147483647 w 4064"/>
              <a:gd name="T11" fmla="*/ 2147483647 h 2055"/>
              <a:gd name="T12" fmla="*/ 2147483647 w 4064"/>
              <a:gd name="T13" fmla="*/ 2147483647 h 2055"/>
              <a:gd name="T14" fmla="*/ 2147483647 w 4064"/>
              <a:gd name="T15" fmla="*/ 2147483647 h 2055"/>
              <a:gd name="T16" fmla="*/ 2147483647 w 4064"/>
              <a:gd name="T17" fmla="*/ 2147483647 h 2055"/>
              <a:gd name="T18" fmla="*/ 2147483647 w 4064"/>
              <a:gd name="T19" fmla="*/ 2147483647 h 2055"/>
              <a:gd name="T20" fmla="*/ 2147483647 w 4064"/>
              <a:gd name="T21" fmla="*/ 2147483647 h 2055"/>
              <a:gd name="T22" fmla="*/ 2147483647 w 4064"/>
              <a:gd name="T23" fmla="*/ 2147483647 h 2055"/>
              <a:gd name="T24" fmla="*/ 2147483647 w 4064"/>
              <a:gd name="T25" fmla="*/ 2147483647 h 2055"/>
              <a:gd name="T26" fmla="*/ 2147483647 w 4064"/>
              <a:gd name="T27" fmla="*/ 2147483647 h 2055"/>
              <a:gd name="T28" fmla="*/ 2147483647 w 4064"/>
              <a:gd name="T29" fmla="*/ 2147483647 h 2055"/>
              <a:gd name="T30" fmla="*/ 2147483647 w 4064"/>
              <a:gd name="T31" fmla="*/ 2147483647 h 2055"/>
              <a:gd name="T32" fmla="*/ 2147483647 w 4064"/>
              <a:gd name="T33" fmla="*/ 2147483647 h 2055"/>
              <a:gd name="T34" fmla="*/ 2147483647 w 4064"/>
              <a:gd name="T35" fmla="*/ 2147483647 h 2055"/>
              <a:gd name="T36" fmla="*/ 2147483647 w 4064"/>
              <a:gd name="T37" fmla="*/ 2147483647 h 2055"/>
              <a:gd name="T38" fmla="*/ 2147483647 w 4064"/>
              <a:gd name="T39" fmla="*/ 2147483647 h 2055"/>
              <a:gd name="T40" fmla="*/ 2147483647 w 4064"/>
              <a:gd name="T41" fmla="*/ 2147483647 h 2055"/>
              <a:gd name="T42" fmla="*/ 2147483647 w 4064"/>
              <a:gd name="T43" fmla="*/ 2147483647 h 2055"/>
              <a:gd name="T44" fmla="*/ 2147483647 w 4064"/>
              <a:gd name="T45" fmla="*/ 2147483647 h 2055"/>
              <a:gd name="T46" fmla="*/ 2147483647 w 4064"/>
              <a:gd name="T47" fmla="*/ 2147483647 h 2055"/>
              <a:gd name="T48" fmla="*/ 2147483647 w 4064"/>
              <a:gd name="T49" fmla="*/ 2147483647 h 2055"/>
              <a:gd name="T50" fmla="*/ 2147483647 w 4064"/>
              <a:gd name="T51" fmla="*/ 2147483647 h 2055"/>
              <a:gd name="T52" fmla="*/ 2147483647 w 4064"/>
              <a:gd name="T53" fmla="*/ 2147483647 h 2055"/>
              <a:gd name="T54" fmla="*/ 2147483647 w 4064"/>
              <a:gd name="T55" fmla="*/ 2147483647 h 2055"/>
              <a:gd name="T56" fmla="*/ 2147483647 w 4064"/>
              <a:gd name="T57" fmla="*/ 2147483647 h 2055"/>
              <a:gd name="T58" fmla="*/ 2147483647 w 4064"/>
              <a:gd name="T59" fmla="*/ 2147483647 h 2055"/>
              <a:gd name="T60" fmla="*/ 2147483647 w 4064"/>
              <a:gd name="T61" fmla="*/ 2147483647 h 2055"/>
              <a:gd name="T62" fmla="*/ 2147483647 w 4064"/>
              <a:gd name="T63" fmla="*/ 2147483647 h 2055"/>
              <a:gd name="T64" fmla="*/ 2147483647 w 4064"/>
              <a:gd name="T65" fmla="*/ 2147483647 h 2055"/>
              <a:gd name="T66" fmla="*/ 2147483647 w 4064"/>
              <a:gd name="T67" fmla="*/ 2147483647 h 2055"/>
              <a:gd name="T68" fmla="*/ 2147483647 w 4064"/>
              <a:gd name="T69" fmla="*/ 2147483647 h 2055"/>
              <a:gd name="T70" fmla="*/ 2147483647 w 4064"/>
              <a:gd name="T71" fmla="*/ 2147483647 h 2055"/>
              <a:gd name="T72" fmla="*/ 2147483647 w 4064"/>
              <a:gd name="T73" fmla="*/ 2147483647 h 2055"/>
              <a:gd name="T74" fmla="*/ 2147483647 w 4064"/>
              <a:gd name="T75" fmla="*/ 2147483647 h 2055"/>
              <a:gd name="T76" fmla="*/ 2147483647 w 4064"/>
              <a:gd name="T77" fmla="*/ 2147483647 h 2055"/>
              <a:gd name="T78" fmla="*/ 2147483647 w 4064"/>
              <a:gd name="T79" fmla="*/ 2147483647 h 2055"/>
              <a:gd name="T80" fmla="*/ 2147483647 w 4064"/>
              <a:gd name="T81" fmla="*/ 2147483647 h 2055"/>
              <a:gd name="T82" fmla="*/ 2147483647 w 4064"/>
              <a:gd name="T83" fmla="*/ 2147483647 h 2055"/>
              <a:gd name="T84" fmla="*/ 2147483647 w 4064"/>
              <a:gd name="T85" fmla="*/ 2147483647 h 2055"/>
              <a:gd name="T86" fmla="*/ 0 w 4064"/>
              <a:gd name="T87" fmla="*/ 2147483647 h 2055"/>
              <a:gd name="T88" fmla="*/ 0 w 4064"/>
              <a:gd name="T89" fmla="*/ 2147483647 h 20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064"/>
              <a:gd name="T136" fmla="*/ 0 h 2055"/>
              <a:gd name="T137" fmla="*/ 4064 w 4064"/>
              <a:gd name="T138" fmla="*/ 2055 h 205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064" h="2055">
                <a:moveTo>
                  <a:pt x="0" y="2055"/>
                </a:moveTo>
                <a:lnTo>
                  <a:pt x="0" y="2055"/>
                </a:lnTo>
                <a:lnTo>
                  <a:pt x="76" y="2055"/>
                </a:lnTo>
                <a:lnTo>
                  <a:pt x="152" y="2053"/>
                </a:lnTo>
                <a:lnTo>
                  <a:pt x="228" y="2050"/>
                </a:lnTo>
                <a:lnTo>
                  <a:pt x="304" y="2046"/>
                </a:lnTo>
                <a:lnTo>
                  <a:pt x="380" y="2041"/>
                </a:lnTo>
                <a:lnTo>
                  <a:pt x="454" y="2036"/>
                </a:lnTo>
                <a:lnTo>
                  <a:pt x="530" y="2029"/>
                </a:lnTo>
                <a:lnTo>
                  <a:pt x="604" y="2021"/>
                </a:lnTo>
                <a:lnTo>
                  <a:pt x="678" y="2012"/>
                </a:lnTo>
                <a:lnTo>
                  <a:pt x="752" y="2002"/>
                </a:lnTo>
                <a:lnTo>
                  <a:pt x="826" y="1991"/>
                </a:lnTo>
                <a:lnTo>
                  <a:pt x="900" y="1979"/>
                </a:lnTo>
                <a:lnTo>
                  <a:pt x="972" y="1965"/>
                </a:lnTo>
                <a:lnTo>
                  <a:pt x="1045" y="1952"/>
                </a:lnTo>
                <a:lnTo>
                  <a:pt x="1117" y="1937"/>
                </a:lnTo>
                <a:lnTo>
                  <a:pt x="1189" y="1921"/>
                </a:lnTo>
                <a:lnTo>
                  <a:pt x="1261" y="1904"/>
                </a:lnTo>
                <a:lnTo>
                  <a:pt x="1332" y="1885"/>
                </a:lnTo>
                <a:lnTo>
                  <a:pt x="1403" y="1867"/>
                </a:lnTo>
                <a:lnTo>
                  <a:pt x="1472" y="1847"/>
                </a:lnTo>
                <a:lnTo>
                  <a:pt x="1543" y="1826"/>
                </a:lnTo>
                <a:lnTo>
                  <a:pt x="1612" y="1805"/>
                </a:lnTo>
                <a:lnTo>
                  <a:pt x="1682" y="1782"/>
                </a:lnTo>
                <a:lnTo>
                  <a:pt x="1750" y="1759"/>
                </a:lnTo>
                <a:lnTo>
                  <a:pt x="1818" y="1735"/>
                </a:lnTo>
                <a:lnTo>
                  <a:pt x="1887" y="1709"/>
                </a:lnTo>
                <a:lnTo>
                  <a:pt x="1953" y="1683"/>
                </a:lnTo>
                <a:lnTo>
                  <a:pt x="2020" y="1656"/>
                </a:lnTo>
                <a:lnTo>
                  <a:pt x="2087" y="1628"/>
                </a:lnTo>
                <a:lnTo>
                  <a:pt x="2153" y="1599"/>
                </a:lnTo>
                <a:lnTo>
                  <a:pt x="2218" y="1569"/>
                </a:lnTo>
                <a:lnTo>
                  <a:pt x="2284" y="1539"/>
                </a:lnTo>
                <a:lnTo>
                  <a:pt x="2348" y="1507"/>
                </a:lnTo>
                <a:lnTo>
                  <a:pt x="2412" y="1475"/>
                </a:lnTo>
                <a:lnTo>
                  <a:pt x="2475" y="1442"/>
                </a:lnTo>
                <a:lnTo>
                  <a:pt x="2538" y="1408"/>
                </a:lnTo>
                <a:lnTo>
                  <a:pt x="2601" y="1373"/>
                </a:lnTo>
                <a:lnTo>
                  <a:pt x="2663" y="1338"/>
                </a:lnTo>
                <a:lnTo>
                  <a:pt x="2725" y="1301"/>
                </a:lnTo>
                <a:lnTo>
                  <a:pt x="2786" y="1265"/>
                </a:lnTo>
                <a:lnTo>
                  <a:pt x="2846" y="1227"/>
                </a:lnTo>
                <a:lnTo>
                  <a:pt x="2906" y="1188"/>
                </a:lnTo>
                <a:lnTo>
                  <a:pt x="2964" y="1149"/>
                </a:lnTo>
                <a:lnTo>
                  <a:pt x="3023" y="1108"/>
                </a:lnTo>
                <a:lnTo>
                  <a:pt x="3081" y="1066"/>
                </a:lnTo>
                <a:lnTo>
                  <a:pt x="3139" y="1025"/>
                </a:lnTo>
                <a:lnTo>
                  <a:pt x="3196" y="982"/>
                </a:lnTo>
                <a:lnTo>
                  <a:pt x="3252" y="939"/>
                </a:lnTo>
                <a:lnTo>
                  <a:pt x="3308" y="895"/>
                </a:lnTo>
                <a:lnTo>
                  <a:pt x="3362" y="850"/>
                </a:lnTo>
                <a:lnTo>
                  <a:pt x="3417" y="805"/>
                </a:lnTo>
                <a:lnTo>
                  <a:pt x="3471" y="759"/>
                </a:lnTo>
                <a:lnTo>
                  <a:pt x="3524" y="712"/>
                </a:lnTo>
                <a:lnTo>
                  <a:pt x="3577" y="665"/>
                </a:lnTo>
                <a:lnTo>
                  <a:pt x="3629" y="617"/>
                </a:lnTo>
                <a:lnTo>
                  <a:pt x="3679" y="568"/>
                </a:lnTo>
                <a:lnTo>
                  <a:pt x="3731" y="517"/>
                </a:lnTo>
                <a:lnTo>
                  <a:pt x="3780" y="468"/>
                </a:lnTo>
                <a:lnTo>
                  <a:pt x="3830" y="416"/>
                </a:lnTo>
                <a:lnTo>
                  <a:pt x="3878" y="366"/>
                </a:lnTo>
                <a:lnTo>
                  <a:pt x="3925" y="313"/>
                </a:lnTo>
                <a:lnTo>
                  <a:pt x="3973" y="260"/>
                </a:lnTo>
                <a:lnTo>
                  <a:pt x="4019" y="207"/>
                </a:lnTo>
                <a:lnTo>
                  <a:pt x="4064" y="153"/>
                </a:lnTo>
                <a:lnTo>
                  <a:pt x="3881" y="0"/>
                </a:lnTo>
                <a:lnTo>
                  <a:pt x="3837" y="52"/>
                </a:lnTo>
                <a:lnTo>
                  <a:pt x="3793" y="102"/>
                </a:lnTo>
                <a:lnTo>
                  <a:pt x="3749" y="153"/>
                </a:lnTo>
                <a:lnTo>
                  <a:pt x="3702" y="202"/>
                </a:lnTo>
                <a:lnTo>
                  <a:pt x="3656" y="252"/>
                </a:lnTo>
                <a:lnTo>
                  <a:pt x="3610" y="300"/>
                </a:lnTo>
                <a:lnTo>
                  <a:pt x="3562" y="348"/>
                </a:lnTo>
                <a:lnTo>
                  <a:pt x="3514" y="395"/>
                </a:lnTo>
                <a:lnTo>
                  <a:pt x="3464" y="442"/>
                </a:lnTo>
                <a:lnTo>
                  <a:pt x="3415" y="488"/>
                </a:lnTo>
                <a:lnTo>
                  <a:pt x="3365" y="533"/>
                </a:lnTo>
                <a:lnTo>
                  <a:pt x="3315" y="579"/>
                </a:lnTo>
                <a:lnTo>
                  <a:pt x="3263" y="623"/>
                </a:lnTo>
                <a:lnTo>
                  <a:pt x="3211" y="666"/>
                </a:lnTo>
                <a:lnTo>
                  <a:pt x="3159" y="708"/>
                </a:lnTo>
                <a:lnTo>
                  <a:pt x="3106" y="750"/>
                </a:lnTo>
                <a:lnTo>
                  <a:pt x="3052" y="791"/>
                </a:lnTo>
                <a:lnTo>
                  <a:pt x="2997" y="833"/>
                </a:lnTo>
                <a:lnTo>
                  <a:pt x="2942" y="872"/>
                </a:lnTo>
                <a:lnTo>
                  <a:pt x="2887" y="912"/>
                </a:lnTo>
                <a:lnTo>
                  <a:pt x="2831" y="949"/>
                </a:lnTo>
                <a:lnTo>
                  <a:pt x="2775" y="987"/>
                </a:lnTo>
                <a:lnTo>
                  <a:pt x="2717" y="1024"/>
                </a:lnTo>
                <a:lnTo>
                  <a:pt x="2660" y="1061"/>
                </a:lnTo>
                <a:lnTo>
                  <a:pt x="2601" y="1096"/>
                </a:lnTo>
                <a:lnTo>
                  <a:pt x="2543" y="1131"/>
                </a:lnTo>
                <a:lnTo>
                  <a:pt x="2483" y="1164"/>
                </a:lnTo>
                <a:lnTo>
                  <a:pt x="2425" y="1198"/>
                </a:lnTo>
                <a:lnTo>
                  <a:pt x="2365" y="1230"/>
                </a:lnTo>
                <a:lnTo>
                  <a:pt x="2304" y="1262"/>
                </a:lnTo>
                <a:lnTo>
                  <a:pt x="2242" y="1293"/>
                </a:lnTo>
                <a:lnTo>
                  <a:pt x="2180" y="1323"/>
                </a:lnTo>
                <a:lnTo>
                  <a:pt x="2118" y="1352"/>
                </a:lnTo>
                <a:lnTo>
                  <a:pt x="2056" y="1380"/>
                </a:lnTo>
                <a:lnTo>
                  <a:pt x="1993" y="1408"/>
                </a:lnTo>
                <a:lnTo>
                  <a:pt x="1930" y="1434"/>
                </a:lnTo>
                <a:lnTo>
                  <a:pt x="1866" y="1461"/>
                </a:lnTo>
                <a:lnTo>
                  <a:pt x="1801" y="1485"/>
                </a:lnTo>
                <a:lnTo>
                  <a:pt x="1736" y="1509"/>
                </a:lnTo>
                <a:lnTo>
                  <a:pt x="1671" y="1533"/>
                </a:lnTo>
                <a:lnTo>
                  <a:pt x="1606" y="1555"/>
                </a:lnTo>
                <a:lnTo>
                  <a:pt x="1540" y="1576"/>
                </a:lnTo>
                <a:lnTo>
                  <a:pt x="1473" y="1598"/>
                </a:lnTo>
                <a:lnTo>
                  <a:pt x="1407" y="1617"/>
                </a:lnTo>
                <a:lnTo>
                  <a:pt x="1339" y="1637"/>
                </a:lnTo>
                <a:lnTo>
                  <a:pt x="1272" y="1654"/>
                </a:lnTo>
                <a:lnTo>
                  <a:pt x="1205" y="1671"/>
                </a:lnTo>
                <a:lnTo>
                  <a:pt x="1135" y="1687"/>
                </a:lnTo>
                <a:lnTo>
                  <a:pt x="1067" y="1703"/>
                </a:lnTo>
                <a:lnTo>
                  <a:pt x="998" y="1717"/>
                </a:lnTo>
                <a:lnTo>
                  <a:pt x="929" y="1730"/>
                </a:lnTo>
                <a:lnTo>
                  <a:pt x="860" y="1743"/>
                </a:lnTo>
                <a:lnTo>
                  <a:pt x="789" y="1755"/>
                </a:lnTo>
                <a:lnTo>
                  <a:pt x="720" y="1765"/>
                </a:lnTo>
                <a:lnTo>
                  <a:pt x="649" y="1775"/>
                </a:lnTo>
                <a:lnTo>
                  <a:pt x="577" y="1783"/>
                </a:lnTo>
                <a:lnTo>
                  <a:pt x="506" y="1790"/>
                </a:lnTo>
                <a:lnTo>
                  <a:pt x="435" y="1797"/>
                </a:lnTo>
                <a:lnTo>
                  <a:pt x="363" y="1802"/>
                </a:lnTo>
                <a:lnTo>
                  <a:pt x="291" y="1807"/>
                </a:lnTo>
                <a:lnTo>
                  <a:pt x="219" y="1810"/>
                </a:lnTo>
                <a:lnTo>
                  <a:pt x="146" y="1814"/>
                </a:lnTo>
                <a:lnTo>
                  <a:pt x="73" y="1815"/>
                </a:lnTo>
                <a:lnTo>
                  <a:pt x="0" y="1815"/>
                </a:lnTo>
                <a:lnTo>
                  <a:pt x="0" y="205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1" name="Freeform 21">
            <a:extLst>
              <a:ext uri="{FF2B5EF4-FFF2-40B4-BE49-F238E27FC236}">
                <a16:creationId xmlns:a16="http://schemas.microsoft.com/office/drawing/2014/main" id="{96E158B2-27A5-4B39-A56A-E55E58E1B746}"/>
              </a:ext>
            </a:extLst>
          </p:cNvPr>
          <p:cNvSpPr>
            <a:spLocks/>
          </p:cNvSpPr>
          <p:nvPr/>
        </p:nvSpPr>
        <p:spPr bwMode="auto">
          <a:xfrm rot="-5400000">
            <a:off x="5934870" y="4069557"/>
            <a:ext cx="639762" cy="307975"/>
          </a:xfrm>
          <a:custGeom>
            <a:avLst/>
            <a:gdLst>
              <a:gd name="T0" fmla="*/ 2147483647 w 4027"/>
              <a:gd name="T1" fmla="*/ 2147483647 h 1938"/>
              <a:gd name="T2" fmla="*/ 2147483647 w 4027"/>
              <a:gd name="T3" fmla="*/ 2147483647 h 1938"/>
              <a:gd name="T4" fmla="*/ 2147483647 w 4027"/>
              <a:gd name="T5" fmla="*/ 2147483647 h 1938"/>
              <a:gd name="T6" fmla="*/ 2147483647 w 4027"/>
              <a:gd name="T7" fmla="*/ 2147483647 h 1938"/>
              <a:gd name="T8" fmla="*/ 2147483647 w 4027"/>
              <a:gd name="T9" fmla="*/ 2147483647 h 1938"/>
              <a:gd name="T10" fmla="*/ 2147483647 w 4027"/>
              <a:gd name="T11" fmla="*/ 2147483647 h 1938"/>
              <a:gd name="T12" fmla="*/ 2147483647 w 4027"/>
              <a:gd name="T13" fmla="*/ 2147483647 h 1938"/>
              <a:gd name="T14" fmla="*/ 2147483647 w 4027"/>
              <a:gd name="T15" fmla="*/ 2147483647 h 1938"/>
              <a:gd name="T16" fmla="*/ 2147483647 w 4027"/>
              <a:gd name="T17" fmla="*/ 2147483647 h 1938"/>
              <a:gd name="T18" fmla="*/ 2147483647 w 4027"/>
              <a:gd name="T19" fmla="*/ 2147483647 h 1938"/>
              <a:gd name="T20" fmla="*/ 2147483647 w 4027"/>
              <a:gd name="T21" fmla="*/ 2147483647 h 1938"/>
              <a:gd name="T22" fmla="*/ 2147483647 w 4027"/>
              <a:gd name="T23" fmla="*/ 2147483647 h 1938"/>
              <a:gd name="T24" fmla="*/ 2147483647 w 4027"/>
              <a:gd name="T25" fmla="*/ 2147483647 h 1938"/>
              <a:gd name="T26" fmla="*/ 2147483647 w 4027"/>
              <a:gd name="T27" fmla="*/ 2147483647 h 1938"/>
              <a:gd name="T28" fmla="*/ 2147483647 w 4027"/>
              <a:gd name="T29" fmla="*/ 2147483647 h 1938"/>
              <a:gd name="T30" fmla="*/ 2147483647 w 4027"/>
              <a:gd name="T31" fmla="*/ 2147483647 h 1938"/>
              <a:gd name="T32" fmla="*/ 2147483647 w 4027"/>
              <a:gd name="T33" fmla="*/ 2147483647 h 1938"/>
              <a:gd name="T34" fmla="*/ 2147483647 w 4027"/>
              <a:gd name="T35" fmla="*/ 2147483647 h 1938"/>
              <a:gd name="T36" fmla="*/ 2147483647 w 4027"/>
              <a:gd name="T37" fmla="*/ 2147483647 h 1938"/>
              <a:gd name="T38" fmla="*/ 2147483647 w 4027"/>
              <a:gd name="T39" fmla="*/ 2147483647 h 1938"/>
              <a:gd name="T40" fmla="*/ 2147483647 w 4027"/>
              <a:gd name="T41" fmla="*/ 2147483647 h 1938"/>
              <a:gd name="T42" fmla="*/ 2147483647 w 4027"/>
              <a:gd name="T43" fmla="*/ 2147483647 h 1938"/>
              <a:gd name="T44" fmla="*/ 2147483647 w 4027"/>
              <a:gd name="T45" fmla="*/ 2147483647 h 1938"/>
              <a:gd name="T46" fmla="*/ 2147483647 w 4027"/>
              <a:gd name="T47" fmla="*/ 2147483647 h 1938"/>
              <a:gd name="T48" fmla="*/ 2147483647 w 4027"/>
              <a:gd name="T49" fmla="*/ 2147483647 h 1938"/>
              <a:gd name="T50" fmla="*/ 2147483647 w 4027"/>
              <a:gd name="T51" fmla="*/ 2147483647 h 1938"/>
              <a:gd name="T52" fmla="*/ 2147483647 w 4027"/>
              <a:gd name="T53" fmla="*/ 2147483647 h 1938"/>
              <a:gd name="T54" fmla="*/ 2147483647 w 4027"/>
              <a:gd name="T55" fmla="*/ 2147483647 h 1938"/>
              <a:gd name="T56" fmla="*/ 2147483647 w 4027"/>
              <a:gd name="T57" fmla="*/ 2147483647 h 1938"/>
              <a:gd name="T58" fmla="*/ 2147483647 w 4027"/>
              <a:gd name="T59" fmla="*/ 2147483647 h 1938"/>
              <a:gd name="T60" fmla="*/ 2147483647 w 4027"/>
              <a:gd name="T61" fmla="*/ 2147483647 h 1938"/>
              <a:gd name="T62" fmla="*/ 2147483647 w 4027"/>
              <a:gd name="T63" fmla="*/ 2147483647 h 1938"/>
              <a:gd name="T64" fmla="*/ 2147483647 w 4027"/>
              <a:gd name="T65" fmla="*/ 2147483647 h 1938"/>
              <a:gd name="T66" fmla="*/ 2147483647 w 4027"/>
              <a:gd name="T67" fmla="*/ 2147483647 h 1938"/>
              <a:gd name="T68" fmla="*/ 2147483647 w 4027"/>
              <a:gd name="T69" fmla="*/ 2147483647 h 1938"/>
              <a:gd name="T70" fmla="*/ 2147483647 w 4027"/>
              <a:gd name="T71" fmla="*/ 2147483647 h 1938"/>
              <a:gd name="T72" fmla="*/ 2147483647 w 4027"/>
              <a:gd name="T73" fmla="*/ 2147483647 h 1938"/>
              <a:gd name="T74" fmla="*/ 2147483647 w 4027"/>
              <a:gd name="T75" fmla="*/ 2147483647 h 1938"/>
              <a:gd name="T76" fmla="*/ 2147483647 w 4027"/>
              <a:gd name="T77" fmla="*/ 2147483647 h 1938"/>
              <a:gd name="T78" fmla="*/ 2147483647 w 4027"/>
              <a:gd name="T79" fmla="*/ 2147483647 h 1938"/>
              <a:gd name="T80" fmla="*/ 2147483647 w 4027"/>
              <a:gd name="T81" fmla="*/ 2147483647 h 1938"/>
              <a:gd name="T82" fmla="*/ 2147483647 w 4027"/>
              <a:gd name="T83" fmla="*/ 2147483647 h 1938"/>
              <a:gd name="T84" fmla="*/ 2147483647 w 4027"/>
              <a:gd name="T85" fmla="*/ 2147483647 h 1938"/>
              <a:gd name="T86" fmla="*/ 2147483647 w 4027"/>
              <a:gd name="T87" fmla="*/ 2147483647 h 1938"/>
              <a:gd name="T88" fmla="*/ 2147483647 w 4027"/>
              <a:gd name="T89" fmla="*/ 2147483647 h 193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027"/>
              <a:gd name="T136" fmla="*/ 0 h 1938"/>
              <a:gd name="T137" fmla="*/ 4027 w 4027"/>
              <a:gd name="T138" fmla="*/ 1938 h 193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027" h="1938">
                <a:moveTo>
                  <a:pt x="65" y="2"/>
                </a:moveTo>
                <a:lnTo>
                  <a:pt x="68" y="158"/>
                </a:lnTo>
                <a:lnTo>
                  <a:pt x="114" y="209"/>
                </a:lnTo>
                <a:lnTo>
                  <a:pt x="160" y="259"/>
                </a:lnTo>
                <a:lnTo>
                  <a:pt x="206" y="309"/>
                </a:lnTo>
                <a:lnTo>
                  <a:pt x="254" y="357"/>
                </a:lnTo>
                <a:lnTo>
                  <a:pt x="302" y="406"/>
                </a:lnTo>
                <a:lnTo>
                  <a:pt x="351" y="454"/>
                </a:lnTo>
                <a:lnTo>
                  <a:pt x="400" y="501"/>
                </a:lnTo>
                <a:lnTo>
                  <a:pt x="450" y="547"/>
                </a:lnTo>
                <a:lnTo>
                  <a:pt x="501" y="593"/>
                </a:lnTo>
                <a:lnTo>
                  <a:pt x="551" y="639"/>
                </a:lnTo>
                <a:lnTo>
                  <a:pt x="604" y="683"/>
                </a:lnTo>
                <a:lnTo>
                  <a:pt x="656" y="727"/>
                </a:lnTo>
                <a:lnTo>
                  <a:pt x="709" y="770"/>
                </a:lnTo>
                <a:lnTo>
                  <a:pt x="763" y="812"/>
                </a:lnTo>
                <a:lnTo>
                  <a:pt x="817" y="855"/>
                </a:lnTo>
                <a:lnTo>
                  <a:pt x="871" y="896"/>
                </a:lnTo>
                <a:lnTo>
                  <a:pt x="927" y="937"/>
                </a:lnTo>
                <a:lnTo>
                  <a:pt x="983" y="976"/>
                </a:lnTo>
                <a:lnTo>
                  <a:pt x="1039" y="1015"/>
                </a:lnTo>
                <a:lnTo>
                  <a:pt x="1096" y="1054"/>
                </a:lnTo>
                <a:lnTo>
                  <a:pt x="1153" y="1091"/>
                </a:lnTo>
                <a:lnTo>
                  <a:pt x="1211" y="1129"/>
                </a:lnTo>
                <a:lnTo>
                  <a:pt x="1269" y="1164"/>
                </a:lnTo>
                <a:lnTo>
                  <a:pt x="1329" y="1200"/>
                </a:lnTo>
                <a:lnTo>
                  <a:pt x="1388" y="1235"/>
                </a:lnTo>
                <a:lnTo>
                  <a:pt x="1448" y="1269"/>
                </a:lnTo>
                <a:lnTo>
                  <a:pt x="1509" y="1302"/>
                </a:lnTo>
                <a:lnTo>
                  <a:pt x="1569" y="1334"/>
                </a:lnTo>
                <a:lnTo>
                  <a:pt x="1631" y="1366"/>
                </a:lnTo>
                <a:lnTo>
                  <a:pt x="1693" y="1397"/>
                </a:lnTo>
                <a:lnTo>
                  <a:pt x="1755" y="1427"/>
                </a:lnTo>
                <a:lnTo>
                  <a:pt x="1818" y="1456"/>
                </a:lnTo>
                <a:lnTo>
                  <a:pt x="1882" y="1485"/>
                </a:lnTo>
                <a:lnTo>
                  <a:pt x="1945" y="1513"/>
                </a:lnTo>
                <a:lnTo>
                  <a:pt x="2009" y="1540"/>
                </a:lnTo>
                <a:lnTo>
                  <a:pt x="2073" y="1566"/>
                </a:lnTo>
                <a:lnTo>
                  <a:pt x="2139" y="1591"/>
                </a:lnTo>
                <a:lnTo>
                  <a:pt x="2204" y="1615"/>
                </a:lnTo>
                <a:lnTo>
                  <a:pt x="2270" y="1640"/>
                </a:lnTo>
                <a:lnTo>
                  <a:pt x="2336" y="1662"/>
                </a:lnTo>
                <a:lnTo>
                  <a:pt x="2403" y="1684"/>
                </a:lnTo>
                <a:lnTo>
                  <a:pt x="2469" y="1705"/>
                </a:lnTo>
                <a:lnTo>
                  <a:pt x="2537" y="1725"/>
                </a:lnTo>
                <a:lnTo>
                  <a:pt x="2605" y="1744"/>
                </a:lnTo>
                <a:lnTo>
                  <a:pt x="2672" y="1763"/>
                </a:lnTo>
                <a:lnTo>
                  <a:pt x="2742" y="1781"/>
                </a:lnTo>
                <a:lnTo>
                  <a:pt x="2810" y="1798"/>
                </a:lnTo>
                <a:lnTo>
                  <a:pt x="2879" y="1812"/>
                </a:lnTo>
                <a:lnTo>
                  <a:pt x="2949" y="1827"/>
                </a:lnTo>
                <a:lnTo>
                  <a:pt x="3018" y="1842"/>
                </a:lnTo>
                <a:lnTo>
                  <a:pt x="3089" y="1855"/>
                </a:lnTo>
                <a:lnTo>
                  <a:pt x="3159" y="1867"/>
                </a:lnTo>
                <a:lnTo>
                  <a:pt x="3230" y="1878"/>
                </a:lnTo>
                <a:lnTo>
                  <a:pt x="3301" y="1888"/>
                </a:lnTo>
                <a:lnTo>
                  <a:pt x="3372" y="1898"/>
                </a:lnTo>
                <a:lnTo>
                  <a:pt x="3445" y="1906"/>
                </a:lnTo>
                <a:lnTo>
                  <a:pt x="3516" y="1914"/>
                </a:lnTo>
                <a:lnTo>
                  <a:pt x="3589" y="1920"/>
                </a:lnTo>
                <a:lnTo>
                  <a:pt x="3660" y="1925"/>
                </a:lnTo>
                <a:lnTo>
                  <a:pt x="3734" y="1929"/>
                </a:lnTo>
                <a:lnTo>
                  <a:pt x="3807" y="1934"/>
                </a:lnTo>
                <a:lnTo>
                  <a:pt x="3880" y="1936"/>
                </a:lnTo>
                <a:lnTo>
                  <a:pt x="3954" y="1938"/>
                </a:lnTo>
                <a:lnTo>
                  <a:pt x="4027" y="1938"/>
                </a:lnTo>
                <a:lnTo>
                  <a:pt x="4027" y="1698"/>
                </a:lnTo>
                <a:lnTo>
                  <a:pt x="3956" y="1698"/>
                </a:lnTo>
                <a:lnTo>
                  <a:pt x="3886" y="1697"/>
                </a:lnTo>
                <a:lnTo>
                  <a:pt x="3816" y="1694"/>
                </a:lnTo>
                <a:lnTo>
                  <a:pt x="3746" y="1690"/>
                </a:lnTo>
                <a:lnTo>
                  <a:pt x="3677" y="1686"/>
                </a:lnTo>
                <a:lnTo>
                  <a:pt x="3608" y="1681"/>
                </a:lnTo>
                <a:lnTo>
                  <a:pt x="3538" y="1675"/>
                </a:lnTo>
                <a:lnTo>
                  <a:pt x="3470" y="1668"/>
                </a:lnTo>
                <a:lnTo>
                  <a:pt x="3401" y="1660"/>
                </a:lnTo>
                <a:lnTo>
                  <a:pt x="3333" y="1651"/>
                </a:lnTo>
                <a:lnTo>
                  <a:pt x="3266" y="1642"/>
                </a:lnTo>
                <a:lnTo>
                  <a:pt x="3197" y="1631"/>
                </a:lnTo>
                <a:lnTo>
                  <a:pt x="3130" y="1619"/>
                </a:lnTo>
                <a:lnTo>
                  <a:pt x="3064" y="1607"/>
                </a:lnTo>
                <a:lnTo>
                  <a:pt x="2996" y="1593"/>
                </a:lnTo>
                <a:lnTo>
                  <a:pt x="2931" y="1580"/>
                </a:lnTo>
                <a:lnTo>
                  <a:pt x="2865" y="1564"/>
                </a:lnTo>
                <a:lnTo>
                  <a:pt x="2798" y="1548"/>
                </a:lnTo>
                <a:lnTo>
                  <a:pt x="2733" y="1531"/>
                </a:lnTo>
                <a:lnTo>
                  <a:pt x="2668" y="1514"/>
                </a:lnTo>
                <a:lnTo>
                  <a:pt x="2604" y="1495"/>
                </a:lnTo>
                <a:lnTo>
                  <a:pt x="2540" y="1476"/>
                </a:lnTo>
                <a:lnTo>
                  <a:pt x="2475" y="1456"/>
                </a:lnTo>
                <a:lnTo>
                  <a:pt x="2412" y="1435"/>
                </a:lnTo>
                <a:lnTo>
                  <a:pt x="2348" y="1413"/>
                </a:lnTo>
                <a:lnTo>
                  <a:pt x="2286" y="1391"/>
                </a:lnTo>
                <a:lnTo>
                  <a:pt x="2224" y="1368"/>
                </a:lnTo>
                <a:lnTo>
                  <a:pt x="2162" y="1344"/>
                </a:lnTo>
                <a:lnTo>
                  <a:pt x="2100" y="1318"/>
                </a:lnTo>
                <a:lnTo>
                  <a:pt x="2039" y="1293"/>
                </a:lnTo>
                <a:lnTo>
                  <a:pt x="1977" y="1266"/>
                </a:lnTo>
                <a:lnTo>
                  <a:pt x="1917" y="1239"/>
                </a:lnTo>
                <a:lnTo>
                  <a:pt x="1858" y="1211"/>
                </a:lnTo>
                <a:lnTo>
                  <a:pt x="1798" y="1182"/>
                </a:lnTo>
                <a:lnTo>
                  <a:pt x="1739" y="1153"/>
                </a:lnTo>
                <a:lnTo>
                  <a:pt x="1680" y="1122"/>
                </a:lnTo>
                <a:lnTo>
                  <a:pt x="1622" y="1092"/>
                </a:lnTo>
                <a:lnTo>
                  <a:pt x="1564" y="1060"/>
                </a:lnTo>
                <a:lnTo>
                  <a:pt x="1507" y="1027"/>
                </a:lnTo>
                <a:lnTo>
                  <a:pt x="1450" y="994"/>
                </a:lnTo>
                <a:lnTo>
                  <a:pt x="1394" y="960"/>
                </a:lnTo>
                <a:lnTo>
                  <a:pt x="1339" y="925"/>
                </a:lnTo>
                <a:lnTo>
                  <a:pt x="1283" y="890"/>
                </a:lnTo>
                <a:lnTo>
                  <a:pt x="1228" y="855"/>
                </a:lnTo>
                <a:lnTo>
                  <a:pt x="1173" y="818"/>
                </a:lnTo>
                <a:lnTo>
                  <a:pt x="1120" y="780"/>
                </a:lnTo>
                <a:lnTo>
                  <a:pt x="1066" y="742"/>
                </a:lnTo>
                <a:lnTo>
                  <a:pt x="1013" y="704"/>
                </a:lnTo>
                <a:lnTo>
                  <a:pt x="962" y="664"/>
                </a:lnTo>
                <a:lnTo>
                  <a:pt x="910" y="624"/>
                </a:lnTo>
                <a:lnTo>
                  <a:pt x="859" y="584"/>
                </a:lnTo>
                <a:lnTo>
                  <a:pt x="808" y="543"/>
                </a:lnTo>
                <a:lnTo>
                  <a:pt x="759" y="501"/>
                </a:lnTo>
                <a:lnTo>
                  <a:pt x="709" y="457"/>
                </a:lnTo>
                <a:lnTo>
                  <a:pt x="660" y="415"/>
                </a:lnTo>
                <a:lnTo>
                  <a:pt x="612" y="371"/>
                </a:lnTo>
                <a:lnTo>
                  <a:pt x="564" y="327"/>
                </a:lnTo>
                <a:lnTo>
                  <a:pt x="517" y="281"/>
                </a:lnTo>
                <a:lnTo>
                  <a:pt x="470" y="236"/>
                </a:lnTo>
                <a:lnTo>
                  <a:pt x="424" y="190"/>
                </a:lnTo>
                <a:lnTo>
                  <a:pt x="379" y="143"/>
                </a:lnTo>
                <a:lnTo>
                  <a:pt x="335" y="96"/>
                </a:lnTo>
                <a:lnTo>
                  <a:pt x="290" y="47"/>
                </a:lnTo>
                <a:lnTo>
                  <a:pt x="247" y="0"/>
                </a:lnTo>
                <a:lnTo>
                  <a:pt x="249" y="155"/>
                </a:lnTo>
                <a:lnTo>
                  <a:pt x="65" y="2"/>
                </a:lnTo>
                <a:lnTo>
                  <a:pt x="0" y="81"/>
                </a:lnTo>
                <a:lnTo>
                  <a:pt x="68" y="158"/>
                </a:lnTo>
                <a:lnTo>
                  <a:pt x="65" y="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22" name="Freeform 22">
            <a:extLst>
              <a:ext uri="{FF2B5EF4-FFF2-40B4-BE49-F238E27FC236}">
                <a16:creationId xmlns:a16="http://schemas.microsoft.com/office/drawing/2014/main" id="{7D2EC4D5-A38C-4758-90AE-BDA5AEE39CF4}"/>
              </a:ext>
            </a:extLst>
          </p:cNvPr>
          <p:cNvSpPr>
            <a:spLocks/>
          </p:cNvSpPr>
          <p:nvPr/>
        </p:nvSpPr>
        <p:spPr bwMode="auto">
          <a:xfrm rot="-5400000">
            <a:off x="5640389" y="4048126"/>
            <a:ext cx="644525" cy="327025"/>
          </a:xfrm>
          <a:custGeom>
            <a:avLst/>
            <a:gdLst>
              <a:gd name="T0" fmla="*/ 2147483647 w 4065"/>
              <a:gd name="T1" fmla="*/ 0 h 2055"/>
              <a:gd name="T2" fmla="*/ 2147483647 w 4065"/>
              <a:gd name="T3" fmla="*/ 2147483647 h 2055"/>
              <a:gd name="T4" fmla="*/ 2147483647 w 4065"/>
              <a:gd name="T5" fmla="*/ 2147483647 h 2055"/>
              <a:gd name="T6" fmla="*/ 2147483647 w 4065"/>
              <a:gd name="T7" fmla="*/ 2147483647 h 2055"/>
              <a:gd name="T8" fmla="*/ 2147483647 w 4065"/>
              <a:gd name="T9" fmla="*/ 2147483647 h 2055"/>
              <a:gd name="T10" fmla="*/ 2147483647 w 4065"/>
              <a:gd name="T11" fmla="*/ 2147483647 h 2055"/>
              <a:gd name="T12" fmla="*/ 2147483647 w 4065"/>
              <a:gd name="T13" fmla="*/ 2147483647 h 2055"/>
              <a:gd name="T14" fmla="*/ 2147483647 w 4065"/>
              <a:gd name="T15" fmla="*/ 2147483647 h 2055"/>
              <a:gd name="T16" fmla="*/ 2147483647 w 4065"/>
              <a:gd name="T17" fmla="*/ 2147483647 h 2055"/>
              <a:gd name="T18" fmla="*/ 2147483647 w 4065"/>
              <a:gd name="T19" fmla="*/ 2147483647 h 2055"/>
              <a:gd name="T20" fmla="*/ 2147483647 w 4065"/>
              <a:gd name="T21" fmla="*/ 2147483647 h 2055"/>
              <a:gd name="T22" fmla="*/ 2147483647 w 4065"/>
              <a:gd name="T23" fmla="*/ 2147483647 h 2055"/>
              <a:gd name="T24" fmla="*/ 2147483647 w 4065"/>
              <a:gd name="T25" fmla="*/ 2147483647 h 2055"/>
              <a:gd name="T26" fmla="*/ 2147483647 w 4065"/>
              <a:gd name="T27" fmla="*/ 2147483647 h 2055"/>
              <a:gd name="T28" fmla="*/ 2147483647 w 4065"/>
              <a:gd name="T29" fmla="*/ 2147483647 h 2055"/>
              <a:gd name="T30" fmla="*/ 2147483647 w 4065"/>
              <a:gd name="T31" fmla="*/ 2147483647 h 2055"/>
              <a:gd name="T32" fmla="*/ 2147483647 w 4065"/>
              <a:gd name="T33" fmla="*/ 2147483647 h 2055"/>
              <a:gd name="T34" fmla="*/ 2147483647 w 4065"/>
              <a:gd name="T35" fmla="*/ 2147483647 h 2055"/>
              <a:gd name="T36" fmla="*/ 2147483647 w 4065"/>
              <a:gd name="T37" fmla="*/ 2147483647 h 2055"/>
              <a:gd name="T38" fmla="*/ 2147483647 w 4065"/>
              <a:gd name="T39" fmla="*/ 2147483647 h 2055"/>
              <a:gd name="T40" fmla="*/ 2147483647 w 4065"/>
              <a:gd name="T41" fmla="*/ 2147483647 h 2055"/>
              <a:gd name="T42" fmla="*/ 0 w 4065"/>
              <a:gd name="T43" fmla="*/ 2147483647 h 2055"/>
              <a:gd name="T44" fmla="*/ 2147483647 w 4065"/>
              <a:gd name="T45" fmla="*/ 2147483647 h 2055"/>
              <a:gd name="T46" fmla="*/ 2147483647 w 4065"/>
              <a:gd name="T47" fmla="*/ 2147483647 h 2055"/>
              <a:gd name="T48" fmla="*/ 2147483647 w 4065"/>
              <a:gd name="T49" fmla="*/ 2147483647 h 2055"/>
              <a:gd name="T50" fmla="*/ 2147483647 w 4065"/>
              <a:gd name="T51" fmla="*/ 2147483647 h 2055"/>
              <a:gd name="T52" fmla="*/ 2147483647 w 4065"/>
              <a:gd name="T53" fmla="*/ 2147483647 h 2055"/>
              <a:gd name="T54" fmla="*/ 2147483647 w 4065"/>
              <a:gd name="T55" fmla="*/ 2147483647 h 2055"/>
              <a:gd name="T56" fmla="*/ 2147483647 w 4065"/>
              <a:gd name="T57" fmla="*/ 2147483647 h 2055"/>
              <a:gd name="T58" fmla="*/ 2147483647 w 4065"/>
              <a:gd name="T59" fmla="*/ 2147483647 h 2055"/>
              <a:gd name="T60" fmla="*/ 2147483647 w 4065"/>
              <a:gd name="T61" fmla="*/ 2147483647 h 2055"/>
              <a:gd name="T62" fmla="*/ 2147483647 w 4065"/>
              <a:gd name="T63" fmla="*/ 2147483647 h 2055"/>
              <a:gd name="T64" fmla="*/ 2147483647 w 4065"/>
              <a:gd name="T65" fmla="*/ 2147483647 h 2055"/>
              <a:gd name="T66" fmla="*/ 2147483647 w 4065"/>
              <a:gd name="T67" fmla="*/ 2147483647 h 2055"/>
              <a:gd name="T68" fmla="*/ 2147483647 w 4065"/>
              <a:gd name="T69" fmla="*/ 2147483647 h 2055"/>
              <a:gd name="T70" fmla="*/ 2147483647 w 4065"/>
              <a:gd name="T71" fmla="*/ 2147483647 h 2055"/>
              <a:gd name="T72" fmla="*/ 2147483647 w 4065"/>
              <a:gd name="T73" fmla="*/ 2147483647 h 2055"/>
              <a:gd name="T74" fmla="*/ 2147483647 w 4065"/>
              <a:gd name="T75" fmla="*/ 2147483647 h 2055"/>
              <a:gd name="T76" fmla="*/ 2147483647 w 4065"/>
              <a:gd name="T77" fmla="*/ 2147483647 h 2055"/>
              <a:gd name="T78" fmla="*/ 2147483647 w 4065"/>
              <a:gd name="T79" fmla="*/ 2147483647 h 2055"/>
              <a:gd name="T80" fmla="*/ 2147483647 w 4065"/>
              <a:gd name="T81" fmla="*/ 2147483647 h 2055"/>
              <a:gd name="T82" fmla="*/ 2147483647 w 4065"/>
              <a:gd name="T83" fmla="*/ 2147483647 h 2055"/>
              <a:gd name="T84" fmla="*/ 2147483647 w 4065"/>
              <a:gd name="T85" fmla="*/ 2147483647 h 2055"/>
              <a:gd name="T86" fmla="*/ 2147483647 w 4065"/>
              <a:gd name="T87" fmla="*/ 2147483647 h 2055"/>
              <a:gd name="T88" fmla="*/ 2147483647 w 4065"/>
              <a:gd name="T89" fmla="*/ 0 h 20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065"/>
              <a:gd name="T136" fmla="*/ 0 h 2055"/>
              <a:gd name="T137" fmla="*/ 4065 w 4065"/>
              <a:gd name="T138" fmla="*/ 2055 h 205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065" h="2055">
                <a:moveTo>
                  <a:pt x="4065" y="0"/>
                </a:moveTo>
                <a:lnTo>
                  <a:pt x="4065" y="0"/>
                </a:lnTo>
                <a:lnTo>
                  <a:pt x="3989" y="0"/>
                </a:lnTo>
                <a:lnTo>
                  <a:pt x="3912" y="2"/>
                </a:lnTo>
                <a:lnTo>
                  <a:pt x="3836" y="5"/>
                </a:lnTo>
                <a:lnTo>
                  <a:pt x="3761" y="9"/>
                </a:lnTo>
                <a:lnTo>
                  <a:pt x="3685" y="14"/>
                </a:lnTo>
                <a:lnTo>
                  <a:pt x="3610" y="19"/>
                </a:lnTo>
                <a:lnTo>
                  <a:pt x="3535" y="26"/>
                </a:lnTo>
                <a:lnTo>
                  <a:pt x="3461" y="34"/>
                </a:lnTo>
                <a:lnTo>
                  <a:pt x="3386" y="43"/>
                </a:lnTo>
                <a:lnTo>
                  <a:pt x="3312" y="54"/>
                </a:lnTo>
                <a:lnTo>
                  <a:pt x="3239" y="64"/>
                </a:lnTo>
                <a:lnTo>
                  <a:pt x="3165" y="76"/>
                </a:lnTo>
                <a:lnTo>
                  <a:pt x="3092" y="90"/>
                </a:lnTo>
                <a:lnTo>
                  <a:pt x="3020" y="103"/>
                </a:lnTo>
                <a:lnTo>
                  <a:pt x="2948" y="118"/>
                </a:lnTo>
                <a:lnTo>
                  <a:pt x="2875" y="134"/>
                </a:lnTo>
                <a:lnTo>
                  <a:pt x="2804" y="152"/>
                </a:lnTo>
                <a:lnTo>
                  <a:pt x="2733" y="170"/>
                </a:lnTo>
                <a:lnTo>
                  <a:pt x="2663" y="189"/>
                </a:lnTo>
                <a:lnTo>
                  <a:pt x="2592" y="208"/>
                </a:lnTo>
                <a:lnTo>
                  <a:pt x="2522" y="229"/>
                </a:lnTo>
                <a:lnTo>
                  <a:pt x="2452" y="250"/>
                </a:lnTo>
                <a:lnTo>
                  <a:pt x="2383" y="273"/>
                </a:lnTo>
                <a:lnTo>
                  <a:pt x="2315" y="296"/>
                </a:lnTo>
                <a:lnTo>
                  <a:pt x="2247" y="320"/>
                </a:lnTo>
                <a:lnTo>
                  <a:pt x="2179" y="346"/>
                </a:lnTo>
                <a:lnTo>
                  <a:pt x="2111" y="372"/>
                </a:lnTo>
                <a:lnTo>
                  <a:pt x="2044" y="399"/>
                </a:lnTo>
                <a:lnTo>
                  <a:pt x="1978" y="427"/>
                </a:lnTo>
                <a:lnTo>
                  <a:pt x="1912" y="456"/>
                </a:lnTo>
                <a:lnTo>
                  <a:pt x="1846" y="486"/>
                </a:lnTo>
                <a:lnTo>
                  <a:pt x="1781" y="516"/>
                </a:lnTo>
                <a:lnTo>
                  <a:pt x="1717" y="548"/>
                </a:lnTo>
                <a:lnTo>
                  <a:pt x="1653" y="581"/>
                </a:lnTo>
                <a:lnTo>
                  <a:pt x="1589" y="613"/>
                </a:lnTo>
                <a:lnTo>
                  <a:pt x="1526" y="647"/>
                </a:lnTo>
                <a:lnTo>
                  <a:pt x="1464" y="682"/>
                </a:lnTo>
                <a:lnTo>
                  <a:pt x="1402" y="718"/>
                </a:lnTo>
                <a:lnTo>
                  <a:pt x="1340" y="754"/>
                </a:lnTo>
                <a:lnTo>
                  <a:pt x="1279" y="790"/>
                </a:lnTo>
                <a:lnTo>
                  <a:pt x="1219" y="829"/>
                </a:lnTo>
                <a:lnTo>
                  <a:pt x="1159" y="867"/>
                </a:lnTo>
                <a:lnTo>
                  <a:pt x="1100" y="906"/>
                </a:lnTo>
                <a:lnTo>
                  <a:pt x="1041" y="947"/>
                </a:lnTo>
                <a:lnTo>
                  <a:pt x="983" y="989"/>
                </a:lnTo>
                <a:lnTo>
                  <a:pt x="926" y="1030"/>
                </a:lnTo>
                <a:lnTo>
                  <a:pt x="868" y="1073"/>
                </a:lnTo>
                <a:lnTo>
                  <a:pt x="813" y="1116"/>
                </a:lnTo>
                <a:lnTo>
                  <a:pt x="757" y="1160"/>
                </a:lnTo>
                <a:lnTo>
                  <a:pt x="702" y="1205"/>
                </a:lnTo>
                <a:lnTo>
                  <a:pt x="647" y="1250"/>
                </a:lnTo>
                <a:lnTo>
                  <a:pt x="594" y="1296"/>
                </a:lnTo>
                <a:lnTo>
                  <a:pt x="540" y="1343"/>
                </a:lnTo>
                <a:lnTo>
                  <a:pt x="487" y="1390"/>
                </a:lnTo>
                <a:lnTo>
                  <a:pt x="436" y="1438"/>
                </a:lnTo>
                <a:lnTo>
                  <a:pt x="385" y="1487"/>
                </a:lnTo>
                <a:lnTo>
                  <a:pt x="335" y="1538"/>
                </a:lnTo>
                <a:lnTo>
                  <a:pt x="285" y="1587"/>
                </a:lnTo>
                <a:lnTo>
                  <a:pt x="236" y="1639"/>
                </a:lnTo>
                <a:lnTo>
                  <a:pt x="187" y="1689"/>
                </a:lnTo>
                <a:lnTo>
                  <a:pt x="140" y="1742"/>
                </a:lnTo>
                <a:lnTo>
                  <a:pt x="93" y="1795"/>
                </a:lnTo>
                <a:lnTo>
                  <a:pt x="46" y="1848"/>
                </a:lnTo>
                <a:lnTo>
                  <a:pt x="0" y="1902"/>
                </a:lnTo>
                <a:lnTo>
                  <a:pt x="184" y="2055"/>
                </a:lnTo>
                <a:lnTo>
                  <a:pt x="227" y="2003"/>
                </a:lnTo>
                <a:lnTo>
                  <a:pt x="272" y="1953"/>
                </a:lnTo>
                <a:lnTo>
                  <a:pt x="317" y="1902"/>
                </a:lnTo>
                <a:lnTo>
                  <a:pt x="362" y="1853"/>
                </a:lnTo>
                <a:lnTo>
                  <a:pt x="408" y="1803"/>
                </a:lnTo>
                <a:lnTo>
                  <a:pt x="455" y="1755"/>
                </a:lnTo>
                <a:lnTo>
                  <a:pt x="503" y="1707"/>
                </a:lnTo>
                <a:lnTo>
                  <a:pt x="552" y="1660"/>
                </a:lnTo>
                <a:lnTo>
                  <a:pt x="600" y="1613"/>
                </a:lnTo>
                <a:lnTo>
                  <a:pt x="650" y="1567"/>
                </a:lnTo>
                <a:lnTo>
                  <a:pt x="700" y="1522"/>
                </a:lnTo>
                <a:lnTo>
                  <a:pt x="751" y="1476"/>
                </a:lnTo>
                <a:lnTo>
                  <a:pt x="802" y="1433"/>
                </a:lnTo>
                <a:lnTo>
                  <a:pt x="854" y="1389"/>
                </a:lnTo>
                <a:lnTo>
                  <a:pt x="906" y="1347"/>
                </a:lnTo>
                <a:lnTo>
                  <a:pt x="960" y="1305"/>
                </a:lnTo>
                <a:lnTo>
                  <a:pt x="1013" y="1264"/>
                </a:lnTo>
                <a:lnTo>
                  <a:pt x="1067" y="1222"/>
                </a:lnTo>
                <a:lnTo>
                  <a:pt x="1122" y="1183"/>
                </a:lnTo>
                <a:lnTo>
                  <a:pt x="1178" y="1143"/>
                </a:lnTo>
                <a:lnTo>
                  <a:pt x="1234" y="1106"/>
                </a:lnTo>
                <a:lnTo>
                  <a:pt x="1290" y="1068"/>
                </a:lnTo>
                <a:lnTo>
                  <a:pt x="1347" y="1031"/>
                </a:lnTo>
                <a:lnTo>
                  <a:pt x="1405" y="994"/>
                </a:lnTo>
                <a:lnTo>
                  <a:pt x="1463" y="959"/>
                </a:lnTo>
                <a:lnTo>
                  <a:pt x="1522" y="924"/>
                </a:lnTo>
                <a:lnTo>
                  <a:pt x="1581" y="891"/>
                </a:lnTo>
                <a:lnTo>
                  <a:pt x="1641" y="857"/>
                </a:lnTo>
                <a:lnTo>
                  <a:pt x="1701" y="825"/>
                </a:lnTo>
                <a:lnTo>
                  <a:pt x="1761" y="793"/>
                </a:lnTo>
                <a:lnTo>
                  <a:pt x="1823" y="762"/>
                </a:lnTo>
                <a:lnTo>
                  <a:pt x="1884" y="732"/>
                </a:lnTo>
                <a:lnTo>
                  <a:pt x="1946" y="703"/>
                </a:lnTo>
                <a:lnTo>
                  <a:pt x="2008" y="675"/>
                </a:lnTo>
                <a:lnTo>
                  <a:pt x="2071" y="647"/>
                </a:lnTo>
                <a:lnTo>
                  <a:pt x="2136" y="621"/>
                </a:lnTo>
                <a:lnTo>
                  <a:pt x="2199" y="595"/>
                </a:lnTo>
                <a:lnTo>
                  <a:pt x="2264" y="570"/>
                </a:lnTo>
                <a:lnTo>
                  <a:pt x="2328" y="546"/>
                </a:lnTo>
                <a:lnTo>
                  <a:pt x="2393" y="522"/>
                </a:lnTo>
                <a:lnTo>
                  <a:pt x="2459" y="500"/>
                </a:lnTo>
                <a:lnTo>
                  <a:pt x="2525" y="479"/>
                </a:lnTo>
                <a:lnTo>
                  <a:pt x="2591" y="457"/>
                </a:lnTo>
                <a:lnTo>
                  <a:pt x="2658" y="438"/>
                </a:lnTo>
                <a:lnTo>
                  <a:pt x="2725" y="418"/>
                </a:lnTo>
                <a:lnTo>
                  <a:pt x="2793" y="401"/>
                </a:lnTo>
                <a:lnTo>
                  <a:pt x="2861" y="384"/>
                </a:lnTo>
                <a:lnTo>
                  <a:pt x="2929" y="368"/>
                </a:lnTo>
                <a:lnTo>
                  <a:pt x="2998" y="352"/>
                </a:lnTo>
                <a:lnTo>
                  <a:pt x="3067" y="338"/>
                </a:lnTo>
                <a:lnTo>
                  <a:pt x="3135" y="325"/>
                </a:lnTo>
                <a:lnTo>
                  <a:pt x="3206" y="312"/>
                </a:lnTo>
                <a:lnTo>
                  <a:pt x="3275" y="300"/>
                </a:lnTo>
                <a:lnTo>
                  <a:pt x="3346" y="290"/>
                </a:lnTo>
                <a:lnTo>
                  <a:pt x="3416" y="280"/>
                </a:lnTo>
                <a:lnTo>
                  <a:pt x="3487" y="272"/>
                </a:lnTo>
                <a:lnTo>
                  <a:pt x="3559" y="265"/>
                </a:lnTo>
                <a:lnTo>
                  <a:pt x="3630" y="258"/>
                </a:lnTo>
                <a:lnTo>
                  <a:pt x="3702" y="253"/>
                </a:lnTo>
                <a:lnTo>
                  <a:pt x="3773" y="248"/>
                </a:lnTo>
                <a:lnTo>
                  <a:pt x="3846" y="245"/>
                </a:lnTo>
                <a:lnTo>
                  <a:pt x="3919" y="241"/>
                </a:lnTo>
                <a:lnTo>
                  <a:pt x="3991" y="240"/>
                </a:lnTo>
                <a:lnTo>
                  <a:pt x="4065" y="240"/>
                </a:lnTo>
                <a:lnTo>
                  <a:pt x="4065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A0F034-2C92-4F4B-AB63-577B23D29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Set Operators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2B1FAA-F251-48B1-9A3F-25AB3EE88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1977" y="1460500"/>
            <a:ext cx="8596668" cy="3880773"/>
          </a:xfrm>
        </p:spPr>
        <p:txBody>
          <a:bodyPr/>
          <a:lstStyle/>
          <a:p>
            <a:pPr marL="0" indent="0"/>
            <a:r>
              <a:rPr lang="en-US" altLang="en-US" dirty="0"/>
              <a:t>Set operators vertically combine rows from two result sets. There are four set operators: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DFFDC81C-A79F-47CC-B4D8-5DE60502A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825046-EBF9-4390-8B38-13B3F4CBD864}" type="slidenum">
              <a:rPr lang="en-US" altLang="en-US" sz="1400"/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7" name="Text Box 91">
            <a:extLst>
              <a:ext uri="{FF2B5EF4-FFF2-40B4-BE49-F238E27FC236}">
                <a16:creationId xmlns:a16="http://schemas.microsoft.com/office/drawing/2014/main" id="{EB86AC1D-53AE-45BA-B267-D38A31DA6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2654300"/>
            <a:ext cx="940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Except</a:t>
            </a:r>
          </a:p>
        </p:txBody>
      </p:sp>
      <p:sp>
        <p:nvSpPr>
          <p:cNvPr id="18438" name="Text Box 92">
            <a:extLst>
              <a:ext uri="{FF2B5EF4-FFF2-40B4-BE49-F238E27FC236}">
                <a16:creationId xmlns:a16="http://schemas.microsoft.com/office/drawing/2014/main" id="{F395178F-DF3F-4D6C-BEFE-E06CEA07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492625"/>
            <a:ext cx="1179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Intersect</a:t>
            </a:r>
          </a:p>
        </p:txBody>
      </p:sp>
      <p:sp>
        <p:nvSpPr>
          <p:cNvPr id="18439" name="Text Box 93">
            <a:extLst>
              <a:ext uri="{FF2B5EF4-FFF2-40B4-BE49-F238E27FC236}">
                <a16:creationId xmlns:a16="http://schemas.microsoft.com/office/drawing/2014/main" id="{FEB5BD36-57B5-40E1-BE30-2DFC510AC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654300"/>
            <a:ext cx="806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Union</a:t>
            </a:r>
          </a:p>
        </p:txBody>
      </p:sp>
      <p:grpSp>
        <p:nvGrpSpPr>
          <p:cNvPr id="18441" name="Group 95">
            <a:extLst>
              <a:ext uri="{FF2B5EF4-FFF2-40B4-BE49-F238E27FC236}">
                <a16:creationId xmlns:a16="http://schemas.microsoft.com/office/drawing/2014/main" id="{57094866-5EDB-40DE-A066-27F735585D2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08200"/>
            <a:ext cx="920750" cy="1447800"/>
            <a:chOff x="3840" y="1344"/>
            <a:chExt cx="1020" cy="1604"/>
          </a:xfrm>
        </p:grpSpPr>
        <p:sp>
          <p:nvSpPr>
            <p:cNvPr id="18456" name="Oval 96">
              <a:extLst>
                <a:ext uri="{FF2B5EF4-FFF2-40B4-BE49-F238E27FC236}">
                  <a16:creationId xmlns:a16="http://schemas.microsoft.com/office/drawing/2014/main" id="{8CBFAE60-1F65-4662-B7ED-FDB111385E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7" name="Oval 97">
              <a:extLst>
                <a:ext uri="{FF2B5EF4-FFF2-40B4-BE49-F238E27FC236}">
                  <a16:creationId xmlns:a16="http://schemas.microsoft.com/office/drawing/2014/main" id="{9E4BD0CE-C66E-4280-8F31-BA43643D62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8" name="Oval 98">
              <a:extLst>
                <a:ext uri="{FF2B5EF4-FFF2-40B4-BE49-F238E27FC236}">
                  <a16:creationId xmlns:a16="http://schemas.microsoft.com/office/drawing/2014/main" id="{8C6271C0-8EF4-433E-BC51-CAB585930A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9" name="Freeform 99">
              <a:extLst>
                <a:ext uri="{FF2B5EF4-FFF2-40B4-BE49-F238E27FC236}">
                  <a16:creationId xmlns:a16="http://schemas.microsoft.com/office/drawing/2014/main" id="{14A5A574-A952-40ED-90EE-264E1C44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32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442" name="Group 100">
            <a:extLst>
              <a:ext uri="{FF2B5EF4-FFF2-40B4-BE49-F238E27FC236}">
                <a16:creationId xmlns:a16="http://schemas.microsoft.com/office/drawing/2014/main" id="{1D31C26B-26FA-451B-929D-AE93CE222DD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949700"/>
            <a:ext cx="920750" cy="1447800"/>
            <a:chOff x="3840" y="1344"/>
            <a:chExt cx="1020" cy="1604"/>
          </a:xfrm>
        </p:grpSpPr>
        <p:sp>
          <p:nvSpPr>
            <p:cNvPr id="18452" name="Oval 101">
              <a:extLst>
                <a:ext uri="{FF2B5EF4-FFF2-40B4-BE49-F238E27FC236}">
                  <a16:creationId xmlns:a16="http://schemas.microsoft.com/office/drawing/2014/main" id="{BEFA1A53-5A29-40D9-A49E-33DF670AD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3" name="Oval 102">
              <a:extLst>
                <a:ext uri="{FF2B5EF4-FFF2-40B4-BE49-F238E27FC236}">
                  <a16:creationId xmlns:a16="http://schemas.microsoft.com/office/drawing/2014/main" id="{C70B70E7-1BFD-4882-96DC-0A9826FA3D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4" name="Oval 103">
              <a:extLst>
                <a:ext uri="{FF2B5EF4-FFF2-40B4-BE49-F238E27FC236}">
                  <a16:creationId xmlns:a16="http://schemas.microsoft.com/office/drawing/2014/main" id="{FE58D551-FC3C-49E3-860B-994FE7A9AB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5" name="Freeform 104">
              <a:extLst>
                <a:ext uri="{FF2B5EF4-FFF2-40B4-BE49-F238E27FC236}">
                  <a16:creationId xmlns:a16="http://schemas.microsoft.com/office/drawing/2014/main" id="{4D684DCB-BC0F-4B77-839E-EFB79C8A8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20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8443" name="Group 105">
            <a:extLst>
              <a:ext uri="{FF2B5EF4-FFF2-40B4-BE49-F238E27FC236}">
                <a16:creationId xmlns:a16="http://schemas.microsoft.com/office/drawing/2014/main" id="{7C7FE06B-7E1C-4248-BC41-FE192F5DA9C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08200"/>
            <a:ext cx="920750" cy="1447800"/>
            <a:chOff x="3840" y="1344"/>
            <a:chExt cx="1020" cy="1604"/>
          </a:xfrm>
        </p:grpSpPr>
        <p:sp>
          <p:nvSpPr>
            <p:cNvPr id="18448" name="Oval 106">
              <a:extLst>
                <a:ext uri="{FF2B5EF4-FFF2-40B4-BE49-F238E27FC236}">
                  <a16:creationId xmlns:a16="http://schemas.microsoft.com/office/drawing/2014/main" id="{76D23714-1AC3-4619-907A-DFD936EAAE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9" name="Oval 107">
              <a:extLst>
                <a:ext uri="{FF2B5EF4-FFF2-40B4-BE49-F238E27FC236}">
                  <a16:creationId xmlns:a16="http://schemas.microsoft.com/office/drawing/2014/main" id="{3155D723-E468-44AC-B35F-4243E2AA14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0" name="Oval 108">
              <a:extLst>
                <a:ext uri="{FF2B5EF4-FFF2-40B4-BE49-F238E27FC236}">
                  <a16:creationId xmlns:a16="http://schemas.microsoft.com/office/drawing/2014/main" id="{9FD55B01-AF85-40B1-B78E-52A3753ACB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1" name="Freeform 109">
              <a:extLst>
                <a:ext uri="{FF2B5EF4-FFF2-40B4-BE49-F238E27FC236}">
                  <a16:creationId xmlns:a16="http://schemas.microsoft.com/office/drawing/2014/main" id="{02084144-54B4-4A3B-9E84-90E41AC88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938"/>
              <a:ext cx="816" cy="414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83E0633-0CA8-49BE-84E7-35753AFD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Joins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F434A34-DDE6-48E2-B8A7-2993F5059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7848600" cy="4267200"/>
          </a:xfrm>
        </p:spPr>
        <p:txBody>
          <a:bodyPr/>
          <a:lstStyle/>
          <a:p>
            <a:pPr marL="0" indent="0"/>
            <a:r>
              <a:rPr lang="en-US" altLang="en-US"/>
              <a:t>Outer joins</a:t>
            </a:r>
          </a:p>
          <a:p>
            <a:pPr marL="455613" lvl="1" indent="-341313"/>
            <a:r>
              <a:rPr lang="en-US" altLang="en-US"/>
              <a:t>return all matching rows, plus nonmatching rows </a:t>
            </a:r>
            <a:br>
              <a:rPr lang="en-US" altLang="en-US"/>
            </a:br>
            <a:r>
              <a:rPr lang="en-US" altLang="en-US"/>
              <a:t>from one or both tables</a:t>
            </a:r>
          </a:p>
          <a:p>
            <a:pPr marL="455613" lvl="1" indent="-341313"/>
            <a:r>
              <a:rPr lang="en-US" altLang="en-US"/>
              <a:t>can be performed on only two tables or views </a:t>
            </a:r>
            <a:br>
              <a:rPr lang="en-US" altLang="en-US"/>
            </a:br>
            <a:r>
              <a:rPr lang="en-US" altLang="en-US"/>
              <a:t>at a time.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D83B45-065E-46EA-A478-84663F8BE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117F3A-E8CA-4076-B5C4-0BC885AA5ABB}" type="slidenum">
              <a:rPr lang="en-US" altLang="en-US" sz="1400"/>
              <a:pPr eaLnBrk="1" hangingPunct="1"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6629" name="Group 21">
            <a:extLst>
              <a:ext uri="{FF2B5EF4-FFF2-40B4-BE49-F238E27FC236}">
                <a16:creationId xmlns:a16="http://schemas.microsoft.com/office/drawing/2014/main" id="{8219F8B5-8E42-44DB-BFAC-FA18FD277078}"/>
              </a:ext>
            </a:extLst>
          </p:cNvPr>
          <p:cNvGrpSpPr>
            <a:grpSpLocks/>
          </p:cNvGrpSpPr>
          <p:nvPr/>
        </p:nvGrpSpPr>
        <p:grpSpPr bwMode="auto">
          <a:xfrm>
            <a:off x="4841876" y="3232151"/>
            <a:ext cx="2511425" cy="2022476"/>
            <a:chOff x="2064" y="2036"/>
            <a:chExt cx="1582" cy="1274"/>
          </a:xfrm>
        </p:grpSpPr>
        <p:sp>
          <p:nvSpPr>
            <p:cNvPr id="26640" name="Oval 7">
              <a:extLst>
                <a:ext uri="{FF2B5EF4-FFF2-40B4-BE49-F238E27FC236}">
                  <a16:creationId xmlns:a16="http://schemas.microsoft.com/office/drawing/2014/main" id="{CC1158A7-39E0-4EC3-9079-FF2F9B2DE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40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1" name="Oval 8">
              <a:extLst>
                <a:ext uri="{FF2B5EF4-FFF2-40B4-BE49-F238E27FC236}">
                  <a16:creationId xmlns:a16="http://schemas.microsoft.com/office/drawing/2014/main" id="{32319AE6-F46C-4D6C-AA05-9DBD1EA0B5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8" y="2040"/>
              <a:ext cx="1008" cy="100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2" name="Text Box 9">
              <a:extLst>
                <a:ext uri="{FF2B5EF4-FFF2-40B4-BE49-F238E27FC236}">
                  <a16:creationId xmlns:a16="http://schemas.microsoft.com/office/drawing/2014/main" id="{7AE18F45-5D55-4664-864E-6998E23A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077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Full</a:t>
              </a:r>
            </a:p>
          </p:txBody>
        </p:sp>
        <p:sp>
          <p:nvSpPr>
            <p:cNvPr id="26643" name="Oval 14">
              <a:extLst>
                <a:ext uri="{FF2B5EF4-FFF2-40B4-BE49-F238E27FC236}">
                  <a16:creationId xmlns:a16="http://schemas.microsoft.com/office/drawing/2014/main" id="{199F8FFF-2150-4C17-97D4-3BCB31E92C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3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30" name="Group 22">
            <a:extLst>
              <a:ext uri="{FF2B5EF4-FFF2-40B4-BE49-F238E27FC236}">
                <a16:creationId xmlns:a16="http://schemas.microsoft.com/office/drawing/2014/main" id="{7E09E72F-6389-406D-88DF-1A4765F558B9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3200401"/>
            <a:ext cx="2451100" cy="2046288"/>
            <a:chOff x="3997" y="2016"/>
            <a:chExt cx="1544" cy="1289"/>
          </a:xfrm>
        </p:grpSpPr>
        <p:sp>
          <p:nvSpPr>
            <p:cNvPr id="26636" name="Oval 10">
              <a:extLst>
                <a:ext uri="{FF2B5EF4-FFF2-40B4-BE49-F238E27FC236}">
                  <a16:creationId xmlns:a16="http://schemas.microsoft.com/office/drawing/2014/main" id="{583358E9-D094-4311-AA0F-B1A25F46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016"/>
              <a:ext cx="480" cy="4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7" name="Oval 11">
              <a:extLst>
                <a:ext uri="{FF2B5EF4-FFF2-40B4-BE49-F238E27FC236}">
                  <a16:creationId xmlns:a16="http://schemas.microsoft.com/office/drawing/2014/main" id="{B69B1601-75D1-4FBF-9972-9A18F08B1B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3" y="2016"/>
              <a:ext cx="1008" cy="1008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8" name="Text Box 12">
              <a:extLst>
                <a:ext uri="{FF2B5EF4-FFF2-40B4-BE49-F238E27FC236}">
                  <a16:creationId xmlns:a16="http://schemas.microsoft.com/office/drawing/2014/main" id="{73E8A702-93B0-4EC7-B0F8-5AC452CC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3072"/>
              <a:ext cx="4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Right</a:t>
              </a:r>
            </a:p>
          </p:txBody>
        </p:sp>
        <p:sp>
          <p:nvSpPr>
            <p:cNvPr id="26639" name="Oval 15">
              <a:extLst>
                <a:ext uri="{FF2B5EF4-FFF2-40B4-BE49-F238E27FC236}">
                  <a16:creationId xmlns:a16="http://schemas.microsoft.com/office/drawing/2014/main" id="{34E77D5C-45A8-4802-897E-89FE1BA864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7" y="201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31" name="Group 20">
            <a:extLst>
              <a:ext uri="{FF2B5EF4-FFF2-40B4-BE49-F238E27FC236}">
                <a16:creationId xmlns:a16="http://schemas.microsoft.com/office/drawing/2014/main" id="{1FC623E8-750A-4BC5-B5C7-E229255E38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57551"/>
            <a:ext cx="2546350" cy="2033588"/>
            <a:chOff x="144" y="2052"/>
            <a:chExt cx="1604" cy="1281"/>
          </a:xfrm>
        </p:grpSpPr>
        <p:sp>
          <p:nvSpPr>
            <p:cNvPr id="26632" name="Oval 6">
              <a:extLst>
                <a:ext uri="{FF2B5EF4-FFF2-40B4-BE49-F238E27FC236}">
                  <a16:creationId xmlns:a16="http://schemas.microsoft.com/office/drawing/2014/main" id="{3F026347-1653-4FEB-AD50-836F7A4034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3" name="Oval 5">
              <a:extLst>
                <a:ext uri="{FF2B5EF4-FFF2-40B4-BE49-F238E27FC236}">
                  <a16:creationId xmlns:a16="http://schemas.microsoft.com/office/drawing/2014/main" id="{FB6BC35A-396A-4EA8-8ED8-305E6A2E25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0" y="2052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4" name="Text Box 4">
              <a:extLst>
                <a:ext uri="{FF2B5EF4-FFF2-40B4-BE49-F238E27FC236}">
                  <a16:creationId xmlns:a16="http://schemas.microsoft.com/office/drawing/2014/main" id="{F140FA2E-49C2-493E-A063-A033D4B94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100"/>
              <a:ext cx="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Left</a:t>
              </a:r>
            </a:p>
          </p:txBody>
        </p:sp>
        <p:sp>
          <p:nvSpPr>
            <p:cNvPr id="26635" name="Oval 13">
              <a:extLst>
                <a:ext uri="{FF2B5EF4-FFF2-40B4-BE49-F238E27FC236}">
                  <a16:creationId xmlns:a16="http://schemas.microsoft.com/office/drawing/2014/main" id="{314D7D98-9432-43F2-B34E-2FA2E9385F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DEC0810-174D-4FAF-9DAE-60B299F39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BF6D9C-7BE0-4822-AE94-4CAB8C5A2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To understand how SQL processes a join, it is important to understand the concept of the Cartesian product.</a:t>
            </a:r>
          </a:p>
          <a:p>
            <a:pPr marL="0" indent="0"/>
            <a:r>
              <a:rPr lang="en-US" altLang="en-US"/>
              <a:t>A query that lists multiple tables in the FROM clause without a WHERE clause produces all possible combinations of rows from all tables. This result is called the </a:t>
            </a:r>
            <a:r>
              <a:rPr lang="en-US" altLang="en-US" i="1"/>
              <a:t>Cartesian product</a:t>
            </a:r>
            <a:r>
              <a:rPr lang="en-US" altLang="en-US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AB0-8DFF-4A58-836A-42D1A200C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50E08A-0C5A-4471-9B30-77C106911F50}" type="slidenum">
              <a:rPr lang="en-US" altLang="en-US" sz="1400"/>
              <a:pPr eaLnBrk="1" hangingPunct="1"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74B292E8-7501-4C76-87AF-F0CA8F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581400"/>
            <a:ext cx="179601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noProof="1">
              <a:latin typeface="Courier New" panose="02070309020205020404" pitchFamily="49" charset="0"/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426DF460-FC51-418E-BFB3-49F9D562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3568700"/>
            <a:ext cx="3759200" cy="762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   from one, two;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F4F262CA-3B7B-47B1-BFE1-D90C08F2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ECA63C-B19A-4BF5-AC70-EA50B7858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1074" name="Group 306">
            <a:extLst>
              <a:ext uri="{FF2B5EF4-FFF2-40B4-BE49-F238E27FC236}">
                <a16:creationId xmlns:a16="http://schemas.microsoft.com/office/drawing/2014/main" id="{857BEF09-64D3-4783-91F2-734E26A3B7A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1075" name="Group 307">
            <a:extLst>
              <a:ext uri="{FF2B5EF4-FFF2-40B4-BE49-F238E27FC236}">
                <a16:creationId xmlns:a16="http://schemas.microsoft.com/office/drawing/2014/main" id="{B692EBF3-6DE8-4E13-9CE3-49B4521E6E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Slide Number Placeholder 4">
            <a:extLst>
              <a:ext uri="{FF2B5EF4-FFF2-40B4-BE49-F238E27FC236}">
                <a16:creationId xmlns:a16="http://schemas.microsoft.com/office/drawing/2014/main" id="{C8C74750-DD7A-4572-A160-F3DD7B047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E3413D-17C9-4D6E-BFCE-11591635D793}" type="slidenum">
              <a:rPr lang="en-US" altLang="en-US" sz="1400"/>
              <a:pPr eaLnBrk="1" hangingPunct="1"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712" name="Animation Flag">
            <a:extLst>
              <a:ext uri="{FF2B5EF4-FFF2-40B4-BE49-F238E27FC236}">
                <a16:creationId xmlns:a16="http://schemas.microsoft.com/office/drawing/2014/main" id="{DD029F99-338C-4CF1-9143-46299D7B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sp>
        <p:nvSpPr>
          <p:cNvPr id="28713" name="Text Box 185">
            <a:extLst>
              <a:ext uri="{FF2B5EF4-FFF2-40B4-BE49-F238E27FC236}">
                <a16:creationId xmlns:a16="http://schemas.microsoft.com/office/drawing/2014/main" id="{44795A0E-C7C8-4732-BA4E-54500A3A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CB28A2A-F1AD-4979-BB3C-3CA60B419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5185" name="Group 321">
            <a:extLst>
              <a:ext uri="{FF2B5EF4-FFF2-40B4-BE49-F238E27FC236}">
                <a16:creationId xmlns:a16="http://schemas.microsoft.com/office/drawing/2014/main" id="{98E3DE6F-FC34-4932-9EE4-9B1A0964C1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187" name="Group 323">
            <a:extLst>
              <a:ext uri="{FF2B5EF4-FFF2-40B4-BE49-F238E27FC236}">
                <a16:creationId xmlns:a16="http://schemas.microsoft.com/office/drawing/2014/main" id="{D92F4CB2-2FDA-4336-8AA2-C21C9DF9AD7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Slide Number Placeholder 4">
            <a:extLst>
              <a:ext uri="{FF2B5EF4-FFF2-40B4-BE49-F238E27FC236}">
                <a16:creationId xmlns:a16="http://schemas.microsoft.com/office/drawing/2014/main" id="{74A16095-8E66-45E9-AAE1-C5D7048B7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4D1A7B-38E8-4F6D-A6BB-10030FBFA0F2}" type="slidenum">
              <a:rPr lang="en-US" altLang="en-US" sz="1400"/>
              <a:pPr eaLnBrk="1" hangingPunct="1"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36" name="Animation Flag">
            <a:extLst>
              <a:ext uri="{FF2B5EF4-FFF2-40B4-BE49-F238E27FC236}">
                <a16:creationId xmlns:a16="http://schemas.microsoft.com/office/drawing/2014/main" id="{63FD5C72-08DF-4D0A-8485-DB04A01C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5186" name="Group 322">
            <a:extLst>
              <a:ext uri="{FF2B5EF4-FFF2-40B4-BE49-F238E27FC236}">
                <a16:creationId xmlns:a16="http://schemas.microsoft.com/office/drawing/2014/main" id="{8298EFEF-B44E-495D-94BF-DA47067E5F8F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9753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55" name="Line 130">
            <a:extLst>
              <a:ext uri="{FF2B5EF4-FFF2-40B4-BE49-F238E27FC236}">
                <a16:creationId xmlns:a16="http://schemas.microsoft.com/office/drawing/2014/main" id="{6ED561DB-CE2A-4977-A5BC-2B88F15D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9" y="1885950"/>
            <a:ext cx="3603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29756" name="Text Box 138">
            <a:extLst>
              <a:ext uri="{FF2B5EF4-FFF2-40B4-BE49-F238E27FC236}">
                <a16:creationId xmlns:a16="http://schemas.microsoft.com/office/drawing/2014/main" id="{D931BF72-7C16-45DA-9F91-96F303F7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C8BD65E-E769-44DE-88E1-A7A1FCBB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4174" name="Group 334">
            <a:extLst>
              <a:ext uri="{FF2B5EF4-FFF2-40B4-BE49-F238E27FC236}">
                <a16:creationId xmlns:a16="http://schemas.microsoft.com/office/drawing/2014/main" id="{FA05B443-010D-4B76-BD0A-1543D1CE082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176" name="Group 336">
            <a:extLst>
              <a:ext uri="{FF2B5EF4-FFF2-40B4-BE49-F238E27FC236}">
                <a16:creationId xmlns:a16="http://schemas.microsoft.com/office/drawing/2014/main" id="{EFC32993-1DBF-4A1A-AD8F-9A4327E83CA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Slide Number Placeholder 4">
            <a:extLst>
              <a:ext uri="{FF2B5EF4-FFF2-40B4-BE49-F238E27FC236}">
                <a16:creationId xmlns:a16="http://schemas.microsoft.com/office/drawing/2014/main" id="{07D1A472-7B20-4109-A022-32D522C2D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CBE929-453F-4177-94BD-5D95CCDC2A67}" type="slidenum">
              <a:rPr lang="en-US" altLang="en-US" sz="1400"/>
              <a:pPr eaLnBrk="1" hangingPunct="1"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60" name="Animation Flag">
            <a:extLst>
              <a:ext uri="{FF2B5EF4-FFF2-40B4-BE49-F238E27FC236}">
                <a16:creationId xmlns:a16="http://schemas.microsoft.com/office/drawing/2014/main" id="{4A73A9D9-CF92-4FCA-A80B-416BD3760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4175" name="Group 335">
            <a:extLst>
              <a:ext uri="{FF2B5EF4-FFF2-40B4-BE49-F238E27FC236}">
                <a16:creationId xmlns:a16="http://schemas.microsoft.com/office/drawing/2014/main" id="{A83CD50B-6937-4C26-84AE-8D5C5A5947B1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1280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79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84" name="Line 145">
            <a:extLst>
              <a:ext uri="{FF2B5EF4-FFF2-40B4-BE49-F238E27FC236}">
                <a16:creationId xmlns:a16="http://schemas.microsoft.com/office/drawing/2014/main" id="{DDCDD8E6-D7E6-4203-9D57-FA4260B2C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9" y="1885951"/>
            <a:ext cx="3622675" cy="320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0785" name="Text Box 153">
            <a:extLst>
              <a:ext uri="{FF2B5EF4-FFF2-40B4-BE49-F238E27FC236}">
                <a16:creationId xmlns:a16="http://schemas.microsoft.com/office/drawing/2014/main" id="{C9CA2F9F-774C-45EB-A4BF-EA06D47E0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5BA3401-36E3-4E87-ADF4-C69E9D58D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3165" name="Group 349">
            <a:extLst>
              <a:ext uri="{FF2B5EF4-FFF2-40B4-BE49-F238E27FC236}">
                <a16:creationId xmlns:a16="http://schemas.microsoft.com/office/drawing/2014/main" id="{4FB08EBA-076B-47BA-A433-1111AB62108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3167" name="Group 351">
            <a:extLst>
              <a:ext uri="{FF2B5EF4-FFF2-40B4-BE49-F238E27FC236}">
                <a16:creationId xmlns:a16="http://schemas.microsoft.com/office/drawing/2014/main" id="{B508A4A1-2AAD-4587-ABB0-2E8423AD271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lide Number Placeholder 4">
            <a:extLst>
              <a:ext uri="{FF2B5EF4-FFF2-40B4-BE49-F238E27FC236}">
                <a16:creationId xmlns:a16="http://schemas.microsoft.com/office/drawing/2014/main" id="{F6715E9D-0ABC-43F2-A007-68DE62A2B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16289B-28AC-4DE9-A1F5-9A68EDB1C7F6}" type="slidenum">
              <a:rPr lang="en-US" altLang="en-US" sz="1400"/>
              <a:pPr eaLnBrk="1" hangingPunct="1"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84" name="Animation Flag">
            <a:extLst>
              <a:ext uri="{FF2B5EF4-FFF2-40B4-BE49-F238E27FC236}">
                <a16:creationId xmlns:a16="http://schemas.microsoft.com/office/drawing/2014/main" id="{14236914-1C3C-4FDF-8BE8-D03A12839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3166" name="Group 350">
            <a:extLst>
              <a:ext uri="{FF2B5EF4-FFF2-40B4-BE49-F238E27FC236}">
                <a16:creationId xmlns:a16="http://schemas.microsoft.com/office/drawing/2014/main" id="{7184E539-986D-4A7D-933D-FDE8FE81B151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15849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1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813" name="Line 160">
            <a:extLst>
              <a:ext uri="{FF2B5EF4-FFF2-40B4-BE49-F238E27FC236}">
                <a16:creationId xmlns:a16="http://schemas.microsoft.com/office/drawing/2014/main" id="{780BAD69-88EE-42D9-AB5A-BA14B990F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1905001"/>
            <a:ext cx="3605212" cy="612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1814" name="Text Box 168">
            <a:extLst>
              <a:ext uri="{FF2B5EF4-FFF2-40B4-BE49-F238E27FC236}">
                <a16:creationId xmlns:a16="http://schemas.microsoft.com/office/drawing/2014/main" id="{0D91D72E-3B00-4316-8774-781EF367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75CEED-32CD-4AF4-8713-E835BED0D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56079" name="Group 431">
            <a:extLst>
              <a:ext uri="{FF2B5EF4-FFF2-40B4-BE49-F238E27FC236}">
                <a16:creationId xmlns:a16="http://schemas.microsoft.com/office/drawing/2014/main" id="{1AF41EB6-0470-4447-B4DC-39C6296BC2C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081" name="Group 433">
            <a:extLst>
              <a:ext uri="{FF2B5EF4-FFF2-40B4-BE49-F238E27FC236}">
                <a16:creationId xmlns:a16="http://schemas.microsoft.com/office/drawing/2014/main" id="{BAC583CB-38FA-4C7A-A285-235A9AB04BF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lide Number Placeholder 4">
            <a:extLst>
              <a:ext uri="{FF2B5EF4-FFF2-40B4-BE49-F238E27FC236}">
                <a16:creationId xmlns:a16="http://schemas.microsoft.com/office/drawing/2014/main" id="{BF45C2DC-8734-44B6-BFBF-CB26B1AF3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4CB197-5E4C-4946-A026-B087D6BE9481}" type="slidenum">
              <a:rPr lang="en-US" altLang="en-US" sz="1400"/>
              <a:pPr eaLnBrk="1" hangingPunct="1"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808" name="Animation Flag">
            <a:extLst>
              <a:ext uri="{FF2B5EF4-FFF2-40B4-BE49-F238E27FC236}">
                <a16:creationId xmlns:a16="http://schemas.microsoft.com/office/drawing/2014/main" id="{5EBC3197-B75C-4337-9593-39DD285A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56080" name="Group 432">
            <a:extLst>
              <a:ext uri="{FF2B5EF4-FFF2-40B4-BE49-F238E27FC236}">
                <a16:creationId xmlns:a16="http://schemas.microsoft.com/office/drawing/2014/main" id="{E9DA2F3E-D840-43F7-A16B-80719299F569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1889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37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42" name="Text Box 247">
            <a:extLst>
              <a:ext uri="{FF2B5EF4-FFF2-40B4-BE49-F238E27FC236}">
                <a16:creationId xmlns:a16="http://schemas.microsoft.com/office/drawing/2014/main" id="{461DBFF6-7753-48D1-AD8D-9B2F4746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  <p:sp>
        <p:nvSpPr>
          <p:cNvPr id="32843" name="Line 382">
            <a:extLst>
              <a:ext uri="{FF2B5EF4-FFF2-40B4-BE49-F238E27FC236}">
                <a16:creationId xmlns:a16="http://schemas.microsoft.com/office/drawing/2014/main" id="{60C0242C-FD11-4EFC-9BBB-D00E79C4C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1895476"/>
            <a:ext cx="3611562" cy="301625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085C1BD-DE7B-4C25-8BEE-8756BD6D4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59100" name="Group 380">
            <a:extLst>
              <a:ext uri="{FF2B5EF4-FFF2-40B4-BE49-F238E27FC236}">
                <a16:creationId xmlns:a16="http://schemas.microsoft.com/office/drawing/2014/main" id="{19998FAD-7F45-4A47-93EA-0F2F49D9D94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102" name="Group 382">
            <a:extLst>
              <a:ext uri="{FF2B5EF4-FFF2-40B4-BE49-F238E27FC236}">
                <a16:creationId xmlns:a16="http://schemas.microsoft.com/office/drawing/2014/main" id="{5D695A4B-CECD-4CBB-BA08-282D512FB0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8" name="Slide Number Placeholder 4">
            <a:extLst>
              <a:ext uri="{FF2B5EF4-FFF2-40B4-BE49-F238E27FC236}">
                <a16:creationId xmlns:a16="http://schemas.microsoft.com/office/drawing/2014/main" id="{2AC60D5C-82C2-4987-A0AC-A90712DD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9A776-AD33-471B-B90B-1BE89E17C7D5}" type="slidenum">
              <a:rPr lang="en-US" altLang="en-US" sz="1400"/>
              <a:pPr eaLnBrk="1" hangingPunct="1"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832" name="Animation Flag">
            <a:extLst>
              <a:ext uri="{FF2B5EF4-FFF2-40B4-BE49-F238E27FC236}">
                <a16:creationId xmlns:a16="http://schemas.microsoft.com/office/drawing/2014/main" id="{BA067C10-A96F-4850-8C3E-C90EB145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59101" name="Group 381">
            <a:extLst>
              <a:ext uri="{FF2B5EF4-FFF2-40B4-BE49-F238E27FC236}">
                <a16:creationId xmlns:a16="http://schemas.microsoft.com/office/drawing/2014/main" id="{86F9A682-A152-4779-83D6-8CE2700731AB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21945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871" name="Line 190">
            <a:extLst>
              <a:ext uri="{FF2B5EF4-FFF2-40B4-BE49-F238E27FC236}">
                <a16:creationId xmlns:a16="http://schemas.microsoft.com/office/drawing/2014/main" id="{6F26136B-AE93-4B06-BAD3-A040F1A0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197100"/>
            <a:ext cx="3624262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3872" name="Text Box 199">
            <a:extLst>
              <a:ext uri="{FF2B5EF4-FFF2-40B4-BE49-F238E27FC236}">
                <a16:creationId xmlns:a16="http://schemas.microsoft.com/office/drawing/2014/main" id="{B82B0F59-1096-4B09-9499-A44EA603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6CA60B3-6064-4048-AECD-289ADDA2D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58113" name="Group 417">
            <a:extLst>
              <a:ext uri="{FF2B5EF4-FFF2-40B4-BE49-F238E27FC236}">
                <a16:creationId xmlns:a16="http://schemas.microsoft.com/office/drawing/2014/main" id="{D4EB6B49-3F0A-494F-9A25-B26E2A050E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115" name="Group 419">
            <a:extLst>
              <a:ext uri="{FF2B5EF4-FFF2-40B4-BE49-F238E27FC236}">
                <a16:creationId xmlns:a16="http://schemas.microsoft.com/office/drawing/2014/main" id="{5A8FDB72-3D5B-463B-A0C9-E1BA4F4F70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Slide Number Placeholder 4">
            <a:extLst>
              <a:ext uri="{FF2B5EF4-FFF2-40B4-BE49-F238E27FC236}">
                <a16:creationId xmlns:a16="http://schemas.microsoft.com/office/drawing/2014/main" id="{3920F845-E844-449C-AAC2-4719F4BE6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B161F5-B7BB-4FDC-9240-8C05149BAD74}" type="slidenum">
              <a:rPr lang="en-US" altLang="en-US" sz="1400"/>
              <a:pPr eaLnBrk="1" hangingPunct="1"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56" name="Animation Flag">
            <a:extLst>
              <a:ext uri="{FF2B5EF4-FFF2-40B4-BE49-F238E27FC236}">
                <a16:creationId xmlns:a16="http://schemas.microsoft.com/office/drawing/2014/main" id="{BE15BD41-3742-49F5-9105-06A4D5FDE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58114" name="Group 418">
            <a:extLst>
              <a:ext uri="{FF2B5EF4-FFF2-40B4-BE49-F238E27FC236}">
                <a16:creationId xmlns:a16="http://schemas.microsoft.com/office/drawing/2014/main" id="{9A93B507-95F1-444F-ABE0-D9EA076C1F45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24993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67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900" name="Line 205">
            <a:extLst>
              <a:ext uri="{FF2B5EF4-FFF2-40B4-BE49-F238E27FC236}">
                <a16:creationId xmlns:a16="http://schemas.microsoft.com/office/drawing/2014/main" id="{FAC3FBD8-4BF7-4552-998E-569A9EA42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197101"/>
            <a:ext cx="3624262" cy="320675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4901" name="Text Box 236">
            <a:extLst>
              <a:ext uri="{FF2B5EF4-FFF2-40B4-BE49-F238E27FC236}">
                <a16:creationId xmlns:a16="http://schemas.microsoft.com/office/drawing/2014/main" id="{76DB76EC-103A-47AC-B5CC-9BEDC645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7B7C0B4-0BE8-415D-BF2C-EC3B24FFD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57083" name="Group 411">
            <a:extLst>
              <a:ext uri="{FF2B5EF4-FFF2-40B4-BE49-F238E27FC236}">
                <a16:creationId xmlns:a16="http://schemas.microsoft.com/office/drawing/2014/main" id="{7E752DDA-8E09-4710-AB89-DEE489C2188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085" name="Group 413">
            <a:extLst>
              <a:ext uri="{FF2B5EF4-FFF2-40B4-BE49-F238E27FC236}">
                <a16:creationId xmlns:a16="http://schemas.microsoft.com/office/drawing/2014/main" id="{DD1BC84A-1F4F-47E2-9B92-2339D1C82D8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" name="Slide Number Placeholder 4">
            <a:extLst>
              <a:ext uri="{FF2B5EF4-FFF2-40B4-BE49-F238E27FC236}">
                <a16:creationId xmlns:a16="http://schemas.microsoft.com/office/drawing/2014/main" id="{FA707122-B3EA-4747-8E16-91C8ADD65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08599C-EBE9-466C-8EC6-26D9FC25595C}" type="slidenum">
              <a:rPr lang="en-US" altLang="en-US" sz="1400"/>
              <a:pPr eaLnBrk="1" hangingPunct="1"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80" name="Animation Flag">
            <a:extLst>
              <a:ext uri="{FF2B5EF4-FFF2-40B4-BE49-F238E27FC236}">
                <a16:creationId xmlns:a16="http://schemas.microsoft.com/office/drawing/2014/main" id="{D4E001F3-8777-482D-8A87-59D6BCB7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57084" name="Group 412">
            <a:extLst>
              <a:ext uri="{FF2B5EF4-FFF2-40B4-BE49-F238E27FC236}">
                <a16:creationId xmlns:a16="http://schemas.microsoft.com/office/drawing/2014/main" id="{76AFDA4C-202A-427E-80E8-F9DCC8EC7DB9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2804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77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929" name="Line 220">
            <a:extLst>
              <a:ext uri="{FF2B5EF4-FFF2-40B4-BE49-F238E27FC236}">
                <a16:creationId xmlns:a16="http://schemas.microsoft.com/office/drawing/2014/main" id="{5DE4FA0F-B384-437C-ACFE-337356E9D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4" y="1895476"/>
            <a:ext cx="3633787" cy="6127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5930" name="Text Box 228">
            <a:extLst>
              <a:ext uri="{FF2B5EF4-FFF2-40B4-BE49-F238E27FC236}">
                <a16:creationId xmlns:a16="http://schemas.microsoft.com/office/drawing/2014/main" id="{768C9899-3538-4E45-9F88-41582F24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D53E17F-B5C2-4BD5-87A5-C6AE9B111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Behavior of Set Operators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C42D64A-86CE-4CB5-9B70-3253E328A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9B04A-FE47-4BD3-B690-BB636D9DC598}" type="slidenum">
              <a:rPr lang="en-US" altLang="en-US" sz="1400"/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09ACB30-09A4-49E0-B032-90EB66F2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893" y="2970170"/>
            <a:ext cx="174406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EXCEPT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INTERSECT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UNION</a:t>
            </a: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6BA56E12-F6F1-4FF1-8DFA-E8F3CC0591DA}"/>
              </a:ext>
            </a:extLst>
          </p:cNvPr>
          <p:cNvSpPr>
            <a:spLocks/>
          </p:cNvSpPr>
          <p:nvPr/>
        </p:nvSpPr>
        <p:spPr bwMode="auto">
          <a:xfrm flipH="1">
            <a:off x="4037742" y="301462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 noProof="1"/>
          </a:p>
        </p:txBody>
      </p:sp>
      <p:sp>
        <p:nvSpPr>
          <p:cNvPr id="19463" name="AutoShape 12">
            <a:extLst>
              <a:ext uri="{FF2B5EF4-FFF2-40B4-BE49-F238E27FC236}">
                <a16:creationId xmlns:a16="http://schemas.microsoft.com/office/drawing/2014/main" id="{DCA264C4-3D68-419C-AC0C-A53ACF6D37D2}"/>
              </a:ext>
            </a:extLst>
          </p:cNvPr>
          <p:cNvSpPr>
            <a:spLocks/>
          </p:cNvSpPr>
          <p:nvPr/>
        </p:nvSpPr>
        <p:spPr bwMode="auto">
          <a:xfrm>
            <a:off x="5406081" y="2459038"/>
            <a:ext cx="3810000" cy="2468563"/>
          </a:xfrm>
          <a:prstGeom prst="borderCallout1">
            <a:avLst>
              <a:gd name="adj1" fmla="val 49986"/>
              <a:gd name="adj2" fmla="val -241"/>
              <a:gd name="adj3" fmla="val 50236"/>
              <a:gd name="adj4" fmla="val -24648"/>
            </a:avLst>
          </a:prstGeom>
          <a:solidFill>
            <a:srgbClr val="FFF2BE"/>
          </a:solidFill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</p:spPr>
        <p:txBody>
          <a:bodyPr lIns="88900" tIns="88900" rIns="88900" bIns="889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/>
              <a:t>Columns are matched by position and must be the </a:t>
            </a:r>
            <a:br>
              <a:rPr lang="en-US" altLang="en-US" dirty="0"/>
            </a:br>
            <a:r>
              <a:rPr lang="en-US" altLang="en-US" dirty="0"/>
              <a:t>same data type.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Column names in the final result set are determined </a:t>
            </a:r>
            <a:br>
              <a:rPr lang="en-US" altLang="en-US" dirty="0"/>
            </a:br>
            <a:r>
              <a:rPr lang="en-US" altLang="en-US" dirty="0"/>
              <a:t>by the first result set.</a:t>
            </a:r>
            <a:endParaRPr lang="en-US" altLang="en-US" noProof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61CADE3-1836-4376-8BA1-11B349EA3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55065" name="Group 441">
            <a:extLst>
              <a:ext uri="{FF2B5EF4-FFF2-40B4-BE49-F238E27FC236}">
                <a16:creationId xmlns:a16="http://schemas.microsoft.com/office/drawing/2014/main" id="{0FCBC1F1-5E92-41E8-AFD4-AD0128C3784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067" name="Group 443">
            <a:extLst>
              <a:ext uri="{FF2B5EF4-FFF2-40B4-BE49-F238E27FC236}">
                <a16:creationId xmlns:a16="http://schemas.microsoft.com/office/drawing/2014/main" id="{44835D14-6A28-44E8-A8C2-0DA797A74E9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3" name="Slide Number Placeholder 4">
            <a:extLst>
              <a:ext uri="{FF2B5EF4-FFF2-40B4-BE49-F238E27FC236}">
                <a16:creationId xmlns:a16="http://schemas.microsoft.com/office/drawing/2014/main" id="{EA2740B6-7198-4672-89CC-603D7663C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E188E8-6161-42E1-BE84-47A9C4FE73C4}" type="slidenum">
              <a:rPr lang="en-US" altLang="en-US" sz="1400"/>
              <a:pPr eaLnBrk="1" hangingPunct="1"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904" name="Animation Flag">
            <a:extLst>
              <a:ext uri="{FF2B5EF4-FFF2-40B4-BE49-F238E27FC236}">
                <a16:creationId xmlns:a16="http://schemas.microsoft.com/office/drawing/2014/main" id="{43841678-362C-4FED-B89D-B9620EA8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55066" name="Group 442">
            <a:extLst>
              <a:ext uri="{FF2B5EF4-FFF2-40B4-BE49-F238E27FC236}">
                <a16:creationId xmlns:a16="http://schemas.microsoft.com/office/drawing/2014/main" id="{1E761502-A409-4FA9-8EBF-EE28E58BE5E1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31089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8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958" name="Line 250">
            <a:extLst>
              <a:ext uri="{FF2B5EF4-FFF2-40B4-BE49-F238E27FC236}">
                <a16:creationId xmlns:a16="http://schemas.microsoft.com/office/drawing/2014/main" id="{894B567B-819F-4864-B7F7-517EB0D46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2197100"/>
            <a:ext cx="3651250" cy="3111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6959" name="Text Box 260">
            <a:extLst>
              <a:ext uri="{FF2B5EF4-FFF2-40B4-BE49-F238E27FC236}">
                <a16:creationId xmlns:a16="http://schemas.microsoft.com/office/drawing/2014/main" id="{61651032-25FA-496E-B88D-1A9952EF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3E206E35-008E-4128-ADD6-FB785C6E9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325721" name="Group 1113">
            <a:extLst>
              <a:ext uri="{FF2B5EF4-FFF2-40B4-BE49-F238E27FC236}">
                <a16:creationId xmlns:a16="http://schemas.microsoft.com/office/drawing/2014/main" id="{908516D5-E0F7-4CE6-BF45-13C2389BF78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5723" name="Group 1115">
            <a:extLst>
              <a:ext uri="{FF2B5EF4-FFF2-40B4-BE49-F238E27FC236}">
                <a16:creationId xmlns:a16="http://schemas.microsoft.com/office/drawing/2014/main" id="{1B17D78F-6132-4F1E-94EB-69AA9A0B3F7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8" name="Slide Number Placeholder 4">
            <a:extLst>
              <a:ext uri="{FF2B5EF4-FFF2-40B4-BE49-F238E27FC236}">
                <a16:creationId xmlns:a16="http://schemas.microsoft.com/office/drawing/2014/main" id="{B5440663-2CBA-4B6E-8F27-3707D280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B8515-FE2A-4836-8927-F1FB074EB127}" type="slidenum">
              <a:rPr lang="en-US" altLang="en-US" sz="1400"/>
              <a:pPr eaLnBrk="1" hangingPunct="1"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928" name="Animation Flag">
            <a:extLst>
              <a:ext uri="{FF2B5EF4-FFF2-40B4-BE49-F238E27FC236}">
                <a16:creationId xmlns:a16="http://schemas.microsoft.com/office/drawing/2014/main" id="{F3CF553F-FDDA-4C44-BAD2-ED3EE9CD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325722" name="Group 1114">
            <a:extLst>
              <a:ext uri="{FF2B5EF4-FFF2-40B4-BE49-F238E27FC236}">
                <a16:creationId xmlns:a16="http://schemas.microsoft.com/office/drawing/2014/main" id="{327CAC52-447C-4328-AB58-2FDC44C3F567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987" name="Line 919">
            <a:extLst>
              <a:ext uri="{FF2B5EF4-FFF2-40B4-BE49-F238E27FC236}">
                <a16:creationId xmlns:a16="http://schemas.microsoft.com/office/drawing/2014/main" id="{371A19C5-E53C-4B83-9024-8D3372073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4" y="2508250"/>
            <a:ext cx="362267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7988" name="Text Box 932">
            <a:extLst>
              <a:ext uri="{FF2B5EF4-FFF2-40B4-BE49-F238E27FC236}">
                <a16:creationId xmlns:a16="http://schemas.microsoft.com/office/drawing/2014/main" id="{61A5243A-0DAB-4366-8068-582560BD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527F543-4551-4DC3-A797-B95009B0A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76567" name="Group 439">
            <a:extLst>
              <a:ext uri="{FF2B5EF4-FFF2-40B4-BE49-F238E27FC236}">
                <a16:creationId xmlns:a16="http://schemas.microsoft.com/office/drawing/2014/main" id="{94FA8360-F7F6-4C80-BF88-C2B4D03FFF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6569" name="Group 441">
            <a:extLst>
              <a:ext uri="{FF2B5EF4-FFF2-40B4-BE49-F238E27FC236}">
                <a16:creationId xmlns:a16="http://schemas.microsoft.com/office/drawing/2014/main" id="{B4F6CA35-5E0D-4732-85CA-892AF3F41D6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5" name="Slide Number Placeholder 4">
            <a:extLst>
              <a:ext uri="{FF2B5EF4-FFF2-40B4-BE49-F238E27FC236}">
                <a16:creationId xmlns:a16="http://schemas.microsoft.com/office/drawing/2014/main" id="{4B962AA4-D5BC-4545-8026-CA7A93057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952391-1A31-4282-8900-189DA5D995F1}" type="slidenum">
              <a:rPr lang="en-US" altLang="en-US" sz="1400"/>
              <a:pPr eaLnBrk="1" hangingPunct="1"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6568" name="Group 440">
            <a:extLst>
              <a:ext uri="{FF2B5EF4-FFF2-40B4-BE49-F238E27FC236}">
                <a16:creationId xmlns:a16="http://schemas.microsoft.com/office/drawing/2014/main" id="{BE793C7F-3171-492A-BD1F-54124E9091A7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1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010" name="Line 246">
            <a:extLst>
              <a:ext uri="{FF2B5EF4-FFF2-40B4-BE49-F238E27FC236}">
                <a16:creationId xmlns:a16="http://schemas.microsoft.com/office/drawing/2014/main" id="{DC466427-F177-4269-9081-50DE928AF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4" y="2508250"/>
            <a:ext cx="362267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1" name="Line 247">
            <a:extLst>
              <a:ext uri="{FF2B5EF4-FFF2-40B4-BE49-F238E27FC236}">
                <a16:creationId xmlns:a16="http://schemas.microsoft.com/office/drawing/2014/main" id="{AB2CB91C-969B-40C7-BEED-26F4646F7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2197100"/>
            <a:ext cx="3651250" cy="3111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2" name="Line 248">
            <a:extLst>
              <a:ext uri="{FF2B5EF4-FFF2-40B4-BE49-F238E27FC236}">
                <a16:creationId xmlns:a16="http://schemas.microsoft.com/office/drawing/2014/main" id="{7FBB557C-94A1-4A58-81D8-0C2A4A9CD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4" y="1895476"/>
            <a:ext cx="3633787" cy="6127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3" name="Line 249">
            <a:extLst>
              <a:ext uri="{FF2B5EF4-FFF2-40B4-BE49-F238E27FC236}">
                <a16:creationId xmlns:a16="http://schemas.microsoft.com/office/drawing/2014/main" id="{78DCE032-D6B7-494B-9063-A94568253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197101"/>
            <a:ext cx="3624262" cy="320675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4" name="Line 250">
            <a:extLst>
              <a:ext uri="{FF2B5EF4-FFF2-40B4-BE49-F238E27FC236}">
                <a16:creationId xmlns:a16="http://schemas.microsoft.com/office/drawing/2014/main" id="{686B8A2B-116D-476A-A8E8-F14F5D5E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2197100"/>
            <a:ext cx="3624262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5" name="Line 251">
            <a:extLst>
              <a:ext uri="{FF2B5EF4-FFF2-40B4-BE49-F238E27FC236}">
                <a16:creationId xmlns:a16="http://schemas.microsoft.com/office/drawing/2014/main" id="{7DF8A3B9-C264-486B-85E2-2111A91C4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1905000"/>
            <a:ext cx="3624262" cy="29210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6" name="Line 252">
            <a:extLst>
              <a:ext uri="{FF2B5EF4-FFF2-40B4-BE49-F238E27FC236}">
                <a16:creationId xmlns:a16="http://schemas.microsoft.com/office/drawing/2014/main" id="{F84BF4BB-A6DC-49CF-B218-9ECAB2708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1905001"/>
            <a:ext cx="3605212" cy="612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7" name="Line 253">
            <a:extLst>
              <a:ext uri="{FF2B5EF4-FFF2-40B4-BE49-F238E27FC236}">
                <a16:creationId xmlns:a16="http://schemas.microsoft.com/office/drawing/2014/main" id="{0244883E-D90C-4CE0-8B49-8FCD698C6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9" y="1885951"/>
            <a:ext cx="3622675" cy="320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8" name="Line 254">
            <a:extLst>
              <a:ext uri="{FF2B5EF4-FFF2-40B4-BE49-F238E27FC236}">
                <a16:creationId xmlns:a16="http://schemas.microsoft.com/office/drawing/2014/main" id="{0BC8DEDE-CBFD-4D1D-AEB8-87BD629D5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9" y="1885950"/>
            <a:ext cx="3603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900" tIns="88900" rIns="88900" bIns="88900"/>
          <a:lstStyle/>
          <a:p>
            <a:endParaRPr lang="en-US"/>
          </a:p>
        </p:txBody>
      </p:sp>
      <p:sp>
        <p:nvSpPr>
          <p:cNvPr id="39019" name="Text Box 258">
            <a:extLst>
              <a:ext uri="{FF2B5EF4-FFF2-40B4-BE49-F238E27FC236}">
                <a16:creationId xmlns:a16="http://schemas.microsoft.com/office/drawing/2014/main" id="{912E65CF-5295-441F-A8FA-40860374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s105d01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F1FC44-642A-49B9-A51A-06EEEB730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6340" name="Group 452">
            <a:extLst>
              <a:ext uri="{FF2B5EF4-FFF2-40B4-BE49-F238E27FC236}">
                <a16:creationId xmlns:a16="http://schemas.microsoft.com/office/drawing/2014/main" id="{6D13BBEB-AD5F-4C87-9023-27B0F52D981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6342" name="Group 454">
            <a:extLst>
              <a:ext uri="{FF2B5EF4-FFF2-40B4-BE49-F238E27FC236}">
                <a16:creationId xmlns:a16="http://schemas.microsoft.com/office/drawing/2014/main" id="{D26915D6-BC86-4AE3-A72B-EF1CCE2362B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8" name="Slide Number Placeholder 4">
            <a:extLst>
              <a:ext uri="{FF2B5EF4-FFF2-40B4-BE49-F238E27FC236}">
                <a16:creationId xmlns:a16="http://schemas.microsoft.com/office/drawing/2014/main" id="{53D751DE-40E1-4F3B-8767-133BEF635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97CB28-600D-435C-9126-1918CEE301C0}" type="slidenum">
              <a:rPr lang="en-US" altLang="en-US" sz="1400"/>
              <a:pPr eaLnBrk="1" hangingPunct="1"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76" name="Animation Flag">
            <a:extLst>
              <a:ext uri="{FF2B5EF4-FFF2-40B4-BE49-F238E27FC236}">
                <a16:creationId xmlns:a16="http://schemas.microsoft.com/office/drawing/2014/main" id="{3363AFE0-6D08-407D-BEE2-C6E73211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6341" name="Group 453">
            <a:extLst>
              <a:ext uri="{FF2B5EF4-FFF2-40B4-BE49-F238E27FC236}">
                <a16:creationId xmlns:a16="http://schemas.microsoft.com/office/drawing/2014/main" id="{3D11A95F-F7FD-4EB9-88D8-764C9BC763B6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35" name="AutoShape 259">
            <a:extLst>
              <a:ext uri="{FF2B5EF4-FFF2-40B4-BE49-F238E27FC236}">
                <a16:creationId xmlns:a16="http://schemas.microsoft.com/office/drawing/2014/main" id="{8310F9C9-6DA1-4AC6-874A-5D644E713E1F}"/>
              </a:ext>
            </a:extLst>
          </p:cNvPr>
          <p:cNvSpPr>
            <a:spLocks/>
          </p:cNvSpPr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036" name="Text Box 260">
            <a:extLst>
              <a:ext uri="{FF2B5EF4-FFF2-40B4-BE49-F238E27FC236}">
                <a16:creationId xmlns:a16="http://schemas.microsoft.com/office/drawing/2014/main" id="{DD31F469-D8C3-4B77-83D7-84E40556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 rows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8608DEC-BB50-4537-846B-C1F371C55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7359" name="Group 447">
            <a:extLst>
              <a:ext uri="{FF2B5EF4-FFF2-40B4-BE49-F238E27FC236}">
                <a16:creationId xmlns:a16="http://schemas.microsoft.com/office/drawing/2014/main" id="{A952CAFB-32CF-4D20-B661-578CF1FB1B1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361" name="Group 449">
            <a:extLst>
              <a:ext uri="{FF2B5EF4-FFF2-40B4-BE49-F238E27FC236}">
                <a16:creationId xmlns:a16="http://schemas.microsoft.com/office/drawing/2014/main" id="{6D19176D-B75C-4286-8C25-4C97298A1FA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1" name="Slide Number Placeholder 4">
            <a:extLst>
              <a:ext uri="{FF2B5EF4-FFF2-40B4-BE49-F238E27FC236}">
                <a16:creationId xmlns:a16="http://schemas.microsoft.com/office/drawing/2014/main" id="{45884C3A-5AFE-415A-8227-B805BF2A8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47B1A-72D5-4616-977D-E6577AF8AC2B}" type="slidenum">
              <a:rPr lang="en-US" altLang="en-US" sz="1400"/>
              <a:pPr eaLnBrk="1" hangingPunct="1"/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0" name="Animation Flag">
            <a:extLst>
              <a:ext uri="{FF2B5EF4-FFF2-40B4-BE49-F238E27FC236}">
                <a16:creationId xmlns:a16="http://schemas.microsoft.com/office/drawing/2014/main" id="{9F8B4991-6C5B-4619-94FB-5E417FC5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167360" name="Group 448">
            <a:extLst>
              <a:ext uri="{FF2B5EF4-FFF2-40B4-BE49-F238E27FC236}">
                <a16:creationId xmlns:a16="http://schemas.microsoft.com/office/drawing/2014/main" id="{7D46361B-CC06-4E38-ABB2-5FF1BAD8CB9A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059" name="AutoShape 253">
            <a:extLst>
              <a:ext uri="{FF2B5EF4-FFF2-40B4-BE49-F238E27FC236}">
                <a16:creationId xmlns:a16="http://schemas.microsoft.com/office/drawing/2014/main" id="{6E36EEF6-1374-4129-9479-3FC0A252B9A6}"/>
              </a:ext>
            </a:extLst>
          </p:cNvPr>
          <p:cNvSpPr>
            <a:spLocks/>
          </p:cNvSpPr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60" name="Text Box 254">
            <a:extLst>
              <a:ext uri="{FF2B5EF4-FFF2-40B4-BE49-F238E27FC236}">
                <a16:creationId xmlns:a16="http://schemas.microsoft.com/office/drawing/2014/main" id="{D9E6C150-567D-4663-8B53-E8B5E656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 rows</a:t>
            </a:r>
          </a:p>
        </p:txBody>
      </p:sp>
      <p:grpSp>
        <p:nvGrpSpPr>
          <p:cNvPr id="41061" name="Group 255">
            <a:extLst>
              <a:ext uri="{FF2B5EF4-FFF2-40B4-BE49-F238E27FC236}">
                <a16:creationId xmlns:a16="http://schemas.microsoft.com/office/drawing/2014/main" id="{ED1C1711-82C9-4DC0-B43E-62442B43A33E}"/>
              </a:ext>
            </a:extLst>
          </p:cNvPr>
          <p:cNvGrpSpPr>
            <a:grpSpLocks/>
          </p:cNvGrpSpPr>
          <p:nvPr/>
        </p:nvGrpSpPr>
        <p:grpSpPr bwMode="auto">
          <a:xfrm>
            <a:off x="6413501" y="1744664"/>
            <a:ext cx="1433513" cy="922337"/>
            <a:chOff x="3080" y="1237"/>
            <a:chExt cx="903" cy="581"/>
          </a:xfrm>
        </p:grpSpPr>
        <p:sp>
          <p:nvSpPr>
            <p:cNvPr id="41062" name="AutoShape 256">
              <a:extLst>
                <a:ext uri="{FF2B5EF4-FFF2-40B4-BE49-F238E27FC236}">
                  <a16:creationId xmlns:a16="http://schemas.microsoft.com/office/drawing/2014/main" id="{6F4AD28F-84F8-480D-A3C1-B5D7572C3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63" name="Text Box 257">
              <a:extLst>
                <a:ext uri="{FF2B5EF4-FFF2-40B4-BE49-F238E27FC236}">
                  <a16:creationId xmlns:a16="http://schemas.microsoft.com/office/drawing/2014/main" id="{F63F7BAC-851A-4CCF-9F45-E9996C69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1351"/>
              <a:ext cx="68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3 rows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667B85A-CD97-4B16-A636-344FE9721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graphicFrame>
        <p:nvGraphicFramePr>
          <p:cNvPr id="168383" name="Group 447">
            <a:extLst>
              <a:ext uri="{FF2B5EF4-FFF2-40B4-BE49-F238E27FC236}">
                <a16:creationId xmlns:a16="http://schemas.microsoft.com/office/drawing/2014/main" id="{0E81327D-E819-4518-BE04-5CFD7F2A3CD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385" name="Group 449">
            <a:extLst>
              <a:ext uri="{FF2B5EF4-FFF2-40B4-BE49-F238E27FC236}">
                <a16:creationId xmlns:a16="http://schemas.microsoft.com/office/drawing/2014/main" id="{2A7AEF07-8E66-4899-A6D6-84F7040CFA2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4" name="Slide Number Placeholder 4">
            <a:extLst>
              <a:ext uri="{FF2B5EF4-FFF2-40B4-BE49-F238E27FC236}">
                <a16:creationId xmlns:a16="http://schemas.microsoft.com/office/drawing/2014/main" id="{C3833C81-FC6E-48EF-A8A5-594C8238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3FB35A-6070-4A5B-B4EF-8B20019C8F5E}" type="slidenum">
              <a:rPr lang="en-US" altLang="en-US" sz="1400"/>
              <a:pPr eaLnBrk="1" hangingPunct="1"/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68384" name="Group 448">
            <a:extLst>
              <a:ext uri="{FF2B5EF4-FFF2-40B4-BE49-F238E27FC236}">
                <a16:creationId xmlns:a16="http://schemas.microsoft.com/office/drawing/2014/main" id="{9F5FDCA4-0CD6-46B4-8197-FC491BC2B2B5}"/>
              </a:ext>
            </a:extLst>
          </p:cNvPr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2082" name="Group 250">
            <a:extLst>
              <a:ext uri="{FF2B5EF4-FFF2-40B4-BE49-F238E27FC236}">
                <a16:creationId xmlns:a16="http://schemas.microsoft.com/office/drawing/2014/main" id="{9FA85996-1858-4AA5-AB12-66657A5C9DA4}"/>
              </a:ext>
            </a:extLst>
          </p:cNvPr>
          <p:cNvGrpSpPr>
            <a:grpSpLocks/>
          </p:cNvGrpSpPr>
          <p:nvPr/>
        </p:nvGrpSpPr>
        <p:grpSpPr bwMode="auto">
          <a:xfrm>
            <a:off x="6886577" y="3430589"/>
            <a:ext cx="1412876" cy="2732087"/>
            <a:chOff x="3372" y="2299"/>
            <a:chExt cx="890" cy="1721"/>
          </a:xfrm>
        </p:grpSpPr>
        <p:sp>
          <p:nvSpPr>
            <p:cNvPr id="42089" name="AutoShape 251">
              <a:extLst>
                <a:ext uri="{FF2B5EF4-FFF2-40B4-BE49-F238E27FC236}">
                  <a16:creationId xmlns:a16="http://schemas.microsoft.com/office/drawing/2014/main" id="{95D320D0-BDEC-4A5B-BB4D-52518822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299"/>
              <a:ext cx="193" cy="1721"/>
            </a:xfrm>
            <a:prstGeom prst="rightBrace">
              <a:avLst>
                <a:gd name="adj1" fmla="val 743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0" name="Text Box 252">
              <a:extLst>
                <a:ext uri="{FF2B5EF4-FFF2-40B4-BE49-F238E27FC236}">
                  <a16:creationId xmlns:a16="http://schemas.microsoft.com/office/drawing/2014/main" id="{A6206FC9-641F-4807-A119-A0A740387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989"/>
              <a:ext cx="68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9 rows</a:t>
              </a:r>
            </a:p>
          </p:txBody>
        </p:sp>
      </p:grpSp>
      <p:sp>
        <p:nvSpPr>
          <p:cNvPr id="42083" name="AutoShape 253">
            <a:extLst>
              <a:ext uri="{FF2B5EF4-FFF2-40B4-BE49-F238E27FC236}">
                <a16:creationId xmlns:a16="http://schemas.microsoft.com/office/drawing/2014/main" id="{ACF897A1-8F5F-468A-8442-E0D556CD19B2}"/>
              </a:ext>
            </a:extLst>
          </p:cNvPr>
          <p:cNvSpPr>
            <a:spLocks/>
          </p:cNvSpPr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2084" name="Text Box 254">
            <a:extLst>
              <a:ext uri="{FF2B5EF4-FFF2-40B4-BE49-F238E27FC236}">
                <a16:creationId xmlns:a16="http://schemas.microsoft.com/office/drawing/2014/main" id="{7344762E-5B30-44F3-B343-1C3D920C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3 rows</a:t>
            </a:r>
          </a:p>
        </p:txBody>
      </p:sp>
      <p:grpSp>
        <p:nvGrpSpPr>
          <p:cNvPr id="42085" name="Group 255">
            <a:extLst>
              <a:ext uri="{FF2B5EF4-FFF2-40B4-BE49-F238E27FC236}">
                <a16:creationId xmlns:a16="http://schemas.microsoft.com/office/drawing/2014/main" id="{0849D283-2A70-4DC3-8D95-5C5790B37E03}"/>
              </a:ext>
            </a:extLst>
          </p:cNvPr>
          <p:cNvGrpSpPr>
            <a:grpSpLocks/>
          </p:cNvGrpSpPr>
          <p:nvPr/>
        </p:nvGrpSpPr>
        <p:grpSpPr bwMode="auto">
          <a:xfrm>
            <a:off x="6413501" y="1744664"/>
            <a:ext cx="1433513" cy="922337"/>
            <a:chOff x="3080" y="1237"/>
            <a:chExt cx="903" cy="581"/>
          </a:xfrm>
        </p:grpSpPr>
        <p:sp>
          <p:nvSpPr>
            <p:cNvPr id="42087" name="AutoShape 256">
              <a:extLst>
                <a:ext uri="{FF2B5EF4-FFF2-40B4-BE49-F238E27FC236}">
                  <a16:creationId xmlns:a16="http://schemas.microsoft.com/office/drawing/2014/main" id="{129AB856-E3B3-4F41-AB0A-769B63A027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8" name="Text Box 257">
              <a:extLst>
                <a:ext uri="{FF2B5EF4-FFF2-40B4-BE49-F238E27FC236}">
                  <a16:creationId xmlns:a16="http://schemas.microsoft.com/office/drawing/2014/main" id="{7E28B55F-4160-45D5-A68D-7EF2D63C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1351"/>
              <a:ext cx="68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 lIns="88900" tIns="88900" rIns="88900" bIns="889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3 rows</a:t>
              </a:r>
            </a:p>
          </p:txBody>
        </p:sp>
      </p:grpSp>
      <p:sp>
        <p:nvSpPr>
          <p:cNvPr id="42086" name="Text Box 317">
            <a:extLst>
              <a:ext uri="{FF2B5EF4-FFF2-40B4-BE49-F238E27FC236}">
                <a16:creationId xmlns:a16="http://schemas.microsoft.com/office/drawing/2014/main" id="{54B849A3-B4F5-4B89-9292-372C9C52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457200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C4C840D-F925-4422-A09E-35D5CB248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Cartesian Product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617807-C86D-4AEA-B84F-BBD966F4A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1" y="1071564"/>
            <a:ext cx="7999413" cy="3006725"/>
          </a:xfrm>
        </p:spPr>
        <p:txBody>
          <a:bodyPr/>
          <a:lstStyle/>
          <a:p>
            <a:pPr marL="0" indent="0"/>
            <a:r>
              <a:rPr lang="en-US" altLang="en-US"/>
              <a:t>The number of rows in a Cartesian product is the product of the number of rows in the contributing tables.</a:t>
            </a:r>
          </a:p>
          <a:p>
            <a:pPr marL="0" indent="0" algn="ctr">
              <a:spcBef>
                <a:spcPct val="75000"/>
              </a:spcBef>
            </a:pPr>
            <a:r>
              <a:rPr lang="en-US" altLang="en-US"/>
              <a:t>3 x 3 = 9</a:t>
            </a:r>
          </a:p>
          <a:p>
            <a:pPr marL="0" indent="0" algn="ctr">
              <a:buClrTx/>
              <a:buNone/>
            </a:pPr>
            <a:r>
              <a:rPr lang="en-US" altLang="en-US"/>
              <a:t>1,000 x 1,000 = 1,000,000</a:t>
            </a:r>
          </a:p>
          <a:p>
            <a:pPr marL="0" indent="0" algn="ctr">
              <a:buClrTx/>
              <a:buNone/>
            </a:pPr>
            <a:r>
              <a:rPr lang="en-US" altLang="en-US"/>
              <a:t>100,000 x 100,000 = 10,000,000,000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en-US"/>
              <a:t>A Cartesian product is rarely the </a:t>
            </a:r>
            <a:r>
              <a:rPr lang="en-US" altLang="en-US" b="1"/>
              <a:t>desired</a:t>
            </a:r>
            <a:r>
              <a:rPr lang="en-US" altLang="en-US"/>
              <a:t> result of a 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2803-2FC8-487C-870F-78AA24E10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BB6A4-637A-476A-A59A-8FFA91DF3536}" type="slidenum">
              <a:rPr lang="en-US" altLang="en-US" sz="1400"/>
              <a:pPr eaLnBrk="1" hangingPunct="1"/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4877FD1-94A3-4C63-8023-60C19A3E0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7DC4671-A01D-41F9-8FC5-84451AF6E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Inner join syntax resembles Cartesian product syntax, </a:t>
            </a:r>
            <a:br>
              <a:rPr lang="en-US" altLang="en-US"/>
            </a:br>
            <a:r>
              <a:rPr lang="en-US" altLang="en-US"/>
              <a:t>but a WHERE clause restricts which rows are returned. </a:t>
            </a:r>
          </a:p>
          <a:p>
            <a:pPr marL="0" indent="0"/>
            <a:r>
              <a:rPr lang="en-US" altLang="en-US"/>
              <a:t>General form of an inner join: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9EE773-3BCE-4C1F-AD15-7642814F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BB575-A038-4446-BD22-F4EC45D0C4BB}" type="slidenum">
              <a:rPr lang="en-US" altLang="en-US" sz="1400"/>
              <a:pPr eaLnBrk="1" hangingPunct="1"/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64C237E-5063-4FDF-8C7C-68E1BDF8F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193" y="3684768"/>
            <a:ext cx="4932761" cy="16927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b="1" dirty="0">
                <a:latin typeface="Arial"/>
              </a:rPr>
              <a:t>SELECT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column-1&lt;</a:t>
            </a:r>
            <a:r>
              <a:rPr lang="en-US" dirty="0">
                <a:latin typeface="Arial"/>
              </a:rPr>
              <a:t>, …</a:t>
            </a:r>
            <a:r>
              <a:rPr lang="en-US" i="1" dirty="0">
                <a:latin typeface="Arial"/>
              </a:rPr>
              <a:t>column-n</a:t>
            </a:r>
            <a:r>
              <a:rPr lang="en-US" dirty="0">
                <a:latin typeface="Arial"/>
              </a:rPr>
              <a:t>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</a:t>
            </a:r>
            <a:r>
              <a:rPr lang="en-US" b="1" dirty="0">
                <a:latin typeface="Arial"/>
              </a:rPr>
              <a:t>FROM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table-1|view-1&lt;</a:t>
            </a:r>
            <a:r>
              <a:rPr lang="en-US" dirty="0">
                <a:latin typeface="Arial"/>
              </a:rPr>
              <a:t>, … </a:t>
            </a:r>
            <a:r>
              <a:rPr lang="en-US" i="1" dirty="0">
                <a:latin typeface="Arial"/>
              </a:rPr>
              <a:t>table-</a:t>
            </a:r>
            <a:r>
              <a:rPr lang="en-US" i="1" dirty="0" err="1">
                <a:latin typeface="Arial"/>
              </a:rPr>
              <a:t>n|view</a:t>
            </a:r>
            <a:r>
              <a:rPr lang="en-US" i="1" dirty="0">
                <a:latin typeface="Arial"/>
              </a:rPr>
              <a:t>-n</a:t>
            </a:r>
            <a:r>
              <a:rPr lang="en-US" dirty="0">
                <a:latin typeface="Arial"/>
              </a:rPr>
              <a:t>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</a:t>
            </a:r>
            <a:r>
              <a:rPr lang="en-US" b="1" dirty="0">
                <a:latin typeface="Arial"/>
              </a:rPr>
              <a:t>WHERE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join-condition(s)</a:t>
            </a:r>
            <a:r>
              <a:rPr lang="en-US" dirty="0">
                <a:latin typeface="Arial"/>
              </a:rPr>
              <a:t>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 &lt;</a:t>
            </a:r>
            <a:r>
              <a:rPr lang="en-US" b="1" dirty="0">
                <a:latin typeface="Arial"/>
              </a:rPr>
              <a:t>AND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other subsetting conditions</a:t>
            </a:r>
            <a:r>
              <a:rPr lang="en-US" dirty="0">
                <a:latin typeface="Arial"/>
              </a:rPr>
              <a:t>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&lt;</a:t>
            </a:r>
            <a:r>
              <a:rPr lang="en-US" i="1" dirty="0">
                <a:latin typeface="Arial"/>
              </a:rPr>
              <a:t>other clauses</a:t>
            </a:r>
            <a:r>
              <a:rPr lang="en-US" dirty="0">
                <a:latin typeface="Arial"/>
              </a:rPr>
              <a:t>&gt;</a:t>
            </a:r>
            <a:r>
              <a:rPr lang="en-US" b="1" dirty="0">
                <a:latin typeface="Arial"/>
              </a:rPr>
              <a:t>;</a:t>
            </a:r>
          </a:p>
        </p:txBody>
      </p:sp>
      <p:sp>
        <p:nvSpPr>
          <p:cNvPr id="47110" name="Animation Flag">
            <a:extLst>
              <a:ext uri="{FF2B5EF4-FFF2-40B4-BE49-F238E27FC236}">
                <a16:creationId xmlns:a16="http://schemas.microsoft.com/office/drawing/2014/main" id="{2C28B255-3044-4BF3-94FA-8ACAAD708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936554E-1812-45E0-AD63-A8F22D38C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66ABD58-E473-4974-8428-71AD76247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71564"/>
            <a:ext cx="7848600" cy="1443037"/>
          </a:xfrm>
        </p:spPr>
        <p:txBody>
          <a:bodyPr/>
          <a:lstStyle/>
          <a:p>
            <a:pPr marL="0" indent="0"/>
            <a:r>
              <a:rPr lang="en-US" altLang="en-US"/>
              <a:t>Inner join syntax resembles Cartesian product syntax, </a:t>
            </a:r>
            <a:br>
              <a:rPr lang="en-US" altLang="en-US"/>
            </a:br>
            <a:r>
              <a:rPr lang="en-US" altLang="en-US"/>
              <a:t>but a WHERE clause restricts which rows are returned. </a:t>
            </a:r>
          </a:p>
          <a:p>
            <a:pPr marL="0" indent="0"/>
            <a:r>
              <a:rPr lang="en-US" altLang="en-US"/>
              <a:t>General form of an inner join: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D02FE28-7BB3-43A2-A2EE-849D5087A9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C1176A-6125-44A5-8686-15C646555871}" type="slidenum">
              <a:rPr lang="en-US" altLang="en-US" sz="1400"/>
              <a:pPr eaLnBrk="1" hangingPunct="1"/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12B10CBC-D948-4679-8A92-A66A881EF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1" y="2362201"/>
            <a:ext cx="4932761" cy="16927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152400" bIns="1524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b="1" dirty="0">
                <a:latin typeface="Arial"/>
              </a:rPr>
              <a:t>SELECT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column-1&lt;</a:t>
            </a:r>
            <a:r>
              <a:rPr lang="en-US" dirty="0">
                <a:latin typeface="Arial"/>
              </a:rPr>
              <a:t>, …</a:t>
            </a:r>
            <a:r>
              <a:rPr lang="en-US" i="1" dirty="0">
                <a:latin typeface="Arial"/>
              </a:rPr>
              <a:t>column-n&gt;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</a:t>
            </a:r>
            <a:r>
              <a:rPr lang="en-US" b="1" dirty="0">
                <a:latin typeface="Arial"/>
              </a:rPr>
              <a:t>FROM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table-1|view-1&lt;</a:t>
            </a:r>
            <a:r>
              <a:rPr lang="en-US" dirty="0">
                <a:latin typeface="Arial"/>
              </a:rPr>
              <a:t>, … </a:t>
            </a:r>
            <a:r>
              <a:rPr lang="en-US" i="1" dirty="0">
                <a:latin typeface="Arial"/>
              </a:rPr>
              <a:t>table-n|view-n&gt;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</a:t>
            </a:r>
            <a:r>
              <a:rPr lang="en-US" b="1" dirty="0">
                <a:latin typeface="Arial"/>
              </a:rPr>
              <a:t>WHERE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join-condition(s)</a:t>
            </a:r>
            <a:r>
              <a:rPr lang="en-US" dirty="0">
                <a:latin typeface="Arial"/>
              </a:rPr>
              <a:t>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 &lt;</a:t>
            </a:r>
            <a:r>
              <a:rPr lang="en-US" b="1" dirty="0">
                <a:latin typeface="Arial"/>
              </a:rPr>
              <a:t>AND</a:t>
            </a:r>
            <a:r>
              <a:rPr lang="en-US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other subsetting conditions</a:t>
            </a:r>
            <a:r>
              <a:rPr lang="en-US" dirty="0">
                <a:latin typeface="Arial"/>
              </a:rPr>
              <a:t>&gt;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&lt;</a:t>
            </a:r>
            <a:r>
              <a:rPr lang="en-US" i="1" dirty="0">
                <a:latin typeface="Arial"/>
              </a:rPr>
              <a:t>other clauses</a:t>
            </a:r>
            <a:r>
              <a:rPr lang="en-US" dirty="0">
                <a:latin typeface="Arial"/>
              </a:rPr>
              <a:t>&gt;</a:t>
            </a:r>
            <a:r>
              <a:rPr lang="en-US" b="1" dirty="0">
                <a:latin typeface="Arial"/>
              </a:rPr>
              <a:t>;</a:t>
            </a:r>
          </a:p>
        </p:txBody>
      </p:sp>
      <p:sp>
        <p:nvSpPr>
          <p:cNvPr id="48134" name="Rectangle 10">
            <a:extLst>
              <a:ext uri="{FF2B5EF4-FFF2-40B4-BE49-F238E27FC236}">
                <a16:creationId xmlns:a16="http://schemas.microsoft.com/office/drawing/2014/main" id="{3823198D-36C7-4270-B141-B787CB1DDBE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38689" y="3255964"/>
            <a:ext cx="2300287" cy="3905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Rectangle 12">
            <a:extLst>
              <a:ext uri="{FF2B5EF4-FFF2-40B4-BE49-F238E27FC236}">
                <a16:creationId xmlns:a16="http://schemas.microsoft.com/office/drawing/2014/main" id="{153E64DA-A5EB-48D5-AC4B-8389D55E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4400"/>
            <a:ext cx="7848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5613" indent="-3413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/>
              <a:t>Significant syntax changes from earlier queries: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The FROM clause references multiple tables.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The WHERE clause includes join conditions in addition to other subsetting specifications.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713D971-7A07-4B00-9E4E-1A1ABB2F0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Joins: Cartesian Product Built</a:t>
            </a:r>
          </a:p>
        </p:txBody>
      </p:sp>
      <p:graphicFrame>
        <p:nvGraphicFramePr>
          <p:cNvPr id="27240" name="Group 616">
            <a:extLst>
              <a:ext uri="{FF2B5EF4-FFF2-40B4-BE49-F238E27FC236}">
                <a16:creationId xmlns:a16="http://schemas.microsoft.com/office/drawing/2014/main" id="{D9BF9157-B38F-4068-8BD0-5EF08AC8D67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621213" y="2959101"/>
          <a:ext cx="2844800" cy="3632203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9" name="Slide Number Placeholder 3">
            <a:extLst>
              <a:ext uri="{FF2B5EF4-FFF2-40B4-BE49-F238E27FC236}">
                <a16:creationId xmlns:a16="http://schemas.microsoft.com/office/drawing/2014/main" id="{562C8817-D597-4FAE-8ECC-EED10FD86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B9AB85-A4D6-4371-A7DF-F443E93457B2}" type="slidenum">
              <a:rPr lang="en-US" altLang="en-US" sz="1400"/>
              <a:pPr eaLnBrk="1" hangingPunct="1"/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238" name="Animation Flag">
            <a:extLst>
              <a:ext uri="{FF2B5EF4-FFF2-40B4-BE49-F238E27FC236}">
                <a16:creationId xmlns:a16="http://schemas.microsoft.com/office/drawing/2014/main" id="{7E524DEA-0F56-4FAB-AB02-624E8246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27238" name="Group 614">
            <a:extLst>
              <a:ext uri="{FF2B5EF4-FFF2-40B4-BE49-F238E27FC236}">
                <a16:creationId xmlns:a16="http://schemas.microsoft.com/office/drawing/2014/main" id="{8A8A27C5-A13D-45CD-AEA5-A224F5FCB954}"/>
              </a:ext>
            </a:extLst>
          </p:cNvPr>
          <p:cNvGraphicFramePr>
            <a:graphicFrameLocks noGrp="1"/>
          </p:cNvGraphicFramePr>
          <p:nvPr/>
        </p:nvGraphicFramePr>
        <p:xfrm>
          <a:off x="2716213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239" name="Group 615">
            <a:extLst>
              <a:ext uri="{FF2B5EF4-FFF2-40B4-BE49-F238E27FC236}">
                <a16:creationId xmlns:a16="http://schemas.microsoft.com/office/drawing/2014/main" id="{1AE8E9A7-12CA-45A1-81FE-F64302C9FAE3}"/>
              </a:ext>
            </a:extLst>
          </p:cNvPr>
          <p:cNvGraphicFramePr>
            <a:graphicFrameLocks noGrp="1"/>
          </p:cNvGraphicFramePr>
          <p:nvPr/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75" name="Text Box 265">
            <a:extLst>
              <a:ext uri="{FF2B5EF4-FFF2-40B4-BE49-F238E27FC236}">
                <a16:creationId xmlns:a16="http://schemas.microsoft.com/office/drawing/2014/main" id="{21099CFF-AEA7-40BE-8702-E0AD57AB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s105d02</a:t>
            </a:r>
          </a:p>
        </p:txBody>
      </p:sp>
      <p:sp>
        <p:nvSpPr>
          <p:cNvPr id="50276" name="Text Box 492">
            <a:extLst>
              <a:ext uri="{FF2B5EF4-FFF2-40B4-BE49-F238E27FC236}">
                <a16:creationId xmlns:a16="http://schemas.microsoft.com/office/drawing/2014/main" id="{0AA0135A-7CD7-4AE9-B4B3-2CDEDFDC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2428875"/>
            <a:ext cx="3198812" cy="6096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   from one, two</a:t>
            </a:r>
          </a:p>
        </p:txBody>
      </p:sp>
      <p:sp>
        <p:nvSpPr>
          <p:cNvPr id="50277" name="Rectangle 493">
            <a:extLst>
              <a:ext uri="{FF2B5EF4-FFF2-40B4-BE49-F238E27FC236}">
                <a16:creationId xmlns:a16="http://schemas.microsoft.com/office/drawing/2014/main" id="{759FA78B-266C-45BF-A75C-C28FC9512BE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62525" y="2717801"/>
            <a:ext cx="2006600" cy="284163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9CC1047-DE7E-4C88-96A6-57BB8B22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Set Operators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980984F-8D98-4557-A85B-C723FB159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EXCEPT </a:t>
            </a:r>
          </a:p>
          <a:p>
            <a:pPr marL="0" indent="0"/>
            <a:r>
              <a:rPr lang="en-US" altLang="en-US"/>
              <a:t>Unique rows from the first table that are not found in </a:t>
            </a:r>
            <a:br>
              <a:rPr lang="en-US" altLang="en-US"/>
            </a:br>
            <a:r>
              <a:rPr lang="en-US" altLang="en-US"/>
              <a:t>the second table are selected.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815DA80-54D7-4C8C-99BA-6BECDFA91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AEE076-E2C4-445B-8F74-39A059F7B357}" type="slidenum">
              <a:rPr lang="en-US" altLang="en-US" sz="1400"/>
              <a:pPr eaLnBrk="1" hangingPunct="1"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9" name="Text Box 24">
            <a:extLst>
              <a:ext uri="{FF2B5EF4-FFF2-40B4-BE49-F238E27FC236}">
                <a16:creationId xmlns:a16="http://schemas.microsoft.com/office/drawing/2014/main" id="{0C8C85E2-2B6C-4CCA-AE78-FA92DF9B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168" y="3653977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except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grpSp>
        <p:nvGrpSpPr>
          <p:cNvPr id="21510" name="Group 44">
            <a:extLst>
              <a:ext uri="{FF2B5EF4-FFF2-40B4-BE49-F238E27FC236}">
                <a16:creationId xmlns:a16="http://schemas.microsoft.com/office/drawing/2014/main" id="{70537685-B4EB-49CA-9B2D-F617B09B848D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33600"/>
            <a:ext cx="1619250" cy="2546350"/>
            <a:chOff x="3840" y="1344"/>
            <a:chExt cx="1020" cy="1604"/>
          </a:xfrm>
        </p:grpSpPr>
        <p:sp>
          <p:nvSpPr>
            <p:cNvPr id="21512" name="Oval 37">
              <a:extLst>
                <a:ext uri="{FF2B5EF4-FFF2-40B4-BE49-F238E27FC236}">
                  <a16:creationId xmlns:a16="http://schemas.microsoft.com/office/drawing/2014/main" id="{C4FAF531-1EBE-42E4-B9EE-881F9DF24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Oval 36">
              <a:extLst>
                <a:ext uri="{FF2B5EF4-FFF2-40B4-BE49-F238E27FC236}">
                  <a16:creationId xmlns:a16="http://schemas.microsoft.com/office/drawing/2014/main" id="{94F1EA49-C47B-4259-83CF-46F9EC4438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4" name="Oval 39">
              <a:extLst>
                <a:ext uri="{FF2B5EF4-FFF2-40B4-BE49-F238E27FC236}">
                  <a16:creationId xmlns:a16="http://schemas.microsoft.com/office/drawing/2014/main" id="{017EC95B-8323-461F-B320-4A00450D0D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5" name="Freeform 43">
              <a:extLst>
                <a:ext uri="{FF2B5EF4-FFF2-40B4-BE49-F238E27FC236}">
                  <a16:creationId xmlns:a16="http://schemas.microsoft.com/office/drawing/2014/main" id="{46FBBB5D-6820-4AC1-95E4-893E8322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32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1511" name="Animation Flag">
            <a:extLst>
              <a:ext uri="{FF2B5EF4-FFF2-40B4-BE49-F238E27FC236}">
                <a16:creationId xmlns:a16="http://schemas.microsoft.com/office/drawing/2014/main" id="{01AE41CA-7AFF-4F83-AB1C-D2F68A26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6294E0-2BE5-45FA-9991-DA5155A0E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Joins: WHERE Clause Restricts Rows</a:t>
            </a:r>
          </a:p>
        </p:txBody>
      </p:sp>
      <p:graphicFrame>
        <p:nvGraphicFramePr>
          <p:cNvPr id="278900" name="Group 372">
            <a:extLst>
              <a:ext uri="{FF2B5EF4-FFF2-40B4-BE49-F238E27FC236}">
                <a16:creationId xmlns:a16="http://schemas.microsoft.com/office/drawing/2014/main" id="{C50C190B-AA71-40F5-96DA-C1BCA9F26EE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621213" y="2959101"/>
          <a:ext cx="2844800" cy="3632203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0" name="Slide Number Placeholder 3">
            <a:extLst>
              <a:ext uri="{FF2B5EF4-FFF2-40B4-BE49-F238E27FC236}">
                <a16:creationId xmlns:a16="http://schemas.microsoft.com/office/drawing/2014/main" id="{808F67C4-A312-4B59-A742-E81AC0139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BD6E1-9DE4-42DE-976F-10311011608E}" type="slidenum">
              <a:rPr lang="en-US" altLang="en-US" sz="1400"/>
              <a:pPr eaLnBrk="1" hangingPunct="1"/>
              <a:t>50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62" name="Animation Flag">
            <a:extLst>
              <a:ext uri="{FF2B5EF4-FFF2-40B4-BE49-F238E27FC236}">
                <a16:creationId xmlns:a16="http://schemas.microsoft.com/office/drawing/2014/main" id="{5E3BBC50-89BF-40D4-B0D9-3B69ACCE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000" b="1"/>
              <a:t>...</a:t>
            </a:r>
          </a:p>
        </p:txBody>
      </p:sp>
      <p:graphicFrame>
        <p:nvGraphicFramePr>
          <p:cNvPr id="278898" name="Group 370">
            <a:extLst>
              <a:ext uri="{FF2B5EF4-FFF2-40B4-BE49-F238E27FC236}">
                <a16:creationId xmlns:a16="http://schemas.microsoft.com/office/drawing/2014/main" id="{7B9FAC03-7984-4822-891C-E03C87A7A973}"/>
              </a:ext>
            </a:extLst>
          </p:cNvPr>
          <p:cNvGraphicFramePr>
            <a:graphicFrameLocks noGrp="1"/>
          </p:cNvGraphicFramePr>
          <p:nvPr/>
        </p:nvGraphicFramePr>
        <p:xfrm>
          <a:off x="2716213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8899" name="Group 371">
            <a:extLst>
              <a:ext uri="{FF2B5EF4-FFF2-40B4-BE49-F238E27FC236}">
                <a16:creationId xmlns:a16="http://schemas.microsoft.com/office/drawing/2014/main" id="{0695920D-D2C9-4217-A9CE-4D7449D3683E}"/>
              </a:ext>
            </a:extLst>
          </p:cNvPr>
          <p:cNvGraphicFramePr>
            <a:graphicFrameLocks noGrp="1"/>
          </p:cNvGraphicFramePr>
          <p:nvPr/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99" name="Text Box 246">
            <a:extLst>
              <a:ext uri="{FF2B5EF4-FFF2-40B4-BE49-F238E27FC236}">
                <a16:creationId xmlns:a16="http://schemas.microsoft.com/office/drawing/2014/main" id="{18CA6A57-2191-4CE2-9D6C-050A6027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s105d02</a:t>
            </a:r>
          </a:p>
        </p:txBody>
      </p:sp>
      <p:sp>
        <p:nvSpPr>
          <p:cNvPr id="51300" name="Text Box 247">
            <a:extLst>
              <a:ext uri="{FF2B5EF4-FFF2-40B4-BE49-F238E27FC236}">
                <a16:creationId xmlns:a16="http://schemas.microsoft.com/office/drawing/2014/main" id="{CCAC4139-D8A0-4BA1-9E63-4595BC96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2200275"/>
            <a:ext cx="3340100" cy="9159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   from one, two</a:t>
            </a:r>
          </a:p>
          <a:p>
            <a:pPr>
              <a:lnSpc>
                <a:spcPct val="85000"/>
              </a:lnSpc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where one.x=two.x;</a:t>
            </a:r>
          </a:p>
        </p:txBody>
      </p:sp>
      <p:sp>
        <p:nvSpPr>
          <p:cNvPr id="51301" name="AutoShape 248">
            <a:extLst>
              <a:ext uri="{FF2B5EF4-FFF2-40B4-BE49-F238E27FC236}">
                <a16:creationId xmlns:a16="http://schemas.microsoft.com/office/drawing/2014/main" id="{914725AC-3F22-44E3-BF3C-8585207B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4" y="5646738"/>
            <a:ext cx="365125" cy="228600"/>
          </a:xfrm>
          <a:prstGeom prst="leftArrow">
            <a:avLst>
              <a:gd name="adj1" fmla="val 50000"/>
              <a:gd name="adj2" fmla="val 3993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noProof="1">
              <a:solidFill>
                <a:srgbClr val="FF0000"/>
              </a:solidFill>
            </a:endParaRPr>
          </a:p>
        </p:txBody>
      </p:sp>
      <p:sp>
        <p:nvSpPr>
          <p:cNvPr id="51302" name="Rectangle 249">
            <a:extLst>
              <a:ext uri="{FF2B5EF4-FFF2-40B4-BE49-F238E27FC236}">
                <a16:creationId xmlns:a16="http://schemas.microsoft.com/office/drawing/2014/main" id="{7EE82DC0-4591-4069-82B9-34C176FF3B6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05375" y="2776538"/>
            <a:ext cx="2616200" cy="284162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F90C1AA-6137-4465-999B-FFDC032A6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Joins: Results Are Returned</a:t>
            </a:r>
          </a:p>
        </p:txBody>
      </p:sp>
      <p:graphicFrame>
        <p:nvGraphicFramePr>
          <p:cNvPr id="280975" name="Group 399">
            <a:extLst>
              <a:ext uri="{FF2B5EF4-FFF2-40B4-BE49-F238E27FC236}">
                <a16:creationId xmlns:a16="http://schemas.microsoft.com/office/drawing/2014/main" id="{6B051CB6-4D48-42E2-A667-46180306E7E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621213" y="2959101"/>
          <a:ext cx="2844800" cy="1035051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20B5E4DD-C66E-4B9C-BC03-D29F7D602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E90CC8-E348-4796-BC36-149D2A118FC5}" type="slidenum">
              <a:rPr lang="en-US" altLang="en-US" sz="1400"/>
              <a:pPr eaLnBrk="1" hangingPunct="1"/>
              <a:t>51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80973" name="Group 397">
            <a:extLst>
              <a:ext uri="{FF2B5EF4-FFF2-40B4-BE49-F238E27FC236}">
                <a16:creationId xmlns:a16="http://schemas.microsoft.com/office/drawing/2014/main" id="{8C36A340-D08D-4364-B48A-879EB6551F04}"/>
              </a:ext>
            </a:extLst>
          </p:cNvPr>
          <p:cNvGraphicFramePr>
            <a:graphicFrameLocks noGrp="1"/>
          </p:cNvGraphicFramePr>
          <p:nvPr/>
        </p:nvGraphicFramePr>
        <p:xfrm>
          <a:off x="2716213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0974" name="Group 398">
            <a:extLst>
              <a:ext uri="{FF2B5EF4-FFF2-40B4-BE49-F238E27FC236}">
                <a16:creationId xmlns:a16="http://schemas.microsoft.com/office/drawing/2014/main" id="{57E1DD51-4BA7-4F64-8272-6A2663BF7902}"/>
              </a:ext>
            </a:extLst>
          </p:cNvPr>
          <p:cNvGraphicFramePr>
            <a:graphicFrameLocks noGrp="1"/>
          </p:cNvGraphicFramePr>
          <p:nvPr/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82" name="Text Box 246">
            <a:extLst>
              <a:ext uri="{FF2B5EF4-FFF2-40B4-BE49-F238E27FC236}">
                <a16:creationId xmlns:a16="http://schemas.microsoft.com/office/drawing/2014/main" id="{8489128A-E978-408A-A208-927FF12C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s105d02</a:t>
            </a:r>
          </a:p>
        </p:txBody>
      </p:sp>
      <p:sp>
        <p:nvSpPr>
          <p:cNvPr id="52283" name="Text Box 247">
            <a:extLst>
              <a:ext uri="{FF2B5EF4-FFF2-40B4-BE49-F238E27FC236}">
                <a16:creationId xmlns:a16="http://schemas.microsoft.com/office/drawing/2014/main" id="{F11B61FD-C99C-4CF4-91ED-12704CCE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2200275"/>
            <a:ext cx="3340100" cy="9159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   from one, two</a:t>
            </a:r>
          </a:p>
          <a:p>
            <a:pPr>
              <a:lnSpc>
                <a:spcPct val="85000"/>
              </a:lnSpc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where one.x=two.x;</a:t>
            </a:r>
          </a:p>
        </p:txBody>
      </p:sp>
      <p:sp>
        <p:nvSpPr>
          <p:cNvPr id="52284" name="Rectangle 275">
            <a:extLst>
              <a:ext uri="{FF2B5EF4-FFF2-40B4-BE49-F238E27FC236}">
                <a16:creationId xmlns:a16="http://schemas.microsoft.com/office/drawing/2014/main" id="{58320406-E5E4-41AC-9643-E13B8D84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6" y="4954588"/>
            <a:ext cx="7813675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lIns="0" tIns="0" rIns="0" bIns="0"/>
          <a:lstStyle>
            <a:lvl1pPr marL="566738" indent="-566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sym typeface="Wingdings" panose="05000000000000000000" pitchFamily="2" charset="2"/>
              </a:rPr>
              <a:t>	</a:t>
            </a:r>
            <a:r>
              <a:rPr lang="en-US" altLang="en-US">
                <a:solidFill>
                  <a:srgbClr val="000000"/>
                </a:solidFill>
              </a:rPr>
              <a:t>Tables do not have to be sorted before they are joined.</a:t>
            </a:r>
            <a:r>
              <a:rPr lang="en-US" altLang="en-US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B7181AEE-7A26-47D6-AD81-991A7B7B5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</a:t>
            </a:r>
          </a:p>
        </p:txBody>
      </p:sp>
      <p:sp>
        <p:nvSpPr>
          <p:cNvPr id="53251" name="Rectangle 243">
            <a:extLst>
              <a:ext uri="{FF2B5EF4-FFF2-40B4-BE49-F238E27FC236}">
                <a16:creationId xmlns:a16="http://schemas.microsoft.com/office/drawing/2014/main" id="{ED6244A2-55BA-4ABE-96D6-47FC7D3705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71563"/>
            <a:ext cx="7893050" cy="823912"/>
          </a:xfrm>
        </p:spPr>
        <p:txBody>
          <a:bodyPr/>
          <a:lstStyle/>
          <a:p>
            <a:pPr marL="0" indent="0"/>
            <a:r>
              <a:rPr lang="en-US" altLang="en-US"/>
              <a:t>One method of displaying the X column only once is to use a table qualifier in the SELECT list. </a:t>
            </a:r>
          </a:p>
        </p:txBody>
      </p:sp>
      <p:graphicFrame>
        <p:nvGraphicFramePr>
          <p:cNvPr id="31181" name="Group 461">
            <a:extLst>
              <a:ext uri="{FF2B5EF4-FFF2-40B4-BE49-F238E27FC236}">
                <a16:creationId xmlns:a16="http://schemas.microsoft.com/office/drawing/2014/main" id="{A355868E-7AAF-4D68-8800-A553A23E086D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933950" y="5075239"/>
          <a:ext cx="2312988" cy="1016001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Slide Number Placeholder 5">
            <a:extLst>
              <a:ext uri="{FF2B5EF4-FFF2-40B4-BE49-F238E27FC236}">
                <a16:creationId xmlns:a16="http://schemas.microsoft.com/office/drawing/2014/main" id="{63C33D07-02DA-4F1B-877D-D3188774D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AD924A-9611-423B-8222-39839496A33E}" type="slidenum">
              <a:rPr lang="en-US" altLang="en-US" sz="1400"/>
              <a:pPr eaLnBrk="1" hangingPunct="1"/>
              <a:t>52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1179" name="Group 459">
            <a:extLst>
              <a:ext uri="{FF2B5EF4-FFF2-40B4-BE49-F238E27FC236}">
                <a16:creationId xmlns:a16="http://schemas.microsoft.com/office/drawing/2014/main" id="{424598DD-AE80-4299-818D-666430EF8053}"/>
              </a:ext>
            </a:extLst>
          </p:cNvPr>
          <p:cNvGraphicFramePr>
            <a:graphicFrameLocks noGrp="1"/>
          </p:cNvGraphicFramePr>
          <p:nvPr/>
        </p:nvGraphicFramePr>
        <p:xfrm>
          <a:off x="3770314" y="1863725"/>
          <a:ext cx="1716087" cy="1584960"/>
        </p:xfrm>
        <a:graphic>
          <a:graphicData uri="http://schemas.openxmlformats.org/drawingml/2006/table">
            <a:tbl>
              <a:tblPr/>
              <a:tblGrid>
                <a:gridCol w="88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180" name="Group 460">
            <a:extLst>
              <a:ext uri="{FF2B5EF4-FFF2-40B4-BE49-F238E27FC236}">
                <a16:creationId xmlns:a16="http://schemas.microsoft.com/office/drawing/2014/main" id="{BB5983BC-3F5C-4F14-91B6-1018616A38AE}"/>
              </a:ext>
            </a:extLst>
          </p:cNvPr>
          <p:cNvGraphicFramePr>
            <a:graphicFrameLocks noGrp="1"/>
          </p:cNvGraphicFramePr>
          <p:nvPr/>
        </p:nvGraphicFramePr>
        <p:xfrm>
          <a:off x="6604000" y="1865314"/>
          <a:ext cx="1701800" cy="1595439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304" name="Text Box 245">
            <a:extLst>
              <a:ext uri="{FF2B5EF4-FFF2-40B4-BE49-F238E27FC236}">
                <a16:creationId xmlns:a16="http://schemas.microsoft.com/office/drawing/2014/main" id="{4E63E9C1-A088-4A05-9C74-BF8F1A4B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4" y="4038600"/>
            <a:ext cx="4491037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one.x, a, b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one, two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where one.x=two.x;</a:t>
            </a:r>
          </a:p>
        </p:txBody>
      </p:sp>
      <p:sp>
        <p:nvSpPr>
          <p:cNvPr id="53305" name="Text Box 274">
            <a:extLst>
              <a:ext uri="{FF2B5EF4-FFF2-40B4-BE49-F238E27FC236}">
                <a16:creationId xmlns:a16="http://schemas.microsoft.com/office/drawing/2014/main" id="{ACD29926-BD17-4480-8D73-7E5BD54F8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s105d03</a:t>
            </a:r>
          </a:p>
        </p:txBody>
      </p:sp>
      <p:sp>
        <p:nvSpPr>
          <p:cNvPr id="53306" name="Rectangle 329">
            <a:extLst>
              <a:ext uri="{FF2B5EF4-FFF2-40B4-BE49-F238E27FC236}">
                <a16:creationId xmlns:a16="http://schemas.microsoft.com/office/drawing/2014/main" id="{18E5F0B7-6032-4FEC-8726-14047758A3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75250" y="4083050"/>
            <a:ext cx="75565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73D8558-A57C-40DB-A25B-4D1B4B594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1D852BA-A609-4309-B154-386EDF0CEA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071563"/>
            <a:ext cx="7788275" cy="806450"/>
          </a:xfrm>
        </p:spPr>
        <p:txBody>
          <a:bodyPr/>
          <a:lstStyle/>
          <a:p>
            <a:pPr marL="0" indent="0"/>
            <a:r>
              <a:rPr lang="en-US" altLang="en-US"/>
              <a:t>Display all combinations of rows with matching keys, including duplicates. </a:t>
            </a:r>
          </a:p>
        </p:txBody>
      </p:sp>
      <p:graphicFrame>
        <p:nvGraphicFramePr>
          <p:cNvPr id="190901" name="Group 437">
            <a:extLst>
              <a:ext uri="{FF2B5EF4-FFF2-40B4-BE49-F238E27FC236}">
                <a16:creationId xmlns:a16="http://schemas.microsoft.com/office/drawing/2014/main" id="{00876BDD-CF82-488A-AD22-7BA8402125E3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255839" y="1871663"/>
          <a:ext cx="1736725" cy="21945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Three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0902" name="Group 438">
            <a:extLst>
              <a:ext uri="{FF2B5EF4-FFF2-40B4-BE49-F238E27FC236}">
                <a16:creationId xmlns:a16="http://schemas.microsoft.com/office/drawing/2014/main" id="{5A51F90E-AC9C-4949-B4D3-CE024524F678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800600" y="1874838"/>
          <a:ext cx="1735138" cy="188976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3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Four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E03CE6D1-0596-4C51-86A6-E19B3923C7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5E5AC-9433-45C4-8DF5-51A9101FC4EF}" type="slidenum">
              <a:rPr lang="en-US" altLang="en-US" sz="1400"/>
              <a:pPr eaLnBrk="1" hangingPunct="1"/>
              <a:t>53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322" name="Text Box 58">
            <a:extLst>
              <a:ext uri="{FF2B5EF4-FFF2-40B4-BE49-F238E27FC236}">
                <a16:creationId xmlns:a16="http://schemas.microsoft.com/office/drawing/2014/main" id="{2316A0CC-1515-4540-8C00-E6594D3F9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4419601"/>
            <a:ext cx="5068888" cy="1965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proc sql;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select *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from three, four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where three.x=four.x;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quit;</a:t>
            </a:r>
          </a:p>
        </p:txBody>
      </p:sp>
      <p:sp>
        <p:nvSpPr>
          <p:cNvPr id="54323" name="Text Box 289">
            <a:extLst>
              <a:ext uri="{FF2B5EF4-FFF2-40B4-BE49-F238E27FC236}">
                <a16:creationId xmlns:a16="http://schemas.microsoft.com/office/drawing/2014/main" id="{6CA35104-3B9F-434D-8E5A-5BE00E06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s105d04</a:t>
            </a:r>
          </a:p>
        </p:txBody>
      </p:sp>
      <p:sp>
        <p:nvSpPr>
          <p:cNvPr id="54324" name="Animation Flag">
            <a:extLst>
              <a:ext uri="{FF2B5EF4-FFF2-40B4-BE49-F238E27FC236}">
                <a16:creationId xmlns:a16="http://schemas.microsoft.com/office/drawing/2014/main" id="{6062F9E6-52E3-44E6-BBB9-8FE6E470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/>
              <a:t>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A8C5917-84C6-4947-966D-B14C3CD1A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88D7C9C-A617-4151-91B9-BF0A1FE167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071563"/>
            <a:ext cx="7788275" cy="806450"/>
          </a:xfrm>
        </p:spPr>
        <p:txBody>
          <a:bodyPr/>
          <a:lstStyle/>
          <a:p>
            <a:pPr marL="0" indent="0"/>
            <a:r>
              <a:rPr lang="en-US" altLang="en-US"/>
              <a:t>Display all combinations of rows with matching keys, including duplicates. </a:t>
            </a:r>
          </a:p>
        </p:txBody>
      </p:sp>
      <p:graphicFrame>
        <p:nvGraphicFramePr>
          <p:cNvPr id="284973" name="Group 301">
            <a:extLst>
              <a:ext uri="{FF2B5EF4-FFF2-40B4-BE49-F238E27FC236}">
                <a16:creationId xmlns:a16="http://schemas.microsoft.com/office/drawing/2014/main" id="{BFFA25E7-08B4-4A8F-BB4E-FEF2BBC8DDB4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255839" y="1871663"/>
          <a:ext cx="1736725" cy="21945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Three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a2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4974" name="Group 302">
            <a:extLst>
              <a:ext uri="{FF2B5EF4-FFF2-40B4-BE49-F238E27FC236}">
                <a16:creationId xmlns:a16="http://schemas.microsoft.com/office/drawing/2014/main" id="{9AF777A3-17BE-475A-BBE4-E43268A7E8D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800600" y="1874838"/>
          <a:ext cx="1735138" cy="188976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3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Four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Slide Number Placeholder 5">
            <a:extLst>
              <a:ext uri="{FF2B5EF4-FFF2-40B4-BE49-F238E27FC236}">
                <a16:creationId xmlns:a16="http://schemas.microsoft.com/office/drawing/2014/main" id="{595070A6-BF65-4A09-AF43-1FDFA222B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6553D-3D54-4A98-819D-72C015B1D915}" type="slidenum">
              <a:rPr lang="en-US" altLang="en-US" sz="1400"/>
              <a:pPr eaLnBrk="1" hangingPunct="1"/>
              <a:t>54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46" name="Text Box 58">
            <a:extLst>
              <a:ext uri="{FF2B5EF4-FFF2-40B4-BE49-F238E27FC236}">
                <a16:creationId xmlns:a16="http://schemas.microsoft.com/office/drawing/2014/main" id="{B828ACBF-CE96-491A-9F12-43C4331AE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4419601"/>
            <a:ext cx="5068888" cy="1965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proc sql;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select *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from three, four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where three.x=four.x;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quit;</a:t>
            </a:r>
          </a:p>
        </p:txBody>
      </p:sp>
      <p:graphicFrame>
        <p:nvGraphicFramePr>
          <p:cNvPr id="284975" name="Group 303">
            <a:extLst>
              <a:ext uri="{FF2B5EF4-FFF2-40B4-BE49-F238E27FC236}">
                <a16:creationId xmlns:a16="http://schemas.microsoft.com/office/drawing/2014/main" id="{0BA2D6F7-2320-4CC2-8C3A-709E03AA2BB1}"/>
              </a:ext>
            </a:extLst>
          </p:cNvPr>
          <p:cNvGraphicFramePr>
            <a:graphicFrameLocks noGrp="1"/>
          </p:cNvGraphicFramePr>
          <p:nvPr/>
        </p:nvGraphicFramePr>
        <p:xfrm>
          <a:off x="7366000" y="1849439"/>
          <a:ext cx="2844800" cy="2008189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Results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80" name="Text Box 185">
            <a:extLst>
              <a:ext uri="{FF2B5EF4-FFF2-40B4-BE49-F238E27FC236}">
                <a16:creationId xmlns:a16="http://schemas.microsoft.com/office/drawing/2014/main" id="{12ED5B99-3E67-44A7-8CB6-A63DF9B81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s105d04</a:t>
            </a:r>
          </a:p>
        </p:txBody>
      </p:sp>
      <p:sp>
        <p:nvSpPr>
          <p:cNvPr id="55381" name="Rectangle 186">
            <a:extLst>
              <a:ext uri="{FF2B5EF4-FFF2-40B4-BE49-F238E27FC236}">
                <a16:creationId xmlns:a16="http://schemas.microsoft.com/office/drawing/2014/main" id="{F2C4B652-BA2E-49B8-A7BB-6439F2561D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2801" y="5559426"/>
            <a:ext cx="3859213" cy="390525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1A8DAB9-3993-4DAA-89DE-B84E3F66E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E10432B-14EE-40EE-8407-5A3BA9F10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You can retrieve both nonmatching and matching rows using an outer join.</a:t>
            </a:r>
          </a:p>
          <a:p>
            <a:pPr marL="0" indent="0"/>
            <a:endParaRPr lang="en-US" altLang="en-US" sz="1200"/>
          </a:p>
          <a:p>
            <a:pPr marL="0" indent="0"/>
            <a:r>
              <a:rPr lang="en-US" altLang="en-US"/>
              <a:t>Outer joins include left, full, and right outer joins. Outer joins can process only two tables at a time.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B4DC6759-62CB-4108-BA8F-65626BA3B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FF6EA0-EEC2-4CD1-94AB-51445601FFD9}" type="slidenum">
              <a:rPr lang="en-US" altLang="en-US" sz="1400"/>
              <a:pPr eaLnBrk="1" hangingPunct="1"/>
              <a:t>55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71685" name="Group 30">
            <a:extLst>
              <a:ext uri="{FF2B5EF4-FFF2-40B4-BE49-F238E27FC236}">
                <a16:creationId xmlns:a16="http://schemas.microsoft.com/office/drawing/2014/main" id="{26D486E5-0161-412F-BA2E-B131C744B754}"/>
              </a:ext>
            </a:extLst>
          </p:cNvPr>
          <p:cNvGrpSpPr>
            <a:grpSpLocks/>
          </p:cNvGrpSpPr>
          <p:nvPr/>
        </p:nvGrpSpPr>
        <p:grpSpPr bwMode="auto">
          <a:xfrm>
            <a:off x="4829176" y="3228976"/>
            <a:ext cx="2511425" cy="2022476"/>
            <a:chOff x="2064" y="2036"/>
            <a:chExt cx="1582" cy="1274"/>
          </a:xfrm>
        </p:grpSpPr>
        <p:sp>
          <p:nvSpPr>
            <p:cNvPr id="71696" name="Oval 31">
              <a:extLst>
                <a:ext uri="{FF2B5EF4-FFF2-40B4-BE49-F238E27FC236}">
                  <a16:creationId xmlns:a16="http://schemas.microsoft.com/office/drawing/2014/main" id="{295F4F5B-3909-4288-A28B-068CAFC847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40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7" name="Oval 32">
              <a:extLst>
                <a:ext uri="{FF2B5EF4-FFF2-40B4-BE49-F238E27FC236}">
                  <a16:creationId xmlns:a16="http://schemas.microsoft.com/office/drawing/2014/main" id="{DF984255-94A4-4868-BFA4-531B0E70F9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8" y="2040"/>
              <a:ext cx="1008" cy="100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8" name="Text Box 33">
              <a:extLst>
                <a:ext uri="{FF2B5EF4-FFF2-40B4-BE49-F238E27FC236}">
                  <a16:creationId xmlns:a16="http://schemas.microsoft.com/office/drawing/2014/main" id="{F6600F9B-C9BA-4C22-9113-4423C8D5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077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Full</a:t>
              </a:r>
            </a:p>
          </p:txBody>
        </p:sp>
        <p:sp>
          <p:nvSpPr>
            <p:cNvPr id="71699" name="Oval 34">
              <a:extLst>
                <a:ext uri="{FF2B5EF4-FFF2-40B4-BE49-F238E27FC236}">
                  <a16:creationId xmlns:a16="http://schemas.microsoft.com/office/drawing/2014/main" id="{5E97C17E-00C0-44D2-AA3F-6E67205FB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3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1686" name="Group 35">
            <a:extLst>
              <a:ext uri="{FF2B5EF4-FFF2-40B4-BE49-F238E27FC236}">
                <a16:creationId xmlns:a16="http://schemas.microsoft.com/office/drawing/2014/main" id="{62AAD6E6-00FB-4E50-AE36-16C84581FFC8}"/>
              </a:ext>
            </a:extLst>
          </p:cNvPr>
          <p:cNvGrpSpPr>
            <a:grpSpLocks/>
          </p:cNvGrpSpPr>
          <p:nvPr/>
        </p:nvGrpSpPr>
        <p:grpSpPr bwMode="auto">
          <a:xfrm>
            <a:off x="7810500" y="3197226"/>
            <a:ext cx="2451100" cy="2046288"/>
            <a:chOff x="3997" y="2016"/>
            <a:chExt cx="1544" cy="1289"/>
          </a:xfrm>
        </p:grpSpPr>
        <p:sp>
          <p:nvSpPr>
            <p:cNvPr id="71692" name="Oval 36">
              <a:extLst>
                <a:ext uri="{FF2B5EF4-FFF2-40B4-BE49-F238E27FC236}">
                  <a16:creationId xmlns:a16="http://schemas.microsoft.com/office/drawing/2014/main" id="{E6E76B0D-06CF-4CA7-80EE-13A53EF5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016"/>
              <a:ext cx="480" cy="4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3" name="Oval 37">
              <a:extLst>
                <a:ext uri="{FF2B5EF4-FFF2-40B4-BE49-F238E27FC236}">
                  <a16:creationId xmlns:a16="http://schemas.microsoft.com/office/drawing/2014/main" id="{71454F01-BA65-4502-AEBD-EEAB4EE66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3" y="2016"/>
              <a:ext cx="1008" cy="1008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4" name="Text Box 38">
              <a:extLst>
                <a:ext uri="{FF2B5EF4-FFF2-40B4-BE49-F238E27FC236}">
                  <a16:creationId xmlns:a16="http://schemas.microsoft.com/office/drawing/2014/main" id="{D7D56CC8-15D9-4426-924E-22B030D0F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3072"/>
              <a:ext cx="4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Right</a:t>
              </a:r>
            </a:p>
          </p:txBody>
        </p:sp>
        <p:sp>
          <p:nvSpPr>
            <p:cNvPr id="71695" name="Oval 39">
              <a:extLst>
                <a:ext uri="{FF2B5EF4-FFF2-40B4-BE49-F238E27FC236}">
                  <a16:creationId xmlns:a16="http://schemas.microsoft.com/office/drawing/2014/main" id="{71066B24-03DF-4BE9-9E85-E406970793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7" y="2016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1687" name="Group 40">
            <a:extLst>
              <a:ext uri="{FF2B5EF4-FFF2-40B4-BE49-F238E27FC236}">
                <a16:creationId xmlns:a16="http://schemas.microsoft.com/office/drawing/2014/main" id="{A49459B4-DB8D-4C39-B507-0A5446405B7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54376"/>
            <a:ext cx="2546350" cy="2033588"/>
            <a:chOff x="144" y="2052"/>
            <a:chExt cx="1604" cy="1281"/>
          </a:xfrm>
        </p:grpSpPr>
        <p:sp>
          <p:nvSpPr>
            <p:cNvPr id="71688" name="Oval 41">
              <a:extLst>
                <a:ext uri="{FF2B5EF4-FFF2-40B4-BE49-F238E27FC236}">
                  <a16:creationId xmlns:a16="http://schemas.microsoft.com/office/drawing/2014/main" id="{69DC0BCF-A264-45C5-954C-585010F341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89" name="Oval 42">
              <a:extLst>
                <a:ext uri="{FF2B5EF4-FFF2-40B4-BE49-F238E27FC236}">
                  <a16:creationId xmlns:a16="http://schemas.microsoft.com/office/drawing/2014/main" id="{03339B7F-30DB-4DA5-9448-52D76083AF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0" y="2052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690" name="Text Box 43">
              <a:extLst>
                <a:ext uri="{FF2B5EF4-FFF2-40B4-BE49-F238E27FC236}">
                  <a16:creationId xmlns:a16="http://schemas.microsoft.com/office/drawing/2014/main" id="{D5D7EB1B-55E7-471E-BDFD-E0201EE7D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100"/>
              <a:ext cx="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Left</a:t>
              </a:r>
            </a:p>
          </p:txBody>
        </p:sp>
        <p:sp>
          <p:nvSpPr>
            <p:cNvPr id="71691" name="Oval 44">
              <a:extLst>
                <a:ext uri="{FF2B5EF4-FFF2-40B4-BE49-F238E27FC236}">
                  <a16:creationId xmlns:a16="http://schemas.microsoft.com/office/drawing/2014/main" id="{2F642983-E67D-4C37-A40B-76CDB608D5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06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4980EBF-8BB6-40DC-AEF1-CAC5731EA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Compare Inner Joins And Outer Joins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5B3444-E63F-42A6-9BD9-7DFB4BC90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following table is a comparison of inner and outer join syntax and limitations:</a:t>
            </a:r>
          </a:p>
        </p:txBody>
      </p:sp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552D272B-C304-4CFA-B72D-C2FA90458C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2740C6-8E0C-42B8-9145-CFB5D9C60D40}" type="slidenum">
              <a:rPr lang="en-US" altLang="en-US" sz="1400"/>
              <a:pPr eaLnBrk="1" hangingPunct="1"/>
              <a:t>56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18192" name="Group 432">
            <a:extLst>
              <a:ext uri="{FF2B5EF4-FFF2-40B4-BE49-F238E27FC236}">
                <a16:creationId xmlns:a16="http://schemas.microsoft.com/office/drawing/2014/main" id="{ADD3A040-6E82-4CDB-BF0D-EF76D8929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1252"/>
              </p:ext>
            </p:extLst>
          </p:nvPr>
        </p:nvGraphicFramePr>
        <p:xfrm>
          <a:off x="1351479" y="2922717"/>
          <a:ext cx="7773987" cy="3846630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5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Key Point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Inner Join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Outer Join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Limit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3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Join Behavior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matching rows only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Returns matching and nonmatching rows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Join Options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Matching rows only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LEFT, FULL, RIGHT</a:t>
                      </a: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Syntax changes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tables in the FROM clause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clause that specifies join criteria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 clause that specifies join criteria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88896" marB="88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953754A-9202-4B8D-83C7-6CF70BE40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C6610DE-4CC1-4019-B170-62715F5EB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3614" y="1071564"/>
            <a:ext cx="7824787" cy="5786437"/>
          </a:xfrm>
        </p:spPr>
        <p:txBody>
          <a:bodyPr/>
          <a:lstStyle/>
          <a:p>
            <a:pPr marL="0" indent="0"/>
            <a:r>
              <a:rPr lang="en-US" altLang="en-US"/>
              <a:t>Outer join syntax is similar to the inner join alternate syntax. </a:t>
            </a:r>
          </a:p>
          <a:p>
            <a:pPr marL="0" indent="0"/>
            <a:r>
              <a:rPr lang="en-US" altLang="en-US"/>
              <a:t>General form of an outer join: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 ON clause specifies the join criteria in outer joins.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D46887-D9E9-46BB-A4AB-932CAB1B1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25B7E7-668F-4D16-8673-CAC026E1E8E2}" type="slidenum">
              <a:rPr lang="en-US" altLang="en-US" sz="1400"/>
              <a:pPr eaLnBrk="1" hangingPunct="1"/>
              <a:t>57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CBDFBB97-7D96-4122-9836-935F625B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6" y="2546350"/>
            <a:ext cx="5083175" cy="1969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lIns="88900" tIns="152400" rIns="88900" bIns="15240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column-1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&lt;, …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column-n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table-1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LEFT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|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|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FULL JOIN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                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table-2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join-condition(s)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             &lt;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other clauses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104639D-783A-4ADF-922C-11D853C6A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Left and Right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7FE52B-8C0E-4AD8-8CFC-8E73361B7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0803A9-58CD-47EB-8A5A-B7D4AC5C88C7}" type="slidenum">
              <a:rPr lang="en-US" altLang="en-US" sz="1400"/>
              <a:pPr eaLnBrk="1" hangingPunct="1"/>
              <a:t>58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6B7F467F-822A-4128-8D01-73A4721C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0668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5613" indent="-341313" eaLnBrk="0" hangingPunct="0"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92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/>
              <a:t>Consider the position of the tables in the FROM clause.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Left joins include all rows from the first (left) table, even if there are no matching rows in the second (right) table.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Right joins include all rows from the second (right) table, even if there are no matching rows in the first (left) table.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Full joins include all rows from both tables, even if there are no matching rows in either table.</a:t>
            </a:r>
          </a:p>
        </p:txBody>
      </p:sp>
      <p:sp>
        <p:nvSpPr>
          <p:cNvPr id="74757" name="Text Box 9">
            <a:extLst>
              <a:ext uri="{FF2B5EF4-FFF2-40B4-BE49-F238E27FC236}">
                <a16:creationId xmlns:a16="http://schemas.microsoft.com/office/drawing/2014/main" id="{5B57873B-3474-47CD-AADE-51340582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581400"/>
            <a:ext cx="179601" cy="54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noProof="1">
              <a:latin typeface="Courier New" panose="02070309020205020404" pitchFamily="49" charset="0"/>
            </a:endParaRPr>
          </a:p>
        </p:txBody>
      </p:sp>
      <p:sp>
        <p:nvSpPr>
          <p:cNvPr id="118797" name="Text Box 13">
            <a:extLst>
              <a:ext uri="{FF2B5EF4-FFF2-40B4-BE49-F238E27FC236}">
                <a16:creationId xmlns:a16="http://schemas.microsoft.com/office/drawing/2014/main" id="{A1C707AF-BD84-4ED3-829D-52E5F2A4B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5354638"/>
            <a:ext cx="3334246" cy="86177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 type="none" w="med" len="lg"/>
            <a:tailEnd type="none" w="med" len="lg"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88900" tIns="152400" rIns="88900" bIns="152400">
            <a:spAutoFit/>
          </a:bodyPr>
          <a:lstStyle/>
          <a:p>
            <a:pPr eaLnBrk="0" hangingPunct="0">
              <a:tabLst>
                <a:tab pos="6350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table-1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join-type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table-2</a:t>
            </a:r>
          </a:p>
          <a:p>
            <a:pPr eaLnBrk="0" hangingPunct="0">
              <a:tabLst>
                <a:tab pos="635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ON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join-condition(s)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;</a:t>
            </a:r>
          </a:p>
        </p:txBody>
      </p:sp>
      <p:sp>
        <p:nvSpPr>
          <p:cNvPr id="74759" name="AutoShape 11">
            <a:extLst>
              <a:ext uri="{FF2B5EF4-FFF2-40B4-BE49-F238E27FC236}">
                <a16:creationId xmlns:a16="http://schemas.microsoft.com/office/drawing/2014/main" id="{BEE1B7FF-BDFA-452A-9AA4-AE61D8D3A761}"/>
              </a:ext>
            </a:extLst>
          </p:cNvPr>
          <p:cNvSpPr>
            <a:spLocks/>
          </p:cNvSpPr>
          <p:nvPr/>
        </p:nvSpPr>
        <p:spPr bwMode="auto">
          <a:xfrm>
            <a:off x="7913689" y="4702994"/>
            <a:ext cx="1503617" cy="487313"/>
          </a:xfrm>
          <a:prstGeom prst="borderCallout1">
            <a:avLst>
              <a:gd name="adj1" fmla="val 49157"/>
              <a:gd name="adj2" fmla="val -843"/>
              <a:gd name="adj3" fmla="val 164940"/>
              <a:gd name="adj4" fmla="val -52671"/>
            </a:avLst>
          </a:prstGeom>
          <a:solidFill>
            <a:srgbClr val="FFF2BE"/>
          </a:solidFill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</p:spPr>
        <p:txBody>
          <a:bodyPr wrap="none" lIns="88900" tIns="88900" rIns="88900" bIns="889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Right table</a:t>
            </a:r>
          </a:p>
        </p:txBody>
      </p:sp>
      <p:sp>
        <p:nvSpPr>
          <p:cNvPr id="74760" name="AutoShape 12">
            <a:extLst>
              <a:ext uri="{FF2B5EF4-FFF2-40B4-BE49-F238E27FC236}">
                <a16:creationId xmlns:a16="http://schemas.microsoft.com/office/drawing/2014/main" id="{5C7CDBF9-97BA-4DD0-A89D-C9C0BC79610C}"/>
              </a:ext>
            </a:extLst>
          </p:cNvPr>
          <p:cNvSpPr>
            <a:spLocks/>
          </p:cNvSpPr>
          <p:nvPr/>
        </p:nvSpPr>
        <p:spPr bwMode="auto">
          <a:xfrm>
            <a:off x="2730500" y="4709344"/>
            <a:ext cx="1317668" cy="487313"/>
          </a:xfrm>
          <a:prstGeom prst="borderCallout1">
            <a:avLst>
              <a:gd name="adj1" fmla="val 49157"/>
              <a:gd name="adj2" fmla="val 99042"/>
              <a:gd name="adj3" fmla="val 160366"/>
              <a:gd name="adj4" fmla="val 163190"/>
            </a:avLst>
          </a:prstGeom>
          <a:solidFill>
            <a:srgbClr val="FFF2BE"/>
          </a:solidFill>
          <a:ln w="38100">
            <a:solidFill>
              <a:srgbClr val="000000"/>
            </a:solidFill>
            <a:miter lim="800000"/>
            <a:headEnd type="none" w="med" len="lg"/>
            <a:tailEnd type="triangle" w="med" len="lg"/>
          </a:ln>
        </p:spPr>
        <p:txBody>
          <a:bodyPr wrap="none" lIns="88900" tIns="88900" rIns="88900" bIns="889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Left table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E816201-F816-4546-B3D0-CE07CD8B8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Join</a:t>
            </a:r>
          </a:p>
        </p:txBody>
      </p:sp>
      <p:sp>
        <p:nvSpPr>
          <p:cNvPr id="144" name="Slide Number Placeholder 3">
            <a:extLst>
              <a:ext uri="{FF2B5EF4-FFF2-40B4-BE49-F238E27FC236}">
                <a16:creationId xmlns:a16="http://schemas.microsoft.com/office/drawing/2014/main" id="{DAA20379-917A-4F8B-85D0-F4459E3D8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7E661-B4C4-4C8C-A71F-3BCD565B6D95}" type="slidenum">
              <a:rPr lang="en-US" altLang="en-US" sz="1400"/>
              <a:pPr eaLnBrk="1" hangingPunct="1"/>
              <a:t>59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80" name="Text Box 24">
            <a:extLst>
              <a:ext uri="{FF2B5EF4-FFF2-40B4-BE49-F238E27FC236}">
                <a16:creationId xmlns:a16="http://schemas.microsoft.com/office/drawing/2014/main" id="{A4915900-DE8B-4BD4-9A7E-4874E176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1" y="3013075"/>
            <a:ext cx="4703763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left join two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on one.x = two.x;</a:t>
            </a:r>
          </a:p>
        </p:txBody>
      </p:sp>
      <p:graphicFrame>
        <p:nvGraphicFramePr>
          <p:cNvPr id="39588" name="Group 676">
            <a:extLst>
              <a:ext uri="{FF2B5EF4-FFF2-40B4-BE49-F238E27FC236}">
                <a16:creationId xmlns:a16="http://schemas.microsoft.com/office/drawing/2014/main" id="{BFCA1E1A-07D3-4BB7-906E-44E4E499F67A}"/>
              </a:ext>
            </a:extLst>
          </p:cNvPr>
          <p:cNvGraphicFramePr>
            <a:graphicFrameLocks noGrp="1"/>
          </p:cNvGraphicFramePr>
          <p:nvPr/>
        </p:nvGraphicFramePr>
        <p:xfrm>
          <a:off x="36068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589" name="Group 677">
            <a:extLst>
              <a:ext uri="{FF2B5EF4-FFF2-40B4-BE49-F238E27FC236}">
                <a16:creationId xmlns:a16="http://schemas.microsoft.com/office/drawing/2014/main" id="{3F0C74D0-B072-4451-B58C-1DBAE1EE5B69}"/>
              </a:ext>
            </a:extLst>
          </p:cNvPr>
          <p:cNvGraphicFramePr>
            <a:graphicFrameLocks noGrp="1"/>
          </p:cNvGraphicFramePr>
          <p:nvPr/>
        </p:nvGraphicFramePr>
        <p:xfrm>
          <a:off x="7004051" y="1066800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590" name="Group 678">
            <a:extLst>
              <a:ext uri="{FF2B5EF4-FFF2-40B4-BE49-F238E27FC236}">
                <a16:creationId xmlns:a16="http://schemas.microsoft.com/office/drawing/2014/main" id="{E5671C3F-CCD9-4258-A44B-7657FE77997B}"/>
              </a:ext>
            </a:extLst>
          </p:cNvPr>
          <p:cNvGraphicFramePr>
            <a:graphicFrameLocks noGrp="1"/>
          </p:cNvGraphicFramePr>
          <p:nvPr/>
        </p:nvGraphicFramePr>
        <p:xfrm>
          <a:off x="4668838" y="4151314"/>
          <a:ext cx="2844800" cy="1652589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45" name="Text Box 465">
            <a:extLst>
              <a:ext uri="{FF2B5EF4-FFF2-40B4-BE49-F238E27FC236}">
                <a16:creationId xmlns:a16="http://schemas.microsoft.com/office/drawing/2014/main" id="{BD937769-C8A0-41BC-ADBC-CB1D2CF6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s105d07</a:t>
            </a:r>
          </a:p>
        </p:txBody>
      </p:sp>
      <p:sp>
        <p:nvSpPr>
          <p:cNvPr id="75846" name="Rectangle 544">
            <a:extLst>
              <a:ext uri="{FF2B5EF4-FFF2-40B4-BE49-F238E27FC236}">
                <a16:creationId xmlns:a16="http://schemas.microsoft.com/office/drawing/2014/main" id="{2A9AC707-1A4E-435E-9685-6869ECC2104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67400" y="3368675"/>
            <a:ext cx="1646238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847" name="Rectangle 545">
            <a:extLst>
              <a:ext uri="{FF2B5EF4-FFF2-40B4-BE49-F238E27FC236}">
                <a16:creationId xmlns:a16="http://schemas.microsoft.com/office/drawing/2014/main" id="{54660C37-1003-4979-BBB5-39ED9FF73DF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2026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7DA984-8E3E-4A65-906F-63B11BB07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Set Operators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36DBE7E-2912-4234-B83C-EF597F480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INTERSECT</a:t>
            </a:r>
          </a:p>
          <a:p>
            <a:pPr marL="0" indent="0"/>
            <a:r>
              <a:rPr lang="en-US" altLang="en-US"/>
              <a:t>Common unique rows from both tables are selected.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8B653F9-9FCD-45A5-8E97-7B27564F0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D5218-B2CD-43DB-822E-A4DC44D3BADD}" type="slidenum">
              <a:rPr lang="en-US" altLang="en-US" sz="1400"/>
              <a:pPr eaLnBrk="1" hangingPunct="1"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3" name="Text Box 23">
            <a:extLst>
              <a:ext uri="{FF2B5EF4-FFF2-40B4-BE49-F238E27FC236}">
                <a16:creationId xmlns:a16="http://schemas.microsoft.com/office/drawing/2014/main" id="{AC0498F4-E9CC-419B-A25E-59DB81CF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intersect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grpSp>
        <p:nvGrpSpPr>
          <p:cNvPr id="22534" name="Group 44">
            <a:extLst>
              <a:ext uri="{FF2B5EF4-FFF2-40B4-BE49-F238E27FC236}">
                <a16:creationId xmlns:a16="http://schemas.microsoft.com/office/drawing/2014/main" id="{C4162C72-7C6C-427D-8744-46A7B0421E7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33600"/>
            <a:ext cx="1619250" cy="2546350"/>
            <a:chOff x="3840" y="1344"/>
            <a:chExt cx="1020" cy="1604"/>
          </a:xfrm>
        </p:grpSpPr>
        <p:sp>
          <p:nvSpPr>
            <p:cNvPr id="22536" name="Oval 40">
              <a:extLst>
                <a:ext uri="{FF2B5EF4-FFF2-40B4-BE49-F238E27FC236}">
                  <a16:creationId xmlns:a16="http://schemas.microsoft.com/office/drawing/2014/main" id="{9C5A8F7A-6C5D-40A7-BD6F-76B65F7764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Oval 41">
              <a:extLst>
                <a:ext uri="{FF2B5EF4-FFF2-40B4-BE49-F238E27FC236}">
                  <a16:creationId xmlns:a16="http://schemas.microsoft.com/office/drawing/2014/main" id="{7A7B7422-F6F1-4A44-B39D-FD4B49D5F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Oval 42">
              <a:extLst>
                <a:ext uri="{FF2B5EF4-FFF2-40B4-BE49-F238E27FC236}">
                  <a16:creationId xmlns:a16="http://schemas.microsoft.com/office/drawing/2014/main" id="{72D501F8-1BD3-4C0F-A896-56C505BAB1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Freeform 43">
              <a:extLst>
                <a:ext uri="{FF2B5EF4-FFF2-40B4-BE49-F238E27FC236}">
                  <a16:creationId xmlns:a16="http://schemas.microsoft.com/office/drawing/2014/main" id="{5EF57066-D70A-4860-B657-62025623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20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35" name="Animation Flag">
            <a:extLst>
              <a:ext uri="{FF2B5EF4-FFF2-40B4-BE49-F238E27FC236}">
                <a16:creationId xmlns:a16="http://schemas.microsoft.com/office/drawing/2014/main" id="{19B06A6E-AD7D-4DCF-B029-AFC5C777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A3CD66F-D63D-4905-AE7E-55ECE1002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Join</a:t>
            </a:r>
          </a:p>
        </p:txBody>
      </p:sp>
      <p:sp>
        <p:nvSpPr>
          <p:cNvPr id="137" name="Slide Number Placeholder 3">
            <a:extLst>
              <a:ext uri="{FF2B5EF4-FFF2-40B4-BE49-F238E27FC236}">
                <a16:creationId xmlns:a16="http://schemas.microsoft.com/office/drawing/2014/main" id="{4A4A67AC-DAF8-4B56-9B88-E3A1DC051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8DE5B0-EB74-4DAA-83C4-B99BCF27BF8A}" type="slidenum">
              <a:rPr lang="en-US" altLang="en-US" sz="1400"/>
              <a:pPr eaLnBrk="1" hangingPunct="1"/>
              <a:t>60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E8436716-0A6E-4DEC-85B4-147C755E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013075"/>
            <a:ext cx="4903788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 right join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on one.x = two.x;</a:t>
            </a:r>
          </a:p>
        </p:txBody>
      </p:sp>
      <p:graphicFrame>
        <p:nvGraphicFramePr>
          <p:cNvPr id="204122" name="Group 346">
            <a:extLst>
              <a:ext uri="{FF2B5EF4-FFF2-40B4-BE49-F238E27FC236}">
                <a16:creationId xmlns:a16="http://schemas.microsoft.com/office/drawing/2014/main" id="{24AC3842-8629-466D-A818-9993D8B7660A}"/>
              </a:ext>
            </a:extLst>
          </p:cNvPr>
          <p:cNvGraphicFramePr>
            <a:graphicFrameLocks noGrp="1"/>
          </p:cNvGraphicFramePr>
          <p:nvPr/>
        </p:nvGraphicFramePr>
        <p:xfrm>
          <a:off x="7008813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123" name="Group 347">
            <a:extLst>
              <a:ext uri="{FF2B5EF4-FFF2-40B4-BE49-F238E27FC236}">
                <a16:creationId xmlns:a16="http://schemas.microsoft.com/office/drawing/2014/main" id="{0607FC76-54D5-45E1-9E29-E34539186160}"/>
              </a:ext>
            </a:extLst>
          </p:cNvPr>
          <p:cNvGraphicFramePr>
            <a:graphicFrameLocks noGrp="1"/>
          </p:cNvGraphicFramePr>
          <p:nvPr/>
        </p:nvGraphicFramePr>
        <p:xfrm>
          <a:off x="3606801" y="1066800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124" name="Group 348">
            <a:extLst>
              <a:ext uri="{FF2B5EF4-FFF2-40B4-BE49-F238E27FC236}">
                <a16:creationId xmlns:a16="http://schemas.microsoft.com/office/drawing/2014/main" id="{D4D86BE3-B85A-4FCD-BEA7-00E197D19856}"/>
              </a:ext>
            </a:extLst>
          </p:cNvPr>
          <p:cNvGraphicFramePr>
            <a:graphicFrameLocks noGrp="1"/>
          </p:cNvGraphicFramePr>
          <p:nvPr/>
        </p:nvGraphicFramePr>
        <p:xfrm>
          <a:off x="4668838" y="4151313"/>
          <a:ext cx="2844800" cy="1651001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69" name="Text Box 157">
            <a:extLst>
              <a:ext uri="{FF2B5EF4-FFF2-40B4-BE49-F238E27FC236}">
                <a16:creationId xmlns:a16="http://schemas.microsoft.com/office/drawing/2014/main" id="{889DD482-A0F7-4A38-B227-B15DDA9A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s105d08</a:t>
            </a:r>
          </a:p>
        </p:txBody>
      </p:sp>
      <p:sp>
        <p:nvSpPr>
          <p:cNvPr id="76870" name="Rectangle 214">
            <a:extLst>
              <a:ext uri="{FF2B5EF4-FFF2-40B4-BE49-F238E27FC236}">
                <a16:creationId xmlns:a16="http://schemas.microsoft.com/office/drawing/2014/main" id="{E370626C-6277-46FD-A51E-B02CF4FFECF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67400" y="3368675"/>
            <a:ext cx="1828800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71" name="Rectangle 215">
            <a:extLst>
              <a:ext uri="{FF2B5EF4-FFF2-40B4-BE49-F238E27FC236}">
                <a16:creationId xmlns:a16="http://schemas.microsoft.com/office/drawing/2014/main" id="{F3D66132-7C83-440E-970B-6825D22578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2026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2ED9F053-5363-4FFE-A0FE-90760EAEA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Join</a:t>
            </a:r>
          </a:p>
        </p:txBody>
      </p:sp>
      <p:sp>
        <p:nvSpPr>
          <p:cNvPr id="155" name="Slide Number Placeholder 3">
            <a:extLst>
              <a:ext uri="{FF2B5EF4-FFF2-40B4-BE49-F238E27FC236}">
                <a16:creationId xmlns:a16="http://schemas.microsoft.com/office/drawing/2014/main" id="{08A87E6B-E9DE-4CD8-86DA-3E5F24FDE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1E6193-EB04-4687-A247-CA59EA1EB711}" type="slidenum">
              <a:rPr lang="en-US" altLang="en-US" sz="1400"/>
              <a:pPr eaLnBrk="1" hangingPunct="1"/>
              <a:t>61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E9AA26E8-99C4-4EFA-A791-D07DDBD6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3013075"/>
            <a:ext cx="4703762" cy="10731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 full join two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   on one.x = two.x;</a:t>
            </a:r>
          </a:p>
        </p:txBody>
      </p:sp>
      <p:graphicFrame>
        <p:nvGraphicFramePr>
          <p:cNvPr id="205165" name="Group 365">
            <a:extLst>
              <a:ext uri="{FF2B5EF4-FFF2-40B4-BE49-F238E27FC236}">
                <a16:creationId xmlns:a16="http://schemas.microsoft.com/office/drawing/2014/main" id="{9151AFF6-C6A7-4881-B15D-D1071D67DAC9}"/>
              </a:ext>
            </a:extLst>
          </p:cNvPr>
          <p:cNvGraphicFramePr>
            <a:graphicFrameLocks noGrp="1"/>
          </p:cNvGraphicFramePr>
          <p:nvPr/>
        </p:nvGraphicFramePr>
        <p:xfrm>
          <a:off x="3606800" y="1066801"/>
          <a:ext cx="1525588" cy="1599121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166" name="Group 366">
            <a:extLst>
              <a:ext uri="{FF2B5EF4-FFF2-40B4-BE49-F238E27FC236}">
                <a16:creationId xmlns:a16="http://schemas.microsoft.com/office/drawing/2014/main" id="{842D9D8E-2A8B-4EDB-AB11-531A6BA3A6BD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1066800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167" name="Group 367">
            <a:extLst>
              <a:ext uri="{FF2B5EF4-FFF2-40B4-BE49-F238E27FC236}">
                <a16:creationId xmlns:a16="http://schemas.microsoft.com/office/drawing/2014/main" id="{90CAAAD0-1F5C-444B-A22F-FCF497387A7B}"/>
              </a:ext>
            </a:extLst>
          </p:cNvPr>
          <p:cNvGraphicFramePr>
            <a:graphicFrameLocks noGrp="1"/>
          </p:cNvGraphicFramePr>
          <p:nvPr/>
        </p:nvGraphicFramePr>
        <p:xfrm>
          <a:off x="4668838" y="4151314"/>
          <a:ext cx="2844800" cy="2289177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</a:lnTlToBr>
                    <a:lnBlToTr cap="flat"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903" name="Text Box 175">
            <a:extLst>
              <a:ext uri="{FF2B5EF4-FFF2-40B4-BE49-F238E27FC236}">
                <a16:creationId xmlns:a16="http://schemas.microsoft.com/office/drawing/2014/main" id="{1EA6DF28-C201-4278-B257-420C2670A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550" y="6324601"/>
            <a:ext cx="9779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b="1"/>
              <a:t>s105d09</a:t>
            </a:r>
          </a:p>
        </p:txBody>
      </p:sp>
      <p:sp>
        <p:nvSpPr>
          <p:cNvPr id="77904" name="Rectangle 232">
            <a:extLst>
              <a:ext uri="{FF2B5EF4-FFF2-40B4-BE49-F238E27FC236}">
                <a16:creationId xmlns:a16="http://schemas.microsoft.com/office/drawing/2014/main" id="{991BC93E-3ADC-4078-BDA0-11BA817B364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68989" y="3368675"/>
            <a:ext cx="1646237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905" name="Rectangle 233">
            <a:extLst>
              <a:ext uri="{FF2B5EF4-FFF2-40B4-BE49-F238E27FC236}">
                <a16:creationId xmlns:a16="http://schemas.microsoft.com/office/drawing/2014/main" id="{D2AE86D4-18A5-48BF-835F-65296505DD0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73614" y="3679825"/>
            <a:ext cx="390525" cy="336550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Lesson 8 </a:t>
            </a:r>
            <a:r>
              <a:rPr lang="en-US" altLang="en-US" dirty="0">
                <a:ea typeface="ＭＳ Ｐゴシック" panose="020B0600070205080204" pitchFamily="34" charset="-128"/>
              </a:rPr>
              <a:t>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4F893E1-2AF3-4C76-9444-E2DF09379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Set Operators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F9275D-2A23-45E9-8937-BED480971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UNION</a:t>
            </a:r>
          </a:p>
          <a:p>
            <a:pPr marL="0" indent="0"/>
            <a:r>
              <a:rPr lang="en-US" altLang="en-US"/>
              <a:t>Unique rows from both tables are selected with columns overlaid.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02E31AE-59B1-43A8-A61F-F6EC17115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5C36B0-1EFA-45B0-BF34-ACEC6A5E385C}" type="slidenum">
              <a:rPr lang="en-US" altLang="en-US" sz="1400"/>
              <a:pPr eaLnBrk="1" hangingPunct="1"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7" name="Text Box 25">
            <a:extLst>
              <a:ext uri="{FF2B5EF4-FFF2-40B4-BE49-F238E27FC236}">
                <a16:creationId xmlns:a16="http://schemas.microsoft.com/office/drawing/2014/main" id="{CA8EC235-8423-4DBB-A488-750B1F287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2667000" cy="16954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50800" tIns="50800" rIns="50800" b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one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union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select * 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Courier New" panose="02070309020205020404" pitchFamily="49" charset="0"/>
              </a:rPr>
              <a:t>   from two;</a:t>
            </a:r>
          </a:p>
        </p:txBody>
      </p:sp>
      <p:grpSp>
        <p:nvGrpSpPr>
          <p:cNvPr id="23558" name="Group 11">
            <a:extLst>
              <a:ext uri="{FF2B5EF4-FFF2-40B4-BE49-F238E27FC236}">
                <a16:creationId xmlns:a16="http://schemas.microsoft.com/office/drawing/2014/main" id="{688BC946-46F3-49F0-9877-BFA150F7F4FA}"/>
              </a:ext>
            </a:extLst>
          </p:cNvPr>
          <p:cNvGrpSpPr>
            <a:grpSpLocks/>
          </p:cNvGrpSpPr>
          <p:nvPr/>
        </p:nvGrpSpPr>
        <p:grpSpPr bwMode="auto">
          <a:xfrm>
            <a:off x="7838016" y="2152351"/>
            <a:ext cx="1619250" cy="2546350"/>
            <a:chOff x="6096000" y="2133600"/>
            <a:chExt cx="1619250" cy="2546350"/>
          </a:xfrm>
        </p:grpSpPr>
        <p:sp>
          <p:nvSpPr>
            <p:cNvPr id="23560" name="Oval 28">
              <a:extLst>
                <a:ext uri="{FF2B5EF4-FFF2-40B4-BE49-F238E27FC236}">
                  <a16:creationId xmlns:a16="http://schemas.microsoft.com/office/drawing/2014/main" id="{D4DDFA38-9733-45DB-99E1-E3C89E98E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6096000" y="2133600"/>
              <a:ext cx="1600200" cy="1600200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Oval 29">
              <a:extLst>
                <a:ext uri="{FF2B5EF4-FFF2-40B4-BE49-F238E27FC236}">
                  <a16:creationId xmlns:a16="http://schemas.microsoft.com/office/drawing/2014/main" id="{31337D3B-73A0-4334-9EA2-768C0D091C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6096000" y="2133600"/>
              <a:ext cx="1600200" cy="1600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Oval 27">
              <a:extLst>
                <a:ext uri="{FF2B5EF4-FFF2-40B4-BE49-F238E27FC236}">
                  <a16:creationId xmlns:a16="http://schemas.microsoft.com/office/drawing/2014/main" id="{1821F524-6EB4-4670-9047-0C3B36E7A1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6115050" y="3079750"/>
              <a:ext cx="1600200" cy="1600200"/>
            </a:xfrm>
            <a:prstGeom prst="ellipse">
              <a:avLst/>
            </a:prstGeom>
            <a:solidFill>
              <a:srgbClr val="99CCFF">
                <a:alpha val="79999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Freeform 31">
              <a:extLst>
                <a:ext uri="{FF2B5EF4-FFF2-40B4-BE49-F238E27FC236}">
                  <a16:creationId xmlns:a16="http://schemas.microsoft.com/office/drawing/2014/main" id="{DA81C63D-1BB3-428E-91AD-E15F46712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3076575"/>
              <a:ext cx="1295400" cy="657225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59" name="Animation Flag">
            <a:extLst>
              <a:ext uri="{FF2B5EF4-FFF2-40B4-BE49-F238E27FC236}">
                <a16:creationId xmlns:a16="http://schemas.microsoft.com/office/drawing/2014/main" id="{2FEE24FB-6FDB-460B-BF33-EDA977D0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27CCC7B-E019-4EF3-B6B7-DF0AA9ECC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AE4239-69AC-4ECD-8C26-221551BC2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Unique rows from the first result set that are not found </a:t>
            </a:r>
            <a:br>
              <a:rPr lang="en-US" altLang="en-US"/>
            </a:br>
            <a:r>
              <a:rPr lang="en-US" altLang="en-US"/>
              <a:t>in the second result set are selected.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5525A1F-B72A-49D9-B771-F6DAFFBA8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1B39C-894D-4D4E-8067-B5D3D7AA257B}" type="slidenum">
              <a:rPr lang="en-US" altLang="en-US" sz="1400"/>
              <a:pPr eaLnBrk="1" hangingPunct="1"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4821" name="Group 23">
            <a:extLst>
              <a:ext uri="{FF2B5EF4-FFF2-40B4-BE49-F238E27FC236}">
                <a16:creationId xmlns:a16="http://schemas.microsoft.com/office/drawing/2014/main" id="{D8A6A3DA-E1C7-437E-A1A8-0A54D7B3D673}"/>
              </a:ext>
            </a:extLst>
          </p:cNvPr>
          <p:cNvGrpSpPr>
            <a:grpSpLocks/>
          </p:cNvGrpSpPr>
          <p:nvPr/>
        </p:nvGrpSpPr>
        <p:grpSpPr bwMode="auto">
          <a:xfrm>
            <a:off x="5585883" y="2827800"/>
            <a:ext cx="1619250" cy="2546350"/>
            <a:chOff x="3840" y="1344"/>
            <a:chExt cx="1020" cy="1604"/>
          </a:xfrm>
        </p:grpSpPr>
        <p:sp>
          <p:nvSpPr>
            <p:cNvPr id="34822" name="Oval 24">
              <a:extLst>
                <a:ext uri="{FF2B5EF4-FFF2-40B4-BE49-F238E27FC236}">
                  <a16:creationId xmlns:a16="http://schemas.microsoft.com/office/drawing/2014/main" id="{3D0807D3-40E7-4D16-B264-7832198817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52" y="1940"/>
              <a:ext cx="1008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3" name="Oval 25">
              <a:extLst>
                <a:ext uri="{FF2B5EF4-FFF2-40B4-BE49-F238E27FC236}">
                  <a16:creationId xmlns:a16="http://schemas.microsoft.com/office/drawing/2014/main" id="{F6A26E5B-E97B-4826-A431-FA0E2F405B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solidFill>
              <a:schemeClr val="folHlink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4" name="Oval 26">
              <a:extLst>
                <a:ext uri="{FF2B5EF4-FFF2-40B4-BE49-F238E27FC236}">
                  <a16:creationId xmlns:a16="http://schemas.microsoft.com/office/drawing/2014/main" id="{D269AE18-1660-4501-9E75-E6416CC800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840" y="1344"/>
              <a:ext cx="1008" cy="10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5" name="Freeform 27">
              <a:extLst>
                <a:ext uri="{FF2B5EF4-FFF2-40B4-BE49-F238E27FC236}">
                  <a16:creationId xmlns:a16="http://schemas.microsoft.com/office/drawing/2014/main" id="{30EEDAA9-9879-4DB4-93F9-C24CCA1F0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932"/>
              <a:ext cx="816" cy="432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F5F47D1-3835-462E-AEAB-5569F516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Scenario</a:t>
            </a:r>
          </a:p>
        </p:txBody>
      </p:sp>
      <p:sp>
        <p:nvSpPr>
          <p:cNvPr id="35843" name="Rectangle 8">
            <a:extLst>
              <a:ext uri="{FF2B5EF4-FFF2-40B4-BE49-F238E27FC236}">
                <a16:creationId xmlns:a16="http://schemas.microsoft.com/office/drawing/2014/main" id="{93E44E81-2910-42C4-B8E0-E5A5A1390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071563"/>
            <a:ext cx="7848600" cy="1435100"/>
          </a:xfrm>
        </p:spPr>
        <p:txBody>
          <a:bodyPr/>
          <a:lstStyle/>
          <a:p>
            <a:pPr marL="0" indent="0">
              <a:tabLst>
                <a:tab pos="1377950" algn="l"/>
              </a:tabLst>
            </a:pPr>
            <a:r>
              <a:rPr lang="en-US" altLang="en-US"/>
              <a:t>Create a report that displays the employee identification number and job title of the non-Sales staff employees.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5064F5-2EEC-4916-A72A-A00EE402C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1960B1-0EE8-49AA-8C88-E317E1DF8FEE}" type="slidenum">
              <a:rPr lang="en-US" altLang="en-US" sz="1400"/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5" name="Rectangle 13">
            <a:extLst>
              <a:ext uri="{FF2B5EF4-FFF2-40B4-BE49-F238E27FC236}">
                <a16:creationId xmlns:a16="http://schemas.microsoft.com/office/drawing/2014/main" id="{1DAFC773-4DAE-445F-BDFE-8A632F7C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28826"/>
            <a:ext cx="78486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 indent="-3413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/>
              <a:t>Considerations: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The </a:t>
            </a:r>
            <a:r>
              <a:rPr lang="en-US" altLang="en-US" sz="2800" b="1">
                <a:latin typeface="Courier New" panose="02070309020205020404" pitchFamily="49" charset="0"/>
              </a:rPr>
              <a:t>orion.Employee_organization</a:t>
            </a:r>
            <a:r>
              <a:rPr lang="en-US" altLang="en-US"/>
              <a:t> table contains information about all current Orion Star employees.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/>
              <a:t>The </a:t>
            </a:r>
            <a:r>
              <a:rPr lang="en-US" altLang="en-US" sz="2800" b="1">
                <a:latin typeface="Courier New" panose="02070309020205020404" pitchFamily="49" charset="0"/>
              </a:rPr>
              <a:t>orion.Sales</a:t>
            </a:r>
            <a:r>
              <a:rPr lang="en-US" altLang="en-US"/>
              <a:t> table contains information about current Sales employees only.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In the previous session we discussed an example of selecting flight attendants who were not scheduled to fly with a correlated subquery.  This method works much more efficiently to answer that same sort of question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m06p1.sa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m06p1.sa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m06p1.s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PRESENTER-NOTES" val="m06p1.sas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3498</Words>
  <Application>Microsoft Office PowerPoint</Application>
  <PresentationFormat>Widescreen</PresentationFormat>
  <Paragraphs>1915</Paragraphs>
  <Slides>62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Calibri</vt:lpstr>
      <vt:lpstr>Comic Sans MS</vt:lpstr>
      <vt:lpstr>Courier New</vt:lpstr>
      <vt:lpstr>Helvetica</vt:lpstr>
      <vt:lpstr>Monotype Sorts</vt:lpstr>
      <vt:lpstr>SAS Monospace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Types of Set Operators</vt:lpstr>
      <vt:lpstr>Default Behavior of Set Operators</vt:lpstr>
      <vt:lpstr>Types of Set Operators</vt:lpstr>
      <vt:lpstr>Types of Set Operators</vt:lpstr>
      <vt:lpstr>Types of Set Operators</vt:lpstr>
      <vt:lpstr>EXCEPT  </vt:lpstr>
      <vt:lpstr>Business Scenario</vt:lpstr>
      <vt:lpstr>The EXCEPT Operator </vt:lpstr>
      <vt:lpstr>The EXCEPT Operator</vt:lpstr>
      <vt:lpstr>The EXCEPT Operator</vt:lpstr>
      <vt:lpstr>The EXCEPT Operator</vt:lpstr>
      <vt:lpstr>The EXCEPT Operator</vt:lpstr>
      <vt:lpstr>INTERSECT </vt:lpstr>
      <vt:lpstr>Business Scenario</vt:lpstr>
      <vt:lpstr>The INTERSECT Operator </vt:lpstr>
      <vt:lpstr>The INTERSECT Operator</vt:lpstr>
      <vt:lpstr>The INTERSECT Operator</vt:lpstr>
      <vt:lpstr>The INTERSECT Operator</vt:lpstr>
      <vt:lpstr>The INTERSECT Operator</vt:lpstr>
      <vt:lpstr>UNION</vt:lpstr>
      <vt:lpstr>Business Scenario</vt:lpstr>
      <vt:lpstr>The UNION Operator</vt:lpstr>
      <vt:lpstr>The UNION Operator</vt:lpstr>
      <vt:lpstr>The UNION Operator</vt:lpstr>
      <vt:lpstr>The UNION Operator</vt:lpstr>
      <vt:lpstr>SQL JOINS</vt:lpstr>
      <vt:lpstr>Types of Joins</vt:lpstr>
      <vt:lpstr>Types of Joins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Cartesian Product</vt:lpstr>
      <vt:lpstr>Inner Joins</vt:lpstr>
      <vt:lpstr>Inner Joins</vt:lpstr>
      <vt:lpstr>Inner Joins: Cartesian Product Built</vt:lpstr>
      <vt:lpstr>Inner Joins: WHERE Clause Restricts Rows</vt:lpstr>
      <vt:lpstr>Inner Joins: Results Are Returned</vt:lpstr>
      <vt:lpstr>Inner Joins</vt:lpstr>
      <vt:lpstr>Inner Joins</vt:lpstr>
      <vt:lpstr>Inner Joins</vt:lpstr>
      <vt:lpstr>Outer Joins</vt:lpstr>
      <vt:lpstr>Compare Inner Joins And Outer Joins</vt:lpstr>
      <vt:lpstr>Outer Joins</vt:lpstr>
      <vt:lpstr>Determining Left and Right</vt:lpstr>
      <vt:lpstr>Left Join</vt:lpstr>
      <vt:lpstr>Right Join</vt:lpstr>
      <vt:lpstr>Full Join</vt:lpstr>
      <vt:lpstr>End of Lesson 8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22</cp:revision>
  <dcterms:created xsi:type="dcterms:W3CDTF">2020-09-21T22:23:14Z</dcterms:created>
  <dcterms:modified xsi:type="dcterms:W3CDTF">2021-11-08T23:01:30Z</dcterms:modified>
</cp:coreProperties>
</file>