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88" r:id="rId2"/>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0" r:id="rId19"/>
    <p:sldId id="271"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2"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E6EF-E19A-4021-9E07-FBB21239100E}" type="datetimeFigureOut">
              <a:rPr lang="en-CA" smtClean="0"/>
              <a:t>2021-07-26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5276D-6D92-49D6-9D9C-3500639B5B31}" type="slidenum">
              <a:rPr lang="en-CA" smtClean="0"/>
              <a:t>‹#›</a:t>
            </a:fld>
            <a:endParaRPr lang="en-CA"/>
          </a:p>
        </p:txBody>
      </p:sp>
    </p:spTree>
    <p:extLst>
      <p:ext uri="{BB962C8B-B14F-4D97-AF65-F5344CB8AC3E}">
        <p14:creationId xmlns:p14="http://schemas.microsoft.com/office/powerpoint/2010/main" val="21600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26D04AF-4FB5-4ABE-A31C-08725108E76F}" type="slidenum">
              <a:rPr lang="en-US" altLang="en-US" sz="1200"/>
              <a:pPr algn="r"/>
              <a:t>35</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4030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81200" y="533401"/>
            <a:ext cx="830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000" b="1" dirty="0"/>
          </a:p>
          <a:p>
            <a:pPr algn="ctr" eaLnBrk="1" hangingPunct="1">
              <a:spcBef>
                <a:spcPct val="50000"/>
              </a:spcBef>
            </a:pPr>
            <a:endParaRPr lang="en-US" altLang="en-US" sz="3600" b="1" dirty="0"/>
          </a:p>
          <a:p>
            <a:pPr algn="ctr" eaLnBrk="1" hangingPunct="1">
              <a:spcBef>
                <a:spcPct val="50000"/>
              </a:spcBef>
            </a:pPr>
            <a:endParaRPr lang="en-US" altLang="en-US" sz="3600" dirty="0">
              <a:solidFill>
                <a:schemeClr val="tx1">
                  <a:lumMod val="50000"/>
                  <a:lumOff val="50000"/>
                </a:schemeClr>
              </a:solidFill>
            </a:endParaRPr>
          </a:p>
        </p:txBody>
      </p:sp>
      <p:sp>
        <p:nvSpPr>
          <p:cNvPr id="3" name="Title 1">
            <a:extLst>
              <a:ext uri="{FF2B5EF4-FFF2-40B4-BE49-F238E27FC236}">
                <a16:creationId xmlns:a16="http://schemas.microsoft.com/office/drawing/2014/main" id="{DCDB5AB2-1BBB-40B0-8E1B-77B5FF0F3242}"/>
              </a:ext>
            </a:extLst>
          </p:cNvPr>
          <p:cNvSpPr txBox="1">
            <a:spLocks/>
          </p:cNvSpPr>
          <p:nvPr/>
        </p:nvSpPr>
        <p:spPr>
          <a:xfrm>
            <a:off x="-1439790" y="210820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Lesson 9 </a:t>
            </a:r>
          </a:p>
        </p:txBody>
      </p:sp>
    </p:spTree>
    <p:extLst>
      <p:ext uri="{BB962C8B-B14F-4D97-AF65-F5344CB8AC3E}">
        <p14:creationId xmlns:p14="http://schemas.microsoft.com/office/powerpoint/2010/main" val="8313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DE6E5428-C3EF-4BEB-A0F1-8BD307FDBA2D}"/>
              </a:ext>
            </a:extLst>
          </p:cNvPr>
          <p:cNvSpPr>
            <a:spLocks noGrp="1" noChangeArrowheads="1"/>
          </p:cNvSpPr>
          <p:nvPr>
            <p:ph type="title"/>
          </p:nvPr>
        </p:nvSpPr>
        <p:spPr>
          <a:xfrm>
            <a:off x="2209800" y="152400"/>
            <a:ext cx="7772400" cy="914400"/>
          </a:xfrm>
        </p:spPr>
        <p:txBody>
          <a:bodyPr/>
          <a:lstStyle/>
          <a:p>
            <a:r>
              <a:rPr lang="en-US" altLang="en-US" b="1" u="sng"/>
              <a:t>Rules Cont’d</a:t>
            </a:r>
          </a:p>
        </p:txBody>
      </p:sp>
      <p:sp>
        <p:nvSpPr>
          <p:cNvPr id="332803" name="Rectangle 3">
            <a:extLst>
              <a:ext uri="{FF2B5EF4-FFF2-40B4-BE49-F238E27FC236}">
                <a16:creationId xmlns:a16="http://schemas.microsoft.com/office/drawing/2014/main" id="{79594C0C-761B-4D73-90C1-381648ACE35F}"/>
              </a:ext>
            </a:extLst>
          </p:cNvPr>
          <p:cNvSpPr>
            <a:spLocks noGrp="1" noChangeArrowheads="1"/>
          </p:cNvSpPr>
          <p:nvPr>
            <p:ph type="body" idx="1"/>
          </p:nvPr>
        </p:nvSpPr>
        <p:spPr>
          <a:xfrm>
            <a:off x="2209800" y="1295400"/>
            <a:ext cx="7772400" cy="4800600"/>
          </a:xfrm>
        </p:spPr>
        <p:txBody>
          <a:bodyPr/>
          <a:lstStyle/>
          <a:p>
            <a:pPr marL="609600" indent="-609600"/>
            <a:endParaRPr lang="en-US" altLang="en-US" sz="2800" dirty="0"/>
          </a:p>
          <a:p>
            <a:pPr marL="609600" indent="-609600"/>
            <a:r>
              <a:rPr lang="en-US" altLang="en-US" sz="2800" dirty="0"/>
              <a:t>In addition to concerns about the domain of values returned from a subquery, the data type of the returned column value(s) must be </a:t>
            </a:r>
            <a:r>
              <a:rPr lang="en-US" altLang="en-US" sz="2800" i="1" dirty="0"/>
              <a:t>join-compatible</a:t>
            </a:r>
            <a:r>
              <a:rPr lang="en-US" altLang="en-US" sz="2800" dirty="0"/>
              <a:t>.   </a:t>
            </a:r>
          </a:p>
          <a:p>
            <a:pPr marL="609600" indent="-609600"/>
            <a:r>
              <a:rPr lang="en-US" altLang="en-US" sz="2800" dirty="0"/>
              <a:t>Join-compatible data types are data types that the MySQL Server will convert automatically when matching data in criteria conditions.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B65F4823-D54D-416D-BF6E-A1B4730B5D8E}"/>
              </a:ext>
            </a:extLst>
          </p:cNvPr>
          <p:cNvSpPr>
            <a:spLocks noGrp="1" noChangeArrowheads="1"/>
          </p:cNvSpPr>
          <p:nvPr>
            <p:ph type="title"/>
          </p:nvPr>
        </p:nvSpPr>
        <p:spPr>
          <a:xfrm>
            <a:off x="2209800" y="152400"/>
            <a:ext cx="7772400" cy="914400"/>
          </a:xfrm>
        </p:spPr>
        <p:txBody>
          <a:bodyPr/>
          <a:lstStyle/>
          <a:p>
            <a:r>
              <a:rPr lang="en-US" altLang="en-US" b="1" u="sng"/>
              <a:t>Rules Cont’d</a:t>
            </a:r>
          </a:p>
        </p:txBody>
      </p:sp>
      <p:sp>
        <p:nvSpPr>
          <p:cNvPr id="333827" name="Rectangle 3">
            <a:extLst>
              <a:ext uri="{FF2B5EF4-FFF2-40B4-BE49-F238E27FC236}">
                <a16:creationId xmlns:a16="http://schemas.microsoft.com/office/drawing/2014/main" id="{F35CAE6A-A0C7-4170-B1B0-B30E35848DA0}"/>
              </a:ext>
            </a:extLst>
          </p:cNvPr>
          <p:cNvSpPr>
            <a:spLocks noGrp="1" noChangeArrowheads="1"/>
          </p:cNvSpPr>
          <p:nvPr>
            <p:ph type="body" idx="1"/>
          </p:nvPr>
        </p:nvSpPr>
        <p:spPr>
          <a:xfrm>
            <a:off x="2209800" y="1295400"/>
            <a:ext cx="7772400" cy="4800600"/>
          </a:xfrm>
        </p:spPr>
        <p:txBody>
          <a:bodyPr/>
          <a:lstStyle/>
          <a:p>
            <a:pPr marL="609600" indent="-609600">
              <a:lnSpc>
                <a:spcPct val="90000"/>
              </a:lnSpc>
            </a:pPr>
            <a:r>
              <a:rPr lang="en-US" altLang="en-US" dirty="0"/>
              <a:t>The MySQL Server will automatically convert among any of the following ANSI numeric data types when making comparisons of numeric values because they all map into the MySQL NUMBER data type.</a:t>
            </a:r>
          </a:p>
          <a:p>
            <a:pPr marL="990600" lvl="1" indent="-533400">
              <a:lnSpc>
                <a:spcPct val="90000"/>
              </a:lnSpc>
              <a:buFontTx/>
              <a:buChar char="•"/>
            </a:pPr>
            <a:r>
              <a:rPr lang="en-US" altLang="en-US" dirty="0"/>
              <a:t>int (integer)</a:t>
            </a:r>
          </a:p>
          <a:p>
            <a:pPr marL="990600" lvl="1" indent="-533400">
              <a:lnSpc>
                <a:spcPct val="90000"/>
              </a:lnSpc>
              <a:buFontTx/>
              <a:buChar char="•"/>
            </a:pPr>
            <a:r>
              <a:rPr lang="en-US" altLang="en-US" dirty="0" err="1"/>
              <a:t>smallint</a:t>
            </a:r>
            <a:r>
              <a:rPr lang="en-US" altLang="en-US" dirty="0"/>
              <a:t> (small integer)</a:t>
            </a:r>
          </a:p>
          <a:p>
            <a:pPr marL="990600" lvl="1" indent="-533400">
              <a:lnSpc>
                <a:spcPct val="90000"/>
              </a:lnSpc>
              <a:buFontTx/>
              <a:buChar char="•"/>
            </a:pPr>
            <a:r>
              <a:rPr lang="en-US" altLang="en-US" dirty="0"/>
              <a:t>decimal </a:t>
            </a:r>
          </a:p>
          <a:p>
            <a:pPr marL="990600" lvl="1" indent="-533400">
              <a:lnSpc>
                <a:spcPct val="90000"/>
              </a:lnSpc>
              <a:buFontTx/>
              <a:buChar char="•"/>
            </a:pPr>
            <a:r>
              <a:rPr lang="en-US" altLang="en-US" dirty="0"/>
              <a:t>float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5C024C6E-75D1-4F30-86B0-12732DA695AC}"/>
              </a:ext>
            </a:extLst>
          </p:cNvPr>
          <p:cNvSpPr>
            <a:spLocks noGrp="1" noChangeArrowheads="1"/>
          </p:cNvSpPr>
          <p:nvPr>
            <p:ph type="title"/>
          </p:nvPr>
        </p:nvSpPr>
        <p:spPr>
          <a:xfrm>
            <a:off x="2209800" y="152400"/>
            <a:ext cx="7772400" cy="914400"/>
          </a:xfrm>
        </p:spPr>
        <p:txBody>
          <a:bodyPr/>
          <a:lstStyle/>
          <a:p>
            <a:r>
              <a:rPr lang="en-US" altLang="en-US" b="1" u="sng"/>
              <a:t>Rules Cont’d</a:t>
            </a:r>
          </a:p>
        </p:txBody>
      </p:sp>
      <p:sp>
        <p:nvSpPr>
          <p:cNvPr id="334851" name="Rectangle 3">
            <a:extLst>
              <a:ext uri="{FF2B5EF4-FFF2-40B4-BE49-F238E27FC236}">
                <a16:creationId xmlns:a16="http://schemas.microsoft.com/office/drawing/2014/main" id="{6F32F2EB-6867-4303-BB87-CB48B82D2F3B}"/>
              </a:ext>
            </a:extLst>
          </p:cNvPr>
          <p:cNvSpPr>
            <a:spLocks noGrp="1" noChangeArrowheads="1"/>
          </p:cNvSpPr>
          <p:nvPr>
            <p:ph type="body" idx="1"/>
          </p:nvPr>
        </p:nvSpPr>
        <p:spPr>
          <a:xfrm>
            <a:off x="2209800" y="1295400"/>
            <a:ext cx="7772400" cy="4800600"/>
          </a:xfrm>
        </p:spPr>
        <p:txBody>
          <a:bodyPr/>
          <a:lstStyle/>
          <a:p>
            <a:pPr marL="609600" indent="-609600"/>
            <a:r>
              <a:rPr lang="en-US" altLang="en-US" dirty="0"/>
              <a:t>MySQL does not make comparisons based on column names.</a:t>
            </a:r>
          </a:p>
          <a:p>
            <a:pPr marL="609600" indent="-609600"/>
            <a:r>
              <a:rPr lang="en-US" altLang="en-US" dirty="0"/>
              <a:t>Columns from two tables that are being compared may have different names as long as they have a shared domain and the same data type or convertible data types.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5760831B-42C5-45F6-8821-687377056CD5}"/>
              </a:ext>
            </a:extLst>
          </p:cNvPr>
          <p:cNvSpPr>
            <a:spLocks noGrp="1" noChangeArrowheads="1"/>
          </p:cNvSpPr>
          <p:nvPr>
            <p:ph type="title"/>
          </p:nvPr>
        </p:nvSpPr>
        <p:spPr>
          <a:xfrm>
            <a:off x="2209800" y="152400"/>
            <a:ext cx="7772400" cy="914400"/>
          </a:xfrm>
        </p:spPr>
        <p:txBody>
          <a:bodyPr/>
          <a:lstStyle/>
          <a:p>
            <a:r>
              <a:rPr lang="en-US" altLang="en-US" b="1" u="sng"/>
              <a:t>Rules Cont’d</a:t>
            </a:r>
          </a:p>
        </p:txBody>
      </p:sp>
      <p:sp>
        <p:nvSpPr>
          <p:cNvPr id="335875" name="Rectangle 3">
            <a:extLst>
              <a:ext uri="{FF2B5EF4-FFF2-40B4-BE49-F238E27FC236}">
                <a16:creationId xmlns:a16="http://schemas.microsoft.com/office/drawing/2014/main" id="{0D1AE2C8-641F-4BE3-B5FA-CDE353A3F982}"/>
              </a:ext>
            </a:extLst>
          </p:cNvPr>
          <p:cNvSpPr>
            <a:spLocks noGrp="1" noChangeArrowheads="1"/>
          </p:cNvSpPr>
          <p:nvPr>
            <p:ph type="body" idx="1"/>
          </p:nvPr>
        </p:nvSpPr>
        <p:spPr>
          <a:xfrm>
            <a:off x="2209800" y="1295400"/>
            <a:ext cx="7772400" cy="4800600"/>
          </a:xfrm>
        </p:spPr>
        <p:txBody>
          <a:bodyPr/>
          <a:lstStyle/>
          <a:p>
            <a:pPr marL="609600" indent="-609600">
              <a:buNone/>
            </a:pPr>
            <a:r>
              <a:rPr lang="en-US" altLang="en-US"/>
              <a:t>	</a:t>
            </a:r>
            <a:r>
              <a:rPr lang="en-US" altLang="en-US" sz="2800"/>
              <a:t>There are additional restrictions for subqueries.  </a:t>
            </a:r>
          </a:p>
          <a:p>
            <a:pPr marL="609600" indent="-609600"/>
            <a:r>
              <a:rPr lang="en-US" altLang="en-US" sz="2800"/>
              <a:t>The DISTINCT keyword </a:t>
            </a:r>
            <a:r>
              <a:rPr lang="en-US" altLang="en-US" sz="2800" u="sng"/>
              <a:t>cannot</a:t>
            </a:r>
            <a:r>
              <a:rPr lang="en-US" altLang="en-US" sz="2800"/>
              <a:t> be used in subqueries that include a GROUP BY clause.  </a:t>
            </a:r>
          </a:p>
          <a:p>
            <a:pPr marL="609600" indent="-609600"/>
            <a:r>
              <a:rPr lang="en-US" altLang="en-US" sz="2800"/>
              <a:t>Subqueries cannot manipulate their results internally.  This means that a subquery cannot include the ORDER BY clause, the COMPUTE clause, or the INTO keyword.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FCD29D49-0702-4707-8485-5BF9A8A003EF}"/>
              </a:ext>
            </a:extLst>
          </p:cNvPr>
          <p:cNvSpPr>
            <a:spLocks noGrp="1" noChangeArrowheads="1"/>
          </p:cNvSpPr>
          <p:nvPr>
            <p:ph type="title"/>
          </p:nvPr>
        </p:nvSpPr>
        <p:spPr>
          <a:xfrm>
            <a:off x="2209800" y="152400"/>
            <a:ext cx="7772400" cy="914400"/>
          </a:xfrm>
        </p:spPr>
        <p:txBody>
          <a:bodyPr/>
          <a:lstStyle/>
          <a:p>
            <a:r>
              <a:rPr lang="en-US" altLang="en-US" sz="3200" b="1" u="sng"/>
              <a:t>SUBQUERIES AND THE IN Operator</a:t>
            </a:r>
          </a:p>
        </p:txBody>
      </p:sp>
      <p:sp>
        <p:nvSpPr>
          <p:cNvPr id="336899" name="Rectangle 3">
            <a:extLst>
              <a:ext uri="{FF2B5EF4-FFF2-40B4-BE49-F238E27FC236}">
                <a16:creationId xmlns:a16="http://schemas.microsoft.com/office/drawing/2014/main" id="{A6F7A7E9-5C6B-4832-962E-47DBAC71A645}"/>
              </a:ext>
            </a:extLst>
          </p:cNvPr>
          <p:cNvSpPr>
            <a:spLocks noGrp="1" noChangeArrowheads="1"/>
          </p:cNvSpPr>
          <p:nvPr>
            <p:ph type="body" idx="1"/>
          </p:nvPr>
        </p:nvSpPr>
        <p:spPr>
          <a:xfrm>
            <a:off x="2209800" y="1219200"/>
            <a:ext cx="7772400" cy="4876800"/>
          </a:xfrm>
        </p:spPr>
        <p:txBody>
          <a:bodyPr/>
          <a:lstStyle/>
          <a:p>
            <a:pPr>
              <a:buFontTx/>
              <a:buNone/>
            </a:pPr>
            <a:endParaRPr lang="en-US" altLang="en-US"/>
          </a:p>
          <a:p>
            <a:r>
              <a:rPr lang="en-US" altLang="en-US"/>
              <a:t>Subqueries that are introduced with the keyword </a:t>
            </a:r>
            <a:r>
              <a:rPr lang="en-US" altLang="en-US" b="1"/>
              <a:t>IN</a:t>
            </a:r>
            <a:r>
              <a:rPr lang="en-US" altLang="en-US"/>
              <a:t> take the general form:</a:t>
            </a:r>
          </a:p>
          <a:p>
            <a:pPr lvl="1"/>
            <a:r>
              <a:rPr lang="en-US" altLang="en-US" sz="2000"/>
              <a:t>WHERE expression [NOT] IN (subquery)</a:t>
            </a:r>
          </a:p>
          <a:p>
            <a:r>
              <a:rPr lang="en-US" altLang="en-US"/>
              <a:t>The only difference in the use of the IN operator with subqueries is that the list does not consist of </a:t>
            </a:r>
            <a:r>
              <a:rPr lang="en-US" altLang="en-US" i="1"/>
              <a:t>hard-coded</a:t>
            </a:r>
            <a:r>
              <a:rPr lang="en-US" altLang="en-US"/>
              <a:t> values.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ACD25A81-51C2-4098-BB0C-6FF1194ADC4F}"/>
              </a:ext>
            </a:extLst>
          </p:cNvPr>
          <p:cNvSpPr>
            <a:spLocks noGrp="1" noChangeArrowheads="1"/>
          </p:cNvSpPr>
          <p:nvPr>
            <p:ph type="title"/>
          </p:nvPr>
        </p:nvSpPr>
        <p:spPr>
          <a:xfrm>
            <a:off x="2209800" y="152400"/>
            <a:ext cx="7772400" cy="914400"/>
          </a:xfrm>
        </p:spPr>
        <p:txBody>
          <a:bodyPr/>
          <a:lstStyle/>
          <a:p>
            <a:r>
              <a:rPr lang="en-US" altLang="en-US" b="1" u="sng"/>
              <a:t>Example</a:t>
            </a:r>
          </a:p>
        </p:txBody>
      </p:sp>
      <p:sp>
        <p:nvSpPr>
          <p:cNvPr id="337923" name="Rectangle 3">
            <a:extLst>
              <a:ext uri="{FF2B5EF4-FFF2-40B4-BE49-F238E27FC236}">
                <a16:creationId xmlns:a16="http://schemas.microsoft.com/office/drawing/2014/main" id="{826BBA4B-51A1-490D-81CB-50D85EAF1FEE}"/>
              </a:ext>
            </a:extLst>
          </p:cNvPr>
          <p:cNvSpPr>
            <a:spLocks noGrp="1" noChangeArrowheads="1"/>
          </p:cNvSpPr>
          <p:nvPr>
            <p:ph type="body" idx="1"/>
          </p:nvPr>
        </p:nvSpPr>
        <p:spPr>
          <a:xfrm>
            <a:off x="2209800" y="1295400"/>
            <a:ext cx="7772400" cy="4800600"/>
          </a:xfrm>
        </p:spPr>
        <p:txBody>
          <a:bodyPr>
            <a:normAutofit fontScale="92500" lnSpcReduction="10000"/>
          </a:bodyPr>
          <a:lstStyle/>
          <a:p>
            <a:pPr marL="609600" indent="-609600">
              <a:lnSpc>
                <a:spcPct val="80000"/>
              </a:lnSpc>
              <a:buNone/>
            </a:pPr>
            <a:r>
              <a:rPr lang="en-US" altLang="en-US" sz="2400"/>
              <a:t>SELECT emp_last_name "Last Name",</a:t>
            </a:r>
          </a:p>
          <a:p>
            <a:pPr marL="609600" indent="-609600">
              <a:lnSpc>
                <a:spcPct val="80000"/>
              </a:lnSpc>
              <a:buNone/>
            </a:pPr>
            <a:r>
              <a:rPr lang="en-US" altLang="en-US" sz="2400"/>
              <a:t>    emp_first_name "First Name"</a:t>
            </a:r>
          </a:p>
          <a:p>
            <a:pPr marL="609600" indent="-609600">
              <a:lnSpc>
                <a:spcPct val="80000"/>
              </a:lnSpc>
              <a:buNone/>
            </a:pPr>
            <a:r>
              <a:rPr lang="en-US" altLang="en-US" sz="2400"/>
              <a:t>FROM employee</a:t>
            </a:r>
          </a:p>
          <a:p>
            <a:pPr marL="609600" indent="-609600">
              <a:lnSpc>
                <a:spcPct val="80000"/>
              </a:lnSpc>
              <a:buNone/>
            </a:pPr>
            <a:r>
              <a:rPr lang="en-US" altLang="en-US" sz="2400"/>
              <a:t>WHERE emp_ssn IN </a:t>
            </a:r>
          </a:p>
          <a:p>
            <a:pPr marL="609600" indent="-609600">
              <a:lnSpc>
                <a:spcPct val="80000"/>
              </a:lnSpc>
              <a:buNone/>
            </a:pPr>
            <a:r>
              <a:rPr lang="en-US" altLang="en-US" sz="2400"/>
              <a:t>    (SELECT dep_emp_ssn</a:t>
            </a:r>
          </a:p>
          <a:p>
            <a:pPr marL="609600" indent="-609600">
              <a:lnSpc>
                <a:spcPct val="80000"/>
              </a:lnSpc>
              <a:buNone/>
            </a:pPr>
            <a:r>
              <a:rPr lang="en-US" altLang="en-US" sz="2400"/>
              <a:t>     FROM dependent</a:t>
            </a:r>
          </a:p>
          <a:p>
            <a:pPr marL="609600" indent="-609600">
              <a:lnSpc>
                <a:spcPct val="80000"/>
              </a:lnSpc>
              <a:buNone/>
            </a:pPr>
            <a:r>
              <a:rPr lang="en-US" altLang="en-US" sz="2400"/>
              <a:t>     WHERE dep_gender = 'M');</a:t>
            </a:r>
          </a:p>
          <a:p>
            <a:pPr marL="609600" indent="-609600">
              <a:lnSpc>
                <a:spcPct val="80000"/>
              </a:lnSpc>
              <a:buNone/>
            </a:pPr>
            <a:endParaRPr lang="en-US" altLang="en-US" sz="1600"/>
          </a:p>
          <a:p>
            <a:pPr marL="609600" indent="-609600">
              <a:lnSpc>
                <a:spcPct val="80000"/>
              </a:lnSpc>
              <a:buNone/>
            </a:pPr>
            <a:r>
              <a:rPr lang="en-US" altLang="en-US" sz="2400"/>
              <a:t>Last Name   First Name</a:t>
            </a:r>
          </a:p>
          <a:p>
            <a:pPr marL="609600" indent="-609600">
              <a:lnSpc>
                <a:spcPct val="80000"/>
              </a:lnSpc>
              <a:buNone/>
            </a:pPr>
            <a:r>
              <a:rPr lang="en-US" altLang="en-US" sz="2400"/>
              <a:t>--------------- ---------------</a:t>
            </a:r>
          </a:p>
          <a:p>
            <a:pPr marL="609600" indent="-609600">
              <a:lnSpc>
                <a:spcPct val="80000"/>
              </a:lnSpc>
              <a:buNone/>
            </a:pPr>
            <a:r>
              <a:rPr lang="en-US" altLang="en-US" sz="2400"/>
              <a:t>Bock            Douglas</a:t>
            </a:r>
          </a:p>
          <a:p>
            <a:pPr marL="609600" indent="-609600">
              <a:lnSpc>
                <a:spcPct val="80000"/>
              </a:lnSpc>
              <a:buNone/>
            </a:pPr>
            <a:r>
              <a:rPr lang="en-US" altLang="en-US" sz="2400"/>
              <a:t>Zhu              Waiman</a:t>
            </a:r>
          </a:p>
          <a:p>
            <a:pPr marL="609600" indent="-609600">
              <a:lnSpc>
                <a:spcPct val="80000"/>
              </a:lnSpc>
              <a:buNone/>
            </a:pPr>
            <a:r>
              <a:rPr lang="en-US" altLang="en-US" sz="2400"/>
              <a:t>Joyner          Suzanne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BFCFC00A-0542-4BC6-B451-103C553FE56C}"/>
              </a:ext>
            </a:extLst>
          </p:cNvPr>
          <p:cNvSpPr>
            <a:spLocks noGrp="1" noChangeArrowheads="1"/>
          </p:cNvSpPr>
          <p:nvPr>
            <p:ph type="title"/>
          </p:nvPr>
        </p:nvSpPr>
        <p:spPr>
          <a:xfrm>
            <a:off x="2209800" y="152400"/>
            <a:ext cx="7772400" cy="914400"/>
          </a:xfrm>
        </p:spPr>
        <p:txBody>
          <a:bodyPr/>
          <a:lstStyle/>
          <a:p>
            <a:r>
              <a:rPr lang="en-US" altLang="en-US" sz="3200" b="1" u="sng"/>
              <a:t>SUBQUERIES AND THE IN Operator</a:t>
            </a:r>
          </a:p>
        </p:txBody>
      </p:sp>
      <p:sp>
        <p:nvSpPr>
          <p:cNvPr id="340995" name="Rectangle 3">
            <a:extLst>
              <a:ext uri="{FF2B5EF4-FFF2-40B4-BE49-F238E27FC236}">
                <a16:creationId xmlns:a16="http://schemas.microsoft.com/office/drawing/2014/main" id="{49A26DC3-5BA7-4595-A1DE-C0D49ADF0FC2}"/>
              </a:ext>
            </a:extLst>
          </p:cNvPr>
          <p:cNvSpPr>
            <a:spLocks noGrp="1" noChangeArrowheads="1"/>
          </p:cNvSpPr>
          <p:nvPr>
            <p:ph type="body" idx="1"/>
          </p:nvPr>
        </p:nvSpPr>
        <p:spPr>
          <a:xfrm>
            <a:off x="2209800" y="1295400"/>
            <a:ext cx="7772400" cy="4800600"/>
          </a:xfrm>
        </p:spPr>
        <p:txBody>
          <a:bodyPr>
            <a:normAutofit fontScale="92500" lnSpcReduction="10000"/>
          </a:bodyPr>
          <a:lstStyle/>
          <a:p>
            <a:pPr marL="609600" indent="-609600">
              <a:lnSpc>
                <a:spcPct val="90000"/>
              </a:lnSpc>
            </a:pPr>
            <a:r>
              <a:rPr lang="en-US" altLang="en-US" sz="2800"/>
              <a:t>Conceptually, this statement is evaluated in two steps.</a:t>
            </a:r>
          </a:p>
          <a:p>
            <a:pPr marL="609600" indent="-609600">
              <a:lnSpc>
                <a:spcPct val="90000"/>
              </a:lnSpc>
            </a:pPr>
            <a:r>
              <a:rPr lang="en-US" altLang="en-US" sz="2800"/>
              <a:t>First, the inner query returns the identification numbers of those employees that have male dependents.</a:t>
            </a:r>
          </a:p>
          <a:p>
            <a:pPr marL="609600" indent="-609600">
              <a:lnSpc>
                <a:spcPct val="90000"/>
              </a:lnSpc>
              <a:buNone/>
            </a:pPr>
            <a:endParaRPr lang="en-US" altLang="en-US" sz="1400"/>
          </a:p>
          <a:p>
            <a:pPr marL="1371600" lvl="2" indent="-457200">
              <a:lnSpc>
                <a:spcPct val="90000"/>
              </a:lnSpc>
              <a:buNone/>
            </a:pPr>
            <a:r>
              <a:rPr lang="en-US" altLang="en-US" sz="1800"/>
              <a:t>SELECT dep_emp_ssn</a:t>
            </a:r>
          </a:p>
          <a:p>
            <a:pPr marL="1371600" lvl="2" indent="-457200">
              <a:lnSpc>
                <a:spcPct val="90000"/>
              </a:lnSpc>
              <a:buNone/>
            </a:pPr>
            <a:r>
              <a:rPr lang="en-US" altLang="en-US" sz="1800"/>
              <a:t>FROM dependent</a:t>
            </a:r>
          </a:p>
          <a:p>
            <a:pPr marL="1371600" lvl="2" indent="-457200">
              <a:lnSpc>
                <a:spcPct val="90000"/>
              </a:lnSpc>
              <a:buNone/>
            </a:pPr>
            <a:r>
              <a:rPr lang="en-US" altLang="en-US" sz="1800"/>
              <a:t>WHERE dep_gender = 'M';</a:t>
            </a:r>
          </a:p>
          <a:p>
            <a:pPr marL="1371600" lvl="2" indent="-457200">
              <a:lnSpc>
                <a:spcPct val="90000"/>
              </a:lnSpc>
              <a:buNone/>
            </a:pPr>
            <a:r>
              <a:rPr lang="en-US" altLang="en-US" sz="1800"/>
              <a:t>DEP_EMP_S</a:t>
            </a:r>
          </a:p>
          <a:p>
            <a:pPr marL="1371600" lvl="2" indent="-457200">
              <a:lnSpc>
                <a:spcPct val="90000"/>
              </a:lnSpc>
              <a:buNone/>
            </a:pPr>
            <a:r>
              <a:rPr lang="en-US" altLang="en-US" sz="1800"/>
              <a:t>---------</a:t>
            </a:r>
          </a:p>
          <a:p>
            <a:pPr marL="1371600" lvl="2" indent="-457200">
              <a:lnSpc>
                <a:spcPct val="90000"/>
              </a:lnSpc>
              <a:buNone/>
            </a:pPr>
            <a:r>
              <a:rPr lang="en-US" altLang="en-US" sz="1800"/>
              <a:t>999444444</a:t>
            </a:r>
          </a:p>
          <a:p>
            <a:pPr marL="1371600" lvl="2" indent="-457200">
              <a:lnSpc>
                <a:spcPct val="90000"/>
              </a:lnSpc>
              <a:buNone/>
            </a:pPr>
            <a:r>
              <a:rPr lang="en-US" altLang="en-US" sz="1800"/>
              <a:t>999555555</a:t>
            </a:r>
          </a:p>
          <a:p>
            <a:pPr marL="1371600" lvl="2" indent="-457200">
              <a:lnSpc>
                <a:spcPct val="90000"/>
              </a:lnSpc>
              <a:buNone/>
            </a:pPr>
            <a:r>
              <a:rPr lang="en-US" altLang="en-US" sz="1800"/>
              <a:t>999111111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EFFF0DDD-F63D-4F47-9DFE-BAB2988AD546}"/>
              </a:ext>
            </a:extLst>
          </p:cNvPr>
          <p:cNvSpPr>
            <a:spLocks noGrp="1" noChangeArrowheads="1"/>
          </p:cNvSpPr>
          <p:nvPr>
            <p:ph type="title"/>
          </p:nvPr>
        </p:nvSpPr>
        <p:spPr>
          <a:xfrm>
            <a:off x="2209800" y="152400"/>
            <a:ext cx="7772400" cy="914400"/>
          </a:xfrm>
        </p:spPr>
        <p:txBody>
          <a:bodyPr/>
          <a:lstStyle/>
          <a:p>
            <a:r>
              <a:rPr lang="en-US" altLang="en-US" b="1" u="sng"/>
              <a:t>SUBQUERIES AND THE IN Operator</a:t>
            </a:r>
          </a:p>
        </p:txBody>
      </p:sp>
      <p:sp>
        <p:nvSpPr>
          <p:cNvPr id="342019" name="Rectangle 3">
            <a:extLst>
              <a:ext uri="{FF2B5EF4-FFF2-40B4-BE49-F238E27FC236}">
                <a16:creationId xmlns:a16="http://schemas.microsoft.com/office/drawing/2014/main" id="{8BA44424-ADF1-46DC-985C-E7240546DE0D}"/>
              </a:ext>
            </a:extLst>
          </p:cNvPr>
          <p:cNvSpPr>
            <a:spLocks noGrp="1" noChangeArrowheads="1"/>
          </p:cNvSpPr>
          <p:nvPr>
            <p:ph type="body" idx="1"/>
          </p:nvPr>
        </p:nvSpPr>
        <p:spPr>
          <a:xfrm>
            <a:off x="2209800" y="1295400"/>
            <a:ext cx="7772400" cy="5105400"/>
          </a:xfrm>
        </p:spPr>
        <p:txBody>
          <a:bodyPr>
            <a:normAutofit lnSpcReduction="10000"/>
          </a:bodyPr>
          <a:lstStyle/>
          <a:p>
            <a:pPr marL="609600" indent="-609600">
              <a:lnSpc>
                <a:spcPct val="80000"/>
              </a:lnSpc>
            </a:pPr>
            <a:r>
              <a:rPr lang="en-US" altLang="en-US" sz="2800" dirty="0"/>
              <a:t>Next, these social security number values are substituted into the outer query as the listing that is the object of the IN operator.  So, from a conceptual perspective, the outer query now looks like the following.</a:t>
            </a:r>
          </a:p>
          <a:p>
            <a:pPr marL="609600" indent="-609600">
              <a:lnSpc>
                <a:spcPct val="80000"/>
              </a:lnSpc>
              <a:buNone/>
            </a:pPr>
            <a:endParaRPr lang="en-US" altLang="en-US" dirty="0"/>
          </a:p>
          <a:p>
            <a:pPr marL="1371600" lvl="2" indent="-457200">
              <a:lnSpc>
                <a:spcPct val="80000"/>
              </a:lnSpc>
              <a:buNone/>
            </a:pPr>
            <a:r>
              <a:rPr lang="en-US" altLang="en-US" sz="2000" dirty="0"/>
              <a:t>SELECT </a:t>
            </a:r>
            <a:r>
              <a:rPr lang="en-US" altLang="en-US" sz="2000" dirty="0" err="1"/>
              <a:t>emp_last_name</a:t>
            </a:r>
            <a:r>
              <a:rPr lang="en-US" altLang="en-US" sz="2000" dirty="0"/>
              <a:t> "Last Name", </a:t>
            </a:r>
          </a:p>
          <a:p>
            <a:pPr marL="1371600" lvl="2" indent="-457200">
              <a:lnSpc>
                <a:spcPct val="80000"/>
              </a:lnSpc>
              <a:buNone/>
            </a:pPr>
            <a:r>
              <a:rPr lang="en-US" altLang="en-US" sz="2000" dirty="0" err="1"/>
              <a:t>emp_first_name</a:t>
            </a:r>
            <a:r>
              <a:rPr lang="en-US" altLang="en-US" sz="2000" dirty="0"/>
              <a:t> "First Name"</a:t>
            </a:r>
          </a:p>
          <a:p>
            <a:pPr marL="1371600" lvl="2" indent="-457200">
              <a:lnSpc>
                <a:spcPct val="80000"/>
              </a:lnSpc>
              <a:buNone/>
            </a:pPr>
            <a:r>
              <a:rPr lang="en-US" altLang="en-US" sz="2000" dirty="0"/>
              <a:t>FROM employee</a:t>
            </a:r>
          </a:p>
          <a:p>
            <a:pPr marL="1371600" lvl="2" indent="-457200">
              <a:lnSpc>
                <a:spcPct val="80000"/>
              </a:lnSpc>
              <a:buNone/>
            </a:pPr>
            <a:r>
              <a:rPr lang="en-US" altLang="en-US" sz="2000" dirty="0"/>
              <a:t>WHERE </a:t>
            </a:r>
            <a:r>
              <a:rPr lang="en-US" altLang="en-US" sz="2000" dirty="0" err="1"/>
              <a:t>emp_ssn</a:t>
            </a:r>
            <a:r>
              <a:rPr lang="en-US" altLang="en-US" sz="2000" dirty="0"/>
              <a:t> IN (999444444, 999555555, 999111111);</a:t>
            </a:r>
          </a:p>
          <a:p>
            <a:pPr marL="1371600" lvl="2" indent="-457200">
              <a:lnSpc>
                <a:spcPct val="80000"/>
              </a:lnSpc>
              <a:buNone/>
            </a:pPr>
            <a:r>
              <a:rPr lang="en-US" altLang="en-US" sz="2000" dirty="0"/>
              <a:t>Last Name    First Name</a:t>
            </a:r>
          </a:p>
          <a:p>
            <a:pPr marL="1371600" lvl="2" indent="-457200">
              <a:lnSpc>
                <a:spcPct val="80000"/>
              </a:lnSpc>
              <a:buNone/>
            </a:pPr>
            <a:r>
              <a:rPr lang="en-US" altLang="en-US" sz="2000" dirty="0"/>
              <a:t>--------------- ---------------</a:t>
            </a:r>
          </a:p>
          <a:p>
            <a:pPr marL="1371600" lvl="2" indent="-457200">
              <a:lnSpc>
                <a:spcPct val="80000"/>
              </a:lnSpc>
              <a:buNone/>
            </a:pPr>
            <a:r>
              <a:rPr lang="en-US" altLang="en-US" sz="2000" dirty="0"/>
              <a:t>Joyner          Suzanne</a:t>
            </a:r>
          </a:p>
          <a:p>
            <a:pPr marL="1371600" lvl="2" indent="-457200">
              <a:lnSpc>
                <a:spcPct val="80000"/>
              </a:lnSpc>
              <a:buNone/>
            </a:pPr>
            <a:r>
              <a:rPr lang="en-US" altLang="en-US" sz="2000" dirty="0"/>
              <a:t>Zhu              </a:t>
            </a:r>
            <a:r>
              <a:rPr lang="en-US" altLang="en-US" sz="2000" dirty="0" err="1"/>
              <a:t>Waiman</a:t>
            </a:r>
            <a:endParaRPr lang="en-US" altLang="en-US" sz="2000" dirty="0"/>
          </a:p>
          <a:p>
            <a:pPr marL="1371600" lvl="2" indent="-457200">
              <a:lnSpc>
                <a:spcPct val="80000"/>
              </a:lnSpc>
              <a:buNone/>
            </a:pPr>
            <a:r>
              <a:rPr lang="en-US" altLang="en-US" sz="2000" dirty="0"/>
              <a:t>Bock            Douglas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B1266E13-6025-400F-BBFF-00B3A7E3CCBE}"/>
              </a:ext>
            </a:extLst>
          </p:cNvPr>
          <p:cNvSpPr>
            <a:spLocks noGrp="1" noChangeArrowheads="1"/>
          </p:cNvSpPr>
          <p:nvPr>
            <p:ph type="title"/>
          </p:nvPr>
        </p:nvSpPr>
        <p:spPr>
          <a:xfrm>
            <a:off x="2209800" y="152400"/>
            <a:ext cx="7772400" cy="914400"/>
          </a:xfrm>
        </p:spPr>
        <p:txBody>
          <a:bodyPr/>
          <a:lstStyle/>
          <a:p>
            <a:r>
              <a:rPr lang="en-US" altLang="en-US" sz="3200" b="1" u="sng"/>
              <a:t>The NOT IN Operator</a:t>
            </a:r>
          </a:p>
        </p:txBody>
      </p:sp>
      <p:sp>
        <p:nvSpPr>
          <p:cNvPr id="338947" name="Rectangle 3">
            <a:extLst>
              <a:ext uri="{FF2B5EF4-FFF2-40B4-BE49-F238E27FC236}">
                <a16:creationId xmlns:a16="http://schemas.microsoft.com/office/drawing/2014/main" id="{F541F4C9-9A61-406D-B9C4-4E984127B540}"/>
              </a:ext>
            </a:extLst>
          </p:cNvPr>
          <p:cNvSpPr>
            <a:spLocks noGrp="1" noChangeArrowheads="1"/>
          </p:cNvSpPr>
          <p:nvPr>
            <p:ph type="body" idx="1"/>
          </p:nvPr>
        </p:nvSpPr>
        <p:spPr>
          <a:xfrm>
            <a:off x="1981200" y="1066800"/>
            <a:ext cx="8001000" cy="5029200"/>
          </a:xfrm>
        </p:spPr>
        <p:txBody>
          <a:bodyPr>
            <a:normAutofit fontScale="92500" lnSpcReduction="20000"/>
          </a:bodyPr>
          <a:lstStyle/>
          <a:p>
            <a:pPr marL="609600" indent="-609600"/>
            <a:r>
              <a:rPr lang="en-US" altLang="en-US" sz="2400"/>
              <a:t>Like the IN operator, the NOT IN operator can take the result of a subquery as the operator object. </a:t>
            </a:r>
          </a:p>
          <a:p>
            <a:pPr marL="1752600" lvl="3" indent="-381000">
              <a:buNone/>
            </a:pPr>
            <a:endParaRPr lang="en-US" altLang="en-US" sz="1800"/>
          </a:p>
          <a:p>
            <a:pPr marL="1752600" lvl="3" indent="-381000">
              <a:buNone/>
            </a:pPr>
            <a:r>
              <a:rPr lang="en-US" altLang="en-US" sz="1800"/>
              <a:t>SELECT emp_last_name "Last Name", emp_first_name "First Name"</a:t>
            </a:r>
          </a:p>
          <a:p>
            <a:pPr marL="1752600" lvl="3" indent="-381000">
              <a:buNone/>
            </a:pPr>
            <a:r>
              <a:rPr lang="en-US" altLang="en-US" sz="1800"/>
              <a:t>FROM employee</a:t>
            </a:r>
          </a:p>
          <a:p>
            <a:pPr marL="1752600" lvl="3" indent="-381000">
              <a:buNone/>
            </a:pPr>
            <a:r>
              <a:rPr lang="en-US" altLang="en-US" sz="1800"/>
              <a:t>WHERE emp_ssn NOT IN </a:t>
            </a:r>
          </a:p>
          <a:p>
            <a:pPr marL="1752600" lvl="3" indent="-381000">
              <a:buNone/>
            </a:pPr>
            <a:r>
              <a:rPr lang="en-US" altLang="en-US" sz="1800"/>
              <a:t>    (SELECT dep_emp_ssn</a:t>
            </a:r>
          </a:p>
          <a:p>
            <a:pPr marL="1752600" lvl="3" indent="-381000">
              <a:buNone/>
            </a:pPr>
            <a:r>
              <a:rPr lang="en-US" altLang="en-US" sz="1800"/>
              <a:t>     FROM dependent);</a:t>
            </a:r>
          </a:p>
          <a:p>
            <a:pPr marL="1752600" lvl="3" indent="-381000">
              <a:buNone/>
            </a:pPr>
            <a:r>
              <a:rPr lang="en-US" altLang="en-US" sz="1800"/>
              <a:t>Last Name    First Name</a:t>
            </a:r>
          </a:p>
          <a:p>
            <a:pPr marL="1752600" lvl="3" indent="-381000">
              <a:buNone/>
            </a:pPr>
            <a:r>
              <a:rPr lang="en-US" altLang="en-US" sz="1800"/>
              <a:t>--------------- ---------------</a:t>
            </a:r>
          </a:p>
          <a:p>
            <a:pPr marL="1752600" lvl="3" indent="-381000">
              <a:buNone/>
            </a:pPr>
            <a:r>
              <a:rPr lang="en-US" altLang="en-US" sz="1800"/>
              <a:t>Bordoloi       Bijoy</a:t>
            </a:r>
          </a:p>
          <a:p>
            <a:pPr marL="1752600" lvl="3" indent="-381000">
              <a:buNone/>
            </a:pPr>
            <a:r>
              <a:rPr lang="en-US" altLang="en-US" sz="1800"/>
              <a:t>Markis          Marcia</a:t>
            </a:r>
          </a:p>
          <a:p>
            <a:pPr marL="1752600" lvl="3" indent="-381000">
              <a:buNone/>
            </a:pPr>
            <a:r>
              <a:rPr lang="en-US" altLang="en-US" sz="1800"/>
              <a:t>Amin            Hyder</a:t>
            </a:r>
            <a:endParaRPr lang="en-US" altLang="en-US" sz="1800" i="1"/>
          </a:p>
          <a:p>
            <a:pPr marL="1752600" lvl="3" indent="-381000">
              <a:buNone/>
            </a:pPr>
            <a:r>
              <a:rPr lang="en-US" altLang="en-US" sz="1800" i="1"/>
              <a:t>more rows are displayed .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CFCD76A9-C0A2-4B33-85CD-6A276C6F4C90}"/>
              </a:ext>
            </a:extLst>
          </p:cNvPr>
          <p:cNvSpPr>
            <a:spLocks noGrp="1" noChangeArrowheads="1"/>
          </p:cNvSpPr>
          <p:nvPr>
            <p:ph type="title"/>
          </p:nvPr>
        </p:nvSpPr>
        <p:spPr>
          <a:xfrm>
            <a:off x="2209800" y="152400"/>
            <a:ext cx="7772400" cy="914400"/>
          </a:xfrm>
        </p:spPr>
        <p:txBody>
          <a:bodyPr/>
          <a:lstStyle/>
          <a:p>
            <a:r>
              <a:rPr lang="en-US" altLang="en-US" sz="3200" b="1" u="sng"/>
              <a:t>The NOT IN Operator</a:t>
            </a:r>
          </a:p>
        </p:txBody>
      </p:sp>
      <p:sp>
        <p:nvSpPr>
          <p:cNvPr id="339971" name="Rectangle 3">
            <a:extLst>
              <a:ext uri="{FF2B5EF4-FFF2-40B4-BE49-F238E27FC236}">
                <a16:creationId xmlns:a16="http://schemas.microsoft.com/office/drawing/2014/main" id="{E7D78A84-2DD6-47F0-82BF-F758FD73FA08}"/>
              </a:ext>
            </a:extLst>
          </p:cNvPr>
          <p:cNvSpPr>
            <a:spLocks noGrp="1" noChangeArrowheads="1"/>
          </p:cNvSpPr>
          <p:nvPr>
            <p:ph type="body" idx="1"/>
          </p:nvPr>
        </p:nvSpPr>
        <p:spPr>
          <a:xfrm>
            <a:off x="1981200" y="1066800"/>
            <a:ext cx="8001000" cy="5029200"/>
          </a:xfrm>
        </p:spPr>
        <p:txBody>
          <a:bodyPr/>
          <a:lstStyle/>
          <a:p>
            <a:pPr marL="609600" indent="-609600">
              <a:lnSpc>
                <a:spcPct val="90000"/>
              </a:lnSpc>
            </a:pPr>
            <a:r>
              <a:rPr lang="en-US" altLang="en-US" sz="2800"/>
              <a:t>The subquery shown above produces an intermediate result table containing the social security numbers of employees who have dependents in the dependent table.</a:t>
            </a:r>
          </a:p>
          <a:p>
            <a:pPr marL="609600" indent="-609600">
              <a:lnSpc>
                <a:spcPct val="90000"/>
              </a:lnSpc>
            </a:pPr>
            <a:r>
              <a:rPr lang="en-US" altLang="en-US" sz="2800"/>
              <a:t>Conceptually, the outer query compares each row of the employee table against the result table.  If the employee social security number is </a:t>
            </a:r>
            <a:r>
              <a:rPr lang="en-US" altLang="en-US" sz="2800" b="1" u="sng"/>
              <a:t>NOT</a:t>
            </a:r>
            <a:r>
              <a:rPr lang="en-US" altLang="en-US" sz="2800"/>
              <a:t> found in the result table produced by the inner query, then it is included in the final result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981200" y="533401"/>
            <a:ext cx="830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u="sng" dirty="0">
                <a:solidFill>
                  <a:schemeClr val="tx1">
                    <a:lumMod val="50000"/>
                    <a:lumOff val="50000"/>
                  </a:schemeClr>
                </a:solidFill>
              </a:rPr>
              <a:t>Week of July 26</a:t>
            </a:r>
            <a:r>
              <a:rPr lang="en-US" altLang="en-US" sz="2400" b="1" u="sng" baseline="30000" dirty="0">
                <a:solidFill>
                  <a:schemeClr val="tx1">
                    <a:lumMod val="50000"/>
                    <a:lumOff val="50000"/>
                  </a:schemeClr>
                </a:solidFill>
              </a:rPr>
              <a:t>th</a:t>
            </a:r>
            <a:r>
              <a:rPr lang="en-US" altLang="en-US" sz="2400" b="1" u="sng" dirty="0">
                <a:solidFill>
                  <a:schemeClr val="tx1">
                    <a:lumMod val="50000"/>
                    <a:lumOff val="50000"/>
                  </a:schemeClr>
                </a:solidFill>
              </a:rPr>
              <a:t> – August 1</a:t>
            </a:r>
            <a:r>
              <a:rPr lang="en-US" altLang="en-US" sz="2400" b="1" u="sng" baseline="30000" dirty="0">
                <a:solidFill>
                  <a:schemeClr val="tx1">
                    <a:lumMod val="50000"/>
                    <a:lumOff val="50000"/>
                  </a:schemeClr>
                </a:solidFill>
              </a:rPr>
              <a:t>st</a:t>
            </a:r>
            <a:r>
              <a:rPr lang="en-US" altLang="en-US" sz="2400" b="1" u="sng" dirty="0">
                <a:solidFill>
                  <a:schemeClr val="tx1">
                    <a:lumMod val="50000"/>
                    <a:lumOff val="50000"/>
                  </a:schemeClr>
                </a:solidFill>
              </a:rPr>
              <a:t>  2021 – Class Objectives:</a:t>
            </a:r>
          </a:p>
          <a:p>
            <a:pPr>
              <a:buFont typeface="Arial" panose="020B0604020202020204" pitchFamily="34" charset="0"/>
              <a:buChar char="•"/>
            </a:pPr>
            <a:endParaRPr lang="en-GB" altLang="en-US" dirty="0"/>
          </a:p>
          <a:p>
            <a:pPr>
              <a:buFont typeface="Arial" panose="020B0604020202020204" pitchFamily="34" charset="0"/>
              <a:buChar char="•"/>
            </a:pPr>
            <a:r>
              <a:rPr lang="en-GB" altLang="en-US" dirty="0"/>
              <a:t>Subqueries</a:t>
            </a:r>
          </a:p>
        </p:txBody>
      </p:sp>
    </p:spTree>
    <p:extLst>
      <p:ext uri="{BB962C8B-B14F-4D97-AF65-F5344CB8AC3E}">
        <p14:creationId xmlns:p14="http://schemas.microsoft.com/office/powerpoint/2010/main" val="20497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EEA4D53F-CE04-44CB-A96E-0096BE49F8B2}"/>
              </a:ext>
            </a:extLst>
          </p:cNvPr>
          <p:cNvSpPr>
            <a:spLocks noGrp="1" noChangeArrowheads="1"/>
          </p:cNvSpPr>
          <p:nvPr>
            <p:ph type="title"/>
          </p:nvPr>
        </p:nvSpPr>
        <p:spPr>
          <a:xfrm>
            <a:off x="2286000" y="304800"/>
            <a:ext cx="7772400" cy="838200"/>
          </a:xfrm>
        </p:spPr>
        <p:txBody>
          <a:bodyPr/>
          <a:lstStyle/>
          <a:p>
            <a:r>
              <a:rPr lang="en-US" altLang="en-US" sz="3200" b="1" u="sng"/>
              <a:t>MULTIPLE LEVELS OF NESTING</a:t>
            </a:r>
          </a:p>
        </p:txBody>
      </p:sp>
      <p:sp>
        <p:nvSpPr>
          <p:cNvPr id="343043" name="Rectangle 3">
            <a:extLst>
              <a:ext uri="{FF2B5EF4-FFF2-40B4-BE49-F238E27FC236}">
                <a16:creationId xmlns:a16="http://schemas.microsoft.com/office/drawing/2014/main" id="{C4E0ACC4-374C-4D9A-AEDC-9EAEE006291B}"/>
              </a:ext>
            </a:extLst>
          </p:cNvPr>
          <p:cNvSpPr>
            <a:spLocks noGrp="1" noChangeArrowheads="1"/>
          </p:cNvSpPr>
          <p:nvPr>
            <p:ph type="body" idx="1"/>
          </p:nvPr>
        </p:nvSpPr>
        <p:spPr>
          <a:xfrm>
            <a:off x="2209800" y="1295400"/>
            <a:ext cx="7772400" cy="4800600"/>
          </a:xfrm>
        </p:spPr>
        <p:txBody>
          <a:bodyPr>
            <a:normAutofit lnSpcReduction="10000"/>
          </a:bodyPr>
          <a:lstStyle/>
          <a:p>
            <a:r>
              <a:rPr lang="en-US" altLang="en-US" sz="2800" dirty="0"/>
              <a:t>Subqueries may themselves contain subqueries. </a:t>
            </a:r>
          </a:p>
          <a:p>
            <a:r>
              <a:rPr lang="en-US" altLang="en-US" sz="2800" dirty="0"/>
              <a:t>When the WHERE clause of a subquery has as its object another subquery, these are termed </a:t>
            </a:r>
            <a:r>
              <a:rPr lang="en-US" altLang="en-US" sz="2800" i="1" dirty="0"/>
              <a:t>nested subqueries</a:t>
            </a:r>
            <a:r>
              <a:rPr lang="en-US" altLang="en-US" sz="2800" dirty="0"/>
              <a:t>. </a:t>
            </a:r>
          </a:p>
          <a:p>
            <a:r>
              <a:rPr lang="en-US" altLang="en-US" sz="2800" dirty="0"/>
              <a:t>MySQL places no practical limit on the number of queries that can be nested in a WHERE clause.</a:t>
            </a:r>
          </a:p>
          <a:p>
            <a:r>
              <a:rPr lang="en-US" altLang="en-US" sz="2800" dirty="0"/>
              <a:t>Consider the problem of producing a listing of employees that worked more than 10 hours on the project named </a:t>
            </a:r>
            <a:r>
              <a:rPr lang="en-US" altLang="en-US" sz="2800" i="1" dirty="0"/>
              <a:t>Order Entry</a:t>
            </a:r>
            <a:r>
              <a:rPr lang="en-US" altLang="en-US" sz="2800" dirty="0"/>
              <a:t>. </a:t>
            </a:r>
            <a:r>
              <a:rPr lang="en-US" altLang="en-US" sz="24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13CAD33D-CD9E-44F3-9099-8A7C1FF79273}"/>
              </a:ext>
            </a:extLst>
          </p:cNvPr>
          <p:cNvSpPr>
            <a:spLocks noGrp="1" noChangeArrowheads="1"/>
          </p:cNvSpPr>
          <p:nvPr>
            <p:ph type="title"/>
          </p:nvPr>
        </p:nvSpPr>
        <p:spPr>
          <a:xfrm>
            <a:off x="2209800" y="304800"/>
            <a:ext cx="7772400" cy="762000"/>
          </a:xfrm>
        </p:spPr>
        <p:txBody>
          <a:bodyPr/>
          <a:lstStyle/>
          <a:p>
            <a:pPr algn="l"/>
            <a:r>
              <a:rPr lang="en-US" altLang="en-US" sz="3200" b="1" u="sng"/>
              <a:t>Example</a:t>
            </a:r>
          </a:p>
        </p:txBody>
      </p:sp>
      <p:sp>
        <p:nvSpPr>
          <p:cNvPr id="344067" name="Rectangle 3">
            <a:extLst>
              <a:ext uri="{FF2B5EF4-FFF2-40B4-BE49-F238E27FC236}">
                <a16:creationId xmlns:a16="http://schemas.microsoft.com/office/drawing/2014/main" id="{E234DEB7-6419-4957-9D02-9EB59B047E99}"/>
              </a:ext>
            </a:extLst>
          </p:cNvPr>
          <p:cNvSpPr>
            <a:spLocks noGrp="1" noChangeArrowheads="1"/>
          </p:cNvSpPr>
          <p:nvPr>
            <p:ph type="body" idx="1"/>
          </p:nvPr>
        </p:nvSpPr>
        <p:spPr>
          <a:xfrm>
            <a:off x="2209800" y="1295400"/>
            <a:ext cx="7772400" cy="4800600"/>
          </a:xfrm>
        </p:spPr>
        <p:txBody>
          <a:bodyPr>
            <a:normAutofit fontScale="92500" lnSpcReduction="10000"/>
          </a:bodyPr>
          <a:lstStyle/>
          <a:p>
            <a:pPr>
              <a:lnSpc>
                <a:spcPct val="80000"/>
              </a:lnSpc>
              <a:buFontTx/>
              <a:buNone/>
            </a:pPr>
            <a:endParaRPr lang="en-US" altLang="en-US" sz="2000"/>
          </a:p>
          <a:p>
            <a:pPr>
              <a:lnSpc>
                <a:spcPct val="80000"/>
              </a:lnSpc>
              <a:buFontTx/>
              <a:buNone/>
            </a:pPr>
            <a:r>
              <a:rPr lang="en-US" altLang="en-US" sz="2000"/>
              <a:t>SELECT emp_last_name "Last Name", </a:t>
            </a:r>
          </a:p>
          <a:p>
            <a:pPr>
              <a:lnSpc>
                <a:spcPct val="80000"/>
              </a:lnSpc>
              <a:buFontTx/>
              <a:buNone/>
            </a:pPr>
            <a:r>
              <a:rPr lang="en-US" altLang="en-US" sz="2000"/>
              <a:t>    emp_first_name "First Name"</a:t>
            </a:r>
          </a:p>
          <a:p>
            <a:pPr>
              <a:lnSpc>
                <a:spcPct val="80000"/>
              </a:lnSpc>
              <a:buFontTx/>
              <a:buNone/>
            </a:pPr>
            <a:r>
              <a:rPr lang="en-US" altLang="en-US" sz="2000"/>
              <a:t>FROM employee</a:t>
            </a:r>
          </a:p>
          <a:p>
            <a:pPr>
              <a:lnSpc>
                <a:spcPct val="80000"/>
              </a:lnSpc>
              <a:buFontTx/>
              <a:buNone/>
            </a:pPr>
            <a:r>
              <a:rPr lang="en-US" altLang="en-US" sz="2000"/>
              <a:t>WHERE emp_ssn IN</a:t>
            </a:r>
            <a:br>
              <a:rPr lang="en-US" altLang="en-US" sz="2000"/>
            </a:br>
            <a:r>
              <a:rPr lang="en-US" altLang="en-US" sz="2000"/>
              <a:t>    (SELECT work_emp_ssn </a:t>
            </a:r>
          </a:p>
          <a:p>
            <a:pPr>
              <a:lnSpc>
                <a:spcPct val="80000"/>
              </a:lnSpc>
              <a:buFontTx/>
              <a:buNone/>
            </a:pPr>
            <a:r>
              <a:rPr lang="en-US" altLang="en-US" sz="2000"/>
              <a:t>     FROM assignment</a:t>
            </a:r>
          </a:p>
          <a:p>
            <a:pPr>
              <a:lnSpc>
                <a:spcPct val="80000"/>
              </a:lnSpc>
              <a:buFontTx/>
              <a:buNone/>
            </a:pPr>
            <a:r>
              <a:rPr lang="en-US" altLang="en-US" sz="2000"/>
              <a:t>     WHERE work_hours &gt; 10 AND work_pro_number IN </a:t>
            </a:r>
          </a:p>
          <a:p>
            <a:pPr>
              <a:lnSpc>
                <a:spcPct val="80000"/>
              </a:lnSpc>
              <a:buFontTx/>
              <a:buNone/>
            </a:pPr>
            <a:r>
              <a:rPr lang="en-US" altLang="en-US" sz="2000"/>
              <a:t>        (SELECT pro_number</a:t>
            </a:r>
          </a:p>
          <a:p>
            <a:pPr>
              <a:lnSpc>
                <a:spcPct val="80000"/>
              </a:lnSpc>
              <a:buFontTx/>
              <a:buNone/>
            </a:pPr>
            <a:r>
              <a:rPr lang="en-US" altLang="en-US" sz="2000"/>
              <a:t>         FROM project</a:t>
            </a:r>
          </a:p>
          <a:p>
            <a:pPr>
              <a:lnSpc>
                <a:spcPct val="80000"/>
              </a:lnSpc>
              <a:buFontTx/>
              <a:buNone/>
            </a:pPr>
            <a:r>
              <a:rPr lang="en-US" altLang="en-US" sz="2000"/>
              <a:t>         WHERE pro_name = 'Order Entry') );</a:t>
            </a:r>
          </a:p>
          <a:p>
            <a:pPr>
              <a:lnSpc>
                <a:spcPct val="80000"/>
              </a:lnSpc>
              <a:buFontTx/>
              <a:buNone/>
            </a:pPr>
            <a:r>
              <a:rPr lang="en-US" altLang="en-US" sz="2000"/>
              <a:t>Last Name    First Name</a:t>
            </a:r>
          </a:p>
          <a:p>
            <a:pPr>
              <a:lnSpc>
                <a:spcPct val="80000"/>
              </a:lnSpc>
              <a:buFontTx/>
              <a:buNone/>
            </a:pPr>
            <a:r>
              <a:rPr lang="en-US" altLang="en-US" sz="2000"/>
              <a:t>--------------- ---------------</a:t>
            </a:r>
          </a:p>
          <a:p>
            <a:pPr>
              <a:lnSpc>
                <a:spcPct val="80000"/>
              </a:lnSpc>
              <a:buFontTx/>
              <a:buNone/>
            </a:pPr>
            <a:r>
              <a:rPr lang="en-US" altLang="en-US" sz="2000"/>
              <a:t>Bock             Douglas</a:t>
            </a:r>
          </a:p>
          <a:p>
            <a:pPr>
              <a:lnSpc>
                <a:spcPct val="80000"/>
              </a:lnSpc>
              <a:buFontTx/>
              <a:buNone/>
            </a:pPr>
            <a:r>
              <a:rPr lang="en-US" altLang="en-US" sz="2000"/>
              <a:t>Prescott        Sherri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8577C8A3-D179-4C7B-B204-6DFC36F80356}"/>
              </a:ext>
            </a:extLst>
          </p:cNvPr>
          <p:cNvSpPr>
            <a:spLocks noGrp="1" noChangeArrowheads="1"/>
          </p:cNvSpPr>
          <p:nvPr>
            <p:ph type="title"/>
          </p:nvPr>
        </p:nvSpPr>
        <p:spPr>
          <a:xfrm>
            <a:off x="2209800" y="304800"/>
            <a:ext cx="7772400" cy="762000"/>
          </a:xfrm>
        </p:spPr>
        <p:txBody>
          <a:bodyPr/>
          <a:lstStyle/>
          <a:p>
            <a:pPr algn="l"/>
            <a:r>
              <a:rPr lang="en-US" altLang="en-US" b="1" u="sng"/>
              <a:t>Understanding SUBQUERIES</a:t>
            </a:r>
          </a:p>
        </p:txBody>
      </p:sp>
      <p:sp>
        <p:nvSpPr>
          <p:cNvPr id="345091" name="Rectangle 3">
            <a:extLst>
              <a:ext uri="{FF2B5EF4-FFF2-40B4-BE49-F238E27FC236}">
                <a16:creationId xmlns:a16="http://schemas.microsoft.com/office/drawing/2014/main" id="{E2428C95-4172-4821-9F12-6A2CF1CD4A80}"/>
              </a:ext>
            </a:extLst>
          </p:cNvPr>
          <p:cNvSpPr>
            <a:spLocks noGrp="1" noChangeArrowheads="1"/>
          </p:cNvSpPr>
          <p:nvPr>
            <p:ph type="body" idx="1"/>
          </p:nvPr>
        </p:nvSpPr>
        <p:spPr>
          <a:xfrm>
            <a:off x="2209800" y="1295400"/>
            <a:ext cx="7772400" cy="4800600"/>
          </a:xfrm>
        </p:spPr>
        <p:txBody>
          <a:bodyPr>
            <a:normAutofit lnSpcReduction="10000"/>
          </a:bodyPr>
          <a:lstStyle/>
          <a:p>
            <a:r>
              <a:rPr lang="en-US" altLang="en-US" sz="2800"/>
              <a:t>In order to understand how this query executes, we begin our examination with the lowest subquery.</a:t>
            </a:r>
          </a:p>
          <a:p>
            <a:r>
              <a:rPr lang="en-US" altLang="en-US" sz="2800"/>
              <a:t>We will execute it independently of the outer queries.</a:t>
            </a:r>
          </a:p>
          <a:p>
            <a:pPr>
              <a:buFontTx/>
              <a:buNone/>
            </a:pPr>
            <a:r>
              <a:rPr lang="en-US" altLang="en-US"/>
              <a:t>		</a:t>
            </a:r>
            <a:r>
              <a:rPr lang="en-US" altLang="en-US" sz="2000"/>
              <a:t>SELECT pro_number</a:t>
            </a:r>
          </a:p>
          <a:p>
            <a:pPr lvl="2">
              <a:buFontTx/>
              <a:buNone/>
            </a:pPr>
            <a:r>
              <a:rPr lang="en-US" altLang="en-US" sz="2000"/>
              <a:t>FROM project</a:t>
            </a:r>
          </a:p>
          <a:p>
            <a:pPr lvl="2">
              <a:buFontTx/>
              <a:buNone/>
            </a:pPr>
            <a:r>
              <a:rPr lang="en-US" altLang="en-US" sz="2000"/>
              <a:t>WHERE pro_name = 'Order Entry';</a:t>
            </a:r>
          </a:p>
          <a:p>
            <a:pPr lvl="2">
              <a:buFontTx/>
              <a:buNone/>
            </a:pPr>
            <a:r>
              <a:rPr lang="en-US" altLang="en-US" sz="2000"/>
              <a:t>PRO_NUMBER</a:t>
            </a:r>
          </a:p>
          <a:p>
            <a:pPr lvl="2">
              <a:buFontTx/>
              <a:buNone/>
            </a:pPr>
            <a:r>
              <a:rPr lang="en-US" altLang="en-US" sz="2000"/>
              <a:t>----------</a:t>
            </a:r>
          </a:p>
          <a:p>
            <a:pPr lvl="2">
              <a:buFontTx/>
              <a:buNone/>
            </a:pPr>
            <a:r>
              <a:rPr lang="en-US" altLang="en-US" sz="2000"/>
              <a:t>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499A0C5F-9924-451A-BC50-6C80E8A3F2E5}"/>
              </a:ext>
            </a:extLst>
          </p:cNvPr>
          <p:cNvSpPr>
            <a:spLocks noGrp="1" noChangeArrowheads="1"/>
          </p:cNvSpPr>
          <p:nvPr>
            <p:ph type="title"/>
          </p:nvPr>
        </p:nvSpPr>
        <p:spPr>
          <a:xfrm>
            <a:off x="2209800" y="304800"/>
            <a:ext cx="7772400" cy="762000"/>
          </a:xfrm>
        </p:spPr>
        <p:txBody>
          <a:bodyPr/>
          <a:lstStyle/>
          <a:p>
            <a:pPr algn="l"/>
            <a:r>
              <a:rPr lang="en-US" altLang="en-US" b="1" u="sng"/>
              <a:t>Understanding SUBQUERIES</a:t>
            </a:r>
          </a:p>
        </p:txBody>
      </p:sp>
      <p:sp>
        <p:nvSpPr>
          <p:cNvPr id="346115" name="Rectangle 3">
            <a:extLst>
              <a:ext uri="{FF2B5EF4-FFF2-40B4-BE49-F238E27FC236}">
                <a16:creationId xmlns:a16="http://schemas.microsoft.com/office/drawing/2014/main" id="{BBA093DB-AC49-414C-8CB6-A8F05DCA1F00}"/>
              </a:ext>
            </a:extLst>
          </p:cNvPr>
          <p:cNvSpPr>
            <a:spLocks noGrp="1" noChangeArrowheads="1"/>
          </p:cNvSpPr>
          <p:nvPr>
            <p:ph type="body" idx="1"/>
          </p:nvPr>
        </p:nvSpPr>
        <p:spPr>
          <a:xfrm>
            <a:off x="2209800" y="1295400"/>
            <a:ext cx="7772400" cy="4800600"/>
          </a:xfrm>
        </p:spPr>
        <p:txBody>
          <a:bodyPr>
            <a:normAutofit fontScale="92500" lnSpcReduction="10000"/>
          </a:bodyPr>
          <a:lstStyle/>
          <a:p>
            <a:pPr>
              <a:lnSpc>
                <a:spcPct val="80000"/>
              </a:lnSpc>
            </a:pPr>
            <a:r>
              <a:rPr lang="en-US" altLang="en-US" sz="2800"/>
              <a:t>Now, let's substitute the project number into the IN operator list for the intermediate subquery and execute it.  </a:t>
            </a:r>
          </a:p>
          <a:p>
            <a:pPr>
              <a:lnSpc>
                <a:spcPct val="80000"/>
              </a:lnSpc>
            </a:pPr>
            <a:r>
              <a:rPr lang="en-US" altLang="en-US" sz="2800"/>
              <a:t>The intermediate result table lists two employee social security numbers for employees that worked more than 10 hours on project #1.</a:t>
            </a:r>
          </a:p>
          <a:p>
            <a:pPr>
              <a:lnSpc>
                <a:spcPct val="80000"/>
              </a:lnSpc>
              <a:buFontTx/>
              <a:buNone/>
            </a:pPr>
            <a:endParaRPr lang="en-US" altLang="en-US"/>
          </a:p>
          <a:p>
            <a:pPr lvl="2">
              <a:lnSpc>
                <a:spcPct val="80000"/>
              </a:lnSpc>
              <a:buFontTx/>
              <a:buNone/>
            </a:pPr>
            <a:r>
              <a:rPr lang="en-US" altLang="en-US" sz="2000"/>
              <a:t>SELECT work_emp_ssn </a:t>
            </a:r>
          </a:p>
          <a:p>
            <a:pPr lvl="2">
              <a:lnSpc>
                <a:spcPct val="80000"/>
              </a:lnSpc>
              <a:buFontTx/>
              <a:buNone/>
            </a:pPr>
            <a:r>
              <a:rPr lang="en-US" altLang="en-US" sz="2000"/>
              <a:t>FROM assignment</a:t>
            </a:r>
          </a:p>
          <a:p>
            <a:pPr lvl="2">
              <a:lnSpc>
                <a:spcPct val="80000"/>
              </a:lnSpc>
              <a:buFontTx/>
              <a:buNone/>
            </a:pPr>
            <a:r>
              <a:rPr lang="en-US" altLang="en-US" sz="2000"/>
              <a:t>WHERE work_hours &gt; 10 AND work_pro_number IN (1);</a:t>
            </a:r>
          </a:p>
          <a:p>
            <a:pPr lvl="2">
              <a:lnSpc>
                <a:spcPct val="80000"/>
              </a:lnSpc>
              <a:buFontTx/>
              <a:buNone/>
            </a:pPr>
            <a:r>
              <a:rPr lang="en-US" altLang="en-US" sz="2000"/>
              <a:t>WORK_EMP_SSN</a:t>
            </a:r>
          </a:p>
          <a:p>
            <a:pPr lvl="2">
              <a:lnSpc>
                <a:spcPct val="80000"/>
              </a:lnSpc>
              <a:buFontTx/>
              <a:buNone/>
            </a:pPr>
            <a:r>
              <a:rPr lang="en-US" altLang="en-US" sz="2000"/>
              <a:t>-----------------------</a:t>
            </a:r>
          </a:p>
          <a:p>
            <a:pPr lvl="2">
              <a:lnSpc>
                <a:spcPct val="80000"/>
              </a:lnSpc>
              <a:buFontTx/>
              <a:buNone/>
            </a:pPr>
            <a:r>
              <a:rPr lang="en-US" altLang="en-US" sz="2000"/>
              <a:t>999111111</a:t>
            </a:r>
          </a:p>
          <a:p>
            <a:pPr lvl="2">
              <a:lnSpc>
                <a:spcPct val="80000"/>
              </a:lnSpc>
              <a:buFontTx/>
              <a:buNone/>
            </a:pPr>
            <a:r>
              <a:rPr lang="en-US" altLang="en-US" sz="2000"/>
              <a:t>999888888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5A15DE6E-F07B-4DC0-9E4A-B327D9950492}"/>
              </a:ext>
            </a:extLst>
          </p:cNvPr>
          <p:cNvSpPr>
            <a:spLocks noGrp="1" noChangeArrowheads="1"/>
          </p:cNvSpPr>
          <p:nvPr>
            <p:ph type="title"/>
          </p:nvPr>
        </p:nvSpPr>
        <p:spPr>
          <a:xfrm>
            <a:off x="2209800" y="304800"/>
            <a:ext cx="7772400" cy="762000"/>
          </a:xfrm>
        </p:spPr>
        <p:txBody>
          <a:bodyPr/>
          <a:lstStyle/>
          <a:p>
            <a:pPr algn="l"/>
            <a:r>
              <a:rPr lang="en-US" altLang="en-US" b="1" u="sng"/>
              <a:t>Understanding SUBQUERIES</a:t>
            </a:r>
          </a:p>
        </p:txBody>
      </p:sp>
      <p:sp>
        <p:nvSpPr>
          <p:cNvPr id="347139" name="Rectangle 3">
            <a:extLst>
              <a:ext uri="{FF2B5EF4-FFF2-40B4-BE49-F238E27FC236}">
                <a16:creationId xmlns:a16="http://schemas.microsoft.com/office/drawing/2014/main" id="{4A30E73C-0B21-42AB-BB9E-34958EEEBE7F}"/>
              </a:ext>
            </a:extLst>
          </p:cNvPr>
          <p:cNvSpPr>
            <a:spLocks noGrp="1" noChangeArrowheads="1"/>
          </p:cNvSpPr>
          <p:nvPr>
            <p:ph type="body" idx="1"/>
          </p:nvPr>
        </p:nvSpPr>
        <p:spPr>
          <a:xfrm>
            <a:off x="2209800" y="1295400"/>
            <a:ext cx="7772400" cy="4800600"/>
          </a:xfrm>
        </p:spPr>
        <p:txBody>
          <a:bodyPr/>
          <a:lstStyle/>
          <a:p>
            <a:r>
              <a:rPr lang="en-US" altLang="en-US" sz="2800"/>
              <a:t>Finally, we will substitute these two social security numbers into the IN operator listing for the outer query in place of the subquery.  </a:t>
            </a:r>
          </a:p>
          <a:p>
            <a:pPr>
              <a:buFontTx/>
              <a:buNone/>
            </a:pPr>
            <a:endParaRPr lang="en-US" altLang="en-US" sz="1600"/>
          </a:p>
          <a:p>
            <a:pPr lvl="3">
              <a:buFontTx/>
              <a:buNone/>
            </a:pPr>
            <a:r>
              <a:rPr lang="en-US" altLang="en-US"/>
              <a:t>SELECT emp_last_name "Last Name",</a:t>
            </a:r>
          </a:p>
          <a:p>
            <a:pPr lvl="3">
              <a:buFontTx/>
              <a:buNone/>
            </a:pPr>
            <a:r>
              <a:rPr lang="en-US" altLang="en-US"/>
              <a:t>     emp_first_name "First Name"</a:t>
            </a:r>
          </a:p>
          <a:p>
            <a:pPr lvl="3">
              <a:buFontTx/>
              <a:buNone/>
            </a:pPr>
            <a:r>
              <a:rPr lang="en-US" altLang="en-US"/>
              <a:t>FROM employee</a:t>
            </a:r>
          </a:p>
          <a:p>
            <a:pPr lvl="3">
              <a:buFontTx/>
              <a:buNone/>
            </a:pPr>
            <a:r>
              <a:rPr lang="en-US" altLang="en-US"/>
              <a:t>WHERE emp_ssn IN (999111111, 999888888);</a:t>
            </a:r>
          </a:p>
          <a:p>
            <a:pPr lvl="3">
              <a:buFontTx/>
              <a:buNone/>
            </a:pPr>
            <a:r>
              <a:rPr lang="en-US" altLang="en-US"/>
              <a:t>Last Name    First Name</a:t>
            </a:r>
          </a:p>
          <a:p>
            <a:pPr lvl="3">
              <a:buFontTx/>
              <a:buNone/>
            </a:pPr>
            <a:r>
              <a:rPr lang="en-US" altLang="en-US"/>
              <a:t>--------------- ---------------</a:t>
            </a:r>
          </a:p>
          <a:p>
            <a:pPr lvl="3">
              <a:buFontTx/>
              <a:buNone/>
            </a:pPr>
            <a:r>
              <a:rPr lang="en-US" altLang="en-US"/>
              <a:t>Bock             Douglas</a:t>
            </a:r>
          </a:p>
          <a:p>
            <a:pPr lvl="3">
              <a:buFontTx/>
              <a:buNone/>
            </a:pPr>
            <a:r>
              <a:rPr lang="en-US" altLang="en-US"/>
              <a:t>Prescott        Sherri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76507F24-2AB7-4597-98A7-48EECACF45C8}"/>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SUBQUERIES AND COMPARISON OPERATORS</a:t>
            </a:r>
          </a:p>
        </p:txBody>
      </p:sp>
      <p:sp>
        <p:nvSpPr>
          <p:cNvPr id="348163" name="Rectangle 3">
            <a:extLst>
              <a:ext uri="{FF2B5EF4-FFF2-40B4-BE49-F238E27FC236}">
                <a16:creationId xmlns:a16="http://schemas.microsoft.com/office/drawing/2014/main" id="{2A787BCF-F630-4209-B6DC-8561523C49DF}"/>
              </a:ext>
            </a:extLst>
          </p:cNvPr>
          <p:cNvSpPr>
            <a:spLocks noGrp="1" noChangeArrowheads="1"/>
          </p:cNvSpPr>
          <p:nvPr>
            <p:ph type="body" idx="1"/>
          </p:nvPr>
        </p:nvSpPr>
        <p:spPr>
          <a:xfrm>
            <a:off x="2209800" y="1295400"/>
            <a:ext cx="7772400" cy="4800600"/>
          </a:xfrm>
        </p:spPr>
        <p:txBody>
          <a:bodyPr/>
          <a:lstStyle/>
          <a:p>
            <a:r>
              <a:rPr lang="en-US" altLang="en-US" sz="2800"/>
              <a:t>The general form of the WHERE clause with a comparison operator is similar to that used thus far in the text.</a:t>
            </a:r>
          </a:p>
          <a:p>
            <a:r>
              <a:rPr lang="en-US" altLang="en-US" sz="2800"/>
              <a:t>Note that the subquery is again enclosed by parentheses.  </a:t>
            </a:r>
          </a:p>
          <a:p>
            <a:pPr>
              <a:buFontTx/>
              <a:buNone/>
            </a:pPr>
            <a:endParaRPr lang="en-US" altLang="en-US" sz="2800"/>
          </a:p>
          <a:p>
            <a:pPr lvl="2">
              <a:buFontTx/>
              <a:buNone/>
            </a:pPr>
            <a:r>
              <a:rPr lang="en-US" altLang="en-US" sz="2000"/>
              <a:t>WHERE &lt;expression&gt; &lt;comparison_operator&gt; (subquery)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7E008F53-3C82-44CC-B2D6-9627D1B55464}"/>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SUBQUERIES AND COMPARISON OPERATORS</a:t>
            </a:r>
          </a:p>
        </p:txBody>
      </p:sp>
      <p:sp>
        <p:nvSpPr>
          <p:cNvPr id="349187" name="Rectangle 3">
            <a:extLst>
              <a:ext uri="{FF2B5EF4-FFF2-40B4-BE49-F238E27FC236}">
                <a16:creationId xmlns:a16="http://schemas.microsoft.com/office/drawing/2014/main" id="{B9A7FBD0-80B0-4A24-9341-F3667D5C1EEB}"/>
              </a:ext>
            </a:extLst>
          </p:cNvPr>
          <p:cNvSpPr>
            <a:spLocks noGrp="1" noChangeArrowheads="1"/>
          </p:cNvSpPr>
          <p:nvPr>
            <p:ph type="body" idx="1"/>
          </p:nvPr>
        </p:nvSpPr>
        <p:spPr>
          <a:xfrm>
            <a:off x="2209800" y="1295400"/>
            <a:ext cx="7772400" cy="4800600"/>
          </a:xfrm>
        </p:spPr>
        <p:txBody>
          <a:bodyPr>
            <a:normAutofit fontScale="92500" lnSpcReduction="10000"/>
          </a:bodyPr>
          <a:lstStyle/>
          <a:p>
            <a:r>
              <a:rPr lang="en-US" altLang="en-US" sz="2800" dirty="0"/>
              <a:t>The most important point to remember when using a subquery with a comparison operator is that the subquery can only return a single or </a:t>
            </a:r>
            <a:r>
              <a:rPr lang="en-US" altLang="en-US" sz="2800" i="1" dirty="0"/>
              <a:t>scalar</a:t>
            </a:r>
            <a:r>
              <a:rPr lang="en-US" altLang="en-US" sz="2800" dirty="0"/>
              <a:t> value.</a:t>
            </a:r>
          </a:p>
          <a:p>
            <a:r>
              <a:rPr lang="en-US" altLang="en-US" sz="2800" dirty="0"/>
              <a:t>This is also termed a </a:t>
            </a:r>
            <a:r>
              <a:rPr lang="en-US" altLang="en-US" sz="2800" i="1" dirty="0"/>
              <a:t>scalar subquery</a:t>
            </a:r>
            <a:r>
              <a:rPr lang="en-US" altLang="en-US" sz="2800" dirty="0"/>
              <a:t> because a single column of a single row is returned by the subquery. </a:t>
            </a:r>
          </a:p>
          <a:p>
            <a:r>
              <a:rPr lang="en-US" altLang="en-US" sz="2800" dirty="0"/>
              <a:t> If a subquery returns more than one value, the MySQL Server will generate the “ ORA-01427: </a:t>
            </a:r>
            <a:r>
              <a:rPr lang="en-US" altLang="en-US" sz="2800" i="1" dirty="0"/>
              <a:t>single-row subquery returns more than one row ”</a:t>
            </a:r>
            <a:r>
              <a:rPr lang="en-US" altLang="en-US" sz="2800" dirty="0"/>
              <a:t> error message, and the query will fail to execute.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A96A076D-0FAB-49A4-A593-08205DBD6722}"/>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SUBQUERIES AND COMPARISON OPERATORS</a:t>
            </a:r>
          </a:p>
        </p:txBody>
      </p:sp>
      <p:sp>
        <p:nvSpPr>
          <p:cNvPr id="350211" name="Rectangle 3">
            <a:extLst>
              <a:ext uri="{FF2B5EF4-FFF2-40B4-BE49-F238E27FC236}">
                <a16:creationId xmlns:a16="http://schemas.microsoft.com/office/drawing/2014/main" id="{9541B6C1-5F79-4306-B384-924B3D594894}"/>
              </a:ext>
            </a:extLst>
          </p:cNvPr>
          <p:cNvSpPr>
            <a:spLocks noGrp="1" noChangeArrowheads="1"/>
          </p:cNvSpPr>
          <p:nvPr>
            <p:ph type="body" idx="1"/>
          </p:nvPr>
        </p:nvSpPr>
        <p:spPr>
          <a:xfrm>
            <a:off x="2209800" y="1295400"/>
            <a:ext cx="7772400" cy="4800600"/>
          </a:xfrm>
        </p:spPr>
        <p:txBody>
          <a:bodyPr>
            <a:normAutofit fontScale="92500" lnSpcReduction="10000"/>
          </a:bodyPr>
          <a:lstStyle/>
          <a:p>
            <a:r>
              <a:rPr lang="en-US" altLang="en-US" sz="2400"/>
              <a:t> Let's examine a subquery that will not execute because it violates the "single value" rule. </a:t>
            </a:r>
          </a:p>
          <a:p>
            <a:r>
              <a:rPr lang="en-US" altLang="en-US" sz="2400"/>
              <a:t>The query shown below returns multiple values for the </a:t>
            </a:r>
            <a:r>
              <a:rPr lang="en-US" altLang="en-US" sz="2400" i="1"/>
              <a:t>emp_salary</a:t>
            </a:r>
            <a:r>
              <a:rPr lang="en-US" altLang="en-US" sz="2400"/>
              <a:t> column.</a:t>
            </a:r>
          </a:p>
          <a:p>
            <a:pPr>
              <a:buFontTx/>
              <a:buNone/>
            </a:pPr>
            <a:endParaRPr lang="en-US" altLang="en-US" sz="2400"/>
          </a:p>
          <a:p>
            <a:pPr lvl="3">
              <a:buFontTx/>
              <a:buNone/>
            </a:pPr>
            <a:r>
              <a:rPr lang="en-US" altLang="en-US" sz="1800"/>
              <a:t>SELECT emp_salary</a:t>
            </a:r>
          </a:p>
          <a:p>
            <a:pPr lvl="3">
              <a:buFontTx/>
              <a:buNone/>
            </a:pPr>
            <a:r>
              <a:rPr lang="en-US" altLang="en-US" sz="1800"/>
              <a:t>FROM employee</a:t>
            </a:r>
            <a:br>
              <a:rPr lang="en-US" altLang="en-US" sz="1800"/>
            </a:br>
            <a:r>
              <a:rPr lang="en-US" altLang="en-US" sz="1800"/>
              <a:t>WHERE emp_salary &gt; 40000;</a:t>
            </a:r>
          </a:p>
          <a:p>
            <a:pPr lvl="3">
              <a:buFontTx/>
              <a:buNone/>
            </a:pPr>
            <a:r>
              <a:rPr lang="en-US" altLang="en-US" sz="1800"/>
              <a:t>EMP_SALARY</a:t>
            </a:r>
          </a:p>
          <a:p>
            <a:pPr lvl="3">
              <a:buFontTx/>
              <a:buNone/>
            </a:pPr>
            <a:r>
              <a:rPr lang="en-US" altLang="en-US" sz="1800"/>
              <a:t>-------------------</a:t>
            </a:r>
          </a:p>
          <a:p>
            <a:pPr lvl="3">
              <a:buFontTx/>
              <a:buNone/>
            </a:pPr>
            <a:r>
              <a:rPr lang="en-US" altLang="en-US" sz="1800"/>
              <a:t>       	        55000</a:t>
            </a:r>
          </a:p>
          <a:p>
            <a:pPr lvl="3">
              <a:buFontTx/>
              <a:buNone/>
            </a:pPr>
            <a:r>
              <a:rPr lang="en-US" altLang="en-US" sz="1800"/>
              <a:t>               43000</a:t>
            </a:r>
          </a:p>
          <a:p>
            <a:pPr lvl="3">
              <a:buFontTx/>
              <a:buNone/>
            </a:pPr>
            <a:r>
              <a:rPr lang="en-US" altLang="en-US" sz="1800"/>
              <a:t>               43000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0C889CB6-742B-4F89-AA8F-BA4AB99F40B2}"/>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SUBQUERIES AND COMPARISON OPERATORS</a:t>
            </a:r>
          </a:p>
        </p:txBody>
      </p:sp>
      <p:sp>
        <p:nvSpPr>
          <p:cNvPr id="351235" name="Rectangle 3">
            <a:extLst>
              <a:ext uri="{FF2B5EF4-FFF2-40B4-BE49-F238E27FC236}">
                <a16:creationId xmlns:a16="http://schemas.microsoft.com/office/drawing/2014/main" id="{B076E873-46A0-4737-9531-19815F8FCEEE}"/>
              </a:ext>
            </a:extLst>
          </p:cNvPr>
          <p:cNvSpPr>
            <a:spLocks noGrp="1" noChangeArrowheads="1"/>
          </p:cNvSpPr>
          <p:nvPr>
            <p:ph type="body" idx="1"/>
          </p:nvPr>
        </p:nvSpPr>
        <p:spPr>
          <a:xfrm>
            <a:off x="2209800" y="1295400"/>
            <a:ext cx="7772400" cy="4800600"/>
          </a:xfrm>
        </p:spPr>
        <p:txBody>
          <a:bodyPr>
            <a:normAutofit fontScale="92500" lnSpcReduction="10000"/>
          </a:bodyPr>
          <a:lstStyle/>
          <a:p>
            <a:pPr>
              <a:lnSpc>
                <a:spcPct val="90000"/>
              </a:lnSpc>
            </a:pPr>
            <a:r>
              <a:rPr lang="en-US" altLang="en-US" sz="2400"/>
              <a:t>If  we substitute this query as a subquery in another SELECT statement, then that SELECT statement will fail. </a:t>
            </a:r>
          </a:p>
          <a:p>
            <a:pPr>
              <a:lnSpc>
                <a:spcPct val="90000"/>
              </a:lnSpc>
            </a:pPr>
            <a:r>
              <a:rPr lang="en-US" altLang="en-US" sz="2400"/>
              <a:t>This is demonstrated in the next SELECT statement.  Here the SQL code will fail because the subquery uses the greater than (&gt;) comparison operator and the subquery returns multiple values.</a:t>
            </a:r>
          </a:p>
          <a:p>
            <a:pPr lvl="2">
              <a:lnSpc>
                <a:spcPct val="90000"/>
              </a:lnSpc>
              <a:buFontTx/>
              <a:buNone/>
            </a:pPr>
            <a:endParaRPr lang="en-US" altLang="en-US" sz="1800"/>
          </a:p>
          <a:p>
            <a:pPr lvl="2">
              <a:lnSpc>
                <a:spcPct val="90000"/>
              </a:lnSpc>
              <a:buFontTx/>
              <a:buNone/>
            </a:pPr>
            <a:r>
              <a:rPr lang="en-US" altLang="en-US" sz="1800"/>
              <a:t>SELECT emp_ssn</a:t>
            </a:r>
          </a:p>
          <a:p>
            <a:pPr lvl="2">
              <a:lnSpc>
                <a:spcPct val="90000"/>
              </a:lnSpc>
              <a:buFontTx/>
              <a:buNone/>
            </a:pPr>
            <a:r>
              <a:rPr lang="en-US" altLang="en-US" sz="1800"/>
              <a:t>FROM employee</a:t>
            </a:r>
            <a:br>
              <a:rPr lang="en-US" altLang="en-US" sz="1800"/>
            </a:br>
            <a:r>
              <a:rPr lang="en-US" altLang="en-US" sz="1800"/>
              <a:t>WHERE emp_salary &gt; </a:t>
            </a:r>
          </a:p>
          <a:p>
            <a:pPr lvl="2">
              <a:lnSpc>
                <a:spcPct val="90000"/>
              </a:lnSpc>
              <a:buFontTx/>
              <a:buNone/>
            </a:pPr>
            <a:r>
              <a:rPr lang="en-US" altLang="en-US" sz="1800"/>
              <a:t>    (SELECT emp_salary</a:t>
            </a:r>
          </a:p>
          <a:p>
            <a:pPr lvl="2">
              <a:lnSpc>
                <a:spcPct val="90000"/>
              </a:lnSpc>
              <a:buFontTx/>
              <a:buNone/>
            </a:pPr>
            <a:r>
              <a:rPr lang="en-US" altLang="en-US" sz="1800"/>
              <a:t>     FROM employee</a:t>
            </a:r>
            <a:br>
              <a:rPr lang="en-US" altLang="en-US" sz="1800"/>
            </a:br>
            <a:r>
              <a:rPr lang="en-US" altLang="en-US" sz="1800"/>
              <a:t>     WHERE emp_salary &gt; 40000);</a:t>
            </a:r>
          </a:p>
          <a:p>
            <a:pPr lvl="2">
              <a:lnSpc>
                <a:spcPct val="90000"/>
              </a:lnSpc>
              <a:buFontTx/>
              <a:buNone/>
            </a:pPr>
            <a:r>
              <a:rPr lang="en-US" altLang="en-US" sz="1800"/>
              <a:t>ERROR at line 4:</a:t>
            </a:r>
          </a:p>
          <a:p>
            <a:pPr lvl="2">
              <a:lnSpc>
                <a:spcPct val="90000"/>
              </a:lnSpc>
              <a:buFontTx/>
              <a:buNone/>
            </a:pPr>
            <a:r>
              <a:rPr lang="en-US" altLang="en-US" sz="1800"/>
              <a:t>ORA-01427: single-row subquery returns more than one row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3DE00F2E-D6F3-4FAB-B8FC-6D326BA5AD2A}"/>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Aggregate Functions and Comparison Operators</a:t>
            </a:r>
          </a:p>
        </p:txBody>
      </p:sp>
      <p:sp>
        <p:nvSpPr>
          <p:cNvPr id="352259" name="Rectangle 3">
            <a:extLst>
              <a:ext uri="{FF2B5EF4-FFF2-40B4-BE49-F238E27FC236}">
                <a16:creationId xmlns:a16="http://schemas.microsoft.com/office/drawing/2014/main" id="{E8458FBB-58C4-47FA-A2F4-27182F82A664}"/>
              </a:ext>
            </a:extLst>
          </p:cNvPr>
          <p:cNvSpPr>
            <a:spLocks noGrp="1" noChangeArrowheads="1"/>
          </p:cNvSpPr>
          <p:nvPr>
            <p:ph type="body" idx="1"/>
          </p:nvPr>
        </p:nvSpPr>
        <p:spPr>
          <a:xfrm>
            <a:off x="2209800" y="1295400"/>
            <a:ext cx="7772400" cy="4800600"/>
          </a:xfrm>
        </p:spPr>
        <p:txBody>
          <a:bodyPr/>
          <a:lstStyle/>
          <a:p>
            <a:r>
              <a:rPr lang="en-US" altLang="en-US" sz="2800"/>
              <a:t>The aggregate functions (AVG, SUM, MAX, MIN, and COUNT) always return a </a:t>
            </a:r>
            <a:r>
              <a:rPr lang="en-US" altLang="en-US" sz="2800" i="1"/>
              <a:t>scalar</a:t>
            </a:r>
            <a:r>
              <a:rPr lang="en-US" altLang="en-US" sz="2800"/>
              <a:t> result table.</a:t>
            </a:r>
          </a:p>
          <a:p>
            <a:r>
              <a:rPr lang="en-US" altLang="en-US" sz="2800"/>
              <a:t>Thus, a subquery with an aggregate function as the object of a comparison operator will always execute provided you have formulated the query properly.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D957A924-3D5C-492F-9DE7-9D66F75DDF36}"/>
              </a:ext>
            </a:extLst>
          </p:cNvPr>
          <p:cNvSpPr>
            <a:spLocks noGrp="1" noChangeArrowheads="1"/>
          </p:cNvSpPr>
          <p:nvPr>
            <p:ph type="title"/>
          </p:nvPr>
        </p:nvSpPr>
        <p:spPr>
          <a:xfrm>
            <a:off x="2209800" y="152400"/>
            <a:ext cx="7772400" cy="914400"/>
          </a:xfrm>
        </p:spPr>
        <p:txBody>
          <a:bodyPr/>
          <a:lstStyle/>
          <a:p>
            <a:r>
              <a:rPr lang="en-US" altLang="en-US" b="1" u="sng"/>
              <a:t>SUBQUERY</a:t>
            </a:r>
          </a:p>
        </p:txBody>
      </p:sp>
      <p:sp>
        <p:nvSpPr>
          <p:cNvPr id="283651" name="Rectangle 3">
            <a:extLst>
              <a:ext uri="{FF2B5EF4-FFF2-40B4-BE49-F238E27FC236}">
                <a16:creationId xmlns:a16="http://schemas.microsoft.com/office/drawing/2014/main" id="{3AC4A50A-D2FD-47DA-AE56-7B8B0122FC0B}"/>
              </a:ext>
            </a:extLst>
          </p:cNvPr>
          <p:cNvSpPr>
            <a:spLocks noGrp="1" noChangeArrowheads="1"/>
          </p:cNvSpPr>
          <p:nvPr>
            <p:ph type="body" idx="1"/>
          </p:nvPr>
        </p:nvSpPr>
        <p:spPr>
          <a:xfrm>
            <a:off x="2209800" y="1295400"/>
            <a:ext cx="7772400" cy="4800600"/>
          </a:xfrm>
        </p:spPr>
        <p:txBody>
          <a:bodyPr/>
          <a:lstStyle/>
          <a:p>
            <a:endParaRPr lang="en-US" altLang="en-US"/>
          </a:p>
          <a:p>
            <a:r>
              <a:rPr lang="en-US" altLang="en-US"/>
              <a:t>A </a:t>
            </a:r>
            <a:r>
              <a:rPr lang="en-US" altLang="en-US" i="1"/>
              <a:t>subquery</a:t>
            </a:r>
            <a:r>
              <a:rPr lang="en-US" altLang="en-US"/>
              <a:t> is a query within a query.</a:t>
            </a:r>
          </a:p>
          <a:p>
            <a:r>
              <a:rPr lang="en-US" altLang="en-US"/>
              <a:t>Subqueries enable you to write queries that select data rows for criteria that are actually developed while the query is executing at </a:t>
            </a:r>
            <a:r>
              <a:rPr lang="en-US" altLang="en-US" i="1"/>
              <a:t>run time</a:t>
            </a:r>
            <a:r>
              <a:rPr lang="en-US" altLang="en-US"/>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ADCAC228-A457-4D86-A99C-087CF1B9EEE1}"/>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Aggregate Functions and Comparison Operators</a:t>
            </a:r>
          </a:p>
        </p:txBody>
      </p:sp>
      <p:sp>
        <p:nvSpPr>
          <p:cNvPr id="353283" name="Rectangle 3">
            <a:extLst>
              <a:ext uri="{FF2B5EF4-FFF2-40B4-BE49-F238E27FC236}">
                <a16:creationId xmlns:a16="http://schemas.microsoft.com/office/drawing/2014/main" id="{787171CD-86B9-4491-883C-8748F0325C6C}"/>
              </a:ext>
            </a:extLst>
          </p:cNvPr>
          <p:cNvSpPr>
            <a:spLocks noGrp="1" noChangeArrowheads="1"/>
          </p:cNvSpPr>
          <p:nvPr>
            <p:ph type="body" idx="1"/>
          </p:nvPr>
        </p:nvSpPr>
        <p:spPr>
          <a:xfrm>
            <a:off x="2209800" y="1295400"/>
            <a:ext cx="7772400" cy="4800600"/>
          </a:xfrm>
        </p:spPr>
        <p:txBody>
          <a:bodyPr>
            <a:normAutofit fontScale="92500" lnSpcReduction="10000"/>
          </a:bodyPr>
          <a:lstStyle/>
          <a:p>
            <a:pPr lvl="1">
              <a:lnSpc>
                <a:spcPct val="90000"/>
              </a:lnSpc>
              <a:buFontTx/>
              <a:buNone/>
            </a:pPr>
            <a:r>
              <a:rPr lang="en-US" altLang="en-US" sz="2000"/>
              <a:t>SELECT emp_last_name "Last Name",</a:t>
            </a:r>
          </a:p>
          <a:p>
            <a:pPr lvl="1">
              <a:lnSpc>
                <a:spcPct val="90000"/>
              </a:lnSpc>
              <a:buFontTx/>
              <a:buNone/>
            </a:pPr>
            <a:r>
              <a:rPr lang="en-US" altLang="en-US" sz="2000"/>
              <a:t>    emp_first_name "First Name", </a:t>
            </a:r>
          </a:p>
          <a:p>
            <a:pPr lvl="1">
              <a:lnSpc>
                <a:spcPct val="90000"/>
              </a:lnSpc>
              <a:buFontTx/>
              <a:buNone/>
            </a:pPr>
            <a:r>
              <a:rPr lang="en-US" altLang="en-US" sz="2000"/>
              <a:t>    emp_salary "Salary"</a:t>
            </a:r>
          </a:p>
          <a:p>
            <a:pPr lvl="1">
              <a:lnSpc>
                <a:spcPct val="90000"/>
              </a:lnSpc>
              <a:buFontTx/>
              <a:buNone/>
            </a:pPr>
            <a:r>
              <a:rPr lang="en-US" altLang="en-US" sz="2000"/>
              <a:t>FROM employee</a:t>
            </a:r>
          </a:p>
          <a:p>
            <a:pPr lvl="1">
              <a:lnSpc>
                <a:spcPct val="90000"/>
              </a:lnSpc>
              <a:buFontTx/>
              <a:buNone/>
            </a:pPr>
            <a:r>
              <a:rPr lang="en-US" altLang="en-US" sz="2000"/>
              <a:t>WHERE emp_salary &gt;</a:t>
            </a:r>
            <a:br>
              <a:rPr lang="en-US" altLang="en-US" sz="2000"/>
            </a:br>
            <a:r>
              <a:rPr lang="en-US" altLang="en-US" sz="2000"/>
              <a:t>    (SELECT AVG(emp_salary)</a:t>
            </a:r>
            <a:br>
              <a:rPr lang="en-US" altLang="en-US" sz="2000"/>
            </a:br>
            <a:r>
              <a:rPr lang="en-US" altLang="en-US" sz="2000"/>
              <a:t>     FROM employee);</a:t>
            </a:r>
          </a:p>
          <a:p>
            <a:pPr lvl="1">
              <a:lnSpc>
                <a:spcPct val="90000"/>
              </a:lnSpc>
              <a:buFontTx/>
              <a:buNone/>
            </a:pPr>
            <a:endParaRPr lang="en-US" altLang="en-US" sz="2000"/>
          </a:p>
          <a:p>
            <a:pPr lvl="1">
              <a:lnSpc>
                <a:spcPct val="90000"/>
              </a:lnSpc>
              <a:buFontTx/>
              <a:buNone/>
            </a:pPr>
            <a:r>
              <a:rPr lang="en-US" altLang="en-US" sz="2000"/>
              <a:t>Last Name    First Name   Salary</a:t>
            </a:r>
          </a:p>
          <a:p>
            <a:pPr lvl="1">
              <a:lnSpc>
                <a:spcPct val="90000"/>
              </a:lnSpc>
              <a:buFontTx/>
              <a:buNone/>
            </a:pPr>
            <a:r>
              <a:rPr lang="en-US" altLang="en-US" sz="2000"/>
              <a:t>--------------- --------------- ----------</a:t>
            </a:r>
          </a:p>
          <a:p>
            <a:pPr lvl="1">
              <a:lnSpc>
                <a:spcPct val="90000"/>
              </a:lnSpc>
              <a:buFontTx/>
              <a:buNone/>
            </a:pPr>
            <a:r>
              <a:rPr lang="en-US" altLang="en-US" sz="2000"/>
              <a:t>Bordoloi       Bijoy            $55,000</a:t>
            </a:r>
          </a:p>
          <a:p>
            <a:pPr lvl="1">
              <a:lnSpc>
                <a:spcPct val="90000"/>
              </a:lnSpc>
              <a:buFontTx/>
              <a:buNone/>
            </a:pPr>
            <a:r>
              <a:rPr lang="en-US" altLang="en-US" sz="2000"/>
              <a:t>Joyner          Suzanne        $43,000</a:t>
            </a:r>
          </a:p>
          <a:p>
            <a:pPr lvl="1">
              <a:lnSpc>
                <a:spcPct val="90000"/>
              </a:lnSpc>
              <a:buFontTx/>
              <a:buNone/>
            </a:pPr>
            <a:r>
              <a:rPr lang="en-US" altLang="en-US" sz="2000"/>
              <a:t>Zhu              Waiman        $43,000</a:t>
            </a:r>
          </a:p>
          <a:p>
            <a:pPr lvl="1">
              <a:lnSpc>
                <a:spcPct val="90000"/>
              </a:lnSpc>
              <a:buFontTx/>
              <a:buNone/>
            </a:pPr>
            <a:r>
              <a:rPr lang="en-US" altLang="en-US" sz="2000"/>
              <a:t>Joshi            Dinesh          $38,000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96BEBF58-87EB-4FB0-9291-E22BEF58E54F}"/>
              </a:ext>
            </a:extLst>
          </p:cNvPr>
          <p:cNvSpPr>
            <a:spLocks noGrp="1" noChangeArrowheads="1"/>
          </p:cNvSpPr>
          <p:nvPr>
            <p:ph type="title"/>
          </p:nvPr>
        </p:nvSpPr>
        <p:spPr>
          <a:xfrm>
            <a:off x="2209800" y="304800"/>
            <a:ext cx="7772400" cy="762000"/>
          </a:xfrm>
        </p:spPr>
        <p:txBody>
          <a:bodyPr>
            <a:normAutofit fontScale="90000"/>
          </a:bodyPr>
          <a:lstStyle/>
          <a:p>
            <a:r>
              <a:rPr lang="en-US" altLang="en-US" sz="3200" b="1" u="sng"/>
              <a:t>Comparison Operators Modified with the ALL or ANY Keywords</a:t>
            </a:r>
          </a:p>
        </p:txBody>
      </p:sp>
      <p:sp>
        <p:nvSpPr>
          <p:cNvPr id="354307" name="Rectangle 3">
            <a:extLst>
              <a:ext uri="{FF2B5EF4-FFF2-40B4-BE49-F238E27FC236}">
                <a16:creationId xmlns:a16="http://schemas.microsoft.com/office/drawing/2014/main" id="{14390DEC-A10F-4D8A-8663-B2FA68323AD6}"/>
              </a:ext>
            </a:extLst>
          </p:cNvPr>
          <p:cNvSpPr>
            <a:spLocks noGrp="1" noChangeArrowheads="1"/>
          </p:cNvSpPr>
          <p:nvPr>
            <p:ph type="body" idx="1"/>
          </p:nvPr>
        </p:nvSpPr>
        <p:spPr>
          <a:xfrm>
            <a:off x="2209800" y="1295400"/>
            <a:ext cx="7772400" cy="4800600"/>
          </a:xfrm>
        </p:spPr>
        <p:txBody>
          <a:bodyPr/>
          <a:lstStyle/>
          <a:p>
            <a:pPr lvl="1">
              <a:buFontTx/>
              <a:buChar char="•"/>
            </a:pPr>
            <a:r>
              <a:rPr lang="en-US" altLang="en-US"/>
              <a:t>The ALL and ANY keywords can modify a comparison operator to allow an outer query to accept multiple values from a subquery. </a:t>
            </a:r>
          </a:p>
          <a:p>
            <a:pPr lvl="1">
              <a:buFontTx/>
              <a:buChar char="•"/>
            </a:pPr>
            <a:r>
              <a:rPr lang="en-US" altLang="en-US"/>
              <a:t>The general form of the WHERE clause for this type of query is shown here.  </a:t>
            </a:r>
          </a:p>
          <a:p>
            <a:pPr lvl="1">
              <a:buFontTx/>
              <a:buNone/>
            </a:pPr>
            <a:endParaRPr lang="en-US" altLang="en-US" sz="800"/>
          </a:p>
          <a:p>
            <a:pPr lvl="1">
              <a:buFontTx/>
              <a:buNone/>
            </a:pPr>
            <a:r>
              <a:rPr lang="en-US" altLang="en-US" sz="2000"/>
              <a:t>		WHERE &lt;expression&gt; &lt;comparison_operator&gt; [ALL | 		ANY] (subquery)</a:t>
            </a:r>
          </a:p>
          <a:p>
            <a:pPr lvl="1">
              <a:buFontTx/>
              <a:buNone/>
            </a:pPr>
            <a:endParaRPr lang="en-US" altLang="en-US" sz="800"/>
          </a:p>
          <a:p>
            <a:pPr lvl="1">
              <a:buFontTx/>
              <a:buChar char="•"/>
            </a:pPr>
            <a:r>
              <a:rPr lang="en-US" altLang="en-US"/>
              <a:t>Subqueries that use these keywords may also include GROUP BY and HAVING clauses.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36671E70-29A0-4BBB-BF3A-E63A4E971013}"/>
              </a:ext>
            </a:extLst>
          </p:cNvPr>
          <p:cNvSpPr>
            <a:spLocks noGrp="1" noChangeArrowheads="1"/>
          </p:cNvSpPr>
          <p:nvPr>
            <p:ph type="title"/>
          </p:nvPr>
        </p:nvSpPr>
        <p:spPr>
          <a:xfrm>
            <a:off x="2209800" y="304800"/>
            <a:ext cx="7772400" cy="762000"/>
          </a:xfrm>
        </p:spPr>
        <p:txBody>
          <a:bodyPr/>
          <a:lstStyle/>
          <a:p>
            <a:r>
              <a:rPr lang="en-US" altLang="en-US" sz="3200" b="1" i="1" u="sng"/>
              <a:t>The ALL Keyword</a:t>
            </a:r>
          </a:p>
        </p:txBody>
      </p:sp>
      <p:sp>
        <p:nvSpPr>
          <p:cNvPr id="355331" name="Rectangle 3">
            <a:extLst>
              <a:ext uri="{FF2B5EF4-FFF2-40B4-BE49-F238E27FC236}">
                <a16:creationId xmlns:a16="http://schemas.microsoft.com/office/drawing/2014/main" id="{BF78D57E-B434-44CE-AEB8-06AE661BAFDA}"/>
              </a:ext>
            </a:extLst>
          </p:cNvPr>
          <p:cNvSpPr>
            <a:spLocks noGrp="1" noChangeArrowheads="1"/>
          </p:cNvSpPr>
          <p:nvPr>
            <p:ph type="body" idx="1"/>
          </p:nvPr>
        </p:nvSpPr>
        <p:spPr>
          <a:xfrm>
            <a:off x="2209800" y="1295400"/>
            <a:ext cx="7772400" cy="4800600"/>
          </a:xfrm>
        </p:spPr>
        <p:txBody>
          <a:bodyPr>
            <a:normAutofit fontScale="92500" lnSpcReduction="20000"/>
          </a:bodyPr>
          <a:lstStyle/>
          <a:p>
            <a:pPr lvl="1">
              <a:buFontTx/>
              <a:buChar char="•"/>
            </a:pPr>
            <a:r>
              <a:rPr lang="en-US" altLang="en-US" sz="2400"/>
              <a:t>The ALL keyword modifies the greater than comparison operator to mean greater than </a:t>
            </a:r>
            <a:r>
              <a:rPr lang="en-US" altLang="en-US" sz="2400" u="sng"/>
              <a:t>all</a:t>
            </a:r>
            <a:r>
              <a:rPr lang="en-US" altLang="en-US" sz="2400"/>
              <a:t> values. </a:t>
            </a:r>
          </a:p>
          <a:p>
            <a:pPr lvl="1">
              <a:buFontTx/>
              <a:buNone/>
            </a:pPr>
            <a:endParaRPr lang="en-US" altLang="en-US" sz="2400"/>
          </a:p>
          <a:p>
            <a:pPr lvl="3">
              <a:buFontTx/>
              <a:buNone/>
            </a:pPr>
            <a:r>
              <a:rPr lang="en-US" altLang="en-US" sz="1800"/>
              <a:t>SELECT emp_last_name "Last Name",</a:t>
            </a:r>
          </a:p>
          <a:p>
            <a:pPr lvl="3">
              <a:buFontTx/>
              <a:buNone/>
            </a:pPr>
            <a:r>
              <a:rPr lang="en-US" altLang="en-US" sz="1800"/>
              <a:t>    emp_first_name "First Name",</a:t>
            </a:r>
          </a:p>
          <a:p>
            <a:pPr lvl="3">
              <a:buFontTx/>
              <a:buNone/>
            </a:pPr>
            <a:r>
              <a:rPr lang="en-US" altLang="en-US" sz="1800"/>
              <a:t>    emp_salary "Salary"</a:t>
            </a:r>
          </a:p>
          <a:p>
            <a:pPr lvl="3">
              <a:buFontTx/>
              <a:buNone/>
            </a:pPr>
            <a:r>
              <a:rPr lang="en-US" altLang="en-US" sz="1800"/>
              <a:t>FROM employee</a:t>
            </a:r>
            <a:endParaRPr lang="en-US" altLang="en-US" sz="1800" b="1"/>
          </a:p>
          <a:p>
            <a:pPr lvl="3">
              <a:buFontTx/>
              <a:buNone/>
            </a:pPr>
            <a:r>
              <a:rPr lang="en-US" altLang="en-US" sz="1800" b="1"/>
              <a:t>WHERE emp_salary &gt; ALL</a:t>
            </a:r>
            <a:endParaRPr lang="en-US" altLang="en-US" sz="1800"/>
          </a:p>
          <a:p>
            <a:pPr lvl="3">
              <a:buFontTx/>
              <a:buNone/>
            </a:pPr>
            <a:r>
              <a:rPr lang="en-US" altLang="en-US" sz="1800"/>
              <a:t>    (SELECT emp_salary</a:t>
            </a:r>
            <a:br>
              <a:rPr lang="en-US" altLang="en-US" sz="1800"/>
            </a:br>
            <a:r>
              <a:rPr lang="en-US" altLang="en-US" sz="1800"/>
              <a:t>     FROM employee</a:t>
            </a:r>
            <a:br>
              <a:rPr lang="en-US" altLang="en-US" sz="1800"/>
            </a:br>
            <a:r>
              <a:rPr lang="en-US" altLang="en-US" sz="1800"/>
              <a:t>     WHERE emp_dpt_number = 7);</a:t>
            </a:r>
          </a:p>
          <a:p>
            <a:pPr lvl="3">
              <a:buFontTx/>
              <a:buNone/>
            </a:pPr>
            <a:r>
              <a:rPr lang="en-US" altLang="en-US" sz="1800"/>
              <a:t>Last Name    First Name   Salary</a:t>
            </a:r>
          </a:p>
          <a:p>
            <a:pPr lvl="3">
              <a:buFontTx/>
              <a:buNone/>
            </a:pPr>
            <a:r>
              <a:rPr lang="en-US" altLang="en-US" sz="1800"/>
              <a:t>--------------- --------------- --------</a:t>
            </a:r>
          </a:p>
          <a:p>
            <a:pPr lvl="3">
              <a:buFontTx/>
              <a:buNone/>
            </a:pPr>
            <a:r>
              <a:rPr lang="en-US" altLang="en-US" sz="1800"/>
              <a:t>Bordoloi       Bijoy          $55,000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C55AD40F-C89D-4E10-8AE3-39960B157B02}"/>
              </a:ext>
            </a:extLst>
          </p:cNvPr>
          <p:cNvSpPr>
            <a:spLocks noGrp="1" noChangeArrowheads="1"/>
          </p:cNvSpPr>
          <p:nvPr>
            <p:ph type="title"/>
          </p:nvPr>
        </p:nvSpPr>
        <p:spPr>
          <a:xfrm>
            <a:off x="2209800" y="304800"/>
            <a:ext cx="7772400" cy="762000"/>
          </a:xfrm>
        </p:spPr>
        <p:txBody>
          <a:bodyPr/>
          <a:lstStyle/>
          <a:p>
            <a:r>
              <a:rPr lang="en-US" altLang="en-US" sz="3200" b="1" i="1" u="sng"/>
              <a:t>The ANY Keyword</a:t>
            </a:r>
          </a:p>
        </p:txBody>
      </p:sp>
      <p:sp>
        <p:nvSpPr>
          <p:cNvPr id="356355" name="Rectangle 3">
            <a:extLst>
              <a:ext uri="{FF2B5EF4-FFF2-40B4-BE49-F238E27FC236}">
                <a16:creationId xmlns:a16="http://schemas.microsoft.com/office/drawing/2014/main" id="{E9F9C915-BFEB-4827-92CF-945D7C7FF7F1}"/>
              </a:ext>
            </a:extLst>
          </p:cNvPr>
          <p:cNvSpPr>
            <a:spLocks noGrp="1" noChangeArrowheads="1"/>
          </p:cNvSpPr>
          <p:nvPr>
            <p:ph type="body" idx="1"/>
          </p:nvPr>
        </p:nvSpPr>
        <p:spPr>
          <a:xfrm>
            <a:off x="2209800" y="1295400"/>
            <a:ext cx="7772400" cy="4800600"/>
          </a:xfrm>
        </p:spPr>
        <p:txBody>
          <a:bodyPr/>
          <a:lstStyle/>
          <a:p>
            <a:pPr lvl="1">
              <a:buFontTx/>
              <a:buChar char="•"/>
            </a:pPr>
            <a:r>
              <a:rPr lang="en-US" altLang="en-US"/>
              <a:t>The ANY keyword is not as restrictive as the ALL keyword. </a:t>
            </a:r>
          </a:p>
          <a:p>
            <a:pPr lvl="1">
              <a:buFontTx/>
              <a:buChar char="•"/>
            </a:pPr>
            <a:r>
              <a:rPr lang="en-US" altLang="en-US"/>
              <a:t> When used with the greater than comparison operator, "&gt; ANY" means greater than </a:t>
            </a:r>
            <a:r>
              <a:rPr lang="en-US" altLang="en-US" u="sng"/>
              <a:t>some</a:t>
            </a:r>
            <a:r>
              <a:rPr lang="en-US" altLang="en-US"/>
              <a:t> value.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3551F054-B87A-49B8-8A32-31E85702DBB7}"/>
              </a:ext>
            </a:extLst>
          </p:cNvPr>
          <p:cNvSpPr>
            <a:spLocks noGrp="1" noChangeArrowheads="1"/>
          </p:cNvSpPr>
          <p:nvPr>
            <p:ph type="title"/>
          </p:nvPr>
        </p:nvSpPr>
        <p:spPr>
          <a:xfrm>
            <a:off x="2286000" y="381000"/>
            <a:ext cx="7772400" cy="609600"/>
          </a:xfrm>
        </p:spPr>
        <p:txBody>
          <a:bodyPr/>
          <a:lstStyle/>
          <a:p>
            <a:r>
              <a:rPr lang="en-US" altLang="en-US" sz="3200" b="1" u="sng"/>
              <a:t>Example</a:t>
            </a:r>
          </a:p>
        </p:txBody>
      </p:sp>
      <p:sp>
        <p:nvSpPr>
          <p:cNvPr id="357379" name="Rectangle 3">
            <a:extLst>
              <a:ext uri="{FF2B5EF4-FFF2-40B4-BE49-F238E27FC236}">
                <a16:creationId xmlns:a16="http://schemas.microsoft.com/office/drawing/2014/main" id="{697CCF99-8649-4695-A752-E56067DD056E}"/>
              </a:ext>
            </a:extLst>
          </p:cNvPr>
          <p:cNvSpPr>
            <a:spLocks noGrp="1" noChangeArrowheads="1"/>
          </p:cNvSpPr>
          <p:nvPr>
            <p:ph type="body" idx="1"/>
          </p:nvPr>
        </p:nvSpPr>
        <p:spPr>
          <a:xfrm>
            <a:off x="2209800" y="1295400"/>
            <a:ext cx="7772400" cy="4800600"/>
          </a:xfrm>
        </p:spPr>
        <p:txBody>
          <a:bodyPr>
            <a:normAutofit fontScale="92500" lnSpcReduction="10000"/>
          </a:bodyPr>
          <a:lstStyle/>
          <a:p>
            <a:pPr lvl="1">
              <a:lnSpc>
                <a:spcPct val="90000"/>
              </a:lnSpc>
              <a:buFontTx/>
              <a:buNone/>
            </a:pPr>
            <a:r>
              <a:rPr lang="en-US" altLang="en-US" sz="2000"/>
              <a:t>SELECT emp_last_name "Last Name", </a:t>
            </a:r>
          </a:p>
          <a:p>
            <a:pPr lvl="1">
              <a:lnSpc>
                <a:spcPct val="90000"/>
              </a:lnSpc>
              <a:buFontTx/>
              <a:buNone/>
            </a:pPr>
            <a:r>
              <a:rPr lang="en-US" altLang="en-US" sz="2000"/>
              <a:t>    emp_first_name "First Name",</a:t>
            </a:r>
          </a:p>
          <a:p>
            <a:pPr lvl="1">
              <a:lnSpc>
                <a:spcPct val="90000"/>
              </a:lnSpc>
              <a:buFontTx/>
              <a:buNone/>
            </a:pPr>
            <a:r>
              <a:rPr lang="en-US" altLang="en-US" sz="2000"/>
              <a:t>    emp_salary "Salary"</a:t>
            </a:r>
          </a:p>
          <a:p>
            <a:pPr lvl="1">
              <a:lnSpc>
                <a:spcPct val="90000"/>
              </a:lnSpc>
              <a:buFontTx/>
              <a:buNone/>
            </a:pPr>
            <a:r>
              <a:rPr lang="en-US" altLang="en-US" sz="2000"/>
              <a:t>FROM employee</a:t>
            </a:r>
            <a:endParaRPr lang="en-US" altLang="en-US" sz="2000" b="1"/>
          </a:p>
          <a:p>
            <a:pPr lvl="1">
              <a:lnSpc>
                <a:spcPct val="90000"/>
              </a:lnSpc>
              <a:buFontTx/>
              <a:buNone/>
            </a:pPr>
            <a:r>
              <a:rPr lang="en-US" altLang="en-US" sz="2000" b="1"/>
              <a:t>WHERE emp_salary &gt; ANY</a:t>
            </a:r>
            <a:endParaRPr lang="en-US" altLang="en-US" sz="2000"/>
          </a:p>
          <a:p>
            <a:pPr lvl="1">
              <a:lnSpc>
                <a:spcPct val="90000"/>
              </a:lnSpc>
              <a:buFontTx/>
              <a:buNone/>
            </a:pPr>
            <a:r>
              <a:rPr lang="en-US" altLang="en-US" sz="2000"/>
              <a:t>    (SELECT emp_salary</a:t>
            </a:r>
            <a:br>
              <a:rPr lang="en-US" altLang="en-US" sz="2000"/>
            </a:br>
            <a:r>
              <a:rPr lang="en-US" altLang="en-US" sz="2000"/>
              <a:t>     FROM employee</a:t>
            </a:r>
            <a:br>
              <a:rPr lang="en-US" altLang="en-US" sz="2000"/>
            </a:br>
            <a:r>
              <a:rPr lang="en-US" altLang="en-US" sz="2000"/>
              <a:t>     WHERE emp_salary &gt; 30000); </a:t>
            </a:r>
          </a:p>
          <a:p>
            <a:pPr lvl="1">
              <a:lnSpc>
                <a:spcPct val="90000"/>
              </a:lnSpc>
              <a:buFontTx/>
              <a:buNone/>
            </a:pPr>
            <a:endParaRPr lang="en-US" altLang="en-US" sz="2000"/>
          </a:p>
          <a:p>
            <a:pPr lvl="1">
              <a:lnSpc>
                <a:spcPct val="90000"/>
              </a:lnSpc>
              <a:buFontTx/>
              <a:buNone/>
            </a:pPr>
            <a:r>
              <a:rPr lang="en-US" altLang="en-US" sz="2000"/>
              <a:t>Last Name    First Name   Salary</a:t>
            </a:r>
          </a:p>
          <a:p>
            <a:pPr lvl="1">
              <a:lnSpc>
                <a:spcPct val="90000"/>
              </a:lnSpc>
              <a:buFontTx/>
              <a:buNone/>
            </a:pPr>
            <a:r>
              <a:rPr lang="en-US" altLang="en-US" sz="2000"/>
              <a:t>--------------- --------------- --------</a:t>
            </a:r>
          </a:p>
          <a:p>
            <a:pPr lvl="1">
              <a:lnSpc>
                <a:spcPct val="90000"/>
              </a:lnSpc>
              <a:buFontTx/>
              <a:buNone/>
            </a:pPr>
            <a:r>
              <a:rPr lang="en-US" altLang="en-US" sz="2000"/>
              <a:t>Bordoloi       Bijoy            $55,000</a:t>
            </a:r>
          </a:p>
          <a:p>
            <a:pPr lvl="1">
              <a:lnSpc>
                <a:spcPct val="90000"/>
              </a:lnSpc>
              <a:buFontTx/>
              <a:buNone/>
            </a:pPr>
            <a:r>
              <a:rPr lang="en-US" altLang="en-US" sz="2000"/>
              <a:t>Joyner          Suzanne        $43,000</a:t>
            </a:r>
          </a:p>
          <a:p>
            <a:pPr lvl="1">
              <a:lnSpc>
                <a:spcPct val="90000"/>
              </a:lnSpc>
              <a:buFontTx/>
              <a:buNone/>
            </a:pPr>
            <a:r>
              <a:rPr lang="en-US" altLang="en-US" sz="2000"/>
              <a:t>Zhu              Waiman        $43,000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2209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ea typeface="ＭＳ Ｐゴシック" panose="020B0600070205080204" pitchFamily="34" charset="-128"/>
              </a:rPr>
              <a:t>End of Lesson 9 </a:t>
            </a:r>
            <a:r>
              <a:rPr lang="en-US" altLang="en-US" dirty="0">
                <a:ea typeface="ＭＳ Ｐゴシック" panose="020B0600070205080204" pitchFamily="34" charset="-128"/>
              </a:rPr>
              <a:t>Examples</a:t>
            </a:r>
            <a:endParaRPr lang="en-US" altLang="en-US" dirty="0">
              <a:effectLst/>
              <a:ea typeface="ＭＳ Ｐゴシック" panose="020B0600070205080204" pitchFamily="34" charset="-128"/>
            </a:endParaRPr>
          </a:p>
        </p:txBody>
      </p:sp>
    </p:spTree>
    <p:extLst>
      <p:ext uri="{BB962C8B-B14F-4D97-AF65-F5344CB8AC3E}">
        <p14:creationId xmlns:p14="http://schemas.microsoft.com/office/powerpoint/2010/main" val="10581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4A76064A-EAE0-42DD-968D-43FD709AFDAD}"/>
              </a:ext>
            </a:extLst>
          </p:cNvPr>
          <p:cNvSpPr>
            <a:spLocks noGrp="1" noChangeArrowheads="1"/>
          </p:cNvSpPr>
          <p:nvPr>
            <p:ph type="title"/>
          </p:nvPr>
        </p:nvSpPr>
        <p:spPr>
          <a:xfrm>
            <a:off x="2209800" y="152400"/>
            <a:ext cx="7772400" cy="914400"/>
          </a:xfrm>
        </p:spPr>
        <p:txBody>
          <a:bodyPr/>
          <a:lstStyle/>
          <a:p>
            <a:r>
              <a:rPr lang="en-US" altLang="en-US" b="1" u="sng"/>
              <a:t>Example</a:t>
            </a:r>
          </a:p>
        </p:txBody>
      </p:sp>
      <p:sp>
        <p:nvSpPr>
          <p:cNvPr id="323587" name="Rectangle 3">
            <a:extLst>
              <a:ext uri="{FF2B5EF4-FFF2-40B4-BE49-F238E27FC236}">
                <a16:creationId xmlns:a16="http://schemas.microsoft.com/office/drawing/2014/main" id="{68EA3114-DCF5-44B8-94CB-46C051C147D4}"/>
              </a:ext>
            </a:extLst>
          </p:cNvPr>
          <p:cNvSpPr>
            <a:spLocks noGrp="1" noChangeArrowheads="1"/>
          </p:cNvSpPr>
          <p:nvPr>
            <p:ph type="body" idx="1"/>
          </p:nvPr>
        </p:nvSpPr>
        <p:spPr>
          <a:xfrm>
            <a:off x="2209800" y="1295400"/>
            <a:ext cx="7772400" cy="5181600"/>
          </a:xfrm>
        </p:spPr>
        <p:txBody>
          <a:bodyPr>
            <a:normAutofit lnSpcReduction="10000"/>
          </a:bodyPr>
          <a:lstStyle/>
          <a:p>
            <a:pPr>
              <a:lnSpc>
                <a:spcPct val="80000"/>
              </a:lnSpc>
              <a:buFontTx/>
              <a:buNone/>
            </a:pPr>
            <a:r>
              <a:rPr lang="en-US" altLang="en-US" sz="2800"/>
              <a:t>SELECT emp_last_name "Last Name", emp_first_name "First Name",</a:t>
            </a:r>
          </a:p>
          <a:p>
            <a:pPr>
              <a:lnSpc>
                <a:spcPct val="80000"/>
              </a:lnSpc>
              <a:buFontTx/>
              <a:buNone/>
            </a:pPr>
            <a:r>
              <a:rPr lang="en-US" altLang="en-US" sz="2800"/>
              <a:t>    emp_salary "Salary"</a:t>
            </a:r>
          </a:p>
          <a:p>
            <a:pPr>
              <a:lnSpc>
                <a:spcPct val="80000"/>
              </a:lnSpc>
              <a:buFontTx/>
              <a:buNone/>
            </a:pPr>
            <a:r>
              <a:rPr lang="en-US" altLang="en-US" sz="2800"/>
              <a:t>FROM employee</a:t>
            </a:r>
          </a:p>
          <a:p>
            <a:pPr>
              <a:lnSpc>
                <a:spcPct val="80000"/>
              </a:lnSpc>
              <a:buFontTx/>
              <a:buNone/>
            </a:pPr>
            <a:r>
              <a:rPr lang="en-US" altLang="en-US" sz="2800"/>
              <a:t>WHERE emp_salary = </a:t>
            </a:r>
          </a:p>
          <a:p>
            <a:pPr>
              <a:lnSpc>
                <a:spcPct val="80000"/>
              </a:lnSpc>
              <a:buFontTx/>
              <a:buNone/>
            </a:pPr>
            <a:r>
              <a:rPr lang="en-US" altLang="en-US" sz="2800"/>
              <a:t>    (SELECT MIN(emp_salary)</a:t>
            </a:r>
          </a:p>
          <a:p>
            <a:pPr>
              <a:lnSpc>
                <a:spcPct val="80000"/>
              </a:lnSpc>
              <a:buFontTx/>
              <a:buNone/>
            </a:pPr>
            <a:r>
              <a:rPr lang="en-US" altLang="en-US" sz="2800"/>
              <a:t>     FROM employee);</a:t>
            </a:r>
          </a:p>
          <a:p>
            <a:pPr>
              <a:lnSpc>
                <a:spcPct val="80000"/>
              </a:lnSpc>
              <a:buFontTx/>
              <a:buNone/>
            </a:pPr>
            <a:r>
              <a:rPr lang="en-US" altLang="en-US" sz="2800"/>
              <a:t>Last Name    First Name   Salary</a:t>
            </a:r>
          </a:p>
          <a:p>
            <a:pPr>
              <a:lnSpc>
                <a:spcPct val="80000"/>
              </a:lnSpc>
              <a:buFontTx/>
              <a:buNone/>
            </a:pPr>
            <a:r>
              <a:rPr lang="en-US" altLang="en-US" sz="2800"/>
              <a:t>--------------- --------------- --------</a:t>
            </a:r>
          </a:p>
          <a:p>
            <a:pPr>
              <a:lnSpc>
                <a:spcPct val="80000"/>
              </a:lnSpc>
              <a:buFontTx/>
              <a:buNone/>
            </a:pPr>
            <a:r>
              <a:rPr lang="en-US" altLang="en-US" sz="2800"/>
              <a:t>Markis          Marcia          $25,000</a:t>
            </a:r>
          </a:p>
          <a:p>
            <a:pPr>
              <a:lnSpc>
                <a:spcPct val="80000"/>
              </a:lnSpc>
              <a:buFontTx/>
              <a:buNone/>
            </a:pPr>
            <a:r>
              <a:rPr lang="en-US" altLang="en-US" sz="2800"/>
              <a:t>Amin            Hyder            $25,000</a:t>
            </a:r>
          </a:p>
          <a:p>
            <a:pPr>
              <a:lnSpc>
                <a:spcPct val="80000"/>
              </a:lnSpc>
              <a:buFontTx/>
              <a:buNone/>
            </a:pPr>
            <a:r>
              <a:rPr lang="en-US" altLang="en-US" sz="2800"/>
              <a:t>Prescott        Sherri            $25,000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6E64A581-C3B4-4FC7-A8B8-C54326FBF792}"/>
              </a:ext>
            </a:extLst>
          </p:cNvPr>
          <p:cNvSpPr>
            <a:spLocks noGrp="1" noChangeArrowheads="1"/>
          </p:cNvSpPr>
          <p:nvPr>
            <p:ph type="title"/>
          </p:nvPr>
        </p:nvSpPr>
        <p:spPr>
          <a:xfrm>
            <a:off x="2209800" y="152400"/>
            <a:ext cx="7772400" cy="914400"/>
          </a:xfrm>
        </p:spPr>
        <p:txBody>
          <a:bodyPr/>
          <a:lstStyle/>
          <a:p>
            <a:r>
              <a:rPr lang="en-US" altLang="en-US" b="1" u="sng"/>
              <a:t>SUBQUERY TYPES</a:t>
            </a:r>
          </a:p>
        </p:txBody>
      </p:sp>
      <p:sp>
        <p:nvSpPr>
          <p:cNvPr id="326659" name="Rectangle 3">
            <a:extLst>
              <a:ext uri="{FF2B5EF4-FFF2-40B4-BE49-F238E27FC236}">
                <a16:creationId xmlns:a16="http://schemas.microsoft.com/office/drawing/2014/main" id="{E4822485-4A1A-47D4-AF84-1CF0454A36B4}"/>
              </a:ext>
            </a:extLst>
          </p:cNvPr>
          <p:cNvSpPr>
            <a:spLocks noGrp="1" noChangeArrowheads="1"/>
          </p:cNvSpPr>
          <p:nvPr>
            <p:ph type="body" idx="1"/>
          </p:nvPr>
        </p:nvSpPr>
        <p:spPr>
          <a:xfrm>
            <a:off x="2209800" y="1295400"/>
            <a:ext cx="7772400" cy="4800600"/>
          </a:xfrm>
        </p:spPr>
        <p:txBody>
          <a:bodyPr/>
          <a:lstStyle/>
          <a:p>
            <a:pPr marL="533400" indent="-533400">
              <a:lnSpc>
                <a:spcPct val="80000"/>
              </a:lnSpc>
            </a:pPr>
            <a:endParaRPr lang="en-US" altLang="en-US" sz="2800"/>
          </a:p>
          <a:p>
            <a:pPr marL="533400" indent="-533400">
              <a:lnSpc>
                <a:spcPct val="80000"/>
              </a:lnSpc>
            </a:pPr>
            <a:r>
              <a:rPr lang="en-US" altLang="en-US" sz="2800"/>
              <a:t>There are three basic types of subqueries.  We will study each of these in the remainder of this chapter.</a:t>
            </a:r>
          </a:p>
          <a:p>
            <a:pPr marL="533400" indent="-533400">
              <a:lnSpc>
                <a:spcPct val="80000"/>
              </a:lnSpc>
              <a:buFontTx/>
              <a:buAutoNum type="arabicPeriod"/>
            </a:pPr>
            <a:r>
              <a:rPr lang="en-US" altLang="en-US" sz="2800"/>
              <a:t>Subqueries that operate on lists by use of the IN operator or with a comparison operator modified by the ANY or ALL optional keywords.  These subqueries can return a group of values, but the values must be from a single column of a table.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9AFFEEA4-8959-4330-BA3E-D0318A3CF681}"/>
              </a:ext>
            </a:extLst>
          </p:cNvPr>
          <p:cNvSpPr>
            <a:spLocks noGrp="1" noChangeArrowheads="1"/>
          </p:cNvSpPr>
          <p:nvPr>
            <p:ph type="title"/>
          </p:nvPr>
        </p:nvSpPr>
        <p:spPr>
          <a:xfrm>
            <a:off x="2209800" y="152400"/>
            <a:ext cx="7772400" cy="914400"/>
          </a:xfrm>
        </p:spPr>
        <p:txBody>
          <a:bodyPr/>
          <a:lstStyle/>
          <a:p>
            <a:r>
              <a:rPr lang="en-US" altLang="en-US" b="1" u="sng"/>
              <a:t>SUBQUERY TYPES</a:t>
            </a:r>
          </a:p>
        </p:txBody>
      </p:sp>
      <p:sp>
        <p:nvSpPr>
          <p:cNvPr id="327683" name="Rectangle 3">
            <a:extLst>
              <a:ext uri="{FF2B5EF4-FFF2-40B4-BE49-F238E27FC236}">
                <a16:creationId xmlns:a16="http://schemas.microsoft.com/office/drawing/2014/main" id="{5FFB8C0F-7053-4C67-9865-3828BDE36C8B}"/>
              </a:ext>
            </a:extLst>
          </p:cNvPr>
          <p:cNvSpPr>
            <a:spLocks noGrp="1" noChangeArrowheads="1"/>
          </p:cNvSpPr>
          <p:nvPr>
            <p:ph type="body" idx="1"/>
          </p:nvPr>
        </p:nvSpPr>
        <p:spPr>
          <a:xfrm>
            <a:off x="2209800" y="1295400"/>
            <a:ext cx="7772400" cy="4800600"/>
          </a:xfrm>
        </p:spPr>
        <p:txBody>
          <a:bodyPr/>
          <a:lstStyle/>
          <a:p>
            <a:pPr marL="609600" indent="-609600"/>
            <a:endParaRPr lang="en-US" altLang="en-US"/>
          </a:p>
          <a:p>
            <a:pPr marL="609600" indent="-609600">
              <a:buFontTx/>
              <a:buAutoNum type="arabicPeriod" startAt="2"/>
            </a:pPr>
            <a:r>
              <a:rPr lang="en-US" altLang="en-US" sz="2800"/>
              <a:t>Subqueries that use an unmodified comparison operator (=, &lt;, &gt;, &lt;&gt;) – these subqueries must return only a single, </a:t>
            </a:r>
            <a:r>
              <a:rPr lang="en-US" altLang="en-US" sz="2800" i="1"/>
              <a:t>scalar</a:t>
            </a:r>
            <a:r>
              <a:rPr lang="en-US" altLang="en-US" sz="2800"/>
              <a:t> value.</a:t>
            </a:r>
          </a:p>
          <a:p>
            <a:pPr marL="609600" indent="-609600">
              <a:buFontTx/>
              <a:buAutoNum type="arabicPeriod" startAt="2"/>
            </a:pPr>
            <a:r>
              <a:rPr lang="en-US" altLang="en-US" sz="2800"/>
              <a:t>Subqueries that use the EXISTS operator to test the </a:t>
            </a:r>
            <a:r>
              <a:rPr lang="en-US" altLang="en-US" sz="2800" i="1"/>
              <a:t>existence</a:t>
            </a:r>
            <a:r>
              <a:rPr lang="en-US" altLang="en-US" sz="2800"/>
              <a:t> of data rows satisfying specified criteria.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0B857871-8FC0-493B-8E87-7469A13F9D60}"/>
              </a:ext>
            </a:extLst>
          </p:cNvPr>
          <p:cNvSpPr>
            <a:spLocks noGrp="1" noChangeArrowheads="1"/>
          </p:cNvSpPr>
          <p:nvPr>
            <p:ph type="title"/>
          </p:nvPr>
        </p:nvSpPr>
        <p:spPr>
          <a:xfrm>
            <a:off x="2209800" y="152400"/>
            <a:ext cx="7772400" cy="914400"/>
          </a:xfrm>
        </p:spPr>
        <p:txBody>
          <a:bodyPr/>
          <a:lstStyle/>
          <a:p>
            <a:r>
              <a:rPr lang="en-US" altLang="en-US" b="1" u="sng"/>
              <a:t>SUBQUERY –  General Rules</a:t>
            </a:r>
          </a:p>
        </p:txBody>
      </p:sp>
      <p:sp>
        <p:nvSpPr>
          <p:cNvPr id="329731" name="Rectangle 3">
            <a:extLst>
              <a:ext uri="{FF2B5EF4-FFF2-40B4-BE49-F238E27FC236}">
                <a16:creationId xmlns:a16="http://schemas.microsoft.com/office/drawing/2014/main" id="{A096D764-CD35-4B6B-95B0-ECD322B4435E}"/>
              </a:ext>
            </a:extLst>
          </p:cNvPr>
          <p:cNvSpPr>
            <a:spLocks noGrp="1" noChangeArrowheads="1"/>
          </p:cNvSpPr>
          <p:nvPr>
            <p:ph type="body" idx="1"/>
          </p:nvPr>
        </p:nvSpPr>
        <p:spPr>
          <a:xfrm>
            <a:off x="2209800" y="1295400"/>
            <a:ext cx="7772400" cy="4800600"/>
          </a:xfrm>
        </p:spPr>
        <p:txBody>
          <a:bodyPr>
            <a:normAutofit fontScale="92500" lnSpcReduction="10000"/>
          </a:bodyPr>
          <a:lstStyle/>
          <a:p>
            <a:pPr marL="609600" indent="-609600"/>
            <a:r>
              <a:rPr lang="en-US" altLang="en-US" sz="2800"/>
              <a:t>A subquery SELECT statement is very similar to the SELECT statement used to begin a regular or outer query.  The complete syntax of a subquery is shown below.</a:t>
            </a:r>
          </a:p>
          <a:p>
            <a:pPr marL="609600" indent="-609600">
              <a:buNone/>
            </a:pPr>
            <a:endParaRPr lang="en-US" altLang="en-US" sz="2800"/>
          </a:p>
          <a:p>
            <a:pPr marL="1371600" lvl="2" indent="-457200">
              <a:buNone/>
            </a:pPr>
            <a:r>
              <a:rPr lang="en-US" altLang="en-US" sz="2000"/>
              <a:t>( SELECT [DISTINCT] subquery_select_argument</a:t>
            </a:r>
          </a:p>
          <a:p>
            <a:pPr marL="1371600" lvl="2" indent="-457200">
              <a:buNone/>
            </a:pPr>
            <a:r>
              <a:rPr lang="en-US" altLang="en-US" sz="2000"/>
              <a:t>  FROM {table_name | view_name}</a:t>
            </a:r>
          </a:p>
          <a:p>
            <a:pPr marL="1371600" lvl="2" indent="-457200">
              <a:buNone/>
            </a:pPr>
            <a:r>
              <a:rPr lang="en-US" altLang="en-US" sz="2000"/>
              <a:t>               {table_name | view_name} </a:t>
            </a:r>
            <a:r>
              <a:rPr lang="en-US" altLang="en-US" sz="2000" b="1"/>
              <a:t>...</a:t>
            </a:r>
            <a:endParaRPr lang="en-US" altLang="en-US" sz="2000"/>
          </a:p>
          <a:p>
            <a:pPr marL="1371600" lvl="2" indent="-457200">
              <a:buNone/>
            </a:pPr>
            <a:r>
              <a:rPr lang="en-US" altLang="en-US" sz="2000"/>
              <a:t>  [WHERE search_conditions]</a:t>
            </a:r>
          </a:p>
          <a:p>
            <a:pPr marL="1371600" lvl="2" indent="-457200">
              <a:buNone/>
            </a:pPr>
            <a:r>
              <a:rPr lang="en-US" altLang="en-US" sz="2000"/>
              <a:t>  [GROUP BY aggregate_expression [, aggregate_expression] </a:t>
            </a:r>
            <a:r>
              <a:rPr lang="en-US" altLang="en-US" sz="2000" b="1"/>
              <a:t>...</a:t>
            </a:r>
            <a:r>
              <a:rPr lang="en-US" altLang="en-US" sz="2000"/>
              <a:t>]</a:t>
            </a:r>
          </a:p>
          <a:p>
            <a:pPr marL="1371600" lvl="2" indent="-457200">
              <a:buNone/>
            </a:pPr>
            <a:r>
              <a:rPr lang="en-US" altLang="en-US" sz="2000"/>
              <a:t>  [HAVING search_conditions]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003530C2-4CE8-40E0-A26C-609D46E239B4}"/>
              </a:ext>
            </a:extLst>
          </p:cNvPr>
          <p:cNvSpPr>
            <a:spLocks noGrp="1" noChangeArrowheads="1"/>
          </p:cNvSpPr>
          <p:nvPr>
            <p:ph type="title"/>
          </p:nvPr>
        </p:nvSpPr>
        <p:spPr>
          <a:xfrm>
            <a:off x="2209800" y="152400"/>
            <a:ext cx="7772400" cy="914400"/>
          </a:xfrm>
        </p:spPr>
        <p:txBody>
          <a:bodyPr/>
          <a:lstStyle/>
          <a:p>
            <a:r>
              <a:rPr lang="en-US" altLang="en-US" b="1" u="sng"/>
              <a:t>Rules Cont’d</a:t>
            </a:r>
          </a:p>
        </p:txBody>
      </p:sp>
      <p:sp>
        <p:nvSpPr>
          <p:cNvPr id="330755" name="Rectangle 3">
            <a:extLst>
              <a:ext uri="{FF2B5EF4-FFF2-40B4-BE49-F238E27FC236}">
                <a16:creationId xmlns:a16="http://schemas.microsoft.com/office/drawing/2014/main" id="{181DF952-DABE-4429-822A-6DF894F14192}"/>
              </a:ext>
            </a:extLst>
          </p:cNvPr>
          <p:cNvSpPr>
            <a:spLocks noGrp="1" noChangeArrowheads="1"/>
          </p:cNvSpPr>
          <p:nvPr>
            <p:ph type="body" idx="1"/>
          </p:nvPr>
        </p:nvSpPr>
        <p:spPr>
          <a:xfrm>
            <a:off x="2209800" y="1295400"/>
            <a:ext cx="7772400" cy="4800600"/>
          </a:xfrm>
        </p:spPr>
        <p:txBody>
          <a:bodyPr/>
          <a:lstStyle/>
          <a:p>
            <a:pPr marL="609600" indent="-609600"/>
            <a:r>
              <a:rPr lang="en-US" altLang="en-US"/>
              <a:t>The SELECT clause of a subquery must contain only one expression, only one aggregate function, or only one column name. </a:t>
            </a:r>
          </a:p>
          <a:p>
            <a:pPr marL="609600" indent="-609600"/>
            <a:r>
              <a:rPr lang="en-US" altLang="en-US"/>
              <a:t>The value(s) returned by a subquery must be </a:t>
            </a:r>
            <a:r>
              <a:rPr lang="en-US" altLang="en-US" i="1"/>
              <a:t>join-compatible</a:t>
            </a:r>
            <a:r>
              <a:rPr lang="en-US" altLang="en-US"/>
              <a:t> with the WHERE clause of the outer query.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76553CA-1E5A-47AB-A86F-86AE9A6346E9}"/>
              </a:ext>
            </a:extLst>
          </p:cNvPr>
          <p:cNvSpPr>
            <a:spLocks noGrp="1" noChangeArrowheads="1"/>
          </p:cNvSpPr>
          <p:nvPr>
            <p:ph type="title"/>
          </p:nvPr>
        </p:nvSpPr>
        <p:spPr>
          <a:xfrm>
            <a:off x="2209800" y="152400"/>
            <a:ext cx="7772400" cy="914400"/>
          </a:xfrm>
        </p:spPr>
        <p:txBody>
          <a:bodyPr/>
          <a:lstStyle/>
          <a:p>
            <a:r>
              <a:rPr lang="en-US" altLang="en-US" b="1" u="sng"/>
              <a:t>Example</a:t>
            </a:r>
          </a:p>
        </p:txBody>
      </p:sp>
      <p:sp>
        <p:nvSpPr>
          <p:cNvPr id="331779" name="Rectangle 3">
            <a:extLst>
              <a:ext uri="{FF2B5EF4-FFF2-40B4-BE49-F238E27FC236}">
                <a16:creationId xmlns:a16="http://schemas.microsoft.com/office/drawing/2014/main" id="{DDF22CB7-F32F-4E0D-9B3F-6BB36EA88BDB}"/>
              </a:ext>
            </a:extLst>
          </p:cNvPr>
          <p:cNvSpPr>
            <a:spLocks noGrp="1" noChangeArrowheads="1"/>
          </p:cNvSpPr>
          <p:nvPr>
            <p:ph type="body" idx="1"/>
          </p:nvPr>
        </p:nvSpPr>
        <p:spPr>
          <a:xfrm>
            <a:off x="2209800" y="1143000"/>
            <a:ext cx="7772400" cy="5334000"/>
          </a:xfrm>
        </p:spPr>
        <p:txBody>
          <a:bodyPr>
            <a:normAutofit lnSpcReduction="10000"/>
          </a:bodyPr>
          <a:lstStyle/>
          <a:p>
            <a:pPr lvl="1">
              <a:buFontTx/>
              <a:buNone/>
            </a:pPr>
            <a:r>
              <a:rPr lang="en-US" altLang="en-US" sz="2400"/>
              <a:t>SELECT emp_last_name "Last Name",</a:t>
            </a:r>
          </a:p>
          <a:p>
            <a:pPr lvl="1">
              <a:buFontTx/>
              <a:buNone/>
            </a:pPr>
            <a:r>
              <a:rPr lang="en-US" altLang="en-US" sz="2400"/>
              <a:t>    emp_first_name "First Name"</a:t>
            </a:r>
          </a:p>
          <a:p>
            <a:pPr lvl="1">
              <a:buFontTx/>
              <a:buNone/>
            </a:pPr>
            <a:r>
              <a:rPr lang="en-US" altLang="en-US" sz="2400"/>
              <a:t>FROM employee</a:t>
            </a:r>
          </a:p>
          <a:p>
            <a:pPr lvl="1">
              <a:buFontTx/>
              <a:buNone/>
            </a:pPr>
            <a:r>
              <a:rPr lang="en-US" altLang="en-US" sz="2400"/>
              <a:t>WHERE emp_ssn IN </a:t>
            </a:r>
          </a:p>
          <a:p>
            <a:pPr lvl="1">
              <a:buFontTx/>
              <a:buNone/>
            </a:pPr>
            <a:r>
              <a:rPr lang="en-US" altLang="en-US" sz="2400"/>
              <a:t>    (SELECT dep_emp_ssn </a:t>
            </a:r>
          </a:p>
          <a:p>
            <a:pPr lvl="1">
              <a:buFontTx/>
              <a:buNone/>
            </a:pPr>
            <a:r>
              <a:rPr lang="en-US" altLang="en-US" sz="2400"/>
              <a:t>     FROM dependent);</a:t>
            </a:r>
          </a:p>
          <a:p>
            <a:pPr lvl="1">
              <a:buFontTx/>
              <a:buNone/>
            </a:pPr>
            <a:endParaRPr lang="en-US" altLang="en-US" sz="1000"/>
          </a:p>
          <a:p>
            <a:pPr lvl="1">
              <a:buFontTx/>
              <a:buNone/>
            </a:pPr>
            <a:r>
              <a:rPr lang="en-US" altLang="en-US" sz="2400"/>
              <a:t>Last Name First Name</a:t>
            </a:r>
          </a:p>
          <a:p>
            <a:pPr lvl="1">
              <a:buFontTx/>
              <a:buNone/>
            </a:pPr>
            <a:r>
              <a:rPr lang="en-US" altLang="en-US" sz="2400"/>
              <a:t>------------- ---------------</a:t>
            </a:r>
          </a:p>
          <a:p>
            <a:pPr lvl="1">
              <a:buFontTx/>
              <a:buNone/>
            </a:pPr>
            <a:r>
              <a:rPr lang="en-US" altLang="en-US" sz="2400"/>
              <a:t>Bock          Douglas</a:t>
            </a:r>
          </a:p>
          <a:p>
            <a:pPr lvl="1">
              <a:buFontTx/>
              <a:buNone/>
            </a:pPr>
            <a:r>
              <a:rPr lang="en-US" altLang="en-US" sz="2400"/>
              <a:t>Zhu            Waiman</a:t>
            </a:r>
          </a:p>
          <a:p>
            <a:pPr lvl="1">
              <a:buFontTx/>
              <a:buNone/>
            </a:pPr>
            <a:r>
              <a:rPr lang="en-US" altLang="en-US" sz="2400"/>
              <a:t>Joyner        Suzanne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282</TotalTime>
  <Words>2094</Words>
  <Application>Microsoft Office PowerPoint</Application>
  <PresentationFormat>Widescreen</PresentationFormat>
  <Paragraphs>265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Helvetica</vt:lpstr>
      <vt:lpstr>Times New Roman</vt:lpstr>
      <vt:lpstr>Trebuchet MS</vt:lpstr>
      <vt:lpstr>Wingdings 3</vt:lpstr>
      <vt:lpstr>Facet</vt:lpstr>
      <vt:lpstr>PowerPoint Presentation</vt:lpstr>
      <vt:lpstr>PowerPoint Presentation</vt:lpstr>
      <vt:lpstr>SUBQUERY</vt:lpstr>
      <vt:lpstr>Example</vt:lpstr>
      <vt:lpstr>SUBQUERY TYPES</vt:lpstr>
      <vt:lpstr>SUBQUERY TYPES</vt:lpstr>
      <vt:lpstr>SUBQUERY –  General Rules</vt:lpstr>
      <vt:lpstr>Rules Cont’d</vt:lpstr>
      <vt:lpstr>Example</vt:lpstr>
      <vt:lpstr>Rules Cont’d</vt:lpstr>
      <vt:lpstr>Rules Cont’d</vt:lpstr>
      <vt:lpstr>Rules Cont’d</vt:lpstr>
      <vt:lpstr>Rules Cont’d</vt:lpstr>
      <vt:lpstr>SUBQUERIES AND THE IN Operator</vt:lpstr>
      <vt:lpstr>Example</vt:lpstr>
      <vt:lpstr>SUBQUERIES AND THE IN Operator</vt:lpstr>
      <vt:lpstr>SUBQUERIES AND THE IN Operator</vt:lpstr>
      <vt:lpstr>The NOT IN Operator</vt:lpstr>
      <vt:lpstr>The NOT IN Operator</vt:lpstr>
      <vt:lpstr>MULTIPLE LEVELS OF NESTING</vt:lpstr>
      <vt:lpstr>Example</vt:lpstr>
      <vt:lpstr>Understanding SUBQUERIES</vt:lpstr>
      <vt:lpstr>Understanding SUBQUERIES</vt:lpstr>
      <vt:lpstr>Understanding SUBQUERIES</vt:lpstr>
      <vt:lpstr>SUBQUERIES AND COMPARISON OPERATORS</vt:lpstr>
      <vt:lpstr>SUBQUERIES AND COMPARISON OPERATORS</vt:lpstr>
      <vt:lpstr>SUBQUERIES AND COMPARISON OPERATORS</vt:lpstr>
      <vt:lpstr>SUBQUERIES AND COMPARISON OPERATORS</vt:lpstr>
      <vt:lpstr>Aggregate Functions and Comparison Operators</vt:lpstr>
      <vt:lpstr>Aggregate Functions and Comparison Operators</vt:lpstr>
      <vt:lpstr>Comparison Operators Modified with the ALL or ANY Keywords</vt:lpstr>
      <vt:lpstr>The ALL Keyword</vt:lpstr>
      <vt:lpstr>The ANY Keyword</vt:lpstr>
      <vt:lpstr>Example</vt:lpstr>
      <vt:lpstr>End of Lesson 9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COMP3002 – Advanced Database</dc:title>
  <dc:creator>Darcy Ricetto</dc:creator>
  <cp:lastModifiedBy>Ricetto, Darcy</cp:lastModifiedBy>
  <cp:revision>24</cp:revision>
  <dcterms:created xsi:type="dcterms:W3CDTF">2020-09-21T22:23:14Z</dcterms:created>
  <dcterms:modified xsi:type="dcterms:W3CDTF">2021-07-26T18:20:56Z</dcterms:modified>
</cp:coreProperties>
</file>