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34"/>
  </p:notesMasterIdLst>
  <p:handoutMasterIdLst>
    <p:handoutMasterId r:id="rId35"/>
  </p:handoutMasterIdLst>
  <p:sldIdLst>
    <p:sldId id="416" r:id="rId2"/>
    <p:sldId id="413" r:id="rId3"/>
    <p:sldId id="261" r:id="rId4"/>
    <p:sldId id="409" r:id="rId5"/>
    <p:sldId id="350" r:id="rId6"/>
    <p:sldId id="408" r:id="rId7"/>
    <p:sldId id="374" r:id="rId8"/>
    <p:sldId id="370" r:id="rId9"/>
    <p:sldId id="371" r:id="rId10"/>
    <p:sldId id="373" r:id="rId11"/>
    <p:sldId id="376" r:id="rId12"/>
    <p:sldId id="375" r:id="rId13"/>
    <p:sldId id="417" r:id="rId14"/>
    <p:sldId id="418" r:id="rId15"/>
    <p:sldId id="419" r:id="rId16"/>
    <p:sldId id="414" r:id="rId17"/>
    <p:sldId id="382" r:id="rId18"/>
    <p:sldId id="403" r:id="rId19"/>
    <p:sldId id="404" r:id="rId20"/>
    <p:sldId id="420" r:id="rId21"/>
    <p:sldId id="407" r:id="rId22"/>
    <p:sldId id="405" r:id="rId23"/>
    <p:sldId id="293" r:id="rId24"/>
    <p:sldId id="421" r:id="rId25"/>
    <p:sldId id="324" r:id="rId26"/>
    <p:sldId id="394" r:id="rId27"/>
    <p:sldId id="411" r:id="rId28"/>
    <p:sldId id="422" r:id="rId29"/>
    <p:sldId id="415" r:id="rId30"/>
    <p:sldId id="423" r:id="rId31"/>
    <p:sldId id="424" r:id="rId32"/>
    <p:sldId id="313" r:id="rId33"/>
  </p:sldIdLst>
  <p:sldSz cx="9144000" cy="6858000" type="screen4x3"/>
  <p:notesSz cx="7010400" cy="9296400"/>
  <p:defaultTextStyle>
    <a:defPPr>
      <a:defRPr lang="en-US"/>
    </a:defPPr>
    <a:lvl1pPr algn="l" rtl="0" fontAlgn="base">
      <a:lnSpc>
        <a:spcPct val="90000"/>
      </a:lnSpc>
      <a:spcBef>
        <a:spcPct val="0"/>
      </a:spcBef>
      <a:spcAft>
        <a:spcPct val="0"/>
      </a:spcAft>
      <a:buClr>
        <a:srgbClr val="963C26"/>
      </a:buClr>
      <a:buFont typeface="Wingdings" pitchFamily="2" charset="2"/>
      <a:defRPr sz="2600" kern="1200">
        <a:solidFill>
          <a:schemeClr val="tx1"/>
        </a:solidFill>
        <a:latin typeface="Gill Sans MT" pitchFamily="34" charset="0"/>
        <a:ea typeface="+mn-ea"/>
        <a:cs typeface="+mn-cs"/>
      </a:defRPr>
    </a:lvl1pPr>
    <a:lvl2pPr marL="457200" algn="l" rtl="0" fontAlgn="base">
      <a:lnSpc>
        <a:spcPct val="90000"/>
      </a:lnSpc>
      <a:spcBef>
        <a:spcPct val="0"/>
      </a:spcBef>
      <a:spcAft>
        <a:spcPct val="0"/>
      </a:spcAft>
      <a:buClr>
        <a:srgbClr val="963C26"/>
      </a:buClr>
      <a:buFont typeface="Wingdings" pitchFamily="2" charset="2"/>
      <a:defRPr sz="2600" kern="1200">
        <a:solidFill>
          <a:schemeClr val="tx1"/>
        </a:solidFill>
        <a:latin typeface="Gill Sans MT" pitchFamily="34" charset="0"/>
        <a:ea typeface="+mn-ea"/>
        <a:cs typeface="+mn-cs"/>
      </a:defRPr>
    </a:lvl2pPr>
    <a:lvl3pPr marL="914400" algn="l" rtl="0" fontAlgn="base">
      <a:lnSpc>
        <a:spcPct val="90000"/>
      </a:lnSpc>
      <a:spcBef>
        <a:spcPct val="0"/>
      </a:spcBef>
      <a:spcAft>
        <a:spcPct val="0"/>
      </a:spcAft>
      <a:buClr>
        <a:srgbClr val="963C26"/>
      </a:buClr>
      <a:buFont typeface="Wingdings" pitchFamily="2" charset="2"/>
      <a:defRPr sz="2600" kern="1200">
        <a:solidFill>
          <a:schemeClr val="tx1"/>
        </a:solidFill>
        <a:latin typeface="Gill Sans MT" pitchFamily="34" charset="0"/>
        <a:ea typeface="+mn-ea"/>
        <a:cs typeface="+mn-cs"/>
      </a:defRPr>
    </a:lvl3pPr>
    <a:lvl4pPr marL="1371600" algn="l" rtl="0" fontAlgn="base">
      <a:lnSpc>
        <a:spcPct val="90000"/>
      </a:lnSpc>
      <a:spcBef>
        <a:spcPct val="0"/>
      </a:spcBef>
      <a:spcAft>
        <a:spcPct val="0"/>
      </a:spcAft>
      <a:buClr>
        <a:srgbClr val="963C26"/>
      </a:buClr>
      <a:buFont typeface="Wingdings" pitchFamily="2" charset="2"/>
      <a:defRPr sz="2600" kern="1200">
        <a:solidFill>
          <a:schemeClr val="tx1"/>
        </a:solidFill>
        <a:latin typeface="Gill Sans MT" pitchFamily="34" charset="0"/>
        <a:ea typeface="+mn-ea"/>
        <a:cs typeface="+mn-cs"/>
      </a:defRPr>
    </a:lvl4pPr>
    <a:lvl5pPr marL="1828800" algn="l" rtl="0" fontAlgn="base">
      <a:lnSpc>
        <a:spcPct val="90000"/>
      </a:lnSpc>
      <a:spcBef>
        <a:spcPct val="0"/>
      </a:spcBef>
      <a:spcAft>
        <a:spcPct val="0"/>
      </a:spcAft>
      <a:buClr>
        <a:srgbClr val="963C26"/>
      </a:buClr>
      <a:buFont typeface="Wingdings" pitchFamily="2" charset="2"/>
      <a:defRPr sz="2600" kern="1200">
        <a:solidFill>
          <a:schemeClr val="tx1"/>
        </a:solidFill>
        <a:latin typeface="Gill Sans MT" pitchFamily="34" charset="0"/>
        <a:ea typeface="+mn-ea"/>
        <a:cs typeface="+mn-cs"/>
      </a:defRPr>
    </a:lvl5pPr>
    <a:lvl6pPr marL="2286000" algn="l" defTabSz="914400" rtl="0" eaLnBrk="1" latinLnBrk="0" hangingPunct="1">
      <a:defRPr sz="2600" kern="1200">
        <a:solidFill>
          <a:schemeClr val="tx1"/>
        </a:solidFill>
        <a:latin typeface="Gill Sans MT" pitchFamily="34" charset="0"/>
        <a:ea typeface="+mn-ea"/>
        <a:cs typeface="+mn-cs"/>
      </a:defRPr>
    </a:lvl6pPr>
    <a:lvl7pPr marL="2743200" algn="l" defTabSz="914400" rtl="0" eaLnBrk="1" latinLnBrk="0" hangingPunct="1">
      <a:defRPr sz="2600" kern="1200">
        <a:solidFill>
          <a:schemeClr val="tx1"/>
        </a:solidFill>
        <a:latin typeface="Gill Sans MT" pitchFamily="34" charset="0"/>
        <a:ea typeface="+mn-ea"/>
        <a:cs typeface="+mn-cs"/>
      </a:defRPr>
    </a:lvl7pPr>
    <a:lvl8pPr marL="3200400" algn="l" defTabSz="914400" rtl="0" eaLnBrk="1" latinLnBrk="0" hangingPunct="1">
      <a:defRPr sz="2600" kern="1200">
        <a:solidFill>
          <a:schemeClr val="tx1"/>
        </a:solidFill>
        <a:latin typeface="Gill Sans MT" pitchFamily="34" charset="0"/>
        <a:ea typeface="+mn-ea"/>
        <a:cs typeface="+mn-cs"/>
      </a:defRPr>
    </a:lvl8pPr>
    <a:lvl9pPr marL="3657600" algn="l" defTabSz="914400" rtl="0" eaLnBrk="1" latinLnBrk="0" hangingPunct="1">
      <a:defRPr sz="2600" kern="1200">
        <a:solidFill>
          <a:schemeClr val="tx1"/>
        </a:solidFill>
        <a:latin typeface="Gill Sans MT"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nda Sparks" initials="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008000"/>
    <a:srgbClr val="963C26"/>
    <a:srgbClr val="F9E4BD"/>
    <a:srgbClr val="FBEDD5"/>
    <a:srgbClr val="808080"/>
    <a:srgbClr val="D89013"/>
    <a:srgbClr val="5D8A9E"/>
    <a:srgbClr val="774286"/>
    <a:srgbClr val="5757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47" autoAdjust="0"/>
    <p:restoredTop sz="92521" autoAdjust="0"/>
  </p:normalViewPr>
  <p:slideViewPr>
    <p:cSldViewPr>
      <p:cViewPr varScale="1">
        <p:scale>
          <a:sx n="42" d="100"/>
          <a:sy n="42" d="100"/>
        </p:scale>
        <p:origin x="1886" y="4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00" d="100"/>
        <a:sy n="200" d="100"/>
      </p:scale>
      <p:origin x="0" y="-16056"/>
    </p:cViewPr>
  </p:sorterViewPr>
  <p:notesViewPr>
    <p:cSldViewPr>
      <p:cViewPr varScale="1">
        <p:scale>
          <a:sx n="87" d="100"/>
          <a:sy n="87" d="100"/>
        </p:scale>
        <p:origin x="3126" y="7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169B3CA-4D43-405E-AF2E-48A89EFF8751}" type="datetimeFigureOut">
              <a:rPr lang="en-CA" smtClean="0"/>
              <a:pPr/>
              <a:t>2022-10-27</a:t>
            </a:fld>
            <a:endParaRPr lang="en-CA"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t>Copyright © 2016 by Nelson Education Ltd.</a:t>
            </a:r>
            <a:endParaRPr lang="en-CA"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1B68DDC2-2168-4B5A-9B38-6B8D156C50C2}" type="slidenum">
              <a:rPr lang="en-CA" smtClean="0"/>
              <a:pPr/>
              <a:t>‹#›</a:t>
            </a:fld>
            <a:endParaRPr lang="en-CA" dirty="0"/>
          </a:p>
        </p:txBody>
      </p:sp>
    </p:spTree>
    <p:extLst>
      <p:ext uri="{BB962C8B-B14F-4D97-AF65-F5344CB8AC3E}">
        <p14:creationId xmlns:p14="http://schemas.microsoft.com/office/powerpoint/2010/main" val="172002930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nSpc>
                <a:spcPct val="100000"/>
              </a:lnSpc>
              <a:spcBef>
                <a:spcPct val="0"/>
              </a:spcBef>
              <a:buClrTx/>
              <a:buFontTx/>
              <a:buNone/>
              <a:defRPr sz="1200">
                <a:latin typeface="Arial" pitchFamily="34" charset="0"/>
              </a:defRPr>
            </a:lvl1pPr>
          </a:lstStyle>
          <a:p>
            <a:pPr>
              <a:defRPr/>
            </a:pPr>
            <a:endParaRPr lang="en-US" dirty="0"/>
          </a:p>
        </p:txBody>
      </p:sp>
      <p:sp>
        <p:nvSpPr>
          <p:cNvPr id="49155"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lnSpc>
                <a:spcPct val="100000"/>
              </a:lnSpc>
              <a:spcBef>
                <a:spcPct val="0"/>
              </a:spcBef>
              <a:buClrTx/>
              <a:buFontTx/>
              <a:buNone/>
              <a:defRPr sz="1200">
                <a:latin typeface="Arial" pitchFamily="34" charset="0"/>
              </a:defRPr>
            </a:lvl1pPr>
          </a:lstStyle>
          <a:p>
            <a:pPr>
              <a:defRPr/>
            </a:pPr>
            <a:endParaRPr lang="en-US" dirty="0"/>
          </a:p>
        </p:txBody>
      </p:sp>
      <p:sp>
        <p:nvSpPr>
          <p:cNvPr id="5120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29967"/>
            <a:ext cx="350520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nSpc>
                <a:spcPct val="100000"/>
              </a:lnSpc>
              <a:spcBef>
                <a:spcPct val="0"/>
              </a:spcBef>
              <a:buClrTx/>
              <a:buFontTx/>
              <a:buNone/>
              <a:defRPr sz="1200">
                <a:latin typeface="Arial" pitchFamily="34" charset="0"/>
              </a:defRPr>
            </a:lvl1pPr>
          </a:lstStyle>
          <a:p>
            <a:pPr>
              <a:defRPr/>
            </a:pPr>
            <a:r>
              <a:rPr lang="en-US" dirty="0"/>
              <a:t>Copyright © 2016 by Nelson Education Ltd.</a:t>
            </a:r>
          </a:p>
        </p:txBody>
      </p:sp>
      <p:sp>
        <p:nvSpPr>
          <p:cNvPr id="49159"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lnSpc>
                <a:spcPct val="100000"/>
              </a:lnSpc>
              <a:spcBef>
                <a:spcPct val="0"/>
              </a:spcBef>
              <a:buClrTx/>
              <a:buFontTx/>
              <a:buNone/>
              <a:defRPr sz="1200">
                <a:latin typeface="Arial" pitchFamily="34" charset="0"/>
              </a:defRPr>
            </a:lvl1pPr>
          </a:lstStyle>
          <a:p>
            <a:pPr>
              <a:defRPr/>
            </a:pPr>
            <a:fld id="{9A5D617B-1B4A-4EF4-B8EE-DE61F92BE142}" type="slidenum">
              <a:rPr lang="en-US"/>
              <a:pPr>
                <a:defRPr/>
              </a:pPr>
              <a:t>‹#›</a:t>
            </a:fld>
            <a:endParaRPr lang="en-US" dirty="0"/>
          </a:p>
        </p:txBody>
      </p:sp>
    </p:spTree>
    <p:extLst>
      <p:ext uri="{BB962C8B-B14F-4D97-AF65-F5344CB8AC3E}">
        <p14:creationId xmlns:p14="http://schemas.microsoft.com/office/powerpoint/2010/main" val="308231041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FFF1470-60C9-4D83-8D19-FCE72567E55F}" type="slidenum">
              <a:rPr lang="en-US" smtClean="0"/>
              <a:pPr>
                <a:defRPr/>
              </a:pPr>
              <a:t>1</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946607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Good writers avoid saying what is obvious. Be alert to these empty words: </a:t>
            </a:r>
            <a:r>
              <a:rPr lang="en-CA" i="1" dirty="0"/>
              <a:t>case</a:t>
            </a:r>
            <a:r>
              <a:rPr lang="en-CA" i="0" dirty="0"/>
              <a:t>, </a:t>
            </a:r>
            <a:r>
              <a:rPr lang="en-CA" i="1" dirty="0"/>
              <a:t>degree</a:t>
            </a:r>
            <a:r>
              <a:rPr lang="en-CA" i="0" dirty="0"/>
              <a:t>, </a:t>
            </a:r>
            <a:r>
              <a:rPr lang="en-CA" i="1" dirty="0"/>
              <a:t>the fact that</a:t>
            </a:r>
            <a:r>
              <a:rPr lang="en-CA" i="0" dirty="0"/>
              <a:t>, </a:t>
            </a:r>
            <a:r>
              <a:rPr lang="en-CA" i="1" dirty="0"/>
              <a:t>factor</a:t>
            </a:r>
            <a:r>
              <a:rPr lang="en-CA" i="0" dirty="0"/>
              <a:t>, </a:t>
            </a:r>
            <a:r>
              <a:rPr lang="en-CA" i="1" dirty="0"/>
              <a:t>instance</a:t>
            </a:r>
            <a:r>
              <a:rPr lang="en-CA" i="0" dirty="0"/>
              <a:t>, </a:t>
            </a:r>
            <a:r>
              <a:rPr lang="en-CA" i="1" dirty="0"/>
              <a:t>nature</a:t>
            </a:r>
            <a:r>
              <a:rPr lang="en-CA" dirty="0"/>
              <a:t>, and </a:t>
            </a:r>
            <a:r>
              <a:rPr lang="en-CA" i="1" dirty="0"/>
              <a:t>quality</a:t>
            </a:r>
            <a:r>
              <a:rPr lang="en-CA" i="0" dirty="0"/>
              <a:t>. </a:t>
            </a:r>
            <a:r>
              <a:rPr lang="en-CA" dirty="0"/>
              <a:t>Avoid saying the obvious; omit unnecessary words. Look carefully at clauses beginning with </a:t>
            </a:r>
            <a:r>
              <a:rPr lang="en-CA" i="1" dirty="0"/>
              <a:t>that</a:t>
            </a:r>
            <a:r>
              <a:rPr lang="en-CA" i="0" dirty="0"/>
              <a:t>, </a:t>
            </a:r>
            <a:r>
              <a:rPr lang="en-CA" i="1" dirty="0"/>
              <a:t>which</a:t>
            </a:r>
            <a:r>
              <a:rPr lang="en-CA" dirty="0"/>
              <a:t>, and </a:t>
            </a:r>
            <a:r>
              <a:rPr lang="en-CA" i="1" dirty="0"/>
              <a:t>who</a:t>
            </a:r>
            <a:r>
              <a:rPr lang="en-CA" dirty="0"/>
              <a:t>. They can often be shortened without loss of clarity. Search for phrases such as </a:t>
            </a:r>
            <a:r>
              <a:rPr lang="en-CA" i="1" dirty="0"/>
              <a:t>it appears that</a:t>
            </a:r>
            <a:r>
              <a:rPr lang="en-CA" dirty="0"/>
              <a:t>. These phrases often can be reduced to a single adjective or adverb, such as </a:t>
            </a:r>
            <a:r>
              <a:rPr lang="en-CA" i="1" dirty="0"/>
              <a:t>apparently</a:t>
            </a:r>
            <a:r>
              <a:rPr lang="en-CA" dirty="0"/>
              <a:t>. </a:t>
            </a:r>
            <a:endParaRPr lang="en-CA" b="1" dirty="0"/>
          </a:p>
        </p:txBody>
      </p:sp>
      <p:sp>
        <p:nvSpPr>
          <p:cNvPr id="4" name="Slide Number Placeholder 3"/>
          <p:cNvSpPr>
            <a:spLocks noGrp="1"/>
          </p:cNvSpPr>
          <p:nvPr>
            <p:ph type="sldNum" sz="quarter" idx="10"/>
          </p:nvPr>
        </p:nvSpPr>
        <p:spPr/>
        <p:txBody>
          <a:bodyPr/>
          <a:lstStyle/>
          <a:p>
            <a:pPr>
              <a:defRPr/>
            </a:pPr>
            <a:fld id="{9A5D617B-1B4A-4EF4-B8EE-DE61F92BE142}" type="slidenum">
              <a:rPr lang="en-US" smtClean="0"/>
              <a:pPr>
                <a:defRPr/>
              </a:pPr>
              <a:t>10</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540474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9A5D617B-1B4A-4EF4-B8EE-DE61F92BE142}" type="slidenum">
              <a:rPr lang="en-US" smtClean="0"/>
              <a:pPr>
                <a:defRPr/>
              </a:pPr>
              <a:t>11</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644624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9A5D617B-1B4A-4EF4-B8EE-DE61F92BE142}" type="slidenum">
              <a:rPr lang="en-US" smtClean="0"/>
              <a:pPr>
                <a:defRPr/>
              </a:pPr>
              <a:t>12</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127217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 to sample tweets on page 136.</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9A5D617B-1B4A-4EF4-B8EE-DE61F92BE142}" type="slidenum">
              <a:rPr lang="en-US" smtClean="0"/>
              <a:pPr>
                <a:defRPr/>
              </a:pPr>
              <a:t>14</a:t>
            </a:fld>
            <a:endParaRPr lang="en-US" dirty="0"/>
          </a:p>
        </p:txBody>
      </p:sp>
    </p:spTree>
    <p:extLst>
      <p:ext uri="{BB962C8B-B14F-4D97-AF65-F5344CB8AC3E}">
        <p14:creationId xmlns:p14="http://schemas.microsoft.com/office/powerpoint/2010/main" val="2980273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CA" dirty="0"/>
              <a:t>Strive for clarity. The goal in business is to express, not to impress. To achieve clarity, remember KISS: Keep it short and simple. </a:t>
            </a:r>
            <a:endParaRPr lang="en-CA" b="1" dirty="0"/>
          </a:p>
        </p:txBody>
      </p:sp>
      <p:sp>
        <p:nvSpPr>
          <p:cNvPr id="5" name="Slide Number Placeholder 4"/>
          <p:cNvSpPr>
            <a:spLocks noGrp="1"/>
          </p:cNvSpPr>
          <p:nvPr>
            <p:ph type="sldNum" sz="quarter" idx="11"/>
          </p:nvPr>
        </p:nvSpPr>
        <p:spPr/>
        <p:txBody>
          <a:bodyPr/>
          <a:lstStyle/>
          <a:p>
            <a:pPr>
              <a:defRPr/>
            </a:pPr>
            <a:fld id="{9A5D617B-1B4A-4EF4-B8EE-DE61F92BE142}" type="slidenum">
              <a:rPr lang="en-US" smtClean="0"/>
              <a:pPr>
                <a:defRPr/>
              </a:pPr>
              <a:t>16</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128658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 sound businesslike, many writers repeat the same stale expressions that other writers have used over the years. To make writing sound more vigorous and fresher, eliminate these trite phrases or find more original ways to convey the idea. </a:t>
            </a:r>
            <a:endParaRPr lang="en-CA" b="1" dirty="0"/>
          </a:p>
        </p:txBody>
      </p:sp>
      <p:sp>
        <p:nvSpPr>
          <p:cNvPr id="4" name="Slide Number Placeholder 3"/>
          <p:cNvSpPr>
            <a:spLocks noGrp="1"/>
          </p:cNvSpPr>
          <p:nvPr>
            <p:ph type="sldNum" sz="quarter" idx="10"/>
          </p:nvPr>
        </p:nvSpPr>
        <p:spPr/>
        <p:txBody>
          <a:bodyPr/>
          <a:lstStyle/>
          <a:p>
            <a:pPr>
              <a:defRPr/>
            </a:pPr>
            <a:fld id="{9A5D617B-1B4A-4EF4-B8EE-DE61F92BE142}" type="slidenum">
              <a:rPr lang="en-US" smtClean="0"/>
              <a:pPr>
                <a:defRPr/>
              </a:pPr>
              <a:t>17</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149267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There are additional examples on page 138. Ask students to come up with others they may have heard and used.</a:t>
            </a:r>
          </a:p>
        </p:txBody>
      </p:sp>
      <p:sp>
        <p:nvSpPr>
          <p:cNvPr id="4" name="Slide Number Placeholder 3"/>
          <p:cNvSpPr>
            <a:spLocks noGrp="1"/>
          </p:cNvSpPr>
          <p:nvPr>
            <p:ph type="sldNum" sz="quarter" idx="10"/>
          </p:nvPr>
        </p:nvSpPr>
        <p:spPr/>
        <p:txBody>
          <a:bodyPr/>
          <a:lstStyle/>
          <a:p>
            <a:pPr>
              <a:defRPr/>
            </a:pPr>
            <a:fld id="{9A5D617B-1B4A-4EF4-B8EE-DE61F92BE142}" type="slidenum">
              <a:rPr lang="en-US" smtClean="0"/>
              <a:pPr>
                <a:defRPr/>
              </a:pPr>
              <a:t>18</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415311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3313" y="774700"/>
            <a:ext cx="4648200" cy="3486150"/>
          </a:xfrm>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9A5D617B-1B4A-4EF4-B8EE-DE61F92BE142}" type="slidenum">
              <a:rPr lang="en-US" smtClean="0"/>
              <a:pPr>
                <a:defRPr/>
              </a:pPr>
              <a:t>19</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177705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dirty="0"/>
              <a:t>This statement could generate some interesting discussion. Consider having students work in teams of three to rewrite the statement by using conventional words and removing the slang and buzzwords.</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9A5D617B-1B4A-4EF4-B8EE-DE61F92BE142}" type="slidenum">
              <a:rPr lang="en-US" smtClean="0"/>
              <a:pPr>
                <a:defRPr/>
              </a:pPr>
              <a:t>20</a:t>
            </a:fld>
            <a:endParaRPr lang="en-US" dirty="0"/>
          </a:p>
        </p:txBody>
      </p:sp>
    </p:spTree>
    <p:extLst>
      <p:ext uri="{BB962C8B-B14F-4D97-AF65-F5344CB8AC3E}">
        <p14:creationId xmlns:p14="http://schemas.microsoft.com/office/powerpoint/2010/main" val="3506743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Buried</a:t>
            </a:r>
            <a:r>
              <a:rPr lang="en-CA" baseline="0" dirty="0"/>
              <a:t> verbs are those that are needlessly converted to wordy noun expressions. This happens when such verbs as </a:t>
            </a:r>
            <a:r>
              <a:rPr lang="en-CA" i="1" baseline="0" dirty="0"/>
              <a:t>acquire</a:t>
            </a:r>
            <a:r>
              <a:rPr lang="en-CA" baseline="0" dirty="0"/>
              <a:t>, </a:t>
            </a:r>
            <a:r>
              <a:rPr lang="en-CA" i="1" baseline="0" dirty="0"/>
              <a:t>establish</a:t>
            </a:r>
            <a:r>
              <a:rPr lang="en-CA" baseline="0" dirty="0"/>
              <a:t>, and </a:t>
            </a:r>
            <a:r>
              <a:rPr lang="en-CA" i="1" baseline="0" dirty="0"/>
              <a:t>develop</a:t>
            </a:r>
            <a:r>
              <a:rPr lang="en-CA" baseline="0" dirty="0"/>
              <a:t> are made into nouns such as </a:t>
            </a:r>
            <a:r>
              <a:rPr lang="en-CA" i="1" baseline="0" dirty="0"/>
              <a:t>acquisition</a:t>
            </a:r>
            <a:r>
              <a:rPr lang="en-CA" baseline="0" dirty="0"/>
              <a:t>, </a:t>
            </a:r>
            <a:r>
              <a:rPr lang="en-CA" i="1" baseline="0" dirty="0"/>
              <a:t>establishment</a:t>
            </a:r>
            <a:r>
              <a:rPr lang="en-CA" baseline="0" dirty="0"/>
              <a:t>, and </a:t>
            </a:r>
            <a:r>
              <a:rPr lang="en-CA" i="1" baseline="0" dirty="0"/>
              <a:t>development</a:t>
            </a:r>
            <a:r>
              <a:rPr lang="en-CA" baseline="0" dirty="0"/>
              <a:t>. Using these nouns increases sentence length, drains verb strength, slows the reader, and muddies thought. </a:t>
            </a:r>
            <a:endParaRPr lang="en-CA" b="1" dirty="0"/>
          </a:p>
        </p:txBody>
      </p:sp>
      <p:sp>
        <p:nvSpPr>
          <p:cNvPr id="4" name="Slide Number Placeholder 3"/>
          <p:cNvSpPr>
            <a:spLocks noGrp="1"/>
          </p:cNvSpPr>
          <p:nvPr>
            <p:ph type="sldNum" sz="quarter" idx="10"/>
          </p:nvPr>
        </p:nvSpPr>
        <p:spPr/>
        <p:txBody>
          <a:bodyPr/>
          <a:lstStyle/>
          <a:p>
            <a:pPr>
              <a:defRPr/>
            </a:pPr>
            <a:fld id="{9A5D617B-1B4A-4EF4-B8EE-DE61F92BE142}" type="slidenum">
              <a:rPr lang="en-US" smtClean="0"/>
              <a:pPr>
                <a:defRPr/>
              </a:pPr>
              <a:t>21</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418083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CA" dirty="0"/>
          </a:p>
        </p:txBody>
      </p:sp>
      <p:sp>
        <p:nvSpPr>
          <p:cNvPr id="5" name="Slide Number Placeholder 3"/>
          <p:cNvSpPr>
            <a:spLocks noGrp="1"/>
          </p:cNvSpPr>
          <p:nvPr>
            <p:ph type="sldNum" sz="quarter" idx="5"/>
          </p:nvPr>
        </p:nvSpPr>
        <p:spPr>
          <a:xfrm>
            <a:off x="3970938" y="8829967"/>
            <a:ext cx="3037840" cy="464820"/>
          </a:xfrm>
        </p:spPr>
        <p:txBody>
          <a:bodyPr/>
          <a:lstStyle/>
          <a:p>
            <a:pPr>
              <a:defRPr/>
            </a:pPr>
            <a:fld id="{BFFF1470-60C9-4D83-8D19-FCE72567E55F}" type="slidenum">
              <a:rPr lang="en-US" smtClean="0"/>
              <a:pPr>
                <a:defRPr/>
              </a:pPr>
              <a:t>2</a:t>
            </a:fld>
            <a:endParaRPr lang="en-US" dirty="0"/>
          </a:p>
        </p:txBody>
      </p:sp>
      <p:sp>
        <p:nvSpPr>
          <p:cNvPr id="6" name="Footer Placeholder 5"/>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873599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Overuse of words such as </a:t>
            </a:r>
            <a:r>
              <a:rPr lang="en-CA" i="1" dirty="0"/>
              <a:t>very</a:t>
            </a:r>
            <a:r>
              <a:rPr lang="en-CA" i="0" dirty="0"/>
              <a:t>, </a:t>
            </a:r>
            <a:r>
              <a:rPr lang="en-CA" i="1" dirty="0"/>
              <a:t>definitely</a:t>
            </a:r>
            <a:r>
              <a:rPr lang="en-CA" i="0" dirty="0"/>
              <a:t>, </a:t>
            </a:r>
            <a:r>
              <a:rPr lang="en-CA" i="1" dirty="0"/>
              <a:t>quite</a:t>
            </a:r>
            <a:r>
              <a:rPr lang="en-CA" i="0" dirty="0"/>
              <a:t>, </a:t>
            </a:r>
            <a:r>
              <a:rPr lang="en-CA" i="1" dirty="0"/>
              <a:t>completely</a:t>
            </a:r>
            <a:r>
              <a:rPr lang="en-CA" i="0" dirty="0"/>
              <a:t>, </a:t>
            </a:r>
            <a:r>
              <a:rPr lang="en-CA" i="1" dirty="0"/>
              <a:t>extremely</a:t>
            </a:r>
            <a:r>
              <a:rPr lang="en-CA" i="0" dirty="0"/>
              <a:t>, </a:t>
            </a:r>
            <a:r>
              <a:rPr lang="en-CA" i="1" dirty="0"/>
              <a:t>really</a:t>
            </a:r>
            <a:r>
              <a:rPr lang="en-CA" i="0" dirty="0"/>
              <a:t>, </a:t>
            </a:r>
            <a:r>
              <a:rPr lang="en-CA" i="1" dirty="0"/>
              <a:t>actually</a:t>
            </a:r>
            <a:r>
              <a:rPr lang="en-CA" dirty="0"/>
              <a:t>, and </a:t>
            </a:r>
            <a:r>
              <a:rPr lang="en-CA" i="1" dirty="0"/>
              <a:t>totally</a:t>
            </a:r>
            <a:r>
              <a:rPr lang="en-CA" dirty="0"/>
              <a:t> sounds unbusinesslike. Control enthusiasm and guard against excessive use. </a:t>
            </a:r>
            <a:endParaRPr lang="en-CA" b="1" dirty="0"/>
          </a:p>
        </p:txBody>
      </p:sp>
      <p:sp>
        <p:nvSpPr>
          <p:cNvPr id="4" name="Slide Number Placeholder 3"/>
          <p:cNvSpPr>
            <a:spLocks noGrp="1"/>
          </p:cNvSpPr>
          <p:nvPr>
            <p:ph type="sldNum" sz="quarter" idx="10"/>
          </p:nvPr>
        </p:nvSpPr>
        <p:spPr/>
        <p:txBody>
          <a:bodyPr/>
          <a:lstStyle/>
          <a:p>
            <a:pPr>
              <a:defRPr/>
            </a:pPr>
            <a:fld id="{9A5D617B-1B4A-4EF4-B8EE-DE61F92BE142}" type="slidenum">
              <a:rPr lang="en-US" smtClean="0"/>
              <a:pPr>
                <a:defRPr/>
              </a:pPr>
              <a:t>22</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577299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spcBef>
                <a:spcPct val="20000"/>
              </a:spcBef>
            </a:pPr>
            <a:endParaRPr lang="en-CA" dirty="0"/>
          </a:p>
        </p:txBody>
      </p:sp>
      <p:sp>
        <p:nvSpPr>
          <p:cNvPr id="83972"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spcBef>
                <a:spcPct val="20000"/>
              </a:spcBef>
            </a:pPr>
            <a:endParaRPr lang="en-CA" dirty="0"/>
          </a:p>
        </p:txBody>
      </p:sp>
      <p:sp>
        <p:nvSpPr>
          <p:cNvPr id="83973"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spcBef>
                <a:spcPct val="20000"/>
              </a:spcBef>
            </a:pPr>
            <a:endParaRPr lang="en-CA" dirty="0"/>
          </a:p>
        </p:txBody>
      </p:sp>
      <p:sp>
        <p:nvSpPr>
          <p:cNvPr id="83974"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83975"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endParaRPr lang="de-DE" dirty="0">
              <a:latin typeface="Arial" charset="0"/>
            </a:endParaRPr>
          </a:p>
        </p:txBody>
      </p:sp>
      <p:sp>
        <p:nvSpPr>
          <p:cNvPr id="10" name="Slide Number Placeholder 4"/>
          <p:cNvSpPr>
            <a:spLocks noGrp="1"/>
          </p:cNvSpPr>
          <p:nvPr>
            <p:ph type="sldNum" sz="quarter" idx="5"/>
          </p:nvPr>
        </p:nvSpPr>
        <p:spPr>
          <a:xfrm>
            <a:off x="3970938" y="8829967"/>
            <a:ext cx="3037840" cy="464820"/>
          </a:xfrm>
        </p:spPr>
        <p:txBody>
          <a:bodyPr/>
          <a:lstStyle/>
          <a:p>
            <a:pPr>
              <a:defRPr/>
            </a:pPr>
            <a:fld id="{9A5D617B-1B4A-4EF4-B8EE-DE61F92BE142}" type="slidenum">
              <a:rPr lang="en-US" smtClean="0"/>
              <a:pPr>
                <a:defRPr/>
              </a:pPr>
              <a:t>23</a:t>
            </a:fld>
            <a:endParaRPr lang="en-US" dirty="0"/>
          </a:p>
        </p:txBody>
      </p:sp>
      <p:sp>
        <p:nvSpPr>
          <p:cNvPr id="11" name="Footer Placeholder 10"/>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467809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spcBef>
                <a:spcPct val="20000"/>
              </a:spcBef>
            </a:pPr>
            <a:endParaRPr lang="en-CA" dirty="0"/>
          </a:p>
        </p:txBody>
      </p:sp>
      <p:sp>
        <p:nvSpPr>
          <p:cNvPr id="86020"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spcBef>
                <a:spcPct val="20000"/>
              </a:spcBef>
            </a:pPr>
            <a:endParaRPr lang="en-CA" dirty="0"/>
          </a:p>
        </p:txBody>
      </p:sp>
      <p:sp>
        <p:nvSpPr>
          <p:cNvPr id="86021"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spcBef>
                <a:spcPct val="20000"/>
              </a:spcBef>
            </a:pPr>
            <a:endParaRPr lang="en-CA" dirty="0"/>
          </a:p>
        </p:txBody>
      </p:sp>
      <p:sp>
        <p:nvSpPr>
          <p:cNvPr id="86022"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86023"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r>
              <a:rPr lang="de-DE" dirty="0">
                <a:latin typeface="Arial" charset="0"/>
              </a:rPr>
              <a:t>Format: be sure the document looks balanced on the page. </a:t>
            </a:r>
          </a:p>
        </p:txBody>
      </p:sp>
      <p:sp>
        <p:nvSpPr>
          <p:cNvPr id="10" name="Slide Number Placeholder 4"/>
          <p:cNvSpPr>
            <a:spLocks noGrp="1"/>
          </p:cNvSpPr>
          <p:nvPr>
            <p:ph type="sldNum" sz="quarter" idx="5"/>
          </p:nvPr>
        </p:nvSpPr>
        <p:spPr>
          <a:xfrm>
            <a:off x="3970938" y="8829967"/>
            <a:ext cx="3037840" cy="464820"/>
          </a:xfrm>
        </p:spPr>
        <p:txBody>
          <a:bodyPr/>
          <a:lstStyle/>
          <a:p>
            <a:pPr>
              <a:defRPr/>
            </a:pPr>
            <a:fld id="{9A5D617B-1B4A-4EF4-B8EE-DE61F92BE142}" type="slidenum">
              <a:rPr lang="en-US" smtClean="0"/>
              <a:pPr>
                <a:defRPr/>
              </a:pPr>
              <a:t>25</a:t>
            </a:fld>
            <a:endParaRPr lang="en-US" dirty="0"/>
          </a:p>
        </p:txBody>
      </p:sp>
      <p:sp>
        <p:nvSpPr>
          <p:cNvPr id="11" name="Footer Placeholder 10"/>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011301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spcBef>
                <a:spcPct val="20000"/>
              </a:spcBef>
            </a:pPr>
            <a:endParaRPr lang="en-CA" dirty="0"/>
          </a:p>
        </p:txBody>
      </p:sp>
      <p:sp>
        <p:nvSpPr>
          <p:cNvPr id="88068"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spcBef>
                <a:spcPct val="20000"/>
              </a:spcBef>
            </a:pPr>
            <a:endParaRPr lang="en-CA" dirty="0"/>
          </a:p>
        </p:txBody>
      </p:sp>
      <p:sp>
        <p:nvSpPr>
          <p:cNvPr id="88069"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spcBef>
                <a:spcPct val="20000"/>
              </a:spcBef>
            </a:pPr>
            <a:endParaRPr lang="en-CA" dirty="0"/>
          </a:p>
        </p:txBody>
      </p:sp>
      <p:sp>
        <p:nvSpPr>
          <p:cNvPr id="88070"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88071"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endParaRPr lang="de-DE" dirty="0">
              <a:latin typeface="Arial" charset="0"/>
            </a:endParaRPr>
          </a:p>
        </p:txBody>
      </p:sp>
      <p:sp>
        <p:nvSpPr>
          <p:cNvPr id="10" name="Slide Number Placeholder 4"/>
          <p:cNvSpPr>
            <a:spLocks noGrp="1"/>
          </p:cNvSpPr>
          <p:nvPr>
            <p:ph type="sldNum" sz="quarter" idx="5"/>
          </p:nvPr>
        </p:nvSpPr>
        <p:spPr>
          <a:xfrm>
            <a:off x="3970938" y="8829967"/>
            <a:ext cx="3037840" cy="464820"/>
          </a:xfrm>
        </p:spPr>
        <p:txBody>
          <a:bodyPr/>
          <a:lstStyle/>
          <a:p>
            <a:pPr>
              <a:defRPr/>
            </a:pPr>
            <a:fld id="{9A5D617B-1B4A-4EF4-B8EE-DE61F92BE142}" type="slidenum">
              <a:rPr lang="en-US" smtClean="0"/>
              <a:pPr>
                <a:defRPr/>
              </a:pPr>
              <a:t>26</a:t>
            </a:fld>
            <a:endParaRPr lang="en-US" dirty="0"/>
          </a:p>
        </p:txBody>
      </p:sp>
      <p:sp>
        <p:nvSpPr>
          <p:cNvPr id="11" name="Footer Placeholder 10"/>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698190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9A5D617B-1B4A-4EF4-B8EE-DE61F92BE142}" type="slidenum">
              <a:rPr lang="en-US" smtClean="0"/>
              <a:pPr>
                <a:defRPr/>
              </a:pPr>
              <a:t>27</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677066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CA" dirty="0"/>
              <a:t>The best</a:t>
            </a:r>
            <a:r>
              <a:rPr lang="en-CA" baseline="0" dirty="0"/>
              <a:t> way to judge the success of your communication is through feedback. Encourage your reader to respond to your message. This feedback will tell you how to modify future efforts to improve your communication technique. </a:t>
            </a:r>
            <a:endParaRPr lang="en-CA" b="1" dirty="0"/>
          </a:p>
          <a:p>
            <a:endParaRPr lang="en-CA" dirty="0"/>
          </a:p>
        </p:txBody>
      </p:sp>
      <p:sp>
        <p:nvSpPr>
          <p:cNvPr id="5" name="Slide Number Placeholder 4"/>
          <p:cNvSpPr>
            <a:spLocks noGrp="1"/>
          </p:cNvSpPr>
          <p:nvPr>
            <p:ph type="sldNum" sz="quarter" idx="11"/>
          </p:nvPr>
        </p:nvSpPr>
        <p:spPr/>
        <p:txBody>
          <a:bodyPr/>
          <a:lstStyle/>
          <a:p>
            <a:pPr>
              <a:defRPr/>
            </a:pPr>
            <a:fld id="{9A5D617B-1B4A-4EF4-B8EE-DE61F92BE142}" type="slidenum">
              <a:rPr lang="en-US" smtClean="0"/>
              <a:pPr>
                <a:defRPr/>
              </a:pPr>
              <a:t>29</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166365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9A5D617B-1B4A-4EF4-B8EE-DE61F92BE142}" type="slidenum">
              <a:rPr lang="en-US" smtClean="0"/>
              <a:pPr>
                <a:defRPr/>
              </a:pPr>
              <a:t>32</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207332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fld id="{792A2799-A949-43BC-89F5-138E3DE04E6B}" type="slidenum">
              <a:rPr lang="en-US" smtClean="0">
                <a:latin typeface="Arial" charset="0"/>
              </a:rPr>
              <a:pPr/>
              <a:t>3</a:t>
            </a:fld>
            <a:endParaRPr lang="en-US" dirty="0">
              <a:latin typeface="Arial"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eaLnBrk="1" hangingPunct="1"/>
            <a:r>
              <a:rPr lang="en-CA" dirty="0">
                <a:latin typeface="Arial" charset="0"/>
              </a:rPr>
              <a:t>Revising means improving the content and sentence structure of your message. Proofreading involves correcting the grammar, spelling, punctuation, format, and mechanics. Evaluating is the process of analyzing whether your message achieved its purpose.</a:t>
            </a:r>
            <a:endParaRPr lang="en-CA" b="1" dirty="0">
              <a:latin typeface="Arial" charset="0"/>
            </a:endParaRPr>
          </a:p>
        </p:txBody>
      </p:sp>
      <p:sp>
        <p:nvSpPr>
          <p:cNvPr id="6" name="Footer Placeholder 5"/>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73528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74">
              <a:defRPr/>
            </a:pPr>
            <a:r>
              <a:rPr lang="en-CA" b="0" dirty="0">
                <a:latin typeface="+mj-lt"/>
              </a:rPr>
              <a:t>“Cliché Bingo: a song with 86 business buzzwords and clichés”: The video is f</a:t>
            </a:r>
            <a:r>
              <a:rPr lang="en-CA" b="0" baseline="0" dirty="0">
                <a:latin typeface="+mj-lt"/>
              </a:rPr>
              <a:t>unny and drives home the issues of clarity and clich</a:t>
            </a:r>
            <a:r>
              <a:rPr lang="en-CA" dirty="0"/>
              <a:t>é</a:t>
            </a:r>
            <a:r>
              <a:rPr lang="en-CA" b="0" baseline="0" dirty="0">
                <a:latin typeface="+mj-lt"/>
              </a:rPr>
              <a:t> use. It is especially useful in helping students for whom English is an additional language become familiar with clich</a:t>
            </a:r>
            <a:r>
              <a:rPr lang="en-CA" dirty="0"/>
              <a:t>é</a:t>
            </a:r>
            <a:r>
              <a:rPr lang="en-CA" b="0" baseline="0" dirty="0">
                <a:latin typeface="+mj-lt"/>
              </a:rPr>
              <a:t>s. Ask students how many of these clichés they use. </a:t>
            </a:r>
          </a:p>
        </p:txBody>
      </p:sp>
      <p:sp>
        <p:nvSpPr>
          <p:cNvPr id="5" name="Slide Number Placeholder 4"/>
          <p:cNvSpPr>
            <a:spLocks noGrp="1"/>
          </p:cNvSpPr>
          <p:nvPr>
            <p:ph type="sldNum" sz="quarter" idx="11"/>
          </p:nvPr>
        </p:nvSpPr>
        <p:spPr/>
        <p:txBody>
          <a:bodyPr/>
          <a:lstStyle/>
          <a:p>
            <a:pPr>
              <a:defRPr/>
            </a:pPr>
            <a:fld id="{9A5D617B-1B4A-4EF4-B8EE-DE61F92BE142}" type="slidenum">
              <a:rPr lang="en-US" smtClean="0"/>
              <a:pPr>
                <a:defRPr/>
              </a:pPr>
              <a:t>4</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410756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9A5D617B-1B4A-4EF4-B8EE-DE61F92BE142}" type="slidenum">
              <a:rPr lang="en-US" smtClean="0"/>
              <a:pPr>
                <a:defRPr/>
              </a:pPr>
              <a:t>5</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4072656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When revising, focus on eliminating flabby expressions. Many flabby expressions can be shortened to one concise word. </a:t>
            </a:r>
            <a:endParaRPr lang="en-CA" b="1" dirty="0"/>
          </a:p>
        </p:txBody>
      </p:sp>
      <p:sp>
        <p:nvSpPr>
          <p:cNvPr id="4" name="Slide Number Placeholder 3"/>
          <p:cNvSpPr>
            <a:spLocks noGrp="1"/>
          </p:cNvSpPr>
          <p:nvPr>
            <p:ph type="sldNum" sz="quarter" idx="10"/>
          </p:nvPr>
        </p:nvSpPr>
        <p:spPr/>
        <p:txBody>
          <a:bodyPr/>
          <a:lstStyle/>
          <a:p>
            <a:pPr>
              <a:defRPr/>
            </a:pPr>
            <a:fld id="{9A5D617B-1B4A-4EF4-B8EE-DE61F92BE142}" type="slidenum">
              <a:rPr lang="en-US" smtClean="0"/>
              <a:pPr>
                <a:defRPr/>
              </a:pPr>
              <a:t>6</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74186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Long lead-ins delay getting to the meat of the sentence. </a:t>
            </a:r>
            <a:endParaRPr lang="en-CA" b="1" dirty="0"/>
          </a:p>
        </p:txBody>
      </p:sp>
      <p:sp>
        <p:nvSpPr>
          <p:cNvPr id="4" name="Slide Number Placeholder 3"/>
          <p:cNvSpPr>
            <a:spLocks noGrp="1"/>
          </p:cNvSpPr>
          <p:nvPr>
            <p:ph type="sldNum" sz="quarter" idx="10"/>
          </p:nvPr>
        </p:nvSpPr>
        <p:spPr/>
        <p:txBody>
          <a:bodyPr/>
          <a:lstStyle/>
          <a:p>
            <a:pPr>
              <a:defRPr/>
            </a:pPr>
            <a:fld id="{9A5D617B-1B4A-4EF4-B8EE-DE61F92BE142}" type="slidenum">
              <a:rPr lang="en-US" smtClean="0"/>
              <a:pPr>
                <a:defRPr/>
              </a:pPr>
              <a:t>7</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956752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In many sentences, the expressions </a:t>
            </a:r>
            <a:r>
              <a:rPr lang="en-CA" i="1" dirty="0"/>
              <a:t>there is/are </a:t>
            </a:r>
            <a:r>
              <a:rPr lang="en-CA" dirty="0"/>
              <a:t>and </a:t>
            </a:r>
            <a:r>
              <a:rPr lang="en-CA" i="1" dirty="0"/>
              <a:t>it is/was</a:t>
            </a:r>
            <a:r>
              <a:rPr lang="en-CA" i="0" dirty="0"/>
              <a:t> are</a:t>
            </a:r>
            <a:r>
              <a:rPr lang="en-CA" dirty="0"/>
              <a:t> unnecessary fillers. They take up space and delay getting to the point of the sentence. </a:t>
            </a:r>
            <a:endParaRPr lang="en-CA" b="1" dirty="0"/>
          </a:p>
        </p:txBody>
      </p:sp>
      <p:sp>
        <p:nvSpPr>
          <p:cNvPr id="4" name="Slide Number Placeholder 3"/>
          <p:cNvSpPr>
            <a:spLocks noGrp="1"/>
          </p:cNvSpPr>
          <p:nvPr>
            <p:ph type="sldNum" sz="quarter" idx="10"/>
          </p:nvPr>
        </p:nvSpPr>
        <p:spPr/>
        <p:txBody>
          <a:bodyPr/>
          <a:lstStyle/>
          <a:p>
            <a:pPr>
              <a:defRPr/>
            </a:pPr>
            <a:fld id="{9A5D617B-1B4A-4EF4-B8EE-DE61F92BE142}" type="slidenum">
              <a:rPr lang="en-US" smtClean="0"/>
              <a:pPr>
                <a:defRPr/>
              </a:pPr>
              <a:t>8</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605092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Expressions that repeat meaning or include unnecessary words are redundant. Excessive adjectives, adverbs, and phrases often create redundancies and wordiness. Redundancies do not add emphasis. They identify a writer as inexperienced. </a:t>
            </a:r>
            <a:endParaRPr lang="en-CA" b="1" dirty="0"/>
          </a:p>
        </p:txBody>
      </p:sp>
      <p:sp>
        <p:nvSpPr>
          <p:cNvPr id="4" name="Slide Number Placeholder 3"/>
          <p:cNvSpPr>
            <a:spLocks noGrp="1"/>
          </p:cNvSpPr>
          <p:nvPr>
            <p:ph type="sldNum" sz="quarter" idx="10"/>
          </p:nvPr>
        </p:nvSpPr>
        <p:spPr/>
        <p:txBody>
          <a:bodyPr/>
          <a:lstStyle/>
          <a:p>
            <a:pPr>
              <a:defRPr/>
            </a:pPr>
            <a:fld id="{9A5D617B-1B4A-4EF4-B8EE-DE61F92BE142}" type="slidenum">
              <a:rPr lang="en-US" smtClean="0"/>
              <a:pPr>
                <a:defRPr/>
              </a:pPr>
              <a:t>9</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213568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6-</a:t>
            </a:r>
            <a:fld id="{90E60EF9-1974-4B4E-8EB0-BAAA0C254CFE}" type="slidenum">
              <a:rPr lang="en-CA" smtClean="0"/>
              <a:pPr/>
              <a:t>‹#›</a:t>
            </a:fld>
            <a:endParaRPr lang="en-CA" dirty="0"/>
          </a:p>
        </p:txBody>
      </p:sp>
      <p:sp>
        <p:nvSpPr>
          <p:cNvPr id="7"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Tree>
    <p:extLst>
      <p:ext uri="{BB962C8B-B14F-4D97-AF65-F5344CB8AC3E}">
        <p14:creationId xmlns:p14="http://schemas.microsoft.com/office/powerpoint/2010/main" val="241180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6-</a:t>
            </a:r>
            <a:fld id="{90E60EF9-1974-4B4E-8EB0-BAAA0C254CFE}" type="slidenum">
              <a:rPr lang="en-CA" smtClean="0"/>
              <a:pPr/>
              <a:t>‹#›</a:t>
            </a:fld>
            <a:endParaRPr lang="en-CA" dirty="0"/>
          </a:p>
        </p:txBody>
      </p:sp>
      <p:sp>
        <p:nvSpPr>
          <p:cNvPr id="7"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Tree>
    <p:extLst>
      <p:ext uri="{BB962C8B-B14F-4D97-AF65-F5344CB8AC3E}">
        <p14:creationId xmlns:p14="http://schemas.microsoft.com/office/powerpoint/2010/main" val="1267593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6-</a:t>
            </a:r>
            <a:fld id="{90E60EF9-1974-4B4E-8EB0-BAAA0C254CFE}" type="slidenum">
              <a:rPr lang="en-CA" smtClean="0"/>
              <a:pPr/>
              <a:t>‹#›</a:t>
            </a:fld>
            <a:endParaRPr lang="en-CA" dirty="0"/>
          </a:p>
        </p:txBody>
      </p:sp>
      <p:sp>
        <p:nvSpPr>
          <p:cNvPr id="8"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Tree>
    <p:extLst>
      <p:ext uri="{BB962C8B-B14F-4D97-AF65-F5344CB8AC3E}">
        <p14:creationId xmlns:p14="http://schemas.microsoft.com/office/powerpoint/2010/main" val="340050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7"/>
          <p:cNvSpPr>
            <a:spLocks noGrp="1"/>
          </p:cNvSpPr>
          <p:nvPr>
            <p:ph type="sldNum" sz="quarter" idx="11"/>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6-</a:t>
            </a:r>
            <a:fld id="{90E60EF9-1974-4B4E-8EB0-BAAA0C254CFE}" type="slidenum">
              <a:rPr lang="en-CA" smtClean="0"/>
              <a:pPr/>
              <a:t>‹#›</a:t>
            </a:fld>
            <a:endParaRPr lang="en-CA" dirty="0"/>
          </a:p>
        </p:txBody>
      </p:sp>
      <p:sp>
        <p:nvSpPr>
          <p:cNvPr id="10" name="Footer Placeholder 6"/>
          <p:cNvSpPr>
            <a:spLocks noGrp="1"/>
          </p:cNvSpPr>
          <p:nvPr>
            <p:ph type="ftr" sz="quarter" idx="12"/>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Tree>
    <p:extLst>
      <p:ext uri="{BB962C8B-B14F-4D97-AF65-F5344CB8AC3E}">
        <p14:creationId xmlns:p14="http://schemas.microsoft.com/office/powerpoint/2010/main" val="1969997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6-</a:t>
            </a:r>
            <a:fld id="{90E60EF9-1974-4B4E-8EB0-BAAA0C254CFE}" type="slidenum">
              <a:rPr lang="en-CA" smtClean="0"/>
              <a:pPr/>
              <a:t>‹#›</a:t>
            </a:fld>
            <a:endParaRPr lang="en-CA" dirty="0"/>
          </a:p>
        </p:txBody>
      </p:sp>
      <p:sp>
        <p:nvSpPr>
          <p:cNvPr id="6"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Tree>
    <p:extLst>
      <p:ext uri="{BB962C8B-B14F-4D97-AF65-F5344CB8AC3E}">
        <p14:creationId xmlns:p14="http://schemas.microsoft.com/office/powerpoint/2010/main" val="27287562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8"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6-</a:t>
            </a:r>
            <a:fld id="{90E60EF9-1974-4B4E-8EB0-BAAA0C254CFE}" type="slidenum">
              <a:rPr lang="en-CA" smtClean="0"/>
              <a:pPr/>
              <a:t>‹#›</a:t>
            </a:fld>
            <a:endParaRPr lang="en-CA" dirty="0"/>
          </a:p>
        </p:txBody>
      </p:sp>
    </p:spTree>
    <p:extLst>
      <p:ext uri="{BB962C8B-B14F-4D97-AF65-F5344CB8AC3E}">
        <p14:creationId xmlns:p14="http://schemas.microsoft.com/office/powerpoint/2010/main" val="271874869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40" r:id="rId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slide" Target="slide23.xml"/><Relationship Id="rId4" Type="http://schemas.openxmlformats.org/officeDocument/2006/relationships/slide" Target="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asZEojIh-g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077200" cy="5943600"/>
          </a:xfrm>
        </p:spPr>
        <p:txBody>
          <a:bodyPr>
            <a:normAutofit/>
          </a:bodyPr>
          <a:lstStyle/>
          <a:p>
            <a:pPr>
              <a:buNone/>
            </a:pPr>
            <a:r>
              <a:rPr lang="en-US" dirty="0"/>
              <a:t>NETA PowerPoint® Slides </a:t>
            </a:r>
          </a:p>
          <a:p>
            <a:pPr>
              <a:buNone/>
            </a:pPr>
            <a:r>
              <a:rPr lang="en-US" dirty="0"/>
              <a:t>to Accompany</a:t>
            </a:r>
            <a:endParaRPr lang="en-CA" dirty="0"/>
          </a:p>
          <a:p>
            <a:endParaRPr lang="en-US"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lgn="r">
              <a:buNone/>
            </a:pPr>
            <a:endParaRPr lang="en-US" sz="2400" dirty="0"/>
          </a:p>
          <a:p>
            <a:pPr marL="0" indent="0" algn="r">
              <a:buNone/>
            </a:pPr>
            <a:endParaRPr lang="en-US" sz="2200" dirty="0">
              <a:latin typeface="Calibri" panose="020F0502020204030204" pitchFamily="34" charset="0"/>
            </a:endParaRPr>
          </a:p>
          <a:p>
            <a:pPr marL="0" indent="0" algn="r">
              <a:lnSpc>
                <a:spcPct val="110000"/>
              </a:lnSpc>
              <a:spcBef>
                <a:spcPts val="0"/>
              </a:spcBef>
              <a:buNone/>
            </a:pPr>
            <a:r>
              <a:rPr lang="en-US" sz="2200" dirty="0">
                <a:latin typeface="Calibri" panose="020F0502020204030204" pitchFamily="34" charset="0"/>
              </a:rPr>
              <a:t>Prepared by </a:t>
            </a:r>
          </a:p>
          <a:p>
            <a:pPr marL="0" indent="0" algn="r">
              <a:lnSpc>
                <a:spcPct val="110000"/>
              </a:lnSpc>
              <a:spcBef>
                <a:spcPts val="0"/>
              </a:spcBef>
              <a:buNone/>
            </a:pPr>
            <a:r>
              <a:rPr lang="en-US" sz="2200" dirty="0">
                <a:latin typeface="Calibri" panose="020F0502020204030204" pitchFamily="34" charset="0"/>
              </a:rPr>
              <a:t>Katharine Ferguson, </a:t>
            </a:r>
          </a:p>
          <a:p>
            <a:pPr marL="0" indent="0" algn="r">
              <a:lnSpc>
                <a:spcPct val="110000"/>
              </a:lnSpc>
              <a:spcBef>
                <a:spcPts val="0"/>
              </a:spcBef>
              <a:buNone/>
            </a:pPr>
            <a:r>
              <a:rPr lang="en-US" sz="2200" dirty="0">
                <a:latin typeface="Calibri" panose="020F0502020204030204" pitchFamily="34" charset="0"/>
              </a:rPr>
              <a:t>Seneca College</a:t>
            </a:r>
            <a:endParaRPr lang="en-CA" sz="2200" dirty="0">
              <a:latin typeface="Calibri" panose="020F0502020204030204" pitchFamily="34" charset="0"/>
            </a:endParaRPr>
          </a:p>
        </p:txBody>
      </p:sp>
      <p:sp>
        <p:nvSpPr>
          <p:cNvPr id="6" name="Footer Placeholder 5"/>
          <p:cNvSpPr>
            <a:spLocks noGrp="1"/>
          </p:cNvSpPr>
          <p:nvPr>
            <p:ph type="ftr" sz="quarter" idx="3"/>
          </p:nvPr>
        </p:nvSpPr>
        <p:spPr>
          <a:xfrm>
            <a:off x="2987824" y="6356350"/>
            <a:ext cx="32004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6-</a:t>
            </a:r>
            <a:fld id="{90E60EF9-1974-4B4E-8EB0-BAAA0C254CFE}" type="slidenum">
              <a:rPr lang="en-CA" smtClean="0"/>
              <a:pPr/>
              <a:t>1</a:t>
            </a:fld>
            <a:endParaRPr lang="en-CA"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1484784"/>
            <a:ext cx="3008740" cy="3854065"/>
          </a:xfrm>
          <a:prstGeom prst="rect">
            <a:avLst/>
          </a:prstGeom>
        </p:spPr>
      </p:pic>
    </p:spTree>
    <p:extLst>
      <p:ext uri="{BB962C8B-B14F-4D97-AF65-F5344CB8AC3E}">
        <p14:creationId xmlns:p14="http://schemas.microsoft.com/office/powerpoint/2010/main" val="341187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eaLnBrk="1" hangingPunct="1">
              <a:defRPr/>
            </a:pPr>
            <a:r>
              <a:rPr lang="en-US" dirty="0">
                <a:latin typeface="Calibri" pitchFamily="34" charset="0"/>
                <a:cs typeface="Calibri" pitchFamily="34" charset="0"/>
              </a:rPr>
              <a:t>Editing </a:t>
            </a:r>
            <a:r>
              <a:rPr lang="en-US" sz="4400" dirty="0">
                <a:solidFill>
                  <a:schemeClr val="tx1"/>
                </a:solidFill>
                <a:effectLst/>
                <a:latin typeface="Calibri" pitchFamily="34" charset="0"/>
                <a:cs typeface="Calibri" pitchFamily="34" charset="0"/>
              </a:rPr>
              <a:t>Empty Words</a:t>
            </a:r>
          </a:p>
        </p:txBody>
      </p:sp>
      <p:sp>
        <p:nvSpPr>
          <p:cNvPr id="5" name="Content Placeholder 4"/>
          <p:cNvSpPr>
            <a:spLocks noGrp="1"/>
          </p:cNvSpPr>
          <p:nvPr>
            <p:ph idx="1"/>
          </p:nvPr>
        </p:nvSpPr>
        <p:spPr>
          <a:xfrm>
            <a:off x="457200" y="1600200"/>
            <a:ext cx="7772400" cy="4525963"/>
          </a:xfrm>
        </p:spPr>
        <p:txBody>
          <a:bodyPr/>
          <a:lstStyle/>
          <a:p>
            <a:pPr marL="0" indent="0">
              <a:buNone/>
            </a:pPr>
            <a:r>
              <a:rPr lang="en-US" b="1" dirty="0">
                <a:latin typeface="Calibri" pitchFamily="34" charset="0"/>
                <a:cs typeface="Calibri" pitchFamily="34" charset="0"/>
              </a:rPr>
              <a:t>Unclutter your sentences.</a:t>
            </a:r>
          </a:p>
          <a:p>
            <a:r>
              <a:rPr lang="en-US" dirty="0">
                <a:latin typeface="Calibri" pitchFamily="34" charset="0"/>
                <a:cs typeface="Calibri" pitchFamily="34" charset="0"/>
              </a:rPr>
              <a:t>In the case of Twitter, it increased users but lost share value.</a:t>
            </a:r>
          </a:p>
          <a:p>
            <a:r>
              <a:rPr lang="en-US" dirty="0">
                <a:latin typeface="Calibri" pitchFamily="34" charset="0"/>
                <a:cs typeface="Calibri" pitchFamily="34" charset="0"/>
              </a:rPr>
              <a:t>We are aware of the fact that new products soar when pushed by social networking.</a:t>
            </a:r>
          </a:p>
          <a:p>
            <a:r>
              <a:rPr lang="en-US" dirty="0">
                <a:latin typeface="Calibri" pitchFamily="34" charset="0"/>
                <a:cs typeface="Calibri" pitchFamily="34" charset="0"/>
              </a:rPr>
              <a:t>She chose a career in a field that was analytical in nature.</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6-</a:t>
            </a:r>
            <a:fld id="{90E60EF9-1974-4B4E-8EB0-BAAA0C254CFE}" type="slidenum">
              <a:rPr lang="en-CA" smtClean="0"/>
              <a:pPr/>
              <a:t>10</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8946"/>
                                        </p:tgtEl>
                                        <p:attrNameLst>
                                          <p:attrName>style.visibility</p:attrName>
                                        </p:attrNameLst>
                                      </p:cBhvr>
                                      <p:to>
                                        <p:strVal val="visible"/>
                                      </p:to>
                                    </p:set>
                                    <p:anim calcmode="lin" valueType="num">
                                      <p:cBhvr additive="base">
                                        <p:cTn id="7" dur="500" fill="hold"/>
                                        <p:tgtEl>
                                          <p:spTgt spid="338946"/>
                                        </p:tgtEl>
                                        <p:attrNameLst>
                                          <p:attrName>ppt_x</p:attrName>
                                        </p:attrNameLst>
                                      </p:cBhvr>
                                      <p:tavLst>
                                        <p:tav tm="0">
                                          <p:val>
                                            <p:strVal val="0-#ppt_w/2"/>
                                          </p:val>
                                        </p:tav>
                                        <p:tav tm="100000">
                                          <p:val>
                                            <p:strVal val="#ppt_x"/>
                                          </p:val>
                                        </p:tav>
                                      </p:tavLst>
                                    </p:anim>
                                    <p:anim calcmode="lin" valueType="num">
                                      <p:cBhvr additive="base">
                                        <p:cTn id="8" dur="500" fill="hold"/>
                                        <p:tgtEl>
                                          <p:spTgt spid="3389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nodeType="after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additive="base">
                                        <p:cTn id="28"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normAutofit/>
          </a:bodyPr>
          <a:lstStyle/>
          <a:p>
            <a:pPr algn="ctr" eaLnBrk="1" hangingPunct="1">
              <a:defRPr/>
            </a:pPr>
            <a:r>
              <a:rPr lang="en-US" dirty="0">
                <a:solidFill>
                  <a:schemeClr val="tx1"/>
                </a:solidFill>
                <a:effectLst/>
                <a:latin typeface="Calibri" pitchFamily="34" charset="0"/>
                <a:cs typeface="Calibri" pitchFamily="34" charset="0"/>
              </a:rPr>
              <a:t>Purge Empty Words (cont.)</a:t>
            </a:r>
          </a:p>
        </p:txBody>
      </p:sp>
      <p:sp>
        <p:nvSpPr>
          <p:cNvPr id="5" name="Content Placeholder 4"/>
          <p:cNvSpPr>
            <a:spLocks noGrp="1"/>
          </p:cNvSpPr>
          <p:nvPr>
            <p:ph idx="1"/>
          </p:nvPr>
        </p:nvSpPr>
        <p:spPr>
          <a:xfrm>
            <a:off x="457200" y="1600200"/>
            <a:ext cx="7772400" cy="4525963"/>
          </a:xfrm>
        </p:spPr>
        <p:txBody>
          <a:bodyPr>
            <a:normAutofit/>
          </a:bodyPr>
          <a:lstStyle/>
          <a:p>
            <a:pPr marL="0" indent="0">
              <a:buNone/>
            </a:pPr>
            <a:r>
              <a:rPr lang="en-US" b="1" dirty="0">
                <a:latin typeface="Calibri" pitchFamily="34" charset="0"/>
                <a:cs typeface="Calibri" pitchFamily="34" charset="0"/>
              </a:rPr>
              <a:t>Unclutter your sentences.</a:t>
            </a:r>
          </a:p>
          <a:p>
            <a:pPr marL="0" indent="0">
              <a:spcBef>
                <a:spcPts val="2400"/>
              </a:spcBef>
              <a:buNone/>
            </a:pPr>
            <a:r>
              <a:rPr lang="en-US" strike="sngStrike" dirty="0">
                <a:solidFill>
                  <a:srgbClr val="FF0000"/>
                </a:solidFill>
                <a:latin typeface="Calibri" pitchFamily="34" charset="0"/>
                <a:cs typeface="Calibri" pitchFamily="34" charset="0"/>
              </a:rPr>
              <a:t>In the case of </a:t>
            </a:r>
            <a:r>
              <a:rPr lang="en-US" dirty="0">
                <a:latin typeface="Calibri" pitchFamily="34" charset="0"/>
                <a:cs typeface="Calibri" pitchFamily="34" charset="0"/>
              </a:rPr>
              <a:t>Twitter</a:t>
            </a:r>
            <a:r>
              <a:rPr lang="en-US" strike="sngStrike" dirty="0">
                <a:solidFill>
                  <a:srgbClr val="FF0000"/>
                </a:solidFill>
                <a:latin typeface="Calibri" pitchFamily="34" charset="0"/>
                <a:cs typeface="Calibri" pitchFamily="34" charset="0"/>
              </a:rPr>
              <a:t> it</a:t>
            </a:r>
            <a:r>
              <a:rPr lang="en-US" dirty="0">
                <a:latin typeface="Calibri" pitchFamily="34" charset="0"/>
                <a:cs typeface="Calibri" pitchFamily="34" charset="0"/>
              </a:rPr>
              <a:t> increased users but lost share value.</a:t>
            </a:r>
          </a:p>
          <a:p>
            <a:pPr marL="0" indent="0">
              <a:spcBef>
                <a:spcPts val="2400"/>
              </a:spcBef>
              <a:spcAft>
                <a:spcPct val="10000"/>
              </a:spcAft>
              <a:buNone/>
            </a:pPr>
            <a:r>
              <a:rPr lang="en-US" dirty="0">
                <a:latin typeface="Calibri" pitchFamily="34" charset="0"/>
                <a:cs typeface="Calibri" pitchFamily="34" charset="0"/>
              </a:rPr>
              <a:t>We are aware</a:t>
            </a:r>
            <a:r>
              <a:rPr lang="en-US" strike="sngStrike" dirty="0">
                <a:solidFill>
                  <a:srgbClr val="FF0000"/>
                </a:solidFill>
                <a:latin typeface="Calibri" pitchFamily="34" charset="0"/>
                <a:cs typeface="Calibri" pitchFamily="34" charset="0"/>
              </a:rPr>
              <a:t> of the fact</a:t>
            </a:r>
            <a:r>
              <a:rPr lang="en-US" dirty="0">
                <a:latin typeface="Calibri" pitchFamily="34" charset="0"/>
                <a:cs typeface="Calibri" pitchFamily="34" charset="0"/>
              </a:rPr>
              <a:t> that new products soar when pushed by social networking.</a:t>
            </a:r>
          </a:p>
          <a:p>
            <a:pPr marL="0" indent="0">
              <a:spcBef>
                <a:spcPts val="2400"/>
              </a:spcBef>
              <a:spcAft>
                <a:spcPct val="10000"/>
              </a:spcAft>
              <a:buNone/>
            </a:pPr>
            <a:r>
              <a:rPr lang="en-US" dirty="0">
                <a:latin typeface="Calibri" pitchFamily="34" charset="0"/>
                <a:cs typeface="Calibri" pitchFamily="34" charset="0"/>
              </a:rPr>
              <a:t>She chose a career in a field that was analytical </a:t>
            </a:r>
            <a:r>
              <a:rPr lang="en-US" strike="sngStrike" dirty="0">
                <a:solidFill>
                  <a:srgbClr val="FF0000"/>
                </a:solidFill>
                <a:latin typeface="Calibri" pitchFamily="34" charset="0"/>
                <a:cs typeface="Calibri" pitchFamily="34" charset="0"/>
              </a:rPr>
              <a:t>in nature</a:t>
            </a:r>
            <a:r>
              <a:rPr lang="en-US" dirty="0">
                <a:latin typeface="Calibri" pitchFamily="34" charset="0"/>
                <a:cs typeface="Calibri" pitchFamily="34" charset="0"/>
              </a:rPr>
              <a:t>.</a:t>
            </a:r>
          </a:p>
          <a:p>
            <a:pPr>
              <a:spcAft>
                <a:spcPct val="10000"/>
              </a:spcAft>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6-</a:t>
            </a:r>
            <a:fld id="{90E60EF9-1974-4B4E-8EB0-BAAA0C254CFE}" type="slidenum">
              <a:rPr lang="en-CA" smtClean="0"/>
              <a:pPr/>
              <a:t>11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2018"/>
                                        </p:tgtEl>
                                        <p:attrNameLst>
                                          <p:attrName>style.visibility</p:attrName>
                                        </p:attrNameLst>
                                      </p:cBhvr>
                                      <p:to>
                                        <p:strVal val="visible"/>
                                      </p:to>
                                    </p:set>
                                    <p:anim calcmode="lin" valueType="num">
                                      <p:cBhvr additive="base">
                                        <p:cTn id="7" dur="500" fill="hold"/>
                                        <p:tgtEl>
                                          <p:spTgt spid="342018"/>
                                        </p:tgtEl>
                                        <p:attrNameLst>
                                          <p:attrName>ppt_x</p:attrName>
                                        </p:attrNameLst>
                                      </p:cBhvr>
                                      <p:tavLst>
                                        <p:tav tm="0">
                                          <p:val>
                                            <p:strVal val="0-#ppt_w/2"/>
                                          </p:val>
                                        </p:tav>
                                        <p:tav tm="100000">
                                          <p:val>
                                            <p:strVal val="#ppt_x"/>
                                          </p:val>
                                        </p:tav>
                                      </p:tavLst>
                                    </p:anim>
                                    <p:anim calcmode="lin" valueType="num">
                                      <p:cBhvr additive="base">
                                        <p:cTn id="8" dur="500" fill="hold"/>
                                        <p:tgtEl>
                                          <p:spTgt spid="3420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8" grpId="0"/>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0995" name="Rectangle 3"/>
          <p:cNvSpPr>
            <a:spLocks noGrp="1" noChangeArrowheads="1"/>
          </p:cNvSpPr>
          <p:nvPr>
            <p:ph type="title"/>
          </p:nvPr>
        </p:nvSpPr>
        <p:spPr/>
        <p:txBody>
          <a:bodyPr/>
          <a:lstStyle/>
          <a:p>
            <a:r>
              <a:rPr lang="en-US" dirty="0"/>
              <a:t>Make Your Message </a:t>
            </a:r>
            <a:r>
              <a:rPr lang="en-US" dirty="0">
                <a:solidFill>
                  <a:srgbClr val="000000"/>
                </a:solidFill>
              </a:rPr>
              <a:t>Clear</a:t>
            </a:r>
          </a:p>
        </p:txBody>
      </p:sp>
      <p:sp>
        <p:nvSpPr>
          <p:cNvPr id="340999" name="Rectangle 7"/>
          <p:cNvSpPr>
            <a:spLocks noGrp="1" noChangeArrowheads="1"/>
          </p:cNvSpPr>
          <p:nvPr>
            <p:ph idx="1"/>
          </p:nvPr>
        </p:nvSpPr>
        <p:spPr/>
        <p:txBody>
          <a:bodyPr/>
          <a:lstStyle/>
          <a:p>
            <a:r>
              <a:rPr lang="en-US" dirty="0"/>
              <a:t>Keep it short and simple.</a:t>
            </a:r>
          </a:p>
          <a:p>
            <a:r>
              <a:rPr lang="en-US" dirty="0"/>
              <a:t>Dump trite “business” phrases.</a:t>
            </a:r>
          </a:p>
          <a:p>
            <a:r>
              <a:rPr lang="en-US" dirty="0"/>
              <a:t>Drop clichés and slang.</a:t>
            </a:r>
          </a:p>
          <a:p>
            <a:r>
              <a:rPr lang="en-US" dirty="0"/>
              <a:t>Avoid slang and buzzwords.</a:t>
            </a:r>
          </a:p>
          <a:p>
            <a:r>
              <a:rPr lang="en-US" dirty="0"/>
              <a:t>Rescue buried verbs.</a:t>
            </a:r>
          </a:p>
          <a:p>
            <a:r>
              <a:rPr lang="en-US" dirty="0"/>
              <a:t>Control exuberance.</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6-</a:t>
            </a:r>
            <a:fld id="{90E60EF9-1974-4B4E-8EB0-BAAA0C254CFE}" type="slidenum">
              <a:rPr lang="en-CA" smtClean="0"/>
              <a:pPr/>
              <a:t>12</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0995"/>
                                        </p:tgtEl>
                                        <p:attrNameLst>
                                          <p:attrName>style.visibility</p:attrName>
                                        </p:attrNameLst>
                                      </p:cBhvr>
                                      <p:to>
                                        <p:strVal val="visible"/>
                                      </p:to>
                                    </p:set>
                                    <p:anim calcmode="lin" valueType="num">
                                      <p:cBhvr additive="base">
                                        <p:cTn id="7" dur="500" fill="hold"/>
                                        <p:tgtEl>
                                          <p:spTgt spid="340995"/>
                                        </p:tgtEl>
                                        <p:attrNameLst>
                                          <p:attrName>ppt_x</p:attrName>
                                        </p:attrNameLst>
                                      </p:cBhvr>
                                      <p:tavLst>
                                        <p:tav tm="0">
                                          <p:val>
                                            <p:strVal val="0-#ppt_w/2"/>
                                          </p:val>
                                        </p:tav>
                                        <p:tav tm="100000">
                                          <p:val>
                                            <p:strVal val="#ppt_x"/>
                                          </p:val>
                                        </p:tav>
                                      </p:tavLst>
                                    </p:anim>
                                    <p:anim calcmode="lin" valueType="num">
                                      <p:cBhvr additive="base">
                                        <p:cTn id="8" dur="500" fill="hold"/>
                                        <p:tgtEl>
                                          <p:spTgt spid="3409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40999">
                                            <p:txEl>
                                              <p:pRg st="0" end="0"/>
                                            </p:txEl>
                                          </p:spTgt>
                                        </p:tgtEl>
                                        <p:attrNameLst>
                                          <p:attrName>style.visibility</p:attrName>
                                        </p:attrNameLst>
                                      </p:cBhvr>
                                      <p:to>
                                        <p:strVal val="visible"/>
                                      </p:to>
                                    </p:set>
                                    <p:anim calcmode="lin" valueType="num">
                                      <p:cBhvr additive="base">
                                        <p:cTn id="13" dur="500" fill="hold"/>
                                        <p:tgtEl>
                                          <p:spTgt spid="3409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0999">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340999">
                                            <p:txEl>
                                              <p:pRg st="1" end="1"/>
                                            </p:txEl>
                                          </p:spTgt>
                                        </p:tgtEl>
                                        <p:attrNameLst>
                                          <p:attrName>style.visibility</p:attrName>
                                        </p:attrNameLst>
                                      </p:cBhvr>
                                      <p:to>
                                        <p:strVal val="visible"/>
                                      </p:to>
                                    </p:set>
                                    <p:anim calcmode="lin" valueType="num">
                                      <p:cBhvr additive="base">
                                        <p:cTn id="18" dur="500" fill="hold"/>
                                        <p:tgtEl>
                                          <p:spTgt spid="34099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40999">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340999">
                                            <p:txEl>
                                              <p:pRg st="2" end="2"/>
                                            </p:txEl>
                                          </p:spTgt>
                                        </p:tgtEl>
                                        <p:attrNameLst>
                                          <p:attrName>style.visibility</p:attrName>
                                        </p:attrNameLst>
                                      </p:cBhvr>
                                      <p:to>
                                        <p:strVal val="visible"/>
                                      </p:to>
                                    </p:set>
                                    <p:anim calcmode="lin" valueType="num">
                                      <p:cBhvr additive="base">
                                        <p:cTn id="23" dur="500" fill="hold"/>
                                        <p:tgtEl>
                                          <p:spTgt spid="34099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40999">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nodeType="afterEffect">
                                  <p:stCondLst>
                                    <p:cond delay="0"/>
                                  </p:stCondLst>
                                  <p:childTnLst>
                                    <p:set>
                                      <p:cBhvr>
                                        <p:cTn id="27" dur="1" fill="hold">
                                          <p:stCondLst>
                                            <p:cond delay="0"/>
                                          </p:stCondLst>
                                        </p:cTn>
                                        <p:tgtEl>
                                          <p:spTgt spid="340999">
                                            <p:txEl>
                                              <p:pRg st="3" end="3"/>
                                            </p:txEl>
                                          </p:spTgt>
                                        </p:tgtEl>
                                        <p:attrNameLst>
                                          <p:attrName>style.visibility</p:attrName>
                                        </p:attrNameLst>
                                      </p:cBhvr>
                                      <p:to>
                                        <p:strVal val="visible"/>
                                      </p:to>
                                    </p:set>
                                    <p:anim calcmode="lin" valueType="num">
                                      <p:cBhvr additive="base">
                                        <p:cTn id="28" dur="500" fill="hold"/>
                                        <p:tgtEl>
                                          <p:spTgt spid="340999">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40999">
                                            <p:txEl>
                                              <p:pRg st="3" end="3"/>
                                            </p:txEl>
                                          </p:spTgt>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nodeType="afterEffect">
                                  <p:stCondLst>
                                    <p:cond delay="0"/>
                                  </p:stCondLst>
                                  <p:childTnLst>
                                    <p:set>
                                      <p:cBhvr>
                                        <p:cTn id="32" dur="1" fill="hold">
                                          <p:stCondLst>
                                            <p:cond delay="0"/>
                                          </p:stCondLst>
                                        </p:cTn>
                                        <p:tgtEl>
                                          <p:spTgt spid="340999">
                                            <p:txEl>
                                              <p:pRg st="4" end="4"/>
                                            </p:txEl>
                                          </p:spTgt>
                                        </p:tgtEl>
                                        <p:attrNameLst>
                                          <p:attrName>style.visibility</p:attrName>
                                        </p:attrNameLst>
                                      </p:cBhvr>
                                      <p:to>
                                        <p:strVal val="visible"/>
                                      </p:to>
                                    </p:set>
                                    <p:anim calcmode="lin" valueType="num">
                                      <p:cBhvr additive="base">
                                        <p:cTn id="33" dur="500" fill="hold"/>
                                        <p:tgtEl>
                                          <p:spTgt spid="340999">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40999">
                                            <p:txEl>
                                              <p:pRg st="4" end="4"/>
                                            </p:txEl>
                                          </p:spTgt>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8" fill="hold" nodeType="afterEffect">
                                  <p:stCondLst>
                                    <p:cond delay="0"/>
                                  </p:stCondLst>
                                  <p:childTnLst>
                                    <p:set>
                                      <p:cBhvr>
                                        <p:cTn id="37" dur="1" fill="hold">
                                          <p:stCondLst>
                                            <p:cond delay="0"/>
                                          </p:stCondLst>
                                        </p:cTn>
                                        <p:tgtEl>
                                          <p:spTgt spid="340999">
                                            <p:txEl>
                                              <p:pRg st="5" end="5"/>
                                            </p:txEl>
                                          </p:spTgt>
                                        </p:tgtEl>
                                        <p:attrNameLst>
                                          <p:attrName>style.visibility</p:attrName>
                                        </p:attrNameLst>
                                      </p:cBhvr>
                                      <p:to>
                                        <p:strVal val="visible"/>
                                      </p:to>
                                    </p:set>
                                    <p:anim calcmode="lin" valueType="num">
                                      <p:cBhvr additive="base">
                                        <p:cTn id="38" dur="500" fill="hold"/>
                                        <p:tgtEl>
                                          <p:spTgt spid="340999">
                                            <p:txEl>
                                              <p:pRg st="5" end="5"/>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4099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9E0F-9009-4502-97D2-B20F31CE560A}"/>
              </a:ext>
            </a:extLst>
          </p:cNvPr>
          <p:cNvSpPr>
            <a:spLocks noGrp="1"/>
          </p:cNvSpPr>
          <p:nvPr>
            <p:ph type="title"/>
          </p:nvPr>
        </p:nvSpPr>
        <p:spPr/>
        <p:txBody>
          <a:bodyPr/>
          <a:lstStyle/>
          <a:p>
            <a:r>
              <a:rPr lang="en-CA" dirty="0">
                <a:highlight>
                  <a:srgbClr val="FFFF00"/>
                </a:highlight>
              </a:rPr>
              <a:t>Microblogging</a:t>
            </a:r>
            <a:r>
              <a:rPr lang="en-CA" dirty="0"/>
              <a:t> and Conciseness</a:t>
            </a:r>
          </a:p>
        </p:txBody>
      </p:sp>
      <p:sp>
        <p:nvSpPr>
          <p:cNvPr id="3" name="Content Placeholder 2">
            <a:extLst>
              <a:ext uri="{FF2B5EF4-FFF2-40B4-BE49-F238E27FC236}">
                <a16:creationId xmlns:a16="http://schemas.microsoft.com/office/drawing/2014/main" id="{E92B898D-A10F-4AA9-9DA3-D422D729DD9E}"/>
              </a:ext>
            </a:extLst>
          </p:cNvPr>
          <p:cNvSpPr>
            <a:spLocks noGrp="1"/>
          </p:cNvSpPr>
          <p:nvPr>
            <p:ph idx="1"/>
          </p:nvPr>
        </p:nvSpPr>
        <p:spPr/>
        <p:txBody>
          <a:bodyPr>
            <a:normAutofit/>
          </a:bodyPr>
          <a:lstStyle/>
          <a:p>
            <a:r>
              <a:rPr lang="en-CA" sz="3400" dirty="0"/>
              <a:t>Companies are using microblogging to make announcements, promote goodwill, and sell their products.</a:t>
            </a:r>
          </a:p>
          <a:p>
            <a:r>
              <a:rPr lang="en-CA" sz="3400" dirty="0"/>
              <a:t>Enterprise microblogging enables companies to use special platforms to collaborate, share information, and communicate privately within their organization. </a:t>
            </a:r>
          </a:p>
        </p:txBody>
      </p:sp>
      <p:sp>
        <p:nvSpPr>
          <p:cNvPr id="4" name="Slide Number Placeholder 3">
            <a:extLst>
              <a:ext uri="{FF2B5EF4-FFF2-40B4-BE49-F238E27FC236}">
                <a16:creationId xmlns:a16="http://schemas.microsoft.com/office/drawing/2014/main" id="{5CA2AFBC-307D-4D9C-BED2-42217608551A}"/>
              </a:ext>
            </a:extLst>
          </p:cNvPr>
          <p:cNvSpPr>
            <a:spLocks noGrp="1"/>
          </p:cNvSpPr>
          <p:nvPr>
            <p:ph type="sldNum" sz="quarter" idx="4"/>
          </p:nvPr>
        </p:nvSpPr>
        <p:spPr/>
        <p:txBody>
          <a:bodyPr/>
          <a:lstStyle/>
          <a:p>
            <a:r>
              <a:rPr lang="en-CA" dirty="0"/>
              <a:t>6-</a:t>
            </a:r>
            <a:fld id="{90E60EF9-1974-4B4E-8EB0-BAAA0C254CFE}" type="slidenum">
              <a:rPr lang="en-CA" smtClean="0"/>
              <a:pPr/>
              <a:t>13</a:t>
            </a:fld>
            <a:endParaRPr lang="en-CA" dirty="0"/>
          </a:p>
        </p:txBody>
      </p:sp>
      <p:sp>
        <p:nvSpPr>
          <p:cNvPr id="5" name="Footer Placeholder 4">
            <a:extLst>
              <a:ext uri="{FF2B5EF4-FFF2-40B4-BE49-F238E27FC236}">
                <a16:creationId xmlns:a16="http://schemas.microsoft.com/office/drawing/2014/main" id="{0AC531A8-3136-4B59-8162-000A430BE270}"/>
              </a:ext>
            </a:extLst>
          </p:cNvPr>
          <p:cNvSpPr>
            <a:spLocks noGrp="1"/>
          </p:cNvSpPr>
          <p:nvPr>
            <p:ph type="ftr" sz="quarter" idx="3"/>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237356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9FCD-1452-48E7-8749-2F7875068A85}"/>
              </a:ext>
            </a:extLst>
          </p:cNvPr>
          <p:cNvSpPr>
            <a:spLocks noGrp="1"/>
          </p:cNvSpPr>
          <p:nvPr>
            <p:ph type="title"/>
          </p:nvPr>
        </p:nvSpPr>
        <p:spPr/>
        <p:txBody>
          <a:bodyPr/>
          <a:lstStyle/>
          <a:p>
            <a:r>
              <a:rPr lang="en-CA" dirty="0"/>
              <a:t>Microblogging and Conciseness</a:t>
            </a:r>
          </a:p>
        </p:txBody>
      </p:sp>
      <p:sp>
        <p:nvSpPr>
          <p:cNvPr id="3" name="Content Placeholder 2">
            <a:extLst>
              <a:ext uri="{FF2B5EF4-FFF2-40B4-BE49-F238E27FC236}">
                <a16:creationId xmlns:a16="http://schemas.microsoft.com/office/drawing/2014/main" id="{E18EEFE7-A870-4E6D-92AB-1327DA1A2ACD}"/>
              </a:ext>
            </a:extLst>
          </p:cNvPr>
          <p:cNvSpPr>
            <a:spLocks noGrp="1"/>
          </p:cNvSpPr>
          <p:nvPr>
            <p:ph idx="1"/>
          </p:nvPr>
        </p:nvSpPr>
        <p:spPr/>
        <p:txBody>
          <a:bodyPr/>
          <a:lstStyle/>
          <a:p>
            <a:r>
              <a:rPr lang="en-CA" dirty="0"/>
              <a:t>Regardless of the microblogging platform, conciseness is critical.</a:t>
            </a:r>
          </a:p>
          <a:p>
            <a:r>
              <a:rPr lang="en-CA" dirty="0"/>
              <a:t>Messages must be short.</a:t>
            </a:r>
          </a:p>
          <a:p>
            <a:r>
              <a:rPr lang="en-CA" dirty="0"/>
              <a:t>Messages should not stray too far from conventional spelling, grammar, and punctuation.</a:t>
            </a:r>
          </a:p>
        </p:txBody>
      </p:sp>
      <p:sp>
        <p:nvSpPr>
          <p:cNvPr id="4" name="Slide Number Placeholder 3">
            <a:extLst>
              <a:ext uri="{FF2B5EF4-FFF2-40B4-BE49-F238E27FC236}">
                <a16:creationId xmlns:a16="http://schemas.microsoft.com/office/drawing/2014/main" id="{8DABBF2F-42AA-42AC-9188-F32E0E510AB8}"/>
              </a:ext>
            </a:extLst>
          </p:cNvPr>
          <p:cNvSpPr>
            <a:spLocks noGrp="1"/>
          </p:cNvSpPr>
          <p:nvPr>
            <p:ph type="sldNum" sz="quarter" idx="4"/>
          </p:nvPr>
        </p:nvSpPr>
        <p:spPr/>
        <p:txBody>
          <a:bodyPr/>
          <a:lstStyle/>
          <a:p>
            <a:r>
              <a:rPr lang="en-CA" dirty="0"/>
              <a:t>6-</a:t>
            </a:r>
            <a:fld id="{90E60EF9-1974-4B4E-8EB0-BAAA0C254CFE}" type="slidenum">
              <a:rPr lang="en-CA" smtClean="0"/>
              <a:pPr/>
              <a:t>14</a:t>
            </a:fld>
            <a:endParaRPr lang="en-CA" dirty="0"/>
          </a:p>
        </p:txBody>
      </p:sp>
      <p:sp>
        <p:nvSpPr>
          <p:cNvPr id="5" name="Footer Placeholder 4">
            <a:extLst>
              <a:ext uri="{FF2B5EF4-FFF2-40B4-BE49-F238E27FC236}">
                <a16:creationId xmlns:a16="http://schemas.microsoft.com/office/drawing/2014/main" id="{2793431D-0AD9-4A3E-867E-C42C292797BC}"/>
              </a:ext>
            </a:extLst>
          </p:cNvPr>
          <p:cNvSpPr>
            <a:spLocks noGrp="1"/>
          </p:cNvSpPr>
          <p:nvPr>
            <p:ph type="ftr" sz="quarter" idx="3"/>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403865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150BA-EC83-4EF2-A945-585129719DF4}"/>
              </a:ext>
            </a:extLst>
          </p:cNvPr>
          <p:cNvSpPr>
            <a:spLocks noGrp="1"/>
          </p:cNvSpPr>
          <p:nvPr>
            <p:ph type="title"/>
          </p:nvPr>
        </p:nvSpPr>
        <p:spPr/>
        <p:txBody>
          <a:bodyPr/>
          <a:lstStyle/>
          <a:p>
            <a:r>
              <a:rPr lang="en-CA" dirty="0"/>
              <a:t>Writing Concise, Effective Tweets</a:t>
            </a:r>
          </a:p>
        </p:txBody>
      </p:sp>
      <p:sp>
        <p:nvSpPr>
          <p:cNvPr id="3" name="Content Placeholder 2">
            <a:extLst>
              <a:ext uri="{FF2B5EF4-FFF2-40B4-BE49-F238E27FC236}">
                <a16:creationId xmlns:a16="http://schemas.microsoft.com/office/drawing/2014/main" id="{67F7EF9B-6476-4E72-9848-5058C17935B9}"/>
              </a:ext>
            </a:extLst>
          </p:cNvPr>
          <p:cNvSpPr>
            <a:spLocks noGrp="1"/>
          </p:cNvSpPr>
          <p:nvPr>
            <p:ph idx="1"/>
          </p:nvPr>
        </p:nvSpPr>
        <p:spPr/>
        <p:txBody>
          <a:bodyPr>
            <a:normAutofit/>
          </a:bodyPr>
          <a:lstStyle/>
          <a:p>
            <a:r>
              <a:rPr lang="en-CA" sz="3400" dirty="0"/>
              <a:t>Include only main ideas focused on useful information.</a:t>
            </a:r>
          </a:p>
          <a:p>
            <a:r>
              <a:rPr lang="en-CA" sz="3400" dirty="0"/>
              <a:t>Choose descriptive but short words.</a:t>
            </a:r>
          </a:p>
          <a:p>
            <a:r>
              <a:rPr lang="en-CA" sz="3400" dirty="0"/>
              <a:t>Personalize your message if possible.</a:t>
            </a:r>
          </a:p>
          <a:p>
            <a:r>
              <a:rPr lang="en-CA" sz="3400" dirty="0"/>
              <a:t>Be prepared to draft several versions when striving for conciseness, clarity, and correctness.</a:t>
            </a:r>
          </a:p>
        </p:txBody>
      </p:sp>
      <p:sp>
        <p:nvSpPr>
          <p:cNvPr id="4" name="Slide Number Placeholder 3">
            <a:extLst>
              <a:ext uri="{FF2B5EF4-FFF2-40B4-BE49-F238E27FC236}">
                <a16:creationId xmlns:a16="http://schemas.microsoft.com/office/drawing/2014/main" id="{22E0A707-9FD9-4D39-B531-AE2B7C104F93}"/>
              </a:ext>
            </a:extLst>
          </p:cNvPr>
          <p:cNvSpPr>
            <a:spLocks noGrp="1"/>
          </p:cNvSpPr>
          <p:nvPr>
            <p:ph type="sldNum" sz="quarter" idx="4"/>
          </p:nvPr>
        </p:nvSpPr>
        <p:spPr/>
        <p:txBody>
          <a:bodyPr/>
          <a:lstStyle/>
          <a:p>
            <a:r>
              <a:rPr lang="en-CA" dirty="0"/>
              <a:t>6-</a:t>
            </a:r>
            <a:fld id="{90E60EF9-1974-4B4E-8EB0-BAAA0C254CFE}" type="slidenum">
              <a:rPr lang="en-CA" smtClean="0"/>
              <a:pPr/>
              <a:t>15</a:t>
            </a:fld>
            <a:endParaRPr lang="en-CA" dirty="0"/>
          </a:p>
        </p:txBody>
      </p:sp>
      <p:sp>
        <p:nvSpPr>
          <p:cNvPr id="5" name="Footer Placeholder 4">
            <a:extLst>
              <a:ext uri="{FF2B5EF4-FFF2-40B4-BE49-F238E27FC236}">
                <a16:creationId xmlns:a16="http://schemas.microsoft.com/office/drawing/2014/main" id="{682925C1-7407-4946-AC96-0B9EA07CA776}"/>
              </a:ext>
            </a:extLst>
          </p:cNvPr>
          <p:cNvSpPr>
            <a:spLocks noGrp="1"/>
          </p:cNvSpPr>
          <p:nvPr>
            <p:ph type="ftr" sz="quarter" idx="3"/>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332068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It Short and Simple</a:t>
            </a:r>
            <a:endParaRPr lang="en-CA" dirty="0"/>
          </a:p>
        </p:txBody>
      </p:sp>
      <p:sp>
        <p:nvSpPr>
          <p:cNvPr id="3" name="Text Placeholder 2"/>
          <p:cNvSpPr>
            <a:spLocks noGrp="1"/>
          </p:cNvSpPr>
          <p:nvPr>
            <p:ph type="body" idx="1"/>
          </p:nvPr>
        </p:nvSpPr>
        <p:spPr/>
        <p:txBody>
          <a:bodyPr/>
          <a:lstStyle/>
          <a:p>
            <a:pPr algn="ctr"/>
            <a:r>
              <a:rPr lang="en-US" sz="3200" dirty="0"/>
              <a:t>Wordy and Unclear</a:t>
            </a:r>
          </a:p>
        </p:txBody>
      </p:sp>
      <p:sp>
        <p:nvSpPr>
          <p:cNvPr id="4" name="Content Placeholder 3"/>
          <p:cNvSpPr>
            <a:spLocks noGrp="1"/>
          </p:cNvSpPr>
          <p:nvPr>
            <p:ph sz="half" idx="2"/>
          </p:nvPr>
        </p:nvSpPr>
        <p:spPr/>
        <p:txBody>
          <a:bodyPr>
            <a:normAutofit fontScale="92500" lnSpcReduction="20000"/>
          </a:bodyPr>
          <a:lstStyle/>
          <a:p>
            <a:pPr marL="0" indent="0">
              <a:lnSpc>
                <a:spcPct val="110000"/>
              </a:lnSpc>
              <a:buNone/>
            </a:pPr>
            <a:r>
              <a:rPr lang="en-US" sz="3500" dirty="0"/>
              <a:t>Employees have not been made sufficiently aware of the potentially adverse consequences regarding the use of these perilous chemicals.</a:t>
            </a:r>
          </a:p>
          <a:p>
            <a:pPr marL="0" indent="0">
              <a:buNone/>
            </a:pPr>
            <a:endParaRPr lang="en-CA" sz="3200" dirty="0"/>
          </a:p>
        </p:txBody>
      </p:sp>
      <p:sp>
        <p:nvSpPr>
          <p:cNvPr id="5" name="Text Placeholder 4"/>
          <p:cNvSpPr>
            <a:spLocks noGrp="1"/>
          </p:cNvSpPr>
          <p:nvPr>
            <p:ph type="body" sz="quarter" idx="3"/>
          </p:nvPr>
        </p:nvSpPr>
        <p:spPr/>
        <p:txBody>
          <a:bodyPr>
            <a:normAutofit/>
          </a:bodyPr>
          <a:lstStyle/>
          <a:p>
            <a:pPr algn="ctr"/>
            <a:r>
              <a:rPr lang="en-US" sz="3200" dirty="0"/>
              <a:t>Improved</a:t>
            </a:r>
            <a:endParaRPr lang="en-CA" sz="3200" dirty="0"/>
          </a:p>
        </p:txBody>
      </p:sp>
      <p:sp>
        <p:nvSpPr>
          <p:cNvPr id="6" name="Content Placeholder 5"/>
          <p:cNvSpPr>
            <a:spLocks noGrp="1"/>
          </p:cNvSpPr>
          <p:nvPr>
            <p:ph sz="quarter" idx="4"/>
          </p:nvPr>
        </p:nvSpPr>
        <p:spPr>
          <a:xfrm>
            <a:off x="4645025" y="2174875"/>
            <a:ext cx="4041775" cy="3951288"/>
          </a:xfrm>
        </p:spPr>
        <p:txBody>
          <a:bodyPr/>
          <a:lstStyle/>
          <a:p>
            <a:pPr marL="0" indent="0">
              <a:lnSpc>
                <a:spcPct val="90000"/>
              </a:lnSpc>
              <a:buNone/>
            </a:pPr>
            <a:r>
              <a:rPr lang="en-US" sz="3200" dirty="0"/>
              <a:t>Warn your employees about these dangerous chemicals.</a:t>
            </a:r>
          </a:p>
          <a:p>
            <a:pPr marL="0" indent="0">
              <a:buNone/>
            </a:pPr>
            <a:endParaRPr lang="en-CA" sz="3200" dirty="0"/>
          </a:p>
        </p:txBody>
      </p:sp>
      <p:sp>
        <p:nvSpPr>
          <p:cNvPr id="9" name="Footer Placeholder 1"/>
          <p:cNvSpPr>
            <a:spLocks noGrp="1"/>
          </p:cNvSpPr>
          <p:nvPr>
            <p:ph type="ftr" sz="quarter" idx="3"/>
          </p:nvPr>
        </p:nvSpPr>
        <p:spPr>
          <a:xfrm>
            <a:off x="3124200" y="6309320"/>
            <a:ext cx="2895600" cy="365125"/>
          </a:xfrm>
        </p:spPr>
        <p:txBody>
          <a:bodyPr>
            <a:normAutofit fontScale="47500" lnSpcReduction="20000"/>
          </a:bodyPr>
          <a:lstStyle/>
          <a:p>
            <a:pPr algn="ctr"/>
            <a:r>
              <a:rPr lang="en-US" b="0" dirty="0">
                <a:solidFill>
                  <a:srgbClr val="898989"/>
                </a:solidFill>
                <a:latin typeface="Gill Sans MT"/>
              </a:rPr>
              <a:t>Copyright © 2019 by Nelson Education Ltd.</a:t>
            </a:r>
            <a:endParaRPr lang="en-CA" b="0" dirty="0">
              <a:solidFill>
                <a:srgbClr val="898989"/>
              </a:solidFill>
              <a:latin typeface="Gill Sans MT"/>
            </a:endParaRPr>
          </a:p>
        </p:txBody>
      </p:sp>
      <p:sp>
        <p:nvSpPr>
          <p:cNvPr id="10" name="Slide Number Placeholder 9"/>
          <p:cNvSpPr>
            <a:spLocks noGrp="1"/>
          </p:cNvSpPr>
          <p:nvPr>
            <p:ph type="sldNum" sz="quarter" idx="11"/>
          </p:nvPr>
        </p:nvSpPr>
        <p:spPr/>
        <p:txBody>
          <a:bodyPr/>
          <a:lstStyle/>
          <a:p>
            <a:r>
              <a:rPr lang="en-CA" dirty="0"/>
              <a:t>6-</a:t>
            </a:r>
            <a:fld id="{90E60EF9-1974-4B4E-8EB0-BAAA0C254CFE}" type="slidenum">
              <a:rPr lang="en-CA" smtClean="0"/>
              <a:pPr/>
              <a:t>16</a:t>
            </a:fld>
            <a:endParaRPr lang="en-CA" dirty="0"/>
          </a:p>
        </p:txBody>
      </p:sp>
    </p:spTree>
    <p:extLst>
      <p:ext uri="{BB962C8B-B14F-4D97-AF65-F5344CB8AC3E}">
        <p14:creationId xmlns:p14="http://schemas.microsoft.com/office/powerpoint/2010/main" val="111994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normAutofit/>
          </a:bodyPr>
          <a:lstStyle/>
          <a:p>
            <a:r>
              <a:rPr lang="en-US" dirty="0"/>
              <a:t>Slashing Trite Business Phrases</a:t>
            </a:r>
          </a:p>
        </p:txBody>
      </p:sp>
      <p:sp>
        <p:nvSpPr>
          <p:cNvPr id="2" name="Text Placeholder 1">
            <a:extLst>
              <a:ext uri="{FF2B5EF4-FFF2-40B4-BE49-F238E27FC236}">
                <a16:creationId xmlns:a16="http://schemas.microsoft.com/office/drawing/2014/main" id="{9936286D-A221-4A63-A3BC-D1B3EBC4365A}"/>
              </a:ext>
            </a:extLst>
          </p:cNvPr>
          <p:cNvSpPr>
            <a:spLocks noGrp="1"/>
          </p:cNvSpPr>
          <p:nvPr>
            <p:ph type="body" idx="1"/>
          </p:nvPr>
        </p:nvSpPr>
        <p:spPr>
          <a:xfrm>
            <a:off x="798190" y="2088084"/>
            <a:ext cx="4040188" cy="639762"/>
          </a:xfrm>
        </p:spPr>
        <p:txBody>
          <a:bodyPr>
            <a:normAutofit/>
          </a:bodyPr>
          <a:lstStyle/>
          <a:p>
            <a:r>
              <a:rPr lang="en-CA" sz="2800" dirty="0"/>
              <a:t>   Wordy and Unclear</a:t>
            </a:r>
          </a:p>
        </p:txBody>
      </p:sp>
      <p:sp>
        <p:nvSpPr>
          <p:cNvPr id="4" name="Text Placeholder 3">
            <a:extLst>
              <a:ext uri="{FF2B5EF4-FFF2-40B4-BE49-F238E27FC236}">
                <a16:creationId xmlns:a16="http://schemas.microsoft.com/office/drawing/2014/main" id="{E9C3E276-2956-41FC-9BBB-BAF829D0E748}"/>
              </a:ext>
            </a:extLst>
          </p:cNvPr>
          <p:cNvSpPr>
            <a:spLocks noGrp="1"/>
          </p:cNvSpPr>
          <p:nvPr>
            <p:ph type="body" sz="quarter" idx="3"/>
          </p:nvPr>
        </p:nvSpPr>
        <p:spPr>
          <a:xfrm>
            <a:off x="5292080" y="2003803"/>
            <a:ext cx="4041775" cy="639762"/>
          </a:xfrm>
        </p:spPr>
        <p:txBody>
          <a:bodyPr>
            <a:normAutofit/>
          </a:bodyPr>
          <a:lstStyle/>
          <a:p>
            <a:r>
              <a:rPr lang="en-CA" sz="2800" dirty="0"/>
              <a:t>  Improved </a:t>
            </a:r>
          </a:p>
        </p:txBody>
      </p:sp>
      <p:sp>
        <p:nvSpPr>
          <p:cNvPr id="9" name="Slide Number Placeholder 8"/>
          <p:cNvSpPr>
            <a:spLocks noGrp="1"/>
          </p:cNvSpPr>
          <p:nvPr>
            <p:ph type="sldNum" sz="quarter" idx="11"/>
          </p:nvPr>
        </p:nvSpPr>
        <p:spPr/>
        <p:txBody>
          <a:bodyPr/>
          <a:lstStyle/>
          <a:p>
            <a:r>
              <a:rPr lang="en-CA" dirty="0"/>
              <a:t>6-</a:t>
            </a:r>
            <a:fld id="{90E60EF9-1974-4B4E-8EB0-BAAA0C254CFE}" type="slidenum">
              <a:rPr lang="en-CA" smtClean="0"/>
              <a:pPr/>
              <a:t>17</a:t>
            </a:fld>
            <a:endParaRPr lang="en-CA" dirty="0"/>
          </a:p>
        </p:txBody>
      </p:sp>
      <p:sp>
        <p:nvSpPr>
          <p:cNvPr id="8" name="Footer Placeholder 1"/>
          <p:cNvSpPr>
            <a:spLocks noGrp="1"/>
          </p:cNvSpPr>
          <p:nvPr>
            <p:ph type="ftr" sz="quarter" idx="12"/>
          </p:nvPr>
        </p:nvSpPr>
        <p:spPr/>
        <p:txBody>
          <a:bodyPr/>
          <a:lstStyle/>
          <a:p>
            <a:r>
              <a:rPr lang="en-US" dirty="0"/>
              <a:t>Copyright © 2019 by Nelson Education Ltd.</a:t>
            </a:r>
            <a:endParaRPr lang="en-CA" dirty="0"/>
          </a:p>
        </p:txBody>
      </p:sp>
      <p:sp>
        <p:nvSpPr>
          <p:cNvPr id="348164" name="Text Box 4"/>
          <p:cNvSpPr txBox="1">
            <a:spLocks noChangeArrowheads="1"/>
          </p:cNvSpPr>
          <p:nvPr/>
        </p:nvSpPr>
        <p:spPr bwMode="auto">
          <a:xfrm>
            <a:off x="838200" y="1358993"/>
            <a:ext cx="7467600" cy="535531"/>
          </a:xfrm>
          <a:prstGeom prst="rect">
            <a:avLst/>
          </a:prstGeom>
          <a:noFill/>
          <a:ln w="9525" algn="ctr">
            <a:noFill/>
            <a:miter lim="800000"/>
            <a:headEnd/>
            <a:tailEnd/>
          </a:ln>
        </p:spPr>
        <p:txBody>
          <a:bodyPr wrap="square">
            <a:spAutoFit/>
          </a:bodyPr>
          <a:lstStyle/>
          <a:p>
            <a:pPr marL="457200" indent="-457200" algn="ctr">
              <a:spcBef>
                <a:spcPct val="20000"/>
              </a:spcBef>
              <a:spcAft>
                <a:spcPct val="10000"/>
              </a:spcAft>
            </a:pPr>
            <a:r>
              <a:rPr lang="en-US" sz="3200" b="1" dirty="0">
                <a:latin typeface="Calibri" pitchFamily="34" charset="0"/>
                <a:cs typeface="Calibri" pitchFamily="34" charset="0"/>
              </a:rPr>
              <a:t>Use fresher, more original phrases.</a:t>
            </a:r>
          </a:p>
        </p:txBody>
      </p:sp>
      <p:sp>
        <p:nvSpPr>
          <p:cNvPr id="348165" name="Text Box 5"/>
          <p:cNvSpPr txBox="1">
            <a:spLocks noChangeArrowheads="1"/>
          </p:cNvSpPr>
          <p:nvPr/>
        </p:nvSpPr>
        <p:spPr bwMode="auto">
          <a:xfrm>
            <a:off x="611560" y="2790824"/>
            <a:ext cx="4413448" cy="3582519"/>
          </a:xfrm>
          <a:prstGeom prst="rect">
            <a:avLst/>
          </a:prstGeom>
          <a:noFill/>
          <a:ln w="9525" algn="ctr">
            <a:noFill/>
            <a:miter lim="800000"/>
            <a:headEnd/>
            <a:tailEnd/>
          </a:ln>
        </p:spPr>
        <p:txBody>
          <a:bodyPr wrap="square">
            <a:spAutoFit/>
          </a:bodyPr>
          <a:lstStyle/>
          <a:p>
            <a:pPr marL="352425" indent="-352425">
              <a:spcBef>
                <a:spcPct val="20000"/>
              </a:spcBef>
              <a:spcAft>
                <a:spcPct val="10000"/>
              </a:spcAft>
              <a:buFont typeface="Arial" pitchFamily="34" charset="0"/>
              <a:buChar char="•"/>
            </a:pPr>
            <a:r>
              <a:rPr lang="en-US" sz="2800" dirty="0">
                <a:solidFill>
                  <a:srgbClr val="963C26"/>
                </a:solidFill>
                <a:latin typeface="Calibri" pitchFamily="34" charset="0"/>
                <a:cs typeface="Calibri" pitchFamily="34" charset="0"/>
              </a:rPr>
              <a:t>As per your request</a:t>
            </a:r>
          </a:p>
          <a:p>
            <a:pPr marL="352425" indent="-352425">
              <a:spcBef>
                <a:spcPct val="20000"/>
              </a:spcBef>
              <a:spcAft>
                <a:spcPct val="10000"/>
              </a:spcAft>
              <a:buFont typeface="Arial" pitchFamily="34" charset="0"/>
              <a:buChar char="•"/>
            </a:pPr>
            <a:r>
              <a:rPr lang="en-US" sz="2800" dirty="0">
                <a:solidFill>
                  <a:srgbClr val="963C26"/>
                </a:solidFill>
                <a:latin typeface="Calibri" pitchFamily="34" charset="0"/>
                <a:cs typeface="Calibri" pitchFamily="34" charset="0"/>
              </a:rPr>
              <a:t>Enclosed please find</a:t>
            </a:r>
          </a:p>
          <a:p>
            <a:pPr marL="352425" indent="-352425">
              <a:spcBef>
                <a:spcPct val="20000"/>
              </a:spcBef>
              <a:spcAft>
                <a:spcPct val="10000"/>
              </a:spcAft>
              <a:buFont typeface="Arial" pitchFamily="34" charset="0"/>
              <a:buChar char="•"/>
            </a:pPr>
            <a:r>
              <a:rPr lang="en-US" sz="2800" dirty="0">
                <a:solidFill>
                  <a:srgbClr val="963C26"/>
                </a:solidFill>
                <a:latin typeface="Calibri" pitchFamily="34" charset="0"/>
                <a:cs typeface="Calibri" pitchFamily="34" charset="0"/>
              </a:rPr>
              <a:t>Every effort will be made</a:t>
            </a:r>
          </a:p>
          <a:p>
            <a:pPr marL="352425" indent="-352425">
              <a:spcBef>
                <a:spcPct val="20000"/>
              </a:spcBef>
              <a:spcAft>
                <a:spcPct val="10000"/>
              </a:spcAft>
              <a:buFont typeface="Arial" pitchFamily="34" charset="0"/>
              <a:buChar char="•"/>
            </a:pPr>
            <a:r>
              <a:rPr lang="en-US" sz="2800" dirty="0">
                <a:solidFill>
                  <a:srgbClr val="963C26"/>
                </a:solidFill>
                <a:latin typeface="Calibri" pitchFamily="34" charset="0"/>
                <a:cs typeface="Calibri" pitchFamily="34" charset="0"/>
              </a:rPr>
              <a:t>In receipt of</a:t>
            </a:r>
          </a:p>
          <a:p>
            <a:pPr marL="352425" indent="-352425">
              <a:spcBef>
                <a:spcPct val="20000"/>
              </a:spcBef>
              <a:spcAft>
                <a:spcPct val="10000"/>
              </a:spcAft>
              <a:buFont typeface="Arial" pitchFamily="34" charset="0"/>
              <a:buChar char="•"/>
            </a:pPr>
            <a:r>
              <a:rPr lang="en-US" sz="2800" dirty="0">
                <a:solidFill>
                  <a:srgbClr val="963C26"/>
                </a:solidFill>
                <a:latin typeface="Calibri" pitchFamily="34" charset="0"/>
                <a:cs typeface="Calibri" pitchFamily="34" charset="0"/>
              </a:rPr>
              <a:t>Please do not hesitate to</a:t>
            </a:r>
          </a:p>
          <a:p>
            <a:pPr marL="352425" indent="-352425">
              <a:spcBef>
                <a:spcPct val="20000"/>
              </a:spcBef>
              <a:spcAft>
                <a:spcPct val="10000"/>
              </a:spcAft>
              <a:buFont typeface="Arial" pitchFamily="34" charset="0"/>
              <a:buChar char="•"/>
            </a:pPr>
            <a:r>
              <a:rPr lang="en-US" sz="2800" dirty="0">
                <a:solidFill>
                  <a:srgbClr val="963C26"/>
                </a:solidFill>
                <a:latin typeface="Calibri" pitchFamily="34" charset="0"/>
                <a:cs typeface="Calibri" pitchFamily="34" charset="0"/>
              </a:rPr>
              <a:t>With reference to </a:t>
            </a:r>
          </a:p>
          <a:p>
            <a:pPr marL="352425" indent="-352425">
              <a:spcBef>
                <a:spcPct val="20000"/>
              </a:spcBef>
              <a:spcAft>
                <a:spcPct val="10000"/>
              </a:spcAft>
              <a:buFont typeface="Arial" pitchFamily="34" charset="0"/>
              <a:buChar char="•"/>
            </a:pPr>
            <a:r>
              <a:rPr lang="en-US" sz="2800" dirty="0">
                <a:solidFill>
                  <a:srgbClr val="963C26"/>
                </a:solidFill>
                <a:latin typeface="Calibri" pitchFamily="34" charset="0"/>
                <a:cs typeface="Calibri" pitchFamily="34" charset="0"/>
              </a:rPr>
              <a:t>Thank you in advance</a:t>
            </a:r>
          </a:p>
        </p:txBody>
      </p:sp>
      <p:sp>
        <p:nvSpPr>
          <p:cNvPr id="348166" name="Text Box 6"/>
          <p:cNvSpPr txBox="1">
            <a:spLocks noChangeArrowheads="1"/>
          </p:cNvSpPr>
          <p:nvPr/>
        </p:nvSpPr>
        <p:spPr bwMode="auto">
          <a:xfrm>
            <a:off x="5135538" y="2807246"/>
            <a:ext cx="3581400" cy="3582519"/>
          </a:xfrm>
          <a:prstGeom prst="rect">
            <a:avLst/>
          </a:prstGeom>
          <a:noFill/>
          <a:ln w="9525" algn="ctr">
            <a:noFill/>
            <a:miter lim="800000"/>
            <a:headEnd/>
            <a:tailEnd/>
          </a:ln>
        </p:spPr>
        <p:txBody>
          <a:bodyPr wrap="square">
            <a:spAutoFit/>
          </a:bodyPr>
          <a:lstStyle/>
          <a:p>
            <a:pPr marL="352425" indent="-352425">
              <a:spcBef>
                <a:spcPct val="20000"/>
              </a:spcBef>
              <a:spcAft>
                <a:spcPct val="10000"/>
              </a:spcAft>
              <a:buClr>
                <a:schemeClr val="tx2"/>
              </a:buClr>
              <a:buFont typeface="Arial" pitchFamily="34" charset="0"/>
              <a:buChar char="•"/>
            </a:pPr>
            <a:r>
              <a:rPr lang="en-US" sz="2800" dirty="0">
                <a:solidFill>
                  <a:schemeClr val="tx2"/>
                </a:solidFill>
                <a:latin typeface="Calibri" pitchFamily="34" charset="0"/>
                <a:cs typeface="Calibri" pitchFamily="34" charset="0"/>
              </a:rPr>
              <a:t>As you requested </a:t>
            </a:r>
          </a:p>
          <a:p>
            <a:pPr marL="352425" indent="-352425">
              <a:spcBef>
                <a:spcPct val="20000"/>
              </a:spcBef>
              <a:spcAft>
                <a:spcPct val="10000"/>
              </a:spcAft>
              <a:buClr>
                <a:schemeClr val="tx2"/>
              </a:buClr>
              <a:buFont typeface="Arial" pitchFamily="34" charset="0"/>
              <a:buChar char="•"/>
            </a:pPr>
            <a:r>
              <a:rPr lang="en-US" sz="2800" dirty="0">
                <a:solidFill>
                  <a:schemeClr val="tx2"/>
                </a:solidFill>
                <a:latin typeface="Calibri" pitchFamily="34" charset="0"/>
                <a:cs typeface="Calibri" pitchFamily="34" charset="0"/>
              </a:rPr>
              <a:t>Enclosed is</a:t>
            </a:r>
          </a:p>
          <a:p>
            <a:pPr marL="352425" indent="-352425">
              <a:spcBef>
                <a:spcPct val="20000"/>
              </a:spcBef>
              <a:spcAft>
                <a:spcPct val="10000"/>
              </a:spcAft>
              <a:buClr>
                <a:schemeClr val="tx2"/>
              </a:buClr>
              <a:buFont typeface="Arial" pitchFamily="34" charset="0"/>
              <a:buChar char="•"/>
            </a:pPr>
            <a:r>
              <a:rPr lang="en-US" sz="2800" dirty="0">
                <a:solidFill>
                  <a:schemeClr val="tx2"/>
                </a:solidFill>
                <a:latin typeface="Calibri" pitchFamily="34" charset="0"/>
                <a:cs typeface="Calibri" pitchFamily="34" charset="0"/>
              </a:rPr>
              <a:t>We’ll try</a:t>
            </a:r>
          </a:p>
          <a:p>
            <a:pPr marL="352425" indent="-352425">
              <a:spcBef>
                <a:spcPct val="20000"/>
              </a:spcBef>
              <a:spcAft>
                <a:spcPct val="10000"/>
              </a:spcAft>
              <a:buClr>
                <a:schemeClr val="tx2"/>
              </a:buClr>
              <a:buFont typeface="Arial" pitchFamily="34" charset="0"/>
              <a:buChar char="•"/>
            </a:pPr>
            <a:r>
              <a:rPr lang="en-US" sz="2800" dirty="0">
                <a:solidFill>
                  <a:schemeClr val="tx2"/>
                </a:solidFill>
                <a:latin typeface="Calibri" pitchFamily="34" charset="0"/>
                <a:cs typeface="Calibri" pitchFamily="34" charset="0"/>
              </a:rPr>
              <a:t>Have received</a:t>
            </a:r>
          </a:p>
          <a:p>
            <a:pPr marL="352425" indent="-352425">
              <a:spcBef>
                <a:spcPct val="20000"/>
              </a:spcBef>
              <a:spcAft>
                <a:spcPct val="10000"/>
              </a:spcAft>
              <a:buClr>
                <a:schemeClr val="tx2"/>
              </a:buClr>
              <a:buFont typeface="Arial" pitchFamily="34" charset="0"/>
              <a:buChar char="•"/>
            </a:pPr>
            <a:r>
              <a:rPr lang="en-US" sz="2800" dirty="0">
                <a:solidFill>
                  <a:schemeClr val="tx2"/>
                </a:solidFill>
                <a:latin typeface="Calibri" pitchFamily="34" charset="0"/>
                <a:cs typeface="Calibri" pitchFamily="34" charset="0"/>
              </a:rPr>
              <a:t>Please</a:t>
            </a:r>
          </a:p>
          <a:p>
            <a:pPr marL="352425" indent="-352425">
              <a:spcBef>
                <a:spcPct val="20000"/>
              </a:spcBef>
              <a:spcAft>
                <a:spcPct val="10000"/>
              </a:spcAft>
              <a:buClr>
                <a:schemeClr val="tx2"/>
              </a:buClr>
              <a:buFont typeface="Arial" pitchFamily="34" charset="0"/>
              <a:buChar char="•"/>
            </a:pPr>
            <a:r>
              <a:rPr lang="en-US" sz="2800" dirty="0">
                <a:solidFill>
                  <a:schemeClr val="tx2"/>
                </a:solidFill>
                <a:latin typeface="Calibri" pitchFamily="34" charset="0"/>
                <a:cs typeface="Calibri" pitchFamily="34" charset="0"/>
              </a:rPr>
              <a:t>About</a:t>
            </a:r>
          </a:p>
          <a:p>
            <a:pPr marL="352425" indent="-352425">
              <a:spcBef>
                <a:spcPct val="20000"/>
              </a:spcBef>
              <a:spcAft>
                <a:spcPct val="10000"/>
              </a:spcAft>
              <a:buClr>
                <a:schemeClr val="tx2"/>
              </a:buClr>
              <a:buFont typeface="Arial" pitchFamily="34" charset="0"/>
              <a:buChar char="•"/>
            </a:pPr>
            <a:r>
              <a:rPr lang="en-US" sz="2800" dirty="0">
                <a:solidFill>
                  <a:schemeClr val="tx2"/>
                </a:solidFill>
                <a:latin typeface="Calibri" pitchFamily="34" charset="0"/>
                <a:cs typeface="Calibri" pitchFamily="34" charset="0"/>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2"/>
                                        </p:tgtEl>
                                        <p:attrNameLst>
                                          <p:attrName>style.visibility</p:attrName>
                                        </p:attrNameLst>
                                      </p:cBhvr>
                                      <p:to>
                                        <p:strVal val="visible"/>
                                      </p:to>
                                    </p:set>
                                    <p:anim calcmode="lin" valueType="num">
                                      <p:cBhvr additive="base">
                                        <p:cTn id="7" dur="500" fill="hold"/>
                                        <p:tgtEl>
                                          <p:spTgt spid="348162"/>
                                        </p:tgtEl>
                                        <p:attrNameLst>
                                          <p:attrName>ppt_x</p:attrName>
                                        </p:attrNameLst>
                                      </p:cBhvr>
                                      <p:tavLst>
                                        <p:tav tm="0">
                                          <p:val>
                                            <p:strVal val="0-#ppt_w/2"/>
                                          </p:val>
                                        </p:tav>
                                        <p:tav tm="100000">
                                          <p:val>
                                            <p:strVal val="#ppt_x"/>
                                          </p:val>
                                        </p:tav>
                                      </p:tavLst>
                                    </p:anim>
                                    <p:anim calcmode="lin" valueType="num">
                                      <p:cBhvr additive="base">
                                        <p:cTn id="8" dur="500" fill="hold"/>
                                        <p:tgtEl>
                                          <p:spTgt spid="3481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48164">
                                            <p:txEl>
                                              <p:pRg st="0" end="0"/>
                                            </p:txEl>
                                          </p:spTgt>
                                        </p:tgtEl>
                                        <p:attrNameLst>
                                          <p:attrName>style.visibility</p:attrName>
                                        </p:attrNameLst>
                                      </p:cBhvr>
                                      <p:to>
                                        <p:strVal val="visible"/>
                                      </p:to>
                                    </p:set>
                                    <p:anim calcmode="lin" valueType="num">
                                      <p:cBhvr additive="base">
                                        <p:cTn id="13" dur="500" fill="hold"/>
                                        <p:tgtEl>
                                          <p:spTgt spid="34816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additive="base">
                                        <p:cTn id="19"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48165">
                                            <p:txEl>
                                              <p:pRg st="0" end="0"/>
                                            </p:txEl>
                                          </p:spTgt>
                                        </p:tgtEl>
                                        <p:attrNameLst>
                                          <p:attrName>style.visibility</p:attrName>
                                        </p:attrNameLst>
                                      </p:cBhvr>
                                      <p:to>
                                        <p:strVal val="visible"/>
                                      </p:to>
                                    </p:set>
                                    <p:anim calcmode="lin" valueType="num">
                                      <p:cBhvr additive="base">
                                        <p:cTn id="25" dur="500" fill="hold"/>
                                        <p:tgtEl>
                                          <p:spTgt spid="34816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5">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48165">
                                            <p:txEl>
                                              <p:pRg st="1" end="1"/>
                                            </p:txEl>
                                          </p:spTgt>
                                        </p:tgtEl>
                                        <p:attrNameLst>
                                          <p:attrName>style.visibility</p:attrName>
                                        </p:attrNameLst>
                                      </p:cBhvr>
                                      <p:to>
                                        <p:strVal val="visible"/>
                                      </p:to>
                                    </p:set>
                                    <p:anim calcmode="lin" valueType="num">
                                      <p:cBhvr additive="base">
                                        <p:cTn id="29" dur="500" fill="hold"/>
                                        <p:tgtEl>
                                          <p:spTgt spid="348165">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48165">
                                            <p:txEl>
                                              <p:pRg st="1" end="1"/>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48165">
                                            <p:txEl>
                                              <p:pRg st="2" end="2"/>
                                            </p:txEl>
                                          </p:spTgt>
                                        </p:tgtEl>
                                        <p:attrNameLst>
                                          <p:attrName>style.visibility</p:attrName>
                                        </p:attrNameLst>
                                      </p:cBhvr>
                                      <p:to>
                                        <p:strVal val="visible"/>
                                      </p:to>
                                    </p:set>
                                    <p:anim calcmode="lin" valueType="num">
                                      <p:cBhvr additive="base">
                                        <p:cTn id="33" dur="500" fill="hold"/>
                                        <p:tgtEl>
                                          <p:spTgt spid="348165">
                                            <p:txEl>
                                              <p:p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48165">
                                            <p:txEl>
                                              <p:pRg st="2" end="2"/>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348165">
                                            <p:txEl>
                                              <p:pRg st="3" end="3"/>
                                            </p:txEl>
                                          </p:spTgt>
                                        </p:tgtEl>
                                        <p:attrNameLst>
                                          <p:attrName>style.visibility</p:attrName>
                                        </p:attrNameLst>
                                      </p:cBhvr>
                                      <p:to>
                                        <p:strVal val="visible"/>
                                      </p:to>
                                    </p:set>
                                    <p:anim calcmode="lin" valueType="num">
                                      <p:cBhvr additive="base">
                                        <p:cTn id="37" dur="500" fill="hold"/>
                                        <p:tgtEl>
                                          <p:spTgt spid="348165">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5">
                                            <p:txEl>
                                              <p:pRg st="3" end="3"/>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48165">
                                            <p:txEl>
                                              <p:pRg st="4" end="4"/>
                                            </p:txEl>
                                          </p:spTgt>
                                        </p:tgtEl>
                                        <p:attrNameLst>
                                          <p:attrName>style.visibility</p:attrName>
                                        </p:attrNameLst>
                                      </p:cBhvr>
                                      <p:to>
                                        <p:strVal val="visible"/>
                                      </p:to>
                                    </p:set>
                                    <p:anim calcmode="lin" valueType="num">
                                      <p:cBhvr additive="base">
                                        <p:cTn id="41" dur="500" fill="hold"/>
                                        <p:tgtEl>
                                          <p:spTgt spid="348165">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48165">
                                            <p:txEl>
                                              <p:pRg st="4" end="4"/>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348165">
                                            <p:txEl>
                                              <p:pRg st="5" end="5"/>
                                            </p:txEl>
                                          </p:spTgt>
                                        </p:tgtEl>
                                        <p:attrNameLst>
                                          <p:attrName>style.visibility</p:attrName>
                                        </p:attrNameLst>
                                      </p:cBhvr>
                                      <p:to>
                                        <p:strVal val="visible"/>
                                      </p:to>
                                    </p:set>
                                    <p:anim calcmode="lin" valueType="num">
                                      <p:cBhvr additive="base">
                                        <p:cTn id="45" dur="500" fill="hold"/>
                                        <p:tgtEl>
                                          <p:spTgt spid="348165">
                                            <p:txEl>
                                              <p:pRg st="5" end="5"/>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48165">
                                            <p:txEl>
                                              <p:pRg st="5" end="5"/>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348165">
                                            <p:txEl>
                                              <p:pRg st="6" end="6"/>
                                            </p:txEl>
                                          </p:spTgt>
                                        </p:tgtEl>
                                        <p:attrNameLst>
                                          <p:attrName>style.visibility</p:attrName>
                                        </p:attrNameLst>
                                      </p:cBhvr>
                                      <p:to>
                                        <p:strVal val="visible"/>
                                      </p:to>
                                    </p:set>
                                    <p:anim calcmode="lin" valueType="num">
                                      <p:cBhvr additive="base">
                                        <p:cTn id="49" dur="500" fill="hold"/>
                                        <p:tgtEl>
                                          <p:spTgt spid="348165">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6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anim calcmode="lin" valueType="num">
                                      <p:cBhvr additive="base">
                                        <p:cTn id="55"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48166">
                                            <p:txEl>
                                              <p:pRg st="0" end="0"/>
                                            </p:txEl>
                                          </p:spTgt>
                                        </p:tgtEl>
                                        <p:attrNameLst>
                                          <p:attrName>style.visibility</p:attrName>
                                        </p:attrNameLst>
                                      </p:cBhvr>
                                      <p:to>
                                        <p:strVal val="visible"/>
                                      </p:to>
                                    </p:set>
                                    <p:anim calcmode="lin" valueType="num">
                                      <p:cBhvr additive="base">
                                        <p:cTn id="61" dur="500" fill="hold"/>
                                        <p:tgtEl>
                                          <p:spTgt spid="348166">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81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48166">
                                            <p:txEl>
                                              <p:pRg st="1" end="1"/>
                                            </p:txEl>
                                          </p:spTgt>
                                        </p:tgtEl>
                                        <p:attrNameLst>
                                          <p:attrName>style.visibility</p:attrName>
                                        </p:attrNameLst>
                                      </p:cBhvr>
                                      <p:to>
                                        <p:strVal val="visible"/>
                                      </p:to>
                                    </p:set>
                                    <p:anim calcmode="lin" valueType="num">
                                      <p:cBhvr additive="base">
                                        <p:cTn id="67" dur="500" fill="hold"/>
                                        <p:tgtEl>
                                          <p:spTgt spid="348166">
                                            <p:txEl>
                                              <p:pRg st="1" end="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81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48166">
                                            <p:txEl>
                                              <p:pRg st="2" end="2"/>
                                            </p:txEl>
                                          </p:spTgt>
                                        </p:tgtEl>
                                        <p:attrNameLst>
                                          <p:attrName>style.visibility</p:attrName>
                                        </p:attrNameLst>
                                      </p:cBhvr>
                                      <p:to>
                                        <p:strVal val="visible"/>
                                      </p:to>
                                    </p:set>
                                    <p:anim calcmode="lin" valueType="num">
                                      <p:cBhvr additive="base">
                                        <p:cTn id="73" dur="500" fill="hold"/>
                                        <p:tgtEl>
                                          <p:spTgt spid="348166">
                                            <p:txEl>
                                              <p:pRg st="2" end="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48166">
                                            <p:txEl>
                                              <p:pRg st="3" end="3"/>
                                            </p:txEl>
                                          </p:spTgt>
                                        </p:tgtEl>
                                        <p:attrNameLst>
                                          <p:attrName>style.visibility</p:attrName>
                                        </p:attrNameLst>
                                      </p:cBhvr>
                                      <p:to>
                                        <p:strVal val="visible"/>
                                      </p:to>
                                    </p:set>
                                    <p:anim calcmode="lin" valueType="num">
                                      <p:cBhvr additive="base">
                                        <p:cTn id="79" dur="500" fill="hold"/>
                                        <p:tgtEl>
                                          <p:spTgt spid="348166">
                                            <p:txEl>
                                              <p:pRg st="3" end="3"/>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81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48166">
                                            <p:txEl>
                                              <p:pRg st="4" end="4"/>
                                            </p:txEl>
                                          </p:spTgt>
                                        </p:tgtEl>
                                        <p:attrNameLst>
                                          <p:attrName>style.visibility</p:attrName>
                                        </p:attrNameLst>
                                      </p:cBhvr>
                                      <p:to>
                                        <p:strVal val="visible"/>
                                      </p:to>
                                    </p:set>
                                    <p:anim calcmode="lin" valueType="num">
                                      <p:cBhvr additive="base">
                                        <p:cTn id="85" dur="500" fill="hold"/>
                                        <p:tgtEl>
                                          <p:spTgt spid="348166">
                                            <p:txEl>
                                              <p:pRg st="4" end="4"/>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4816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48166">
                                            <p:txEl>
                                              <p:pRg st="5" end="5"/>
                                            </p:txEl>
                                          </p:spTgt>
                                        </p:tgtEl>
                                        <p:attrNameLst>
                                          <p:attrName>style.visibility</p:attrName>
                                        </p:attrNameLst>
                                      </p:cBhvr>
                                      <p:to>
                                        <p:strVal val="visible"/>
                                      </p:to>
                                    </p:set>
                                    <p:anim calcmode="lin" valueType="num">
                                      <p:cBhvr additive="base">
                                        <p:cTn id="91" dur="500" fill="hold"/>
                                        <p:tgtEl>
                                          <p:spTgt spid="348166">
                                            <p:txEl>
                                              <p:pRg st="5" end="5"/>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4816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48166">
                                            <p:txEl>
                                              <p:pRg st="6" end="6"/>
                                            </p:txEl>
                                          </p:spTgt>
                                        </p:tgtEl>
                                        <p:attrNameLst>
                                          <p:attrName>style.visibility</p:attrName>
                                        </p:attrNameLst>
                                      </p:cBhvr>
                                      <p:to>
                                        <p:strVal val="visible"/>
                                      </p:to>
                                    </p:set>
                                    <p:anim calcmode="lin" valueType="num">
                                      <p:cBhvr additive="base">
                                        <p:cTn id="97" dur="500" fill="hold"/>
                                        <p:tgtEl>
                                          <p:spTgt spid="348166">
                                            <p:txEl>
                                              <p:pRg st="6" end="6"/>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4816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2" grpId="0"/>
      <p:bldP spid="2" grpId="0" build="p"/>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CA" sz="4400" dirty="0">
                <a:solidFill>
                  <a:schemeClr val="tx1"/>
                </a:solidFill>
                <a:effectLst/>
              </a:rPr>
              <a:t>Cutting Clichés </a:t>
            </a:r>
          </a:p>
        </p:txBody>
      </p:sp>
      <p:sp>
        <p:nvSpPr>
          <p:cNvPr id="7" name="Content Placeholder 6"/>
          <p:cNvSpPr>
            <a:spLocks noGrp="1"/>
          </p:cNvSpPr>
          <p:nvPr>
            <p:ph idx="1"/>
          </p:nvPr>
        </p:nvSpPr>
        <p:spPr>
          <a:xfrm>
            <a:off x="457200" y="1371600"/>
            <a:ext cx="8229600" cy="4865712"/>
          </a:xfrm>
        </p:spPr>
        <p:txBody>
          <a:bodyPr>
            <a:noAutofit/>
          </a:bodyPr>
          <a:lstStyle/>
          <a:p>
            <a:pPr>
              <a:lnSpc>
                <a:spcPct val="110000"/>
              </a:lnSpc>
              <a:spcBef>
                <a:spcPts val="600"/>
              </a:spcBef>
              <a:buNone/>
            </a:pPr>
            <a:r>
              <a:rPr lang="en-CA" sz="2800" dirty="0"/>
              <a:t>Clichéd expressions</a:t>
            </a:r>
          </a:p>
          <a:p>
            <a:pPr>
              <a:lnSpc>
                <a:spcPct val="110000"/>
              </a:lnSpc>
              <a:spcBef>
                <a:spcPts val="600"/>
              </a:spcBef>
              <a:buClr>
                <a:srgbClr val="002060"/>
              </a:buClr>
              <a:buFont typeface="Arial" pitchFamily="34" charset="0"/>
              <a:buChar char="•"/>
            </a:pPr>
            <a:r>
              <a:rPr lang="en-CA" sz="2800" dirty="0"/>
              <a:t>Have become exhausted by overuse</a:t>
            </a:r>
          </a:p>
          <a:p>
            <a:pPr>
              <a:lnSpc>
                <a:spcPct val="110000"/>
              </a:lnSpc>
              <a:spcBef>
                <a:spcPts val="600"/>
              </a:spcBef>
              <a:buClr>
                <a:srgbClr val="002060"/>
              </a:buClr>
              <a:buFont typeface="Arial" pitchFamily="34" charset="0"/>
              <a:buChar char="•"/>
            </a:pPr>
            <a:r>
              <a:rPr lang="en-CA" sz="2800" dirty="0"/>
              <a:t>Lack freshness and clarity</a:t>
            </a:r>
          </a:p>
          <a:p>
            <a:pPr>
              <a:lnSpc>
                <a:spcPct val="110000"/>
              </a:lnSpc>
              <a:spcBef>
                <a:spcPts val="600"/>
              </a:spcBef>
              <a:buNone/>
            </a:pPr>
            <a:r>
              <a:rPr lang="en-CA" sz="2800" dirty="0"/>
              <a:t>Examples:</a:t>
            </a:r>
          </a:p>
          <a:p>
            <a:pPr>
              <a:lnSpc>
                <a:spcPct val="110000"/>
              </a:lnSpc>
              <a:spcBef>
                <a:spcPts val="600"/>
              </a:spcBef>
              <a:buClr>
                <a:srgbClr val="002060"/>
              </a:buClr>
              <a:buFont typeface="Arial" pitchFamily="34" charset="0"/>
              <a:buChar char="•"/>
            </a:pPr>
            <a:r>
              <a:rPr lang="en-CA" sz="2800" dirty="0"/>
              <a:t>Last but not least</a:t>
            </a:r>
          </a:p>
          <a:p>
            <a:pPr>
              <a:lnSpc>
                <a:spcPct val="110000"/>
              </a:lnSpc>
              <a:spcBef>
                <a:spcPts val="600"/>
              </a:spcBef>
              <a:buClr>
                <a:srgbClr val="002060"/>
              </a:buClr>
              <a:buFont typeface="Arial" pitchFamily="34" charset="0"/>
              <a:buChar char="•"/>
            </a:pPr>
            <a:r>
              <a:rPr lang="en-CA" sz="2800" dirty="0"/>
              <a:t>Better than new</a:t>
            </a:r>
          </a:p>
          <a:p>
            <a:pPr>
              <a:lnSpc>
                <a:spcPct val="110000"/>
              </a:lnSpc>
              <a:spcBef>
                <a:spcPts val="600"/>
              </a:spcBef>
              <a:buClr>
                <a:srgbClr val="002060"/>
              </a:buClr>
              <a:buFont typeface="Arial" pitchFamily="34" charset="0"/>
              <a:buChar char="•"/>
            </a:pPr>
            <a:r>
              <a:rPr lang="en-CA" sz="2800" dirty="0"/>
              <a:t>Stand your ground</a:t>
            </a:r>
          </a:p>
          <a:p>
            <a:pPr>
              <a:lnSpc>
                <a:spcPct val="110000"/>
              </a:lnSpc>
              <a:spcBef>
                <a:spcPts val="600"/>
              </a:spcBef>
              <a:buClr>
                <a:srgbClr val="002060"/>
              </a:buClr>
              <a:buFont typeface="Arial" pitchFamily="34" charset="0"/>
              <a:buChar char="•"/>
            </a:pPr>
            <a:r>
              <a:rPr lang="en-CA" sz="2800" dirty="0"/>
              <a:t>Think outside the box</a:t>
            </a:r>
          </a:p>
          <a:p>
            <a:pPr>
              <a:lnSpc>
                <a:spcPct val="110000"/>
              </a:lnSpc>
              <a:spcBef>
                <a:spcPts val="600"/>
              </a:spcBef>
              <a:buClr>
                <a:srgbClr val="002060"/>
              </a:buClr>
              <a:buFont typeface="Arial" pitchFamily="34" charset="0"/>
              <a:buChar char="•"/>
            </a:pPr>
            <a:r>
              <a:rPr lang="en-CA" sz="2800" dirty="0"/>
              <a:t>Make a bundle</a:t>
            </a:r>
          </a:p>
          <a:p>
            <a:pPr>
              <a:lnSpc>
                <a:spcPct val="110000"/>
              </a:lnSpc>
              <a:spcBef>
                <a:spcPts val="600"/>
              </a:spcBef>
              <a:buNone/>
            </a:pPr>
            <a:endParaRPr lang="en-CA" dirty="0"/>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6-</a:t>
            </a:r>
            <a:fld id="{90E60EF9-1974-4B4E-8EB0-BAAA0C254CFE}" type="slidenum">
              <a:rPr lang="en-CA" smtClean="0"/>
              <a:pPr/>
              <a:t>18</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 calcmode="lin" valueType="num">
                                      <p:cBhvr additive="base">
                                        <p:cTn id="37"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anim calcmode="lin" valueType="num">
                                      <p:cBhvr additive="base">
                                        <p:cTn id="43"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 calcmode="lin" valueType="num">
                                      <p:cBhvr additive="base">
                                        <p:cTn id="49"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
                                            <p:txEl>
                                              <p:pRg st="7" end="7"/>
                                            </p:txEl>
                                          </p:spTgt>
                                        </p:tgtEl>
                                        <p:attrNameLst>
                                          <p:attrName>style.visibility</p:attrName>
                                        </p:attrNameLst>
                                      </p:cBhvr>
                                      <p:to>
                                        <p:strVal val="visible"/>
                                      </p:to>
                                    </p:set>
                                    <p:anim calcmode="lin" valueType="num">
                                      <p:cBhvr additive="base">
                                        <p:cTn id="55"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
                                            <p:txEl>
                                              <p:pRg st="8" end="8"/>
                                            </p:txEl>
                                          </p:spTgt>
                                        </p:tgtEl>
                                        <p:attrNameLst>
                                          <p:attrName>style.visibility</p:attrName>
                                        </p:attrNameLst>
                                      </p:cBhvr>
                                      <p:to>
                                        <p:strVal val="visible"/>
                                      </p:to>
                                    </p:set>
                                    <p:anim calcmode="lin" valueType="num">
                                      <p:cBhvr additive="base">
                                        <p:cTn id="61"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CA" sz="4400" dirty="0">
                <a:solidFill>
                  <a:schemeClr val="tx1"/>
                </a:solidFill>
                <a:effectLst/>
              </a:rPr>
              <a:t>Slang and Buzzwords</a:t>
            </a:r>
          </a:p>
        </p:txBody>
      </p:sp>
      <p:sp>
        <p:nvSpPr>
          <p:cNvPr id="7" name="Content Placeholder 6"/>
          <p:cNvSpPr>
            <a:spLocks noGrp="1"/>
          </p:cNvSpPr>
          <p:nvPr>
            <p:ph idx="1"/>
          </p:nvPr>
        </p:nvSpPr>
        <p:spPr>
          <a:xfrm>
            <a:off x="457200" y="1447800"/>
            <a:ext cx="7848600" cy="4525963"/>
          </a:xfrm>
        </p:spPr>
        <p:txBody>
          <a:bodyPr>
            <a:normAutofit/>
          </a:bodyPr>
          <a:lstStyle/>
          <a:p>
            <a:pPr marL="463550" indent="-457200"/>
            <a:r>
              <a:rPr lang="en-CA" sz="2800" dirty="0"/>
              <a:t>Slang is composed of informal words </a:t>
            </a:r>
            <a:br>
              <a:rPr lang="en-CA" sz="2800" dirty="0"/>
            </a:br>
            <a:r>
              <a:rPr lang="en-CA" sz="2800" dirty="0"/>
              <a:t>with arbitrary and extravagantly changed meaning (e.g., </a:t>
            </a:r>
            <a:r>
              <a:rPr lang="en-CA" sz="2800" i="1" dirty="0"/>
              <a:t>snarky, lousy, getting burned</a:t>
            </a:r>
            <a:r>
              <a:rPr lang="en-CA" sz="2800" dirty="0"/>
              <a:t>).</a:t>
            </a:r>
          </a:p>
          <a:p>
            <a:pPr marL="463550" indent="-457200"/>
            <a:r>
              <a:rPr lang="en-CA" sz="2800" dirty="0"/>
              <a:t>Buzzwords are technical expressions that have become fashionable and are often meant to impress rather than express (e.g., </a:t>
            </a:r>
            <a:r>
              <a:rPr lang="en-CA" sz="2800" i="1" dirty="0"/>
              <a:t>optimize, impactful, innovative, leveraging, utilize, </a:t>
            </a:r>
            <a:r>
              <a:rPr lang="en-CA" sz="2800" dirty="0"/>
              <a:t>and </a:t>
            </a:r>
            <a:r>
              <a:rPr lang="en-CA" sz="2800" i="1" dirty="0"/>
              <a:t>paradigm shift</a:t>
            </a:r>
            <a:r>
              <a:rPr lang="en-CA" sz="2800" dirty="0"/>
              <a:t>), and vague terms like </a:t>
            </a:r>
            <a:r>
              <a:rPr lang="en-CA" sz="2800" i="1" dirty="0"/>
              <a:t>cost effective, positioned to perform, solution oriented</a:t>
            </a:r>
            <a:r>
              <a:rPr lang="en-CA" sz="2800" dirty="0"/>
              <a:t>.</a:t>
            </a:r>
          </a:p>
          <a:p>
            <a:pPr marL="6350" indent="0">
              <a:buNone/>
            </a:pPr>
            <a:endParaRPr lang="en-CA" sz="2800" dirty="0"/>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6-</a:t>
            </a:r>
            <a:fld id="{90E60EF9-1974-4B4E-8EB0-BAAA0C254CFE}" type="slidenum">
              <a:rPr lang="en-CA" smtClean="0"/>
              <a:pPr/>
              <a:t>19</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ctrTitle"/>
          </p:nvPr>
        </p:nvSpPr>
        <p:spPr>
          <a:xfrm>
            <a:off x="3657600" y="2369640"/>
            <a:ext cx="5029200" cy="983160"/>
          </a:xfrm>
        </p:spPr>
        <p:txBody>
          <a:bodyPr>
            <a:noAutofit/>
          </a:bodyPr>
          <a:lstStyle/>
          <a:p>
            <a:pPr algn="l">
              <a:defRPr/>
            </a:pPr>
            <a:r>
              <a:rPr lang="en-CA" sz="3200" dirty="0">
                <a:latin typeface="Calibri" pitchFamily="34" charset="0"/>
                <a:cs typeface="Calibri" pitchFamily="34" charset="0"/>
              </a:rPr>
              <a:t>Revising Business Messages</a:t>
            </a:r>
            <a:endParaRPr lang="en-US" sz="3200" dirty="0"/>
          </a:p>
        </p:txBody>
      </p:sp>
      <p:sp>
        <p:nvSpPr>
          <p:cNvPr id="2" name="TextBox 1"/>
          <p:cNvSpPr txBox="1"/>
          <p:nvPr/>
        </p:nvSpPr>
        <p:spPr>
          <a:xfrm>
            <a:off x="3544570" y="1600200"/>
            <a:ext cx="4532630" cy="701731"/>
          </a:xfrm>
          <a:prstGeom prst="rect">
            <a:avLst/>
          </a:prstGeom>
          <a:noFill/>
        </p:spPr>
        <p:txBody>
          <a:bodyPr wrap="square" rtlCol="0">
            <a:spAutoFit/>
          </a:bodyPr>
          <a:lstStyle/>
          <a:p>
            <a:pPr>
              <a:buNone/>
            </a:pPr>
            <a:r>
              <a:rPr lang="en-CA" sz="4400" b="0" dirty="0">
                <a:latin typeface="+mj-lt"/>
              </a:rPr>
              <a:t>Chapter 6</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6-</a:t>
            </a:r>
            <a:fld id="{90E60EF9-1974-4B4E-8EB0-BAAA0C254CFE}" type="slidenum">
              <a:rPr lang="en-CA" smtClean="0"/>
              <a:pPr/>
              <a:t>2</a:t>
            </a:fld>
            <a:endParaRPr lang="en-CA"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484784"/>
            <a:ext cx="3008740" cy="3854065"/>
          </a:xfrm>
          <a:prstGeom prst="rect">
            <a:avLst/>
          </a:prstGeom>
        </p:spPr>
      </p:pic>
    </p:spTree>
    <p:extLst>
      <p:ext uri="{BB962C8B-B14F-4D97-AF65-F5344CB8AC3E}">
        <p14:creationId xmlns:p14="http://schemas.microsoft.com/office/powerpoint/2010/main" val="2430930195"/>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FFAD-1550-483D-B1D2-DC1705D609C5}"/>
              </a:ext>
            </a:extLst>
          </p:cNvPr>
          <p:cNvSpPr>
            <a:spLocks noGrp="1"/>
          </p:cNvSpPr>
          <p:nvPr>
            <p:ph type="title"/>
          </p:nvPr>
        </p:nvSpPr>
        <p:spPr/>
        <p:txBody>
          <a:bodyPr/>
          <a:lstStyle/>
          <a:p>
            <a:r>
              <a:rPr lang="en-CA" dirty="0"/>
              <a:t>Slang and Buzzwords</a:t>
            </a:r>
          </a:p>
        </p:txBody>
      </p:sp>
      <p:sp>
        <p:nvSpPr>
          <p:cNvPr id="3" name="Content Placeholder 2">
            <a:extLst>
              <a:ext uri="{FF2B5EF4-FFF2-40B4-BE49-F238E27FC236}">
                <a16:creationId xmlns:a16="http://schemas.microsoft.com/office/drawing/2014/main" id="{8949E913-F5D7-4B5E-A686-795BE54B07BE}"/>
              </a:ext>
            </a:extLst>
          </p:cNvPr>
          <p:cNvSpPr>
            <a:spLocks noGrp="1"/>
          </p:cNvSpPr>
          <p:nvPr>
            <p:ph idx="1"/>
          </p:nvPr>
        </p:nvSpPr>
        <p:spPr/>
        <p:txBody>
          <a:bodyPr>
            <a:normAutofit lnSpcReduction="10000"/>
          </a:bodyPr>
          <a:lstStyle/>
          <a:p>
            <a:pPr marL="0" indent="0">
              <a:buNone/>
            </a:pPr>
            <a:r>
              <a:rPr lang="en-CA" dirty="0"/>
              <a:t>Consider this statement:</a:t>
            </a:r>
          </a:p>
          <a:p>
            <a:pPr marL="0" indent="0">
              <a:buNone/>
            </a:pPr>
            <a:r>
              <a:rPr lang="en-CA" dirty="0"/>
              <a:t>“The Administration has an awful lot of other things in the pipeline, and this has more wiggle room so they just moved it to the back burner. However, the proposal might be offered again since there is no pulling back because of the hot-potato factors.”</a:t>
            </a:r>
          </a:p>
          <a:p>
            <a:pPr marL="0" indent="0">
              <a:buNone/>
            </a:pPr>
            <a:endParaRPr lang="en-CA" dirty="0"/>
          </a:p>
          <a:p>
            <a:r>
              <a:rPr lang="en-CA" b="1" dirty="0"/>
              <a:t>What does this statement mean?</a:t>
            </a:r>
          </a:p>
        </p:txBody>
      </p:sp>
      <p:sp>
        <p:nvSpPr>
          <p:cNvPr id="4" name="Slide Number Placeholder 3">
            <a:extLst>
              <a:ext uri="{FF2B5EF4-FFF2-40B4-BE49-F238E27FC236}">
                <a16:creationId xmlns:a16="http://schemas.microsoft.com/office/drawing/2014/main" id="{2082686A-7DA4-4ABB-9E2C-A8243F658F27}"/>
              </a:ext>
            </a:extLst>
          </p:cNvPr>
          <p:cNvSpPr>
            <a:spLocks noGrp="1"/>
          </p:cNvSpPr>
          <p:nvPr>
            <p:ph type="sldNum" sz="quarter" idx="4"/>
          </p:nvPr>
        </p:nvSpPr>
        <p:spPr/>
        <p:txBody>
          <a:bodyPr/>
          <a:lstStyle/>
          <a:p>
            <a:r>
              <a:rPr lang="en-CA" dirty="0"/>
              <a:t>6-</a:t>
            </a:r>
            <a:fld id="{90E60EF9-1974-4B4E-8EB0-BAAA0C254CFE}" type="slidenum">
              <a:rPr lang="en-CA" smtClean="0"/>
              <a:pPr/>
              <a:t>20</a:t>
            </a:fld>
            <a:endParaRPr lang="en-CA" dirty="0"/>
          </a:p>
        </p:txBody>
      </p:sp>
      <p:sp>
        <p:nvSpPr>
          <p:cNvPr id="5" name="Footer Placeholder 4">
            <a:extLst>
              <a:ext uri="{FF2B5EF4-FFF2-40B4-BE49-F238E27FC236}">
                <a16:creationId xmlns:a16="http://schemas.microsoft.com/office/drawing/2014/main" id="{1E81AF94-26E2-4E1C-A07A-7304045C2340}"/>
              </a:ext>
            </a:extLst>
          </p:cNvPr>
          <p:cNvSpPr>
            <a:spLocks noGrp="1"/>
          </p:cNvSpPr>
          <p:nvPr>
            <p:ph type="ftr" sz="quarter" idx="3"/>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379028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Rescuing Buried Verbs</a:t>
            </a:r>
          </a:p>
        </p:txBody>
      </p:sp>
      <p:sp>
        <p:nvSpPr>
          <p:cNvPr id="10" name="Text Placeholder 9"/>
          <p:cNvSpPr>
            <a:spLocks noGrp="1"/>
          </p:cNvSpPr>
          <p:nvPr>
            <p:ph type="body" idx="1"/>
          </p:nvPr>
        </p:nvSpPr>
        <p:spPr>
          <a:xfrm>
            <a:off x="457200" y="1295400"/>
            <a:ext cx="4040188" cy="639762"/>
          </a:xfrm>
        </p:spPr>
        <p:txBody>
          <a:bodyPr/>
          <a:lstStyle/>
          <a:p>
            <a:r>
              <a:rPr lang="en-CA" sz="2800" dirty="0"/>
              <a:t>    Buried Verbs</a:t>
            </a:r>
          </a:p>
        </p:txBody>
      </p:sp>
      <p:sp>
        <p:nvSpPr>
          <p:cNvPr id="11" name="Content Placeholder 10"/>
          <p:cNvSpPr>
            <a:spLocks noGrp="1"/>
          </p:cNvSpPr>
          <p:nvPr>
            <p:ph sz="half" idx="2"/>
          </p:nvPr>
        </p:nvSpPr>
        <p:spPr>
          <a:xfrm>
            <a:off x="457200" y="1935162"/>
            <a:ext cx="4040188" cy="3951288"/>
          </a:xfrm>
        </p:spPr>
        <p:txBody>
          <a:bodyPr>
            <a:normAutofit/>
          </a:bodyPr>
          <a:lstStyle/>
          <a:p>
            <a:r>
              <a:rPr lang="en-CA" sz="2800" dirty="0"/>
              <a:t>Conduct a discussion of</a:t>
            </a:r>
          </a:p>
          <a:p>
            <a:r>
              <a:rPr lang="en-CA" sz="2800" dirty="0"/>
              <a:t>Give consideration to</a:t>
            </a:r>
          </a:p>
          <a:p>
            <a:r>
              <a:rPr lang="en-CA" sz="2800" dirty="0"/>
              <a:t>Make an assumption of</a:t>
            </a:r>
          </a:p>
          <a:p>
            <a:r>
              <a:rPr lang="en-CA" sz="2800" dirty="0"/>
              <a:t>Perform an analysis</a:t>
            </a:r>
          </a:p>
          <a:p>
            <a:r>
              <a:rPr lang="en-CA" sz="2800" dirty="0"/>
              <a:t>Reach a conclusion that</a:t>
            </a:r>
          </a:p>
          <a:p>
            <a:r>
              <a:rPr lang="en-CA" sz="2800" dirty="0"/>
              <a:t>Engage in the preparation of</a:t>
            </a:r>
          </a:p>
        </p:txBody>
      </p:sp>
      <p:sp>
        <p:nvSpPr>
          <p:cNvPr id="12" name="Text Placeholder 11"/>
          <p:cNvSpPr>
            <a:spLocks noGrp="1"/>
          </p:cNvSpPr>
          <p:nvPr>
            <p:ph type="body" sz="quarter" idx="3"/>
          </p:nvPr>
        </p:nvSpPr>
        <p:spPr>
          <a:xfrm>
            <a:off x="4645025" y="1295400"/>
            <a:ext cx="4041775" cy="639762"/>
          </a:xfrm>
        </p:spPr>
        <p:txBody>
          <a:bodyPr>
            <a:normAutofit/>
          </a:bodyPr>
          <a:lstStyle/>
          <a:p>
            <a:r>
              <a:rPr lang="en-CA" sz="2800" dirty="0"/>
              <a:t>    Unburied Verbs</a:t>
            </a:r>
          </a:p>
        </p:txBody>
      </p:sp>
      <p:sp>
        <p:nvSpPr>
          <p:cNvPr id="13" name="Content Placeholder 12"/>
          <p:cNvSpPr>
            <a:spLocks noGrp="1"/>
          </p:cNvSpPr>
          <p:nvPr>
            <p:ph sz="quarter" idx="4"/>
          </p:nvPr>
        </p:nvSpPr>
        <p:spPr>
          <a:xfrm>
            <a:off x="4645025" y="1935162"/>
            <a:ext cx="4041775" cy="3951288"/>
          </a:xfrm>
        </p:spPr>
        <p:txBody>
          <a:bodyPr>
            <a:normAutofit/>
          </a:bodyPr>
          <a:lstStyle/>
          <a:p>
            <a:r>
              <a:rPr lang="en-CA" sz="2800" dirty="0"/>
              <a:t>Discuss</a:t>
            </a:r>
          </a:p>
          <a:p>
            <a:r>
              <a:rPr lang="en-CA" sz="2800" dirty="0"/>
              <a:t>Consider</a:t>
            </a:r>
          </a:p>
          <a:p>
            <a:r>
              <a:rPr lang="en-CA" sz="2800" dirty="0"/>
              <a:t>Assume</a:t>
            </a:r>
          </a:p>
          <a:p>
            <a:r>
              <a:rPr lang="en-CA" sz="2800" dirty="0"/>
              <a:t>Analyze</a:t>
            </a:r>
          </a:p>
          <a:p>
            <a:r>
              <a:rPr lang="en-CA" sz="2800" dirty="0"/>
              <a:t>Conclude</a:t>
            </a:r>
          </a:p>
          <a:p>
            <a:r>
              <a:rPr lang="en-CA" sz="2800" dirty="0"/>
              <a:t>Prepare</a:t>
            </a:r>
          </a:p>
        </p:txBody>
      </p:sp>
      <p:sp>
        <p:nvSpPr>
          <p:cNvPr id="9" name="Footer Placeholder 1"/>
          <p:cNvSpPr>
            <a:spLocks noGrp="1"/>
          </p:cNvSpPr>
          <p:nvPr>
            <p:ph type="ftr" sz="quarter" idx="3"/>
          </p:nvPr>
        </p:nvSpPr>
        <p:spPr>
          <a:xfrm>
            <a:off x="3124200" y="6309320"/>
            <a:ext cx="2895600" cy="365125"/>
          </a:xfrm>
        </p:spPr>
        <p:txBody>
          <a:bodyPr>
            <a:normAutofit fontScale="47500" lnSpcReduction="20000"/>
          </a:bodyPr>
          <a:lstStyle/>
          <a:p>
            <a:pPr algn="ctr"/>
            <a:r>
              <a:rPr lang="en-US" b="0" dirty="0">
                <a:solidFill>
                  <a:srgbClr val="898989"/>
                </a:solidFill>
                <a:latin typeface="Gill Sans MT"/>
              </a:rPr>
              <a:t>Copyright © 2019 by Nelson Education Ltd.</a:t>
            </a:r>
            <a:endParaRPr lang="en-CA" b="0" dirty="0">
              <a:solidFill>
                <a:srgbClr val="898989"/>
              </a:solidFill>
              <a:latin typeface="Gill Sans MT"/>
            </a:endParaRPr>
          </a:p>
        </p:txBody>
      </p:sp>
      <p:sp>
        <p:nvSpPr>
          <p:cNvPr id="14" name="Slide Number Placeholder 13"/>
          <p:cNvSpPr>
            <a:spLocks noGrp="1"/>
          </p:cNvSpPr>
          <p:nvPr>
            <p:ph type="sldNum" sz="quarter" idx="11"/>
          </p:nvPr>
        </p:nvSpPr>
        <p:spPr/>
        <p:txBody>
          <a:bodyPr/>
          <a:lstStyle/>
          <a:p>
            <a:r>
              <a:rPr lang="en-CA" dirty="0"/>
              <a:t>6-</a:t>
            </a:r>
            <a:fld id="{90E60EF9-1974-4B4E-8EB0-BAAA0C254CFE}" type="slidenum">
              <a:rPr lang="en-CA" smtClean="0"/>
              <a:pPr/>
              <a:t>21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additive="base">
                                        <p:cTn id="19"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anim calcmode="lin" valueType="num">
                                      <p:cBhvr additive="base">
                                        <p:cTn id="25"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 calcmode="lin" valueType="num">
                                      <p:cBhvr additive="base">
                                        <p:cTn id="31"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anim calcmode="lin" valueType="num">
                                      <p:cBhvr additive="base">
                                        <p:cTn id="37" dur="500" fill="hold"/>
                                        <p:tgtEl>
                                          <p:spTgt spid="11">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anim calcmode="lin" valueType="num">
                                      <p:cBhvr additive="base">
                                        <p:cTn id="43" dur="500" fill="hold"/>
                                        <p:tgtEl>
                                          <p:spTgt spid="11">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
                                            <p:txEl>
                                              <p:pRg st="5" end="5"/>
                                            </p:txEl>
                                          </p:spTgt>
                                        </p:tgtEl>
                                        <p:attrNameLst>
                                          <p:attrName>style.visibility</p:attrName>
                                        </p:attrNameLst>
                                      </p:cBhvr>
                                      <p:to>
                                        <p:strVal val="visible"/>
                                      </p:to>
                                    </p:set>
                                    <p:anim calcmode="lin" valueType="num">
                                      <p:cBhvr additive="base">
                                        <p:cTn id="49" dur="500" fill="hold"/>
                                        <p:tgtEl>
                                          <p:spTgt spid="11">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
                                            <p:txEl>
                                              <p:pRg st="0" end="0"/>
                                            </p:txEl>
                                          </p:spTgt>
                                        </p:tgtEl>
                                        <p:attrNameLst>
                                          <p:attrName>style.visibility</p:attrName>
                                        </p:attrNameLst>
                                      </p:cBhvr>
                                      <p:to>
                                        <p:strVal val="visible"/>
                                      </p:to>
                                    </p:set>
                                    <p:anim calcmode="lin" valueType="num">
                                      <p:cBhvr additive="base">
                                        <p:cTn id="55"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3">
                                            <p:txEl>
                                              <p:pRg st="0" end="0"/>
                                            </p:txEl>
                                          </p:spTgt>
                                        </p:tgtEl>
                                        <p:attrNameLst>
                                          <p:attrName>style.visibility</p:attrName>
                                        </p:attrNameLst>
                                      </p:cBhvr>
                                      <p:to>
                                        <p:strVal val="visible"/>
                                      </p:to>
                                    </p:set>
                                    <p:anim calcmode="lin" valueType="num">
                                      <p:cBhvr additive="base">
                                        <p:cTn id="61"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3">
                                            <p:txEl>
                                              <p:pRg st="1" end="1"/>
                                            </p:txEl>
                                          </p:spTgt>
                                        </p:tgtEl>
                                        <p:attrNameLst>
                                          <p:attrName>style.visibility</p:attrName>
                                        </p:attrNameLst>
                                      </p:cBhvr>
                                      <p:to>
                                        <p:strVal val="visible"/>
                                      </p:to>
                                    </p:set>
                                    <p:anim calcmode="lin" valueType="num">
                                      <p:cBhvr additive="base">
                                        <p:cTn id="67"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3">
                                            <p:txEl>
                                              <p:pRg st="2" end="2"/>
                                            </p:txEl>
                                          </p:spTgt>
                                        </p:tgtEl>
                                        <p:attrNameLst>
                                          <p:attrName>style.visibility</p:attrName>
                                        </p:attrNameLst>
                                      </p:cBhvr>
                                      <p:to>
                                        <p:strVal val="visible"/>
                                      </p:to>
                                    </p:set>
                                    <p:anim calcmode="lin" valueType="num">
                                      <p:cBhvr additive="base">
                                        <p:cTn id="73"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3">
                                            <p:txEl>
                                              <p:pRg st="3" end="3"/>
                                            </p:txEl>
                                          </p:spTgt>
                                        </p:tgtEl>
                                        <p:attrNameLst>
                                          <p:attrName>style.visibility</p:attrName>
                                        </p:attrNameLst>
                                      </p:cBhvr>
                                      <p:to>
                                        <p:strVal val="visible"/>
                                      </p:to>
                                    </p:set>
                                    <p:anim calcmode="lin" valueType="num">
                                      <p:cBhvr additive="base">
                                        <p:cTn id="79" dur="500" fill="hold"/>
                                        <p:tgtEl>
                                          <p:spTgt spid="13">
                                            <p:txEl>
                                              <p:pRg st="3" end="3"/>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3">
                                            <p:txEl>
                                              <p:pRg st="4" end="4"/>
                                            </p:txEl>
                                          </p:spTgt>
                                        </p:tgtEl>
                                        <p:attrNameLst>
                                          <p:attrName>style.visibility</p:attrName>
                                        </p:attrNameLst>
                                      </p:cBhvr>
                                      <p:to>
                                        <p:strVal val="visible"/>
                                      </p:to>
                                    </p:set>
                                    <p:anim calcmode="lin" valueType="num">
                                      <p:cBhvr additive="base">
                                        <p:cTn id="85" dur="500" fill="hold"/>
                                        <p:tgtEl>
                                          <p:spTgt spid="13">
                                            <p:txEl>
                                              <p:pRg st="4" end="4"/>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3">
                                            <p:txEl>
                                              <p:pRg st="5" end="5"/>
                                            </p:txEl>
                                          </p:spTgt>
                                        </p:tgtEl>
                                        <p:attrNameLst>
                                          <p:attrName>style.visibility</p:attrName>
                                        </p:attrNameLst>
                                      </p:cBhvr>
                                      <p:to>
                                        <p:strVal val="visible"/>
                                      </p:to>
                                    </p:set>
                                    <p:anim calcmode="lin" valueType="num">
                                      <p:cBhvr additive="base">
                                        <p:cTn id="91" dur="500" fill="hold"/>
                                        <p:tgtEl>
                                          <p:spTgt spid="13">
                                            <p:txEl>
                                              <p:pRg st="5" end="5"/>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1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P spid="11" grpId="0" build="p"/>
      <p:bldP spid="12" grpId="0" build="p"/>
      <p:bldP spid="1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CA" sz="4400" dirty="0">
                <a:solidFill>
                  <a:schemeClr val="tx1"/>
                </a:solidFill>
                <a:effectLst/>
              </a:rPr>
              <a:t>Eliminating Intensifiers</a:t>
            </a:r>
          </a:p>
        </p:txBody>
      </p:sp>
      <p:sp>
        <p:nvSpPr>
          <p:cNvPr id="7" name="Content Placeholder 6"/>
          <p:cNvSpPr>
            <a:spLocks noGrp="1"/>
          </p:cNvSpPr>
          <p:nvPr>
            <p:ph idx="1"/>
          </p:nvPr>
        </p:nvSpPr>
        <p:spPr>
          <a:xfrm>
            <a:off x="457200" y="1447800"/>
            <a:ext cx="8229600" cy="4525963"/>
          </a:xfrm>
        </p:spPr>
        <p:txBody>
          <a:bodyPr>
            <a:normAutofit/>
          </a:bodyPr>
          <a:lstStyle/>
          <a:p>
            <a:pPr algn="ctr">
              <a:buNone/>
            </a:pPr>
            <a:r>
              <a:rPr lang="en-CA" b="1" dirty="0"/>
              <a:t>Control your enthusiasm and </a:t>
            </a:r>
            <a:br>
              <a:rPr lang="en-CA" b="1" dirty="0"/>
            </a:br>
            <a:r>
              <a:rPr lang="en-CA" b="1" dirty="0"/>
              <a:t>guard against excessive use.</a:t>
            </a:r>
          </a:p>
          <a:p>
            <a:pPr>
              <a:buNone/>
            </a:pPr>
            <a:endParaRPr lang="en-CA" sz="2000" dirty="0"/>
          </a:p>
          <a:p>
            <a:pPr>
              <a:buNone/>
            </a:pPr>
            <a:r>
              <a:rPr lang="en-CA" sz="2600" b="1" dirty="0"/>
              <a:t>Excessive Exuberance</a:t>
            </a:r>
            <a:r>
              <a:rPr lang="en-CA" sz="2600" dirty="0"/>
              <a:t>		</a:t>
            </a:r>
            <a:r>
              <a:rPr lang="en-CA" sz="2600" b="1" dirty="0"/>
              <a:t>Businesslike</a:t>
            </a:r>
          </a:p>
          <a:p>
            <a:pPr>
              <a:buNone/>
            </a:pPr>
            <a:r>
              <a:rPr lang="en-CA" sz="2600" dirty="0"/>
              <a:t>We </a:t>
            </a:r>
            <a:r>
              <a:rPr lang="en-CA" sz="2600" i="1" dirty="0"/>
              <a:t>totally</a:t>
            </a:r>
            <a:r>
              <a:rPr lang="en-CA" sz="2600" dirty="0"/>
              <a:t> agree that we		We agree that we did </a:t>
            </a:r>
          </a:p>
          <a:p>
            <a:pPr>
              <a:buNone/>
            </a:pPr>
            <a:r>
              <a:rPr lang="en-CA" sz="2600" i="1" dirty="0"/>
              <a:t>actually </a:t>
            </a:r>
            <a:r>
              <a:rPr lang="en-CA" sz="2600" dirty="0"/>
              <a:t>did not give his		not give his proposal a</a:t>
            </a:r>
          </a:p>
          <a:p>
            <a:pPr>
              <a:buNone/>
            </a:pPr>
            <a:r>
              <a:rPr lang="en-CA" sz="2600" dirty="0"/>
              <a:t>proposal a</a:t>
            </a:r>
            <a:r>
              <a:rPr lang="en-CA" sz="2600" i="1" dirty="0"/>
              <a:t> very </a:t>
            </a:r>
            <a:r>
              <a:rPr lang="en-CA" sz="2600" dirty="0"/>
              <a:t>fair			fair trial.</a:t>
            </a:r>
          </a:p>
          <a:p>
            <a:pPr>
              <a:buNone/>
            </a:pPr>
            <a:r>
              <a:rPr lang="en-CA" sz="2600" dirty="0"/>
              <a:t>trial.</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6-</a:t>
            </a:r>
            <a:fld id="{90E60EF9-1974-4B4E-8EB0-BAAA0C254CFE}" type="slidenum">
              <a:rPr lang="en-CA" smtClean="0"/>
              <a:pPr/>
              <a:t>22</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92" name="Rectangle 20"/>
          <p:cNvSpPr>
            <a:spLocks noGrp="1" noChangeArrowheads="1"/>
          </p:cNvSpPr>
          <p:nvPr>
            <p:ph type="title"/>
          </p:nvPr>
        </p:nvSpPr>
        <p:spPr/>
        <p:txBody>
          <a:bodyPr/>
          <a:lstStyle/>
          <a:p>
            <a:r>
              <a:rPr lang="en-US" dirty="0">
                <a:solidFill>
                  <a:srgbClr val="000000"/>
                </a:solidFill>
              </a:rPr>
              <a:t>Proofreading to Catch Errors</a:t>
            </a:r>
          </a:p>
        </p:txBody>
      </p:sp>
      <p:sp>
        <p:nvSpPr>
          <p:cNvPr id="82947"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spcBef>
                <a:spcPct val="20000"/>
              </a:spcBef>
            </a:pPr>
            <a:endParaRPr lang="en-CA" dirty="0"/>
          </a:p>
        </p:txBody>
      </p:sp>
      <p:sp>
        <p:nvSpPr>
          <p:cNvPr id="82948"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spcBef>
                <a:spcPct val="20000"/>
              </a:spcBef>
            </a:pPr>
            <a:endParaRPr lang="en-CA" dirty="0"/>
          </a:p>
        </p:txBody>
      </p:sp>
      <p:sp>
        <p:nvSpPr>
          <p:cNvPr id="156802" name="_s1033"/>
          <p:cNvSpPr>
            <a:spLocks noChangeArrowheads="1"/>
          </p:cNvSpPr>
          <p:nvPr/>
        </p:nvSpPr>
        <p:spPr bwMode="auto">
          <a:xfrm>
            <a:off x="3543300" y="1524000"/>
            <a:ext cx="2019300" cy="1066800"/>
          </a:xfrm>
          <a:prstGeom prst="ellipse">
            <a:avLst/>
          </a:prstGeom>
          <a:solidFill>
            <a:schemeClr val="accent3">
              <a:lumMod val="60000"/>
              <a:lumOff val="40000"/>
            </a:schemeClr>
          </a:solidFill>
          <a:ln w="9525">
            <a:solidFill>
              <a:schemeClr val="tx1"/>
            </a:solidFill>
            <a:round/>
            <a:headEnd/>
            <a:tailEnd/>
          </a:ln>
          <a:scene3d>
            <a:camera prst="orthographicFront"/>
            <a:lightRig rig="threePt" dir="t"/>
          </a:scene3d>
          <a:sp3d>
            <a:bevelT w="165100" prst="coolSlant"/>
          </a:sp3d>
        </p:spPr>
        <p:txBody>
          <a:bodyPr wrap="none" lIns="0" tIns="0" rIns="0" bIns="0" anchor="ctr"/>
          <a:lstStyle/>
          <a:p>
            <a:pPr algn="ctr">
              <a:spcBef>
                <a:spcPct val="20000"/>
              </a:spcBef>
            </a:pPr>
            <a:r>
              <a:rPr lang="en-US" sz="2800" dirty="0">
                <a:latin typeface="Calibri" pitchFamily="34" charset="0"/>
                <a:cs typeface="Calibri" pitchFamily="34" charset="0"/>
              </a:rPr>
              <a:t>Spelling</a:t>
            </a:r>
          </a:p>
        </p:txBody>
      </p:sp>
      <p:sp>
        <p:nvSpPr>
          <p:cNvPr id="156803" name="_s1034"/>
          <p:cNvSpPr>
            <a:spLocks noChangeArrowheads="1"/>
          </p:cNvSpPr>
          <p:nvPr/>
        </p:nvSpPr>
        <p:spPr bwMode="auto">
          <a:xfrm>
            <a:off x="3276600" y="3352800"/>
            <a:ext cx="2362200" cy="1066800"/>
          </a:xfrm>
          <a:prstGeom prst="ellipse">
            <a:avLst/>
          </a:prstGeom>
          <a:solidFill>
            <a:schemeClr val="accent3">
              <a:lumMod val="60000"/>
              <a:lumOff val="40000"/>
            </a:schemeClr>
          </a:solidFill>
          <a:ln w="9525">
            <a:solidFill>
              <a:schemeClr val="tx1"/>
            </a:solidFill>
            <a:round/>
            <a:headEnd/>
            <a:tailEnd/>
          </a:ln>
          <a:scene3d>
            <a:camera prst="orthographicFront"/>
            <a:lightRig rig="threePt" dir="t"/>
          </a:scene3d>
          <a:sp3d>
            <a:bevelT w="165100" prst="coolSlant"/>
          </a:sp3d>
        </p:spPr>
        <p:txBody>
          <a:bodyPr wrap="none" lIns="0" tIns="0" rIns="0" bIns="0" anchor="ctr"/>
          <a:lstStyle/>
          <a:p>
            <a:pPr algn="ctr">
              <a:spcBef>
                <a:spcPct val="20000"/>
              </a:spcBef>
            </a:pPr>
            <a:r>
              <a:rPr lang="en-US" sz="2800" b="1" dirty="0">
                <a:latin typeface="Calibri" pitchFamily="34" charset="0"/>
                <a:cs typeface="Calibri" pitchFamily="34" charset="0"/>
              </a:rPr>
              <a:t>Proofreading</a:t>
            </a:r>
          </a:p>
        </p:txBody>
      </p:sp>
      <p:sp>
        <p:nvSpPr>
          <p:cNvPr id="156805" name="Line 133"/>
          <p:cNvSpPr>
            <a:spLocks noChangeShapeType="1"/>
          </p:cNvSpPr>
          <p:nvPr/>
        </p:nvSpPr>
        <p:spPr bwMode="auto">
          <a:xfrm flipV="1">
            <a:off x="3059832" y="4343400"/>
            <a:ext cx="673968" cy="381000"/>
          </a:xfrm>
          <a:prstGeom prst="line">
            <a:avLst/>
          </a:prstGeom>
          <a:noFill/>
          <a:ln w="19050">
            <a:solidFill>
              <a:schemeClr val="tx1"/>
            </a:solidFill>
            <a:round/>
            <a:headEnd/>
            <a:tailEnd/>
          </a:ln>
        </p:spPr>
        <p:txBody>
          <a:bodyPr/>
          <a:lstStyle/>
          <a:p>
            <a:endParaRPr lang="en-US" sz="2800" dirty="0"/>
          </a:p>
        </p:txBody>
      </p:sp>
      <p:sp>
        <p:nvSpPr>
          <p:cNvPr id="156806" name="Line 134"/>
          <p:cNvSpPr>
            <a:spLocks noChangeShapeType="1"/>
          </p:cNvSpPr>
          <p:nvPr/>
        </p:nvSpPr>
        <p:spPr bwMode="auto">
          <a:xfrm>
            <a:off x="5486400" y="4267200"/>
            <a:ext cx="457200" cy="457200"/>
          </a:xfrm>
          <a:prstGeom prst="line">
            <a:avLst/>
          </a:prstGeom>
          <a:noFill/>
          <a:ln w="19050">
            <a:solidFill>
              <a:schemeClr val="tx1"/>
            </a:solidFill>
            <a:round/>
            <a:headEnd/>
            <a:tailEnd/>
          </a:ln>
        </p:spPr>
        <p:txBody>
          <a:bodyPr/>
          <a:lstStyle/>
          <a:p>
            <a:endParaRPr lang="en-US" sz="2800" dirty="0"/>
          </a:p>
        </p:txBody>
      </p:sp>
      <p:sp>
        <p:nvSpPr>
          <p:cNvPr id="156808" name="Line 136"/>
          <p:cNvSpPr>
            <a:spLocks noChangeShapeType="1"/>
          </p:cNvSpPr>
          <p:nvPr/>
        </p:nvSpPr>
        <p:spPr bwMode="auto">
          <a:xfrm flipH="1">
            <a:off x="4495800" y="2697162"/>
            <a:ext cx="4192" cy="579438"/>
          </a:xfrm>
          <a:prstGeom prst="line">
            <a:avLst/>
          </a:prstGeom>
          <a:noFill/>
          <a:ln w="19050">
            <a:solidFill>
              <a:schemeClr val="tx1"/>
            </a:solidFill>
            <a:round/>
            <a:headEnd/>
            <a:tailEnd/>
          </a:ln>
        </p:spPr>
        <p:txBody>
          <a:bodyPr/>
          <a:lstStyle/>
          <a:p>
            <a:endParaRPr lang="en-US" sz="2800" dirty="0"/>
          </a:p>
        </p:txBody>
      </p:sp>
      <p:sp>
        <p:nvSpPr>
          <p:cNvPr id="156809" name="_s1033"/>
          <p:cNvSpPr>
            <a:spLocks noChangeArrowheads="1"/>
          </p:cNvSpPr>
          <p:nvPr/>
        </p:nvSpPr>
        <p:spPr bwMode="auto">
          <a:xfrm>
            <a:off x="838200" y="4648200"/>
            <a:ext cx="2476500" cy="1066800"/>
          </a:xfrm>
          <a:prstGeom prst="ellipse">
            <a:avLst/>
          </a:prstGeom>
          <a:solidFill>
            <a:schemeClr val="accent3">
              <a:lumMod val="60000"/>
              <a:lumOff val="40000"/>
            </a:schemeClr>
          </a:solidFill>
          <a:ln w="9525">
            <a:solidFill>
              <a:schemeClr val="tx1"/>
            </a:solidFill>
            <a:round/>
            <a:headEnd/>
            <a:tailEnd/>
          </a:ln>
          <a:scene3d>
            <a:camera prst="orthographicFront"/>
            <a:lightRig rig="threePt" dir="t"/>
          </a:scene3d>
          <a:sp3d>
            <a:bevelT w="165100" prst="coolSlant"/>
          </a:sp3d>
        </p:spPr>
        <p:txBody>
          <a:bodyPr wrap="none" lIns="0" tIns="0" rIns="0" bIns="0" anchor="ctr"/>
          <a:lstStyle/>
          <a:p>
            <a:pPr algn="ctr">
              <a:lnSpc>
                <a:spcPct val="80000"/>
              </a:lnSpc>
              <a:spcBef>
                <a:spcPct val="20000"/>
              </a:spcBef>
            </a:pPr>
            <a:r>
              <a:rPr lang="en-US" sz="2800" dirty="0">
                <a:latin typeface="Calibri" pitchFamily="34" charset="0"/>
                <a:cs typeface="Calibri" pitchFamily="34" charset="0"/>
              </a:rPr>
              <a:t>Names and</a:t>
            </a:r>
            <a:br>
              <a:rPr lang="en-US" sz="2800" dirty="0">
                <a:latin typeface="Calibri" pitchFamily="34" charset="0"/>
                <a:cs typeface="Calibri" pitchFamily="34" charset="0"/>
              </a:rPr>
            </a:br>
            <a:r>
              <a:rPr lang="en-US" sz="2800" dirty="0">
                <a:latin typeface="Calibri" pitchFamily="34" charset="0"/>
                <a:cs typeface="Calibri" pitchFamily="34" charset="0"/>
              </a:rPr>
              <a:t>numbers</a:t>
            </a:r>
          </a:p>
        </p:txBody>
      </p:sp>
      <p:sp>
        <p:nvSpPr>
          <p:cNvPr id="156810" name="_s1033"/>
          <p:cNvSpPr>
            <a:spLocks noChangeArrowheads="1"/>
          </p:cNvSpPr>
          <p:nvPr/>
        </p:nvSpPr>
        <p:spPr bwMode="auto">
          <a:xfrm>
            <a:off x="5600700" y="4648200"/>
            <a:ext cx="2019300" cy="1066800"/>
          </a:xfrm>
          <a:prstGeom prst="ellipse">
            <a:avLst/>
          </a:prstGeom>
          <a:solidFill>
            <a:schemeClr val="accent3">
              <a:lumMod val="60000"/>
              <a:lumOff val="40000"/>
            </a:schemeClr>
          </a:solidFill>
          <a:ln w="9525">
            <a:solidFill>
              <a:schemeClr val="tx1"/>
            </a:solidFill>
            <a:round/>
            <a:headEnd/>
            <a:tailEnd/>
          </a:ln>
          <a:scene3d>
            <a:camera prst="orthographicFront"/>
            <a:lightRig rig="threePt" dir="t"/>
          </a:scene3d>
          <a:sp3d>
            <a:bevelT w="165100" prst="coolSlant"/>
          </a:sp3d>
        </p:spPr>
        <p:txBody>
          <a:bodyPr wrap="none" lIns="0" tIns="0" rIns="0" bIns="0" anchor="ctr"/>
          <a:lstStyle/>
          <a:p>
            <a:pPr algn="ctr">
              <a:spcBef>
                <a:spcPct val="20000"/>
              </a:spcBef>
            </a:pPr>
            <a:r>
              <a:rPr lang="en-US" sz="2800" dirty="0">
                <a:latin typeface="Calibri" pitchFamily="34" charset="0"/>
                <a:cs typeface="Calibri" pitchFamily="34" charset="0"/>
              </a:rPr>
              <a:t>Punctuation</a:t>
            </a:r>
          </a:p>
        </p:txBody>
      </p:sp>
      <p:sp>
        <p:nvSpPr>
          <p:cNvPr id="156811" name="_s1033"/>
          <p:cNvSpPr>
            <a:spLocks noChangeArrowheads="1"/>
          </p:cNvSpPr>
          <p:nvPr/>
        </p:nvSpPr>
        <p:spPr bwMode="auto">
          <a:xfrm>
            <a:off x="6362700" y="2514600"/>
            <a:ext cx="2019300" cy="1066800"/>
          </a:xfrm>
          <a:prstGeom prst="ellipse">
            <a:avLst/>
          </a:prstGeom>
          <a:solidFill>
            <a:schemeClr val="accent3">
              <a:lumMod val="60000"/>
              <a:lumOff val="40000"/>
            </a:schemeClr>
          </a:solidFill>
          <a:ln w="9525">
            <a:solidFill>
              <a:schemeClr val="tx1"/>
            </a:solidFill>
            <a:round/>
            <a:headEnd/>
            <a:tailEnd/>
          </a:ln>
          <a:scene3d>
            <a:camera prst="orthographicFront"/>
            <a:lightRig rig="threePt" dir="t"/>
          </a:scene3d>
          <a:sp3d>
            <a:bevelT w="165100" prst="coolSlant"/>
          </a:sp3d>
        </p:spPr>
        <p:txBody>
          <a:bodyPr wrap="none" lIns="0" tIns="0" rIns="0" bIns="0" anchor="ctr"/>
          <a:lstStyle/>
          <a:p>
            <a:pPr algn="ctr">
              <a:spcBef>
                <a:spcPct val="20000"/>
              </a:spcBef>
            </a:pPr>
            <a:r>
              <a:rPr lang="en-US" sz="2800" dirty="0">
                <a:latin typeface="Calibri" pitchFamily="34" charset="0"/>
                <a:cs typeface="Calibri" pitchFamily="34" charset="0"/>
              </a:rPr>
              <a:t>Grammar</a:t>
            </a:r>
          </a:p>
        </p:txBody>
      </p:sp>
      <p:sp>
        <p:nvSpPr>
          <p:cNvPr id="156812" name="Line 140"/>
          <p:cNvSpPr>
            <a:spLocks noChangeShapeType="1"/>
          </p:cNvSpPr>
          <p:nvPr/>
        </p:nvSpPr>
        <p:spPr bwMode="auto">
          <a:xfrm flipH="1">
            <a:off x="5715000" y="3276600"/>
            <a:ext cx="609600" cy="381000"/>
          </a:xfrm>
          <a:prstGeom prst="line">
            <a:avLst/>
          </a:prstGeom>
          <a:noFill/>
          <a:ln w="19050">
            <a:solidFill>
              <a:schemeClr val="tx1"/>
            </a:solidFill>
            <a:round/>
            <a:headEnd/>
            <a:tailEnd/>
          </a:ln>
        </p:spPr>
        <p:txBody>
          <a:bodyPr/>
          <a:lstStyle/>
          <a:p>
            <a:endParaRPr lang="en-US" sz="2800" dirty="0"/>
          </a:p>
        </p:txBody>
      </p:sp>
      <p:sp>
        <p:nvSpPr>
          <p:cNvPr id="156813" name="_s1033"/>
          <p:cNvSpPr>
            <a:spLocks noChangeArrowheads="1"/>
          </p:cNvSpPr>
          <p:nvPr/>
        </p:nvSpPr>
        <p:spPr bwMode="auto">
          <a:xfrm>
            <a:off x="457200" y="2438400"/>
            <a:ext cx="2019300" cy="1066800"/>
          </a:xfrm>
          <a:prstGeom prst="ellipse">
            <a:avLst/>
          </a:prstGeom>
          <a:solidFill>
            <a:schemeClr val="accent3">
              <a:lumMod val="60000"/>
              <a:lumOff val="40000"/>
            </a:schemeClr>
          </a:solidFill>
          <a:ln w="9525">
            <a:solidFill>
              <a:schemeClr val="tx1"/>
            </a:solidFill>
            <a:round/>
            <a:headEnd/>
            <a:tailEnd/>
          </a:ln>
          <a:scene3d>
            <a:camera prst="orthographicFront"/>
            <a:lightRig rig="threePt" dir="t"/>
          </a:scene3d>
          <a:sp3d>
            <a:bevelT w="165100" prst="coolSlant"/>
          </a:sp3d>
        </p:spPr>
        <p:txBody>
          <a:bodyPr wrap="none" lIns="0" tIns="0" rIns="0" bIns="0" anchor="ctr"/>
          <a:lstStyle/>
          <a:p>
            <a:pPr algn="ctr">
              <a:spcBef>
                <a:spcPct val="20000"/>
              </a:spcBef>
            </a:pPr>
            <a:r>
              <a:rPr lang="en-US" sz="2800" dirty="0">
                <a:latin typeface="Calibri" pitchFamily="34" charset="0"/>
                <a:cs typeface="Calibri" pitchFamily="34" charset="0"/>
              </a:rPr>
              <a:t>Format</a:t>
            </a:r>
          </a:p>
        </p:txBody>
      </p:sp>
      <p:sp>
        <p:nvSpPr>
          <p:cNvPr id="156814" name="Line 142"/>
          <p:cNvSpPr>
            <a:spLocks noChangeShapeType="1"/>
          </p:cNvSpPr>
          <p:nvPr/>
        </p:nvSpPr>
        <p:spPr bwMode="auto">
          <a:xfrm>
            <a:off x="2438400" y="3200400"/>
            <a:ext cx="762000" cy="381000"/>
          </a:xfrm>
          <a:prstGeom prst="line">
            <a:avLst/>
          </a:prstGeom>
          <a:noFill/>
          <a:ln w="19050">
            <a:solidFill>
              <a:schemeClr val="tx1"/>
            </a:solidFill>
            <a:round/>
            <a:headEnd/>
            <a:tailEnd/>
          </a:ln>
        </p:spPr>
        <p:txBody>
          <a:bodyPr/>
          <a:lstStyle/>
          <a:p>
            <a:endParaRPr lang="en-US" sz="2800" dirty="0"/>
          </a:p>
        </p:txBody>
      </p:sp>
      <p:sp>
        <p:nvSpPr>
          <p:cNvPr id="1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9" name="Slide Number Placeholder 18"/>
          <p:cNvSpPr>
            <a:spLocks noGrp="1"/>
          </p:cNvSpPr>
          <p:nvPr>
            <p:ph type="sldNum" sz="quarter" idx="4"/>
          </p:nvPr>
        </p:nvSpPr>
        <p:spPr/>
        <p:txBody>
          <a:bodyPr/>
          <a:lstStyle/>
          <a:p>
            <a:r>
              <a:rPr lang="en-CA" dirty="0"/>
              <a:t>6-</a:t>
            </a:r>
            <a:fld id="{90E60EF9-1974-4B4E-8EB0-BAAA0C254CFE}" type="slidenum">
              <a:rPr lang="en-CA" smtClean="0"/>
              <a:pPr/>
              <a:t>23</a:t>
            </a:fld>
            <a:endParaRPr lang="en-CA"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92"/>
                                        </p:tgtEl>
                                        <p:attrNameLst>
                                          <p:attrName>style.visibility</p:attrName>
                                        </p:attrNameLst>
                                      </p:cBhvr>
                                      <p:to>
                                        <p:strVal val="visible"/>
                                      </p:to>
                                    </p:set>
                                    <p:anim calcmode="lin" valueType="num">
                                      <p:cBhvr additive="base">
                                        <p:cTn id="7" dur="500" fill="hold"/>
                                        <p:tgtEl>
                                          <p:spTgt spid="156692"/>
                                        </p:tgtEl>
                                        <p:attrNameLst>
                                          <p:attrName>ppt_x</p:attrName>
                                        </p:attrNameLst>
                                      </p:cBhvr>
                                      <p:tavLst>
                                        <p:tav tm="0">
                                          <p:val>
                                            <p:strVal val="0-#ppt_w/2"/>
                                          </p:val>
                                        </p:tav>
                                        <p:tav tm="100000">
                                          <p:val>
                                            <p:strVal val="#ppt_x"/>
                                          </p:val>
                                        </p:tav>
                                      </p:tavLst>
                                    </p:anim>
                                    <p:anim calcmode="lin" valueType="num">
                                      <p:cBhvr additive="base">
                                        <p:cTn id="8" dur="500" fill="hold"/>
                                        <p:tgtEl>
                                          <p:spTgt spid="1566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6802"/>
                                        </p:tgtEl>
                                        <p:attrNameLst>
                                          <p:attrName>style.visibility</p:attrName>
                                        </p:attrNameLst>
                                      </p:cBhvr>
                                      <p:to>
                                        <p:strVal val="visible"/>
                                      </p:to>
                                    </p:set>
                                    <p:anim calcmode="lin" valueType="num">
                                      <p:cBhvr additive="base">
                                        <p:cTn id="13" dur="500" fill="hold"/>
                                        <p:tgtEl>
                                          <p:spTgt spid="156802"/>
                                        </p:tgtEl>
                                        <p:attrNameLst>
                                          <p:attrName>ppt_x</p:attrName>
                                        </p:attrNameLst>
                                      </p:cBhvr>
                                      <p:tavLst>
                                        <p:tav tm="0">
                                          <p:val>
                                            <p:strVal val="0-#ppt_w/2"/>
                                          </p:val>
                                        </p:tav>
                                        <p:tav tm="100000">
                                          <p:val>
                                            <p:strVal val="#ppt_x"/>
                                          </p:val>
                                        </p:tav>
                                      </p:tavLst>
                                    </p:anim>
                                    <p:anim calcmode="lin" valueType="num">
                                      <p:cBhvr additive="base">
                                        <p:cTn id="14" dur="500" fill="hold"/>
                                        <p:tgtEl>
                                          <p:spTgt spid="1568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6811"/>
                                        </p:tgtEl>
                                        <p:attrNameLst>
                                          <p:attrName>style.visibility</p:attrName>
                                        </p:attrNameLst>
                                      </p:cBhvr>
                                      <p:to>
                                        <p:strVal val="visible"/>
                                      </p:to>
                                    </p:set>
                                    <p:anim calcmode="lin" valueType="num">
                                      <p:cBhvr additive="base">
                                        <p:cTn id="19" dur="500" fill="hold"/>
                                        <p:tgtEl>
                                          <p:spTgt spid="156811"/>
                                        </p:tgtEl>
                                        <p:attrNameLst>
                                          <p:attrName>ppt_x</p:attrName>
                                        </p:attrNameLst>
                                      </p:cBhvr>
                                      <p:tavLst>
                                        <p:tav tm="0">
                                          <p:val>
                                            <p:strVal val="0-#ppt_w/2"/>
                                          </p:val>
                                        </p:tav>
                                        <p:tav tm="100000">
                                          <p:val>
                                            <p:strVal val="#ppt_x"/>
                                          </p:val>
                                        </p:tav>
                                      </p:tavLst>
                                    </p:anim>
                                    <p:anim calcmode="lin" valueType="num">
                                      <p:cBhvr additive="base">
                                        <p:cTn id="20" dur="500" fill="hold"/>
                                        <p:tgtEl>
                                          <p:spTgt spid="1568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6810"/>
                                        </p:tgtEl>
                                        <p:attrNameLst>
                                          <p:attrName>style.visibility</p:attrName>
                                        </p:attrNameLst>
                                      </p:cBhvr>
                                      <p:to>
                                        <p:strVal val="visible"/>
                                      </p:to>
                                    </p:set>
                                    <p:anim calcmode="lin" valueType="num">
                                      <p:cBhvr additive="base">
                                        <p:cTn id="25" dur="500" fill="hold"/>
                                        <p:tgtEl>
                                          <p:spTgt spid="156810"/>
                                        </p:tgtEl>
                                        <p:attrNameLst>
                                          <p:attrName>ppt_x</p:attrName>
                                        </p:attrNameLst>
                                      </p:cBhvr>
                                      <p:tavLst>
                                        <p:tav tm="0">
                                          <p:val>
                                            <p:strVal val="0-#ppt_w/2"/>
                                          </p:val>
                                        </p:tav>
                                        <p:tav tm="100000">
                                          <p:val>
                                            <p:strVal val="#ppt_x"/>
                                          </p:val>
                                        </p:tav>
                                      </p:tavLst>
                                    </p:anim>
                                    <p:anim calcmode="lin" valueType="num">
                                      <p:cBhvr additive="base">
                                        <p:cTn id="26" dur="500" fill="hold"/>
                                        <p:tgtEl>
                                          <p:spTgt spid="1568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6809"/>
                                        </p:tgtEl>
                                        <p:attrNameLst>
                                          <p:attrName>style.visibility</p:attrName>
                                        </p:attrNameLst>
                                      </p:cBhvr>
                                      <p:to>
                                        <p:strVal val="visible"/>
                                      </p:to>
                                    </p:set>
                                    <p:anim calcmode="lin" valueType="num">
                                      <p:cBhvr additive="base">
                                        <p:cTn id="31" dur="500" fill="hold"/>
                                        <p:tgtEl>
                                          <p:spTgt spid="156809"/>
                                        </p:tgtEl>
                                        <p:attrNameLst>
                                          <p:attrName>ppt_x</p:attrName>
                                        </p:attrNameLst>
                                      </p:cBhvr>
                                      <p:tavLst>
                                        <p:tav tm="0">
                                          <p:val>
                                            <p:strVal val="0-#ppt_w/2"/>
                                          </p:val>
                                        </p:tav>
                                        <p:tav tm="100000">
                                          <p:val>
                                            <p:strVal val="#ppt_x"/>
                                          </p:val>
                                        </p:tav>
                                      </p:tavLst>
                                    </p:anim>
                                    <p:anim calcmode="lin" valueType="num">
                                      <p:cBhvr additive="base">
                                        <p:cTn id="32" dur="500" fill="hold"/>
                                        <p:tgtEl>
                                          <p:spTgt spid="15680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6813"/>
                                        </p:tgtEl>
                                        <p:attrNameLst>
                                          <p:attrName>style.visibility</p:attrName>
                                        </p:attrNameLst>
                                      </p:cBhvr>
                                      <p:to>
                                        <p:strVal val="visible"/>
                                      </p:to>
                                    </p:set>
                                    <p:anim calcmode="lin" valueType="num">
                                      <p:cBhvr additive="base">
                                        <p:cTn id="37" dur="500" fill="hold"/>
                                        <p:tgtEl>
                                          <p:spTgt spid="156813"/>
                                        </p:tgtEl>
                                        <p:attrNameLst>
                                          <p:attrName>ppt_x</p:attrName>
                                        </p:attrNameLst>
                                      </p:cBhvr>
                                      <p:tavLst>
                                        <p:tav tm="0">
                                          <p:val>
                                            <p:strVal val="0-#ppt_w/2"/>
                                          </p:val>
                                        </p:tav>
                                        <p:tav tm="100000">
                                          <p:val>
                                            <p:strVal val="#ppt_x"/>
                                          </p:val>
                                        </p:tav>
                                      </p:tavLst>
                                    </p:anim>
                                    <p:anim calcmode="lin" valueType="num">
                                      <p:cBhvr additive="base">
                                        <p:cTn id="38" dur="500" fill="hold"/>
                                        <p:tgtEl>
                                          <p:spTgt spid="1568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92" grpId="0"/>
      <p:bldP spid="156802" grpId="0" animBg="1"/>
      <p:bldP spid="156809" grpId="0" animBg="1"/>
      <p:bldP spid="156810" grpId="0" animBg="1"/>
      <p:bldP spid="156811" grpId="0" animBg="1"/>
      <p:bldP spid="1568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E980-CB03-4247-9743-E99A4AB9B694}"/>
              </a:ext>
            </a:extLst>
          </p:cNvPr>
          <p:cNvSpPr>
            <a:spLocks noGrp="1"/>
          </p:cNvSpPr>
          <p:nvPr>
            <p:ph type="title"/>
          </p:nvPr>
        </p:nvSpPr>
        <p:spPr/>
        <p:txBody>
          <a:bodyPr/>
          <a:lstStyle/>
          <a:p>
            <a:r>
              <a:rPr lang="en-CA" dirty="0"/>
              <a:t>Why Proofreading Matters</a:t>
            </a:r>
          </a:p>
        </p:txBody>
      </p:sp>
      <p:sp>
        <p:nvSpPr>
          <p:cNvPr id="4" name="Slide Number Placeholder 3">
            <a:extLst>
              <a:ext uri="{FF2B5EF4-FFF2-40B4-BE49-F238E27FC236}">
                <a16:creationId xmlns:a16="http://schemas.microsoft.com/office/drawing/2014/main" id="{8D4DF8C8-97C1-488C-8893-5DAB82C8421F}"/>
              </a:ext>
            </a:extLst>
          </p:cNvPr>
          <p:cNvSpPr>
            <a:spLocks noGrp="1"/>
          </p:cNvSpPr>
          <p:nvPr>
            <p:ph type="sldNum" sz="quarter" idx="4"/>
          </p:nvPr>
        </p:nvSpPr>
        <p:spPr/>
        <p:txBody>
          <a:bodyPr/>
          <a:lstStyle/>
          <a:p>
            <a:r>
              <a:rPr lang="en-CA" dirty="0"/>
              <a:t>6-</a:t>
            </a:r>
            <a:fld id="{90E60EF9-1974-4B4E-8EB0-BAAA0C254CFE}" type="slidenum">
              <a:rPr lang="en-CA" smtClean="0"/>
              <a:pPr/>
              <a:t>24</a:t>
            </a:fld>
            <a:endParaRPr lang="en-CA" dirty="0"/>
          </a:p>
        </p:txBody>
      </p:sp>
      <p:sp>
        <p:nvSpPr>
          <p:cNvPr id="5" name="Footer Placeholder 4">
            <a:extLst>
              <a:ext uri="{FF2B5EF4-FFF2-40B4-BE49-F238E27FC236}">
                <a16:creationId xmlns:a16="http://schemas.microsoft.com/office/drawing/2014/main" id="{17E9258D-9B6E-4B70-8C83-E14103D7474D}"/>
              </a:ext>
            </a:extLst>
          </p:cNvPr>
          <p:cNvSpPr>
            <a:spLocks noGrp="1"/>
          </p:cNvSpPr>
          <p:nvPr>
            <p:ph type="ftr" sz="quarter" idx="3"/>
          </p:nvPr>
        </p:nvSpPr>
        <p:spPr/>
        <p:txBody>
          <a:bodyPr/>
          <a:lstStyle/>
          <a:p>
            <a:r>
              <a:rPr lang="en-US" dirty="0"/>
              <a:t>Copyright © 2019 by Nelson Education Ltd.</a:t>
            </a:r>
            <a:endParaRPr lang="en-CA"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52426" y="1196752"/>
            <a:ext cx="4639148" cy="5146840"/>
          </a:xfrm>
        </p:spPr>
      </p:pic>
    </p:spTree>
    <p:extLst>
      <p:ext uri="{BB962C8B-B14F-4D97-AF65-F5344CB8AC3E}">
        <p14:creationId xmlns:p14="http://schemas.microsoft.com/office/powerpoint/2010/main" val="288406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25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7268" name="Rectangle 4"/>
          <p:cNvSpPr>
            <a:spLocks noGrp="1" noChangeArrowheads="1"/>
          </p:cNvSpPr>
          <p:nvPr>
            <p:ph type="title"/>
          </p:nvPr>
        </p:nvSpPr>
        <p:spPr>
          <a:xfrm>
            <a:off x="0" y="274638"/>
            <a:ext cx="9144000" cy="1143000"/>
          </a:xfrm>
        </p:spPr>
        <p:txBody>
          <a:bodyPr>
            <a:normAutofit/>
          </a:bodyPr>
          <a:lstStyle/>
          <a:p>
            <a:r>
              <a:rPr lang="en-US" dirty="0"/>
              <a:t>What to Watch for in Proofreading</a:t>
            </a:r>
          </a:p>
        </p:txBody>
      </p:sp>
      <p:sp>
        <p:nvSpPr>
          <p:cNvPr id="11" name="Content Placeholder 10"/>
          <p:cNvSpPr>
            <a:spLocks noGrp="1"/>
          </p:cNvSpPr>
          <p:nvPr>
            <p:ph idx="1"/>
          </p:nvPr>
        </p:nvSpPr>
        <p:spPr>
          <a:xfrm>
            <a:off x="457200" y="1600200"/>
            <a:ext cx="7924800" cy="4525963"/>
          </a:xfrm>
        </p:spPr>
        <p:txBody>
          <a:bodyPr/>
          <a:lstStyle/>
          <a:p>
            <a:r>
              <a:rPr lang="en-US" dirty="0"/>
              <a:t>Spelling</a:t>
            </a:r>
          </a:p>
          <a:p>
            <a:r>
              <a:rPr lang="en-US" dirty="0"/>
              <a:t>Grammar</a:t>
            </a:r>
          </a:p>
          <a:p>
            <a:r>
              <a:rPr lang="en-US" dirty="0"/>
              <a:t>Punctuation</a:t>
            </a:r>
          </a:p>
          <a:p>
            <a:r>
              <a:rPr lang="en-US" dirty="0"/>
              <a:t>Names and numbers</a:t>
            </a:r>
          </a:p>
          <a:p>
            <a:r>
              <a:rPr lang="en-US" dirty="0"/>
              <a:t>Format </a:t>
            </a:r>
          </a:p>
          <a:p>
            <a:endParaRPr lang="en-CA" dirty="0"/>
          </a:p>
        </p:txBody>
      </p:sp>
      <p:sp>
        <p:nvSpPr>
          <p:cNvPr id="8499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spcBef>
                <a:spcPct val="20000"/>
              </a:spcBef>
            </a:pPr>
            <a:endParaRPr lang="en-CA" dirty="0"/>
          </a:p>
        </p:txBody>
      </p:sp>
      <p:sp>
        <p:nvSpPr>
          <p:cNvPr id="8499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spcBef>
                <a:spcPct val="20000"/>
              </a:spcBef>
            </a:pPr>
            <a:endParaRPr lang="en-CA" dirty="0"/>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6-</a:t>
            </a:r>
            <a:fld id="{90E60EF9-1974-4B4E-8EB0-BAAA0C254CFE}" type="slidenum">
              <a:rPr lang="en-CA" smtClean="0"/>
              <a:pPr/>
              <a:t>25</a:t>
            </a:fld>
            <a:endParaRPr lang="en-CA"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8"/>
                                        </p:tgtEl>
                                        <p:attrNameLst>
                                          <p:attrName>style.visibility</p:attrName>
                                        </p:attrNameLst>
                                      </p:cBhvr>
                                      <p:to>
                                        <p:strVal val="visible"/>
                                      </p:to>
                                    </p:set>
                                    <p:anim calcmode="lin" valueType="num">
                                      <p:cBhvr additive="base">
                                        <p:cTn id="7" dur="500" fill="hold"/>
                                        <p:tgtEl>
                                          <p:spTgt spid="267268"/>
                                        </p:tgtEl>
                                        <p:attrNameLst>
                                          <p:attrName>ppt_x</p:attrName>
                                        </p:attrNameLst>
                                      </p:cBhvr>
                                      <p:tavLst>
                                        <p:tav tm="0">
                                          <p:val>
                                            <p:strVal val="0-#ppt_w/2"/>
                                          </p:val>
                                        </p:tav>
                                        <p:tav tm="100000">
                                          <p:val>
                                            <p:strVal val="#ppt_x"/>
                                          </p:val>
                                        </p:tav>
                                      </p:tavLst>
                                    </p:anim>
                                    <p:anim calcmode="lin" valueType="num">
                                      <p:cBhvr additive="base">
                                        <p:cTn id="8" dur="500" fill="hold"/>
                                        <p:tgtEl>
                                          <p:spTgt spid="2672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additive="base">
                                        <p:cTn id="19"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 calcmode="lin" valueType="num">
                                      <p:cBhvr additive="base">
                                        <p:cTn id="25"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 calcmode="lin" valueType="num">
                                      <p:cBhvr additive="base">
                                        <p:cTn id="31" dur="500" fill="hold"/>
                                        <p:tgtEl>
                                          <p:spTgt spid="1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anim calcmode="lin" valueType="num">
                                      <p:cBhvr additive="base">
                                        <p:cTn id="37" dur="500" fill="hold"/>
                                        <p:tgtEl>
                                          <p:spTgt spid="1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p:bldP spid="11"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1477" name="Rectangle 5"/>
          <p:cNvSpPr>
            <a:spLocks noGrp="1" noChangeArrowheads="1"/>
          </p:cNvSpPr>
          <p:nvPr>
            <p:ph type="title"/>
          </p:nvPr>
        </p:nvSpPr>
        <p:spPr>
          <a:xfrm>
            <a:off x="0" y="274638"/>
            <a:ext cx="9144000" cy="1143000"/>
          </a:xfrm>
        </p:spPr>
        <p:txBody>
          <a:bodyPr>
            <a:normAutofit/>
          </a:bodyPr>
          <a:lstStyle/>
          <a:p>
            <a:r>
              <a:rPr lang="en-US" dirty="0"/>
              <a:t>How to Proofread Complex Documents</a:t>
            </a:r>
          </a:p>
        </p:txBody>
      </p:sp>
      <p:sp>
        <p:nvSpPr>
          <p:cNvPr id="8" name="Content Placeholder 7"/>
          <p:cNvSpPr>
            <a:spLocks noGrp="1"/>
          </p:cNvSpPr>
          <p:nvPr>
            <p:ph idx="1"/>
          </p:nvPr>
        </p:nvSpPr>
        <p:spPr>
          <a:xfrm>
            <a:off x="457200" y="1600200"/>
            <a:ext cx="7848600" cy="4525963"/>
          </a:xfrm>
        </p:spPr>
        <p:txBody>
          <a:bodyPr>
            <a:normAutofit/>
          </a:bodyPr>
          <a:lstStyle/>
          <a:p>
            <a:r>
              <a:rPr lang="en-CA" dirty="0"/>
              <a:t>Print a copy, preferably double-spaced, and set it aside for at least a day.</a:t>
            </a:r>
          </a:p>
          <a:p>
            <a:r>
              <a:rPr lang="en-CA" dirty="0"/>
              <a:t>Allow adequate time for careful proofreading.</a:t>
            </a:r>
          </a:p>
          <a:p>
            <a:r>
              <a:rPr lang="en-CA" dirty="0"/>
              <a:t>Be prepared to find errors.</a:t>
            </a:r>
          </a:p>
          <a:p>
            <a:r>
              <a:rPr lang="en-CA" dirty="0"/>
              <a:t>Read the message at least twice—once for meaning and once for grammar/mechanics.</a:t>
            </a:r>
          </a:p>
        </p:txBody>
      </p:sp>
      <p:sp>
        <p:nvSpPr>
          <p:cNvPr id="87044" name="Rectangle 3"/>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spcBef>
                <a:spcPct val="20000"/>
              </a:spcBef>
            </a:pPr>
            <a:endParaRPr lang="en-CA" dirty="0"/>
          </a:p>
        </p:txBody>
      </p:sp>
      <p:sp>
        <p:nvSpPr>
          <p:cNvPr id="87045" name="Rectangle 4"/>
          <p:cNvSpPr>
            <a:spLocks noChangeArrowheads="1"/>
          </p:cNvSpPr>
          <p:nvPr/>
        </p:nvSpPr>
        <p:spPr bwMode="auto">
          <a:xfrm>
            <a:off x="9829800" y="7086600"/>
            <a:ext cx="6172200" cy="457200"/>
          </a:xfrm>
          <a:prstGeom prst="rect">
            <a:avLst/>
          </a:prstGeom>
          <a:noFill/>
          <a:ln w="12700">
            <a:noFill/>
            <a:miter lim="800000"/>
            <a:headEnd/>
            <a:tailEnd/>
          </a:ln>
        </p:spPr>
        <p:txBody>
          <a:bodyPr wrap="none" anchor="ctr"/>
          <a:lstStyle/>
          <a:p>
            <a:pPr>
              <a:spcBef>
                <a:spcPct val="20000"/>
              </a:spcBef>
            </a:pPr>
            <a:endParaRPr lang="en-CA" sz="1400" b="1" dirty="0">
              <a:solidFill>
                <a:srgbClr val="002060"/>
              </a:solidFill>
              <a:latin typeface="Calibri" pitchFamily="34" charset="0"/>
              <a:cs typeface="Calibri" pitchFamily="34" charset="0"/>
            </a:endParaRPr>
          </a:p>
        </p:txBody>
      </p:sp>
      <p:sp>
        <p:nvSpPr>
          <p:cNvPr id="9"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0" name="Slide Number Placeholder 9"/>
          <p:cNvSpPr>
            <a:spLocks noGrp="1"/>
          </p:cNvSpPr>
          <p:nvPr>
            <p:ph type="sldNum" sz="quarter" idx="4"/>
          </p:nvPr>
        </p:nvSpPr>
        <p:spPr/>
        <p:txBody>
          <a:bodyPr/>
          <a:lstStyle/>
          <a:p>
            <a:r>
              <a:rPr lang="en-CA" dirty="0"/>
              <a:t>6-</a:t>
            </a:r>
            <a:fld id="{90E60EF9-1974-4B4E-8EB0-BAAA0C254CFE}" type="slidenum">
              <a:rPr lang="en-CA" smtClean="0"/>
              <a:pPr/>
              <a:t>26</a:t>
            </a:fld>
            <a:endParaRPr lang="en-CA"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477"/>
                                        </p:tgtEl>
                                        <p:attrNameLst>
                                          <p:attrName>style.visibility</p:attrName>
                                        </p:attrNameLst>
                                      </p:cBhvr>
                                      <p:to>
                                        <p:strVal val="visible"/>
                                      </p:to>
                                    </p:set>
                                    <p:anim calcmode="lin" valueType="num">
                                      <p:cBhvr additive="base">
                                        <p:cTn id="7" dur="500" fill="hold"/>
                                        <p:tgtEl>
                                          <p:spTgt spid="361477"/>
                                        </p:tgtEl>
                                        <p:attrNameLst>
                                          <p:attrName>ppt_x</p:attrName>
                                        </p:attrNameLst>
                                      </p:cBhvr>
                                      <p:tavLst>
                                        <p:tav tm="0">
                                          <p:val>
                                            <p:strVal val="0-#ppt_w/2"/>
                                          </p:val>
                                        </p:tav>
                                        <p:tav tm="100000">
                                          <p:val>
                                            <p:strVal val="#ppt_x"/>
                                          </p:val>
                                        </p:tav>
                                      </p:tavLst>
                                    </p:anim>
                                    <p:anim calcmode="lin" valueType="num">
                                      <p:cBhvr additive="base">
                                        <p:cTn id="8" dur="500" fill="hold"/>
                                        <p:tgtEl>
                                          <p:spTgt spid="3614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7" grpId="0"/>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title"/>
          </p:nvPr>
        </p:nvSpPr>
        <p:spPr>
          <a:xfrm>
            <a:off x="0" y="274638"/>
            <a:ext cx="9144000" cy="1143000"/>
          </a:xfrm>
        </p:spPr>
        <p:txBody>
          <a:bodyPr>
            <a:normAutofit/>
          </a:bodyPr>
          <a:lstStyle/>
          <a:p>
            <a:r>
              <a:rPr lang="en-US" dirty="0"/>
              <a:t>How to Proofread Complex Documents</a:t>
            </a:r>
          </a:p>
        </p:txBody>
      </p:sp>
      <p:sp>
        <p:nvSpPr>
          <p:cNvPr id="6" name="Content Placeholder 5"/>
          <p:cNvSpPr>
            <a:spLocks noGrp="1"/>
          </p:cNvSpPr>
          <p:nvPr>
            <p:ph idx="1"/>
          </p:nvPr>
        </p:nvSpPr>
        <p:spPr>
          <a:xfrm>
            <a:off x="457200" y="1600200"/>
            <a:ext cx="7848600" cy="4525963"/>
          </a:xfrm>
        </p:spPr>
        <p:txBody>
          <a:bodyPr/>
          <a:lstStyle/>
          <a:p>
            <a:r>
              <a:rPr lang="en-US" dirty="0"/>
              <a:t>Reduce your reading speed. Concentrate on individual words.</a:t>
            </a:r>
          </a:p>
          <a:p>
            <a:r>
              <a:rPr lang="en-US" dirty="0"/>
              <a:t>For documents that must be perfect, enlist a proofreading buddy.</a:t>
            </a:r>
          </a:p>
          <a:p>
            <a:r>
              <a:rPr lang="en-US" dirty="0"/>
              <a:t>Use standard proofreading marks shown on the inside front cover to indicate changes.</a:t>
            </a:r>
          </a:p>
          <a:p>
            <a:endParaRPr lang="en-CA" dirty="0"/>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6-</a:t>
            </a:r>
            <a:fld id="{90E60EF9-1974-4B4E-8EB0-BAAA0C254CFE}" type="slidenum">
              <a:rPr lang="en-CA" smtClean="0"/>
              <a:pPr/>
              <a:t>27</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DECE-70DF-4BE7-8A68-7D0D45ABD37B}"/>
              </a:ext>
            </a:extLst>
          </p:cNvPr>
          <p:cNvSpPr>
            <a:spLocks noGrp="1"/>
          </p:cNvSpPr>
          <p:nvPr>
            <p:ph type="title"/>
          </p:nvPr>
        </p:nvSpPr>
        <p:spPr/>
        <p:txBody>
          <a:bodyPr/>
          <a:lstStyle/>
          <a:p>
            <a:r>
              <a:rPr lang="en-CA" dirty="0"/>
              <a:t>How to Edit Team Writing</a:t>
            </a:r>
          </a:p>
        </p:txBody>
      </p:sp>
      <p:sp>
        <p:nvSpPr>
          <p:cNvPr id="3" name="Content Placeholder 2">
            <a:extLst>
              <a:ext uri="{FF2B5EF4-FFF2-40B4-BE49-F238E27FC236}">
                <a16:creationId xmlns:a16="http://schemas.microsoft.com/office/drawing/2014/main" id="{7658FCCE-0E0A-4B24-A1BF-4C27001D3E67}"/>
              </a:ext>
            </a:extLst>
          </p:cNvPr>
          <p:cNvSpPr>
            <a:spLocks noGrp="1"/>
          </p:cNvSpPr>
          <p:nvPr>
            <p:ph idx="1"/>
          </p:nvPr>
        </p:nvSpPr>
        <p:spPr/>
        <p:txBody>
          <a:bodyPr>
            <a:normAutofit lnSpcReduction="10000"/>
          </a:bodyPr>
          <a:lstStyle/>
          <a:p>
            <a:r>
              <a:rPr lang="en-CA" dirty="0"/>
              <a:t>Begin with a positive statement. What can you praise?</a:t>
            </a:r>
          </a:p>
          <a:p>
            <a:r>
              <a:rPr lang="en-CA" dirty="0"/>
              <a:t>Be specific in explaining what you don’t understand.</a:t>
            </a:r>
          </a:p>
          <a:p>
            <a:r>
              <a:rPr lang="en-CA" dirty="0"/>
              <a:t>Ensure the material is logically organized.</a:t>
            </a:r>
          </a:p>
          <a:p>
            <a:r>
              <a:rPr lang="en-CA" dirty="0"/>
              <a:t>Make suggestions to improve specific areas.</a:t>
            </a:r>
          </a:p>
          <a:p>
            <a:r>
              <a:rPr lang="en-CA" dirty="0"/>
              <a:t>Make polite statements (e.g., </a:t>
            </a:r>
            <a:r>
              <a:rPr lang="en-CA" i="1" dirty="0"/>
              <a:t>I would suggest</a:t>
            </a:r>
            <a:r>
              <a:rPr lang="en-CA" dirty="0"/>
              <a:t> </a:t>
            </a:r>
            <a:r>
              <a:rPr lang="en-CA" i="1" dirty="0"/>
              <a:t>… </a:t>
            </a:r>
            <a:r>
              <a:rPr lang="en-CA" dirty="0"/>
              <a:t>, </a:t>
            </a:r>
            <a:r>
              <a:rPr lang="en-CA" i="1" dirty="0"/>
              <a:t>You might consider … </a:t>
            </a:r>
            <a:r>
              <a:rPr lang="en-CA" dirty="0"/>
              <a:t>, </a:t>
            </a:r>
            <a:r>
              <a:rPr lang="en-CA" i="1" dirty="0"/>
              <a:t>How about doing this …</a:t>
            </a:r>
            <a:r>
              <a:rPr lang="en-CA" dirty="0"/>
              <a:t>?).</a:t>
            </a:r>
          </a:p>
          <a:p>
            <a:endParaRPr lang="en-CA" dirty="0"/>
          </a:p>
        </p:txBody>
      </p:sp>
      <p:sp>
        <p:nvSpPr>
          <p:cNvPr id="4" name="Slide Number Placeholder 3">
            <a:extLst>
              <a:ext uri="{FF2B5EF4-FFF2-40B4-BE49-F238E27FC236}">
                <a16:creationId xmlns:a16="http://schemas.microsoft.com/office/drawing/2014/main" id="{1B77B33F-2C22-4580-BCE2-273273A8AC23}"/>
              </a:ext>
            </a:extLst>
          </p:cNvPr>
          <p:cNvSpPr>
            <a:spLocks noGrp="1"/>
          </p:cNvSpPr>
          <p:nvPr>
            <p:ph type="sldNum" sz="quarter" idx="4"/>
          </p:nvPr>
        </p:nvSpPr>
        <p:spPr/>
        <p:txBody>
          <a:bodyPr/>
          <a:lstStyle/>
          <a:p>
            <a:r>
              <a:rPr lang="en-CA" dirty="0"/>
              <a:t>6-</a:t>
            </a:r>
            <a:fld id="{90E60EF9-1974-4B4E-8EB0-BAAA0C254CFE}" type="slidenum">
              <a:rPr lang="en-CA" smtClean="0"/>
              <a:pPr/>
              <a:t>28</a:t>
            </a:fld>
            <a:endParaRPr lang="en-CA" dirty="0"/>
          </a:p>
        </p:txBody>
      </p:sp>
      <p:sp>
        <p:nvSpPr>
          <p:cNvPr id="5" name="Footer Placeholder 4">
            <a:extLst>
              <a:ext uri="{FF2B5EF4-FFF2-40B4-BE49-F238E27FC236}">
                <a16:creationId xmlns:a16="http://schemas.microsoft.com/office/drawing/2014/main" id="{2B42E871-964E-48EC-BB64-F3DCFEB48499}"/>
              </a:ext>
            </a:extLst>
          </p:cNvPr>
          <p:cNvSpPr>
            <a:spLocks noGrp="1"/>
          </p:cNvSpPr>
          <p:nvPr>
            <p:ph type="ftr" sz="quarter" idx="3"/>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71540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CA" dirty="0">
                <a:solidFill>
                  <a:srgbClr val="000000"/>
                </a:solidFill>
              </a:rPr>
              <a:t>Evaluating the Effectiveness </a:t>
            </a:r>
            <a:br>
              <a:rPr lang="en-CA" dirty="0">
                <a:solidFill>
                  <a:srgbClr val="000000"/>
                </a:solidFill>
              </a:rPr>
            </a:br>
            <a:r>
              <a:rPr lang="en-CA" dirty="0">
                <a:solidFill>
                  <a:srgbClr val="000000"/>
                </a:solidFill>
              </a:rPr>
              <a:t>of Your Message</a:t>
            </a:r>
          </a:p>
        </p:txBody>
      </p:sp>
      <p:sp>
        <p:nvSpPr>
          <p:cNvPr id="3" name="Content Placeholder 2"/>
          <p:cNvSpPr>
            <a:spLocks noGrp="1"/>
          </p:cNvSpPr>
          <p:nvPr>
            <p:ph idx="1"/>
          </p:nvPr>
        </p:nvSpPr>
        <p:spPr/>
        <p:txBody>
          <a:bodyPr/>
          <a:lstStyle/>
          <a:p>
            <a:r>
              <a:rPr lang="en-CA" dirty="0"/>
              <a:t>Is the message polished and clear enough to convince a reader you are worth listening to?</a:t>
            </a:r>
          </a:p>
          <a:p>
            <a:r>
              <a:rPr lang="en-CA" dirty="0"/>
              <a:t>How successful will the message be?</a:t>
            </a:r>
          </a:p>
          <a:p>
            <a:r>
              <a:rPr lang="en-CA" dirty="0"/>
              <a:t>Does it say what you want it to?</a:t>
            </a:r>
          </a:p>
          <a:p>
            <a:r>
              <a:rPr lang="en-CA" dirty="0"/>
              <a:t>Will it achieve your purpose?</a:t>
            </a:r>
          </a:p>
          <a:p>
            <a:r>
              <a:rPr lang="en-CA" dirty="0"/>
              <a:t>How will you know if it succeeds?</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6-</a:t>
            </a:r>
            <a:fld id="{90E60EF9-1974-4B4E-8EB0-BAAA0C254CFE}" type="slidenum">
              <a:rPr lang="en-CA" smtClean="0"/>
              <a:pPr/>
              <a:t>29</a:t>
            </a:fld>
            <a:endParaRPr lang="en-CA" dirty="0"/>
          </a:p>
        </p:txBody>
      </p:sp>
    </p:spTree>
    <p:extLst>
      <p:ext uri="{BB962C8B-B14F-4D97-AF65-F5344CB8AC3E}">
        <p14:creationId xmlns:p14="http://schemas.microsoft.com/office/powerpoint/2010/main" val="223516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a:t>Revising Business Messages</a:t>
            </a:r>
          </a:p>
        </p:txBody>
      </p:sp>
      <p:sp>
        <p:nvSpPr>
          <p:cNvPr id="55301" name="AutoShape 39">
            <a:hlinkClick r:id="rId3" action="ppaction://hlinksldjump"/>
          </p:cNvPr>
          <p:cNvSpPr>
            <a:spLocks noChangeArrowheads="1"/>
          </p:cNvSpPr>
          <p:nvPr/>
        </p:nvSpPr>
        <p:spPr bwMode="auto">
          <a:xfrm>
            <a:off x="1115616" y="2070997"/>
            <a:ext cx="2741613" cy="1096962"/>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SzPct val="75000"/>
            </a:pPr>
            <a:r>
              <a:rPr lang="en-US" sz="3200" dirty="0">
                <a:latin typeface="Calibri" pitchFamily="34" charset="0"/>
                <a:cs typeface="Calibri" pitchFamily="34" charset="0"/>
              </a:rPr>
              <a:t>Revising tips</a:t>
            </a:r>
          </a:p>
        </p:txBody>
      </p:sp>
      <p:sp>
        <p:nvSpPr>
          <p:cNvPr id="55302" name="AutoShape 41">
            <a:hlinkClick r:id="rId4" action="ppaction://hlinksldjump"/>
          </p:cNvPr>
          <p:cNvSpPr>
            <a:spLocks noChangeArrowheads="1"/>
          </p:cNvSpPr>
          <p:nvPr/>
        </p:nvSpPr>
        <p:spPr bwMode="auto">
          <a:xfrm>
            <a:off x="4872303" y="3665193"/>
            <a:ext cx="2741613" cy="1096962"/>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SzPct val="75000"/>
            </a:pPr>
            <a:r>
              <a:rPr lang="en-US" sz="3200" dirty="0">
                <a:latin typeface="Calibri" pitchFamily="34" charset="0"/>
                <a:cs typeface="Calibri" pitchFamily="34" charset="0"/>
              </a:rPr>
              <a:t>Evaluating</a:t>
            </a:r>
          </a:p>
        </p:txBody>
      </p:sp>
      <p:sp>
        <p:nvSpPr>
          <p:cNvPr id="55303" name="AutoShape 38">
            <a:hlinkClick r:id="rId5" action="ppaction://hlinksldjump"/>
          </p:cNvPr>
          <p:cNvSpPr>
            <a:spLocks noChangeArrowheads="1"/>
          </p:cNvSpPr>
          <p:nvPr/>
        </p:nvSpPr>
        <p:spPr bwMode="auto">
          <a:xfrm>
            <a:off x="4872303" y="2070997"/>
            <a:ext cx="2741612" cy="1096963"/>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SzPct val="75000"/>
            </a:pPr>
            <a:r>
              <a:rPr lang="en-US" sz="3200" dirty="0">
                <a:latin typeface="Calibri" pitchFamily="34" charset="0"/>
                <a:cs typeface="Calibri" pitchFamily="34" charset="0"/>
              </a:rPr>
              <a:t>Improving </a:t>
            </a:r>
          </a:p>
          <a:p>
            <a:pPr algn="ctr">
              <a:lnSpc>
                <a:spcPct val="80000"/>
              </a:lnSpc>
              <a:spcBef>
                <a:spcPct val="20000"/>
              </a:spcBef>
              <a:buSzPct val="75000"/>
            </a:pPr>
            <a:r>
              <a:rPr lang="en-US" sz="3200" dirty="0">
                <a:latin typeface="Calibri" pitchFamily="34" charset="0"/>
                <a:cs typeface="Calibri" pitchFamily="34" charset="0"/>
              </a:rPr>
              <a:t>clarity</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6-</a:t>
            </a:r>
            <a:fld id="{90E60EF9-1974-4B4E-8EB0-BAAA0C254CFE}" type="slidenum">
              <a:rPr lang="en-CA" smtClean="0"/>
              <a:pPr/>
              <a:t>3</a:t>
            </a:fld>
            <a:endParaRPr lang="en-CA" dirty="0"/>
          </a:p>
        </p:txBody>
      </p:sp>
      <p:sp>
        <p:nvSpPr>
          <p:cNvPr id="10" name="AutoShape 38">
            <a:hlinkClick r:id="rId5" action="ppaction://hlinksldjump"/>
            <a:extLst>
              <a:ext uri="{FF2B5EF4-FFF2-40B4-BE49-F238E27FC236}">
                <a16:creationId xmlns:a16="http://schemas.microsoft.com/office/drawing/2014/main" id="{B7DBC2DF-01D2-4200-9A8F-C4A9E7BD162E}"/>
              </a:ext>
            </a:extLst>
          </p:cNvPr>
          <p:cNvSpPr>
            <a:spLocks noChangeArrowheads="1"/>
          </p:cNvSpPr>
          <p:nvPr/>
        </p:nvSpPr>
        <p:spPr bwMode="auto">
          <a:xfrm>
            <a:off x="1115616" y="3705225"/>
            <a:ext cx="2741612" cy="1096963"/>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SzPct val="75000"/>
            </a:pPr>
            <a:r>
              <a:rPr lang="en-US" sz="3200" dirty="0">
                <a:latin typeface="Calibri" pitchFamily="34" charset="0"/>
                <a:cs typeface="Calibri" pitchFamily="34" charset="0"/>
              </a:rPr>
              <a:t>Proofreading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additive="base">
                                        <p:cTn id="7" dur="500" fill="hold"/>
                                        <p:tgtEl>
                                          <p:spTgt spid="102402"/>
                                        </p:tgtEl>
                                        <p:attrNameLst>
                                          <p:attrName>ppt_x</p:attrName>
                                        </p:attrNameLst>
                                      </p:cBhvr>
                                      <p:tavLst>
                                        <p:tav tm="0">
                                          <p:val>
                                            <p:strVal val="0-#ppt_w/2"/>
                                          </p:val>
                                        </p:tav>
                                        <p:tav tm="100000">
                                          <p:val>
                                            <p:strVal val="#ppt_x"/>
                                          </p:val>
                                        </p:tav>
                                      </p:tavLst>
                                    </p:anim>
                                    <p:anim calcmode="lin" valueType="num">
                                      <p:cBhvr additive="base">
                                        <p:cTn id="8" dur="500" fill="hold"/>
                                        <p:tgtEl>
                                          <p:spTgt spid="1024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301"/>
                                        </p:tgtEl>
                                        <p:attrNameLst>
                                          <p:attrName>style.visibility</p:attrName>
                                        </p:attrNameLst>
                                      </p:cBhvr>
                                      <p:to>
                                        <p:strVal val="visible"/>
                                      </p:to>
                                    </p:set>
                                    <p:anim calcmode="lin" valueType="num">
                                      <p:cBhvr additive="base">
                                        <p:cTn id="13" dur="500" fill="hold"/>
                                        <p:tgtEl>
                                          <p:spTgt spid="55301"/>
                                        </p:tgtEl>
                                        <p:attrNameLst>
                                          <p:attrName>ppt_x</p:attrName>
                                        </p:attrNameLst>
                                      </p:cBhvr>
                                      <p:tavLst>
                                        <p:tav tm="0">
                                          <p:val>
                                            <p:strVal val="0-#ppt_w/2"/>
                                          </p:val>
                                        </p:tav>
                                        <p:tav tm="100000">
                                          <p:val>
                                            <p:strVal val="#ppt_x"/>
                                          </p:val>
                                        </p:tav>
                                      </p:tavLst>
                                    </p:anim>
                                    <p:anim calcmode="lin" valueType="num">
                                      <p:cBhvr additive="base">
                                        <p:cTn id="14" dur="500" fill="hold"/>
                                        <p:tgtEl>
                                          <p:spTgt spid="5530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5303"/>
                                        </p:tgtEl>
                                        <p:attrNameLst>
                                          <p:attrName>style.visibility</p:attrName>
                                        </p:attrNameLst>
                                      </p:cBhvr>
                                      <p:to>
                                        <p:strVal val="visible"/>
                                      </p:to>
                                    </p:set>
                                    <p:anim calcmode="lin" valueType="num">
                                      <p:cBhvr additive="base">
                                        <p:cTn id="19" dur="500" fill="hold"/>
                                        <p:tgtEl>
                                          <p:spTgt spid="55303"/>
                                        </p:tgtEl>
                                        <p:attrNameLst>
                                          <p:attrName>ppt_x</p:attrName>
                                        </p:attrNameLst>
                                      </p:cBhvr>
                                      <p:tavLst>
                                        <p:tav tm="0">
                                          <p:val>
                                            <p:strVal val="0-#ppt_w/2"/>
                                          </p:val>
                                        </p:tav>
                                        <p:tav tm="100000">
                                          <p:val>
                                            <p:strVal val="#ppt_x"/>
                                          </p:val>
                                        </p:tav>
                                      </p:tavLst>
                                    </p:anim>
                                    <p:anim calcmode="lin" valueType="num">
                                      <p:cBhvr additive="base">
                                        <p:cTn id="20" dur="500" fill="hold"/>
                                        <p:tgtEl>
                                          <p:spTgt spid="5530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5302"/>
                                        </p:tgtEl>
                                        <p:attrNameLst>
                                          <p:attrName>style.visibility</p:attrName>
                                        </p:attrNameLst>
                                      </p:cBhvr>
                                      <p:to>
                                        <p:strVal val="visible"/>
                                      </p:to>
                                    </p:set>
                                    <p:anim calcmode="lin" valueType="num">
                                      <p:cBhvr additive="base">
                                        <p:cTn id="31" dur="500" fill="hold"/>
                                        <p:tgtEl>
                                          <p:spTgt spid="55302"/>
                                        </p:tgtEl>
                                        <p:attrNameLst>
                                          <p:attrName>ppt_x</p:attrName>
                                        </p:attrNameLst>
                                      </p:cBhvr>
                                      <p:tavLst>
                                        <p:tav tm="0">
                                          <p:val>
                                            <p:strVal val="0-#ppt_w/2"/>
                                          </p:val>
                                        </p:tav>
                                        <p:tav tm="100000">
                                          <p:val>
                                            <p:strVal val="#ppt_x"/>
                                          </p:val>
                                        </p:tav>
                                      </p:tavLst>
                                    </p:anim>
                                    <p:anim calcmode="lin" valueType="num">
                                      <p:cBhvr additive="base">
                                        <p:cTn id="32" dur="500" fill="hold"/>
                                        <p:tgtEl>
                                          <p:spTgt spid="55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P spid="55301" grpId="0" animBg="1"/>
      <p:bldP spid="55302" grpId="0" animBg="1"/>
      <p:bldP spid="55303"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09465-FA9D-4CC7-92C1-23AA55E0285D}"/>
              </a:ext>
            </a:extLst>
          </p:cNvPr>
          <p:cNvSpPr>
            <a:spLocks noGrp="1"/>
          </p:cNvSpPr>
          <p:nvPr>
            <p:ph type="title"/>
          </p:nvPr>
        </p:nvSpPr>
        <p:spPr/>
        <p:txBody>
          <a:bodyPr>
            <a:normAutofit fontScale="90000"/>
          </a:bodyPr>
          <a:lstStyle/>
          <a:p>
            <a:r>
              <a:rPr lang="en-CA" dirty="0"/>
              <a:t>Editing, Proofreading, and Evaluating</a:t>
            </a:r>
          </a:p>
        </p:txBody>
      </p:sp>
      <p:sp>
        <p:nvSpPr>
          <p:cNvPr id="3" name="Content Placeholder 2">
            <a:extLst>
              <a:ext uri="{FF2B5EF4-FFF2-40B4-BE49-F238E27FC236}">
                <a16:creationId xmlns:a16="http://schemas.microsoft.com/office/drawing/2014/main" id="{EEAA62DC-62DD-4BA5-B065-ECEBCA4B5AC4}"/>
              </a:ext>
            </a:extLst>
          </p:cNvPr>
          <p:cNvSpPr>
            <a:spLocks noGrp="1"/>
          </p:cNvSpPr>
          <p:nvPr>
            <p:ph idx="1"/>
          </p:nvPr>
        </p:nvSpPr>
        <p:spPr/>
        <p:txBody>
          <a:bodyPr/>
          <a:lstStyle/>
          <a:p>
            <a:r>
              <a:rPr lang="en-CA" dirty="0"/>
              <a:t>Remove excessive expressions.</a:t>
            </a:r>
          </a:p>
          <a:p>
            <a:r>
              <a:rPr lang="en-CA" dirty="0"/>
              <a:t>Avoid opening fillers and long lead-ins.</a:t>
            </a:r>
          </a:p>
          <a:p>
            <a:r>
              <a:rPr lang="en-CA" dirty="0"/>
              <a:t>Reject redundancies.</a:t>
            </a:r>
          </a:p>
          <a:p>
            <a:r>
              <a:rPr lang="en-CA" dirty="0"/>
              <a:t>Tighten your writing.</a:t>
            </a:r>
          </a:p>
          <a:p>
            <a:r>
              <a:rPr lang="en-CA" dirty="0"/>
              <a:t>Write concisely for microblogging.</a:t>
            </a:r>
          </a:p>
          <a:p>
            <a:r>
              <a:rPr lang="en-CA" dirty="0"/>
              <a:t>Keep the message simple.</a:t>
            </a:r>
          </a:p>
          <a:p>
            <a:r>
              <a:rPr lang="en-CA" dirty="0"/>
              <a:t>Slash trite business phrases.</a:t>
            </a:r>
          </a:p>
        </p:txBody>
      </p:sp>
      <p:sp>
        <p:nvSpPr>
          <p:cNvPr id="4" name="Slide Number Placeholder 3">
            <a:extLst>
              <a:ext uri="{FF2B5EF4-FFF2-40B4-BE49-F238E27FC236}">
                <a16:creationId xmlns:a16="http://schemas.microsoft.com/office/drawing/2014/main" id="{C446530F-D28B-4A28-90FF-0ADA89FD26F5}"/>
              </a:ext>
            </a:extLst>
          </p:cNvPr>
          <p:cNvSpPr>
            <a:spLocks noGrp="1"/>
          </p:cNvSpPr>
          <p:nvPr>
            <p:ph type="sldNum" sz="quarter" idx="4"/>
          </p:nvPr>
        </p:nvSpPr>
        <p:spPr/>
        <p:txBody>
          <a:bodyPr/>
          <a:lstStyle/>
          <a:p>
            <a:r>
              <a:rPr lang="en-CA" dirty="0"/>
              <a:t>6-</a:t>
            </a:r>
            <a:fld id="{90E60EF9-1974-4B4E-8EB0-BAAA0C254CFE}" type="slidenum">
              <a:rPr lang="en-CA" smtClean="0"/>
              <a:pPr/>
              <a:t>30</a:t>
            </a:fld>
            <a:endParaRPr lang="en-CA" dirty="0"/>
          </a:p>
        </p:txBody>
      </p:sp>
      <p:sp>
        <p:nvSpPr>
          <p:cNvPr id="5" name="Footer Placeholder 4">
            <a:extLst>
              <a:ext uri="{FF2B5EF4-FFF2-40B4-BE49-F238E27FC236}">
                <a16:creationId xmlns:a16="http://schemas.microsoft.com/office/drawing/2014/main" id="{B1AC034B-07C0-4141-8AD9-F12B2592312B}"/>
              </a:ext>
            </a:extLst>
          </p:cNvPr>
          <p:cNvSpPr>
            <a:spLocks noGrp="1"/>
          </p:cNvSpPr>
          <p:nvPr>
            <p:ph type="ftr" sz="quarter" idx="3"/>
          </p:nvPr>
        </p:nvSpPr>
        <p:spPr/>
        <p:txBody>
          <a:bodyPr/>
          <a:lstStyle/>
          <a:p>
            <a:r>
              <a:rPr lang="en-US" dirty="0"/>
              <a:t>Copyright © 2019 by Nelson Education Ltd.</a:t>
            </a:r>
            <a:endParaRPr lang="en-CA" dirty="0"/>
          </a:p>
        </p:txBody>
      </p:sp>
    </p:spTree>
    <p:extLst>
      <p:ext uri="{BB962C8B-B14F-4D97-AF65-F5344CB8AC3E}">
        <p14:creationId xmlns:p14="http://schemas.microsoft.com/office/powerpoint/2010/main" val="161118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7266F8-CE96-41C5-8BA2-4D3B0A55964A}"/>
              </a:ext>
            </a:extLst>
          </p:cNvPr>
          <p:cNvSpPr>
            <a:spLocks noGrp="1"/>
          </p:cNvSpPr>
          <p:nvPr>
            <p:ph idx="1"/>
          </p:nvPr>
        </p:nvSpPr>
        <p:spPr/>
        <p:txBody>
          <a:bodyPr/>
          <a:lstStyle/>
          <a:p>
            <a:r>
              <a:rPr lang="en-CA" dirty="0"/>
              <a:t>Cut clichés or slang.</a:t>
            </a:r>
          </a:p>
          <a:p>
            <a:r>
              <a:rPr lang="en-CA" dirty="0"/>
              <a:t>Rescue buried verbs.</a:t>
            </a:r>
          </a:p>
          <a:p>
            <a:r>
              <a:rPr lang="en-CA" dirty="0"/>
              <a:t>Eliminate intensifiers.</a:t>
            </a:r>
          </a:p>
          <a:p>
            <a:r>
              <a:rPr lang="en-CA" dirty="0"/>
              <a:t>Improve readability through document design.</a:t>
            </a:r>
          </a:p>
          <a:p>
            <a:r>
              <a:rPr lang="en-CA" dirty="0"/>
              <a:t>Proofread for correctness.</a:t>
            </a:r>
          </a:p>
          <a:p>
            <a:r>
              <a:rPr lang="en-CA" dirty="0"/>
              <a:t>Evaluate your final product.</a:t>
            </a:r>
          </a:p>
        </p:txBody>
      </p:sp>
      <p:sp>
        <p:nvSpPr>
          <p:cNvPr id="4" name="Slide Number Placeholder 3">
            <a:extLst>
              <a:ext uri="{FF2B5EF4-FFF2-40B4-BE49-F238E27FC236}">
                <a16:creationId xmlns:a16="http://schemas.microsoft.com/office/drawing/2014/main" id="{B5821395-9C72-485F-ADEF-935DAEC27A12}"/>
              </a:ext>
            </a:extLst>
          </p:cNvPr>
          <p:cNvSpPr>
            <a:spLocks noGrp="1"/>
          </p:cNvSpPr>
          <p:nvPr>
            <p:ph type="sldNum" sz="quarter" idx="4"/>
          </p:nvPr>
        </p:nvSpPr>
        <p:spPr/>
        <p:txBody>
          <a:bodyPr/>
          <a:lstStyle/>
          <a:p>
            <a:r>
              <a:rPr lang="en-CA" dirty="0"/>
              <a:t>6-</a:t>
            </a:r>
            <a:fld id="{90E60EF9-1974-4B4E-8EB0-BAAA0C254CFE}" type="slidenum">
              <a:rPr lang="en-CA" smtClean="0"/>
              <a:pPr/>
              <a:t>31</a:t>
            </a:fld>
            <a:endParaRPr lang="en-CA" dirty="0"/>
          </a:p>
        </p:txBody>
      </p:sp>
      <p:sp>
        <p:nvSpPr>
          <p:cNvPr id="5" name="Footer Placeholder 4">
            <a:extLst>
              <a:ext uri="{FF2B5EF4-FFF2-40B4-BE49-F238E27FC236}">
                <a16:creationId xmlns:a16="http://schemas.microsoft.com/office/drawing/2014/main" id="{75317516-37F7-4201-9BAF-60F50BEA6806}"/>
              </a:ext>
            </a:extLst>
          </p:cNvPr>
          <p:cNvSpPr>
            <a:spLocks noGrp="1"/>
          </p:cNvSpPr>
          <p:nvPr>
            <p:ph type="ftr" sz="quarter" idx="3"/>
          </p:nvPr>
        </p:nvSpPr>
        <p:spPr/>
        <p:txBody>
          <a:bodyPr/>
          <a:lstStyle/>
          <a:p>
            <a:r>
              <a:rPr lang="en-US" dirty="0"/>
              <a:t>Copyright © 2019 by Nelson Education Ltd.</a:t>
            </a:r>
            <a:endParaRPr lang="en-CA" dirty="0"/>
          </a:p>
        </p:txBody>
      </p:sp>
      <p:sp>
        <p:nvSpPr>
          <p:cNvPr id="6" name="Title 1">
            <a:extLst>
              <a:ext uri="{FF2B5EF4-FFF2-40B4-BE49-F238E27FC236}">
                <a16:creationId xmlns:a16="http://schemas.microsoft.com/office/drawing/2014/main" id="{4AF13EA4-9642-45AA-8658-70EF6B03AC08}"/>
              </a:ext>
            </a:extLst>
          </p:cNvPr>
          <p:cNvSpPr>
            <a:spLocks noGrp="1"/>
          </p:cNvSpPr>
          <p:nvPr>
            <p:ph type="title"/>
          </p:nvPr>
        </p:nvSpPr>
        <p:spPr/>
        <p:txBody>
          <a:bodyPr>
            <a:normAutofit fontScale="90000"/>
          </a:bodyPr>
          <a:lstStyle/>
          <a:p>
            <a:r>
              <a:rPr lang="en-CA" dirty="0"/>
              <a:t>Editing, Proofreading, and Evaluating</a:t>
            </a:r>
          </a:p>
        </p:txBody>
      </p:sp>
    </p:spTree>
    <p:extLst>
      <p:ext uri="{BB962C8B-B14F-4D97-AF65-F5344CB8AC3E}">
        <p14:creationId xmlns:p14="http://schemas.microsoft.com/office/powerpoint/2010/main" val="389544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4786" name="Rectangle 7"/>
          <p:cNvSpPr>
            <a:spLocks noChangeArrowheads="1"/>
          </p:cNvSpPr>
          <p:nvPr/>
        </p:nvSpPr>
        <p:spPr bwMode="auto">
          <a:xfrm>
            <a:off x="762000" y="6245225"/>
            <a:ext cx="6248400" cy="476250"/>
          </a:xfrm>
          <a:prstGeom prst="rect">
            <a:avLst/>
          </a:prstGeom>
          <a:noFill/>
          <a:ln w="9525">
            <a:noFill/>
            <a:miter lim="800000"/>
            <a:headEnd/>
            <a:tailEnd/>
          </a:ln>
        </p:spPr>
        <p:txBody>
          <a:bodyPr/>
          <a:lstStyle/>
          <a:p>
            <a:pPr algn="ctr">
              <a:lnSpc>
                <a:spcPct val="100000"/>
              </a:lnSpc>
              <a:buClrTx/>
              <a:buFontTx/>
              <a:buNone/>
            </a:pPr>
            <a:endParaRPr lang="en-US" sz="1400" b="1" dirty="0">
              <a:solidFill>
                <a:srgbClr val="002060"/>
              </a:solidFill>
              <a:latin typeface="Calibri" pitchFamily="34" charset="0"/>
              <a:cs typeface="Calibri" pitchFamily="34" charset="0"/>
            </a:endParaRPr>
          </a:p>
        </p:txBody>
      </p:sp>
      <p:sp>
        <p:nvSpPr>
          <p:cNvPr id="9" name="Title 8"/>
          <p:cNvSpPr>
            <a:spLocks noGrp="1"/>
          </p:cNvSpPr>
          <p:nvPr>
            <p:ph type="title"/>
          </p:nvPr>
        </p:nvSpPr>
        <p:spPr/>
        <p:txBody>
          <a:bodyPr>
            <a:normAutofit/>
          </a:bodyPr>
          <a:lstStyle/>
          <a:p>
            <a:r>
              <a:rPr lang="en-CA" i="1" dirty="0"/>
              <a:t>Summary of Learning Objectives</a:t>
            </a:r>
          </a:p>
        </p:txBody>
      </p:sp>
      <p:sp>
        <p:nvSpPr>
          <p:cNvPr id="10" name="Content Placeholder 9"/>
          <p:cNvSpPr>
            <a:spLocks noGrp="1"/>
          </p:cNvSpPr>
          <p:nvPr>
            <p:ph idx="1"/>
          </p:nvPr>
        </p:nvSpPr>
        <p:spPr>
          <a:xfrm>
            <a:off x="457200" y="1600200"/>
            <a:ext cx="7848600" cy="4525963"/>
          </a:xfrm>
        </p:spPr>
        <p:txBody>
          <a:bodyPr>
            <a:normAutofit/>
          </a:bodyPr>
          <a:lstStyle/>
          <a:p>
            <a:r>
              <a:rPr lang="en-CA" dirty="0"/>
              <a:t>Polish business messages by revising for conciseness.</a:t>
            </a:r>
          </a:p>
          <a:p>
            <a:r>
              <a:rPr lang="en-CA" dirty="0"/>
              <a:t>Improve clarity in business messages.</a:t>
            </a:r>
          </a:p>
          <a:p>
            <a:r>
              <a:rPr lang="en-CA" dirty="0"/>
              <a:t>Recognize proofreading problem areas, and apply effective techniques to catch mistakes.</a:t>
            </a:r>
          </a:p>
          <a:p>
            <a:r>
              <a:rPr lang="en-CA" dirty="0"/>
              <a:t>Evaluate a message to judge effectiveness.</a:t>
            </a:r>
          </a:p>
        </p:txBody>
      </p:sp>
      <p:sp>
        <p:nvSpPr>
          <p:cNvPr id="7"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6-</a:t>
            </a:r>
            <a:fld id="{90E60EF9-1974-4B4E-8EB0-BAAA0C254CFE}" type="slidenum">
              <a:rPr lang="en-CA" smtClean="0"/>
              <a:pPr/>
              <a:t>32</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additive="base">
                                        <p:cTn id="25"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457200"/>
            <a:ext cx="8229600" cy="1143000"/>
          </a:xfrm>
        </p:spPr>
        <p:txBody>
          <a:bodyPr>
            <a:normAutofit fontScale="90000"/>
          </a:bodyPr>
          <a:lstStyle/>
          <a:p>
            <a:r>
              <a:rPr lang="en-US" dirty="0"/>
              <a:t>Revise for Clarity, Conciseness, and Readability</a:t>
            </a:r>
          </a:p>
        </p:txBody>
      </p:sp>
      <p:sp>
        <p:nvSpPr>
          <p:cNvPr id="3" name="Content Placeholder 2"/>
          <p:cNvSpPr>
            <a:spLocks noGrp="1"/>
          </p:cNvSpPr>
          <p:nvPr>
            <p:ph idx="1"/>
          </p:nvPr>
        </p:nvSpPr>
        <p:spPr>
          <a:xfrm>
            <a:off x="457200" y="2362200"/>
            <a:ext cx="8229600" cy="3763963"/>
          </a:xfrm>
        </p:spPr>
        <p:txBody>
          <a:bodyPr/>
          <a:lstStyle/>
          <a:p>
            <a:pPr marL="0" indent="0" algn="ctr">
              <a:buNone/>
            </a:pPr>
            <a:r>
              <a:rPr lang="en-CA" dirty="0">
                <a:hlinkClick r:id="rId3"/>
              </a:rPr>
              <a:t>www.youtube.com/watch?v=asZEojIh-gg</a:t>
            </a:r>
            <a:endParaRPr lang="en-CA" dirty="0"/>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6-</a:t>
            </a:r>
            <a:fld id="{90E60EF9-1974-4B4E-8EB0-BAAA0C254CFE}" type="slidenum">
              <a:rPr lang="en-CA" smtClean="0"/>
              <a:pPr/>
              <a:t>4</a:t>
            </a:fld>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0" y="260648"/>
            <a:ext cx="8820472" cy="1296144"/>
          </a:xfrm>
        </p:spPr>
        <p:txBody>
          <a:bodyPr>
            <a:noAutofit/>
          </a:bodyPr>
          <a:lstStyle/>
          <a:p>
            <a:pPr algn="ctr" eaLnBrk="1" hangingPunct="1">
              <a:defRPr/>
            </a:pPr>
            <a:r>
              <a:rPr lang="en-US" sz="4000" dirty="0">
                <a:solidFill>
                  <a:schemeClr val="tx1"/>
                </a:solidFill>
                <a:effectLst/>
                <a:latin typeface="Calibri" pitchFamily="34" charset="0"/>
                <a:cs typeface="Calibri" pitchFamily="34" charset="0"/>
              </a:rPr>
              <a:t>Stopping to </a:t>
            </a:r>
            <a:r>
              <a:rPr lang="en-US" sz="4000" dirty="0">
                <a:solidFill>
                  <a:srgbClr val="000000"/>
                </a:solidFill>
                <a:effectLst/>
                <a:latin typeface="Calibri" pitchFamily="34" charset="0"/>
                <a:cs typeface="Calibri" pitchFamily="34" charset="0"/>
              </a:rPr>
              <a:t>Revise</a:t>
            </a:r>
            <a:r>
              <a:rPr lang="en-US" sz="4000" dirty="0">
                <a:solidFill>
                  <a:schemeClr val="tx1"/>
                </a:solidFill>
                <a:effectLst/>
                <a:latin typeface="Calibri" pitchFamily="34" charset="0"/>
                <a:cs typeface="Calibri" pitchFamily="34" charset="0"/>
              </a:rPr>
              <a:t>: Applying </a:t>
            </a:r>
            <a:br>
              <a:rPr lang="en-US" sz="4000" dirty="0">
                <a:solidFill>
                  <a:schemeClr val="tx1"/>
                </a:solidFill>
                <a:effectLst/>
                <a:latin typeface="Calibri" pitchFamily="34" charset="0"/>
                <a:cs typeface="Calibri" pitchFamily="34" charset="0"/>
              </a:rPr>
            </a:br>
            <a:r>
              <a:rPr lang="en-US" sz="4000" dirty="0">
                <a:solidFill>
                  <a:schemeClr val="tx1"/>
                </a:solidFill>
                <a:effectLst/>
                <a:latin typeface="Calibri" pitchFamily="34" charset="0"/>
                <a:cs typeface="Calibri" pitchFamily="34" charset="0"/>
              </a:rPr>
              <a:t>Phase 3 of the 3-x-3 Writing Process</a:t>
            </a:r>
          </a:p>
        </p:txBody>
      </p:sp>
      <p:sp>
        <p:nvSpPr>
          <p:cNvPr id="308251" name="Rectangle 27"/>
          <p:cNvSpPr>
            <a:spLocks noGrp="1" noChangeArrowheads="1"/>
          </p:cNvSpPr>
          <p:nvPr>
            <p:ph idx="1"/>
          </p:nvPr>
        </p:nvSpPr>
        <p:spPr>
          <a:xfrm>
            <a:off x="609600" y="1676400"/>
            <a:ext cx="7543800" cy="4244752"/>
          </a:xfrm>
          <a:noFill/>
        </p:spPr>
        <p:txBody>
          <a:bodyPr wrap="square" lIns="90488" tIns="44450" rIns="90488" bIns="44450">
            <a:spAutoFit/>
          </a:bodyPr>
          <a:lstStyle/>
          <a:p>
            <a:pPr eaLnBrk="1" hangingPunct="1">
              <a:spcBef>
                <a:spcPts val="600"/>
              </a:spcBef>
              <a:buClr>
                <a:srgbClr val="002060"/>
              </a:buClr>
              <a:buFont typeface="Arial" pitchFamily="34" charset="0"/>
              <a:buChar char="•"/>
            </a:pPr>
            <a:r>
              <a:rPr lang="en-US" sz="3000" dirty="0"/>
              <a:t>Look for ways to shorten the message.</a:t>
            </a:r>
          </a:p>
          <a:p>
            <a:pPr eaLnBrk="1" hangingPunct="1">
              <a:spcBef>
                <a:spcPts val="600"/>
              </a:spcBef>
              <a:buClr>
                <a:srgbClr val="002060"/>
              </a:buClr>
              <a:buFont typeface="Arial" pitchFamily="34" charset="0"/>
              <a:buChar char="•"/>
            </a:pPr>
            <a:r>
              <a:rPr lang="en-US" sz="3000" dirty="0"/>
              <a:t>Remove excessive expressions.</a:t>
            </a:r>
          </a:p>
          <a:p>
            <a:pPr eaLnBrk="1" hangingPunct="1">
              <a:spcBef>
                <a:spcPts val="600"/>
              </a:spcBef>
              <a:buClr>
                <a:srgbClr val="002060"/>
              </a:buClr>
              <a:buFont typeface="Arial" pitchFamily="34" charset="0"/>
              <a:buChar char="•"/>
            </a:pPr>
            <a:r>
              <a:rPr lang="en-US" sz="3000" dirty="0"/>
              <a:t>Omit long lead-ins.</a:t>
            </a:r>
          </a:p>
          <a:p>
            <a:pPr eaLnBrk="1" hangingPunct="1">
              <a:spcBef>
                <a:spcPts val="600"/>
              </a:spcBef>
              <a:buClr>
                <a:srgbClr val="002060"/>
              </a:buClr>
              <a:buFont typeface="Arial" pitchFamily="34" charset="0"/>
              <a:buChar char="•"/>
            </a:pPr>
            <a:r>
              <a:rPr lang="en-US" sz="3000" dirty="0"/>
              <a:t>Purge </a:t>
            </a:r>
            <a:r>
              <a:rPr lang="en-US" sz="3000" i="1" dirty="0"/>
              <a:t>there is/are </a:t>
            </a:r>
            <a:r>
              <a:rPr lang="en-US" sz="3000" dirty="0"/>
              <a:t>and </a:t>
            </a:r>
            <a:r>
              <a:rPr lang="en-US" sz="3000" i="1" dirty="0"/>
              <a:t>it is/was</a:t>
            </a:r>
            <a:r>
              <a:rPr lang="en-US" sz="3000" dirty="0"/>
              <a:t> fillers.</a:t>
            </a:r>
          </a:p>
          <a:p>
            <a:pPr eaLnBrk="1" hangingPunct="1">
              <a:spcBef>
                <a:spcPts val="600"/>
              </a:spcBef>
              <a:buClr>
                <a:srgbClr val="002060"/>
              </a:buClr>
              <a:buFont typeface="Arial" pitchFamily="34" charset="0"/>
              <a:buChar char="•"/>
            </a:pPr>
            <a:r>
              <a:rPr lang="en-US" sz="3000" dirty="0"/>
              <a:t>Reject redundancies.</a:t>
            </a:r>
          </a:p>
          <a:p>
            <a:pPr eaLnBrk="1" hangingPunct="1">
              <a:spcBef>
                <a:spcPts val="600"/>
              </a:spcBef>
              <a:buClr>
                <a:srgbClr val="002060"/>
              </a:buClr>
              <a:buFont typeface="Arial" pitchFamily="34" charset="0"/>
              <a:buChar char="•"/>
            </a:pPr>
            <a:r>
              <a:rPr lang="en-US" sz="3000" dirty="0"/>
              <a:t>Edit empty words.</a:t>
            </a:r>
          </a:p>
          <a:p>
            <a:pPr eaLnBrk="1" hangingPunct="1">
              <a:spcBef>
                <a:spcPts val="600"/>
              </a:spcBef>
              <a:buClr>
                <a:srgbClr val="002060"/>
              </a:buClr>
              <a:buFont typeface="Arial" pitchFamily="34" charset="0"/>
              <a:buChar char="•"/>
            </a:pPr>
            <a:r>
              <a:rPr lang="en-CA" sz="3000" dirty="0"/>
              <a:t>Write concisely for microblogging on social networks.</a:t>
            </a:r>
            <a:endParaRPr lang="en-US" sz="3000"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6-</a:t>
            </a:r>
            <a:fld id="{90E60EF9-1974-4B4E-8EB0-BAAA0C254CFE}" type="slidenum">
              <a:rPr lang="en-CA" smtClean="0"/>
              <a:pPr/>
              <a:t>5</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8226"/>
                                        </p:tgtEl>
                                        <p:attrNameLst>
                                          <p:attrName>style.visibility</p:attrName>
                                        </p:attrNameLst>
                                      </p:cBhvr>
                                      <p:to>
                                        <p:strVal val="visible"/>
                                      </p:to>
                                    </p:set>
                                    <p:anim calcmode="lin" valueType="num">
                                      <p:cBhvr additive="base">
                                        <p:cTn id="7" dur="500" fill="hold"/>
                                        <p:tgtEl>
                                          <p:spTgt spid="308226"/>
                                        </p:tgtEl>
                                        <p:attrNameLst>
                                          <p:attrName>ppt_x</p:attrName>
                                        </p:attrNameLst>
                                      </p:cBhvr>
                                      <p:tavLst>
                                        <p:tav tm="0">
                                          <p:val>
                                            <p:strVal val="0-#ppt_w/2"/>
                                          </p:val>
                                        </p:tav>
                                        <p:tav tm="100000">
                                          <p:val>
                                            <p:strVal val="#ppt_x"/>
                                          </p:val>
                                        </p:tav>
                                      </p:tavLst>
                                    </p:anim>
                                    <p:anim calcmode="lin" valueType="num">
                                      <p:cBhvr additive="base">
                                        <p:cTn id="8" dur="500" fill="hold"/>
                                        <p:tgtEl>
                                          <p:spTgt spid="3082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8251">
                                            <p:txEl>
                                              <p:pRg st="0" end="0"/>
                                            </p:txEl>
                                          </p:spTgt>
                                        </p:tgtEl>
                                        <p:attrNameLst>
                                          <p:attrName>style.visibility</p:attrName>
                                        </p:attrNameLst>
                                      </p:cBhvr>
                                      <p:to>
                                        <p:strVal val="visible"/>
                                      </p:to>
                                    </p:set>
                                    <p:anim calcmode="lin" valueType="num">
                                      <p:cBhvr additive="base">
                                        <p:cTn id="13" dur="500" fill="hold"/>
                                        <p:tgtEl>
                                          <p:spTgt spid="30825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8251">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308251">
                                            <p:txEl>
                                              <p:pRg st="1" end="1"/>
                                            </p:txEl>
                                          </p:spTgt>
                                        </p:tgtEl>
                                        <p:attrNameLst>
                                          <p:attrName>style.visibility</p:attrName>
                                        </p:attrNameLst>
                                      </p:cBhvr>
                                      <p:to>
                                        <p:strVal val="visible"/>
                                      </p:to>
                                    </p:set>
                                    <p:anim calcmode="lin" valueType="num">
                                      <p:cBhvr additive="base">
                                        <p:cTn id="18" dur="500" fill="hold"/>
                                        <p:tgtEl>
                                          <p:spTgt spid="308251">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08251">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308251">
                                            <p:txEl>
                                              <p:pRg st="2" end="2"/>
                                            </p:txEl>
                                          </p:spTgt>
                                        </p:tgtEl>
                                        <p:attrNameLst>
                                          <p:attrName>style.visibility</p:attrName>
                                        </p:attrNameLst>
                                      </p:cBhvr>
                                      <p:to>
                                        <p:strVal val="visible"/>
                                      </p:to>
                                    </p:set>
                                    <p:anim calcmode="lin" valueType="num">
                                      <p:cBhvr additive="base">
                                        <p:cTn id="23" dur="500" fill="hold"/>
                                        <p:tgtEl>
                                          <p:spTgt spid="308251">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08251">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nodeType="afterEffect">
                                  <p:stCondLst>
                                    <p:cond delay="0"/>
                                  </p:stCondLst>
                                  <p:childTnLst>
                                    <p:set>
                                      <p:cBhvr>
                                        <p:cTn id="27" dur="1" fill="hold">
                                          <p:stCondLst>
                                            <p:cond delay="0"/>
                                          </p:stCondLst>
                                        </p:cTn>
                                        <p:tgtEl>
                                          <p:spTgt spid="308251">
                                            <p:txEl>
                                              <p:pRg st="3" end="3"/>
                                            </p:txEl>
                                          </p:spTgt>
                                        </p:tgtEl>
                                        <p:attrNameLst>
                                          <p:attrName>style.visibility</p:attrName>
                                        </p:attrNameLst>
                                      </p:cBhvr>
                                      <p:to>
                                        <p:strVal val="visible"/>
                                      </p:to>
                                    </p:set>
                                    <p:anim calcmode="lin" valueType="num">
                                      <p:cBhvr additive="base">
                                        <p:cTn id="28" dur="500" fill="hold"/>
                                        <p:tgtEl>
                                          <p:spTgt spid="308251">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08251">
                                            <p:txEl>
                                              <p:pRg st="3" end="3"/>
                                            </p:txEl>
                                          </p:spTgt>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nodeType="afterEffect">
                                  <p:stCondLst>
                                    <p:cond delay="0"/>
                                  </p:stCondLst>
                                  <p:childTnLst>
                                    <p:set>
                                      <p:cBhvr>
                                        <p:cTn id="32" dur="1" fill="hold">
                                          <p:stCondLst>
                                            <p:cond delay="0"/>
                                          </p:stCondLst>
                                        </p:cTn>
                                        <p:tgtEl>
                                          <p:spTgt spid="308251">
                                            <p:txEl>
                                              <p:pRg st="4" end="4"/>
                                            </p:txEl>
                                          </p:spTgt>
                                        </p:tgtEl>
                                        <p:attrNameLst>
                                          <p:attrName>style.visibility</p:attrName>
                                        </p:attrNameLst>
                                      </p:cBhvr>
                                      <p:to>
                                        <p:strVal val="visible"/>
                                      </p:to>
                                    </p:set>
                                    <p:anim calcmode="lin" valueType="num">
                                      <p:cBhvr additive="base">
                                        <p:cTn id="33" dur="500" fill="hold"/>
                                        <p:tgtEl>
                                          <p:spTgt spid="308251">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08251">
                                            <p:txEl>
                                              <p:pRg st="4" end="4"/>
                                            </p:txEl>
                                          </p:spTgt>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8" fill="hold" nodeType="afterEffect">
                                  <p:stCondLst>
                                    <p:cond delay="0"/>
                                  </p:stCondLst>
                                  <p:childTnLst>
                                    <p:set>
                                      <p:cBhvr>
                                        <p:cTn id="37" dur="1" fill="hold">
                                          <p:stCondLst>
                                            <p:cond delay="0"/>
                                          </p:stCondLst>
                                        </p:cTn>
                                        <p:tgtEl>
                                          <p:spTgt spid="308251">
                                            <p:txEl>
                                              <p:pRg st="5" end="5"/>
                                            </p:txEl>
                                          </p:spTgt>
                                        </p:tgtEl>
                                        <p:attrNameLst>
                                          <p:attrName>style.visibility</p:attrName>
                                        </p:attrNameLst>
                                      </p:cBhvr>
                                      <p:to>
                                        <p:strVal val="visible"/>
                                      </p:to>
                                    </p:set>
                                    <p:anim calcmode="lin" valueType="num">
                                      <p:cBhvr additive="base">
                                        <p:cTn id="38" dur="500" fill="hold"/>
                                        <p:tgtEl>
                                          <p:spTgt spid="308251">
                                            <p:txEl>
                                              <p:pRg st="5" end="5"/>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08251">
                                            <p:txEl>
                                              <p:pRg st="5" end="5"/>
                                            </p:txEl>
                                          </p:spTgt>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2" presetClass="entr" presetSubtype="8" fill="hold" nodeType="afterEffect">
                                  <p:stCondLst>
                                    <p:cond delay="0"/>
                                  </p:stCondLst>
                                  <p:childTnLst>
                                    <p:set>
                                      <p:cBhvr>
                                        <p:cTn id="42" dur="1" fill="hold">
                                          <p:stCondLst>
                                            <p:cond delay="0"/>
                                          </p:stCondLst>
                                        </p:cTn>
                                        <p:tgtEl>
                                          <p:spTgt spid="308251">
                                            <p:txEl>
                                              <p:pRg st="6" end="6"/>
                                            </p:txEl>
                                          </p:spTgt>
                                        </p:tgtEl>
                                        <p:attrNameLst>
                                          <p:attrName>style.visibility</p:attrName>
                                        </p:attrNameLst>
                                      </p:cBhvr>
                                      <p:to>
                                        <p:strVal val="visible"/>
                                      </p:to>
                                    </p:set>
                                    <p:anim calcmode="lin" valueType="num">
                                      <p:cBhvr additive="base">
                                        <p:cTn id="43" dur="500" fill="hold"/>
                                        <p:tgtEl>
                                          <p:spTgt spid="30825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082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6"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1143000"/>
          </a:xfrm>
        </p:spPr>
        <p:txBody>
          <a:bodyPr>
            <a:normAutofit/>
          </a:bodyPr>
          <a:lstStyle/>
          <a:p>
            <a:r>
              <a:rPr lang="en-CA" dirty="0"/>
              <a:t>Removing Excessive Expressions </a:t>
            </a:r>
          </a:p>
        </p:txBody>
      </p:sp>
      <p:sp>
        <p:nvSpPr>
          <p:cNvPr id="9" name="Text Placeholder 8"/>
          <p:cNvSpPr>
            <a:spLocks noGrp="1"/>
          </p:cNvSpPr>
          <p:nvPr>
            <p:ph type="body" idx="1"/>
          </p:nvPr>
        </p:nvSpPr>
        <p:spPr>
          <a:xfrm>
            <a:off x="457200" y="1219200"/>
            <a:ext cx="4040188" cy="639762"/>
          </a:xfrm>
        </p:spPr>
        <p:txBody>
          <a:bodyPr>
            <a:normAutofit/>
          </a:bodyPr>
          <a:lstStyle/>
          <a:p>
            <a:r>
              <a:rPr lang="en-CA" sz="2800" dirty="0"/>
              <a:t>     Excessive</a:t>
            </a:r>
          </a:p>
        </p:txBody>
      </p:sp>
      <p:sp>
        <p:nvSpPr>
          <p:cNvPr id="10" name="Content Placeholder 9"/>
          <p:cNvSpPr>
            <a:spLocks noGrp="1"/>
          </p:cNvSpPr>
          <p:nvPr>
            <p:ph sz="half" idx="2"/>
          </p:nvPr>
        </p:nvSpPr>
        <p:spPr>
          <a:xfrm>
            <a:off x="457200" y="1858962"/>
            <a:ext cx="4040188" cy="4234334"/>
          </a:xfrm>
        </p:spPr>
        <p:txBody>
          <a:bodyPr>
            <a:noAutofit/>
          </a:bodyPr>
          <a:lstStyle/>
          <a:p>
            <a:pPr>
              <a:spcBef>
                <a:spcPts val="600"/>
              </a:spcBef>
            </a:pPr>
            <a:r>
              <a:rPr lang="en-CA" sz="2600" dirty="0"/>
              <a:t>As a general rule</a:t>
            </a:r>
          </a:p>
          <a:p>
            <a:pPr>
              <a:spcBef>
                <a:spcPts val="600"/>
              </a:spcBef>
            </a:pPr>
            <a:r>
              <a:rPr lang="en-CA" sz="2600" dirty="0"/>
              <a:t>At a later date</a:t>
            </a:r>
          </a:p>
          <a:p>
            <a:pPr>
              <a:spcBef>
                <a:spcPts val="600"/>
              </a:spcBef>
            </a:pPr>
            <a:r>
              <a:rPr lang="en-CA" sz="2600" dirty="0"/>
              <a:t>At this point in time</a:t>
            </a:r>
          </a:p>
          <a:p>
            <a:pPr>
              <a:spcBef>
                <a:spcPts val="600"/>
              </a:spcBef>
            </a:pPr>
            <a:r>
              <a:rPr lang="en-CA" sz="2600" dirty="0"/>
              <a:t>Despite the fact that</a:t>
            </a:r>
          </a:p>
          <a:p>
            <a:pPr>
              <a:spcBef>
                <a:spcPts val="600"/>
              </a:spcBef>
            </a:pPr>
            <a:r>
              <a:rPr lang="en-CA" sz="2600" dirty="0"/>
              <a:t>Due to the fact that </a:t>
            </a:r>
          </a:p>
          <a:p>
            <a:pPr>
              <a:spcBef>
                <a:spcPts val="600"/>
              </a:spcBef>
            </a:pPr>
            <a:r>
              <a:rPr lang="en-CA" sz="2600" dirty="0"/>
              <a:t>Feel free to</a:t>
            </a:r>
          </a:p>
          <a:p>
            <a:pPr>
              <a:spcBef>
                <a:spcPts val="600"/>
              </a:spcBef>
            </a:pPr>
            <a:r>
              <a:rPr lang="en-CA" sz="2600" dirty="0"/>
              <a:t>In the event that </a:t>
            </a:r>
          </a:p>
          <a:p>
            <a:pPr>
              <a:spcBef>
                <a:spcPts val="600"/>
              </a:spcBef>
            </a:pPr>
            <a:r>
              <a:rPr lang="en-CA" sz="2600" dirty="0"/>
              <a:t>Until such time as</a:t>
            </a:r>
          </a:p>
          <a:p>
            <a:pPr>
              <a:spcBef>
                <a:spcPts val="600"/>
              </a:spcBef>
            </a:pPr>
            <a:r>
              <a:rPr lang="en-CA" sz="2600" dirty="0"/>
              <a:t>With regard to</a:t>
            </a:r>
          </a:p>
        </p:txBody>
      </p:sp>
      <p:sp>
        <p:nvSpPr>
          <p:cNvPr id="11" name="Text Placeholder 10"/>
          <p:cNvSpPr>
            <a:spLocks noGrp="1"/>
          </p:cNvSpPr>
          <p:nvPr>
            <p:ph type="body" sz="quarter" idx="3"/>
          </p:nvPr>
        </p:nvSpPr>
        <p:spPr>
          <a:xfrm>
            <a:off x="4645025" y="1219200"/>
            <a:ext cx="4041775" cy="639762"/>
          </a:xfrm>
        </p:spPr>
        <p:txBody>
          <a:bodyPr>
            <a:normAutofit/>
          </a:bodyPr>
          <a:lstStyle/>
          <a:p>
            <a:r>
              <a:rPr lang="en-CA" sz="2800" dirty="0"/>
              <a:t>    Concise</a:t>
            </a:r>
          </a:p>
        </p:txBody>
      </p:sp>
      <p:sp>
        <p:nvSpPr>
          <p:cNvPr id="12" name="Content Placeholder 11"/>
          <p:cNvSpPr>
            <a:spLocks noGrp="1"/>
          </p:cNvSpPr>
          <p:nvPr>
            <p:ph sz="quarter" idx="4"/>
          </p:nvPr>
        </p:nvSpPr>
        <p:spPr>
          <a:xfrm>
            <a:off x="4645025" y="1858962"/>
            <a:ext cx="4041775" cy="4234334"/>
          </a:xfrm>
        </p:spPr>
        <p:txBody>
          <a:bodyPr>
            <a:noAutofit/>
          </a:bodyPr>
          <a:lstStyle/>
          <a:p>
            <a:pPr>
              <a:spcBef>
                <a:spcPts val="600"/>
              </a:spcBef>
            </a:pPr>
            <a:r>
              <a:rPr lang="en-CA" sz="2600" dirty="0"/>
              <a:t>Generally</a:t>
            </a:r>
          </a:p>
          <a:p>
            <a:pPr>
              <a:spcBef>
                <a:spcPts val="600"/>
              </a:spcBef>
            </a:pPr>
            <a:r>
              <a:rPr lang="en-CA" sz="2600" dirty="0"/>
              <a:t>Later</a:t>
            </a:r>
          </a:p>
          <a:p>
            <a:pPr>
              <a:spcBef>
                <a:spcPts val="600"/>
              </a:spcBef>
            </a:pPr>
            <a:r>
              <a:rPr lang="en-CA" sz="2600" dirty="0"/>
              <a:t>Now; presently</a:t>
            </a:r>
          </a:p>
          <a:p>
            <a:pPr>
              <a:spcBef>
                <a:spcPts val="600"/>
              </a:spcBef>
            </a:pPr>
            <a:r>
              <a:rPr lang="en-CA" sz="2600" dirty="0"/>
              <a:t>Although</a:t>
            </a:r>
          </a:p>
          <a:p>
            <a:pPr>
              <a:spcBef>
                <a:spcPts val="600"/>
              </a:spcBef>
            </a:pPr>
            <a:r>
              <a:rPr lang="en-CA" sz="2600" dirty="0"/>
              <a:t>Because </a:t>
            </a:r>
          </a:p>
          <a:p>
            <a:pPr>
              <a:spcBef>
                <a:spcPts val="600"/>
              </a:spcBef>
            </a:pPr>
            <a:r>
              <a:rPr lang="en-CA" sz="2600" dirty="0"/>
              <a:t>Please </a:t>
            </a:r>
          </a:p>
          <a:p>
            <a:pPr>
              <a:spcBef>
                <a:spcPts val="600"/>
              </a:spcBef>
            </a:pPr>
            <a:r>
              <a:rPr lang="en-CA" sz="2600" dirty="0"/>
              <a:t>If</a:t>
            </a:r>
          </a:p>
          <a:p>
            <a:pPr>
              <a:spcBef>
                <a:spcPts val="600"/>
              </a:spcBef>
            </a:pPr>
            <a:r>
              <a:rPr lang="en-CA" sz="2600" dirty="0"/>
              <a:t>Until</a:t>
            </a:r>
          </a:p>
          <a:p>
            <a:pPr>
              <a:spcBef>
                <a:spcPts val="600"/>
              </a:spcBef>
            </a:pPr>
            <a:r>
              <a:rPr lang="en-CA" sz="2600" dirty="0"/>
              <a:t>About</a:t>
            </a:r>
          </a:p>
          <a:p>
            <a:pPr>
              <a:spcBef>
                <a:spcPts val="600"/>
              </a:spcBef>
            </a:pPr>
            <a:endParaRPr lang="en-CA" sz="2600" dirty="0"/>
          </a:p>
        </p:txBody>
      </p:sp>
      <p:sp>
        <p:nvSpPr>
          <p:cNvPr id="13" name="Footer Placeholder 1"/>
          <p:cNvSpPr>
            <a:spLocks noGrp="1"/>
          </p:cNvSpPr>
          <p:nvPr>
            <p:ph type="ftr" sz="quarter" idx="3"/>
          </p:nvPr>
        </p:nvSpPr>
        <p:spPr>
          <a:xfrm>
            <a:off x="3124200" y="6309320"/>
            <a:ext cx="2895600" cy="365125"/>
          </a:xfrm>
        </p:spPr>
        <p:txBody>
          <a:bodyPr>
            <a:normAutofit fontScale="47500" lnSpcReduction="20000"/>
          </a:bodyPr>
          <a:lstStyle/>
          <a:p>
            <a:pPr algn="ctr"/>
            <a:r>
              <a:rPr lang="en-US" b="0" dirty="0">
                <a:solidFill>
                  <a:srgbClr val="898989"/>
                </a:solidFill>
                <a:latin typeface="Gill Sans MT"/>
              </a:rPr>
              <a:t>Copyright © 2019 by Nelson Education Ltd.</a:t>
            </a:r>
            <a:endParaRPr lang="en-CA" b="0" dirty="0">
              <a:solidFill>
                <a:srgbClr val="898989"/>
              </a:solidFill>
              <a:latin typeface="Gill Sans MT"/>
            </a:endParaRPr>
          </a:p>
        </p:txBody>
      </p:sp>
      <p:sp>
        <p:nvSpPr>
          <p:cNvPr id="14" name="Slide Number Placeholder 13"/>
          <p:cNvSpPr>
            <a:spLocks noGrp="1"/>
          </p:cNvSpPr>
          <p:nvPr>
            <p:ph type="sldNum" sz="quarter" idx="11"/>
          </p:nvPr>
        </p:nvSpPr>
        <p:spPr/>
        <p:txBody>
          <a:bodyPr/>
          <a:lstStyle/>
          <a:p>
            <a:r>
              <a:rPr lang="en-CA" dirty="0"/>
              <a:t>6-</a:t>
            </a:r>
            <a:fld id="{90E60EF9-1974-4B4E-8EB0-BAAA0C254CFE}" type="slidenum">
              <a:rPr lang="en-CA" smtClean="0"/>
              <a:pPr/>
              <a:t>6</a:t>
            </a:fld>
            <a:endParaRPr lang="en-CA" dirty="0"/>
          </a:p>
        </p:txBody>
      </p:sp>
    </p:spTree>
    <p:extLst>
      <p:ext uri="{BB962C8B-B14F-4D97-AF65-F5344CB8AC3E}">
        <p14:creationId xmlns:p14="http://schemas.microsoft.com/office/powerpoint/2010/main" val="239122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 calcmode="lin" valueType="num">
                                      <p:cBhvr additive="base">
                                        <p:cTn id="31"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 calcmode="lin" valueType="num">
                                      <p:cBhvr additive="base">
                                        <p:cTn id="37"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anim calcmode="lin" valueType="num">
                                      <p:cBhvr additive="base">
                                        <p:cTn id="43"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
                                            <p:txEl>
                                              <p:pRg st="5" end="5"/>
                                            </p:txEl>
                                          </p:spTgt>
                                        </p:tgtEl>
                                        <p:attrNameLst>
                                          <p:attrName>style.visibility</p:attrName>
                                        </p:attrNameLst>
                                      </p:cBhvr>
                                      <p:to>
                                        <p:strVal val="visible"/>
                                      </p:to>
                                    </p:set>
                                    <p:anim calcmode="lin" valueType="num">
                                      <p:cBhvr additive="base">
                                        <p:cTn id="49" dur="500" fill="hold"/>
                                        <p:tgtEl>
                                          <p:spTgt spid="10">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
                                            <p:txEl>
                                              <p:pRg st="6" end="6"/>
                                            </p:txEl>
                                          </p:spTgt>
                                        </p:tgtEl>
                                        <p:attrNameLst>
                                          <p:attrName>style.visibility</p:attrName>
                                        </p:attrNameLst>
                                      </p:cBhvr>
                                      <p:to>
                                        <p:strVal val="visible"/>
                                      </p:to>
                                    </p:set>
                                    <p:anim calcmode="lin" valueType="num">
                                      <p:cBhvr additive="base">
                                        <p:cTn id="55" dur="500" fill="hold"/>
                                        <p:tgtEl>
                                          <p:spTgt spid="10">
                                            <p:txEl>
                                              <p:p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
                                            <p:txEl>
                                              <p:pRg st="7" end="7"/>
                                            </p:txEl>
                                          </p:spTgt>
                                        </p:tgtEl>
                                        <p:attrNameLst>
                                          <p:attrName>style.visibility</p:attrName>
                                        </p:attrNameLst>
                                      </p:cBhvr>
                                      <p:to>
                                        <p:strVal val="visible"/>
                                      </p:to>
                                    </p:set>
                                    <p:anim calcmode="lin" valueType="num">
                                      <p:cBhvr additive="base">
                                        <p:cTn id="61" dur="500" fill="hold"/>
                                        <p:tgtEl>
                                          <p:spTgt spid="10">
                                            <p:txEl>
                                              <p:pRg st="7" end="7"/>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0">
                                            <p:txEl>
                                              <p:pRg st="8" end="8"/>
                                            </p:txEl>
                                          </p:spTgt>
                                        </p:tgtEl>
                                        <p:attrNameLst>
                                          <p:attrName>style.visibility</p:attrName>
                                        </p:attrNameLst>
                                      </p:cBhvr>
                                      <p:to>
                                        <p:strVal val="visible"/>
                                      </p:to>
                                    </p:set>
                                    <p:anim calcmode="lin" valueType="num">
                                      <p:cBhvr additive="base">
                                        <p:cTn id="67" dur="500" fill="hold"/>
                                        <p:tgtEl>
                                          <p:spTgt spid="10">
                                            <p:txEl>
                                              <p:pRg st="8" end="8"/>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1">
                                            <p:txEl>
                                              <p:pRg st="0" end="0"/>
                                            </p:txEl>
                                          </p:spTgt>
                                        </p:tgtEl>
                                        <p:attrNameLst>
                                          <p:attrName>style.visibility</p:attrName>
                                        </p:attrNameLst>
                                      </p:cBhvr>
                                      <p:to>
                                        <p:strVal val="visible"/>
                                      </p:to>
                                    </p:set>
                                    <p:anim calcmode="lin" valueType="num">
                                      <p:cBhvr additive="base">
                                        <p:cTn id="7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2">
                                            <p:txEl>
                                              <p:pRg st="0" end="0"/>
                                            </p:txEl>
                                          </p:spTgt>
                                        </p:tgtEl>
                                        <p:attrNameLst>
                                          <p:attrName>style.visibility</p:attrName>
                                        </p:attrNameLst>
                                      </p:cBhvr>
                                      <p:to>
                                        <p:strVal val="visible"/>
                                      </p:to>
                                    </p:set>
                                    <p:anim calcmode="lin" valueType="num">
                                      <p:cBhvr additive="base">
                                        <p:cTn id="79"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2">
                                            <p:txEl>
                                              <p:pRg st="1" end="1"/>
                                            </p:txEl>
                                          </p:spTgt>
                                        </p:tgtEl>
                                        <p:attrNameLst>
                                          <p:attrName>style.visibility</p:attrName>
                                        </p:attrNameLst>
                                      </p:cBhvr>
                                      <p:to>
                                        <p:strVal val="visible"/>
                                      </p:to>
                                    </p:set>
                                    <p:anim calcmode="lin" valueType="num">
                                      <p:cBhvr additive="base">
                                        <p:cTn id="85"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2">
                                            <p:txEl>
                                              <p:pRg st="2" end="2"/>
                                            </p:txEl>
                                          </p:spTgt>
                                        </p:tgtEl>
                                        <p:attrNameLst>
                                          <p:attrName>style.visibility</p:attrName>
                                        </p:attrNameLst>
                                      </p:cBhvr>
                                      <p:to>
                                        <p:strVal val="visible"/>
                                      </p:to>
                                    </p:set>
                                    <p:anim calcmode="lin" valueType="num">
                                      <p:cBhvr additive="base">
                                        <p:cTn id="91"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2">
                                            <p:txEl>
                                              <p:pRg st="3" end="3"/>
                                            </p:txEl>
                                          </p:spTgt>
                                        </p:tgtEl>
                                        <p:attrNameLst>
                                          <p:attrName>style.visibility</p:attrName>
                                        </p:attrNameLst>
                                      </p:cBhvr>
                                      <p:to>
                                        <p:strVal val="visible"/>
                                      </p:to>
                                    </p:set>
                                    <p:anim calcmode="lin" valueType="num">
                                      <p:cBhvr additive="base">
                                        <p:cTn id="97"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2">
                                            <p:txEl>
                                              <p:pRg st="4" end="4"/>
                                            </p:txEl>
                                          </p:spTgt>
                                        </p:tgtEl>
                                        <p:attrNameLst>
                                          <p:attrName>style.visibility</p:attrName>
                                        </p:attrNameLst>
                                      </p:cBhvr>
                                      <p:to>
                                        <p:strVal val="visible"/>
                                      </p:to>
                                    </p:set>
                                    <p:anim calcmode="lin" valueType="num">
                                      <p:cBhvr additive="base">
                                        <p:cTn id="103"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12">
                                            <p:txEl>
                                              <p:pRg st="5" end="5"/>
                                            </p:txEl>
                                          </p:spTgt>
                                        </p:tgtEl>
                                        <p:attrNameLst>
                                          <p:attrName>style.visibility</p:attrName>
                                        </p:attrNameLst>
                                      </p:cBhvr>
                                      <p:to>
                                        <p:strVal val="visible"/>
                                      </p:to>
                                    </p:set>
                                    <p:anim calcmode="lin" valueType="num">
                                      <p:cBhvr additive="base">
                                        <p:cTn id="109" dur="500" fill="hold"/>
                                        <p:tgtEl>
                                          <p:spTgt spid="12">
                                            <p:txEl>
                                              <p:pRg st="5" end="5"/>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12">
                                            <p:txEl>
                                              <p:pRg st="6" end="6"/>
                                            </p:txEl>
                                          </p:spTgt>
                                        </p:tgtEl>
                                        <p:attrNameLst>
                                          <p:attrName>style.visibility</p:attrName>
                                        </p:attrNameLst>
                                      </p:cBhvr>
                                      <p:to>
                                        <p:strVal val="visible"/>
                                      </p:to>
                                    </p:set>
                                    <p:anim calcmode="lin" valueType="num">
                                      <p:cBhvr additive="base">
                                        <p:cTn id="115" dur="500" fill="hold"/>
                                        <p:tgtEl>
                                          <p:spTgt spid="12">
                                            <p:txEl>
                                              <p:pRg st="6" end="6"/>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1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12">
                                            <p:txEl>
                                              <p:pRg st="7" end="7"/>
                                            </p:txEl>
                                          </p:spTgt>
                                        </p:tgtEl>
                                        <p:attrNameLst>
                                          <p:attrName>style.visibility</p:attrName>
                                        </p:attrNameLst>
                                      </p:cBhvr>
                                      <p:to>
                                        <p:strVal val="visible"/>
                                      </p:to>
                                    </p:set>
                                    <p:anim calcmode="lin" valueType="num">
                                      <p:cBhvr additive="base">
                                        <p:cTn id="121" dur="500" fill="hold"/>
                                        <p:tgtEl>
                                          <p:spTgt spid="12">
                                            <p:txEl>
                                              <p:p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1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12">
                                            <p:txEl>
                                              <p:pRg st="8" end="8"/>
                                            </p:txEl>
                                          </p:spTgt>
                                        </p:tgtEl>
                                        <p:attrNameLst>
                                          <p:attrName>style.visibility</p:attrName>
                                        </p:attrNameLst>
                                      </p:cBhvr>
                                      <p:to>
                                        <p:strVal val="visible"/>
                                      </p:to>
                                    </p:set>
                                    <p:anim calcmode="lin" valueType="num">
                                      <p:cBhvr additive="base">
                                        <p:cTn id="127" dur="500" fill="hold"/>
                                        <p:tgtEl>
                                          <p:spTgt spid="12">
                                            <p:txEl>
                                              <p:p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1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p:bldP spid="10" grpId="0" build="p"/>
      <p:bldP spid="11" grpId="0" build="p"/>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457200" y="228600"/>
            <a:ext cx="8229600" cy="1143000"/>
          </a:xfrm>
        </p:spPr>
        <p:txBody>
          <a:bodyPr/>
          <a:lstStyle/>
          <a:p>
            <a:pPr algn="ctr" eaLnBrk="1" hangingPunct="1">
              <a:defRPr/>
            </a:pPr>
            <a:r>
              <a:rPr lang="en-US" sz="4400" dirty="0">
                <a:solidFill>
                  <a:schemeClr val="tx1"/>
                </a:solidFill>
                <a:effectLst/>
              </a:rPr>
              <a:t>Omitting Long Lead-Ins</a:t>
            </a:r>
          </a:p>
        </p:txBody>
      </p:sp>
      <p:sp>
        <p:nvSpPr>
          <p:cNvPr id="5" name="Content Placeholder 4"/>
          <p:cNvSpPr>
            <a:spLocks noGrp="1"/>
          </p:cNvSpPr>
          <p:nvPr>
            <p:ph idx="1"/>
          </p:nvPr>
        </p:nvSpPr>
        <p:spPr>
          <a:xfrm>
            <a:off x="457200" y="1600200"/>
            <a:ext cx="7772400" cy="4525963"/>
          </a:xfrm>
        </p:spPr>
        <p:txBody>
          <a:bodyPr/>
          <a:lstStyle/>
          <a:p>
            <a:pPr marL="0" indent="0">
              <a:buNone/>
            </a:pPr>
            <a:r>
              <a:rPr lang="en-US" b="1" dirty="0">
                <a:latin typeface="Calibri" pitchFamily="34" charset="0"/>
                <a:cs typeface="Calibri" pitchFamily="34" charset="0"/>
              </a:rPr>
              <a:t>Delete unnecessary introductory words.</a:t>
            </a:r>
          </a:p>
          <a:p>
            <a:r>
              <a:rPr lang="en-US" dirty="0">
                <a:latin typeface="Calibri" pitchFamily="34" charset="0"/>
                <a:cs typeface="Calibri" pitchFamily="34" charset="0"/>
              </a:rPr>
              <a:t>Wordy: </a:t>
            </a:r>
            <a:r>
              <a:rPr lang="en-US" dirty="0">
                <a:solidFill>
                  <a:schemeClr val="accent2"/>
                </a:solidFill>
                <a:latin typeface="Calibri" pitchFamily="34" charset="0"/>
                <a:cs typeface="Calibri" pitchFamily="34" charset="0"/>
              </a:rPr>
              <a:t>We are sending this announcement to let everyone know that we expect to change Internet service providers within six weeks.</a:t>
            </a:r>
          </a:p>
          <a:p>
            <a:r>
              <a:rPr lang="en-US" dirty="0">
                <a:latin typeface="Calibri" pitchFamily="34" charset="0"/>
                <a:cs typeface="Calibri" pitchFamily="34" charset="0"/>
              </a:rPr>
              <a:t>Concise: </a:t>
            </a:r>
            <a:r>
              <a:rPr lang="en-US" dirty="0">
                <a:solidFill>
                  <a:schemeClr val="tx2"/>
                </a:solidFill>
                <a:latin typeface="Calibri" pitchFamily="34" charset="0"/>
                <a:cs typeface="Calibri" pitchFamily="34" charset="0"/>
              </a:rPr>
              <a:t>We expect to change Internet service providers within six weeks.</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6-</a:t>
            </a:r>
            <a:fld id="{90E60EF9-1974-4B4E-8EB0-BAAA0C254CFE}" type="slidenum">
              <a:rPr lang="en-CA" smtClean="0"/>
              <a:pPr/>
              <a:t>7</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9970"/>
                                        </p:tgtEl>
                                        <p:attrNameLst>
                                          <p:attrName>style.visibility</p:attrName>
                                        </p:attrNameLst>
                                      </p:cBhvr>
                                      <p:to>
                                        <p:strVal val="visible"/>
                                      </p:to>
                                    </p:set>
                                    <p:anim calcmode="lin" valueType="num">
                                      <p:cBhvr additive="base">
                                        <p:cTn id="7" dur="500" fill="hold"/>
                                        <p:tgtEl>
                                          <p:spTgt spid="339970"/>
                                        </p:tgtEl>
                                        <p:attrNameLst>
                                          <p:attrName>ppt_x</p:attrName>
                                        </p:attrNameLst>
                                      </p:cBhvr>
                                      <p:tavLst>
                                        <p:tav tm="0">
                                          <p:val>
                                            <p:strVal val="0-#ppt_w/2"/>
                                          </p:val>
                                        </p:tav>
                                        <p:tav tm="100000">
                                          <p:val>
                                            <p:strVal val="#ppt_x"/>
                                          </p:val>
                                        </p:tav>
                                      </p:tavLst>
                                    </p:anim>
                                    <p:anim calcmode="lin" valueType="num">
                                      <p:cBhvr additive="base">
                                        <p:cTn id="8" dur="500" fill="hold"/>
                                        <p:tgtEl>
                                          <p:spTgt spid="3399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0"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lgn="ctr" eaLnBrk="1" hangingPunct="1">
              <a:defRPr/>
            </a:pPr>
            <a:r>
              <a:rPr lang="en-US" sz="4400" dirty="0">
                <a:solidFill>
                  <a:schemeClr val="tx1"/>
                </a:solidFill>
                <a:effectLst/>
              </a:rPr>
              <a:t>Purging Unnecessary Fillers</a:t>
            </a:r>
          </a:p>
        </p:txBody>
      </p:sp>
      <p:sp>
        <p:nvSpPr>
          <p:cNvPr id="5" name="Content Placeholder 4"/>
          <p:cNvSpPr>
            <a:spLocks noGrp="1"/>
          </p:cNvSpPr>
          <p:nvPr>
            <p:ph idx="1"/>
          </p:nvPr>
        </p:nvSpPr>
        <p:spPr/>
        <p:txBody>
          <a:bodyPr/>
          <a:lstStyle/>
          <a:p>
            <a:pPr marL="0" indent="0">
              <a:buNone/>
            </a:pPr>
            <a:r>
              <a:rPr lang="en-US" b="1" dirty="0">
                <a:latin typeface="Calibri" pitchFamily="34" charset="0"/>
                <a:cs typeface="Calibri" pitchFamily="34" charset="0"/>
              </a:rPr>
              <a:t>Avoid wordiness.</a:t>
            </a:r>
          </a:p>
          <a:p>
            <a:r>
              <a:rPr lang="en-US" dirty="0">
                <a:latin typeface="Calibri" pitchFamily="34" charset="0"/>
                <a:cs typeface="Calibri" pitchFamily="34" charset="0"/>
              </a:rPr>
              <a:t>Wordy: </a:t>
            </a:r>
            <a:r>
              <a:rPr lang="en-US" dirty="0">
                <a:solidFill>
                  <a:schemeClr val="accent2"/>
                </a:solidFill>
                <a:latin typeface="Calibri" pitchFamily="34" charset="0"/>
                <a:cs typeface="Calibri" pitchFamily="34" charset="0"/>
              </a:rPr>
              <a:t>There are more women than men enrolled in college today.</a:t>
            </a:r>
          </a:p>
          <a:p>
            <a:r>
              <a:rPr lang="en-US" dirty="0">
                <a:latin typeface="Calibri" pitchFamily="34" charset="0"/>
                <a:cs typeface="Calibri" pitchFamily="34" charset="0"/>
              </a:rPr>
              <a:t>Concise: </a:t>
            </a:r>
            <a:r>
              <a:rPr lang="en-US" dirty="0">
                <a:solidFill>
                  <a:schemeClr val="tx2"/>
                </a:solidFill>
                <a:latin typeface="Calibri" pitchFamily="34" charset="0"/>
                <a:cs typeface="Calibri" pitchFamily="34" charset="0"/>
              </a:rPr>
              <a:t>More women than men are enrolled in college today.</a:t>
            </a:r>
            <a:endParaRPr lang="en-CA" dirty="0">
              <a:solidFill>
                <a:schemeClr val="tx2"/>
              </a:solidFill>
            </a:endParaRP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6-</a:t>
            </a:r>
            <a:fld id="{90E60EF9-1974-4B4E-8EB0-BAAA0C254CFE}" type="slidenum">
              <a:rPr lang="en-CA" smtClean="0"/>
              <a:pPr/>
              <a:t>8</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5874"/>
                                        </p:tgtEl>
                                        <p:attrNameLst>
                                          <p:attrName>style.visibility</p:attrName>
                                        </p:attrNameLst>
                                      </p:cBhvr>
                                      <p:to>
                                        <p:strVal val="visible"/>
                                      </p:to>
                                    </p:set>
                                    <p:anim calcmode="lin" valueType="num">
                                      <p:cBhvr additive="base">
                                        <p:cTn id="7" dur="500" fill="hold"/>
                                        <p:tgtEl>
                                          <p:spTgt spid="335874"/>
                                        </p:tgtEl>
                                        <p:attrNameLst>
                                          <p:attrName>ppt_x</p:attrName>
                                        </p:attrNameLst>
                                      </p:cBhvr>
                                      <p:tavLst>
                                        <p:tav tm="0">
                                          <p:val>
                                            <p:strVal val="0-#ppt_w/2"/>
                                          </p:val>
                                        </p:tav>
                                        <p:tav tm="100000">
                                          <p:val>
                                            <p:strVal val="#ppt_x"/>
                                          </p:val>
                                        </p:tav>
                                      </p:tavLst>
                                    </p:anim>
                                    <p:anim calcmode="lin" valueType="num">
                                      <p:cBhvr additive="base">
                                        <p:cTn id="8" dur="500" fill="hold"/>
                                        <p:tgtEl>
                                          <p:spTgt spid="3358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4"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algn="ctr" eaLnBrk="1" hangingPunct="1">
              <a:defRPr/>
            </a:pPr>
            <a:r>
              <a:rPr lang="en-US" sz="4400" dirty="0">
                <a:solidFill>
                  <a:schemeClr val="tx1"/>
                </a:solidFill>
                <a:effectLst/>
              </a:rPr>
              <a:t>Rejecting Redundancies</a:t>
            </a:r>
          </a:p>
        </p:txBody>
      </p:sp>
      <p:sp>
        <p:nvSpPr>
          <p:cNvPr id="5" name="Content Placeholder 4"/>
          <p:cNvSpPr>
            <a:spLocks noGrp="1"/>
          </p:cNvSpPr>
          <p:nvPr>
            <p:ph sz="half" idx="1"/>
          </p:nvPr>
        </p:nvSpPr>
        <p:spPr>
          <a:xfrm>
            <a:off x="457200" y="2286000"/>
            <a:ext cx="4038600" cy="3840163"/>
          </a:xfrm>
        </p:spPr>
        <p:txBody>
          <a:bodyPr/>
          <a:lstStyle/>
          <a:p>
            <a:pPr marL="0" indent="0">
              <a:spcAft>
                <a:spcPct val="10000"/>
              </a:spcAft>
              <a:buNone/>
            </a:pPr>
            <a:r>
              <a:rPr lang="en-US" sz="3200" b="1" dirty="0">
                <a:latin typeface="Calibri" pitchFamily="34" charset="0"/>
                <a:cs typeface="Calibri" pitchFamily="34" charset="0"/>
              </a:rPr>
              <a:t>    Redundant</a:t>
            </a:r>
          </a:p>
          <a:p>
            <a:pPr>
              <a:spcAft>
                <a:spcPct val="10000"/>
              </a:spcAft>
            </a:pPr>
            <a:r>
              <a:rPr lang="en-US" sz="3200" dirty="0">
                <a:latin typeface="Calibri" pitchFamily="34" charset="0"/>
                <a:cs typeface="Calibri" pitchFamily="34" charset="0"/>
              </a:rPr>
              <a:t>Adequately essential</a:t>
            </a:r>
          </a:p>
          <a:p>
            <a:pPr>
              <a:spcAft>
                <a:spcPct val="10000"/>
              </a:spcAft>
            </a:pPr>
            <a:r>
              <a:rPr lang="en-US" sz="3200" dirty="0">
                <a:latin typeface="Calibri" pitchFamily="34" charset="0"/>
                <a:cs typeface="Calibri" pitchFamily="34" charset="0"/>
              </a:rPr>
              <a:t>Combined together</a:t>
            </a:r>
          </a:p>
          <a:p>
            <a:pPr>
              <a:spcAft>
                <a:spcPct val="10000"/>
              </a:spcAft>
            </a:pPr>
            <a:r>
              <a:rPr lang="en-US" sz="3200" dirty="0">
                <a:latin typeface="Calibri" pitchFamily="34" charset="0"/>
                <a:cs typeface="Calibri" pitchFamily="34" charset="0"/>
              </a:rPr>
              <a:t>Each and every</a:t>
            </a:r>
          </a:p>
          <a:p>
            <a:pPr>
              <a:spcAft>
                <a:spcPct val="10000"/>
              </a:spcAft>
            </a:pPr>
            <a:r>
              <a:rPr lang="en-US" sz="3200" dirty="0">
                <a:latin typeface="Calibri" pitchFamily="34" charset="0"/>
                <a:cs typeface="Calibri" pitchFamily="34" charset="0"/>
              </a:rPr>
              <a:t>New beginning</a:t>
            </a:r>
          </a:p>
          <a:p>
            <a:pPr>
              <a:spcAft>
                <a:spcPct val="10000"/>
              </a:spcAft>
            </a:pPr>
            <a:r>
              <a:rPr lang="en-US" sz="3200" dirty="0">
                <a:latin typeface="Calibri" pitchFamily="34" charset="0"/>
                <a:cs typeface="Calibri" pitchFamily="34" charset="0"/>
              </a:rPr>
              <a:t>Refer back</a:t>
            </a:r>
          </a:p>
          <a:p>
            <a:endParaRPr lang="en-CA" sz="3200" dirty="0"/>
          </a:p>
        </p:txBody>
      </p:sp>
      <p:sp>
        <p:nvSpPr>
          <p:cNvPr id="6" name="Content Placeholder 5"/>
          <p:cNvSpPr>
            <a:spLocks noGrp="1"/>
          </p:cNvSpPr>
          <p:nvPr>
            <p:ph sz="half" idx="2"/>
          </p:nvPr>
        </p:nvSpPr>
        <p:spPr>
          <a:xfrm>
            <a:off x="4648200" y="2286000"/>
            <a:ext cx="4038600" cy="3840163"/>
          </a:xfrm>
        </p:spPr>
        <p:txBody>
          <a:bodyPr>
            <a:normAutofit/>
          </a:bodyPr>
          <a:lstStyle/>
          <a:p>
            <a:pPr marL="0" indent="0">
              <a:spcAft>
                <a:spcPts val="384"/>
              </a:spcAft>
              <a:buNone/>
            </a:pPr>
            <a:r>
              <a:rPr lang="en-CA" sz="3200" b="1" dirty="0"/>
              <a:t>   Concise</a:t>
            </a:r>
          </a:p>
          <a:p>
            <a:pPr>
              <a:spcAft>
                <a:spcPts val="384"/>
              </a:spcAft>
            </a:pPr>
            <a:r>
              <a:rPr lang="en-CA" sz="3200" dirty="0"/>
              <a:t>Essential</a:t>
            </a:r>
          </a:p>
          <a:p>
            <a:pPr>
              <a:spcAft>
                <a:spcPts val="384"/>
              </a:spcAft>
            </a:pPr>
            <a:r>
              <a:rPr lang="en-CA" sz="3200" dirty="0"/>
              <a:t>Combines</a:t>
            </a:r>
          </a:p>
          <a:p>
            <a:pPr>
              <a:spcAft>
                <a:spcPts val="384"/>
              </a:spcAft>
            </a:pPr>
            <a:r>
              <a:rPr lang="en-CA" sz="3200" dirty="0"/>
              <a:t>Each; every</a:t>
            </a:r>
          </a:p>
          <a:p>
            <a:pPr>
              <a:spcAft>
                <a:spcPts val="384"/>
              </a:spcAft>
            </a:pPr>
            <a:r>
              <a:rPr lang="en-CA" sz="3200" dirty="0"/>
              <a:t>Beginning</a:t>
            </a:r>
          </a:p>
          <a:p>
            <a:pPr>
              <a:spcAft>
                <a:spcPts val="384"/>
              </a:spcAft>
            </a:pPr>
            <a:r>
              <a:rPr lang="en-CA" sz="3200" dirty="0"/>
              <a:t>Refer</a:t>
            </a:r>
          </a:p>
          <a:p>
            <a:pPr>
              <a:spcAft>
                <a:spcPts val="384"/>
              </a:spcAft>
            </a:pPr>
            <a:endParaRPr lang="en-CA" sz="3200" dirty="0"/>
          </a:p>
          <a:p>
            <a:endParaRPr lang="en-CA" sz="3200" dirty="0"/>
          </a:p>
        </p:txBody>
      </p:sp>
      <p:sp>
        <p:nvSpPr>
          <p:cNvPr id="336900" name="Text Box 4"/>
          <p:cNvSpPr txBox="1">
            <a:spLocks noChangeArrowheads="1"/>
          </p:cNvSpPr>
          <p:nvPr/>
        </p:nvSpPr>
        <p:spPr bwMode="auto">
          <a:xfrm>
            <a:off x="457200" y="1602331"/>
            <a:ext cx="7499175" cy="535531"/>
          </a:xfrm>
          <a:prstGeom prst="rect">
            <a:avLst/>
          </a:prstGeom>
          <a:noFill/>
          <a:ln w="9525" algn="ctr">
            <a:noFill/>
            <a:miter lim="800000"/>
            <a:headEnd/>
            <a:tailEnd/>
          </a:ln>
        </p:spPr>
        <p:txBody>
          <a:bodyPr wrap="square">
            <a:spAutoFit/>
          </a:bodyPr>
          <a:lstStyle/>
          <a:p>
            <a:pPr marL="457200" indent="-457200" algn="ctr">
              <a:spcBef>
                <a:spcPct val="20000"/>
              </a:spcBef>
              <a:spcAft>
                <a:spcPct val="10000"/>
              </a:spcAft>
            </a:pPr>
            <a:r>
              <a:rPr lang="en-US" sz="3200" b="1" dirty="0">
                <a:latin typeface="+mn-lt"/>
              </a:rPr>
              <a:t>Say it once.</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6-</a:t>
            </a:r>
            <a:fld id="{90E60EF9-1974-4B4E-8EB0-BAAA0C254CFE}" type="slidenum">
              <a:rPr lang="en-CA" smtClean="0"/>
              <a:pPr/>
              <a:t>9</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6898"/>
                                        </p:tgtEl>
                                        <p:attrNameLst>
                                          <p:attrName>style.visibility</p:attrName>
                                        </p:attrNameLst>
                                      </p:cBhvr>
                                      <p:to>
                                        <p:strVal val="visible"/>
                                      </p:to>
                                    </p:set>
                                    <p:anim calcmode="lin" valueType="num">
                                      <p:cBhvr additive="base">
                                        <p:cTn id="7" dur="500" fill="hold"/>
                                        <p:tgtEl>
                                          <p:spTgt spid="336898"/>
                                        </p:tgtEl>
                                        <p:attrNameLst>
                                          <p:attrName>ppt_x</p:attrName>
                                        </p:attrNameLst>
                                      </p:cBhvr>
                                      <p:tavLst>
                                        <p:tav tm="0">
                                          <p:val>
                                            <p:strVal val="0-#ppt_w/2"/>
                                          </p:val>
                                        </p:tav>
                                        <p:tav tm="100000">
                                          <p:val>
                                            <p:strVal val="#ppt_x"/>
                                          </p:val>
                                        </p:tav>
                                      </p:tavLst>
                                    </p:anim>
                                    <p:anim calcmode="lin" valueType="num">
                                      <p:cBhvr additive="base">
                                        <p:cTn id="8" dur="500" fill="hold"/>
                                        <p:tgtEl>
                                          <p:spTgt spid="3368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6900">
                                            <p:txEl>
                                              <p:pRg st="0" end="0"/>
                                            </p:txEl>
                                          </p:spTgt>
                                        </p:tgtEl>
                                        <p:attrNameLst>
                                          <p:attrName>style.visibility</p:attrName>
                                        </p:attrNameLst>
                                      </p:cBhvr>
                                      <p:to>
                                        <p:strVal val="visible"/>
                                      </p:to>
                                    </p:set>
                                    <p:anim calcmode="lin" valueType="num">
                                      <p:cBhvr additive="base">
                                        <p:cTn id="13" dur="500" fill="hold"/>
                                        <p:tgtEl>
                                          <p:spTgt spid="33690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69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additive="base">
                                        <p:cTn id="43"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 calcmode="lin" valueType="num">
                                      <p:cBhvr additive="base">
                                        <p:cTn id="4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anim calcmode="lin" valueType="num">
                                      <p:cBhvr additive="base">
                                        <p:cTn id="55"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2" presetClass="entr" presetSubtype="8" fill="hold" nodeType="afterEffect">
                                  <p:stCondLst>
                                    <p:cond delay="0"/>
                                  </p:stCondLst>
                                  <p:childTnLst>
                                    <p:set>
                                      <p:cBhvr>
                                        <p:cTn id="59" dur="1" fill="hold">
                                          <p:stCondLst>
                                            <p:cond delay="0"/>
                                          </p:stCondLst>
                                        </p:cTn>
                                        <p:tgtEl>
                                          <p:spTgt spid="6">
                                            <p:txEl>
                                              <p:pRg st="1" end="1"/>
                                            </p:txEl>
                                          </p:spTgt>
                                        </p:tgtEl>
                                        <p:attrNameLst>
                                          <p:attrName>style.visibility</p:attrName>
                                        </p:attrNameLst>
                                      </p:cBhvr>
                                      <p:to>
                                        <p:strVal val="visible"/>
                                      </p:to>
                                    </p:set>
                                    <p:anim calcmode="lin" valueType="num">
                                      <p:cBhvr additive="base">
                                        <p:cTn id="60"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62" fill="hold">
                            <p:stCondLst>
                              <p:cond delay="1000"/>
                            </p:stCondLst>
                            <p:childTnLst>
                              <p:par>
                                <p:cTn id="63" presetID="2" presetClass="entr" presetSubtype="8" fill="hold" nodeType="after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anim calcmode="lin" valueType="num">
                                      <p:cBhvr additive="base">
                                        <p:cTn id="6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67" fill="hold">
                            <p:stCondLst>
                              <p:cond delay="1500"/>
                            </p:stCondLst>
                            <p:childTnLst>
                              <p:par>
                                <p:cTn id="68" presetID="2" presetClass="entr" presetSubtype="8" fill="hold" nodeType="afterEffect">
                                  <p:stCondLst>
                                    <p:cond delay="0"/>
                                  </p:stCondLst>
                                  <p:childTnLst>
                                    <p:set>
                                      <p:cBhvr>
                                        <p:cTn id="69" dur="1" fill="hold">
                                          <p:stCondLst>
                                            <p:cond delay="0"/>
                                          </p:stCondLst>
                                        </p:cTn>
                                        <p:tgtEl>
                                          <p:spTgt spid="6">
                                            <p:txEl>
                                              <p:pRg st="3" end="3"/>
                                            </p:txEl>
                                          </p:spTgt>
                                        </p:tgtEl>
                                        <p:attrNameLst>
                                          <p:attrName>style.visibility</p:attrName>
                                        </p:attrNameLst>
                                      </p:cBhvr>
                                      <p:to>
                                        <p:strVal val="visible"/>
                                      </p:to>
                                    </p:set>
                                    <p:anim calcmode="lin" valueType="num">
                                      <p:cBhvr additive="base">
                                        <p:cTn id="70"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72" fill="hold">
                            <p:stCondLst>
                              <p:cond delay="2000"/>
                            </p:stCondLst>
                            <p:childTnLst>
                              <p:par>
                                <p:cTn id="73" presetID="2" presetClass="entr" presetSubtype="8" fill="hold" nodeType="afterEffect">
                                  <p:stCondLst>
                                    <p:cond delay="0"/>
                                  </p:stCondLst>
                                  <p:childTnLst>
                                    <p:set>
                                      <p:cBhvr>
                                        <p:cTn id="74" dur="1" fill="hold">
                                          <p:stCondLst>
                                            <p:cond delay="0"/>
                                          </p:stCondLst>
                                        </p:cTn>
                                        <p:tgtEl>
                                          <p:spTgt spid="6">
                                            <p:txEl>
                                              <p:pRg st="4" end="4"/>
                                            </p:txEl>
                                          </p:spTgt>
                                        </p:tgtEl>
                                        <p:attrNameLst>
                                          <p:attrName>style.visibility</p:attrName>
                                        </p:attrNameLst>
                                      </p:cBhvr>
                                      <p:to>
                                        <p:strVal val="visible"/>
                                      </p:to>
                                    </p:set>
                                    <p:anim calcmode="lin" valueType="num">
                                      <p:cBhvr additive="base">
                                        <p:cTn id="75"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77" fill="hold">
                            <p:stCondLst>
                              <p:cond delay="2500"/>
                            </p:stCondLst>
                            <p:childTnLst>
                              <p:par>
                                <p:cTn id="78" presetID="2" presetClass="entr" presetSubtype="8" fill="hold" nodeType="afterEffect">
                                  <p:stCondLst>
                                    <p:cond delay="0"/>
                                  </p:stCondLst>
                                  <p:childTnLst>
                                    <p:set>
                                      <p:cBhvr>
                                        <p:cTn id="79" dur="1" fill="hold">
                                          <p:stCondLst>
                                            <p:cond delay="0"/>
                                          </p:stCondLst>
                                        </p:cTn>
                                        <p:tgtEl>
                                          <p:spTgt spid="6">
                                            <p:txEl>
                                              <p:pRg st="5" end="5"/>
                                            </p:txEl>
                                          </p:spTgt>
                                        </p:tgtEl>
                                        <p:attrNameLst>
                                          <p:attrName>style.visibility</p:attrName>
                                        </p:attrNameLst>
                                      </p:cBhvr>
                                      <p:to>
                                        <p:strVal val="visible"/>
                                      </p:to>
                                    </p:set>
                                    <p:anim calcmode="lin" valueType="num">
                                      <p:cBhvr additive="base">
                                        <p:cTn id="80"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81"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8" grpId="0"/>
      <p:bldP spid="5"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9258</TotalTime>
  <Words>2299</Words>
  <Application>Microsoft Office PowerPoint</Application>
  <PresentationFormat>On-screen Show (4:3)</PresentationFormat>
  <Paragraphs>354</Paragraphs>
  <Slides>32</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Gill Sans MT</vt:lpstr>
      <vt:lpstr>Wingdings</vt:lpstr>
      <vt:lpstr>1_Office Theme</vt:lpstr>
      <vt:lpstr>PowerPoint Presentation</vt:lpstr>
      <vt:lpstr>Revising Business Messages</vt:lpstr>
      <vt:lpstr>Revising Business Messages</vt:lpstr>
      <vt:lpstr>Revise for Clarity, Conciseness, and Readability</vt:lpstr>
      <vt:lpstr>Stopping to Revise: Applying  Phase 3 of the 3-x-3 Writing Process</vt:lpstr>
      <vt:lpstr>Removing Excessive Expressions </vt:lpstr>
      <vt:lpstr>Omitting Long Lead-Ins</vt:lpstr>
      <vt:lpstr>Purging Unnecessary Fillers</vt:lpstr>
      <vt:lpstr>Rejecting Redundancies</vt:lpstr>
      <vt:lpstr>Editing Empty Words</vt:lpstr>
      <vt:lpstr>Purge Empty Words (cont.)</vt:lpstr>
      <vt:lpstr>Make Your Message Clear</vt:lpstr>
      <vt:lpstr>Microblogging and Conciseness</vt:lpstr>
      <vt:lpstr>Microblogging and Conciseness</vt:lpstr>
      <vt:lpstr>Writing Concise, Effective Tweets</vt:lpstr>
      <vt:lpstr>Keep It Short and Simple</vt:lpstr>
      <vt:lpstr>Slashing Trite Business Phrases</vt:lpstr>
      <vt:lpstr>Cutting Clichés </vt:lpstr>
      <vt:lpstr>Slang and Buzzwords</vt:lpstr>
      <vt:lpstr>Slang and Buzzwords</vt:lpstr>
      <vt:lpstr>Rescuing Buried Verbs</vt:lpstr>
      <vt:lpstr>Eliminating Intensifiers</vt:lpstr>
      <vt:lpstr>Proofreading to Catch Errors</vt:lpstr>
      <vt:lpstr>Why Proofreading Matters</vt:lpstr>
      <vt:lpstr>What to Watch for in Proofreading</vt:lpstr>
      <vt:lpstr>How to Proofread Complex Documents</vt:lpstr>
      <vt:lpstr>How to Proofread Complex Documents</vt:lpstr>
      <vt:lpstr>How to Edit Team Writing</vt:lpstr>
      <vt:lpstr>Evaluating the Effectiveness  of Your Message</vt:lpstr>
      <vt:lpstr>Editing, Proofreading, and Evaluating</vt:lpstr>
      <vt:lpstr>Editing, Proofreading, and Evaluating</vt:lpstr>
      <vt:lpstr>Summary of 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Writing Process Phase 3: Revise, Proofread, Evaluate</dc:title>
  <dc:creator>Larry and Kathy</dc:creator>
  <cp:lastModifiedBy>Kunjesh Kantilal Ramani</cp:lastModifiedBy>
  <cp:revision>420</cp:revision>
  <cp:lastPrinted>2017-10-18T02:40:08Z</cp:lastPrinted>
  <dcterms:created xsi:type="dcterms:W3CDTF">2015-03-13T00:34:37Z</dcterms:created>
  <dcterms:modified xsi:type="dcterms:W3CDTF">2022-10-27T04:32:41Z</dcterms:modified>
</cp:coreProperties>
</file>