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4"/>
  </p:notesMasterIdLst>
  <p:handoutMasterIdLst>
    <p:handoutMasterId r:id="rId55"/>
  </p:handoutMasterIdLst>
  <p:sldIdLst>
    <p:sldId id="464" r:id="rId2"/>
    <p:sldId id="445" r:id="rId3"/>
    <p:sldId id="465" r:id="rId4"/>
    <p:sldId id="413" r:id="rId5"/>
    <p:sldId id="466" r:id="rId6"/>
    <p:sldId id="429" r:id="rId7"/>
    <p:sldId id="262" r:id="rId8"/>
    <p:sldId id="293" r:id="rId9"/>
    <p:sldId id="467" r:id="rId10"/>
    <p:sldId id="468" r:id="rId11"/>
    <p:sldId id="430" r:id="rId12"/>
    <p:sldId id="469" r:id="rId13"/>
    <p:sldId id="446" r:id="rId14"/>
    <p:sldId id="470" r:id="rId15"/>
    <p:sldId id="471" r:id="rId16"/>
    <p:sldId id="432" r:id="rId17"/>
    <p:sldId id="472" r:id="rId18"/>
    <p:sldId id="473" r:id="rId19"/>
    <p:sldId id="434" r:id="rId20"/>
    <p:sldId id="474" r:id="rId21"/>
    <p:sldId id="475" r:id="rId22"/>
    <p:sldId id="476" r:id="rId23"/>
    <p:sldId id="477" r:id="rId24"/>
    <p:sldId id="433" r:id="rId25"/>
    <p:sldId id="424" r:id="rId26"/>
    <p:sldId id="425" r:id="rId27"/>
    <p:sldId id="447" r:id="rId28"/>
    <p:sldId id="448" r:id="rId29"/>
    <p:sldId id="449" r:id="rId30"/>
    <p:sldId id="450" r:id="rId31"/>
    <p:sldId id="451" r:id="rId32"/>
    <p:sldId id="452" r:id="rId33"/>
    <p:sldId id="453" r:id="rId34"/>
    <p:sldId id="454" r:id="rId35"/>
    <p:sldId id="478" r:id="rId36"/>
    <p:sldId id="436" r:id="rId37"/>
    <p:sldId id="437" r:id="rId38"/>
    <p:sldId id="438" r:id="rId39"/>
    <p:sldId id="439" r:id="rId40"/>
    <p:sldId id="440" r:id="rId41"/>
    <p:sldId id="374" r:id="rId42"/>
    <p:sldId id="479" r:id="rId43"/>
    <p:sldId id="455" r:id="rId44"/>
    <p:sldId id="480" r:id="rId45"/>
    <p:sldId id="458" r:id="rId46"/>
    <p:sldId id="459" r:id="rId47"/>
    <p:sldId id="460" r:id="rId48"/>
    <p:sldId id="461" r:id="rId49"/>
    <p:sldId id="462" r:id="rId50"/>
    <p:sldId id="463" r:id="rId51"/>
    <p:sldId id="313" r:id="rId52"/>
    <p:sldId id="428" r:id="rId53"/>
  </p:sldIdLst>
  <p:sldSz cx="9144000" cy="6858000" type="screen4x3"/>
  <p:notesSz cx="7010400" cy="9296400"/>
  <p:defaultTextStyle>
    <a:defPPr>
      <a:defRPr lang="en-US"/>
    </a:defPPr>
    <a:lvl1pPr algn="l" rtl="0" fontAlgn="base">
      <a:spcBef>
        <a:spcPct val="0"/>
      </a:spcBef>
      <a:spcAft>
        <a:spcPct val="0"/>
      </a:spcAft>
      <a:defRPr sz="2600" kern="1200">
        <a:solidFill>
          <a:schemeClr val="tx1"/>
        </a:solidFill>
        <a:latin typeface="Gill Sans MT" pitchFamily="34" charset="0"/>
        <a:ea typeface="+mn-ea"/>
        <a:cs typeface="+mn-cs"/>
      </a:defRPr>
    </a:lvl1pPr>
    <a:lvl2pPr marL="457200" algn="l" rtl="0" fontAlgn="base">
      <a:spcBef>
        <a:spcPct val="0"/>
      </a:spcBef>
      <a:spcAft>
        <a:spcPct val="0"/>
      </a:spcAft>
      <a:defRPr sz="2600" kern="1200">
        <a:solidFill>
          <a:schemeClr val="tx1"/>
        </a:solidFill>
        <a:latin typeface="Gill Sans MT" pitchFamily="34" charset="0"/>
        <a:ea typeface="+mn-ea"/>
        <a:cs typeface="+mn-cs"/>
      </a:defRPr>
    </a:lvl2pPr>
    <a:lvl3pPr marL="914400" algn="l" rtl="0" fontAlgn="base">
      <a:spcBef>
        <a:spcPct val="0"/>
      </a:spcBef>
      <a:spcAft>
        <a:spcPct val="0"/>
      </a:spcAft>
      <a:defRPr sz="2600" kern="1200">
        <a:solidFill>
          <a:schemeClr val="tx1"/>
        </a:solidFill>
        <a:latin typeface="Gill Sans MT" pitchFamily="34" charset="0"/>
        <a:ea typeface="+mn-ea"/>
        <a:cs typeface="+mn-cs"/>
      </a:defRPr>
    </a:lvl3pPr>
    <a:lvl4pPr marL="1371600" algn="l" rtl="0" fontAlgn="base">
      <a:spcBef>
        <a:spcPct val="0"/>
      </a:spcBef>
      <a:spcAft>
        <a:spcPct val="0"/>
      </a:spcAft>
      <a:defRPr sz="2600" kern="1200">
        <a:solidFill>
          <a:schemeClr val="tx1"/>
        </a:solidFill>
        <a:latin typeface="Gill Sans MT" pitchFamily="34" charset="0"/>
        <a:ea typeface="+mn-ea"/>
        <a:cs typeface="+mn-cs"/>
      </a:defRPr>
    </a:lvl4pPr>
    <a:lvl5pPr marL="1828800" algn="l" rtl="0" fontAlgn="base">
      <a:spcBef>
        <a:spcPct val="0"/>
      </a:spcBef>
      <a:spcAft>
        <a:spcPct val="0"/>
      </a:spcAft>
      <a:defRPr sz="2600" kern="1200">
        <a:solidFill>
          <a:schemeClr val="tx1"/>
        </a:solidFill>
        <a:latin typeface="Gill Sans MT" pitchFamily="34" charset="0"/>
        <a:ea typeface="+mn-ea"/>
        <a:cs typeface="+mn-cs"/>
      </a:defRPr>
    </a:lvl5pPr>
    <a:lvl6pPr marL="2286000" algn="l" defTabSz="914400" rtl="0" eaLnBrk="1" latinLnBrk="0" hangingPunct="1">
      <a:defRPr sz="2600" kern="1200">
        <a:solidFill>
          <a:schemeClr val="tx1"/>
        </a:solidFill>
        <a:latin typeface="Gill Sans MT" pitchFamily="34" charset="0"/>
        <a:ea typeface="+mn-ea"/>
        <a:cs typeface="+mn-cs"/>
      </a:defRPr>
    </a:lvl6pPr>
    <a:lvl7pPr marL="2743200" algn="l" defTabSz="914400" rtl="0" eaLnBrk="1" latinLnBrk="0" hangingPunct="1">
      <a:defRPr sz="2600" kern="1200">
        <a:solidFill>
          <a:schemeClr val="tx1"/>
        </a:solidFill>
        <a:latin typeface="Gill Sans MT" pitchFamily="34" charset="0"/>
        <a:ea typeface="+mn-ea"/>
        <a:cs typeface="+mn-cs"/>
      </a:defRPr>
    </a:lvl7pPr>
    <a:lvl8pPr marL="3200400" algn="l" defTabSz="914400" rtl="0" eaLnBrk="1" latinLnBrk="0" hangingPunct="1">
      <a:defRPr sz="2600" kern="1200">
        <a:solidFill>
          <a:schemeClr val="tx1"/>
        </a:solidFill>
        <a:latin typeface="Gill Sans MT" pitchFamily="34" charset="0"/>
        <a:ea typeface="+mn-ea"/>
        <a:cs typeface="+mn-cs"/>
      </a:defRPr>
    </a:lvl8pPr>
    <a:lvl9pPr marL="3657600" algn="l" defTabSz="914400" rtl="0" eaLnBrk="1" latinLnBrk="0" hangingPunct="1">
      <a:defRPr sz="2600"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rong Finish" initials="SF"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F4"/>
    <a:srgbClr val="B15F48"/>
    <a:srgbClr val="6A831B"/>
    <a:srgbClr val="57575A"/>
    <a:srgbClr val="D89013"/>
    <a:srgbClr val="FF0000"/>
    <a:srgbClr val="963C26"/>
    <a:srgbClr val="3B6D81"/>
    <a:srgbClr val="5D8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762" autoAdjust="0"/>
    <p:restoredTop sz="92659" autoAdjust="0"/>
  </p:normalViewPr>
  <p:slideViewPr>
    <p:cSldViewPr>
      <p:cViewPr varScale="1">
        <p:scale>
          <a:sx n="72" d="100"/>
          <a:sy n="72" d="100"/>
        </p:scale>
        <p:origin x="2362" y="58"/>
      </p:cViewPr>
      <p:guideLst>
        <p:guide orient="horz" pos="2160"/>
        <p:guide pos="2880"/>
      </p:guideLst>
    </p:cSldViewPr>
  </p:slideViewPr>
  <p:outlineViewPr>
    <p:cViewPr>
      <p:scale>
        <a:sx n="33" d="100"/>
        <a:sy n="33" d="100"/>
      </p:scale>
      <p:origin x="0" y="-18892"/>
    </p:cViewPr>
  </p:outlineViewPr>
  <p:notesTextViewPr>
    <p:cViewPr>
      <p:scale>
        <a:sx n="100" d="100"/>
        <a:sy n="100" d="100"/>
      </p:scale>
      <p:origin x="0" y="0"/>
    </p:cViewPr>
  </p:notesTextViewPr>
  <p:sorterViewPr>
    <p:cViewPr>
      <p:scale>
        <a:sx n="200" d="100"/>
        <a:sy n="200" d="100"/>
      </p:scale>
      <p:origin x="0" y="31848"/>
    </p:cViewPr>
  </p:sorterViewPr>
  <p:notesViewPr>
    <p:cSldViewPr>
      <p:cViewPr varScale="1">
        <p:scale>
          <a:sx n="85" d="100"/>
          <a:sy n="85" d="100"/>
        </p:scale>
        <p:origin x="-2728" y="-11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lnSpc>
                <a:spcPct val="90000"/>
              </a:lnSpc>
              <a:spcBef>
                <a:spcPct val="20000"/>
              </a:spcBef>
              <a:spcAft>
                <a:spcPct val="10000"/>
              </a:spcAft>
              <a:buClr>
                <a:srgbClr val="963C26"/>
              </a:buClr>
              <a:buFont typeface="Wingdings" pitchFamily="2" charset="2"/>
              <a:buChar char="§"/>
              <a:defRPr sz="1200"/>
            </a:lvl1pPr>
          </a:lstStyle>
          <a:p>
            <a:pPr>
              <a:defRPr/>
            </a:pPr>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lnSpc>
                <a:spcPct val="90000"/>
              </a:lnSpc>
              <a:spcBef>
                <a:spcPct val="20000"/>
              </a:spcBef>
              <a:spcAft>
                <a:spcPct val="10000"/>
              </a:spcAft>
              <a:buClr>
                <a:srgbClr val="963C26"/>
              </a:buClr>
              <a:buFont typeface="Wingdings" pitchFamily="2" charset="2"/>
              <a:buChar char="§"/>
              <a:defRPr sz="1200"/>
            </a:lvl1pPr>
          </a:lstStyle>
          <a:p>
            <a:pPr>
              <a:defRPr/>
            </a:pPr>
            <a:fld id="{1C291949-82A0-4372-B933-24EA9050B069}" type="datetimeFigureOut">
              <a:rPr lang="en-US"/>
              <a:pPr>
                <a:defRPr/>
              </a:pPr>
              <a:t>11/4/2022</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lnSpc>
                <a:spcPct val="90000"/>
              </a:lnSpc>
              <a:spcBef>
                <a:spcPct val="20000"/>
              </a:spcBef>
              <a:spcAft>
                <a:spcPct val="10000"/>
              </a:spcAft>
              <a:buClr>
                <a:srgbClr val="963C26"/>
              </a:buClr>
              <a:buFont typeface="Wingdings" pitchFamily="2" charset="2"/>
              <a:buChar char="§"/>
              <a:defRPr sz="1200"/>
            </a:lvl1pPr>
          </a:lstStyle>
          <a:p>
            <a:pPr>
              <a:defRPr/>
            </a:pPr>
            <a:r>
              <a:rPr lang="en-US" dirty="0"/>
              <a:t>Copyright © 2016 by Nelson Education Ltd.</a:t>
            </a:r>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lnSpc>
                <a:spcPct val="90000"/>
              </a:lnSpc>
              <a:spcBef>
                <a:spcPct val="20000"/>
              </a:spcBef>
              <a:spcAft>
                <a:spcPct val="10000"/>
              </a:spcAft>
              <a:buClr>
                <a:srgbClr val="963C26"/>
              </a:buClr>
              <a:buFont typeface="Wingdings" pitchFamily="2" charset="2"/>
              <a:buChar char="§"/>
              <a:defRPr sz="1200"/>
            </a:lvl1pPr>
          </a:lstStyle>
          <a:p>
            <a:pPr>
              <a:defRPr/>
            </a:pPr>
            <a:fld id="{0D111321-9CE5-4BCC-910A-372C5C441602}" type="slidenum">
              <a:rPr lang="en-CA"/>
              <a:pPr>
                <a:defRPr/>
              </a:pPr>
              <a:t>‹#›</a:t>
            </a:fld>
            <a:endParaRPr lang="en-CA" dirty="0"/>
          </a:p>
        </p:txBody>
      </p:sp>
    </p:spTree>
    <p:extLst>
      <p:ext uri="{BB962C8B-B14F-4D97-AF65-F5344CB8AC3E}">
        <p14:creationId xmlns:p14="http://schemas.microsoft.com/office/powerpoint/2010/main" val="5282072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spcAft>
                <a:spcPct val="0"/>
              </a:spcAft>
              <a:buClrTx/>
              <a:buFontTx/>
              <a:buNone/>
              <a:defRPr sz="1200">
                <a:latin typeface="Arial" charset="0"/>
              </a:defRPr>
            </a:lvl1pPr>
          </a:lstStyle>
          <a:p>
            <a:pPr>
              <a:defRPr/>
            </a:pPr>
            <a:endParaRPr lang="en-US" dirty="0"/>
          </a:p>
        </p:txBody>
      </p:sp>
      <p:sp>
        <p:nvSpPr>
          <p:cNvPr id="4915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spcAft>
                <a:spcPct val="0"/>
              </a:spcAft>
              <a:buClrTx/>
              <a:buFontTx/>
              <a:buNone/>
              <a:defRPr sz="1200">
                <a:latin typeface="Arial" charset="0"/>
              </a:defRPr>
            </a:lvl1pPr>
          </a:lstStyle>
          <a:p>
            <a:pPr>
              <a:defRPr/>
            </a:pPr>
            <a:endParaRPr lang="en-US" dirty="0"/>
          </a:p>
        </p:txBody>
      </p:sp>
      <p:sp>
        <p:nvSpPr>
          <p:cNvPr id="634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29967"/>
            <a:ext cx="350520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spcAft>
                <a:spcPct val="0"/>
              </a:spcAft>
              <a:buClrTx/>
              <a:buFontTx/>
              <a:buNone/>
              <a:defRPr sz="1200">
                <a:latin typeface="Arial" charset="0"/>
              </a:defRPr>
            </a:lvl1pPr>
          </a:lstStyle>
          <a:p>
            <a:pPr>
              <a:defRPr/>
            </a:pPr>
            <a:r>
              <a:rPr lang="en-US" dirty="0"/>
              <a:t>Copyright © 2016 by Nelson Education Ltd.</a:t>
            </a:r>
          </a:p>
        </p:txBody>
      </p:sp>
      <p:sp>
        <p:nvSpPr>
          <p:cNvPr id="4915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spcAft>
                <a:spcPct val="0"/>
              </a:spcAft>
              <a:buClrTx/>
              <a:buFontTx/>
              <a:buNone/>
              <a:defRPr sz="1200">
                <a:latin typeface="Arial" charset="0"/>
              </a:defRPr>
            </a:lvl1pPr>
          </a:lstStyle>
          <a:p>
            <a:pPr>
              <a:defRPr/>
            </a:pPr>
            <a:fld id="{D50C419C-6C2E-412A-ACE0-271A07BAC3C3}" type="slidenum">
              <a:rPr lang="en-US"/>
              <a:pPr>
                <a:defRPr/>
              </a:pPr>
              <a:t>‹#›</a:t>
            </a:fld>
            <a:endParaRPr lang="en-US" dirty="0"/>
          </a:p>
        </p:txBody>
      </p:sp>
    </p:spTree>
    <p:extLst>
      <p:ext uri="{BB962C8B-B14F-4D97-AF65-F5344CB8AC3E}">
        <p14:creationId xmlns:p14="http://schemas.microsoft.com/office/powerpoint/2010/main" val="340816739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9466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showing students this slide, ask them how they network for job opportunities, whether summer or other jobs.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19</a:t>
            </a:fld>
            <a:endParaRPr lang="en-US" dirty="0"/>
          </a:p>
        </p:txBody>
      </p:sp>
    </p:spTree>
    <p:extLst>
      <p:ext uri="{BB962C8B-B14F-4D97-AF65-F5344CB8AC3E}">
        <p14:creationId xmlns:p14="http://schemas.microsoft.com/office/powerpoint/2010/main" val="303455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Having a LinkedIn page tells the working world that you are a professional, and it remains significant even after you obtain a position.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20</a:t>
            </a:fld>
            <a:endParaRPr lang="en-US" dirty="0"/>
          </a:p>
        </p:txBody>
      </p:sp>
    </p:spTree>
    <p:extLst>
      <p:ext uri="{BB962C8B-B14F-4D97-AF65-F5344CB8AC3E}">
        <p14:creationId xmlns:p14="http://schemas.microsoft.com/office/powerpoint/2010/main" val="39490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students how many of them have LinkedIn accounts and what kinds of information they have posted on their accounts. What was their reason for creating a LinkedIn profile?</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21</a:t>
            </a:fld>
            <a:endParaRPr lang="en-US" dirty="0"/>
          </a:p>
        </p:txBody>
      </p:sp>
    </p:spTree>
    <p:extLst>
      <p:ext uri="{BB962C8B-B14F-4D97-AF65-F5344CB8AC3E}">
        <p14:creationId xmlns:p14="http://schemas.microsoft.com/office/powerpoint/2010/main" val="2993690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make yourself more discoverable by posting thoughtful blog posts and tweets on topics related to your career goal.</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22</a:t>
            </a:fld>
            <a:endParaRPr lang="en-US" dirty="0"/>
          </a:p>
        </p:txBody>
      </p:sp>
    </p:spTree>
    <p:extLst>
      <p:ext uri="{BB962C8B-B14F-4D97-AF65-F5344CB8AC3E}">
        <p14:creationId xmlns:p14="http://schemas.microsoft.com/office/powerpoint/2010/main" val="1506437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24</a:t>
            </a:fld>
            <a:endParaRPr lang="en-US" dirty="0"/>
          </a:p>
        </p:txBody>
      </p:sp>
    </p:spTree>
    <p:extLst>
      <p:ext uri="{BB962C8B-B14F-4D97-AF65-F5344CB8AC3E}">
        <p14:creationId xmlns:p14="http://schemas.microsoft.com/office/powerpoint/2010/main" val="1291510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483570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26</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172094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goal of the résumé is to win the interview. Having a current résumé makes you look well organized and professional, ready for the unexpected employment opportunity. </a:t>
            </a:r>
          </a:p>
          <a:p>
            <a:endParaRPr lang="en-CA" dirty="0"/>
          </a:p>
          <a:p>
            <a:r>
              <a:rPr lang="en-CA" dirty="0"/>
              <a:t>Recruiters may say they prefer one-page résumés, but many choose to interview candidates with longer résumés.</a:t>
            </a:r>
          </a:p>
          <a:p>
            <a:endParaRPr lang="en-CA" b="1" dirty="0"/>
          </a:p>
          <a:p>
            <a:r>
              <a:rPr lang="en-CA" dirty="0"/>
              <a:t>Career objectives are most appropriate for specific, targeted positions; they may limit a broader job search. Your objective should focus on your employer’s needs. It should be written from the employer’s perspective. Be careful that your objective doesn’t downplay your talents. Try to limit your objective to no more than three lines. Avoid using complete sentences and the pronoun </a:t>
            </a:r>
            <a:r>
              <a:rPr lang="en-CA" i="1" dirty="0"/>
              <a:t>I.</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27</a:t>
            </a:fld>
            <a:endParaRPr lang="en-US" dirty="0"/>
          </a:p>
        </p:txBody>
      </p:sp>
    </p:spTree>
    <p:extLst>
      <p:ext uri="{BB962C8B-B14F-4D97-AF65-F5344CB8AC3E}">
        <p14:creationId xmlns:p14="http://schemas.microsoft.com/office/powerpoint/2010/main" val="3066649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Summary of Qualifications section lists your most impressive accomplishments and qualifications in one concise bulleted list. </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28</a:t>
            </a:fld>
            <a:endParaRPr lang="en-US" dirty="0"/>
          </a:p>
        </p:txBody>
      </p:sp>
    </p:spTree>
    <p:extLst>
      <p:ext uri="{BB962C8B-B14F-4D97-AF65-F5344CB8AC3E}">
        <p14:creationId xmlns:p14="http://schemas.microsoft.com/office/powerpoint/2010/main" val="1040776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Education section shows degrees, diplomas, and GPA but does not list all courses a job applicant has taken. Refer to courses only if you can relate them to the position sought. One way to enhance your GPA is to calculate it in your major courses only (for example 3.6/4.0 in major). It is not unethical as long as you show it is for your major only.</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29</a:t>
            </a:fld>
            <a:endParaRPr lang="en-US" dirty="0"/>
          </a:p>
        </p:txBody>
      </p:sp>
    </p:spTree>
    <p:extLst>
      <p:ext uri="{BB962C8B-B14F-4D97-AF65-F5344CB8AC3E}">
        <p14:creationId xmlns:p14="http://schemas.microsoft.com/office/powerpoint/2010/main" val="799138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CA"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
        <p:nvSpPr>
          <p:cNvPr id="5"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a:t>
            </a:fld>
            <a:endParaRPr lang="en-US" dirty="0"/>
          </a:p>
        </p:txBody>
      </p:sp>
    </p:spTree>
    <p:extLst>
      <p:ext uri="{BB962C8B-B14F-4D97-AF65-F5344CB8AC3E}">
        <p14:creationId xmlns:p14="http://schemas.microsoft.com/office/powerpoint/2010/main" val="287359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itchFamily="34" charset="0"/>
              <a:buChar char="•"/>
            </a:pPr>
            <a:r>
              <a:rPr lang="en-CA" dirty="0"/>
              <a:t>When your work experience is significant and relevant to the position sought, this information should appear before education. List your most recent employment first and work backward. Your résumé may be selective, but time gaps in your employment history will probably be questioned in the interview. </a:t>
            </a:r>
          </a:p>
          <a:p>
            <a:pPr marL="174708" indent="-174708">
              <a:buFont typeface="Arial" pitchFamily="34" charset="0"/>
              <a:buChar char="•"/>
            </a:pPr>
            <a:r>
              <a:rPr lang="en-CA" dirty="0"/>
              <a:t>Describe your employment achievements concisely but concretely. Avoid generalities; be specific. Your employment achievements and job duties will be easier to read if you place them in bulleted lists. Avoid using the pronouns </a:t>
            </a:r>
            <a:r>
              <a:rPr lang="en-CA" i="1" dirty="0"/>
              <a:t>I, me, </a:t>
            </a:r>
            <a:r>
              <a:rPr lang="en-CA" i="0" dirty="0"/>
              <a:t>and </a:t>
            </a:r>
            <a:r>
              <a:rPr lang="en-CA" i="1" dirty="0"/>
              <a:t>my. </a:t>
            </a:r>
            <a:r>
              <a:rPr lang="en-CA" dirty="0"/>
              <a:t>Select work experiences and achievements that illustrate your initiative, dependability, responsibility, resourcefulness, flexibility, and leadership.</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30</a:t>
            </a:fld>
            <a:endParaRPr lang="en-US" dirty="0"/>
          </a:p>
        </p:txBody>
      </p:sp>
    </p:spTree>
    <p:extLst>
      <p:ext uri="{BB962C8B-B14F-4D97-AF65-F5344CB8AC3E}">
        <p14:creationId xmlns:p14="http://schemas.microsoft.com/office/powerpoint/2010/main" val="3785006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action verbs in statements that quantify achievements.</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31</a:t>
            </a:fld>
            <a:endParaRPr lang="en-US" dirty="0"/>
          </a:p>
        </p:txBody>
      </p:sp>
    </p:spTree>
    <p:extLst>
      <p:ext uri="{BB962C8B-B14F-4D97-AF65-F5344CB8AC3E}">
        <p14:creationId xmlns:p14="http://schemas.microsoft.com/office/powerpoint/2010/main" val="1795297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Recruiters want to know specifically what you can do for their companies. List your special skills. Include your ability to use the Web, software programs, social media, office equipment, and communication technology tools. If you speak a foreign language or use sign language, include it on your résumé. Describe proficiencies you have acquired through training and experience. </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32</a:t>
            </a:fld>
            <a:endParaRPr lang="en-US" dirty="0"/>
          </a:p>
        </p:txBody>
      </p:sp>
    </p:spTree>
    <p:extLst>
      <p:ext uri="{BB962C8B-B14F-4D97-AF65-F5344CB8AC3E}">
        <p14:creationId xmlns:p14="http://schemas.microsoft.com/office/powerpoint/2010/main" val="2881474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de-DE" dirty="0"/>
              <a:t>If you have three or more awards or honours, highlight them by listing them under a separate heading. If not, put them in the education or work experience section, if appropriate. Include awards, scholarships (financial and other), fellowships, dean</a:t>
            </a:r>
            <a:r>
              <a:rPr lang="en-CA" dirty="0">
                <a:latin typeface="Calibri" pitchFamily="34" charset="0"/>
                <a:cs typeface="Calibri" pitchFamily="34" charset="0"/>
              </a:rPr>
              <a:t>’</a:t>
            </a:r>
            <a:r>
              <a:rPr lang="de-DE" dirty="0"/>
              <a:t>s list, honours, recognition, commendations, and certificates. </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33</a:t>
            </a:fld>
            <a:endParaRPr lang="en-US" dirty="0"/>
          </a:p>
        </p:txBody>
      </p:sp>
    </p:spTree>
    <p:extLst>
      <p:ext uri="{BB962C8B-B14F-4D97-AF65-F5344CB8AC3E}">
        <p14:creationId xmlns:p14="http://schemas.microsoft.com/office/powerpoint/2010/main" val="3044054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For references, consider three to five individuals, such as instructors, your current or previous employers, colleagues or subordinates, and</a:t>
            </a:r>
            <a:r>
              <a:rPr lang="en-CA" baseline="0" dirty="0"/>
              <a:t> other professional contacts. Ask if they would be willing to answer inquiries regarding your qualifications. Provide them with an opportunity to refuse. Do not include personal or character references such as friends, family, or neighbours. </a:t>
            </a:r>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34</a:t>
            </a:fld>
            <a:endParaRPr lang="en-US" dirty="0"/>
          </a:p>
        </p:txBody>
      </p:sp>
    </p:spTree>
    <p:extLst>
      <p:ext uri="{BB962C8B-B14F-4D97-AF65-F5344CB8AC3E}">
        <p14:creationId xmlns:p14="http://schemas.microsoft.com/office/powerpoint/2010/main" val="2555032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Don’t be caught in a mistake, or worse, a distortion of previous jobs and dates of employment. These items likely will be checked and the consequences of puffing up a résumé with deception or lies are simply not worth the risk.</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35</a:t>
            </a:fld>
            <a:endParaRPr lang="en-US" dirty="0"/>
          </a:p>
        </p:txBody>
      </p:sp>
    </p:spTree>
    <p:extLst>
      <p:ext uri="{BB962C8B-B14F-4D97-AF65-F5344CB8AC3E}">
        <p14:creationId xmlns:p14="http://schemas.microsoft.com/office/powerpoint/2010/main" val="3837316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36</a:t>
            </a:fld>
            <a:endParaRPr lang="en-US" dirty="0"/>
          </a:p>
        </p:txBody>
      </p:sp>
    </p:spTree>
    <p:extLst>
      <p:ext uri="{BB962C8B-B14F-4D97-AF65-F5344CB8AC3E}">
        <p14:creationId xmlns:p14="http://schemas.microsoft.com/office/powerpoint/2010/main" val="1910047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37</a:t>
            </a:fld>
            <a:endParaRPr lang="en-US" dirty="0"/>
          </a:p>
        </p:txBody>
      </p:sp>
    </p:spTree>
    <p:extLst>
      <p:ext uri="{BB962C8B-B14F-4D97-AF65-F5344CB8AC3E}">
        <p14:creationId xmlns:p14="http://schemas.microsoft.com/office/powerpoint/2010/main" val="232009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38</a:t>
            </a:fld>
            <a:endParaRPr lang="en-US" dirty="0"/>
          </a:p>
        </p:txBody>
      </p:sp>
    </p:spTree>
    <p:extLst>
      <p:ext uri="{BB962C8B-B14F-4D97-AF65-F5344CB8AC3E}">
        <p14:creationId xmlns:p14="http://schemas.microsoft.com/office/powerpoint/2010/main" val="3516082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39</a:t>
            </a:fld>
            <a:endParaRPr lang="en-US" dirty="0"/>
          </a:p>
        </p:txBody>
      </p:sp>
    </p:spTree>
    <p:extLst>
      <p:ext uri="{BB962C8B-B14F-4D97-AF65-F5344CB8AC3E}">
        <p14:creationId xmlns:p14="http://schemas.microsoft.com/office/powerpoint/2010/main" val="4219947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736790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40</a:t>
            </a:fld>
            <a:endParaRPr lang="en-US" dirty="0"/>
          </a:p>
        </p:txBody>
      </p:sp>
    </p:spTree>
    <p:extLst>
      <p:ext uri="{BB962C8B-B14F-4D97-AF65-F5344CB8AC3E}">
        <p14:creationId xmlns:p14="http://schemas.microsoft.com/office/powerpoint/2010/main" val="50038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Print-based résumés are attractively formatted to maximize readability. An attractive print-based résumé is necessary (a) when you are competing for a job that does not require electronic submission, (b) to present in addition to an electronic submission, and (c) to bring with you to job interviews.</a:t>
            </a:r>
          </a:p>
          <a:p>
            <a:endParaRPr lang="en-CA" dirty="0"/>
          </a:p>
          <a:p>
            <a:r>
              <a:rPr lang="en-CA" dirty="0"/>
              <a:t>To screen incoming résumés, many mid- and large-sized companies use automated applicant-tracking software. These systems scan an incoming résumé with optical character recognition, looking for keywords. The most sophisticated programs enable recruiters and hiring managers to search for keywords, rank résumés based on the number of hits, and generate reports. It is important to call the company and ask whether it scans résumés electronically.</a:t>
            </a:r>
          </a:p>
          <a:p>
            <a:endParaRPr lang="en-CA" dirty="0"/>
          </a:p>
          <a:p>
            <a:r>
              <a:rPr lang="en-CA" dirty="0"/>
              <a:t>A plain-text résumé is an electronic version suitable for e-mailing or pasting into online résumé bank submission forms. Employers prefer plain-text résumés because they avoid possible e-mail viruses and word processing incompatibilities. </a:t>
            </a:r>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41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824076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Send your résumé in the format the employer requests. </a:t>
            </a:r>
            <a:endParaRPr lang="en-CA" b="1" dirty="0"/>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43</a:t>
            </a:fld>
            <a:endParaRPr lang="en-US" dirty="0"/>
          </a:p>
        </p:txBody>
      </p:sp>
    </p:spTree>
    <p:extLst>
      <p:ext uri="{BB962C8B-B14F-4D97-AF65-F5344CB8AC3E}">
        <p14:creationId xmlns:p14="http://schemas.microsoft.com/office/powerpoint/2010/main" val="1592704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if an advertisement doesn’t request one, be sure to distinguish your application with a customized cover letter (also called a letter of application). It has three purposes: (1) introducing the résumé, (2) highlighting your strengths in terms of benefits to the reader, and (3) gaining an interview.</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45</a:t>
            </a:fld>
            <a:endParaRPr lang="en-US" dirty="0"/>
          </a:p>
        </p:txBody>
      </p:sp>
    </p:spTree>
    <p:extLst>
      <p:ext uri="{BB962C8B-B14F-4D97-AF65-F5344CB8AC3E}">
        <p14:creationId xmlns:p14="http://schemas.microsoft.com/office/powerpoint/2010/main" val="1919841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46</a:t>
            </a:fld>
            <a:endParaRPr lang="en-US" dirty="0"/>
          </a:p>
        </p:txBody>
      </p:sp>
    </p:spTree>
    <p:extLst>
      <p:ext uri="{BB962C8B-B14F-4D97-AF65-F5344CB8AC3E}">
        <p14:creationId xmlns:p14="http://schemas.microsoft.com/office/powerpoint/2010/main" val="3298855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CA" dirty="0"/>
              <a:t>The body of the cover letter promotes the candidate’s qualifications for the targeted job.</a:t>
            </a:r>
          </a:p>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47</a:t>
            </a:fld>
            <a:endParaRPr lang="en-US" dirty="0"/>
          </a:p>
        </p:txBody>
      </p:sp>
    </p:spTree>
    <p:extLst>
      <p:ext uri="{BB962C8B-B14F-4D97-AF65-F5344CB8AC3E}">
        <p14:creationId xmlns:p14="http://schemas.microsoft.com/office/powerpoint/2010/main" val="1066124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48</a:t>
            </a:fld>
            <a:endParaRPr lang="en-US" dirty="0"/>
          </a:p>
        </p:txBody>
      </p:sp>
    </p:spTree>
    <p:extLst>
      <p:ext uri="{BB962C8B-B14F-4D97-AF65-F5344CB8AC3E}">
        <p14:creationId xmlns:p14="http://schemas.microsoft.com/office/powerpoint/2010/main" val="171145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49</a:t>
            </a:fld>
            <a:endParaRPr lang="en-US" dirty="0"/>
          </a:p>
        </p:txBody>
      </p:sp>
    </p:spTree>
    <p:extLst>
      <p:ext uri="{BB962C8B-B14F-4D97-AF65-F5344CB8AC3E}">
        <p14:creationId xmlns:p14="http://schemas.microsoft.com/office/powerpoint/2010/main" val="1635797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50</a:t>
            </a:fld>
            <a:endParaRPr lang="en-US" dirty="0"/>
          </a:p>
        </p:txBody>
      </p:sp>
    </p:spTree>
    <p:extLst>
      <p:ext uri="{BB962C8B-B14F-4D97-AF65-F5344CB8AC3E}">
        <p14:creationId xmlns:p14="http://schemas.microsoft.com/office/powerpoint/2010/main" val="2104447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D50C419C-6C2E-412A-ACE0-271A07BAC3C3}" type="slidenum">
              <a:rPr lang="en-US" smtClean="0"/>
              <a:pPr>
                <a:defRPr/>
              </a:pPr>
              <a:t>51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829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Nearly every job hunter today has at least one mobile device, and the number of apps for these devices is overwhelming. You can download apps to plan your career, organize the job-search process, scour numerous job boards, and receive immediate job alerts.</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6</a:t>
            </a:fld>
            <a:endParaRPr lang="en-US" dirty="0"/>
          </a:p>
        </p:txBody>
      </p:sp>
    </p:spTree>
    <p:extLst>
      <p:ext uri="{BB962C8B-B14F-4D97-AF65-F5344CB8AC3E}">
        <p14:creationId xmlns:p14="http://schemas.microsoft.com/office/powerpoint/2010/main" val="23657565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52</a:t>
            </a:fld>
            <a:endParaRPr lang="en-US" dirty="0"/>
          </a:p>
        </p:txBody>
      </p:sp>
    </p:spTree>
    <p:extLst>
      <p:ext uri="{BB962C8B-B14F-4D97-AF65-F5344CB8AC3E}">
        <p14:creationId xmlns:p14="http://schemas.microsoft.com/office/powerpoint/2010/main" val="144566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AC166115-597F-4C98-B959-5BFC2B3A3698}" type="slidenum">
              <a:rPr lang="en-US" smtClean="0"/>
              <a:pPr/>
              <a:t>7</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CA" b="0"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2624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16719421-2E86-41B3-B021-CC00B1015112}" type="slidenum">
              <a:rPr lang="en-US" smtClean="0"/>
              <a:pPr/>
              <a:t>8</a:t>
            </a:fld>
            <a:endParaRPr lang="en-US" dirty="0"/>
          </a:p>
        </p:txBody>
      </p:sp>
      <p:sp>
        <p:nvSpPr>
          <p:cNvPr id="7577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7578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7578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7578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578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b="0"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759053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11</a:t>
            </a:fld>
            <a:endParaRPr lang="en-US" dirty="0"/>
          </a:p>
        </p:txBody>
      </p:sp>
    </p:spTree>
    <p:extLst>
      <p:ext uri="{BB962C8B-B14F-4D97-AF65-F5344CB8AC3E}">
        <p14:creationId xmlns:p14="http://schemas.microsoft.com/office/powerpoint/2010/main" val="374436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CA" dirty="0"/>
              <a:t>Career information can be obtained from campus career centres and libraries, the Internet, classified ads, and professional organizations.</a:t>
            </a:r>
          </a:p>
          <a:p>
            <a:pPr eaLnBrk="1" hangingPunct="1"/>
            <a:endParaRPr lang="en-CA" dirty="0"/>
          </a:p>
          <a:p>
            <a:pPr eaLnBrk="1" hangingPunct="1"/>
            <a:r>
              <a:rPr lang="en-CA" dirty="0"/>
              <a:t>Job boards list many jobs, but finding a job requires more work than merely clicking a mouse. Job boards now face competition from social networking sites such as LinkedIn, Facebook, and Twitter.</a:t>
            </a:r>
          </a:p>
          <a:p>
            <a:pPr eaLnBrk="1" hangingPunct="1"/>
            <a:endParaRPr lang="en-CA" dirty="0"/>
          </a:p>
          <a:p>
            <a:pPr eaLnBrk="1" hangingPunct="1"/>
            <a:r>
              <a:rPr lang="en-CA" dirty="0"/>
              <a:t>Job boards serve as a jumping-off point in most searches. They can inform you about the kinds of jobs available and the skill sets required. The best-known job boards provide tips on job-searches résumés, interviewing, and salary.</a:t>
            </a:r>
          </a:p>
          <a:p>
            <a:pPr eaLnBrk="1" hangingPunct="1"/>
            <a:endParaRPr lang="en-CA" b="1" dirty="0"/>
          </a:p>
          <a:p>
            <a:pPr eaLnBrk="1" hangingPunct="1"/>
            <a:r>
              <a:rPr lang="en-CA" dirty="0"/>
              <a:t>Job prospects may be more promising at the websites of corporations, professional organizations, employers’ organizations, and niche fields like </a:t>
            </a:r>
            <a:r>
              <a:rPr lang="en-CA" i="0" dirty="0"/>
              <a:t>HealthCareerWeb.com.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13</a:t>
            </a:fld>
            <a:endParaRPr lang="en-US" dirty="0"/>
          </a:p>
        </p:txBody>
      </p:sp>
    </p:spTree>
    <p:extLst>
      <p:ext uri="{BB962C8B-B14F-4D97-AF65-F5344CB8AC3E}">
        <p14:creationId xmlns:p14="http://schemas.microsoft.com/office/powerpoint/2010/main" val="315707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Company websites may provide vision and mission statements, a history of the organization, and the names of hiring managers.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D50C419C-6C2E-412A-ACE0-271A07BAC3C3}" type="slidenum">
              <a:rPr lang="en-US" smtClean="0"/>
              <a:pPr>
                <a:defRPr/>
              </a:pPr>
              <a:t>16</a:t>
            </a:fld>
            <a:endParaRPr lang="en-US" dirty="0"/>
          </a:p>
        </p:txBody>
      </p:sp>
    </p:spTree>
    <p:extLst>
      <p:ext uri="{BB962C8B-B14F-4D97-AF65-F5344CB8AC3E}">
        <p14:creationId xmlns:p14="http://schemas.microsoft.com/office/powerpoint/2010/main" val="193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29353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149707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295820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153400" cy="914400"/>
          </a:xfrm>
        </p:spPr>
        <p:txBody>
          <a:bodyPr/>
          <a:lstStyle/>
          <a:p>
            <a:r>
              <a:rPr lang="en-US"/>
              <a:t>Click to edit Master title style</a:t>
            </a:r>
          </a:p>
        </p:txBody>
      </p:sp>
      <p:sp>
        <p:nvSpPr>
          <p:cNvPr id="3" name="SmartArt Placeholder 2"/>
          <p:cNvSpPr>
            <a:spLocks noGrp="1"/>
          </p:cNvSpPr>
          <p:nvPr>
            <p:ph type="dgm" idx="1"/>
          </p:nvPr>
        </p:nvSpPr>
        <p:spPr>
          <a:xfrm>
            <a:off x="1066800" y="1752600"/>
            <a:ext cx="7848600" cy="4267200"/>
          </a:xfrm>
        </p:spPr>
        <p:txBody>
          <a:bodyPr/>
          <a:lstStyle/>
          <a:p>
            <a:pPr lvl="0"/>
            <a:endParaRPr lang="en-US" noProof="0" dirty="0"/>
          </a:p>
        </p:txBody>
      </p:sp>
      <p:sp>
        <p:nvSpPr>
          <p:cNvPr id="8"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9"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25915693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15-</a:t>
            </a:r>
            <a:fld id="{90E60EF9-1974-4B4E-8EB0-BAAA0C254CFE}" type="slidenum">
              <a:rPr lang="en-CA" smtClean="0"/>
              <a:pPr/>
              <a:t>‹#›</a:t>
            </a:fld>
            <a:endParaRPr lang="en-CA" dirty="0"/>
          </a:p>
        </p:txBody>
      </p:sp>
    </p:spTree>
    <p:extLst>
      <p:ext uri="{BB962C8B-B14F-4D97-AF65-F5344CB8AC3E}">
        <p14:creationId xmlns:p14="http://schemas.microsoft.com/office/powerpoint/2010/main" val="231454356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63" r:id="rId3"/>
    <p:sldLayoutId id="2147483766"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4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943600"/>
          </a:xfrm>
        </p:spPr>
        <p:txBody>
          <a:bodyPr>
            <a:normAutofit/>
          </a:bodyPr>
          <a:lstStyle/>
          <a:p>
            <a:pPr>
              <a:buNone/>
            </a:pPr>
            <a:r>
              <a:rPr lang="en-US" dirty="0"/>
              <a:t>NETA PowerPoint® Slides </a:t>
            </a:r>
          </a:p>
          <a:p>
            <a:pPr>
              <a:buNone/>
            </a:pPr>
            <a:r>
              <a:rPr lang="en-US" dirty="0"/>
              <a:t>to Accompany</a:t>
            </a:r>
            <a:endParaRPr lang="en-CA" dirty="0"/>
          </a:p>
          <a:p>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r">
              <a:buNone/>
            </a:pPr>
            <a:endParaRPr lang="en-US" sz="2400" dirty="0"/>
          </a:p>
          <a:p>
            <a:pPr marL="0" indent="0" algn="r">
              <a:buNone/>
            </a:pPr>
            <a:endParaRPr lang="en-US" sz="2200" dirty="0">
              <a:latin typeface="Calibri" panose="020F0502020204030204" pitchFamily="34" charset="0"/>
            </a:endParaRPr>
          </a:p>
          <a:p>
            <a:pPr marL="0" indent="0" algn="r">
              <a:lnSpc>
                <a:spcPct val="110000"/>
              </a:lnSpc>
              <a:spcBef>
                <a:spcPts val="0"/>
              </a:spcBef>
              <a:buNone/>
            </a:pPr>
            <a:r>
              <a:rPr lang="en-US" sz="2200" dirty="0">
                <a:latin typeface="Calibri" panose="020F0502020204030204" pitchFamily="34" charset="0"/>
              </a:rPr>
              <a:t>Prepared by </a:t>
            </a:r>
          </a:p>
          <a:p>
            <a:pPr marL="0" indent="0" algn="r">
              <a:lnSpc>
                <a:spcPct val="110000"/>
              </a:lnSpc>
              <a:spcBef>
                <a:spcPts val="0"/>
              </a:spcBef>
              <a:buNone/>
            </a:pPr>
            <a:r>
              <a:rPr lang="en-US" sz="2200" dirty="0">
                <a:latin typeface="Calibri" panose="020F0502020204030204" pitchFamily="34" charset="0"/>
              </a:rPr>
              <a:t>Katharine Ferguson, </a:t>
            </a:r>
          </a:p>
          <a:p>
            <a:pPr marL="0" indent="0" algn="r">
              <a:lnSpc>
                <a:spcPct val="110000"/>
              </a:lnSpc>
              <a:spcBef>
                <a:spcPts val="0"/>
              </a:spcBef>
              <a:buNone/>
            </a:pPr>
            <a:r>
              <a:rPr lang="en-US" sz="2200" dirty="0">
                <a:latin typeface="Calibri" panose="020F0502020204030204" pitchFamily="34" charset="0"/>
              </a:rPr>
              <a:t>Seneca College</a:t>
            </a:r>
            <a:endParaRPr lang="en-CA" sz="2200" dirty="0">
              <a:latin typeface="Calibri" panose="020F0502020204030204" pitchFamily="34" charset="0"/>
            </a:endParaRPr>
          </a:p>
        </p:txBody>
      </p:sp>
      <p:sp>
        <p:nvSpPr>
          <p:cNvPr id="6" name="Footer Placeholder 5"/>
          <p:cNvSpPr>
            <a:spLocks noGrp="1"/>
          </p:cNvSpPr>
          <p:nvPr>
            <p:ph type="ftr" sz="quarter" idx="3"/>
          </p:nvPr>
        </p:nvSpPr>
        <p:spPr>
          <a:xfrm>
            <a:off x="2987824" y="6356350"/>
            <a:ext cx="32004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15-</a:t>
            </a:r>
            <a:fld id="{90E60EF9-1974-4B4E-8EB0-BAAA0C254CFE}" type="slidenum">
              <a:rPr lang="en-CA" smtClean="0"/>
              <a:pPr/>
              <a:t>1</a:t>
            </a:fld>
            <a:endParaRPr lang="en-CA"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1484784"/>
            <a:ext cx="3008740" cy="3854065"/>
          </a:xfrm>
          <a:prstGeom prst="rect">
            <a:avLst/>
          </a:prstGeom>
        </p:spPr>
      </p:pic>
    </p:spTree>
    <p:extLst>
      <p:ext uri="{BB962C8B-B14F-4D97-AF65-F5344CB8AC3E}">
        <p14:creationId xmlns:p14="http://schemas.microsoft.com/office/powerpoint/2010/main" val="34118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C51-B1A4-4DFC-B8E3-6DA580913173}"/>
              </a:ext>
            </a:extLst>
          </p:cNvPr>
          <p:cNvSpPr>
            <a:spLocks noGrp="1"/>
          </p:cNvSpPr>
          <p:nvPr>
            <p:ph type="title"/>
          </p:nvPr>
        </p:nvSpPr>
        <p:spPr>
          <a:xfrm>
            <a:off x="457200" y="227013"/>
            <a:ext cx="8229600" cy="1143000"/>
          </a:xfrm>
        </p:spPr>
        <p:txBody>
          <a:bodyPr/>
          <a:lstStyle/>
          <a:p>
            <a:r>
              <a:rPr lang="en-CA" dirty="0"/>
              <a:t>Your Job Search With Self-Analysis</a:t>
            </a:r>
          </a:p>
        </p:txBody>
      </p:sp>
      <p:sp>
        <p:nvSpPr>
          <p:cNvPr id="3" name="Content Placeholder 2">
            <a:extLst>
              <a:ext uri="{FF2B5EF4-FFF2-40B4-BE49-F238E27FC236}">
                <a16:creationId xmlns:a16="http://schemas.microsoft.com/office/drawing/2014/main" id="{53920B61-8154-448F-92D6-EDB6E1042D65}"/>
              </a:ext>
            </a:extLst>
          </p:cNvPr>
          <p:cNvSpPr>
            <a:spLocks noGrp="1"/>
          </p:cNvSpPr>
          <p:nvPr>
            <p:ph idx="1"/>
          </p:nvPr>
        </p:nvSpPr>
        <p:spPr/>
        <p:txBody>
          <a:bodyPr/>
          <a:lstStyle/>
          <a:p>
            <a:r>
              <a:rPr lang="en-CA" dirty="0"/>
              <a:t>Consider the following:</a:t>
            </a:r>
          </a:p>
          <a:p>
            <a:pPr lvl="1">
              <a:buFont typeface="Arial" panose="020B0604020202020204" pitchFamily="34" charset="0"/>
              <a:buChar char="•"/>
            </a:pPr>
            <a:r>
              <a:rPr lang="en-CA" dirty="0"/>
              <a:t>How important are working environment, colleagues, and job stimulation?</a:t>
            </a:r>
          </a:p>
          <a:p>
            <a:pPr lvl="1">
              <a:buFont typeface="Arial" panose="020B0604020202020204" pitchFamily="34" charset="0"/>
              <a:buChar char="•"/>
            </a:pPr>
            <a:r>
              <a:rPr lang="en-CA" dirty="0"/>
              <a:t>Must you work in a specific city, geographical area, or climate?</a:t>
            </a:r>
          </a:p>
          <a:p>
            <a:pPr lvl="1">
              <a:buFont typeface="Arial" panose="020B0604020202020204" pitchFamily="34" charset="0"/>
              <a:buChar char="•"/>
            </a:pPr>
            <a:r>
              <a:rPr lang="en-CA" dirty="0"/>
              <a:t>Are you looking for security, travel opportunities, money, power, or prestige?</a:t>
            </a:r>
          </a:p>
          <a:p>
            <a:pPr lvl="1">
              <a:buFont typeface="Arial" panose="020B0604020202020204" pitchFamily="34" charset="0"/>
              <a:buChar char="•"/>
            </a:pPr>
            <a:r>
              <a:rPr lang="en-CA" dirty="0"/>
              <a:t>How would you describe the perfect job, boss, and coworkers?</a:t>
            </a:r>
          </a:p>
          <a:p>
            <a:endParaRPr lang="en-CA" dirty="0"/>
          </a:p>
        </p:txBody>
      </p:sp>
      <p:sp>
        <p:nvSpPr>
          <p:cNvPr id="4" name="Footer Placeholder 3">
            <a:extLst>
              <a:ext uri="{FF2B5EF4-FFF2-40B4-BE49-F238E27FC236}">
                <a16:creationId xmlns:a16="http://schemas.microsoft.com/office/drawing/2014/main" id="{567B57FB-3EAA-4F3E-922D-8EA65200F67F}"/>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A00F017C-6901-4F18-9985-CCD2DCB682B8}"/>
              </a:ext>
            </a:extLst>
          </p:cNvPr>
          <p:cNvSpPr>
            <a:spLocks noGrp="1"/>
          </p:cNvSpPr>
          <p:nvPr>
            <p:ph type="sldNum" sz="quarter" idx="4"/>
          </p:nvPr>
        </p:nvSpPr>
        <p:spPr/>
        <p:txBody>
          <a:bodyPr/>
          <a:lstStyle/>
          <a:p>
            <a:r>
              <a:rPr lang="en-CA" dirty="0"/>
              <a:t>15-</a:t>
            </a:r>
            <a:fld id="{90E60EF9-1974-4B4E-8EB0-BAAA0C254CFE}" type="slidenum">
              <a:rPr lang="en-CA" smtClean="0"/>
              <a:pPr/>
              <a:t>10</a:t>
            </a:fld>
            <a:endParaRPr lang="en-CA" dirty="0"/>
          </a:p>
        </p:txBody>
      </p:sp>
    </p:spTree>
    <p:extLst>
      <p:ext uri="{BB962C8B-B14F-4D97-AF65-F5344CB8AC3E}">
        <p14:creationId xmlns:p14="http://schemas.microsoft.com/office/powerpoint/2010/main" val="70766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Exploring Career Opportunities</a:t>
            </a:r>
          </a:p>
        </p:txBody>
      </p:sp>
      <p:sp>
        <p:nvSpPr>
          <p:cNvPr id="6" name="Content Placeholder 5"/>
          <p:cNvSpPr>
            <a:spLocks noGrp="1"/>
          </p:cNvSpPr>
          <p:nvPr>
            <p:ph idx="1"/>
          </p:nvPr>
        </p:nvSpPr>
        <p:spPr>
          <a:xfrm>
            <a:off x="457200" y="1600200"/>
            <a:ext cx="7772400" cy="4525963"/>
          </a:xfrm>
        </p:spPr>
        <p:txBody>
          <a:bodyPr>
            <a:normAutofit fontScale="92500" lnSpcReduction="10000"/>
          </a:bodyPr>
          <a:lstStyle/>
          <a:p>
            <a:r>
              <a:rPr lang="en-CA" dirty="0"/>
              <a:t>Visit your campus career centre.</a:t>
            </a:r>
          </a:p>
          <a:p>
            <a:r>
              <a:rPr lang="en-CA" dirty="0"/>
              <a:t>Search the Web.</a:t>
            </a:r>
          </a:p>
          <a:p>
            <a:r>
              <a:rPr lang="en-CA" dirty="0"/>
              <a:t>Use your library.</a:t>
            </a:r>
          </a:p>
          <a:p>
            <a:r>
              <a:rPr lang="en-CA" dirty="0"/>
              <a:t>Take a summer job, internship, or part-time position in your field.</a:t>
            </a:r>
          </a:p>
          <a:p>
            <a:r>
              <a:rPr lang="en-CA" dirty="0"/>
              <a:t>Interview someone in your chosen field.</a:t>
            </a:r>
          </a:p>
          <a:p>
            <a:r>
              <a:rPr lang="en-CA" dirty="0"/>
              <a:t>Volunteer with a nonprofit organization.</a:t>
            </a:r>
          </a:p>
          <a:p>
            <a:r>
              <a:rPr lang="en-CA" dirty="0"/>
              <a:t>Monitor the classified ads.</a:t>
            </a:r>
          </a:p>
          <a:p>
            <a:r>
              <a:rPr lang="en-CA" dirty="0"/>
              <a:t>Join professional organizations in your field.</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11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 calcmode="lin" valueType="num">
                                      <p:cBhvr additive="base">
                                        <p:cTn id="55"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2B17-61C2-49A6-9DC2-18FD26D2C3CE}"/>
              </a:ext>
            </a:extLst>
          </p:cNvPr>
          <p:cNvSpPr>
            <a:spLocks noGrp="1"/>
          </p:cNvSpPr>
          <p:nvPr>
            <p:ph type="title"/>
          </p:nvPr>
        </p:nvSpPr>
        <p:spPr/>
        <p:txBody>
          <a:bodyPr/>
          <a:lstStyle/>
          <a:p>
            <a:r>
              <a:rPr lang="en-CA" dirty="0"/>
              <a:t>Evaluating Your Qualifications</a:t>
            </a:r>
          </a:p>
        </p:txBody>
      </p:sp>
      <p:sp>
        <p:nvSpPr>
          <p:cNvPr id="3" name="Content Placeholder 2">
            <a:extLst>
              <a:ext uri="{FF2B5EF4-FFF2-40B4-BE49-F238E27FC236}">
                <a16:creationId xmlns:a16="http://schemas.microsoft.com/office/drawing/2014/main" id="{03826483-E855-4450-BDF3-56EC479BB359}"/>
              </a:ext>
            </a:extLst>
          </p:cNvPr>
          <p:cNvSpPr>
            <a:spLocks noGrp="1"/>
          </p:cNvSpPr>
          <p:nvPr>
            <p:ph idx="1"/>
          </p:nvPr>
        </p:nvSpPr>
        <p:spPr/>
        <p:txBody>
          <a:bodyPr>
            <a:normAutofit fontScale="92500" lnSpcReduction="20000"/>
          </a:bodyPr>
          <a:lstStyle/>
          <a:p>
            <a:r>
              <a:rPr lang="en-CA" dirty="0"/>
              <a:t>What assets do you have?</a:t>
            </a:r>
          </a:p>
          <a:p>
            <a:r>
              <a:rPr lang="en-CA" dirty="0"/>
              <a:t>What technology skills can you present?</a:t>
            </a:r>
          </a:p>
          <a:p>
            <a:r>
              <a:rPr lang="en-CA" dirty="0"/>
              <a:t>Do you communicate well in speech and in writing? Do you know another language?</a:t>
            </a:r>
          </a:p>
          <a:p>
            <a:r>
              <a:rPr lang="en-CA" dirty="0"/>
              <a:t>How can you verify these talents?</a:t>
            </a:r>
          </a:p>
          <a:p>
            <a:r>
              <a:rPr lang="en-CA" dirty="0"/>
              <a:t>What other skills do you have?</a:t>
            </a:r>
          </a:p>
          <a:p>
            <a:r>
              <a:rPr lang="en-CA" dirty="0"/>
              <a:t>Do you work well with people? Do you enjoy teamwork?</a:t>
            </a:r>
          </a:p>
          <a:p>
            <a:r>
              <a:rPr lang="en-CA" dirty="0"/>
              <a:t>Are you a leader, self-starter, or manager?</a:t>
            </a:r>
          </a:p>
          <a:p>
            <a:r>
              <a:rPr lang="en-CA" dirty="0"/>
              <a:t>Do you learn quickly? Can you think critically?</a:t>
            </a:r>
          </a:p>
          <a:p>
            <a:endParaRPr lang="en-CA" dirty="0"/>
          </a:p>
        </p:txBody>
      </p:sp>
      <p:sp>
        <p:nvSpPr>
          <p:cNvPr id="4" name="Footer Placeholder 3">
            <a:extLst>
              <a:ext uri="{FF2B5EF4-FFF2-40B4-BE49-F238E27FC236}">
                <a16:creationId xmlns:a16="http://schemas.microsoft.com/office/drawing/2014/main" id="{C83BCAA1-CEEB-4DD8-B177-F36407BC6AB6}"/>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F0C48E06-4570-4519-82E8-C3531076D560}"/>
              </a:ext>
            </a:extLst>
          </p:cNvPr>
          <p:cNvSpPr>
            <a:spLocks noGrp="1"/>
          </p:cNvSpPr>
          <p:nvPr>
            <p:ph type="sldNum" sz="quarter" idx="4"/>
          </p:nvPr>
        </p:nvSpPr>
        <p:spPr/>
        <p:txBody>
          <a:bodyPr/>
          <a:lstStyle/>
          <a:p>
            <a:r>
              <a:rPr lang="en-CA" dirty="0"/>
              <a:t>15-</a:t>
            </a:r>
            <a:fld id="{90E60EF9-1974-4B4E-8EB0-BAAA0C254CFE}" type="slidenum">
              <a:rPr lang="en-CA" smtClean="0"/>
              <a:pPr/>
              <a:t>12</a:t>
            </a:fld>
            <a:endParaRPr lang="en-CA" dirty="0"/>
          </a:p>
        </p:txBody>
      </p:sp>
    </p:spTree>
    <p:extLst>
      <p:ext uri="{BB962C8B-B14F-4D97-AF65-F5344CB8AC3E}">
        <p14:creationId xmlns:p14="http://schemas.microsoft.com/office/powerpoint/2010/main" val="361788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000000"/>
                </a:solidFill>
                <a:latin typeface="Calibri" pitchFamily="34" charset="0"/>
                <a:cs typeface="Calibri" pitchFamily="34" charset="0"/>
              </a:rPr>
              <a:t>Investigating Career Opportunities</a:t>
            </a:r>
            <a:endParaRPr lang="en-CA" dirty="0">
              <a:solidFill>
                <a:srgbClr val="000000"/>
              </a:solidFill>
            </a:endParaRPr>
          </a:p>
        </p:txBody>
      </p:sp>
      <p:sp>
        <p:nvSpPr>
          <p:cNvPr id="3" name="Content Placeholder 2"/>
          <p:cNvSpPr>
            <a:spLocks noGrp="1"/>
          </p:cNvSpPr>
          <p:nvPr>
            <p:ph idx="1"/>
          </p:nvPr>
        </p:nvSpPr>
        <p:spPr>
          <a:xfrm>
            <a:off x="457200" y="1600200"/>
            <a:ext cx="7696200" cy="4525963"/>
          </a:xfrm>
        </p:spPr>
        <p:txBody>
          <a:bodyPr>
            <a:normAutofit fontScale="92500" lnSpcReduction="10000"/>
          </a:bodyPr>
          <a:lstStyle/>
          <a:p>
            <a:pPr marL="0" indent="0">
              <a:buNone/>
            </a:pPr>
            <a:r>
              <a:rPr lang="en-CA" b="1" dirty="0"/>
              <a:t>Visit your campus career centre. </a:t>
            </a:r>
          </a:p>
          <a:p>
            <a:r>
              <a:rPr lang="en-CA" dirty="0"/>
              <a:t>Talk to career counsellors, take workshops, read literature, use career-related software.</a:t>
            </a:r>
          </a:p>
          <a:p>
            <a:pPr marL="0" indent="0">
              <a:buNone/>
            </a:pPr>
            <a:r>
              <a:rPr lang="en-CA" b="1" dirty="0"/>
              <a:t>Search for apps and online help.</a:t>
            </a:r>
          </a:p>
          <a:p>
            <a:r>
              <a:rPr lang="en-CA" dirty="0"/>
              <a:t>Check job-search sites like Monster, CareerBuilder, and Workopolis and apps like iPQ Career Planner.</a:t>
            </a:r>
          </a:p>
          <a:p>
            <a:pPr marL="0" indent="0">
              <a:buNone/>
            </a:pPr>
            <a:r>
              <a:rPr lang="en-CA" b="1" dirty="0"/>
              <a:t>Use your library.</a:t>
            </a:r>
          </a:p>
          <a:p>
            <a:r>
              <a:rPr lang="en-CA" dirty="0"/>
              <a:t>Print and online resources are helpful.</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13</a:t>
            </a:fld>
            <a:endParaRPr lang="en-CA" dirty="0"/>
          </a:p>
        </p:txBody>
      </p:sp>
    </p:spTree>
    <p:extLst>
      <p:ext uri="{BB962C8B-B14F-4D97-AF65-F5344CB8AC3E}">
        <p14:creationId xmlns:p14="http://schemas.microsoft.com/office/powerpoint/2010/main" val="118594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DDEDB-A24D-418C-8613-71580C304954}"/>
              </a:ext>
            </a:extLst>
          </p:cNvPr>
          <p:cNvSpPr>
            <a:spLocks noGrp="1"/>
          </p:cNvSpPr>
          <p:nvPr>
            <p:ph idx="1"/>
          </p:nvPr>
        </p:nvSpPr>
        <p:spPr/>
        <p:txBody>
          <a:bodyPr>
            <a:normAutofit fontScale="85000" lnSpcReduction="20000"/>
          </a:bodyPr>
          <a:lstStyle/>
          <a:p>
            <a:pPr marL="0" indent="0">
              <a:buNone/>
            </a:pPr>
            <a:r>
              <a:rPr lang="en-CA" b="1" dirty="0"/>
              <a:t>Take a summer job, internship, or part-time position in your field.</a:t>
            </a:r>
          </a:p>
          <a:p>
            <a:r>
              <a:rPr lang="en-CA" dirty="0"/>
              <a:t>Nothing is better than trying out a career.</a:t>
            </a:r>
          </a:p>
          <a:p>
            <a:pPr marL="0" indent="0">
              <a:buNone/>
            </a:pPr>
            <a:r>
              <a:rPr lang="en-CA" b="1" dirty="0"/>
              <a:t>Interview someone in your chosen field.</a:t>
            </a:r>
          </a:p>
          <a:p>
            <a:r>
              <a:rPr lang="en-CA" dirty="0"/>
              <a:t>Inquire about skills, required courses, financial and other rewards, benefits, etc.</a:t>
            </a:r>
          </a:p>
          <a:p>
            <a:pPr marL="0" indent="0">
              <a:buNone/>
            </a:pPr>
            <a:r>
              <a:rPr lang="en-CA" b="1" dirty="0"/>
              <a:t>Volunteer with a non profit organization.</a:t>
            </a:r>
          </a:p>
          <a:p>
            <a:r>
              <a:rPr lang="en-CA" dirty="0"/>
              <a:t>Gain valuable experience.</a:t>
            </a:r>
          </a:p>
          <a:p>
            <a:pPr marL="0" indent="0">
              <a:buNone/>
            </a:pPr>
            <a:r>
              <a:rPr lang="en-CA" b="1" dirty="0"/>
              <a:t>Monitor the classified ads</a:t>
            </a:r>
            <a:r>
              <a:rPr lang="en-CA" b="1" i="1" dirty="0"/>
              <a:t>.</a:t>
            </a:r>
          </a:p>
          <a:p>
            <a:r>
              <a:rPr lang="en-CA" dirty="0"/>
              <a:t>Begin monitoring want ads and websites of companies in your career area.</a:t>
            </a:r>
          </a:p>
          <a:p>
            <a:pPr marL="0" indent="0">
              <a:buNone/>
            </a:pPr>
            <a:endParaRPr lang="en-CA" b="1" dirty="0"/>
          </a:p>
          <a:p>
            <a:pPr marL="0" indent="0">
              <a:buNone/>
            </a:pPr>
            <a:endParaRPr lang="en-CA" b="1" dirty="0"/>
          </a:p>
        </p:txBody>
      </p:sp>
      <p:sp>
        <p:nvSpPr>
          <p:cNvPr id="4" name="Footer Placeholder 3">
            <a:extLst>
              <a:ext uri="{FF2B5EF4-FFF2-40B4-BE49-F238E27FC236}">
                <a16:creationId xmlns:a16="http://schemas.microsoft.com/office/drawing/2014/main" id="{A09A2CA8-56C1-4BA9-A7F9-AF58CF62A2D7}"/>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06453728-E6E6-4350-9244-78BF391A773D}"/>
              </a:ext>
            </a:extLst>
          </p:cNvPr>
          <p:cNvSpPr>
            <a:spLocks noGrp="1"/>
          </p:cNvSpPr>
          <p:nvPr>
            <p:ph type="sldNum" sz="quarter" idx="4"/>
          </p:nvPr>
        </p:nvSpPr>
        <p:spPr/>
        <p:txBody>
          <a:bodyPr/>
          <a:lstStyle/>
          <a:p>
            <a:r>
              <a:rPr lang="en-CA" dirty="0"/>
              <a:t>15-</a:t>
            </a:r>
            <a:fld id="{90E60EF9-1974-4B4E-8EB0-BAAA0C254CFE}" type="slidenum">
              <a:rPr lang="en-CA" smtClean="0"/>
              <a:pPr/>
              <a:t>14</a:t>
            </a:fld>
            <a:endParaRPr lang="en-CA" dirty="0"/>
          </a:p>
        </p:txBody>
      </p:sp>
      <p:sp>
        <p:nvSpPr>
          <p:cNvPr id="6" name="Title 1">
            <a:extLst>
              <a:ext uri="{FF2B5EF4-FFF2-40B4-BE49-F238E27FC236}">
                <a16:creationId xmlns:a16="http://schemas.microsoft.com/office/drawing/2014/main" id="{5DEC9B5E-FF91-473F-85F7-DAD650FA5E9D}"/>
              </a:ext>
            </a:extLst>
          </p:cNvPr>
          <p:cNvSpPr>
            <a:spLocks noGrp="1"/>
          </p:cNvSpPr>
          <p:nvPr>
            <p:ph type="title"/>
          </p:nvPr>
        </p:nvSpPr>
        <p:spPr/>
        <p:txBody>
          <a:bodyPr>
            <a:normAutofit/>
          </a:bodyPr>
          <a:lstStyle/>
          <a:p>
            <a:pPr lvl="0"/>
            <a:r>
              <a:rPr lang="en-US" dirty="0">
                <a:solidFill>
                  <a:srgbClr val="000000"/>
                </a:solidFill>
                <a:latin typeface="Calibri" pitchFamily="34" charset="0"/>
                <a:cs typeface="Calibri" pitchFamily="34" charset="0"/>
              </a:rPr>
              <a:t>Investigating Career Opportunities</a:t>
            </a:r>
            <a:endParaRPr lang="en-CA" dirty="0">
              <a:solidFill>
                <a:srgbClr val="000000"/>
              </a:solidFill>
            </a:endParaRPr>
          </a:p>
        </p:txBody>
      </p:sp>
    </p:spTree>
    <p:extLst>
      <p:ext uri="{BB962C8B-B14F-4D97-AF65-F5344CB8AC3E}">
        <p14:creationId xmlns:p14="http://schemas.microsoft.com/office/powerpoint/2010/main" val="297298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F005-5940-43D6-8EF3-1320E0CA90BF}"/>
              </a:ext>
            </a:extLst>
          </p:cNvPr>
          <p:cNvSpPr>
            <a:spLocks noGrp="1"/>
          </p:cNvSpPr>
          <p:nvPr>
            <p:ph type="title"/>
          </p:nvPr>
        </p:nvSpPr>
        <p:spPr/>
        <p:txBody>
          <a:bodyPr>
            <a:normAutofit fontScale="90000"/>
          </a:bodyPr>
          <a:lstStyle/>
          <a:p>
            <a:r>
              <a:rPr lang="en-CA" dirty="0"/>
              <a:t>How Job Seekers Found the Best Jobs</a:t>
            </a:r>
          </a:p>
        </p:txBody>
      </p:sp>
      <p:sp>
        <p:nvSpPr>
          <p:cNvPr id="4" name="Footer Placeholder 3">
            <a:extLst>
              <a:ext uri="{FF2B5EF4-FFF2-40B4-BE49-F238E27FC236}">
                <a16:creationId xmlns:a16="http://schemas.microsoft.com/office/drawing/2014/main" id="{33F01684-DB9A-4D89-BC9D-BE601E22254E}"/>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94193AD-A328-4321-A9EF-37595552AA39}"/>
              </a:ext>
            </a:extLst>
          </p:cNvPr>
          <p:cNvSpPr>
            <a:spLocks noGrp="1"/>
          </p:cNvSpPr>
          <p:nvPr>
            <p:ph type="sldNum" sz="quarter" idx="4"/>
          </p:nvPr>
        </p:nvSpPr>
        <p:spPr/>
        <p:txBody>
          <a:bodyPr/>
          <a:lstStyle/>
          <a:p>
            <a:r>
              <a:rPr lang="en-CA" dirty="0"/>
              <a:t>15-</a:t>
            </a:r>
            <a:fld id="{90E60EF9-1974-4B4E-8EB0-BAAA0C254CFE}" type="slidenum">
              <a:rPr lang="en-CA" smtClean="0"/>
              <a:pPr/>
              <a:t>15</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41036" y="1431771"/>
            <a:ext cx="5061928" cy="4733533"/>
          </a:xfrm>
        </p:spPr>
      </p:pic>
    </p:spTree>
    <p:extLst>
      <p:ext uri="{BB962C8B-B14F-4D97-AF65-F5344CB8AC3E}">
        <p14:creationId xmlns:p14="http://schemas.microsoft.com/office/powerpoint/2010/main" val="404698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5"/>
          <p:cNvSpPr>
            <a:spLocks noGrp="1" noChangeArrowheads="1"/>
          </p:cNvSpPr>
          <p:nvPr>
            <p:ph type="title"/>
          </p:nvPr>
        </p:nvSpPr>
        <p:spPr/>
        <p:txBody>
          <a:bodyPr>
            <a:normAutofit/>
          </a:bodyPr>
          <a:lstStyle/>
          <a:p>
            <a:pPr lvl="0"/>
            <a:r>
              <a:rPr lang="en-US" dirty="0"/>
              <a:t>Searching the Open Job Market</a:t>
            </a:r>
          </a:p>
        </p:txBody>
      </p:sp>
      <p:sp>
        <p:nvSpPr>
          <p:cNvPr id="7" name="Content Placeholder 6"/>
          <p:cNvSpPr>
            <a:spLocks noGrp="1"/>
          </p:cNvSpPr>
          <p:nvPr>
            <p:ph idx="1"/>
          </p:nvPr>
        </p:nvSpPr>
        <p:spPr>
          <a:xfrm>
            <a:off x="457200" y="1600200"/>
            <a:ext cx="7772400" cy="4525963"/>
          </a:xfrm>
        </p:spPr>
        <p:txBody>
          <a:bodyPr>
            <a:normAutofit/>
          </a:bodyPr>
          <a:lstStyle/>
          <a:p>
            <a:pPr marL="0" indent="0">
              <a:buNone/>
            </a:pPr>
            <a:r>
              <a:rPr lang="en-CA" b="1" dirty="0"/>
              <a:t>Explore the big boards.</a:t>
            </a:r>
          </a:p>
          <a:p>
            <a:r>
              <a:rPr lang="en-CA" dirty="0"/>
              <a:t>General sites include Career Builder, Monster.ca, Wowjobs.ca, Workopolis, TalentEgg, Jobbank.gc.ca, Indeed.ca</a:t>
            </a:r>
          </a:p>
          <a:p>
            <a:pPr marL="0" indent="0">
              <a:buNone/>
            </a:pPr>
            <a:r>
              <a:rPr lang="en-CA" b="1" dirty="0"/>
              <a:t>Pursue company leads.</a:t>
            </a:r>
          </a:p>
          <a:p>
            <a:r>
              <a:rPr lang="en-CA" dirty="0"/>
              <a:t>Search for job openings on a company’s own website. Even if the company not hiring, send your résumé and cover letter. </a:t>
            </a:r>
          </a:p>
          <a:p>
            <a:endParaRPr lang="en-CA"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16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7A23C-07AC-4A95-9FD3-F1E341425734}"/>
              </a:ext>
            </a:extLst>
          </p:cNvPr>
          <p:cNvSpPr>
            <a:spLocks noGrp="1"/>
          </p:cNvSpPr>
          <p:nvPr>
            <p:ph idx="1"/>
          </p:nvPr>
        </p:nvSpPr>
        <p:spPr/>
        <p:txBody>
          <a:bodyPr>
            <a:normAutofit fontScale="92500"/>
          </a:bodyPr>
          <a:lstStyle/>
          <a:p>
            <a:pPr marL="0" indent="0">
              <a:buNone/>
            </a:pPr>
            <a:r>
              <a:rPr lang="en-CA" b="1" dirty="0"/>
              <a:t>Check niche sites</a:t>
            </a:r>
            <a:r>
              <a:rPr lang="en-CA" dirty="0"/>
              <a:t>.</a:t>
            </a:r>
          </a:p>
          <a:p>
            <a:r>
              <a:rPr lang="en-CA" dirty="0"/>
              <a:t>Check sites like HealthCareerWeb.com and SixFigureJobs.com for jobs in specialized fields.</a:t>
            </a:r>
          </a:p>
          <a:p>
            <a:pPr marL="0" indent="0">
              <a:buNone/>
            </a:pPr>
            <a:r>
              <a:rPr lang="en-CA" b="1" dirty="0"/>
              <a:t>Take advantage of mobile apps </a:t>
            </a:r>
          </a:p>
          <a:p>
            <a:r>
              <a:rPr lang="en-CA" dirty="0"/>
              <a:t>Smartphone apps like Indeed Job Search let you filter search results.</a:t>
            </a:r>
          </a:p>
          <a:p>
            <a:pPr marL="0" indent="0">
              <a:buNone/>
            </a:pPr>
            <a:r>
              <a:rPr lang="en-CA" b="1" dirty="0"/>
              <a:t>Check newspapers, career fairs, and other sources.</a:t>
            </a:r>
          </a:p>
          <a:p>
            <a:r>
              <a:rPr lang="en-CA" dirty="0"/>
              <a:t>Do not overlook these possibilities.</a:t>
            </a:r>
          </a:p>
        </p:txBody>
      </p:sp>
      <p:sp>
        <p:nvSpPr>
          <p:cNvPr id="4" name="Footer Placeholder 3">
            <a:extLst>
              <a:ext uri="{FF2B5EF4-FFF2-40B4-BE49-F238E27FC236}">
                <a16:creationId xmlns:a16="http://schemas.microsoft.com/office/drawing/2014/main" id="{2685A273-44A0-4924-8727-45B6F9597CF4}"/>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23CCFFC0-6105-4E50-B733-7A44B9B0C694}"/>
              </a:ext>
            </a:extLst>
          </p:cNvPr>
          <p:cNvSpPr>
            <a:spLocks noGrp="1"/>
          </p:cNvSpPr>
          <p:nvPr>
            <p:ph type="sldNum" sz="quarter" idx="4"/>
          </p:nvPr>
        </p:nvSpPr>
        <p:spPr/>
        <p:txBody>
          <a:bodyPr/>
          <a:lstStyle/>
          <a:p>
            <a:r>
              <a:rPr lang="en-CA" dirty="0"/>
              <a:t>15-</a:t>
            </a:r>
            <a:fld id="{90E60EF9-1974-4B4E-8EB0-BAAA0C254CFE}" type="slidenum">
              <a:rPr lang="en-CA" smtClean="0"/>
              <a:pPr/>
              <a:t>17</a:t>
            </a:fld>
            <a:endParaRPr lang="en-CA" dirty="0"/>
          </a:p>
        </p:txBody>
      </p:sp>
      <p:sp>
        <p:nvSpPr>
          <p:cNvPr id="6" name="Rectangle 25">
            <a:extLst>
              <a:ext uri="{FF2B5EF4-FFF2-40B4-BE49-F238E27FC236}">
                <a16:creationId xmlns:a16="http://schemas.microsoft.com/office/drawing/2014/main" id="{DAF49647-2E93-494E-8DDE-753BB8F49B25}"/>
              </a:ext>
            </a:extLst>
          </p:cNvPr>
          <p:cNvSpPr>
            <a:spLocks noGrp="1" noChangeArrowheads="1"/>
          </p:cNvSpPr>
          <p:nvPr>
            <p:ph type="title"/>
          </p:nvPr>
        </p:nvSpPr>
        <p:spPr/>
        <p:txBody>
          <a:bodyPr>
            <a:normAutofit/>
          </a:bodyPr>
          <a:lstStyle/>
          <a:p>
            <a:pPr lvl="0"/>
            <a:r>
              <a:rPr lang="en-US" dirty="0"/>
              <a:t>Searching the Open Job Market</a:t>
            </a:r>
          </a:p>
        </p:txBody>
      </p:sp>
    </p:spTree>
    <p:extLst>
      <p:ext uri="{BB962C8B-B14F-4D97-AF65-F5344CB8AC3E}">
        <p14:creationId xmlns:p14="http://schemas.microsoft.com/office/powerpoint/2010/main" val="398291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9982-CEC1-4007-8841-1FDCA3BF33B2}"/>
              </a:ext>
            </a:extLst>
          </p:cNvPr>
          <p:cNvSpPr>
            <a:spLocks noGrp="1"/>
          </p:cNvSpPr>
          <p:nvPr>
            <p:ph type="title"/>
          </p:nvPr>
        </p:nvSpPr>
        <p:spPr/>
        <p:txBody>
          <a:bodyPr>
            <a:normAutofit fontScale="90000"/>
          </a:bodyPr>
          <a:lstStyle/>
          <a:p>
            <a:r>
              <a:rPr lang="en-CA" dirty="0"/>
              <a:t>Protecting Yourself When Posting on Online Job Boards</a:t>
            </a:r>
          </a:p>
        </p:txBody>
      </p:sp>
      <p:sp>
        <p:nvSpPr>
          <p:cNvPr id="4" name="Footer Placeholder 3">
            <a:extLst>
              <a:ext uri="{FF2B5EF4-FFF2-40B4-BE49-F238E27FC236}">
                <a16:creationId xmlns:a16="http://schemas.microsoft.com/office/drawing/2014/main" id="{4E99CDD5-01DC-41F6-A508-CA2BB26DE20C}"/>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9F4DE577-D657-428F-9005-D9E647C4A84B}"/>
              </a:ext>
            </a:extLst>
          </p:cNvPr>
          <p:cNvSpPr>
            <a:spLocks noGrp="1"/>
          </p:cNvSpPr>
          <p:nvPr>
            <p:ph type="sldNum" sz="quarter" idx="4"/>
          </p:nvPr>
        </p:nvSpPr>
        <p:spPr/>
        <p:txBody>
          <a:bodyPr/>
          <a:lstStyle/>
          <a:p>
            <a:r>
              <a:rPr lang="en-CA" dirty="0"/>
              <a:t>15-</a:t>
            </a:r>
            <a:fld id="{90E60EF9-1974-4B4E-8EB0-BAAA0C254CFE}" type="slidenum">
              <a:rPr lang="en-CA" smtClean="0"/>
              <a:pPr/>
              <a:t>18</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22342" y="1642210"/>
            <a:ext cx="5699316" cy="4732001"/>
          </a:xfrm>
        </p:spPr>
      </p:pic>
    </p:spTree>
    <p:extLst>
      <p:ext uri="{BB962C8B-B14F-4D97-AF65-F5344CB8AC3E}">
        <p14:creationId xmlns:p14="http://schemas.microsoft.com/office/powerpoint/2010/main" val="33136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Building a Personal Network</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15-</a:t>
            </a:r>
            <a:fld id="{90E60EF9-1974-4B4E-8EB0-BAAA0C254CFE}" type="slidenum">
              <a:rPr lang="en-CA" smtClean="0"/>
              <a:pPr/>
              <a:t>19</a:t>
            </a:fld>
            <a:endParaRPr lang="en-CA"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35564" y="1700808"/>
            <a:ext cx="7672873" cy="351111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ctrTitle"/>
          </p:nvPr>
        </p:nvSpPr>
        <p:spPr>
          <a:xfrm>
            <a:off x="3657600" y="2293440"/>
            <a:ext cx="5486400" cy="1059360"/>
          </a:xfrm>
        </p:spPr>
        <p:txBody>
          <a:bodyPr>
            <a:noAutofit/>
          </a:bodyPr>
          <a:lstStyle/>
          <a:p>
            <a:pPr algn="l">
              <a:defRPr/>
            </a:pPr>
            <a:r>
              <a:rPr lang="en-US" sz="3200" dirty="0">
                <a:latin typeface="Calibri" pitchFamily="34" charset="0"/>
                <a:cs typeface="Calibri" pitchFamily="34" charset="0"/>
              </a:rPr>
              <a:t>The Job Search and Résumés</a:t>
            </a:r>
            <a:endParaRPr lang="en-US" sz="3200" dirty="0"/>
          </a:p>
        </p:txBody>
      </p:sp>
      <p:sp>
        <p:nvSpPr>
          <p:cNvPr id="2" name="TextBox 1"/>
          <p:cNvSpPr txBox="1"/>
          <p:nvPr/>
        </p:nvSpPr>
        <p:spPr>
          <a:xfrm>
            <a:off x="3620770" y="1600200"/>
            <a:ext cx="4532630" cy="769441"/>
          </a:xfrm>
          <a:prstGeom prst="rect">
            <a:avLst/>
          </a:prstGeom>
          <a:noFill/>
        </p:spPr>
        <p:txBody>
          <a:bodyPr wrap="square" rtlCol="0">
            <a:spAutoFit/>
          </a:bodyPr>
          <a:lstStyle/>
          <a:p>
            <a:pPr>
              <a:buNone/>
            </a:pPr>
            <a:r>
              <a:rPr lang="en-CA" sz="4400" b="0" dirty="0">
                <a:latin typeface="+mj-lt"/>
              </a:rPr>
              <a:t>Chapter 15</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2</a:t>
            </a:fld>
            <a:endParaRPr lang="en-CA"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484784"/>
            <a:ext cx="3008740" cy="3854065"/>
          </a:xfrm>
          <a:prstGeom prst="rect">
            <a:avLst/>
          </a:prstGeom>
        </p:spPr>
      </p:pic>
    </p:spTree>
    <p:extLst>
      <p:ext uri="{BB962C8B-B14F-4D97-AF65-F5344CB8AC3E}">
        <p14:creationId xmlns:p14="http://schemas.microsoft.com/office/powerpoint/2010/main" val="2301744602"/>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81F0-3FBB-4073-8EB7-779CA7C063F6}"/>
              </a:ext>
            </a:extLst>
          </p:cNvPr>
          <p:cNvSpPr>
            <a:spLocks noGrp="1"/>
          </p:cNvSpPr>
          <p:nvPr>
            <p:ph type="title"/>
          </p:nvPr>
        </p:nvSpPr>
        <p:spPr/>
        <p:txBody>
          <a:bodyPr>
            <a:normAutofit fontScale="90000"/>
          </a:bodyPr>
          <a:lstStyle/>
          <a:p>
            <a:r>
              <a:rPr lang="en-CA" dirty="0"/>
              <a:t>Targeting Social Media in a Job Search</a:t>
            </a:r>
          </a:p>
        </p:txBody>
      </p:sp>
      <p:sp>
        <p:nvSpPr>
          <p:cNvPr id="3" name="Content Placeholder 2">
            <a:extLst>
              <a:ext uri="{FF2B5EF4-FFF2-40B4-BE49-F238E27FC236}">
                <a16:creationId xmlns:a16="http://schemas.microsoft.com/office/drawing/2014/main" id="{69CA20F1-D4CD-4FEE-87F9-88CAE1491263}"/>
              </a:ext>
            </a:extLst>
          </p:cNvPr>
          <p:cNvSpPr>
            <a:spLocks noGrp="1"/>
          </p:cNvSpPr>
          <p:nvPr>
            <p:ph idx="1"/>
          </p:nvPr>
        </p:nvSpPr>
        <p:spPr/>
        <p:txBody>
          <a:bodyPr>
            <a:normAutofit fontScale="92500"/>
          </a:bodyPr>
          <a:lstStyle/>
          <a:p>
            <a:pPr marL="0" indent="0">
              <a:buNone/>
            </a:pPr>
            <a:r>
              <a:rPr lang="en-CA" dirty="0"/>
              <a:t>Letting LinkedIn help you find a job </a:t>
            </a:r>
          </a:p>
          <a:p>
            <a:r>
              <a:rPr lang="en-CA" dirty="0"/>
              <a:t>Dominates the world of job searching and recruiting</a:t>
            </a:r>
          </a:p>
          <a:p>
            <a:r>
              <a:rPr lang="en-CA" dirty="0"/>
              <a:t>Used by 95 percent of recruiters as a recruiting tool</a:t>
            </a:r>
          </a:p>
          <a:p>
            <a:r>
              <a:rPr lang="en-CA" dirty="0"/>
              <a:t>Enables you to post information about yourself in one central place where it is available to potential employers, graduate schools, future colleagues, and network connections</a:t>
            </a:r>
          </a:p>
          <a:p>
            <a:endParaRPr lang="en-CA" dirty="0"/>
          </a:p>
          <a:p>
            <a:endParaRPr lang="en-CA" dirty="0"/>
          </a:p>
        </p:txBody>
      </p:sp>
      <p:sp>
        <p:nvSpPr>
          <p:cNvPr id="4" name="Footer Placeholder 3">
            <a:extLst>
              <a:ext uri="{FF2B5EF4-FFF2-40B4-BE49-F238E27FC236}">
                <a16:creationId xmlns:a16="http://schemas.microsoft.com/office/drawing/2014/main" id="{1D7F8FA4-80B0-4074-A5CF-D56339653900}"/>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AED905F0-5963-48C9-B4DB-F52EDCB3050E}"/>
              </a:ext>
            </a:extLst>
          </p:cNvPr>
          <p:cNvSpPr>
            <a:spLocks noGrp="1"/>
          </p:cNvSpPr>
          <p:nvPr>
            <p:ph type="sldNum" sz="quarter" idx="4"/>
          </p:nvPr>
        </p:nvSpPr>
        <p:spPr/>
        <p:txBody>
          <a:bodyPr/>
          <a:lstStyle/>
          <a:p>
            <a:r>
              <a:rPr lang="en-CA" dirty="0"/>
              <a:t>15-</a:t>
            </a:r>
            <a:fld id="{90E60EF9-1974-4B4E-8EB0-BAAA0C254CFE}" type="slidenum">
              <a:rPr lang="en-CA" smtClean="0"/>
              <a:pPr/>
              <a:t>20</a:t>
            </a:fld>
            <a:endParaRPr lang="en-CA" dirty="0"/>
          </a:p>
        </p:txBody>
      </p:sp>
    </p:spTree>
    <p:extLst>
      <p:ext uri="{BB962C8B-B14F-4D97-AF65-F5344CB8AC3E}">
        <p14:creationId xmlns:p14="http://schemas.microsoft.com/office/powerpoint/2010/main" val="87571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5106-432E-484E-B893-3B9506B61183}"/>
              </a:ext>
            </a:extLst>
          </p:cNvPr>
          <p:cNvSpPr>
            <a:spLocks noGrp="1"/>
          </p:cNvSpPr>
          <p:nvPr>
            <p:ph type="title"/>
          </p:nvPr>
        </p:nvSpPr>
        <p:spPr/>
        <p:txBody>
          <a:bodyPr/>
          <a:lstStyle/>
          <a:p>
            <a:r>
              <a:rPr lang="en-CA" dirty="0"/>
              <a:t>Harnessing the Power of LinkedIn</a:t>
            </a:r>
          </a:p>
        </p:txBody>
      </p:sp>
      <p:sp>
        <p:nvSpPr>
          <p:cNvPr id="4" name="Footer Placeholder 3">
            <a:extLst>
              <a:ext uri="{FF2B5EF4-FFF2-40B4-BE49-F238E27FC236}">
                <a16:creationId xmlns:a16="http://schemas.microsoft.com/office/drawing/2014/main" id="{EC3C9A11-082E-422B-8ACE-702021F2A130}"/>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3EB2EAE6-7DD8-4E42-BDB0-34EEDC66B09E}"/>
              </a:ext>
            </a:extLst>
          </p:cNvPr>
          <p:cNvSpPr>
            <a:spLocks noGrp="1"/>
          </p:cNvSpPr>
          <p:nvPr>
            <p:ph type="sldNum" sz="quarter" idx="4"/>
          </p:nvPr>
        </p:nvSpPr>
        <p:spPr/>
        <p:txBody>
          <a:bodyPr/>
          <a:lstStyle/>
          <a:p>
            <a:r>
              <a:rPr lang="en-CA" dirty="0"/>
              <a:t>15-</a:t>
            </a:r>
            <a:fld id="{90E60EF9-1974-4B4E-8EB0-BAAA0C254CFE}" type="slidenum">
              <a:rPr lang="en-CA" smtClean="0"/>
              <a:pPr/>
              <a:t>21</a:t>
            </a:fld>
            <a:endParaRPr lang="en-CA"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2505" y="1628800"/>
            <a:ext cx="7818990" cy="3737045"/>
          </a:xfrm>
        </p:spPr>
      </p:pic>
    </p:spTree>
    <p:extLst>
      <p:ext uri="{BB962C8B-B14F-4D97-AF65-F5344CB8AC3E}">
        <p14:creationId xmlns:p14="http://schemas.microsoft.com/office/powerpoint/2010/main" val="3797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C9ECA-3C46-4B9B-AA57-D37C9CC8DFAB}"/>
              </a:ext>
            </a:extLst>
          </p:cNvPr>
          <p:cNvSpPr>
            <a:spLocks noGrp="1"/>
          </p:cNvSpPr>
          <p:nvPr>
            <p:ph idx="1"/>
          </p:nvPr>
        </p:nvSpPr>
        <p:spPr/>
        <p:txBody>
          <a:bodyPr/>
          <a:lstStyle/>
          <a:p>
            <a:pPr marL="0" indent="0">
              <a:buNone/>
            </a:pPr>
            <a:r>
              <a:rPr lang="en-CA" dirty="0"/>
              <a:t>Enlisting other social networks in a job hunt</a:t>
            </a:r>
          </a:p>
          <a:p>
            <a:r>
              <a:rPr lang="en-CA" dirty="0"/>
              <a:t>Facebook, Twitter, and Google+ can help you find job opportunities, market yourself, showcase skills, highlight experience, and possibly land a dream job.</a:t>
            </a:r>
          </a:p>
          <a:p>
            <a:r>
              <a:rPr lang="en-CA" dirty="0"/>
              <a:t>Nine out of 10 recruiters use social media to search, monitor, and vet candidates before the interview.</a:t>
            </a:r>
          </a:p>
          <a:p>
            <a:endParaRPr lang="en-CA" dirty="0"/>
          </a:p>
        </p:txBody>
      </p:sp>
      <p:sp>
        <p:nvSpPr>
          <p:cNvPr id="4" name="Footer Placeholder 3">
            <a:extLst>
              <a:ext uri="{FF2B5EF4-FFF2-40B4-BE49-F238E27FC236}">
                <a16:creationId xmlns:a16="http://schemas.microsoft.com/office/drawing/2014/main" id="{13F1BCA2-14F2-44C2-91D8-AA472F43FC25}"/>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32FE5E0C-6B6E-46C3-955E-57DC8ADE0F22}"/>
              </a:ext>
            </a:extLst>
          </p:cNvPr>
          <p:cNvSpPr>
            <a:spLocks noGrp="1"/>
          </p:cNvSpPr>
          <p:nvPr>
            <p:ph type="sldNum" sz="quarter" idx="4"/>
          </p:nvPr>
        </p:nvSpPr>
        <p:spPr/>
        <p:txBody>
          <a:bodyPr/>
          <a:lstStyle/>
          <a:p>
            <a:r>
              <a:rPr lang="en-CA" dirty="0"/>
              <a:t>15-</a:t>
            </a:r>
            <a:fld id="{90E60EF9-1974-4B4E-8EB0-BAAA0C254CFE}" type="slidenum">
              <a:rPr lang="en-CA" smtClean="0"/>
              <a:pPr/>
              <a:t>22</a:t>
            </a:fld>
            <a:endParaRPr lang="en-CA" dirty="0"/>
          </a:p>
        </p:txBody>
      </p:sp>
      <p:sp>
        <p:nvSpPr>
          <p:cNvPr id="6" name="Title 1">
            <a:extLst>
              <a:ext uri="{FF2B5EF4-FFF2-40B4-BE49-F238E27FC236}">
                <a16:creationId xmlns:a16="http://schemas.microsoft.com/office/drawing/2014/main" id="{9E9F3DA0-67C0-44D5-80D1-89BB54FCC7DB}"/>
              </a:ext>
            </a:extLst>
          </p:cNvPr>
          <p:cNvSpPr>
            <a:spLocks noGrp="1"/>
          </p:cNvSpPr>
          <p:nvPr>
            <p:ph type="title"/>
          </p:nvPr>
        </p:nvSpPr>
        <p:spPr/>
        <p:txBody>
          <a:bodyPr>
            <a:normAutofit fontScale="90000"/>
          </a:bodyPr>
          <a:lstStyle/>
          <a:p>
            <a:r>
              <a:rPr lang="en-CA" dirty="0"/>
              <a:t>Targeting Social Media in a Job Search</a:t>
            </a:r>
          </a:p>
        </p:txBody>
      </p:sp>
    </p:spTree>
    <p:extLst>
      <p:ext uri="{BB962C8B-B14F-4D97-AF65-F5344CB8AC3E}">
        <p14:creationId xmlns:p14="http://schemas.microsoft.com/office/powerpoint/2010/main" val="45064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34A1-76EB-4B48-B4FD-5E09325871E0}"/>
              </a:ext>
            </a:extLst>
          </p:cNvPr>
          <p:cNvSpPr>
            <a:spLocks noGrp="1"/>
          </p:cNvSpPr>
          <p:nvPr>
            <p:ph type="title"/>
          </p:nvPr>
        </p:nvSpPr>
        <p:spPr/>
        <p:txBody>
          <a:bodyPr/>
          <a:lstStyle/>
          <a:p>
            <a:r>
              <a:rPr lang="en-CA" dirty="0"/>
              <a:t>Creating Your Personal Brand</a:t>
            </a:r>
          </a:p>
        </p:txBody>
      </p:sp>
      <p:sp>
        <p:nvSpPr>
          <p:cNvPr id="3" name="Content Placeholder 2">
            <a:extLst>
              <a:ext uri="{FF2B5EF4-FFF2-40B4-BE49-F238E27FC236}">
                <a16:creationId xmlns:a16="http://schemas.microsoft.com/office/drawing/2014/main" id="{FB2A369C-FE3E-449C-AB1B-7FC350FCE9F8}"/>
              </a:ext>
            </a:extLst>
          </p:cNvPr>
          <p:cNvSpPr>
            <a:spLocks noGrp="1"/>
          </p:cNvSpPr>
          <p:nvPr>
            <p:ph idx="1"/>
          </p:nvPr>
        </p:nvSpPr>
        <p:spPr/>
        <p:txBody>
          <a:bodyPr>
            <a:normAutofit lnSpcReduction="10000"/>
          </a:bodyPr>
          <a:lstStyle/>
          <a:p>
            <a:r>
              <a:rPr lang="en-CA" dirty="0"/>
              <a:t>Involves deciding what makes you special and desirable in the job market</a:t>
            </a:r>
          </a:p>
          <a:p>
            <a:r>
              <a:rPr lang="en-CA" dirty="0"/>
              <a:t>Ask the following questions:</a:t>
            </a:r>
          </a:p>
          <a:p>
            <a:pPr lvl="1">
              <a:buFont typeface="Arial" panose="020B0604020202020204" pitchFamily="34" charset="0"/>
              <a:buChar char="•"/>
            </a:pPr>
            <a:r>
              <a:rPr lang="en-CA" dirty="0"/>
              <a:t>What is your unique selling point?</a:t>
            </a:r>
          </a:p>
          <a:p>
            <a:pPr lvl="1">
              <a:buFont typeface="Arial" panose="020B0604020202020204" pitchFamily="34" charset="0"/>
              <a:buChar char="•"/>
            </a:pPr>
            <a:r>
              <a:rPr lang="en-CA" dirty="0"/>
              <a:t>What special skill set makes you stand out among other candidates?</a:t>
            </a:r>
          </a:p>
          <a:p>
            <a:pPr lvl="1">
              <a:buFont typeface="Arial" panose="020B0604020202020204" pitchFamily="34" charset="0"/>
              <a:buChar char="•"/>
            </a:pPr>
            <a:r>
              <a:rPr lang="en-CA" dirty="0"/>
              <a:t>What would your instructors or employers say is your greatest strength?</a:t>
            </a:r>
          </a:p>
          <a:p>
            <a:pPr lvl="1">
              <a:buFont typeface="Arial" panose="020B0604020202020204" pitchFamily="34" charset="0"/>
              <a:buChar char="•"/>
            </a:pPr>
            <a:r>
              <a:rPr lang="en-CA" dirty="0"/>
              <a:t>What are you promoting about yourself?</a:t>
            </a:r>
          </a:p>
        </p:txBody>
      </p:sp>
      <p:sp>
        <p:nvSpPr>
          <p:cNvPr id="4" name="Footer Placeholder 3">
            <a:extLst>
              <a:ext uri="{FF2B5EF4-FFF2-40B4-BE49-F238E27FC236}">
                <a16:creationId xmlns:a16="http://schemas.microsoft.com/office/drawing/2014/main" id="{20634FA2-E110-42FB-8F90-976018554925}"/>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80B55D9-3CDA-443F-AB46-92A59DF841F3}"/>
              </a:ext>
            </a:extLst>
          </p:cNvPr>
          <p:cNvSpPr>
            <a:spLocks noGrp="1"/>
          </p:cNvSpPr>
          <p:nvPr>
            <p:ph type="sldNum" sz="quarter" idx="4"/>
          </p:nvPr>
        </p:nvSpPr>
        <p:spPr/>
        <p:txBody>
          <a:bodyPr/>
          <a:lstStyle/>
          <a:p>
            <a:r>
              <a:rPr lang="en-CA" dirty="0"/>
              <a:t>15-</a:t>
            </a:r>
            <a:fld id="{90E60EF9-1974-4B4E-8EB0-BAAA0C254CFE}" type="slidenum">
              <a:rPr lang="en-CA" smtClean="0"/>
              <a:pPr/>
              <a:t>23</a:t>
            </a:fld>
            <a:endParaRPr lang="en-CA" dirty="0"/>
          </a:p>
        </p:txBody>
      </p:sp>
    </p:spTree>
    <p:extLst>
      <p:ext uri="{BB962C8B-B14F-4D97-AF65-F5344CB8AC3E}">
        <p14:creationId xmlns:p14="http://schemas.microsoft.com/office/powerpoint/2010/main" val="262324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effectLst/>
                <a:latin typeface="Calibri" pitchFamily="34" charset="0"/>
              </a:rPr>
              <a:t>Developing Your Own Brand</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15-</a:t>
            </a:r>
            <a:fld id="{90E60EF9-1974-4B4E-8EB0-BAAA0C254CFE}" type="slidenum">
              <a:rPr lang="en-CA" smtClean="0"/>
              <a:pPr/>
              <a:t>24</a:t>
            </a:fld>
            <a:endParaRPr lang="en-CA"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54688" y="1417840"/>
            <a:ext cx="7434624" cy="467545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000000"/>
                </a:solidFill>
              </a:rPr>
              <a:t>Creating a Customized </a:t>
            </a:r>
            <a:r>
              <a:rPr lang="en-US" dirty="0">
                <a:solidFill>
                  <a:srgbClr val="000000"/>
                </a:solidFill>
                <a:latin typeface="Calibri" pitchFamily="34" charset="0"/>
                <a:cs typeface="Calibri" pitchFamily="34" charset="0"/>
              </a:rPr>
              <a:t>Résumé</a:t>
            </a:r>
            <a:endParaRPr lang="en-CA" dirty="0">
              <a:solidFill>
                <a:srgbClr val="000000"/>
              </a:solidFill>
            </a:endParaRPr>
          </a:p>
        </p:txBody>
      </p:sp>
      <p:sp>
        <p:nvSpPr>
          <p:cNvPr id="3" name="Content Placeholder 2"/>
          <p:cNvSpPr>
            <a:spLocks noGrp="1"/>
          </p:cNvSpPr>
          <p:nvPr>
            <p:ph idx="1"/>
          </p:nvPr>
        </p:nvSpPr>
        <p:spPr>
          <a:xfrm>
            <a:off x="457200" y="1600201"/>
            <a:ext cx="7696200" cy="4061048"/>
          </a:xfrm>
        </p:spPr>
        <p:txBody>
          <a:bodyPr>
            <a:normAutofit fontScale="92500"/>
          </a:bodyPr>
          <a:lstStyle/>
          <a:p>
            <a:pPr marL="0" indent="0">
              <a:buNone/>
            </a:pPr>
            <a:r>
              <a:rPr lang="en-CA" b="1" dirty="0"/>
              <a:t>What is a chronological résumé?</a:t>
            </a:r>
          </a:p>
          <a:p>
            <a:r>
              <a:rPr lang="en-CA" dirty="0"/>
              <a:t>Focuses on job history, with the most recent positions listed first</a:t>
            </a:r>
          </a:p>
          <a:p>
            <a:r>
              <a:rPr lang="en-CA" dirty="0"/>
              <a:t>Works well for those who have experience in the field of employment and who show steady career growth</a:t>
            </a:r>
          </a:p>
          <a:p>
            <a:r>
              <a:rPr lang="en-CA" dirty="0"/>
              <a:t>Less appropriate for people who change jobs frequently or who have employment gaps</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Choosing a Résumé Style</a:t>
            </a:r>
          </a:p>
        </p:txBody>
      </p:sp>
      <p:sp>
        <p:nvSpPr>
          <p:cNvPr id="3" name="Content Placeholder 2"/>
          <p:cNvSpPr>
            <a:spLocks noGrp="1"/>
          </p:cNvSpPr>
          <p:nvPr>
            <p:ph idx="1"/>
          </p:nvPr>
        </p:nvSpPr>
        <p:spPr>
          <a:xfrm>
            <a:off x="457200" y="1600200"/>
            <a:ext cx="7696200" cy="4525963"/>
          </a:xfrm>
        </p:spPr>
        <p:txBody>
          <a:bodyPr/>
          <a:lstStyle/>
          <a:p>
            <a:pPr marL="0" indent="0">
              <a:buNone/>
            </a:pPr>
            <a:r>
              <a:rPr lang="en-CA" b="1" dirty="0"/>
              <a:t>What is a functional résumé?</a:t>
            </a:r>
          </a:p>
          <a:p>
            <a:r>
              <a:rPr lang="en-CA" dirty="0"/>
              <a:t>Focuses on a candidate’s skills rather than on past employment</a:t>
            </a:r>
          </a:p>
          <a:p>
            <a:r>
              <a:rPr lang="en-CA" dirty="0"/>
              <a:t>Groups skills and accomplishments in special categories</a:t>
            </a:r>
          </a:p>
          <a:p>
            <a:r>
              <a:rPr lang="en-CA" dirty="0"/>
              <a:t>Works for people who frequently change jobs or new graduates with no related employment experience</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CA" dirty="0"/>
              <a:t>Organizing Your Information Into </a:t>
            </a:r>
            <a:br>
              <a:rPr lang="en-CA" dirty="0"/>
            </a:br>
            <a:r>
              <a:rPr lang="en-CA" dirty="0"/>
              <a:t>Effective Résumé Categories</a:t>
            </a:r>
          </a:p>
        </p:txBody>
      </p:sp>
      <p:sp>
        <p:nvSpPr>
          <p:cNvPr id="3" name="Content Placeholder 2"/>
          <p:cNvSpPr>
            <a:spLocks noGrp="1"/>
          </p:cNvSpPr>
          <p:nvPr>
            <p:ph idx="1"/>
          </p:nvPr>
        </p:nvSpPr>
        <p:spPr>
          <a:xfrm>
            <a:off x="457200" y="1600200"/>
            <a:ext cx="7696200" cy="4525963"/>
          </a:xfrm>
        </p:spPr>
        <p:txBody>
          <a:bodyPr>
            <a:noAutofit/>
          </a:bodyPr>
          <a:lstStyle/>
          <a:p>
            <a:pPr marL="0" indent="0">
              <a:buNone/>
            </a:pPr>
            <a:r>
              <a:rPr lang="en-CA" sz="2600" b="1" dirty="0"/>
              <a:t>Main Heading</a:t>
            </a:r>
          </a:p>
          <a:p>
            <a:r>
              <a:rPr lang="en-CA" sz="2600" dirty="0"/>
              <a:t>List your name, address, phone number, and your personal e-mail address.</a:t>
            </a:r>
          </a:p>
          <a:p>
            <a:pPr marL="0" indent="0">
              <a:buNone/>
            </a:pPr>
            <a:r>
              <a:rPr lang="en-CA" sz="2600" b="1" dirty="0"/>
              <a:t>Career Objective</a:t>
            </a:r>
          </a:p>
          <a:p>
            <a:r>
              <a:rPr lang="en-CA" sz="2600" dirty="0"/>
              <a:t>Include a well-written career objective customized for the job opening.</a:t>
            </a:r>
          </a:p>
          <a:p>
            <a:r>
              <a:rPr lang="en-CA" sz="2600" dirty="0"/>
              <a:t>Consider including strategic keywords for tracking systems.</a:t>
            </a:r>
          </a:p>
          <a:p>
            <a:r>
              <a:rPr lang="en-CA" sz="2600" dirty="0"/>
              <a:t>Focus on what you can contribute to the organization not on what the organization can do for you.</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27</a:t>
            </a:fld>
            <a:endParaRPr lang="en-CA" dirty="0"/>
          </a:p>
        </p:txBody>
      </p:sp>
    </p:spTree>
    <p:extLst>
      <p:ext uri="{BB962C8B-B14F-4D97-AF65-F5344CB8AC3E}">
        <p14:creationId xmlns:p14="http://schemas.microsoft.com/office/powerpoint/2010/main" val="415746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latin typeface="Calibri" pitchFamily="34" charset="0"/>
                <a:cs typeface="Calibri" pitchFamily="34" charset="0"/>
              </a:rPr>
              <a:t>Optional Summary of Qualifications</a:t>
            </a:r>
          </a:p>
          <a:p>
            <a:r>
              <a:rPr lang="en-US" dirty="0">
                <a:latin typeface="Calibri" pitchFamily="34" charset="0"/>
                <a:cs typeface="Calibri" pitchFamily="34" charset="0"/>
              </a:rPr>
              <a:t>Provide three to eight bulleted statements to prove you are a good candidate.</a:t>
            </a:r>
          </a:p>
          <a:p>
            <a:r>
              <a:rPr lang="en-US" dirty="0">
                <a:latin typeface="Calibri" pitchFamily="34" charset="0"/>
                <a:cs typeface="Calibri" pitchFamily="34" charset="0"/>
              </a:rPr>
              <a:t>Consider your most impressive qualifications: experience, skills, education, and awards.</a:t>
            </a:r>
          </a:p>
          <a:p>
            <a:r>
              <a:rPr lang="en-US" dirty="0">
                <a:latin typeface="Calibri" pitchFamily="34" charset="0"/>
                <a:cs typeface="Calibri" pitchFamily="34" charset="0"/>
              </a:rPr>
              <a:t>Focus on nouns that might be selected as keywords by an applicant tracking system.</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28</a:t>
            </a:fld>
            <a:endParaRPr lang="en-CA" dirty="0"/>
          </a:p>
        </p:txBody>
      </p:sp>
      <p:sp>
        <p:nvSpPr>
          <p:cNvPr id="8" name="Title 1">
            <a:extLst>
              <a:ext uri="{FF2B5EF4-FFF2-40B4-BE49-F238E27FC236}">
                <a16:creationId xmlns:a16="http://schemas.microsoft.com/office/drawing/2014/main" id="{6439B6E4-6943-4D2C-BDDC-BD18D29831E3}"/>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13000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696200" cy="4525963"/>
          </a:xfrm>
        </p:spPr>
        <p:txBody>
          <a:bodyPr/>
          <a:lstStyle/>
          <a:p>
            <a:pPr marL="0" indent="0">
              <a:buNone/>
            </a:pPr>
            <a:r>
              <a:rPr lang="en-US" b="1" dirty="0">
                <a:latin typeface="Calibri" pitchFamily="34" charset="0"/>
                <a:cs typeface="Calibri" pitchFamily="34" charset="0"/>
              </a:rPr>
              <a:t>Education </a:t>
            </a:r>
          </a:p>
          <a:p>
            <a:r>
              <a:rPr lang="en-US" dirty="0">
                <a:latin typeface="Calibri" pitchFamily="34" charset="0"/>
                <a:cs typeface="Calibri" pitchFamily="34" charset="0"/>
              </a:rPr>
              <a:t>Include the name and location of your school, dates of attendance, major fields of study, and degrees received.</a:t>
            </a:r>
          </a:p>
          <a:p>
            <a:r>
              <a:rPr lang="en-CA" dirty="0"/>
              <a:t>List your GPA in your major only.</a:t>
            </a:r>
          </a:p>
          <a:p>
            <a:r>
              <a:rPr lang="en-CA" dirty="0"/>
              <a:t>Refer to your courses </a:t>
            </a:r>
            <a:r>
              <a:rPr lang="en-CA" i="1" dirty="0"/>
              <a:t>only</a:t>
            </a:r>
            <a:r>
              <a:rPr lang="en-CA" dirty="0"/>
              <a:t> if you can relate them to the position sought.</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29</a:t>
            </a:fld>
            <a:endParaRPr lang="en-CA" dirty="0"/>
          </a:p>
        </p:txBody>
      </p:sp>
      <p:sp>
        <p:nvSpPr>
          <p:cNvPr id="8" name="Title 1">
            <a:extLst>
              <a:ext uri="{FF2B5EF4-FFF2-40B4-BE49-F238E27FC236}">
                <a16:creationId xmlns:a16="http://schemas.microsoft.com/office/drawing/2014/main" id="{A5D627C6-244F-40A2-9C67-BC318D9D4A27}"/>
              </a:ext>
            </a:extLst>
          </p:cNvPr>
          <p:cNvSpPr>
            <a:spLocks noGrp="1"/>
          </p:cNvSpPr>
          <p:nvPr>
            <p:ph type="title"/>
          </p:nvPr>
        </p:nvSpPr>
        <p:spPr>
          <a:xfrm>
            <a:off x="0" y="274638"/>
            <a:ext cx="9144000" cy="1143000"/>
          </a:xfrm>
        </p:spPr>
        <p:txBody>
          <a:bodyPr>
            <a:normAutofit fontScale="90000"/>
          </a:bodyPr>
          <a:lstStyle/>
          <a:p>
            <a:r>
              <a:rPr lang="en-CA" dirty="0"/>
              <a:t>Organizing Your Information Into</a:t>
            </a:r>
            <a:br>
              <a:rPr lang="en-CA" dirty="0"/>
            </a:br>
            <a:r>
              <a:rPr lang="en-CA" dirty="0"/>
              <a:t>Effective Résumé Categories</a:t>
            </a:r>
          </a:p>
        </p:txBody>
      </p:sp>
    </p:spTree>
    <p:extLst>
      <p:ext uri="{BB962C8B-B14F-4D97-AF65-F5344CB8AC3E}">
        <p14:creationId xmlns:p14="http://schemas.microsoft.com/office/powerpoint/2010/main" val="70765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3ACF-0A0B-4689-9994-08C1EE6095B7}"/>
              </a:ext>
            </a:extLst>
          </p:cNvPr>
          <p:cNvSpPr>
            <a:spLocks noGrp="1"/>
          </p:cNvSpPr>
          <p:nvPr>
            <p:ph type="title"/>
          </p:nvPr>
        </p:nvSpPr>
        <p:spPr/>
        <p:txBody>
          <a:bodyPr/>
          <a:lstStyle/>
          <a:p>
            <a:r>
              <a:rPr lang="en-CA" dirty="0"/>
              <a:t>Unit 5  Employability Skills</a:t>
            </a:r>
          </a:p>
        </p:txBody>
      </p:sp>
      <p:sp>
        <p:nvSpPr>
          <p:cNvPr id="3" name="Content Placeholder 2">
            <a:extLst>
              <a:ext uri="{FF2B5EF4-FFF2-40B4-BE49-F238E27FC236}">
                <a16:creationId xmlns:a16="http://schemas.microsoft.com/office/drawing/2014/main" id="{2339EC0C-9050-4930-B648-69299093B243}"/>
              </a:ext>
            </a:extLst>
          </p:cNvPr>
          <p:cNvSpPr>
            <a:spLocks noGrp="1"/>
          </p:cNvSpPr>
          <p:nvPr>
            <p:ph idx="1"/>
          </p:nvPr>
        </p:nvSpPr>
        <p:spPr/>
        <p:txBody>
          <a:bodyPr>
            <a:normAutofit fontScale="70000" lnSpcReduction="20000"/>
          </a:bodyPr>
          <a:lstStyle/>
          <a:p>
            <a:pPr marL="0" indent="0">
              <a:buNone/>
            </a:pPr>
            <a:r>
              <a:rPr lang="en-CA" sz="3700" b="1" dirty="0"/>
              <a:t>Fundamental Skills</a:t>
            </a:r>
          </a:p>
          <a:p>
            <a:pPr>
              <a:buFont typeface="Wingdings" panose="05000000000000000000" pitchFamily="2" charset="2"/>
              <a:buChar char="ü"/>
            </a:pPr>
            <a:r>
              <a:rPr lang="en-CA" dirty="0"/>
              <a:t>Communicate</a:t>
            </a:r>
          </a:p>
          <a:p>
            <a:pPr>
              <a:buFont typeface="Wingdings" panose="05000000000000000000" pitchFamily="2" charset="2"/>
              <a:buChar char="ü"/>
            </a:pPr>
            <a:r>
              <a:rPr lang="en-CA" dirty="0"/>
              <a:t>Manage Information</a:t>
            </a:r>
          </a:p>
          <a:p>
            <a:pPr>
              <a:buFont typeface="Wingdings" panose="05000000000000000000" pitchFamily="2" charset="2"/>
              <a:buChar char="ü"/>
            </a:pPr>
            <a:r>
              <a:rPr lang="en-CA" dirty="0"/>
              <a:t>Think and Solve Problems</a:t>
            </a:r>
          </a:p>
          <a:p>
            <a:pPr marL="0" indent="0">
              <a:buNone/>
            </a:pPr>
            <a:r>
              <a:rPr lang="en-CA" sz="3700" b="1" dirty="0"/>
              <a:t>Personal Management Skills</a:t>
            </a:r>
          </a:p>
          <a:p>
            <a:pPr>
              <a:buFont typeface="Wingdings" panose="05000000000000000000" pitchFamily="2" charset="2"/>
              <a:buChar char="ü"/>
            </a:pPr>
            <a:r>
              <a:rPr lang="en-CA" dirty="0"/>
              <a:t>Demonstrate Positive Attitudes and Behaviours</a:t>
            </a:r>
          </a:p>
          <a:p>
            <a:pPr>
              <a:buFont typeface="Wingdings" panose="05000000000000000000" pitchFamily="2" charset="2"/>
              <a:buChar char="ü"/>
            </a:pPr>
            <a:r>
              <a:rPr lang="en-CA" dirty="0"/>
              <a:t>Be Responsible</a:t>
            </a:r>
          </a:p>
          <a:p>
            <a:pPr>
              <a:buFont typeface="Wingdings" panose="05000000000000000000" pitchFamily="2" charset="2"/>
              <a:buChar char="ü"/>
            </a:pPr>
            <a:r>
              <a:rPr lang="en-CA" dirty="0"/>
              <a:t>Be Adaptable</a:t>
            </a:r>
          </a:p>
          <a:p>
            <a:pPr>
              <a:buFont typeface="Wingdings" panose="05000000000000000000" pitchFamily="2" charset="2"/>
              <a:buChar char="ü"/>
            </a:pPr>
            <a:r>
              <a:rPr lang="en-CA" dirty="0"/>
              <a:t>Learn Continuously</a:t>
            </a:r>
          </a:p>
          <a:p>
            <a:pPr marL="0" indent="0">
              <a:buNone/>
            </a:pPr>
            <a:r>
              <a:rPr lang="en-CA" sz="3700" b="1" dirty="0"/>
              <a:t>Teamwork Skills</a:t>
            </a:r>
          </a:p>
          <a:p>
            <a:pPr>
              <a:buFont typeface="Wingdings" panose="05000000000000000000" pitchFamily="2" charset="2"/>
              <a:buChar char="ü"/>
            </a:pPr>
            <a:r>
              <a:rPr lang="en-CA" dirty="0"/>
              <a:t>Work With Others</a:t>
            </a:r>
          </a:p>
          <a:p>
            <a:pPr>
              <a:buFont typeface="Wingdings" panose="05000000000000000000" pitchFamily="2" charset="2"/>
              <a:buChar char="ü"/>
            </a:pPr>
            <a:r>
              <a:rPr lang="en-CA" dirty="0"/>
              <a:t>Participate in Projects and Tasks</a:t>
            </a:r>
          </a:p>
        </p:txBody>
      </p:sp>
      <p:sp>
        <p:nvSpPr>
          <p:cNvPr id="4" name="Footer Placeholder 3">
            <a:extLst>
              <a:ext uri="{FF2B5EF4-FFF2-40B4-BE49-F238E27FC236}">
                <a16:creationId xmlns:a16="http://schemas.microsoft.com/office/drawing/2014/main" id="{6D800235-70FB-4842-BC78-9F39AA2D21FA}"/>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6D87533E-2C08-41A3-B41C-419E2FB069E4}"/>
              </a:ext>
            </a:extLst>
          </p:cNvPr>
          <p:cNvSpPr>
            <a:spLocks noGrp="1"/>
          </p:cNvSpPr>
          <p:nvPr>
            <p:ph type="sldNum" sz="quarter" idx="4"/>
          </p:nvPr>
        </p:nvSpPr>
        <p:spPr/>
        <p:txBody>
          <a:bodyPr/>
          <a:lstStyle/>
          <a:p>
            <a:r>
              <a:rPr lang="en-CA" dirty="0"/>
              <a:t>15-</a:t>
            </a:r>
            <a:fld id="{90E60EF9-1974-4B4E-8EB0-BAAA0C254CFE}" type="slidenum">
              <a:rPr lang="en-CA" smtClean="0"/>
              <a:pPr/>
              <a:t>3</a:t>
            </a:fld>
            <a:endParaRPr lang="en-CA" dirty="0"/>
          </a:p>
        </p:txBody>
      </p:sp>
    </p:spTree>
    <p:extLst>
      <p:ext uri="{BB962C8B-B14F-4D97-AF65-F5344CB8AC3E}">
        <p14:creationId xmlns:p14="http://schemas.microsoft.com/office/powerpoint/2010/main" val="17964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924800" cy="4876800"/>
          </a:xfrm>
        </p:spPr>
        <p:txBody>
          <a:bodyPr>
            <a:noAutofit/>
          </a:bodyPr>
          <a:lstStyle/>
          <a:p>
            <a:pPr marL="0" indent="0">
              <a:spcBef>
                <a:spcPts val="600"/>
              </a:spcBef>
              <a:buNone/>
            </a:pPr>
            <a:r>
              <a:rPr lang="en-CA" sz="2800" b="1" dirty="0"/>
              <a:t>Work Experience or Employment History</a:t>
            </a:r>
          </a:p>
          <a:p>
            <a:pPr>
              <a:spcBef>
                <a:spcPts val="600"/>
              </a:spcBef>
            </a:pPr>
            <a:r>
              <a:rPr lang="en-CA" sz="2800" dirty="0"/>
              <a:t>List your jobs. Start with the most recent. Include the following:</a:t>
            </a:r>
          </a:p>
          <a:p>
            <a:pPr lvl="1">
              <a:spcBef>
                <a:spcPts val="600"/>
              </a:spcBef>
              <a:buFont typeface="Arial" panose="020B0604020202020204" pitchFamily="34" charset="0"/>
              <a:buChar char="•"/>
            </a:pPr>
            <a:r>
              <a:rPr lang="en-CA" sz="2600" dirty="0"/>
              <a:t>Employer’s name, city, and province or territory</a:t>
            </a:r>
          </a:p>
          <a:p>
            <a:pPr lvl="1">
              <a:spcBef>
                <a:spcPts val="600"/>
              </a:spcBef>
              <a:buFont typeface="Arial" panose="020B0604020202020204" pitchFamily="34" charset="0"/>
              <a:buChar char="•"/>
            </a:pPr>
            <a:r>
              <a:rPr lang="en-CA" sz="2600" dirty="0"/>
              <a:t>Dates of employment (month and year)</a:t>
            </a:r>
          </a:p>
          <a:p>
            <a:pPr lvl="1">
              <a:spcBef>
                <a:spcPts val="600"/>
              </a:spcBef>
              <a:buFont typeface="Arial" panose="020B0604020202020204" pitchFamily="34" charset="0"/>
              <a:buChar char="•"/>
            </a:pPr>
            <a:r>
              <a:rPr lang="en-CA" sz="2600" dirty="0"/>
              <a:t>Most important job title</a:t>
            </a:r>
          </a:p>
          <a:p>
            <a:pPr lvl="1">
              <a:spcBef>
                <a:spcPts val="600"/>
              </a:spcBef>
              <a:buFont typeface="Arial" panose="020B0604020202020204" pitchFamily="34" charset="0"/>
              <a:buChar char="•"/>
            </a:pPr>
            <a:r>
              <a:rPr lang="en-CA" sz="2600" dirty="0"/>
              <a:t>Significant duties, activities, and accomplishments</a:t>
            </a:r>
          </a:p>
          <a:p>
            <a:pPr marL="457200" lvl="1" indent="0">
              <a:spcBef>
                <a:spcPts val="600"/>
              </a:spcBef>
              <a:buNone/>
            </a:pPr>
            <a:r>
              <a:rPr lang="en-CA" sz="2600" dirty="0"/>
              <a:t>Volunteer work experience is considered relevant by 41 percent of hiring managers. </a:t>
            </a:r>
          </a:p>
          <a:p>
            <a:pPr lvl="1">
              <a:spcBef>
                <a:spcPts val="600"/>
              </a:spcBef>
              <a:buFont typeface="Arial" panose="020B0604020202020204" pitchFamily="34" charset="0"/>
              <a:buChar char="•"/>
            </a:pPr>
            <a:endParaRPr lang="en-CA" sz="2600" dirty="0"/>
          </a:p>
          <a:p>
            <a:pPr marL="0" indent="0">
              <a:spcBef>
                <a:spcPts val="600"/>
              </a:spcBef>
              <a:buNone/>
            </a:pPr>
            <a:endParaRPr lang="en-CA" sz="2200"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30</a:t>
            </a:fld>
            <a:endParaRPr lang="en-CA" dirty="0"/>
          </a:p>
        </p:txBody>
      </p:sp>
      <p:sp>
        <p:nvSpPr>
          <p:cNvPr id="8" name="Title 1">
            <a:extLst>
              <a:ext uri="{FF2B5EF4-FFF2-40B4-BE49-F238E27FC236}">
                <a16:creationId xmlns:a16="http://schemas.microsoft.com/office/drawing/2014/main" id="{A9913C02-EAF4-479A-80A3-9794C2457F43}"/>
              </a:ext>
            </a:extLst>
          </p:cNvPr>
          <p:cNvSpPr>
            <a:spLocks noGrp="1"/>
          </p:cNvSpPr>
          <p:nvPr>
            <p:ph type="title"/>
          </p:nvPr>
        </p:nvSpPr>
        <p:spPr>
          <a:xfrm>
            <a:off x="0" y="274638"/>
            <a:ext cx="9144000" cy="1143000"/>
          </a:xfrm>
        </p:spPr>
        <p:txBody>
          <a:bodyPr>
            <a:normAutofit fontScale="90000"/>
          </a:bodyPr>
          <a:lstStyle/>
          <a:p>
            <a:r>
              <a:rPr lang="en-CA" dirty="0"/>
              <a:t>Organizing Your Information Into </a:t>
            </a:r>
            <a:br>
              <a:rPr lang="en-CA" dirty="0"/>
            </a:br>
            <a:r>
              <a:rPr lang="en-CA" dirty="0"/>
              <a:t>Effective Résumé Categories</a:t>
            </a:r>
          </a:p>
        </p:txBody>
      </p:sp>
    </p:spTree>
    <p:extLst>
      <p:ext uri="{BB962C8B-B14F-4D97-AF65-F5344CB8AC3E}">
        <p14:creationId xmlns:p14="http://schemas.microsoft.com/office/powerpoint/2010/main" val="151413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628" y="1628800"/>
            <a:ext cx="8229600" cy="4525963"/>
          </a:xfrm>
        </p:spPr>
        <p:txBody>
          <a:bodyPr>
            <a:normAutofit fontScale="92500" lnSpcReduction="20000"/>
          </a:bodyPr>
          <a:lstStyle/>
          <a:p>
            <a:pPr marL="0" indent="0">
              <a:buNone/>
            </a:pPr>
            <a:r>
              <a:rPr lang="en-CA" b="1" dirty="0"/>
              <a:t>Work Experience or Employment History</a:t>
            </a:r>
          </a:p>
          <a:p>
            <a:r>
              <a:rPr lang="en-US" dirty="0">
                <a:latin typeface="Calibri" pitchFamily="34" charset="0"/>
                <a:cs typeface="Calibri" pitchFamily="34" charset="0"/>
              </a:rPr>
              <a:t>Use action verbs to describe your experience.</a:t>
            </a:r>
          </a:p>
          <a:p>
            <a:r>
              <a:rPr lang="en-US" dirty="0">
                <a:latin typeface="Calibri" pitchFamily="34" charset="0"/>
                <a:cs typeface="Calibri" pitchFamily="34" charset="0"/>
              </a:rPr>
              <a:t>Summarize significant duties, activities, accomplishments, and promotions:</a:t>
            </a:r>
          </a:p>
          <a:p>
            <a:pPr lvl="1">
              <a:buFont typeface="Arial" panose="020B0604020202020204" pitchFamily="34" charset="0"/>
              <a:buChar char="•"/>
            </a:pPr>
            <a:r>
              <a:rPr lang="en-CA" i="1" dirty="0">
                <a:latin typeface="Calibri" pitchFamily="34" charset="0"/>
                <a:cs typeface="Calibri" pitchFamily="34" charset="0"/>
              </a:rPr>
              <a:t>Developed customer-service skills by successfully interacting with 40+ customers daily </a:t>
            </a:r>
          </a:p>
          <a:p>
            <a:pPr lvl="1">
              <a:buFont typeface="Arial" panose="020B0604020202020204" pitchFamily="34" charset="0"/>
              <a:buChar char="•"/>
            </a:pPr>
            <a:r>
              <a:rPr lang="en-CA" i="1" dirty="0">
                <a:latin typeface="Calibri" pitchFamily="34" charset="0"/>
                <a:cs typeface="Calibri" pitchFamily="34" charset="0"/>
              </a:rPr>
              <a:t>Conducted research and wrote final study analyzing equipment needs of 100 small businesses in</a:t>
            </a:r>
            <a:br>
              <a:rPr lang="en-CA" i="1" dirty="0">
                <a:latin typeface="Calibri" pitchFamily="34" charset="0"/>
                <a:cs typeface="Calibri" pitchFamily="34" charset="0"/>
              </a:rPr>
            </a:br>
            <a:r>
              <a:rPr lang="en-CA" i="1" dirty="0">
                <a:latin typeface="Calibri" pitchFamily="34" charset="0"/>
                <a:cs typeface="Calibri" pitchFamily="34" charset="0"/>
              </a:rPr>
              <a:t>St. Catharines</a:t>
            </a:r>
          </a:p>
          <a:p>
            <a:pPr lvl="1">
              <a:buFont typeface="Arial" panose="020B0604020202020204" pitchFamily="34" charset="0"/>
              <a:buChar char="•"/>
            </a:pPr>
            <a:r>
              <a:rPr lang="en-CA" i="1" dirty="0">
                <a:latin typeface="Calibri" pitchFamily="34" charset="0"/>
                <a:cs typeface="Calibri" pitchFamily="34" charset="0"/>
              </a:rPr>
              <a:t>Personally generated orders for sales of $90,000 annually </a:t>
            </a:r>
          </a:p>
          <a:p>
            <a:endParaRPr lang="en-US" dirty="0">
              <a:latin typeface="Calibri" pitchFamily="34" charset="0"/>
              <a:cs typeface="Calibri" pitchFamily="34" charset="0"/>
            </a:endParaRPr>
          </a:p>
          <a:p>
            <a:endParaRPr lang="en-CA" dirty="0"/>
          </a:p>
        </p:txBody>
      </p:sp>
      <p:sp>
        <p:nvSpPr>
          <p:cNvPr id="6" name="Footer Placeholder 1"/>
          <p:cNvSpPr>
            <a:spLocks noGrp="1"/>
          </p:cNvSpPr>
          <p:nvPr>
            <p:ph type="ftr" sz="quarter" idx="3"/>
          </p:nvPr>
        </p:nvSpPr>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31</a:t>
            </a:fld>
            <a:endParaRPr lang="en-CA" dirty="0"/>
          </a:p>
        </p:txBody>
      </p:sp>
      <p:sp>
        <p:nvSpPr>
          <p:cNvPr id="10" name="Title 1">
            <a:extLst>
              <a:ext uri="{FF2B5EF4-FFF2-40B4-BE49-F238E27FC236}">
                <a16:creationId xmlns:a16="http://schemas.microsoft.com/office/drawing/2014/main" id="{0803325B-09ED-4BCC-8961-2AE0043CE651}"/>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395417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924800" cy="4525963"/>
          </a:xfrm>
        </p:spPr>
        <p:txBody>
          <a:bodyPr>
            <a:normAutofit fontScale="85000" lnSpcReduction="20000"/>
          </a:bodyPr>
          <a:lstStyle/>
          <a:p>
            <a:pPr marL="0" indent="0">
              <a:buNone/>
            </a:pPr>
            <a:r>
              <a:rPr lang="en-US" sz="3300" b="1" dirty="0">
                <a:latin typeface="Calibri" pitchFamily="34" charset="0"/>
                <a:cs typeface="Calibri" pitchFamily="34" charset="0"/>
              </a:rPr>
              <a:t>Capabilities and Skills</a:t>
            </a:r>
          </a:p>
          <a:p>
            <a:r>
              <a:rPr lang="en-US" dirty="0">
                <a:latin typeface="Calibri" pitchFamily="34" charset="0"/>
                <a:cs typeface="Calibri" pitchFamily="34" charset="0"/>
              </a:rPr>
              <a:t>List special skills; include many nouns that relate to the targeted positions, your ability to use the Web, software programs, social media, office equipment, and communication technology.</a:t>
            </a:r>
          </a:p>
          <a:p>
            <a:r>
              <a:rPr lang="en-US" dirty="0">
                <a:latin typeface="Calibri" pitchFamily="34" charset="0"/>
                <a:cs typeface="Calibri" pitchFamily="34" charset="0"/>
              </a:rPr>
              <a:t>Highlight exceptional aptitudes, such as working well under stress, learning computer programs quickly, and interacting with customers. Give evidence of communication, management, and interpersonal skills. </a:t>
            </a:r>
          </a:p>
          <a:p>
            <a:pPr marL="0" indent="0">
              <a:buNone/>
            </a:pPr>
            <a:r>
              <a:rPr lang="en-CA" i="1" dirty="0"/>
              <a:t>Certified in graphic design including infographics through an intensive 350-hour classroom program</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32</a:t>
            </a:fld>
            <a:endParaRPr lang="en-CA" dirty="0"/>
          </a:p>
        </p:txBody>
      </p:sp>
      <p:sp>
        <p:nvSpPr>
          <p:cNvPr id="8" name="Title 1">
            <a:extLst>
              <a:ext uri="{FF2B5EF4-FFF2-40B4-BE49-F238E27FC236}">
                <a16:creationId xmlns:a16="http://schemas.microsoft.com/office/drawing/2014/main" id="{50D93C4A-8512-430C-B6FA-DF39E6F7A02D}"/>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276327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924800" cy="4525963"/>
          </a:xfrm>
        </p:spPr>
        <p:txBody>
          <a:bodyPr>
            <a:normAutofit lnSpcReduction="10000"/>
          </a:bodyPr>
          <a:lstStyle/>
          <a:p>
            <a:pPr marL="0" indent="0">
              <a:buNone/>
            </a:pPr>
            <a:r>
              <a:rPr lang="en-CA" b="1" dirty="0">
                <a:latin typeface="Calibri" pitchFamily="34" charset="0"/>
                <a:cs typeface="Calibri" pitchFamily="34" charset="0"/>
              </a:rPr>
              <a:t>Awards, Honours, and Activities</a:t>
            </a:r>
          </a:p>
          <a:p>
            <a:r>
              <a:rPr lang="en-CA" dirty="0">
                <a:latin typeface="Calibri" pitchFamily="34" charset="0"/>
                <a:cs typeface="Calibri" pitchFamily="34" charset="0"/>
              </a:rPr>
              <a:t>Show that you are well rounded.</a:t>
            </a:r>
          </a:p>
          <a:p>
            <a:r>
              <a:rPr lang="en-CA" dirty="0">
                <a:latin typeface="Calibri" pitchFamily="34" charset="0"/>
                <a:cs typeface="Calibri" pitchFamily="34" charset="0"/>
              </a:rPr>
              <a:t>List awards separately; include extracurricular activities, especially if they demonstrate leadership and interpersonal skills.</a:t>
            </a:r>
          </a:p>
          <a:p>
            <a:pPr marL="0" indent="0">
              <a:buNone/>
            </a:pPr>
            <a:r>
              <a:rPr lang="en-CA" i="1" dirty="0"/>
              <a:t>Collected dues, kept financial records, and paid bills while serving as treasurer of 35-member business management club</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33</a:t>
            </a:fld>
            <a:endParaRPr lang="en-CA" dirty="0"/>
          </a:p>
        </p:txBody>
      </p:sp>
      <p:sp>
        <p:nvSpPr>
          <p:cNvPr id="8" name="Title 1">
            <a:extLst>
              <a:ext uri="{FF2B5EF4-FFF2-40B4-BE49-F238E27FC236}">
                <a16:creationId xmlns:a16="http://schemas.microsoft.com/office/drawing/2014/main" id="{1CC3A32F-CDD9-4036-B750-E05021FCF79F}"/>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236557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628" y="1628800"/>
            <a:ext cx="7848600" cy="4525963"/>
          </a:xfrm>
        </p:spPr>
        <p:txBody>
          <a:bodyPr>
            <a:normAutofit fontScale="92500" lnSpcReduction="10000"/>
          </a:bodyPr>
          <a:lstStyle/>
          <a:p>
            <a:pPr marL="0" indent="0">
              <a:buNone/>
            </a:pPr>
            <a:r>
              <a:rPr lang="en-CA" b="1" dirty="0">
                <a:latin typeface="Calibri" pitchFamily="34" charset="0"/>
              </a:rPr>
              <a:t>Personal Data</a:t>
            </a:r>
          </a:p>
          <a:p>
            <a:r>
              <a:rPr lang="en-CA" dirty="0">
                <a:latin typeface="Calibri" pitchFamily="34" charset="0"/>
              </a:rPr>
              <a:t>Omit personal data such as birth date, marital status, height, weight, national origin, health, disabilities, and religious affiliations.</a:t>
            </a:r>
          </a:p>
          <a:p>
            <a:r>
              <a:rPr lang="en-CA" dirty="0">
                <a:latin typeface="Calibri" pitchFamily="34" charset="0"/>
              </a:rPr>
              <a:t>Include hobbies and interests that may serve as conversation starters.</a:t>
            </a:r>
          </a:p>
          <a:p>
            <a:pPr marL="0" indent="0">
              <a:buNone/>
            </a:pPr>
            <a:r>
              <a:rPr lang="en-CA" b="1" dirty="0">
                <a:latin typeface="Calibri" pitchFamily="34" charset="0"/>
              </a:rPr>
              <a:t>References</a:t>
            </a:r>
          </a:p>
          <a:p>
            <a:r>
              <a:rPr lang="en-CA" dirty="0">
                <a:latin typeface="Calibri" pitchFamily="34" charset="0"/>
              </a:rPr>
              <a:t>Don’t list references on a résumé; bring them to the interview. </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34</a:t>
            </a:fld>
            <a:endParaRPr lang="en-CA" dirty="0"/>
          </a:p>
        </p:txBody>
      </p:sp>
      <p:sp>
        <p:nvSpPr>
          <p:cNvPr id="8" name="Title 1">
            <a:extLst>
              <a:ext uri="{FF2B5EF4-FFF2-40B4-BE49-F238E27FC236}">
                <a16:creationId xmlns:a16="http://schemas.microsoft.com/office/drawing/2014/main" id="{DD0C87A4-29BD-487E-BD0B-072DA465F425}"/>
              </a:ext>
            </a:extLst>
          </p:cNvPr>
          <p:cNvSpPr>
            <a:spLocks noGrp="1"/>
          </p:cNvSpPr>
          <p:nvPr>
            <p:ph type="title"/>
          </p:nvPr>
        </p:nvSpPr>
        <p:spPr/>
        <p:txBody>
          <a:bodyPr>
            <a:normAutofit fontScale="90000"/>
          </a:bodyPr>
          <a:lstStyle/>
          <a:p>
            <a:r>
              <a:rPr lang="en-CA" dirty="0"/>
              <a:t>Organizing Your Information Into Effective Résumé Categories</a:t>
            </a:r>
          </a:p>
        </p:txBody>
      </p:sp>
    </p:spTree>
    <p:extLst>
      <p:ext uri="{BB962C8B-B14F-4D97-AF65-F5344CB8AC3E}">
        <p14:creationId xmlns:p14="http://schemas.microsoft.com/office/powerpoint/2010/main" val="21281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EE1C-24B6-4214-9868-26F09A989E76}"/>
              </a:ext>
            </a:extLst>
          </p:cNvPr>
          <p:cNvSpPr>
            <a:spLocks noGrp="1"/>
          </p:cNvSpPr>
          <p:nvPr>
            <p:ph type="title"/>
          </p:nvPr>
        </p:nvSpPr>
        <p:spPr/>
        <p:txBody>
          <a:bodyPr>
            <a:normAutofit fontScale="90000"/>
          </a:bodyPr>
          <a:lstStyle/>
          <a:p>
            <a:r>
              <a:rPr lang="en-CA" dirty="0"/>
              <a:t>Polishing Your Résumé and </a:t>
            </a:r>
            <a:br>
              <a:rPr lang="en-CA" dirty="0"/>
            </a:br>
            <a:r>
              <a:rPr lang="en-CA" dirty="0"/>
              <a:t>Keeping It Honest</a:t>
            </a:r>
          </a:p>
        </p:txBody>
      </p:sp>
      <p:sp>
        <p:nvSpPr>
          <p:cNvPr id="3" name="Content Placeholder 2">
            <a:extLst>
              <a:ext uri="{FF2B5EF4-FFF2-40B4-BE49-F238E27FC236}">
                <a16:creationId xmlns:a16="http://schemas.microsoft.com/office/drawing/2014/main" id="{841E2F0D-41B8-473F-A60F-2B453BC51007}"/>
              </a:ext>
            </a:extLst>
          </p:cNvPr>
          <p:cNvSpPr>
            <a:spLocks noGrp="1"/>
          </p:cNvSpPr>
          <p:nvPr>
            <p:ph idx="1"/>
          </p:nvPr>
        </p:nvSpPr>
        <p:spPr/>
        <p:txBody>
          <a:bodyPr>
            <a:normAutofit fontScale="92500"/>
          </a:bodyPr>
          <a:lstStyle/>
          <a:p>
            <a:r>
              <a:rPr lang="en-CA" dirty="0"/>
              <a:t>Look for ways to improve your résumé.</a:t>
            </a:r>
          </a:p>
          <a:p>
            <a:r>
              <a:rPr lang="en-CA" dirty="0"/>
              <a:t>Consider consolidating headings.</a:t>
            </a:r>
          </a:p>
          <a:p>
            <a:r>
              <a:rPr lang="en-CA" dirty="0"/>
              <a:t>Consider graphic highlighting techniques to improve readability: capitalization, underlining, indenting, and bulleting.</a:t>
            </a:r>
          </a:p>
          <a:p>
            <a:r>
              <a:rPr lang="en-CA" dirty="0"/>
              <a:t>Look for ways to eliminate wordiness.</a:t>
            </a:r>
          </a:p>
          <a:p>
            <a:r>
              <a:rPr lang="en-CA" dirty="0"/>
              <a:t>Verify all the facts.</a:t>
            </a:r>
          </a:p>
          <a:p>
            <a:r>
              <a:rPr lang="en-CA" dirty="0"/>
              <a:t>Showcase strengths and minimize weaknesses.</a:t>
            </a:r>
          </a:p>
        </p:txBody>
      </p:sp>
      <p:sp>
        <p:nvSpPr>
          <p:cNvPr id="4" name="Footer Placeholder 3">
            <a:extLst>
              <a:ext uri="{FF2B5EF4-FFF2-40B4-BE49-F238E27FC236}">
                <a16:creationId xmlns:a16="http://schemas.microsoft.com/office/drawing/2014/main" id="{9EADC4F5-BD9B-47FB-8AF5-E84BFD07AE0D}"/>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A0AED0BA-0CF5-47F4-81AD-033ECDAED7EF}"/>
              </a:ext>
            </a:extLst>
          </p:cNvPr>
          <p:cNvSpPr>
            <a:spLocks noGrp="1"/>
          </p:cNvSpPr>
          <p:nvPr>
            <p:ph type="sldNum" sz="quarter" idx="4"/>
          </p:nvPr>
        </p:nvSpPr>
        <p:spPr/>
        <p:txBody>
          <a:bodyPr/>
          <a:lstStyle/>
          <a:p>
            <a:r>
              <a:rPr lang="en-CA" dirty="0"/>
              <a:t>15-</a:t>
            </a:r>
            <a:fld id="{90E60EF9-1974-4B4E-8EB0-BAAA0C254CFE}" type="slidenum">
              <a:rPr lang="en-CA" smtClean="0"/>
              <a:pPr/>
              <a:t>35</a:t>
            </a:fld>
            <a:endParaRPr lang="en-CA" dirty="0"/>
          </a:p>
        </p:txBody>
      </p:sp>
    </p:spTree>
    <p:extLst>
      <p:ext uri="{BB962C8B-B14F-4D97-AF65-F5344CB8AC3E}">
        <p14:creationId xmlns:p14="http://schemas.microsoft.com/office/powerpoint/2010/main" val="35917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74638"/>
            <a:ext cx="9144000" cy="1143000"/>
          </a:xfrm>
        </p:spPr>
        <p:txBody>
          <a:bodyPr>
            <a:normAutofit/>
          </a:bodyPr>
          <a:lstStyle/>
          <a:p>
            <a:r>
              <a:rPr lang="en-CA" dirty="0">
                <a:solidFill>
                  <a:srgbClr val="000000"/>
                </a:solidFill>
              </a:rPr>
              <a:t>Proofreading Your Résumé</a:t>
            </a:r>
          </a:p>
        </p:txBody>
      </p:sp>
      <p:sp>
        <p:nvSpPr>
          <p:cNvPr id="7" name="Content Placeholder 6"/>
          <p:cNvSpPr>
            <a:spLocks noGrp="1"/>
          </p:cNvSpPr>
          <p:nvPr>
            <p:ph idx="1"/>
          </p:nvPr>
        </p:nvSpPr>
        <p:spPr>
          <a:xfrm>
            <a:off x="457200" y="1600200"/>
            <a:ext cx="7696200" cy="4525963"/>
          </a:xfrm>
        </p:spPr>
        <p:txBody>
          <a:bodyPr>
            <a:normAutofit lnSpcReduction="10000"/>
          </a:bodyPr>
          <a:lstStyle/>
          <a:p>
            <a:r>
              <a:rPr lang="en-CA" dirty="0"/>
              <a:t>Proofread! Proofread! Proofread!</a:t>
            </a:r>
          </a:p>
          <a:p>
            <a:r>
              <a:rPr lang="en-CA" dirty="0"/>
              <a:t>Check spelling, grammar, mechanics, content, and format.</a:t>
            </a:r>
          </a:p>
          <a:p>
            <a:r>
              <a:rPr lang="en-CA" dirty="0"/>
              <a:t>Revise your résumé as you seek a variety of jobs.</a:t>
            </a:r>
          </a:p>
          <a:p>
            <a:pPr marL="0" indent="0">
              <a:buNone/>
            </a:pPr>
            <a:endParaRPr lang="en-CA" dirty="0"/>
          </a:p>
          <a:p>
            <a:pPr marL="0" indent="0">
              <a:buNone/>
            </a:pPr>
            <a:r>
              <a:rPr lang="en-CA" b="1" i="1" dirty="0"/>
              <a:t>Note: </a:t>
            </a:r>
            <a:r>
              <a:rPr lang="en-CA" i="1" dirty="0"/>
              <a:t>One typo, misspelled word, or grammatical error could eliminate you from consideration.</a:t>
            </a:r>
          </a:p>
          <a:p>
            <a:pPr marL="0" indent="0">
              <a:buNone/>
            </a:pPr>
            <a:endParaRPr lang="en-CA" i="1" dirty="0"/>
          </a:p>
          <a:p>
            <a:endParaRPr lang="en-CA" dirty="0"/>
          </a:p>
          <a:p>
            <a:endParaRPr lang="en-CA"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36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CA" dirty="0"/>
              <a:t>Maximize the Rank of Your Résumé</a:t>
            </a:r>
          </a:p>
        </p:txBody>
      </p:sp>
      <p:sp>
        <p:nvSpPr>
          <p:cNvPr id="3" name="Content Placeholder 2"/>
          <p:cNvSpPr>
            <a:spLocks noGrp="1"/>
          </p:cNvSpPr>
          <p:nvPr>
            <p:ph idx="1"/>
          </p:nvPr>
        </p:nvSpPr>
        <p:spPr/>
        <p:txBody>
          <a:bodyPr>
            <a:normAutofit fontScale="92500" lnSpcReduction="20000"/>
          </a:bodyPr>
          <a:lstStyle/>
          <a:p>
            <a:r>
              <a:rPr lang="en-CA" dirty="0"/>
              <a:t>Include specific keywords or keyword phrases.</a:t>
            </a:r>
          </a:p>
          <a:p>
            <a:r>
              <a:rPr lang="en-CA" dirty="0"/>
              <a:t>Focus on nouns: job title, position, or role; technical skills and certification.</a:t>
            </a:r>
          </a:p>
          <a:p>
            <a:r>
              <a:rPr lang="en-CA" dirty="0"/>
              <a:t>Use variations of the job title as tracking systems may be seeking a slightly different job title from what you list.</a:t>
            </a:r>
          </a:p>
          <a:p>
            <a:r>
              <a:rPr lang="en-CA" dirty="0"/>
              <a:t>Concentrate on the Skills section. The majority of keywords are for specialized or technical skills.</a:t>
            </a:r>
          </a:p>
          <a:p>
            <a:r>
              <a:rPr lang="en-CA" dirty="0"/>
              <a:t>Keep the formatting simple.</a:t>
            </a:r>
          </a:p>
          <a:p>
            <a:r>
              <a:rPr lang="en-CA" dirty="0"/>
              <a:t>Use conventional headings.</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37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a:t>Showcasing Qualifications in a </a:t>
            </a:r>
            <a:br>
              <a:rPr lang="en-CA" dirty="0"/>
            </a:br>
            <a:r>
              <a:rPr lang="en-CA" dirty="0"/>
              <a:t>Career E-portfolio</a:t>
            </a:r>
          </a:p>
        </p:txBody>
      </p:sp>
      <p:sp>
        <p:nvSpPr>
          <p:cNvPr id="3" name="Content Placeholder 2"/>
          <p:cNvSpPr>
            <a:spLocks noGrp="1"/>
          </p:cNvSpPr>
          <p:nvPr>
            <p:ph idx="1"/>
          </p:nvPr>
        </p:nvSpPr>
        <p:spPr>
          <a:xfrm>
            <a:off x="457200" y="1600200"/>
            <a:ext cx="7696200" cy="4525963"/>
          </a:xfrm>
        </p:spPr>
        <p:txBody>
          <a:bodyPr>
            <a:normAutofit/>
          </a:bodyPr>
          <a:lstStyle/>
          <a:p>
            <a:r>
              <a:rPr lang="en-CA" dirty="0"/>
              <a:t>Updated résumé and cover message</a:t>
            </a:r>
          </a:p>
          <a:p>
            <a:r>
              <a:rPr lang="en-CA" dirty="0"/>
              <a:t>Reference letters</a:t>
            </a:r>
          </a:p>
          <a:p>
            <a:r>
              <a:rPr lang="en-CA" dirty="0"/>
              <a:t>Commendations for special achievements, awards, certificates, work samples</a:t>
            </a:r>
          </a:p>
          <a:p>
            <a:r>
              <a:rPr lang="en-CA" dirty="0"/>
              <a:t>Complete list of courses</a:t>
            </a:r>
          </a:p>
          <a:p>
            <a:r>
              <a:rPr lang="en-CA" dirty="0"/>
              <a:t>Thank-you letters</a:t>
            </a:r>
          </a:p>
          <a:p>
            <a:r>
              <a:rPr lang="en-CA" dirty="0"/>
              <a:t>Digital copies of Images, film projects, media files, blog entries</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38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CA" dirty="0"/>
              <a:t>How Are E-portfolios Accessed?</a:t>
            </a:r>
          </a:p>
        </p:txBody>
      </p:sp>
      <p:sp>
        <p:nvSpPr>
          <p:cNvPr id="3" name="Content Placeholder 2"/>
          <p:cNvSpPr>
            <a:spLocks noGrp="1"/>
          </p:cNvSpPr>
          <p:nvPr>
            <p:ph idx="1"/>
          </p:nvPr>
        </p:nvSpPr>
        <p:spPr>
          <a:xfrm>
            <a:off x="457200" y="1600200"/>
            <a:ext cx="7543800" cy="4525963"/>
          </a:xfrm>
        </p:spPr>
        <p:txBody>
          <a:bodyPr>
            <a:normAutofit lnSpcReduction="10000"/>
          </a:bodyPr>
          <a:lstStyle/>
          <a:p>
            <a:r>
              <a:rPr lang="en-CA" dirty="0"/>
              <a:t>They are generally accessed at websites.</a:t>
            </a:r>
          </a:p>
          <a:p>
            <a:r>
              <a:rPr lang="en-CA" dirty="0"/>
              <a:t>Some postsecondary institutions make website space for student e-portfolios.</a:t>
            </a:r>
          </a:p>
          <a:p>
            <a:r>
              <a:rPr lang="en-CA" dirty="0"/>
              <a:t>Institutions may provide instructions and resources for scanning photos, digitizing images, and preparing graphics. </a:t>
            </a:r>
          </a:p>
          <a:p>
            <a:r>
              <a:rPr lang="en-CA" dirty="0"/>
              <a:t>E-portfolios can be burned onto CDs and DVDs to be mailed to prospective employers.</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39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AutoShape 5">
            <a:hlinkClick r:id="rId3" action="ppaction://hlinksldjump"/>
          </p:cNvPr>
          <p:cNvSpPr>
            <a:spLocks noChangeArrowheads="1"/>
          </p:cNvSpPr>
          <p:nvPr/>
        </p:nvSpPr>
        <p:spPr bwMode="auto">
          <a:xfrm>
            <a:off x="990600" y="1828800"/>
            <a:ext cx="35052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 Job search</a:t>
            </a:r>
            <a:br>
              <a:rPr lang="en-US" sz="3200" dirty="0">
                <a:latin typeface="Calibri" pitchFamily="34" charset="0"/>
                <a:cs typeface="Calibri" pitchFamily="34" charset="0"/>
              </a:rPr>
            </a:br>
            <a:r>
              <a:rPr lang="en-US" sz="3200" dirty="0">
                <a:latin typeface="Calibri" pitchFamily="34" charset="0"/>
                <a:cs typeface="Calibri" pitchFamily="34" charset="0"/>
              </a:rPr>
              <a:t>trends</a:t>
            </a:r>
          </a:p>
        </p:txBody>
      </p:sp>
      <p:sp>
        <p:nvSpPr>
          <p:cNvPr id="67589" name="AutoShape 6">
            <a:hlinkClick r:id="rId4" action="ppaction://hlinksldjump"/>
          </p:cNvPr>
          <p:cNvSpPr>
            <a:spLocks noChangeArrowheads="1"/>
          </p:cNvSpPr>
          <p:nvPr/>
        </p:nvSpPr>
        <p:spPr bwMode="auto">
          <a:xfrm>
            <a:off x="5029200" y="1833280"/>
            <a:ext cx="32004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Job search </a:t>
            </a:r>
            <a:br>
              <a:rPr lang="en-US" sz="3200" dirty="0">
                <a:latin typeface="Calibri" pitchFamily="34" charset="0"/>
                <a:cs typeface="Calibri" pitchFamily="34" charset="0"/>
              </a:rPr>
            </a:br>
            <a:r>
              <a:rPr lang="en-US" sz="3200" dirty="0">
                <a:latin typeface="Calibri" pitchFamily="34" charset="0"/>
                <a:cs typeface="Calibri" pitchFamily="34" charset="0"/>
              </a:rPr>
              <a:t>strategies</a:t>
            </a:r>
          </a:p>
        </p:txBody>
      </p:sp>
      <p:sp>
        <p:nvSpPr>
          <p:cNvPr id="67591" name="AutoShape 8">
            <a:hlinkClick r:id="rId5" action="ppaction://hlinksldjump"/>
          </p:cNvPr>
          <p:cNvSpPr>
            <a:spLocks noChangeArrowheads="1"/>
          </p:cNvSpPr>
          <p:nvPr/>
        </p:nvSpPr>
        <p:spPr bwMode="auto">
          <a:xfrm>
            <a:off x="5029200" y="3397931"/>
            <a:ext cx="32766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Job search </a:t>
            </a:r>
            <a:br>
              <a:rPr lang="en-US" sz="3200" dirty="0">
                <a:latin typeface="Calibri" pitchFamily="34" charset="0"/>
                <a:cs typeface="Calibri" pitchFamily="34" charset="0"/>
              </a:rPr>
            </a:br>
            <a:r>
              <a:rPr lang="en-US" sz="3200" dirty="0">
                <a:latin typeface="Calibri" pitchFamily="34" charset="0"/>
                <a:cs typeface="Calibri" pitchFamily="34" charset="0"/>
              </a:rPr>
              <a:t>with digital tools</a:t>
            </a:r>
          </a:p>
        </p:txBody>
      </p:sp>
      <p:sp>
        <p:nvSpPr>
          <p:cNvPr id="67592" name="AutoShape 9">
            <a:hlinkClick r:id="rId6" action="ppaction://hlinksldjump"/>
          </p:cNvPr>
          <p:cNvSpPr>
            <a:spLocks noChangeArrowheads="1"/>
          </p:cNvSpPr>
          <p:nvPr/>
        </p:nvSpPr>
        <p:spPr bwMode="auto">
          <a:xfrm>
            <a:off x="3124200" y="4924426"/>
            <a:ext cx="34290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Customized</a:t>
            </a:r>
            <a:br>
              <a:rPr lang="en-US" sz="3200" dirty="0">
                <a:latin typeface="Calibri" pitchFamily="34" charset="0"/>
                <a:cs typeface="Calibri" pitchFamily="34" charset="0"/>
              </a:rPr>
            </a:br>
            <a:r>
              <a:rPr lang="en-US" sz="3200" dirty="0">
                <a:latin typeface="Calibri" pitchFamily="34" charset="0"/>
                <a:cs typeface="Calibri" pitchFamily="34" charset="0"/>
              </a:rPr>
              <a:t>cover letter</a:t>
            </a:r>
          </a:p>
        </p:txBody>
      </p:sp>
      <p:sp>
        <p:nvSpPr>
          <p:cNvPr id="5" name="Title 4"/>
          <p:cNvSpPr>
            <a:spLocks noGrp="1"/>
          </p:cNvSpPr>
          <p:nvPr>
            <p:ph type="title"/>
          </p:nvPr>
        </p:nvSpPr>
        <p:spPr/>
        <p:txBody>
          <a:bodyPr>
            <a:normAutofit/>
          </a:bodyPr>
          <a:lstStyle/>
          <a:p>
            <a:r>
              <a:rPr lang="en-US" dirty="0">
                <a:highlight>
                  <a:srgbClr val="FFFF00"/>
                </a:highlight>
                <a:latin typeface="Calibri" pitchFamily="34" charset="0"/>
                <a:cs typeface="Calibri" pitchFamily="34" charset="0"/>
              </a:rPr>
              <a:t>Job Searching in the Digital Age </a:t>
            </a:r>
            <a:endParaRPr lang="en-CA" dirty="0">
              <a:highlight>
                <a:srgbClr val="FFFF00"/>
              </a:highlight>
            </a:endParaRPr>
          </a:p>
        </p:txBody>
      </p:sp>
      <p:sp>
        <p:nvSpPr>
          <p:cNvPr id="10"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1" name="Slide Number Placeholder 10"/>
          <p:cNvSpPr>
            <a:spLocks noGrp="1"/>
          </p:cNvSpPr>
          <p:nvPr>
            <p:ph type="sldNum" sz="quarter" idx="4"/>
          </p:nvPr>
        </p:nvSpPr>
        <p:spPr/>
        <p:txBody>
          <a:bodyPr/>
          <a:lstStyle/>
          <a:p>
            <a:r>
              <a:rPr lang="en-CA" dirty="0"/>
              <a:t>15-</a:t>
            </a:r>
            <a:fld id="{90E60EF9-1974-4B4E-8EB0-BAAA0C254CFE}" type="slidenum">
              <a:rPr lang="en-CA" smtClean="0"/>
              <a:pPr/>
              <a:t>4</a:t>
            </a:fld>
            <a:endParaRPr lang="en-CA" dirty="0"/>
          </a:p>
        </p:txBody>
      </p:sp>
      <p:sp>
        <p:nvSpPr>
          <p:cNvPr id="12" name="AutoShape 7">
            <a:hlinkClick r:id="rId7" action="ppaction://hlinksldjump"/>
            <a:extLst>
              <a:ext uri="{FF2B5EF4-FFF2-40B4-BE49-F238E27FC236}">
                <a16:creationId xmlns:a16="http://schemas.microsoft.com/office/drawing/2014/main" id="{702B95B6-1A8E-4F2D-A9AE-F009EAA4B0CF}"/>
              </a:ext>
            </a:extLst>
          </p:cNvPr>
          <p:cNvSpPr>
            <a:spLocks noChangeArrowheads="1"/>
          </p:cNvSpPr>
          <p:nvPr/>
        </p:nvSpPr>
        <p:spPr bwMode="auto">
          <a:xfrm>
            <a:off x="1066800" y="3429794"/>
            <a:ext cx="3429000" cy="1295400"/>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sz="3200" dirty="0">
                <a:latin typeface="Calibri" pitchFamily="34" charset="0"/>
                <a:cs typeface="Calibri" pitchFamily="34" charset="0"/>
              </a:rPr>
              <a:t>Customized</a:t>
            </a:r>
            <a:br>
              <a:rPr lang="en-US" sz="3200" dirty="0">
                <a:latin typeface="Calibri" pitchFamily="34" charset="0"/>
                <a:cs typeface="Calibri" pitchFamily="34" charset="0"/>
              </a:rPr>
            </a:br>
            <a:r>
              <a:rPr lang="en-US" sz="3200" dirty="0">
                <a:latin typeface="Calibri" pitchFamily="34" charset="0"/>
                <a:cs typeface="Calibri" pitchFamily="34" charset="0"/>
              </a:rPr>
              <a:t>résumé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9"/>
                                        </p:tgtEl>
                                        <p:attrNameLst>
                                          <p:attrName>style.visibility</p:attrName>
                                        </p:attrNameLst>
                                      </p:cBhvr>
                                      <p:to>
                                        <p:strVal val="visible"/>
                                      </p:to>
                                    </p:set>
                                    <p:anim calcmode="lin" valueType="num">
                                      <p:cBhvr additive="base">
                                        <p:cTn id="19" dur="500" fill="hold"/>
                                        <p:tgtEl>
                                          <p:spTgt spid="67589"/>
                                        </p:tgtEl>
                                        <p:attrNameLst>
                                          <p:attrName>ppt_x</p:attrName>
                                        </p:attrNameLst>
                                      </p:cBhvr>
                                      <p:tavLst>
                                        <p:tav tm="0">
                                          <p:val>
                                            <p:strVal val="0-#ppt_w/2"/>
                                          </p:val>
                                        </p:tav>
                                        <p:tav tm="100000">
                                          <p:val>
                                            <p:strVal val="#ppt_x"/>
                                          </p:val>
                                        </p:tav>
                                      </p:tavLst>
                                    </p:anim>
                                    <p:anim calcmode="lin" valueType="num">
                                      <p:cBhvr additive="base">
                                        <p:cTn id="20"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91"/>
                                        </p:tgtEl>
                                        <p:attrNameLst>
                                          <p:attrName>style.visibility</p:attrName>
                                        </p:attrNameLst>
                                      </p:cBhvr>
                                      <p:to>
                                        <p:strVal val="visible"/>
                                      </p:to>
                                    </p:set>
                                    <p:anim calcmode="lin" valueType="num">
                                      <p:cBhvr additive="base">
                                        <p:cTn id="31" dur="500" fill="hold"/>
                                        <p:tgtEl>
                                          <p:spTgt spid="67591"/>
                                        </p:tgtEl>
                                        <p:attrNameLst>
                                          <p:attrName>ppt_x</p:attrName>
                                        </p:attrNameLst>
                                      </p:cBhvr>
                                      <p:tavLst>
                                        <p:tav tm="0">
                                          <p:val>
                                            <p:strVal val="0-#ppt_w/2"/>
                                          </p:val>
                                        </p:tav>
                                        <p:tav tm="100000">
                                          <p:val>
                                            <p:strVal val="#ppt_x"/>
                                          </p:val>
                                        </p:tav>
                                      </p:tavLst>
                                    </p:anim>
                                    <p:anim calcmode="lin" valueType="num">
                                      <p:cBhvr additive="base">
                                        <p:cTn id="32" dur="500" fill="hold"/>
                                        <p:tgtEl>
                                          <p:spTgt spid="6759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7592"/>
                                        </p:tgtEl>
                                        <p:attrNameLst>
                                          <p:attrName>style.visibility</p:attrName>
                                        </p:attrNameLst>
                                      </p:cBhvr>
                                      <p:to>
                                        <p:strVal val="visible"/>
                                      </p:to>
                                    </p:set>
                                    <p:anim calcmode="lin" valueType="num">
                                      <p:cBhvr additive="base">
                                        <p:cTn id="37" dur="500" fill="hold"/>
                                        <p:tgtEl>
                                          <p:spTgt spid="67592"/>
                                        </p:tgtEl>
                                        <p:attrNameLst>
                                          <p:attrName>ppt_x</p:attrName>
                                        </p:attrNameLst>
                                      </p:cBhvr>
                                      <p:tavLst>
                                        <p:tav tm="0">
                                          <p:val>
                                            <p:strVal val="0-#ppt_w/2"/>
                                          </p:val>
                                        </p:tav>
                                        <p:tav tm="100000">
                                          <p:val>
                                            <p:strVal val="#ppt_x"/>
                                          </p:val>
                                        </p:tav>
                                      </p:tavLst>
                                    </p:anim>
                                    <p:anim calcmode="lin" valueType="num">
                                      <p:cBhvr additive="base">
                                        <p:cTn id="38" dur="500" fill="hold"/>
                                        <p:tgtEl>
                                          <p:spTgt spid="675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P spid="67589" grpId="0" animBg="1"/>
      <p:bldP spid="67591" grpId="0" animBg="1"/>
      <p:bldP spid="67592" grpId="0" animBg="1"/>
      <p:bldP spid="5"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a:t>Expanding Employment Chances With a Video Résumé</a:t>
            </a:r>
          </a:p>
        </p:txBody>
      </p:sp>
      <p:sp>
        <p:nvSpPr>
          <p:cNvPr id="3" name="Content Placeholder 2"/>
          <p:cNvSpPr>
            <a:spLocks noGrp="1"/>
          </p:cNvSpPr>
          <p:nvPr>
            <p:ph idx="1"/>
          </p:nvPr>
        </p:nvSpPr>
        <p:spPr>
          <a:xfrm>
            <a:off x="457200" y="1600200"/>
            <a:ext cx="7696200" cy="4525963"/>
          </a:xfrm>
        </p:spPr>
        <p:txBody>
          <a:bodyPr>
            <a:normAutofit fontScale="92500"/>
          </a:bodyPr>
          <a:lstStyle/>
          <a:p>
            <a:pPr marL="0" indent="0">
              <a:buNone/>
            </a:pPr>
            <a:r>
              <a:rPr lang="en-CA" dirty="0"/>
              <a:t>It allows candidates to demonstrate their public speaking, interpersonal, and technical skills</a:t>
            </a:r>
          </a:p>
          <a:p>
            <a:r>
              <a:rPr lang="en-CA" dirty="0"/>
              <a:t>Use YouTube, webcams, and broadband.</a:t>
            </a:r>
          </a:p>
          <a:p>
            <a:r>
              <a:rPr lang="en-CA" dirty="0"/>
              <a:t>Dress professionally as you would for an in-person interview.</a:t>
            </a:r>
          </a:p>
          <a:p>
            <a:r>
              <a:rPr lang="en-CA" dirty="0"/>
              <a:t>Keep the video to three minutes or less. </a:t>
            </a:r>
          </a:p>
          <a:p>
            <a:r>
              <a:rPr lang="en-CA" dirty="0"/>
              <a:t>Explain why you would be a good employee and what you can do for the company.</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40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91" name="Rectangle 15"/>
          <p:cNvSpPr>
            <a:spLocks noGrp="1" noChangeArrowheads="1"/>
          </p:cNvSpPr>
          <p:nvPr>
            <p:ph type="title"/>
          </p:nvPr>
        </p:nvSpPr>
        <p:spPr>
          <a:xfrm>
            <a:off x="0" y="522973"/>
            <a:ext cx="9144000" cy="646331"/>
          </a:xfrm>
        </p:spPr>
        <p:txBody>
          <a:bodyPr wrap="square">
            <a:spAutoFit/>
          </a:bodyPr>
          <a:lstStyle/>
          <a:p>
            <a:pPr>
              <a:lnSpc>
                <a:spcPct val="90000"/>
              </a:lnSpc>
              <a:defRPr/>
            </a:pPr>
            <a:r>
              <a:rPr lang="en-US" sz="4000" dirty="0">
                <a:solidFill>
                  <a:schemeClr val="tx1"/>
                </a:solidFill>
                <a:effectLst/>
                <a:latin typeface="Calibri" pitchFamily="34" charset="0"/>
                <a:cs typeface="Calibri" pitchFamily="34" charset="0"/>
              </a:rPr>
              <a:t>How Many </a:t>
            </a:r>
            <a:r>
              <a:rPr lang="en-US" sz="4000" dirty="0">
                <a:latin typeface="Calibri" pitchFamily="34" charset="0"/>
                <a:cs typeface="Calibri" pitchFamily="34" charset="0"/>
              </a:rPr>
              <a:t>Résumés </a:t>
            </a:r>
            <a:r>
              <a:rPr lang="en-US" sz="4000" dirty="0">
                <a:solidFill>
                  <a:schemeClr val="tx1"/>
                </a:solidFill>
                <a:effectLst/>
                <a:latin typeface="Calibri" pitchFamily="34" charset="0"/>
                <a:cs typeface="Calibri" pitchFamily="34" charset="0"/>
              </a:rPr>
              <a:t>and What Format?</a:t>
            </a:r>
          </a:p>
        </p:txBody>
      </p:sp>
      <p:sp>
        <p:nvSpPr>
          <p:cNvPr id="4" name="Content Placeholder 3"/>
          <p:cNvSpPr>
            <a:spLocks noGrp="1"/>
          </p:cNvSpPr>
          <p:nvPr>
            <p:ph idx="1"/>
          </p:nvPr>
        </p:nvSpPr>
        <p:spPr>
          <a:xfrm>
            <a:off x="457200" y="1600200"/>
            <a:ext cx="7848600" cy="4525963"/>
          </a:xfrm>
        </p:spPr>
        <p:txBody>
          <a:bodyPr>
            <a:normAutofit lnSpcReduction="10000"/>
          </a:bodyPr>
          <a:lstStyle/>
          <a:p>
            <a:pPr marL="0" indent="0">
              <a:buNone/>
            </a:pPr>
            <a:r>
              <a:rPr lang="en-CA" sz="3400" b="1" dirty="0"/>
              <a:t>When a basic print-based résumé is useful: </a:t>
            </a:r>
          </a:p>
          <a:p>
            <a:r>
              <a:rPr lang="en-CA" sz="3400" dirty="0"/>
              <a:t>During job interviews</a:t>
            </a:r>
          </a:p>
          <a:p>
            <a:r>
              <a:rPr lang="en-CA" sz="3400" dirty="0"/>
              <a:t>For person-to-person networking situations</a:t>
            </a:r>
          </a:p>
          <a:p>
            <a:r>
              <a:rPr lang="en-CA" sz="3400" dirty="0"/>
              <a:t>For recruiters at job fairs</a:t>
            </a:r>
          </a:p>
          <a:p>
            <a:r>
              <a:rPr lang="en-CA" sz="3400" dirty="0"/>
              <a:t>When competing for a job that does not require electronic submission</a:t>
            </a:r>
          </a:p>
          <a:p>
            <a:pPr marL="0" indent="0">
              <a:buNone/>
            </a:pPr>
            <a:endParaRPr lang="en-CA" sz="3400" dirty="0"/>
          </a:p>
          <a:p>
            <a:endParaRPr lang="en-CA" sz="3400" dirty="0"/>
          </a:p>
          <a:p>
            <a:endParaRPr lang="en-CA" sz="3400"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91"/>
                                        </p:tgtEl>
                                        <p:attrNameLst>
                                          <p:attrName>style.visibility</p:attrName>
                                        </p:attrNameLst>
                                      </p:cBhvr>
                                      <p:to>
                                        <p:strVal val="visible"/>
                                      </p:to>
                                    </p:set>
                                    <p:anim calcmode="lin" valueType="num">
                                      <p:cBhvr additive="base">
                                        <p:cTn id="7" dur="500" fill="hold"/>
                                        <p:tgtEl>
                                          <p:spTgt spid="357391"/>
                                        </p:tgtEl>
                                        <p:attrNameLst>
                                          <p:attrName>ppt_x</p:attrName>
                                        </p:attrNameLst>
                                      </p:cBhvr>
                                      <p:tavLst>
                                        <p:tav tm="0">
                                          <p:val>
                                            <p:strVal val="0-#ppt_w/2"/>
                                          </p:val>
                                        </p:tav>
                                        <p:tav tm="100000">
                                          <p:val>
                                            <p:strVal val="#ppt_x"/>
                                          </p:val>
                                        </p:tav>
                                      </p:tavLst>
                                    </p:anim>
                                    <p:anim calcmode="lin" valueType="num">
                                      <p:cBhvr additive="base">
                                        <p:cTn id="8" dur="500" fill="hold"/>
                                        <p:tgtEl>
                                          <p:spTgt spid="3573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1" grpId="0"/>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9E87A-0225-4BF5-8D0A-43CBB223D95E}"/>
              </a:ext>
            </a:extLst>
          </p:cNvPr>
          <p:cNvSpPr>
            <a:spLocks noGrp="1"/>
          </p:cNvSpPr>
          <p:nvPr>
            <p:ph idx="1"/>
          </p:nvPr>
        </p:nvSpPr>
        <p:spPr/>
        <p:txBody>
          <a:bodyPr/>
          <a:lstStyle/>
          <a:p>
            <a:pPr marL="0" indent="0">
              <a:buNone/>
            </a:pPr>
            <a:r>
              <a:rPr lang="en-CA" dirty="0"/>
              <a:t>Use a plain-text résumé for digital submission:</a:t>
            </a:r>
          </a:p>
          <a:p>
            <a:r>
              <a:rPr lang="en-CA" dirty="0"/>
              <a:t>Available for e-mailing or pasting into online résumé submission forms</a:t>
            </a:r>
          </a:p>
          <a:p>
            <a:r>
              <a:rPr lang="en-CA" dirty="0"/>
              <a:t>Helps avoid possible e-mail viruses and word processing incompatibilities</a:t>
            </a:r>
          </a:p>
          <a:p>
            <a:r>
              <a:rPr lang="en-CA" dirty="0"/>
              <a:t>Usually included in the body of an e-mail message and is searchable</a:t>
            </a:r>
          </a:p>
        </p:txBody>
      </p:sp>
      <p:sp>
        <p:nvSpPr>
          <p:cNvPr id="4" name="Footer Placeholder 3">
            <a:extLst>
              <a:ext uri="{FF2B5EF4-FFF2-40B4-BE49-F238E27FC236}">
                <a16:creationId xmlns:a16="http://schemas.microsoft.com/office/drawing/2014/main" id="{E9BE6D79-FAF7-438E-A2DC-50162619F036}"/>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1BF254BE-222F-4171-95EB-D23D520576F3}"/>
              </a:ext>
            </a:extLst>
          </p:cNvPr>
          <p:cNvSpPr>
            <a:spLocks noGrp="1"/>
          </p:cNvSpPr>
          <p:nvPr>
            <p:ph type="sldNum" sz="quarter" idx="4"/>
          </p:nvPr>
        </p:nvSpPr>
        <p:spPr/>
        <p:txBody>
          <a:bodyPr/>
          <a:lstStyle/>
          <a:p>
            <a:r>
              <a:rPr lang="en-CA" dirty="0"/>
              <a:t>15-</a:t>
            </a:r>
            <a:fld id="{90E60EF9-1974-4B4E-8EB0-BAAA0C254CFE}" type="slidenum">
              <a:rPr lang="en-CA" smtClean="0"/>
              <a:pPr/>
              <a:t>42</a:t>
            </a:fld>
            <a:endParaRPr lang="en-CA" dirty="0"/>
          </a:p>
        </p:txBody>
      </p:sp>
      <p:sp>
        <p:nvSpPr>
          <p:cNvPr id="6" name="Rectangle 15">
            <a:extLst>
              <a:ext uri="{FF2B5EF4-FFF2-40B4-BE49-F238E27FC236}">
                <a16:creationId xmlns:a16="http://schemas.microsoft.com/office/drawing/2014/main" id="{AE0E8C24-9224-4315-B9A5-28765EB436D1}"/>
              </a:ext>
            </a:extLst>
          </p:cNvPr>
          <p:cNvSpPr>
            <a:spLocks noGrp="1" noChangeArrowheads="1"/>
          </p:cNvSpPr>
          <p:nvPr>
            <p:ph type="title"/>
          </p:nvPr>
        </p:nvSpPr>
        <p:spPr/>
        <p:txBody>
          <a:bodyPr wrap="square">
            <a:spAutoFit/>
          </a:bodyPr>
          <a:lstStyle/>
          <a:p>
            <a:pPr>
              <a:lnSpc>
                <a:spcPct val="90000"/>
              </a:lnSpc>
              <a:defRPr/>
            </a:pPr>
            <a:r>
              <a:rPr lang="en-US" sz="4000" dirty="0">
                <a:solidFill>
                  <a:schemeClr val="tx1"/>
                </a:solidFill>
                <a:effectLst/>
                <a:latin typeface="Calibri" pitchFamily="34" charset="0"/>
                <a:cs typeface="Calibri" pitchFamily="34" charset="0"/>
              </a:rPr>
              <a:t>How Many </a:t>
            </a:r>
            <a:r>
              <a:rPr lang="en-US" sz="4000" dirty="0">
                <a:latin typeface="Calibri" pitchFamily="34" charset="0"/>
                <a:cs typeface="Calibri" pitchFamily="34" charset="0"/>
              </a:rPr>
              <a:t>Résumés </a:t>
            </a:r>
            <a:r>
              <a:rPr lang="en-US" sz="4000" dirty="0">
                <a:solidFill>
                  <a:schemeClr val="tx1"/>
                </a:solidFill>
                <a:effectLst/>
                <a:latin typeface="Calibri" pitchFamily="34" charset="0"/>
                <a:cs typeface="Calibri" pitchFamily="34" charset="0"/>
              </a:rPr>
              <a:t>and What Format?</a:t>
            </a:r>
          </a:p>
        </p:txBody>
      </p:sp>
    </p:spTree>
    <p:extLst>
      <p:ext uri="{BB962C8B-B14F-4D97-AF65-F5344CB8AC3E}">
        <p14:creationId xmlns:p14="http://schemas.microsoft.com/office/powerpoint/2010/main" val="211360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Submitting Your Résumé</a:t>
            </a:r>
            <a:endParaRPr lang="en-CA" dirty="0"/>
          </a:p>
        </p:txBody>
      </p:sp>
      <p:sp>
        <p:nvSpPr>
          <p:cNvPr id="3" name="Content Placeholder 2"/>
          <p:cNvSpPr>
            <a:spLocks noGrp="1"/>
          </p:cNvSpPr>
          <p:nvPr>
            <p:ph idx="1"/>
          </p:nvPr>
        </p:nvSpPr>
        <p:spPr>
          <a:xfrm>
            <a:off x="457200" y="1600200"/>
            <a:ext cx="7696200" cy="4525963"/>
          </a:xfrm>
        </p:spPr>
        <p:txBody>
          <a:bodyPr>
            <a:normAutofit fontScale="85000" lnSpcReduction="20000"/>
          </a:bodyPr>
          <a:lstStyle/>
          <a:p>
            <a:pPr marL="0" indent="0">
              <a:buNone/>
            </a:pPr>
            <a:r>
              <a:rPr lang="en-US" b="1" dirty="0">
                <a:latin typeface="Calibri" pitchFamily="34" charset="0"/>
                <a:cs typeface="Calibri" pitchFamily="34" charset="0"/>
              </a:rPr>
              <a:t>Word document</a:t>
            </a:r>
          </a:p>
          <a:p>
            <a:r>
              <a:rPr lang="en-US" dirty="0">
                <a:latin typeface="Calibri" pitchFamily="34" charset="0"/>
                <a:cs typeface="Calibri" pitchFamily="34" charset="0"/>
              </a:rPr>
              <a:t>Send your presentation résumé by surface mail or as an e-mail attachment.</a:t>
            </a:r>
          </a:p>
          <a:p>
            <a:pPr marL="0" indent="0">
              <a:buNone/>
            </a:pPr>
            <a:r>
              <a:rPr lang="en-US" b="1" dirty="0">
                <a:latin typeface="Calibri" pitchFamily="34" charset="0"/>
                <a:cs typeface="Calibri" pitchFamily="34" charset="0"/>
              </a:rPr>
              <a:t>Plain-text document</a:t>
            </a:r>
          </a:p>
          <a:p>
            <a:r>
              <a:rPr lang="en-US" dirty="0">
                <a:latin typeface="Calibri" pitchFamily="34" charset="0"/>
                <a:cs typeface="Calibri" pitchFamily="34" charset="0"/>
              </a:rPr>
              <a:t>Embed within an e-mail or send as an attachment. </a:t>
            </a:r>
          </a:p>
          <a:p>
            <a:pPr marL="0" indent="0">
              <a:buNone/>
            </a:pPr>
            <a:r>
              <a:rPr lang="en-US" b="1" dirty="0">
                <a:latin typeface="Calibri" pitchFamily="34" charset="0"/>
                <a:cs typeface="Calibri" pitchFamily="34" charset="0"/>
              </a:rPr>
              <a:t>PDF document</a:t>
            </a:r>
          </a:p>
          <a:p>
            <a:r>
              <a:rPr lang="en-US" dirty="0">
                <a:latin typeface="Calibri" pitchFamily="34" charset="0"/>
                <a:cs typeface="Calibri" pitchFamily="34" charset="0"/>
              </a:rPr>
              <a:t>Use Adobe software to convert your presentation résumé. Send it as an attachment.</a:t>
            </a:r>
          </a:p>
          <a:p>
            <a:pPr marL="0" indent="0">
              <a:buNone/>
            </a:pPr>
            <a:r>
              <a:rPr lang="en-US" b="1" dirty="0">
                <a:latin typeface="Calibri" pitchFamily="34" charset="0"/>
                <a:cs typeface="Calibri" pitchFamily="34" charset="0"/>
              </a:rPr>
              <a:t>Company database</a:t>
            </a:r>
          </a:p>
          <a:p>
            <a:r>
              <a:rPr lang="en-US" dirty="0">
                <a:latin typeface="Calibri" pitchFamily="34" charset="0"/>
                <a:cs typeface="Calibri" pitchFamily="34" charset="0"/>
              </a:rPr>
              <a:t>Complete an online form with your résumé information.</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43</a:t>
            </a:fld>
            <a:endParaRPr lang="en-CA" dirty="0"/>
          </a:p>
        </p:txBody>
      </p:sp>
    </p:spTree>
    <p:extLst>
      <p:ext uri="{BB962C8B-B14F-4D97-AF65-F5344CB8AC3E}">
        <p14:creationId xmlns:p14="http://schemas.microsoft.com/office/powerpoint/2010/main" val="200694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2D094-737C-4E23-9895-519E6089A5AB}"/>
              </a:ext>
            </a:extLst>
          </p:cNvPr>
          <p:cNvSpPr>
            <a:spLocks noGrp="1"/>
          </p:cNvSpPr>
          <p:nvPr>
            <p:ph idx="1"/>
          </p:nvPr>
        </p:nvSpPr>
        <p:spPr/>
        <p:txBody>
          <a:bodyPr/>
          <a:lstStyle/>
          <a:p>
            <a:pPr marL="0" indent="0">
              <a:buNone/>
            </a:pPr>
            <a:r>
              <a:rPr lang="en-CA" dirty="0"/>
              <a:t>A cover message should have </a:t>
            </a:r>
          </a:p>
          <a:p>
            <a:r>
              <a:rPr lang="en-CA" dirty="0"/>
              <a:t>An opening that captures attention, introduces the message, and identifies the position</a:t>
            </a:r>
          </a:p>
          <a:p>
            <a:r>
              <a:rPr lang="en-CA" dirty="0"/>
              <a:t>A body that sells the candidate and focuses on employer’s needs</a:t>
            </a:r>
          </a:p>
          <a:p>
            <a:r>
              <a:rPr lang="en-CA" dirty="0"/>
              <a:t>A closing that requests an interview and motivates action</a:t>
            </a:r>
          </a:p>
          <a:p>
            <a:endParaRPr lang="en-CA" dirty="0"/>
          </a:p>
        </p:txBody>
      </p:sp>
      <p:sp>
        <p:nvSpPr>
          <p:cNvPr id="4" name="Footer Placeholder 3">
            <a:extLst>
              <a:ext uri="{FF2B5EF4-FFF2-40B4-BE49-F238E27FC236}">
                <a16:creationId xmlns:a16="http://schemas.microsoft.com/office/drawing/2014/main" id="{62D7CDFA-A841-40C5-8307-04CFADF2C7E6}"/>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28D469FD-6DF5-44A6-8860-502A459380AD}"/>
              </a:ext>
            </a:extLst>
          </p:cNvPr>
          <p:cNvSpPr>
            <a:spLocks noGrp="1"/>
          </p:cNvSpPr>
          <p:nvPr>
            <p:ph type="sldNum" sz="quarter" idx="4"/>
          </p:nvPr>
        </p:nvSpPr>
        <p:spPr/>
        <p:txBody>
          <a:bodyPr/>
          <a:lstStyle/>
          <a:p>
            <a:r>
              <a:rPr lang="en-CA" dirty="0"/>
              <a:t>15-</a:t>
            </a:r>
            <a:fld id="{90E60EF9-1974-4B4E-8EB0-BAAA0C254CFE}" type="slidenum">
              <a:rPr lang="en-CA" smtClean="0"/>
              <a:pPr/>
              <a:t>44</a:t>
            </a:fld>
            <a:endParaRPr lang="en-CA" dirty="0"/>
          </a:p>
        </p:txBody>
      </p:sp>
      <p:sp>
        <p:nvSpPr>
          <p:cNvPr id="6" name="Title 1">
            <a:extLst>
              <a:ext uri="{FF2B5EF4-FFF2-40B4-BE49-F238E27FC236}">
                <a16:creationId xmlns:a16="http://schemas.microsoft.com/office/drawing/2014/main" id="{5306E51C-ECBB-443D-B251-ADA9695981AA}"/>
              </a:ext>
            </a:extLst>
          </p:cNvPr>
          <p:cNvSpPr>
            <a:spLocks noGrp="1"/>
          </p:cNvSpPr>
          <p:nvPr>
            <p:ph type="title"/>
          </p:nvPr>
        </p:nvSpPr>
        <p:spPr/>
        <p:txBody>
          <a:bodyPr>
            <a:normAutofit fontScale="90000"/>
          </a:bodyPr>
          <a:lstStyle/>
          <a:p>
            <a:r>
              <a:rPr lang="en-CA" dirty="0">
                <a:solidFill>
                  <a:srgbClr val="000000"/>
                </a:solidFill>
              </a:rPr>
              <a:t>Creating Customized Cover Messages</a:t>
            </a:r>
          </a:p>
        </p:txBody>
      </p:sp>
    </p:spTree>
    <p:extLst>
      <p:ext uri="{BB962C8B-B14F-4D97-AF65-F5344CB8AC3E}">
        <p14:creationId xmlns:p14="http://schemas.microsoft.com/office/powerpoint/2010/main" val="145747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CA" dirty="0">
                <a:solidFill>
                  <a:srgbClr val="000000"/>
                </a:solidFill>
              </a:rPr>
              <a:t>Gaining Attention in the Opening</a:t>
            </a:r>
          </a:p>
        </p:txBody>
      </p:sp>
      <p:sp>
        <p:nvSpPr>
          <p:cNvPr id="3" name="Content Placeholder 2"/>
          <p:cNvSpPr>
            <a:spLocks noGrp="1"/>
          </p:cNvSpPr>
          <p:nvPr>
            <p:ph idx="1"/>
          </p:nvPr>
        </p:nvSpPr>
        <p:spPr>
          <a:xfrm>
            <a:off x="457200" y="1600200"/>
            <a:ext cx="7772400" cy="4525963"/>
          </a:xfrm>
        </p:spPr>
        <p:txBody>
          <a:bodyPr>
            <a:normAutofit/>
          </a:bodyPr>
          <a:lstStyle/>
          <a:p>
            <a:pPr marL="0" indent="0">
              <a:buNone/>
            </a:pPr>
            <a:r>
              <a:rPr lang="en-US" b="1" dirty="0">
                <a:latin typeface="Calibri" pitchFamily="34" charset="0"/>
                <a:cs typeface="Calibri" pitchFamily="34" charset="0"/>
              </a:rPr>
              <a:t>For solicited jobs</a:t>
            </a:r>
          </a:p>
          <a:p>
            <a:r>
              <a:rPr lang="en-CA" dirty="0"/>
              <a:t>Refer to the name of an employee in the company.</a:t>
            </a:r>
          </a:p>
          <a:p>
            <a:r>
              <a:rPr lang="en-CA" dirty="0"/>
              <a:t>Refer to the source of your information precisely.</a:t>
            </a:r>
          </a:p>
          <a:p>
            <a:r>
              <a:rPr lang="en-CA" dirty="0"/>
              <a:t>Refer to the job title and describe how your qualifications meet the requirements.</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45</a:t>
            </a:fld>
            <a:endParaRPr lang="en-CA" dirty="0"/>
          </a:p>
        </p:txBody>
      </p:sp>
    </p:spTree>
    <p:extLst>
      <p:ext uri="{BB962C8B-B14F-4D97-AF65-F5344CB8AC3E}">
        <p14:creationId xmlns:p14="http://schemas.microsoft.com/office/powerpoint/2010/main" val="29037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848600" cy="4525963"/>
          </a:xfrm>
        </p:spPr>
        <p:txBody>
          <a:bodyPr>
            <a:normAutofit/>
          </a:bodyPr>
          <a:lstStyle/>
          <a:p>
            <a:pPr marL="0" indent="0">
              <a:buNone/>
            </a:pPr>
            <a:r>
              <a:rPr lang="en-US" sz="3400" b="1" dirty="0">
                <a:latin typeface="Calibri" pitchFamily="34" charset="0"/>
                <a:cs typeface="Calibri" pitchFamily="34" charset="0"/>
              </a:rPr>
              <a:t>For unsolicited jobs</a:t>
            </a:r>
          </a:p>
          <a:p>
            <a:r>
              <a:rPr lang="en-CA" sz="3400" dirty="0"/>
              <a:t>Demonstrate an interest in and knowledge of the reader’s business.</a:t>
            </a:r>
          </a:p>
          <a:p>
            <a:r>
              <a:rPr lang="en-CA" sz="3400" dirty="0"/>
              <a:t>Show how your special talents and background will benefit the company.</a:t>
            </a:r>
          </a:p>
          <a:p>
            <a:endParaRPr lang="en-CA" sz="3400" dirty="0"/>
          </a:p>
          <a:p>
            <a:endParaRPr lang="en-CA" sz="3400"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46</a:t>
            </a:fld>
            <a:endParaRPr lang="en-CA" dirty="0"/>
          </a:p>
        </p:txBody>
      </p:sp>
      <p:sp>
        <p:nvSpPr>
          <p:cNvPr id="8" name="Title 1">
            <a:extLst>
              <a:ext uri="{FF2B5EF4-FFF2-40B4-BE49-F238E27FC236}">
                <a16:creationId xmlns:a16="http://schemas.microsoft.com/office/drawing/2014/main" id="{CCED00FA-B2E9-4E3A-827C-82642EA6EA79}"/>
              </a:ext>
            </a:extLst>
          </p:cNvPr>
          <p:cNvSpPr>
            <a:spLocks noGrp="1"/>
          </p:cNvSpPr>
          <p:nvPr>
            <p:ph type="title"/>
          </p:nvPr>
        </p:nvSpPr>
        <p:spPr>
          <a:xfrm>
            <a:off x="0" y="227013"/>
            <a:ext cx="9144000" cy="1143000"/>
          </a:xfrm>
        </p:spPr>
        <p:txBody>
          <a:bodyPr>
            <a:normAutofit/>
          </a:bodyPr>
          <a:lstStyle/>
          <a:p>
            <a:r>
              <a:rPr lang="en-CA" dirty="0">
                <a:solidFill>
                  <a:srgbClr val="000000"/>
                </a:solidFill>
              </a:rPr>
              <a:t>Gaining Attention in the Opening</a:t>
            </a:r>
          </a:p>
        </p:txBody>
      </p:sp>
    </p:spTree>
    <p:extLst>
      <p:ext uri="{BB962C8B-B14F-4D97-AF65-F5344CB8AC3E}">
        <p14:creationId xmlns:p14="http://schemas.microsoft.com/office/powerpoint/2010/main" val="359552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Promoting Strengths in the Body</a:t>
            </a:r>
          </a:p>
        </p:txBody>
      </p:sp>
      <p:sp>
        <p:nvSpPr>
          <p:cNvPr id="3" name="Content Placeholder 2"/>
          <p:cNvSpPr>
            <a:spLocks noGrp="1"/>
          </p:cNvSpPr>
          <p:nvPr>
            <p:ph idx="1"/>
          </p:nvPr>
        </p:nvSpPr>
        <p:spPr>
          <a:xfrm>
            <a:off x="457200" y="1600200"/>
            <a:ext cx="7848600" cy="4525963"/>
          </a:xfrm>
        </p:spPr>
        <p:txBody>
          <a:bodyPr/>
          <a:lstStyle/>
          <a:p>
            <a:r>
              <a:rPr lang="en-CA" dirty="0"/>
              <a:t>Demonstrate how your preparation and training fulfill the job requirements.</a:t>
            </a:r>
          </a:p>
          <a:p>
            <a:r>
              <a:rPr lang="en-CA" dirty="0"/>
              <a:t>Choose your strongest qualifications and show how they fit the targeted job.</a:t>
            </a:r>
          </a:p>
          <a:p>
            <a:r>
              <a:rPr lang="en-CA" dirty="0"/>
              <a:t>Discuss relevant personal traits and documentation that proves you possess these traits.</a:t>
            </a:r>
          </a:p>
          <a:p>
            <a:r>
              <a:rPr lang="en-CA" dirty="0"/>
              <a:t>Refer to your résumé.</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47</a:t>
            </a:fld>
            <a:endParaRPr lang="en-CA" dirty="0"/>
          </a:p>
        </p:txBody>
      </p:sp>
    </p:spTree>
    <p:extLst>
      <p:ext uri="{BB962C8B-B14F-4D97-AF65-F5344CB8AC3E}">
        <p14:creationId xmlns:p14="http://schemas.microsoft.com/office/powerpoint/2010/main" val="290677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Motivating Action in the Closing</a:t>
            </a:r>
          </a:p>
        </p:txBody>
      </p:sp>
      <p:sp>
        <p:nvSpPr>
          <p:cNvPr id="3" name="Content Placeholder 2"/>
          <p:cNvSpPr>
            <a:spLocks noGrp="1"/>
          </p:cNvSpPr>
          <p:nvPr>
            <p:ph idx="1"/>
          </p:nvPr>
        </p:nvSpPr>
        <p:spPr>
          <a:xfrm>
            <a:off x="457200" y="1600200"/>
            <a:ext cx="7924800" cy="4525963"/>
          </a:xfrm>
        </p:spPr>
        <p:txBody>
          <a:bodyPr/>
          <a:lstStyle/>
          <a:p>
            <a:r>
              <a:rPr lang="en-CA" dirty="0"/>
              <a:t>Ask for an interview. Consider hooking the request to a statement reviewing your strongest points.</a:t>
            </a:r>
          </a:p>
          <a:p>
            <a:r>
              <a:rPr lang="en-CA" dirty="0"/>
              <a:t>Make it easy to respond. Tell when you can be reached (during office hours). Some recruiters prefer that you call them.</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48</a:t>
            </a:fld>
            <a:endParaRPr lang="en-CA" dirty="0"/>
          </a:p>
        </p:txBody>
      </p:sp>
    </p:spTree>
    <p:extLst>
      <p:ext uri="{BB962C8B-B14F-4D97-AF65-F5344CB8AC3E}">
        <p14:creationId xmlns:p14="http://schemas.microsoft.com/office/powerpoint/2010/main" val="348511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CA" dirty="0"/>
              <a:t>Sending Your Résumé &amp; Cover Letter</a:t>
            </a:r>
          </a:p>
        </p:txBody>
      </p:sp>
      <p:sp>
        <p:nvSpPr>
          <p:cNvPr id="3" name="Content Placeholder 2"/>
          <p:cNvSpPr>
            <a:spLocks noGrp="1"/>
          </p:cNvSpPr>
          <p:nvPr>
            <p:ph idx="1"/>
          </p:nvPr>
        </p:nvSpPr>
        <p:spPr>
          <a:xfrm>
            <a:off x="457200" y="1600200"/>
            <a:ext cx="7696200" cy="4525963"/>
          </a:xfrm>
        </p:spPr>
        <p:txBody>
          <a:bodyPr>
            <a:normAutofit fontScale="92500" lnSpcReduction="20000"/>
          </a:bodyPr>
          <a:lstStyle/>
          <a:p>
            <a:r>
              <a:rPr lang="en-CA" dirty="0"/>
              <a:t>Submit both your cover letter and résumé in an e-mail message. </a:t>
            </a:r>
          </a:p>
          <a:p>
            <a:r>
              <a:rPr lang="en-CA" dirty="0"/>
              <a:t>Convert both to plain text.</a:t>
            </a:r>
          </a:p>
          <a:p>
            <a:r>
              <a:rPr lang="en-CA" dirty="0"/>
              <a:t>Send your cover letter as an e-mail and your résumé as an attachment (plain text, Word document, or PDF).</a:t>
            </a:r>
          </a:p>
          <a:p>
            <a:r>
              <a:rPr lang="en-CA" dirty="0"/>
              <a:t>Send a short e-mail message with both your cover letter and résumé</a:t>
            </a:r>
          </a:p>
          <a:p>
            <a:r>
              <a:rPr lang="en-CA" dirty="0"/>
              <a:t>Send a printed cover letter or résumé by Canada Post.</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49</a:t>
            </a:fld>
            <a:endParaRPr lang="en-CA" dirty="0"/>
          </a:p>
        </p:txBody>
      </p:sp>
    </p:spTree>
    <p:extLst>
      <p:ext uri="{BB962C8B-B14F-4D97-AF65-F5344CB8AC3E}">
        <p14:creationId xmlns:p14="http://schemas.microsoft.com/office/powerpoint/2010/main" val="3217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7B8C-7EA3-41C6-86EF-A72E9C484876}"/>
              </a:ext>
            </a:extLst>
          </p:cNvPr>
          <p:cNvSpPr>
            <a:spLocks noGrp="1"/>
          </p:cNvSpPr>
          <p:nvPr>
            <p:ph type="title"/>
          </p:nvPr>
        </p:nvSpPr>
        <p:spPr/>
        <p:txBody>
          <a:bodyPr>
            <a:normAutofit fontScale="90000"/>
          </a:bodyPr>
          <a:lstStyle/>
          <a:p>
            <a:r>
              <a:rPr lang="en-CA" dirty="0"/>
              <a:t>Latest Trends in Job Searching</a:t>
            </a:r>
            <a:br>
              <a:rPr lang="en-CA" dirty="0"/>
            </a:br>
            <a:r>
              <a:rPr lang="en-CA" dirty="0"/>
              <a:t>and Résumés</a:t>
            </a:r>
          </a:p>
        </p:txBody>
      </p:sp>
      <p:sp>
        <p:nvSpPr>
          <p:cNvPr id="3" name="Content Placeholder 2">
            <a:extLst>
              <a:ext uri="{FF2B5EF4-FFF2-40B4-BE49-F238E27FC236}">
                <a16:creationId xmlns:a16="http://schemas.microsoft.com/office/drawing/2014/main" id="{672E5FCD-36DA-445D-93D9-EC5E72E17676}"/>
              </a:ext>
            </a:extLst>
          </p:cNvPr>
          <p:cNvSpPr>
            <a:spLocks noGrp="1"/>
          </p:cNvSpPr>
          <p:nvPr>
            <p:ph idx="1"/>
          </p:nvPr>
        </p:nvSpPr>
        <p:spPr/>
        <p:txBody>
          <a:bodyPr/>
          <a:lstStyle/>
          <a:p>
            <a:r>
              <a:rPr lang="en-CA" dirty="0"/>
              <a:t>Use of mobile technologies is on the rise.</a:t>
            </a:r>
          </a:p>
          <a:p>
            <a:r>
              <a:rPr lang="en-CA" dirty="0"/>
              <a:t>Networking—it’s who you know.</a:t>
            </a:r>
          </a:p>
          <a:p>
            <a:r>
              <a:rPr lang="en-CA" dirty="0"/>
              <a:t>Communication and interpersonal skills are in high demand.</a:t>
            </a:r>
          </a:p>
          <a:p>
            <a:r>
              <a:rPr lang="en-CA" dirty="0"/>
              <a:t>Social media presence is a must.</a:t>
            </a:r>
          </a:p>
          <a:p>
            <a:r>
              <a:rPr lang="en-CA" dirty="0"/>
              <a:t>It’s all digital (e-mail, Internet job boards, and Web pages).</a:t>
            </a:r>
          </a:p>
          <a:p>
            <a:r>
              <a:rPr lang="en-CA" dirty="0"/>
              <a:t>Résumés must please scanners and skimmers.</a:t>
            </a:r>
          </a:p>
          <a:p>
            <a:endParaRPr lang="en-CA" dirty="0"/>
          </a:p>
        </p:txBody>
      </p:sp>
      <p:sp>
        <p:nvSpPr>
          <p:cNvPr id="4" name="Footer Placeholder 3">
            <a:extLst>
              <a:ext uri="{FF2B5EF4-FFF2-40B4-BE49-F238E27FC236}">
                <a16:creationId xmlns:a16="http://schemas.microsoft.com/office/drawing/2014/main" id="{69717DD2-492F-45AA-9F1B-D04BE5990393}"/>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38807E9-01B0-4874-A107-B50A2282DB75}"/>
              </a:ext>
            </a:extLst>
          </p:cNvPr>
          <p:cNvSpPr>
            <a:spLocks noGrp="1"/>
          </p:cNvSpPr>
          <p:nvPr>
            <p:ph type="sldNum" sz="quarter" idx="4"/>
          </p:nvPr>
        </p:nvSpPr>
        <p:spPr/>
        <p:txBody>
          <a:bodyPr/>
          <a:lstStyle/>
          <a:p>
            <a:r>
              <a:rPr lang="en-CA" dirty="0"/>
              <a:t>15-</a:t>
            </a:r>
            <a:fld id="{90E60EF9-1974-4B4E-8EB0-BAAA0C254CFE}" type="slidenum">
              <a:rPr lang="en-CA" smtClean="0"/>
              <a:pPr/>
              <a:t>5</a:t>
            </a:fld>
            <a:endParaRPr lang="en-CA" dirty="0"/>
          </a:p>
        </p:txBody>
      </p:sp>
    </p:spTree>
    <p:extLst>
      <p:ext uri="{BB962C8B-B14F-4D97-AF65-F5344CB8AC3E}">
        <p14:creationId xmlns:p14="http://schemas.microsoft.com/office/powerpoint/2010/main" val="357658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latin typeface="Calibri" pitchFamily="34" charset="0"/>
                <a:cs typeface="Calibri" pitchFamily="34" charset="0"/>
              </a:rPr>
              <a:t>Final Tips for </a:t>
            </a:r>
            <a:br>
              <a:rPr lang="en-US" dirty="0">
                <a:latin typeface="Calibri" pitchFamily="34" charset="0"/>
                <a:cs typeface="Calibri" pitchFamily="34" charset="0"/>
              </a:rPr>
            </a:br>
            <a:r>
              <a:rPr lang="en-US" dirty="0">
                <a:latin typeface="Calibri" pitchFamily="34" charset="0"/>
                <a:cs typeface="Calibri" pitchFamily="34" charset="0"/>
              </a:rPr>
              <a:t>Successful Cover Messages</a:t>
            </a:r>
            <a:endParaRPr lang="en-CA" dirty="0"/>
          </a:p>
        </p:txBody>
      </p:sp>
      <p:sp>
        <p:nvSpPr>
          <p:cNvPr id="3" name="Content Placeholder 2"/>
          <p:cNvSpPr>
            <a:spLocks noGrp="1"/>
          </p:cNvSpPr>
          <p:nvPr>
            <p:ph idx="1"/>
          </p:nvPr>
        </p:nvSpPr>
        <p:spPr>
          <a:xfrm>
            <a:off x="457200" y="1600200"/>
            <a:ext cx="7848600" cy="4525963"/>
          </a:xfrm>
        </p:spPr>
        <p:txBody>
          <a:bodyPr>
            <a:normAutofit fontScale="92500" lnSpcReduction="10000"/>
          </a:bodyPr>
          <a:lstStyle/>
          <a:p>
            <a:r>
              <a:rPr lang="en-CA" dirty="0"/>
              <a:t>Make activities and outcomes, not you, the subject of sentences.</a:t>
            </a:r>
          </a:p>
          <a:p>
            <a:r>
              <a:rPr lang="en-CA" dirty="0"/>
              <a:t>Avoid sounding self-centred.</a:t>
            </a:r>
          </a:p>
          <a:p>
            <a:r>
              <a:rPr lang="en-CA" dirty="0"/>
              <a:t>Use a traditional letter style, such as the block format.</a:t>
            </a:r>
          </a:p>
          <a:p>
            <a:r>
              <a:rPr lang="en-CA" dirty="0"/>
              <a:t>Print on quality paper.</a:t>
            </a:r>
          </a:p>
          <a:p>
            <a:r>
              <a:rPr lang="en-CA" dirty="0"/>
              <a:t>Proofread several times. Have someone else read it. </a:t>
            </a:r>
          </a:p>
          <a:p>
            <a:r>
              <a:rPr lang="en-CA" dirty="0"/>
              <a:t>Don’t rely on spellcheck to find all errors.</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50</a:t>
            </a:fld>
            <a:endParaRPr lang="en-CA" dirty="0"/>
          </a:p>
        </p:txBody>
      </p:sp>
    </p:spTree>
    <p:extLst>
      <p:ext uri="{BB962C8B-B14F-4D97-AF65-F5344CB8AC3E}">
        <p14:creationId xmlns:p14="http://schemas.microsoft.com/office/powerpoint/2010/main" val="304680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ormAutofit/>
          </a:bodyPr>
          <a:lstStyle/>
          <a:p>
            <a:r>
              <a:rPr lang="en-US" i="1" dirty="0"/>
              <a:t>Summary of Learning Objectives</a:t>
            </a:r>
          </a:p>
        </p:txBody>
      </p:sp>
      <p:sp>
        <p:nvSpPr>
          <p:cNvPr id="5" name="Content Placeholder 4"/>
          <p:cNvSpPr>
            <a:spLocks noGrp="1"/>
          </p:cNvSpPr>
          <p:nvPr>
            <p:ph idx="1"/>
          </p:nvPr>
        </p:nvSpPr>
        <p:spPr>
          <a:xfrm>
            <a:off x="457200" y="1600200"/>
            <a:ext cx="7620000" cy="4525963"/>
          </a:xfrm>
        </p:spPr>
        <p:txBody>
          <a:bodyPr>
            <a:normAutofit lnSpcReduction="10000"/>
          </a:bodyPr>
          <a:lstStyle/>
          <a:p>
            <a:r>
              <a:rPr lang="en-CA" dirty="0"/>
              <a:t>Begin a job search by recognizing emerging trends and technologies, exploring your interests, evaluating your qualifications, and investigating career opportunities.</a:t>
            </a:r>
          </a:p>
          <a:p>
            <a:r>
              <a:rPr lang="en-CA" dirty="0"/>
              <a:t>Develop effective search strategies to explore the open job market.</a:t>
            </a:r>
          </a:p>
          <a:p>
            <a:r>
              <a:rPr lang="en-CA" dirty="0"/>
              <a:t>Expand your job-search strategies by pursuing the hidden job market.</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15-</a:t>
            </a:r>
            <a:fld id="{90E60EF9-1974-4B4E-8EB0-BAAA0C254CFE}" type="slidenum">
              <a:rPr lang="en-CA" smtClean="0"/>
              <a:pPr/>
              <a:t>51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additive="base">
                                        <p:cTn id="7" dur="500" fill="hold"/>
                                        <p:tgtEl>
                                          <p:spTgt spid="189442"/>
                                        </p:tgtEl>
                                        <p:attrNameLst>
                                          <p:attrName>ppt_x</p:attrName>
                                        </p:attrNameLst>
                                      </p:cBhvr>
                                      <p:tavLst>
                                        <p:tav tm="0">
                                          <p:val>
                                            <p:strVal val="0-#ppt_w/2"/>
                                          </p:val>
                                        </p:tav>
                                        <p:tav tm="100000">
                                          <p:val>
                                            <p:strVal val="#ppt_x"/>
                                          </p:val>
                                        </p:tav>
                                      </p:tavLst>
                                    </p:anim>
                                    <p:anim calcmode="lin" valueType="num">
                                      <p:cBhvr additive="base">
                                        <p:cTn id="8" dur="500" fill="hold"/>
                                        <p:tgtEl>
                                          <p:spTgt spid="1894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rmAutofit/>
          </a:bodyPr>
          <a:lstStyle/>
          <a:p>
            <a:r>
              <a:rPr lang="en-US" i="1" dirty="0"/>
              <a:t>Summary of Learning Objectives</a:t>
            </a:r>
          </a:p>
        </p:txBody>
      </p:sp>
      <p:sp>
        <p:nvSpPr>
          <p:cNvPr id="7" name="Content Placeholder 6"/>
          <p:cNvSpPr>
            <a:spLocks noGrp="1"/>
          </p:cNvSpPr>
          <p:nvPr>
            <p:ph idx="1"/>
          </p:nvPr>
        </p:nvSpPr>
        <p:spPr>
          <a:xfrm>
            <a:off x="457200" y="1600200"/>
            <a:ext cx="7696200" cy="4525963"/>
          </a:xfrm>
        </p:spPr>
        <p:txBody>
          <a:bodyPr>
            <a:normAutofit/>
          </a:bodyPr>
          <a:lstStyle/>
          <a:p>
            <a:r>
              <a:rPr lang="en-CA" dirty="0"/>
              <a:t>Organize your qualifications and information to create a winning, customized résumé.</a:t>
            </a:r>
          </a:p>
          <a:p>
            <a:r>
              <a:rPr lang="en-CA" dirty="0"/>
              <a:t>Optimize your job search and résumé by taking advantage of today’s digital tools.</a:t>
            </a:r>
          </a:p>
          <a:p>
            <a:r>
              <a:rPr lang="en-CA" dirty="0"/>
              <a:t>Understand the value of cover messages and how to draft and submit a customized message.</a:t>
            </a:r>
          </a:p>
          <a:p>
            <a:endParaRPr lang="en-CA" dirty="0"/>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52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4"/>
          <p:cNvSpPr>
            <a:spLocks noGrp="1" noChangeArrowheads="1"/>
          </p:cNvSpPr>
          <p:nvPr>
            <p:ph type="title"/>
          </p:nvPr>
        </p:nvSpPr>
        <p:spPr/>
        <p:txBody>
          <a:bodyPr>
            <a:normAutofit fontScale="90000"/>
          </a:bodyPr>
          <a:lstStyle/>
          <a:p>
            <a:r>
              <a:rPr lang="en-US" dirty="0">
                <a:solidFill>
                  <a:srgbClr val="000000"/>
                </a:solidFill>
              </a:rPr>
              <a:t>Using Technology to </a:t>
            </a:r>
            <a:br>
              <a:rPr lang="en-US" dirty="0">
                <a:solidFill>
                  <a:srgbClr val="000000"/>
                </a:solidFill>
              </a:rPr>
            </a:br>
            <a:r>
              <a:rPr lang="en-US" dirty="0">
                <a:solidFill>
                  <a:srgbClr val="000000"/>
                </a:solidFill>
              </a:rPr>
              <a:t>Aid Your Job Search</a:t>
            </a:r>
          </a:p>
        </p:txBody>
      </p:sp>
      <p:sp>
        <p:nvSpPr>
          <p:cNvPr id="7" name="Content Placeholder 6"/>
          <p:cNvSpPr>
            <a:spLocks noGrp="1"/>
          </p:cNvSpPr>
          <p:nvPr>
            <p:ph idx="1"/>
          </p:nvPr>
        </p:nvSpPr>
        <p:spPr>
          <a:xfrm>
            <a:off x="457200" y="1600200"/>
            <a:ext cx="8229600" cy="4525963"/>
          </a:xfrm>
        </p:spPr>
        <p:txBody>
          <a:bodyPr>
            <a:normAutofit/>
          </a:bodyPr>
          <a:lstStyle/>
          <a:p>
            <a:r>
              <a:rPr lang="en-CA" sz="3400" dirty="0"/>
              <a:t>Organizations bet on technology.</a:t>
            </a:r>
          </a:p>
          <a:p>
            <a:r>
              <a:rPr lang="en-CA" sz="3400" dirty="0"/>
              <a:t>It’s an employers’ market</a:t>
            </a:r>
            <a:r>
              <a:rPr lang="en-CA" sz="3600" dirty="0"/>
              <a:t>—</a:t>
            </a:r>
            <a:r>
              <a:rPr lang="en-CA" sz="3400" dirty="0"/>
              <a:t>what the employer wants. </a:t>
            </a:r>
          </a:p>
          <a:p>
            <a:r>
              <a:rPr lang="en-CA" sz="3400" dirty="0"/>
              <a:t>The résumé is not dead</a:t>
            </a:r>
            <a:r>
              <a:rPr lang="en-CA" sz="3600" dirty="0"/>
              <a:t>—it is </a:t>
            </a:r>
            <a:r>
              <a:rPr lang="en-CA" sz="3400" dirty="0"/>
              <a:t>read digitally rather than in print and should always be available and current.</a:t>
            </a:r>
          </a:p>
          <a:p>
            <a:endParaRPr lang="en-CA" sz="3400" dirty="0"/>
          </a:p>
          <a:p>
            <a:endParaRPr lang="en-CA" sz="3400" dirty="0"/>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CA" dirty="0"/>
              <a:t>Four-Step Job Search Process</a:t>
            </a:r>
          </a:p>
        </p:txBody>
      </p:sp>
      <p:sp>
        <p:nvSpPr>
          <p:cNvPr id="8" name="Content Placeholder 7"/>
          <p:cNvSpPr>
            <a:spLocks noGrp="1"/>
          </p:cNvSpPr>
          <p:nvPr>
            <p:ph idx="1"/>
          </p:nvPr>
        </p:nvSpPr>
        <p:spPr>
          <a:xfrm>
            <a:off x="457200" y="1600200"/>
            <a:ext cx="7848600" cy="4525963"/>
          </a:xfrm>
        </p:spPr>
        <p:txBody>
          <a:bodyPr>
            <a:normAutofit/>
          </a:bodyPr>
          <a:lstStyle/>
          <a:p>
            <a:pPr lvl="1">
              <a:buFont typeface="Arial" panose="020B0604020202020204" pitchFamily="34" charset="0"/>
              <a:buChar char="•"/>
            </a:pPr>
            <a:r>
              <a:rPr lang="en-CA" sz="3400" dirty="0"/>
              <a:t>Analyze yourself.</a:t>
            </a:r>
          </a:p>
          <a:p>
            <a:pPr lvl="1">
              <a:buFont typeface="Arial" panose="020B0604020202020204" pitchFamily="34" charset="0"/>
              <a:buChar char="•"/>
            </a:pPr>
            <a:r>
              <a:rPr lang="en-CA" sz="3400" dirty="0"/>
              <a:t>Develop a job-search strategy.</a:t>
            </a:r>
          </a:p>
          <a:p>
            <a:pPr lvl="1">
              <a:buFont typeface="Arial" panose="020B0604020202020204" pitchFamily="34" charset="0"/>
              <a:buChar char="•"/>
            </a:pPr>
            <a:r>
              <a:rPr lang="en-CA" sz="3400" dirty="0"/>
              <a:t>Prepare a résumé.</a:t>
            </a:r>
          </a:p>
          <a:p>
            <a:pPr lvl="1">
              <a:buFont typeface="Arial" panose="020B0604020202020204" pitchFamily="34" charset="0"/>
              <a:buChar char="•"/>
            </a:pPr>
            <a:r>
              <a:rPr lang="en-CA" sz="3400" dirty="0"/>
              <a:t>Know the hiring process. </a:t>
            </a:r>
          </a:p>
        </p:txBody>
      </p:sp>
      <p:sp>
        <p:nvSpPr>
          <p:cNvPr id="6"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15-</a:t>
            </a:r>
            <a:fld id="{90E60EF9-1974-4B4E-8EB0-BAAA0C254CFE}" type="slidenum">
              <a:rPr lang="en-CA" smtClean="0"/>
              <a:pPr/>
              <a:t>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additive="base">
                                        <p:cTn id="22"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7475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spcAft>
                <a:spcPct val="10000"/>
              </a:spcAft>
              <a:buClr>
                <a:srgbClr val="963C26"/>
              </a:buClr>
              <a:buFont typeface="Wingdings" pitchFamily="2" charset="2"/>
              <a:buChar char="§"/>
            </a:pPr>
            <a:endParaRPr lang="en-CA" dirty="0"/>
          </a:p>
        </p:txBody>
      </p:sp>
      <p:sp>
        <p:nvSpPr>
          <p:cNvPr id="156770" name="Rectangle 98"/>
          <p:cNvSpPr>
            <a:spLocks noChangeArrowheads="1"/>
          </p:cNvSpPr>
          <p:nvPr/>
        </p:nvSpPr>
        <p:spPr bwMode="auto">
          <a:xfrm>
            <a:off x="457200" y="533400"/>
            <a:ext cx="8305800" cy="685800"/>
          </a:xfrm>
          <a:prstGeom prst="rect">
            <a:avLst/>
          </a:prstGeom>
          <a:noFill/>
          <a:ln w="9525">
            <a:noFill/>
            <a:miter lim="800000"/>
            <a:headEnd/>
            <a:tailEnd/>
          </a:ln>
          <a:effectLst/>
        </p:spPr>
        <p:txBody>
          <a:bodyPr anchor="ctr"/>
          <a:lstStyle/>
          <a:p>
            <a:pPr marL="914400" indent="-914400" algn="ctr">
              <a:defRPr/>
            </a:pPr>
            <a:r>
              <a:rPr lang="en-US" sz="4400" dirty="0">
                <a:latin typeface="Calibri" pitchFamily="34" charset="0"/>
                <a:cs typeface="Calibri" pitchFamily="34" charset="0"/>
              </a:rPr>
              <a:t>Job Searching in the Digital Age</a:t>
            </a:r>
          </a:p>
        </p:txBody>
      </p:sp>
      <p:sp>
        <p:nvSpPr>
          <p:cNvPr id="8" name="Footer Placeholder 1"/>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0" name="Slide Number Placeholder 9"/>
          <p:cNvSpPr>
            <a:spLocks noGrp="1"/>
          </p:cNvSpPr>
          <p:nvPr>
            <p:ph type="sldNum" sz="quarter" idx="4"/>
          </p:nvPr>
        </p:nvSpPr>
        <p:spPr/>
        <p:txBody>
          <a:bodyPr/>
          <a:lstStyle/>
          <a:p>
            <a:r>
              <a:rPr lang="en-CA" dirty="0"/>
              <a:t>15-</a:t>
            </a:r>
            <a:fld id="{90E60EF9-1974-4B4E-8EB0-BAAA0C254CFE}" type="slidenum">
              <a:rPr lang="en-CA" smtClean="0"/>
              <a:pPr/>
              <a:t>8</a:t>
            </a:fld>
            <a:endParaRPr lang="en-CA"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8787" y="1700808"/>
            <a:ext cx="8146426" cy="3672407"/>
          </a:xfr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770"/>
                                        </p:tgtEl>
                                        <p:attrNameLst>
                                          <p:attrName>style.visibility</p:attrName>
                                        </p:attrNameLst>
                                      </p:cBhvr>
                                      <p:to>
                                        <p:strVal val="visible"/>
                                      </p:to>
                                    </p:set>
                                    <p:anim calcmode="lin" valueType="num">
                                      <p:cBhvr additive="base">
                                        <p:cTn id="7" dur="500" fill="hold"/>
                                        <p:tgtEl>
                                          <p:spTgt spid="156770"/>
                                        </p:tgtEl>
                                        <p:attrNameLst>
                                          <p:attrName>ppt_x</p:attrName>
                                        </p:attrNameLst>
                                      </p:cBhvr>
                                      <p:tavLst>
                                        <p:tav tm="0">
                                          <p:val>
                                            <p:strVal val="0-#ppt_w/2"/>
                                          </p:val>
                                        </p:tav>
                                        <p:tav tm="100000">
                                          <p:val>
                                            <p:strVal val="#ppt_x"/>
                                          </p:val>
                                        </p:tav>
                                      </p:tavLst>
                                    </p:anim>
                                    <p:anim calcmode="lin" valueType="num">
                                      <p:cBhvr additive="base">
                                        <p:cTn id="8" dur="500" fill="hold"/>
                                        <p:tgtEl>
                                          <p:spTgt spid="156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B64-7DB6-450F-AA6B-CED281A919D1}"/>
              </a:ext>
            </a:extLst>
          </p:cNvPr>
          <p:cNvSpPr>
            <a:spLocks noGrp="1"/>
          </p:cNvSpPr>
          <p:nvPr>
            <p:ph type="title"/>
          </p:nvPr>
        </p:nvSpPr>
        <p:spPr/>
        <p:txBody>
          <a:bodyPr/>
          <a:lstStyle/>
          <a:p>
            <a:r>
              <a:rPr lang="en-CA" dirty="0"/>
              <a:t>Your Job Search With Self-Analysis</a:t>
            </a:r>
          </a:p>
        </p:txBody>
      </p:sp>
      <p:sp>
        <p:nvSpPr>
          <p:cNvPr id="3" name="Content Placeholder 2">
            <a:extLst>
              <a:ext uri="{FF2B5EF4-FFF2-40B4-BE49-F238E27FC236}">
                <a16:creationId xmlns:a16="http://schemas.microsoft.com/office/drawing/2014/main" id="{6C80D415-69A7-4BF7-A8B2-1188B0C20B70}"/>
              </a:ext>
            </a:extLst>
          </p:cNvPr>
          <p:cNvSpPr>
            <a:spLocks noGrp="1"/>
          </p:cNvSpPr>
          <p:nvPr>
            <p:ph idx="1"/>
          </p:nvPr>
        </p:nvSpPr>
        <p:spPr/>
        <p:txBody>
          <a:bodyPr>
            <a:normAutofit fontScale="92500" lnSpcReduction="10000"/>
          </a:bodyPr>
          <a:lstStyle/>
          <a:p>
            <a:r>
              <a:rPr lang="en-CA" dirty="0"/>
              <a:t>Analyze your interests and goals, and evaluate your qualifications.</a:t>
            </a:r>
          </a:p>
          <a:p>
            <a:r>
              <a:rPr lang="en-CA" dirty="0"/>
              <a:t>Consider the following:</a:t>
            </a:r>
          </a:p>
          <a:p>
            <a:pPr lvl="1">
              <a:buFont typeface="Arial" panose="020B0604020202020204" pitchFamily="34" charset="0"/>
              <a:buChar char="•"/>
            </a:pPr>
            <a:r>
              <a:rPr lang="en-CA" dirty="0"/>
              <a:t>What are you passionate about? Can your passion become a career?</a:t>
            </a:r>
          </a:p>
          <a:p>
            <a:pPr lvl="1">
              <a:buFont typeface="Arial" panose="020B0604020202020204" pitchFamily="34" charset="0"/>
              <a:buChar char="•"/>
            </a:pPr>
            <a:r>
              <a:rPr lang="en-CA" dirty="0"/>
              <a:t>Do you enjoy working with people, data, or things?</a:t>
            </a:r>
          </a:p>
          <a:p>
            <a:pPr lvl="1">
              <a:buFont typeface="Arial" panose="020B0604020202020204" pitchFamily="34" charset="0"/>
              <a:buChar char="•"/>
            </a:pPr>
            <a:r>
              <a:rPr lang="en-CA" dirty="0"/>
              <a:t>Would you like to work for someone else or be your own boss?</a:t>
            </a:r>
          </a:p>
          <a:p>
            <a:pPr lvl="1">
              <a:buFont typeface="Arial" panose="020B0604020202020204" pitchFamily="34" charset="0"/>
              <a:buChar char="•"/>
            </a:pPr>
            <a:r>
              <a:rPr lang="en-CA" dirty="0"/>
              <a:t>How important are salary, benefits, technology support, and job stability?</a:t>
            </a:r>
          </a:p>
        </p:txBody>
      </p:sp>
      <p:sp>
        <p:nvSpPr>
          <p:cNvPr id="4" name="Footer Placeholder 3">
            <a:extLst>
              <a:ext uri="{FF2B5EF4-FFF2-40B4-BE49-F238E27FC236}">
                <a16:creationId xmlns:a16="http://schemas.microsoft.com/office/drawing/2014/main" id="{80C0956B-D764-47CD-9DD4-2842E063D959}"/>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F2D68CB9-3657-4B70-9B4A-E929A67C86C6}"/>
              </a:ext>
            </a:extLst>
          </p:cNvPr>
          <p:cNvSpPr>
            <a:spLocks noGrp="1"/>
          </p:cNvSpPr>
          <p:nvPr>
            <p:ph type="sldNum" sz="quarter" idx="4"/>
          </p:nvPr>
        </p:nvSpPr>
        <p:spPr/>
        <p:txBody>
          <a:bodyPr/>
          <a:lstStyle/>
          <a:p>
            <a:r>
              <a:rPr lang="en-CA" dirty="0"/>
              <a:t>15-</a:t>
            </a:r>
            <a:fld id="{90E60EF9-1974-4B4E-8EB0-BAAA0C254CFE}" type="slidenum">
              <a:rPr lang="en-CA" smtClean="0"/>
              <a:pPr/>
              <a:t>9</a:t>
            </a:fld>
            <a:endParaRPr lang="en-CA" dirty="0"/>
          </a:p>
        </p:txBody>
      </p:sp>
    </p:spTree>
    <p:extLst>
      <p:ext uri="{BB962C8B-B14F-4D97-AF65-F5344CB8AC3E}">
        <p14:creationId xmlns:p14="http://schemas.microsoft.com/office/powerpoint/2010/main" val="114106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17262</TotalTime>
  <Words>4439</Words>
  <Application>Microsoft Office PowerPoint</Application>
  <PresentationFormat>On-screen Show (4:3)</PresentationFormat>
  <Paragraphs>510</Paragraphs>
  <Slides>52</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Gill Sans MT</vt:lpstr>
      <vt:lpstr>Wingdings</vt:lpstr>
      <vt:lpstr>1_Office Theme</vt:lpstr>
      <vt:lpstr>PowerPoint Presentation</vt:lpstr>
      <vt:lpstr>The Job Search and Résumés</vt:lpstr>
      <vt:lpstr>Unit 5  Employability Skills</vt:lpstr>
      <vt:lpstr>Job Searching in the Digital Age </vt:lpstr>
      <vt:lpstr>Latest Trends in Job Searching and Résumés</vt:lpstr>
      <vt:lpstr>Using Technology to  Aid Your Job Search</vt:lpstr>
      <vt:lpstr>Four-Step Job Search Process</vt:lpstr>
      <vt:lpstr>PowerPoint Presentation</vt:lpstr>
      <vt:lpstr>Your Job Search With Self-Analysis</vt:lpstr>
      <vt:lpstr>Your Job Search With Self-Analysis</vt:lpstr>
      <vt:lpstr>Exploring Career Opportunities</vt:lpstr>
      <vt:lpstr>Evaluating Your Qualifications</vt:lpstr>
      <vt:lpstr>Investigating Career Opportunities</vt:lpstr>
      <vt:lpstr>Investigating Career Opportunities</vt:lpstr>
      <vt:lpstr>How Job Seekers Found the Best Jobs</vt:lpstr>
      <vt:lpstr>Searching the Open Job Market</vt:lpstr>
      <vt:lpstr>Searching the Open Job Market</vt:lpstr>
      <vt:lpstr>Protecting Yourself When Posting on Online Job Boards</vt:lpstr>
      <vt:lpstr>Building a Personal Network</vt:lpstr>
      <vt:lpstr>Targeting Social Media in a Job Search</vt:lpstr>
      <vt:lpstr>Harnessing the Power of LinkedIn</vt:lpstr>
      <vt:lpstr>Targeting Social Media in a Job Search</vt:lpstr>
      <vt:lpstr>Creating Your Personal Brand</vt:lpstr>
      <vt:lpstr>Developing Your Own Brand</vt:lpstr>
      <vt:lpstr>Creating a Customized Résumé</vt:lpstr>
      <vt:lpstr>Choosing a Résumé Style</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Organizing Your Information Into Effective Résumé Categories</vt:lpstr>
      <vt:lpstr>Polishing Your Résumé and  Keeping It Honest</vt:lpstr>
      <vt:lpstr>Proofreading Your Résumé</vt:lpstr>
      <vt:lpstr>Maximize the Rank of Your Résumé</vt:lpstr>
      <vt:lpstr>Showcasing Qualifications in a  Career E-portfolio</vt:lpstr>
      <vt:lpstr>How Are E-portfolios Accessed?</vt:lpstr>
      <vt:lpstr>Expanding Employment Chances With a Video Résumé</vt:lpstr>
      <vt:lpstr>How Many Résumés and What Format?</vt:lpstr>
      <vt:lpstr>How Many Résumés and What Format?</vt:lpstr>
      <vt:lpstr>Submitting Your Résumé</vt:lpstr>
      <vt:lpstr>Creating Customized Cover Messages</vt:lpstr>
      <vt:lpstr>Gaining Attention in the Opening</vt:lpstr>
      <vt:lpstr>Gaining Attention in the Opening</vt:lpstr>
      <vt:lpstr>Promoting Strengths in the Body</vt:lpstr>
      <vt:lpstr>Motivating Action in the Closing</vt:lpstr>
      <vt:lpstr>Sending Your Résumé &amp; Cover Letter</vt:lpstr>
      <vt:lpstr>Final Tips for  Successful Cover Messages</vt:lpstr>
      <vt:lpstr>Summary of Learning Objectives</vt:lpstr>
      <vt:lpstr>Summary of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The Job Search, Résumés,  and Cover Letters</dc:title>
  <dc:creator>Kathy</dc:creator>
  <cp:lastModifiedBy>Kunjesh Kantilal Ramani</cp:lastModifiedBy>
  <cp:revision>605</cp:revision>
  <cp:lastPrinted>2017-10-21T04:17:17Z</cp:lastPrinted>
  <dcterms:created xsi:type="dcterms:W3CDTF">2015-03-13T17:17:07Z</dcterms:created>
  <dcterms:modified xsi:type="dcterms:W3CDTF">2022-11-04T20:51:15Z</dcterms:modified>
</cp:coreProperties>
</file>