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47"/>
  </p:notesMasterIdLst>
  <p:handoutMasterIdLst>
    <p:handoutMasterId r:id="rId48"/>
  </p:handoutMasterIdLst>
  <p:sldIdLst>
    <p:sldId id="329" r:id="rId2"/>
    <p:sldId id="321" r:id="rId3"/>
    <p:sldId id="349" r:id="rId4"/>
    <p:sldId id="261" r:id="rId5"/>
    <p:sldId id="330" r:id="rId6"/>
    <p:sldId id="262" r:id="rId7"/>
    <p:sldId id="331" r:id="rId8"/>
    <p:sldId id="348" r:id="rId9"/>
    <p:sldId id="333" r:id="rId10"/>
    <p:sldId id="332" r:id="rId11"/>
    <p:sldId id="351" r:id="rId12"/>
    <p:sldId id="350" r:id="rId13"/>
    <p:sldId id="263" r:id="rId14"/>
    <p:sldId id="338" r:id="rId15"/>
    <p:sldId id="339" r:id="rId16"/>
    <p:sldId id="352" r:id="rId17"/>
    <p:sldId id="353" r:id="rId18"/>
    <p:sldId id="354" r:id="rId19"/>
    <p:sldId id="356" r:id="rId20"/>
    <p:sldId id="336" r:id="rId21"/>
    <p:sldId id="357" r:id="rId22"/>
    <p:sldId id="358" r:id="rId23"/>
    <p:sldId id="359" r:id="rId24"/>
    <p:sldId id="363" r:id="rId25"/>
    <p:sldId id="337" r:id="rId26"/>
    <p:sldId id="365" r:id="rId27"/>
    <p:sldId id="366" r:id="rId28"/>
    <p:sldId id="360" r:id="rId29"/>
    <p:sldId id="364" r:id="rId30"/>
    <p:sldId id="300" r:id="rId31"/>
    <p:sldId id="301" r:id="rId32"/>
    <p:sldId id="342" r:id="rId33"/>
    <p:sldId id="302" r:id="rId34"/>
    <p:sldId id="343" r:id="rId35"/>
    <p:sldId id="303" r:id="rId36"/>
    <p:sldId id="344" r:id="rId37"/>
    <p:sldId id="304" r:id="rId38"/>
    <p:sldId id="361" r:id="rId39"/>
    <p:sldId id="346" r:id="rId40"/>
    <p:sldId id="297" r:id="rId41"/>
    <p:sldId id="362" r:id="rId42"/>
    <p:sldId id="311" r:id="rId43"/>
    <p:sldId id="312" r:id="rId44"/>
    <p:sldId id="313" r:id="rId45"/>
    <p:sldId id="347" r:id="rId46"/>
  </p:sldIdLst>
  <p:sldSz cx="9144000" cy="6858000" type="screen4x3"/>
  <p:notesSz cx="7010400" cy="9296400"/>
  <p:defaultTextStyle>
    <a:defPPr>
      <a:defRPr lang="en-US"/>
    </a:defPPr>
    <a:lvl1pPr algn="l" rtl="0" fontAlgn="base">
      <a:spcBef>
        <a:spcPct val="0"/>
      </a:spcBef>
      <a:spcAft>
        <a:spcPct val="0"/>
      </a:spcAft>
      <a:defRPr sz="3200" b="1" kern="1200">
        <a:solidFill>
          <a:schemeClr val="tx1"/>
        </a:solidFill>
        <a:latin typeface="Gill Sans MT" pitchFamily="34" charset="0"/>
        <a:ea typeface="+mn-ea"/>
        <a:cs typeface="+mn-cs"/>
      </a:defRPr>
    </a:lvl1pPr>
    <a:lvl2pPr marL="457200" algn="l" rtl="0" fontAlgn="base">
      <a:spcBef>
        <a:spcPct val="0"/>
      </a:spcBef>
      <a:spcAft>
        <a:spcPct val="0"/>
      </a:spcAft>
      <a:defRPr sz="3200" b="1" kern="1200">
        <a:solidFill>
          <a:schemeClr val="tx1"/>
        </a:solidFill>
        <a:latin typeface="Gill Sans MT" pitchFamily="34" charset="0"/>
        <a:ea typeface="+mn-ea"/>
        <a:cs typeface="+mn-cs"/>
      </a:defRPr>
    </a:lvl2pPr>
    <a:lvl3pPr marL="914400" algn="l" rtl="0" fontAlgn="base">
      <a:spcBef>
        <a:spcPct val="0"/>
      </a:spcBef>
      <a:spcAft>
        <a:spcPct val="0"/>
      </a:spcAft>
      <a:defRPr sz="3200" b="1" kern="1200">
        <a:solidFill>
          <a:schemeClr val="tx1"/>
        </a:solidFill>
        <a:latin typeface="Gill Sans MT" pitchFamily="34" charset="0"/>
        <a:ea typeface="+mn-ea"/>
        <a:cs typeface="+mn-cs"/>
      </a:defRPr>
    </a:lvl3pPr>
    <a:lvl4pPr marL="1371600" algn="l" rtl="0" fontAlgn="base">
      <a:spcBef>
        <a:spcPct val="0"/>
      </a:spcBef>
      <a:spcAft>
        <a:spcPct val="0"/>
      </a:spcAft>
      <a:defRPr sz="3200" b="1" kern="1200">
        <a:solidFill>
          <a:schemeClr val="tx1"/>
        </a:solidFill>
        <a:latin typeface="Gill Sans MT" pitchFamily="34" charset="0"/>
        <a:ea typeface="+mn-ea"/>
        <a:cs typeface="+mn-cs"/>
      </a:defRPr>
    </a:lvl4pPr>
    <a:lvl5pPr marL="1828800" algn="l" rtl="0" fontAlgn="base">
      <a:spcBef>
        <a:spcPct val="0"/>
      </a:spcBef>
      <a:spcAft>
        <a:spcPct val="0"/>
      </a:spcAft>
      <a:defRPr sz="3200" b="1" kern="1200">
        <a:solidFill>
          <a:schemeClr val="tx1"/>
        </a:solidFill>
        <a:latin typeface="Gill Sans MT" pitchFamily="34" charset="0"/>
        <a:ea typeface="+mn-ea"/>
        <a:cs typeface="+mn-cs"/>
      </a:defRPr>
    </a:lvl5pPr>
    <a:lvl6pPr marL="2286000" algn="l" defTabSz="914400" rtl="0" eaLnBrk="1" latinLnBrk="0" hangingPunct="1">
      <a:defRPr sz="3200" b="1" kern="1200">
        <a:solidFill>
          <a:schemeClr val="tx1"/>
        </a:solidFill>
        <a:latin typeface="Gill Sans MT" pitchFamily="34" charset="0"/>
        <a:ea typeface="+mn-ea"/>
        <a:cs typeface="+mn-cs"/>
      </a:defRPr>
    </a:lvl6pPr>
    <a:lvl7pPr marL="2743200" algn="l" defTabSz="914400" rtl="0" eaLnBrk="1" latinLnBrk="0" hangingPunct="1">
      <a:defRPr sz="3200" b="1" kern="1200">
        <a:solidFill>
          <a:schemeClr val="tx1"/>
        </a:solidFill>
        <a:latin typeface="Gill Sans MT" pitchFamily="34" charset="0"/>
        <a:ea typeface="+mn-ea"/>
        <a:cs typeface="+mn-cs"/>
      </a:defRPr>
    </a:lvl7pPr>
    <a:lvl8pPr marL="3200400" algn="l" defTabSz="914400" rtl="0" eaLnBrk="1" latinLnBrk="0" hangingPunct="1">
      <a:defRPr sz="3200" b="1" kern="1200">
        <a:solidFill>
          <a:schemeClr val="tx1"/>
        </a:solidFill>
        <a:latin typeface="Gill Sans MT" pitchFamily="34" charset="0"/>
        <a:ea typeface="+mn-ea"/>
        <a:cs typeface="+mn-cs"/>
      </a:defRPr>
    </a:lvl8pPr>
    <a:lvl9pPr marL="3657600" algn="l" defTabSz="914400" rtl="0" eaLnBrk="1" latinLnBrk="0" hangingPunct="1">
      <a:defRPr sz="3200" b="1" kern="1200">
        <a:solidFill>
          <a:schemeClr val="tx1"/>
        </a:solidFill>
        <a:latin typeface="Gill Sans MT"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Essak" initials="SE" lastIdx="1" clrIdx="0"/>
  <p:cmAuthor id="1" name="Strong Finish" initials="S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7019"/>
    <a:srgbClr val="898989"/>
    <a:srgbClr val="774286"/>
    <a:srgbClr val="37B561"/>
    <a:srgbClr val="FF6600"/>
    <a:srgbClr val="D89013"/>
    <a:srgbClr val="6A831B"/>
    <a:srgbClr val="3B6D81"/>
    <a:srgbClr val="F3C675"/>
    <a:srgbClr val="963C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1" autoAdjust="0"/>
    <p:restoredTop sz="89907" autoAdjust="0"/>
  </p:normalViewPr>
  <p:slideViewPr>
    <p:cSldViewPr>
      <p:cViewPr varScale="1">
        <p:scale>
          <a:sx n="66" d="100"/>
          <a:sy n="66" d="100"/>
        </p:scale>
        <p:origin x="1596" y="6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200" d="100"/>
        <a:sy n="200" d="100"/>
      </p:scale>
      <p:origin x="0" y="8960"/>
    </p:cViewPr>
  </p:sorterViewPr>
  <p:notesViewPr>
    <p:cSldViewPr>
      <p:cViewPr varScale="1">
        <p:scale>
          <a:sx n="51" d="100"/>
          <a:sy n="51" d="100"/>
        </p:scale>
        <p:origin x="2668" y="2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627" cy="464980"/>
          </a:xfrm>
          <a:prstGeom prst="rect">
            <a:avLst/>
          </a:prstGeom>
        </p:spPr>
        <p:txBody>
          <a:bodyPr vert="horz" lIns="92117" tIns="46058" rIns="92117" bIns="46058" rtlCol="0"/>
          <a:lstStyle>
            <a:lvl1pPr algn="l">
              <a:defRPr sz="1200"/>
            </a:lvl1pPr>
          </a:lstStyle>
          <a:p>
            <a:endParaRPr lang="en-CA" dirty="0"/>
          </a:p>
        </p:txBody>
      </p:sp>
      <p:sp>
        <p:nvSpPr>
          <p:cNvPr id="3" name="Date Placeholder 2"/>
          <p:cNvSpPr>
            <a:spLocks noGrp="1"/>
          </p:cNvSpPr>
          <p:nvPr>
            <p:ph type="dt" sz="quarter" idx="1"/>
          </p:nvPr>
        </p:nvSpPr>
        <p:spPr>
          <a:xfrm>
            <a:off x="3971172" y="1"/>
            <a:ext cx="3037627" cy="464980"/>
          </a:xfrm>
          <a:prstGeom prst="rect">
            <a:avLst/>
          </a:prstGeom>
        </p:spPr>
        <p:txBody>
          <a:bodyPr vert="horz" lIns="92117" tIns="46058" rIns="92117" bIns="46058" rtlCol="0"/>
          <a:lstStyle>
            <a:lvl1pPr algn="r">
              <a:defRPr sz="1200"/>
            </a:lvl1pPr>
          </a:lstStyle>
          <a:p>
            <a:fld id="{E57CE655-D01B-4C28-A0CD-6B3F0C192F73}" type="datetimeFigureOut">
              <a:rPr lang="en-CA" smtClean="0"/>
              <a:pPr/>
              <a:t>2020-09-11</a:t>
            </a:fld>
            <a:endParaRPr lang="en-CA" dirty="0"/>
          </a:p>
        </p:txBody>
      </p:sp>
      <p:sp>
        <p:nvSpPr>
          <p:cNvPr id="4" name="Footer Placeholder 3"/>
          <p:cNvSpPr>
            <a:spLocks noGrp="1"/>
          </p:cNvSpPr>
          <p:nvPr>
            <p:ph type="ftr" sz="quarter" idx="2"/>
          </p:nvPr>
        </p:nvSpPr>
        <p:spPr>
          <a:xfrm>
            <a:off x="0" y="8829823"/>
            <a:ext cx="3037627" cy="464980"/>
          </a:xfrm>
          <a:prstGeom prst="rect">
            <a:avLst/>
          </a:prstGeom>
        </p:spPr>
        <p:txBody>
          <a:bodyPr vert="horz" lIns="92117" tIns="46058" rIns="92117" bIns="46058" rtlCol="0" anchor="b"/>
          <a:lstStyle>
            <a:lvl1pPr algn="l">
              <a:defRPr sz="1200"/>
            </a:lvl1pPr>
          </a:lstStyle>
          <a:p>
            <a:r>
              <a:rPr lang="en-CA" dirty="0"/>
              <a:t>Copyright © 2016 Nelson Education Ltd.</a:t>
            </a:r>
          </a:p>
        </p:txBody>
      </p:sp>
      <p:sp>
        <p:nvSpPr>
          <p:cNvPr id="5" name="Slide Number Placeholder 4"/>
          <p:cNvSpPr>
            <a:spLocks noGrp="1"/>
          </p:cNvSpPr>
          <p:nvPr>
            <p:ph type="sldNum" sz="quarter" idx="3"/>
          </p:nvPr>
        </p:nvSpPr>
        <p:spPr>
          <a:xfrm>
            <a:off x="3971172" y="8829823"/>
            <a:ext cx="3037627" cy="464980"/>
          </a:xfrm>
          <a:prstGeom prst="rect">
            <a:avLst/>
          </a:prstGeom>
        </p:spPr>
        <p:txBody>
          <a:bodyPr vert="horz" lIns="92117" tIns="46058" rIns="92117" bIns="46058" rtlCol="0" anchor="b"/>
          <a:lstStyle>
            <a:lvl1pPr algn="r">
              <a:defRPr sz="1200"/>
            </a:lvl1pPr>
          </a:lstStyle>
          <a:p>
            <a:fld id="{FECECE5B-CBCE-448C-802B-D9C82B3E0D88}" type="slidenum">
              <a:rPr lang="en-CA" smtClean="0"/>
              <a:pPr/>
              <a:t>‹#›</a:t>
            </a:fld>
            <a:endParaRPr lang="en-CA" dirty="0"/>
          </a:p>
        </p:txBody>
      </p:sp>
    </p:spTree>
    <p:extLst>
      <p:ext uri="{BB962C8B-B14F-4D97-AF65-F5344CB8AC3E}">
        <p14:creationId xmlns:p14="http://schemas.microsoft.com/office/powerpoint/2010/main" val="317342067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lvl1pPr algn="l">
              <a:lnSpc>
                <a:spcPct val="100000"/>
              </a:lnSpc>
              <a:spcBef>
                <a:spcPct val="0"/>
              </a:spcBef>
              <a:buSzTx/>
              <a:defRPr sz="1200" b="0">
                <a:latin typeface="Arial" charset="0"/>
              </a:defRPr>
            </a:lvl1pPr>
          </a:lstStyle>
          <a:p>
            <a:pPr>
              <a:defRPr/>
            </a:pPr>
            <a:endParaRPr lang="en-US" dirty="0"/>
          </a:p>
        </p:txBody>
      </p:sp>
      <p:sp>
        <p:nvSpPr>
          <p:cNvPr id="49155" name="Rectangle 3"/>
          <p:cNvSpPr>
            <a:spLocks noGrp="1" noChangeArrowheads="1"/>
          </p:cNvSpPr>
          <p:nvPr>
            <p:ph type="dt" idx="1"/>
          </p:nvPr>
        </p:nvSpPr>
        <p:spPr bwMode="auto">
          <a:xfrm>
            <a:off x="3970939" y="0"/>
            <a:ext cx="3037840" cy="46482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lvl1pPr algn="r">
              <a:lnSpc>
                <a:spcPct val="100000"/>
              </a:lnSpc>
              <a:spcBef>
                <a:spcPct val="0"/>
              </a:spcBef>
              <a:buSzTx/>
              <a:defRPr sz="1200" b="0">
                <a:latin typeface="Arial" charset="0"/>
              </a:defRPr>
            </a:lvl1pPr>
          </a:lstStyle>
          <a:p>
            <a:pPr>
              <a:defRPr/>
            </a:pPr>
            <a:endParaRPr lang="en-US" dirty="0"/>
          </a:p>
        </p:txBody>
      </p:sp>
      <p:sp>
        <p:nvSpPr>
          <p:cNvPr id="522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701041" y="4415791"/>
            <a:ext cx="5608320" cy="418338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9158" name="Rectangle 6"/>
          <p:cNvSpPr>
            <a:spLocks noGrp="1" noChangeArrowheads="1"/>
          </p:cNvSpPr>
          <p:nvPr>
            <p:ph type="ftr" sz="quarter" idx="4"/>
          </p:nvPr>
        </p:nvSpPr>
        <p:spPr bwMode="auto">
          <a:xfrm>
            <a:off x="0" y="8829966"/>
            <a:ext cx="3505201" cy="464820"/>
          </a:xfrm>
          <a:prstGeom prst="rect">
            <a:avLst/>
          </a:prstGeom>
          <a:noFill/>
          <a:ln w="9525">
            <a:noFill/>
            <a:miter lim="800000"/>
            <a:headEnd/>
            <a:tailEnd/>
          </a:ln>
          <a:effectLst/>
        </p:spPr>
        <p:txBody>
          <a:bodyPr vert="horz" wrap="square" lIns="93176" tIns="46588" rIns="93176" bIns="46588" numCol="1" anchor="b" anchorCtr="0" compatLnSpc="1">
            <a:prstTxWarp prst="textNoShape">
              <a:avLst/>
            </a:prstTxWarp>
          </a:bodyPr>
          <a:lstStyle>
            <a:lvl1pPr algn="l">
              <a:lnSpc>
                <a:spcPct val="100000"/>
              </a:lnSpc>
              <a:spcBef>
                <a:spcPct val="0"/>
              </a:spcBef>
              <a:buSzTx/>
              <a:defRPr sz="1200" b="0">
                <a:latin typeface="Arial" charset="0"/>
              </a:defRPr>
            </a:lvl1pPr>
          </a:lstStyle>
          <a:p>
            <a:pPr>
              <a:defRPr/>
            </a:pPr>
            <a:r>
              <a:rPr lang="en-CA" dirty="0"/>
              <a:t>Copyright © 2016 by Nelson Education Ltd.</a:t>
            </a:r>
            <a:endParaRPr lang="en-US" dirty="0"/>
          </a:p>
        </p:txBody>
      </p:sp>
      <p:sp>
        <p:nvSpPr>
          <p:cNvPr id="49159" name="Rectangle 7"/>
          <p:cNvSpPr>
            <a:spLocks noGrp="1" noChangeArrowheads="1"/>
          </p:cNvSpPr>
          <p:nvPr>
            <p:ph type="sldNum" sz="quarter" idx="5"/>
          </p:nvPr>
        </p:nvSpPr>
        <p:spPr bwMode="auto">
          <a:xfrm>
            <a:off x="3970939" y="8829966"/>
            <a:ext cx="3037840" cy="464820"/>
          </a:xfrm>
          <a:prstGeom prst="rect">
            <a:avLst/>
          </a:prstGeom>
          <a:noFill/>
          <a:ln w="9525">
            <a:noFill/>
            <a:miter lim="800000"/>
            <a:headEnd/>
            <a:tailEnd/>
          </a:ln>
          <a:effectLst/>
        </p:spPr>
        <p:txBody>
          <a:bodyPr vert="horz" wrap="square" lIns="93176" tIns="46588" rIns="93176" bIns="46588" numCol="1" anchor="b" anchorCtr="0" compatLnSpc="1">
            <a:prstTxWarp prst="textNoShape">
              <a:avLst/>
            </a:prstTxWarp>
          </a:bodyPr>
          <a:lstStyle>
            <a:lvl1pPr algn="r">
              <a:lnSpc>
                <a:spcPct val="100000"/>
              </a:lnSpc>
              <a:spcBef>
                <a:spcPct val="0"/>
              </a:spcBef>
              <a:buSzTx/>
              <a:defRPr sz="1200" b="0">
                <a:latin typeface="Arial" charset="0"/>
              </a:defRPr>
            </a:lvl1pPr>
          </a:lstStyle>
          <a:p>
            <a:pPr>
              <a:defRPr/>
            </a:pPr>
            <a:fld id="{BFFF1470-60C9-4D83-8D19-FCE72567E55F}" type="slidenum">
              <a:rPr lang="en-US"/>
              <a:pPr>
                <a:defRPr/>
              </a:pPr>
              <a:t>‹#›</a:t>
            </a:fld>
            <a:endParaRPr lang="en-US" dirty="0"/>
          </a:p>
        </p:txBody>
      </p:sp>
    </p:spTree>
    <p:extLst>
      <p:ext uri="{BB962C8B-B14F-4D97-AF65-F5344CB8AC3E}">
        <p14:creationId xmlns:p14="http://schemas.microsoft.com/office/powerpoint/2010/main" val="144356957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FFF1470-60C9-4D83-8D19-FCE72567E55F}" type="slidenum">
              <a:rPr lang="en-US" smtClean="0"/>
              <a:pPr>
                <a:defRPr/>
              </a:pPr>
              <a:t>1</a:t>
            </a:fld>
            <a:endParaRPr lang="en-US" dirty="0"/>
          </a:p>
        </p:txBody>
      </p:sp>
      <p:sp>
        <p:nvSpPr>
          <p:cNvPr id="6" name="Footer Placeholder 5"/>
          <p:cNvSpPr>
            <a:spLocks noGrp="1"/>
          </p:cNvSpPr>
          <p:nvPr>
            <p:ph type="ftr" sz="quarter" idx="11"/>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3946607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10</a:t>
            </a:fld>
            <a:endParaRPr lang="en-US" dirty="0"/>
          </a:p>
        </p:txBody>
      </p:sp>
      <p:sp>
        <p:nvSpPr>
          <p:cNvPr id="6" name="Footer Placeholder 5"/>
          <p:cNvSpPr>
            <a:spLocks noGrp="1"/>
          </p:cNvSpPr>
          <p:nvPr>
            <p:ph type="ftr" sz="quarter" idx="12"/>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228729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term “knowledge workers” was coined by Peter Drucker. Drucker, P. (1989, May). New realities, new ways of managing. </a:t>
            </a:r>
            <a:r>
              <a:rPr lang="en-CA" i="1" dirty="0"/>
              <a:t>Business Monthly, </a:t>
            </a:r>
            <a:r>
              <a:rPr lang="en-CA" i="0" dirty="0"/>
              <a:t>pp. 50–51. Ask students to provide examples of “knowledge” jobs. As students what is meant by “continuous, lifelong learning.”</a:t>
            </a:r>
          </a:p>
        </p:txBody>
      </p:sp>
      <p:sp>
        <p:nvSpPr>
          <p:cNvPr id="4" name="Footer Placeholder 3"/>
          <p:cNvSpPr>
            <a:spLocks noGrp="1"/>
          </p:cNvSpPr>
          <p:nvPr>
            <p:ph type="ftr" sz="quarter" idx="10"/>
          </p:nvPr>
        </p:nvSpPr>
        <p:spPr/>
        <p:txBody>
          <a:bodyPr/>
          <a:lstStyle/>
          <a:p>
            <a:pPr>
              <a:defRPr/>
            </a:pPr>
            <a:r>
              <a:rPr lang="en-CA" dirty="0"/>
              <a:t>Copyright © 2016 by Nelson Education Ltd.</a:t>
            </a:r>
            <a:endParaRPr lang="en-US"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11</a:t>
            </a:fld>
            <a:endParaRPr lang="en-US" dirty="0"/>
          </a:p>
        </p:txBody>
      </p:sp>
    </p:spTree>
    <p:extLst>
      <p:ext uri="{BB962C8B-B14F-4D97-AF65-F5344CB8AC3E}">
        <p14:creationId xmlns:p14="http://schemas.microsoft.com/office/powerpoint/2010/main" val="130326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CA" dirty="0"/>
              <a:t>Copyright © 2016 by Nelson Education Ltd.</a:t>
            </a:r>
            <a:endParaRPr lang="en-US"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12</a:t>
            </a:fld>
            <a:endParaRPr lang="en-US" dirty="0"/>
          </a:p>
        </p:txBody>
      </p:sp>
    </p:spTree>
    <p:extLst>
      <p:ext uri="{BB962C8B-B14F-4D97-AF65-F5344CB8AC3E}">
        <p14:creationId xmlns:p14="http://schemas.microsoft.com/office/powerpoint/2010/main" val="1316625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3"/>
          <p:cNvSpPr>
            <a:spLocks noGrp="1"/>
          </p:cNvSpPr>
          <p:nvPr>
            <p:ph type="sldNum" sz="quarter" idx="5"/>
          </p:nvPr>
        </p:nvSpPr>
        <p:spPr>
          <a:xfrm>
            <a:off x="3970939" y="8829966"/>
            <a:ext cx="3037840" cy="464820"/>
          </a:xfrm>
        </p:spPr>
        <p:txBody>
          <a:bodyPr/>
          <a:lstStyle/>
          <a:p>
            <a:pPr>
              <a:defRPr/>
            </a:pPr>
            <a:fld id="{BFFF1470-60C9-4D83-8D19-FCE72567E55F}" type="slidenum">
              <a:rPr lang="en-US" smtClean="0"/>
              <a:pPr>
                <a:defRPr/>
              </a:pPr>
              <a:t>13</a:t>
            </a:fld>
            <a:endParaRPr lang="en-US" dirty="0"/>
          </a:p>
        </p:txBody>
      </p:sp>
      <p:sp>
        <p:nvSpPr>
          <p:cNvPr id="6" name="Footer Placeholder 5"/>
          <p:cNvSpPr>
            <a:spLocks noGrp="1"/>
          </p:cNvSpPr>
          <p:nvPr>
            <p:ph type="ftr" sz="quarter" idx="10"/>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3196811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Thinking critically means having opinions that are backed by reasons and evidence. The Osborn-Parnes creative problem-solving process has three points to help students think critically and solve problems competently. Understanding the problem is essential and is the</a:t>
            </a:r>
            <a:r>
              <a:rPr lang="en-CA" baseline="0" dirty="0"/>
              <a:t> </a:t>
            </a:r>
            <a:r>
              <a:rPr lang="en-CA" dirty="0"/>
              <a:t>first step. Generating and selecting the most feasible ideas is the intermediate step. Finally, the problem-solving model prompts students to refine, justify, and implement the solution. </a:t>
            </a:r>
            <a:r>
              <a:rPr lang="en-CA" baseline="0" dirty="0"/>
              <a:t>Students could be asked in groups of two or three to identify a problem, generate some ideas to solve the problem, and suggest a way to implement the solution.</a:t>
            </a:r>
          </a:p>
          <a:p>
            <a:endParaRPr lang="en-CA" baseline="0" dirty="0"/>
          </a:p>
          <a:p>
            <a:r>
              <a:rPr lang="en-CA" baseline="0" dirty="0"/>
              <a:t>It is more important than ever for students to be proactive and control their careers. </a:t>
            </a:r>
          </a:p>
          <a:p>
            <a:endParaRPr lang="en-CA" baseline="0" dirty="0"/>
          </a:p>
          <a:p>
            <a:r>
              <a:rPr lang="en-CA" baseline="0" dirty="0"/>
              <a:t>Discuss career aspirations and how students are preparing for their futures. Include a focus on their job expectations (salary, security, workplace venue, and working hours) after graduation.</a:t>
            </a:r>
          </a:p>
          <a:p>
            <a:endParaRPr lang="en-CA" baseline="0" dirty="0"/>
          </a:p>
          <a:p>
            <a:r>
              <a:rPr lang="en-CA" baseline="0" dirty="0"/>
              <a:t>Students should understand that employees must have the required skills, course work, and GPA expected. Employers want to hire people with strong communication skills, a good work ethic, the ability to work in teams, and initiative. </a:t>
            </a:r>
            <a:endParaRPr lang="en-CA"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14</a:t>
            </a:fld>
            <a:endParaRPr lang="en-US" dirty="0"/>
          </a:p>
        </p:txBody>
      </p:sp>
      <p:sp>
        <p:nvSpPr>
          <p:cNvPr id="6" name="Footer Placeholder 5"/>
          <p:cNvSpPr>
            <a:spLocks noGrp="1"/>
          </p:cNvSpPr>
          <p:nvPr>
            <p:ph type="ftr" sz="quarter" idx="12"/>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1132905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Social media has influenced the way we communicate. Before showing the video, have students identify how they use social media for personal branding. Ask them to identify how Facebook, LinkedIn, Instagram, Snapchat, Twitter, etc., can help or hinder a career.  </a:t>
            </a:r>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15</a:t>
            </a:fld>
            <a:endParaRPr lang="en-US" dirty="0"/>
          </a:p>
        </p:txBody>
      </p:sp>
      <p:sp>
        <p:nvSpPr>
          <p:cNvPr id="6" name="Footer Placeholder 5"/>
          <p:cNvSpPr>
            <a:spLocks noGrp="1"/>
          </p:cNvSpPr>
          <p:nvPr>
            <p:ph type="ftr" sz="quarter" idx="12"/>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4258164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you present yourself in the virtual world, meaning how well you communicate and protect your “brand,” may very well determine how successful your career will be. Thoughtful blog posts, well-crafted messages on social media, and competent e-mails will help make a positive impression (p. 1-11).</a:t>
            </a:r>
          </a:p>
        </p:txBody>
      </p:sp>
      <p:sp>
        <p:nvSpPr>
          <p:cNvPr id="4" name="Footer Placeholder 3"/>
          <p:cNvSpPr>
            <a:spLocks noGrp="1"/>
          </p:cNvSpPr>
          <p:nvPr>
            <p:ph type="ftr" sz="quarter" idx="10"/>
          </p:nvPr>
        </p:nvSpPr>
        <p:spPr/>
        <p:txBody>
          <a:bodyPr/>
          <a:lstStyle/>
          <a:p>
            <a:pPr>
              <a:defRPr/>
            </a:pPr>
            <a:r>
              <a:rPr lang="en-CA" dirty="0"/>
              <a:t>Copyright © 2016 by Nelson Education Ltd.</a:t>
            </a:r>
            <a:endParaRPr lang="en-US"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16</a:t>
            </a:fld>
            <a:endParaRPr lang="en-US" dirty="0"/>
          </a:p>
        </p:txBody>
      </p:sp>
    </p:spTree>
    <p:extLst>
      <p:ext uri="{BB962C8B-B14F-4D97-AF65-F5344CB8AC3E}">
        <p14:creationId xmlns:p14="http://schemas.microsoft.com/office/powerpoint/2010/main" val="1394487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Students like to see data, and this graph provides proof of what employers look for in a new hire. Telling students isn’t enough. </a:t>
            </a:r>
          </a:p>
          <a:p>
            <a:r>
              <a:rPr lang="en-CA" dirty="0"/>
              <a:t>Source: </a:t>
            </a:r>
            <a:r>
              <a:rPr lang="en-CA" i="1" dirty="0"/>
              <a:t>Preliminary survey report: the skill needs of major Canadian employers</a:t>
            </a:r>
            <a:r>
              <a:rPr lang="en-CA" dirty="0"/>
              <a:t>. Copyright 2014. Taking Action for Canada: Jobs and Skills for the 21st  Century, an initiative of the Canadian Council of</a:t>
            </a:r>
            <a:r>
              <a:rPr lang="en-CA" baseline="0" dirty="0"/>
              <a:t> Chief Executives</a:t>
            </a:r>
            <a:r>
              <a:rPr lang="en-CA" dirty="0"/>
              <a:t>.</a:t>
            </a:r>
          </a:p>
        </p:txBody>
      </p:sp>
      <p:sp>
        <p:nvSpPr>
          <p:cNvPr id="4" name="Footer Placeholder 3"/>
          <p:cNvSpPr>
            <a:spLocks noGrp="1"/>
          </p:cNvSpPr>
          <p:nvPr>
            <p:ph type="ftr" sz="quarter" idx="10"/>
          </p:nvPr>
        </p:nvSpPr>
        <p:spPr/>
        <p:txBody>
          <a:bodyPr/>
          <a:lstStyle/>
          <a:p>
            <a:pPr>
              <a:defRPr/>
            </a:pPr>
            <a:r>
              <a:rPr lang="en-CA" dirty="0"/>
              <a:t>Copyright © 2016 by Nelson Education Ltd.</a:t>
            </a:r>
            <a:endParaRPr lang="en-US"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17</a:t>
            </a:fld>
            <a:endParaRPr lang="en-US" dirty="0"/>
          </a:p>
        </p:txBody>
      </p:sp>
    </p:spTree>
    <p:extLst>
      <p:ext uri="{BB962C8B-B14F-4D97-AF65-F5344CB8AC3E}">
        <p14:creationId xmlns:p14="http://schemas.microsoft.com/office/powerpoint/2010/main" val="2816392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Sources:</a:t>
            </a:r>
          </a:p>
          <a:p>
            <a:pPr marL="172719" indent="-172719">
              <a:buFont typeface="Arial" panose="020B0604020202020204" pitchFamily="34" charset="0"/>
              <a:buChar char="•"/>
            </a:pPr>
            <a:r>
              <a:rPr lang="en-CA" dirty="0"/>
              <a:t>WhatsApp Blog. (2016). One billion. [Blog post]. Retrieved from https://blog.whatsapp.com/one-billion</a:t>
            </a:r>
          </a:p>
          <a:p>
            <a:pPr marL="172719" indent="-172719">
              <a:buFont typeface="Arial" panose="020B0604020202020204" pitchFamily="34" charset="0"/>
              <a:buChar char="•"/>
            </a:pPr>
            <a:r>
              <a:rPr lang="en-CA" dirty="0"/>
              <a:t>Facebook. (2016). Newsroom. Retrieved from http://newsroom.fb.com/company-info/</a:t>
            </a:r>
          </a:p>
          <a:p>
            <a:pPr marL="172719" indent="-172719">
              <a:buFont typeface="Arial" panose="020B0604020202020204" pitchFamily="34" charset="0"/>
              <a:buChar char="•"/>
            </a:pPr>
            <a:r>
              <a:rPr lang="en-CA" dirty="0"/>
              <a:t>Twitter. (2016). What’s happening. Retrieved from https://about.twitter.com/company</a:t>
            </a:r>
          </a:p>
          <a:p>
            <a:pPr marL="172719" indent="-172719">
              <a:buFont typeface="Arial" panose="020B0604020202020204" pitchFamily="34" charset="0"/>
              <a:buChar char="•"/>
            </a:pPr>
            <a:r>
              <a:rPr lang="en-CA" dirty="0"/>
              <a:t>Groff, A. (2015, September 4). Social media benefiting business owner and consumer. </a:t>
            </a:r>
            <a:r>
              <a:rPr lang="en-CA" i="1" dirty="0"/>
              <a:t>Canada Business Review</a:t>
            </a:r>
            <a:r>
              <a:rPr lang="en-CA" dirty="0"/>
              <a:t>. Retrieved from www.businessreviewcanada,ca/marketing/1507/Social-media-benefiting-business-owner-and-consumer</a:t>
            </a:r>
          </a:p>
        </p:txBody>
      </p:sp>
      <p:sp>
        <p:nvSpPr>
          <p:cNvPr id="4" name="Footer Placeholder 3"/>
          <p:cNvSpPr>
            <a:spLocks noGrp="1"/>
          </p:cNvSpPr>
          <p:nvPr>
            <p:ph type="ftr" sz="quarter" idx="10"/>
          </p:nvPr>
        </p:nvSpPr>
        <p:spPr/>
        <p:txBody>
          <a:bodyPr/>
          <a:lstStyle/>
          <a:p>
            <a:pPr>
              <a:defRPr/>
            </a:pPr>
            <a:r>
              <a:rPr lang="en-CA" dirty="0"/>
              <a:t>Copyright © 2016 by Nelson Education Ltd.</a:t>
            </a:r>
            <a:endParaRPr lang="en-US"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19</a:t>
            </a:fld>
            <a:endParaRPr lang="en-US" dirty="0"/>
          </a:p>
        </p:txBody>
      </p:sp>
    </p:spTree>
    <p:extLst>
      <p:ext uri="{BB962C8B-B14F-4D97-AF65-F5344CB8AC3E}">
        <p14:creationId xmlns:p14="http://schemas.microsoft.com/office/powerpoint/2010/main" val="1742209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23298" y="4415791"/>
            <a:ext cx="6763803" cy="4183380"/>
          </a:xfrm>
        </p:spPr>
        <p:txBody>
          <a:bodyPr>
            <a:noAutofit/>
          </a:bodyPr>
          <a:lstStyle/>
          <a:p>
            <a:pPr>
              <a:buFont typeface="Arial" pitchFamily="34" charset="0"/>
              <a:buNone/>
            </a:pPr>
            <a:r>
              <a:rPr lang="en-CA" baseline="0" dirty="0"/>
              <a:t>Doing business in other countries means dealing with people who may practise different religions, follow different customs, have different lifestyles, and use different approaches to business. If you are discussing globalization and communication in foreign countries and your classroom has students from other countries, ask for volunteers to name differences in communication in their home countries. </a:t>
            </a:r>
          </a:p>
          <a:p>
            <a:pPr>
              <a:buFont typeface="Arial" pitchFamily="34" charset="0"/>
              <a:buNone/>
            </a:pPr>
            <a:endParaRPr lang="en-CA" baseline="0" dirty="0"/>
          </a:p>
          <a:p>
            <a:pPr>
              <a:buFont typeface="Arial" pitchFamily="34" charset="0"/>
              <a:buNone/>
            </a:pPr>
            <a:r>
              <a:rPr lang="en-CA" baseline="0" dirty="0"/>
              <a:t>Difficulties include different time zones, vast distances between offices, and different languages. New skills required include cultural awareness, flexibility, and patience.</a:t>
            </a:r>
          </a:p>
          <a:p>
            <a:pPr>
              <a:buFont typeface="Arial" pitchFamily="34" charset="0"/>
              <a:buNone/>
            </a:pPr>
            <a:endParaRPr lang="en-CA" baseline="0" dirty="0"/>
          </a:p>
          <a:p>
            <a:pPr>
              <a:buFont typeface="Arial" pitchFamily="34" charset="0"/>
              <a:buNone/>
            </a:pPr>
            <a:r>
              <a:rPr lang="en-CA" baseline="0" dirty="0"/>
              <a:t>Frontline employees, as well as managers, participate in critical thinking and decision making. Nearly everyone is a writer and a communicator. </a:t>
            </a:r>
          </a:p>
          <a:p>
            <a:pPr>
              <a:buFont typeface="Arial" pitchFamily="34" charset="0"/>
              <a:buNone/>
            </a:pPr>
            <a:endParaRPr lang="en-CA" baseline="0" dirty="0"/>
          </a:p>
          <a:p>
            <a:pPr>
              <a:buFont typeface="Arial" pitchFamily="34" charset="0"/>
              <a:buNone/>
            </a:pPr>
            <a:r>
              <a:rPr lang="en-CA" baseline="0" dirty="0"/>
              <a:t>Ask students whether they can think of any jobs where they will NOT have to write to or communicate with others.</a:t>
            </a:r>
          </a:p>
          <a:p>
            <a:endParaRPr lang="en-CA" dirty="0"/>
          </a:p>
          <a:p>
            <a:r>
              <a:rPr lang="en-CA" dirty="0"/>
              <a:t>It is important to discuss social media with students here.</a:t>
            </a:r>
            <a:r>
              <a:rPr lang="en-CA" baseline="0" dirty="0"/>
              <a:t> Ask students how many have Facebook, LinkedIn, or other social networking accounts. Have they ever posted anything on YouTube? Do they skype, tweet, or use Instagram? How would they feel if their potential employers saw their posts? Is there anything embarrassing on their accounts?</a:t>
            </a:r>
            <a:endParaRPr lang="en-CA"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20</a:t>
            </a:fld>
            <a:endParaRPr lang="en-US" dirty="0"/>
          </a:p>
        </p:txBody>
      </p:sp>
      <p:sp>
        <p:nvSpPr>
          <p:cNvPr id="6" name="Footer Placeholder 5"/>
          <p:cNvSpPr>
            <a:spLocks noGrp="1"/>
          </p:cNvSpPr>
          <p:nvPr>
            <p:ph type="ftr" sz="quarter" idx="12"/>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37379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CA" dirty="0"/>
          </a:p>
        </p:txBody>
      </p:sp>
      <p:sp>
        <p:nvSpPr>
          <p:cNvPr id="5" name="Slide Number Placeholder 3"/>
          <p:cNvSpPr>
            <a:spLocks noGrp="1"/>
          </p:cNvSpPr>
          <p:nvPr>
            <p:ph type="sldNum" sz="quarter" idx="5"/>
          </p:nvPr>
        </p:nvSpPr>
        <p:spPr>
          <a:xfrm>
            <a:off x="3970939" y="8829966"/>
            <a:ext cx="3037840" cy="464820"/>
          </a:xfrm>
        </p:spPr>
        <p:txBody>
          <a:bodyPr/>
          <a:lstStyle/>
          <a:p>
            <a:pPr>
              <a:defRPr/>
            </a:pPr>
            <a:fld id="{BFFF1470-60C9-4D83-8D19-FCE72567E55F}" type="slidenum">
              <a:rPr lang="en-US" smtClean="0"/>
              <a:pPr>
                <a:defRPr/>
              </a:pPr>
              <a:t>2</a:t>
            </a:fld>
            <a:endParaRPr lang="en-US" dirty="0"/>
          </a:p>
        </p:txBody>
      </p:sp>
      <p:sp>
        <p:nvSpPr>
          <p:cNvPr id="6" name="Footer Placeholder 5"/>
          <p:cNvSpPr>
            <a:spLocks noGrp="1"/>
          </p:cNvSpPr>
          <p:nvPr>
            <p:ph type="ftr" sz="quarter" idx="10"/>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2873599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Initiate class discussion about the meaning of each step and what could go wrong with the message if any step is incorrect. </a:t>
            </a:r>
          </a:p>
        </p:txBody>
      </p:sp>
      <p:sp>
        <p:nvSpPr>
          <p:cNvPr id="4" name="Footer Placeholder 3"/>
          <p:cNvSpPr>
            <a:spLocks noGrp="1"/>
          </p:cNvSpPr>
          <p:nvPr>
            <p:ph type="ftr" sz="quarter" idx="10"/>
          </p:nvPr>
        </p:nvSpPr>
        <p:spPr/>
        <p:txBody>
          <a:bodyPr/>
          <a:lstStyle/>
          <a:p>
            <a:pPr>
              <a:defRPr/>
            </a:pPr>
            <a:r>
              <a:rPr lang="en-CA" dirty="0"/>
              <a:t>Copyright © 2016 by Nelson Education Ltd.</a:t>
            </a:r>
            <a:endParaRPr lang="en-US"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21</a:t>
            </a:fld>
            <a:endParaRPr lang="en-US" dirty="0"/>
          </a:p>
        </p:txBody>
      </p:sp>
    </p:spTree>
    <p:extLst>
      <p:ext uri="{BB962C8B-B14F-4D97-AF65-F5344CB8AC3E}">
        <p14:creationId xmlns:p14="http://schemas.microsoft.com/office/powerpoint/2010/main" val="523819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Bypassing: miscommunication when people use common but vague words, such as </a:t>
            </a:r>
            <a:r>
              <a:rPr lang="en-CA" i="1" dirty="0"/>
              <a:t>probably, always, never, usually, often, soon</a:t>
            </a:r>
            <a:r>
              <a:rPr lang="en-CA" dirty="0"/>
              <a:t>, and </a:t>
            </a:r>
            <a:r>
              <a:rPr lang="en-CA" i="1" dirty="0"/>
              <a:t>right aw</a:t>
            </a:r>
            <a:r>
              <a:rPr lang="en-CA" dirty="0"/>
              <a:t>ay. What do these words really mean?</a:t>
            </a:r>
          </a:p>
          <a:p>
            <a:endParaRPr lang="en-CA" dirty="0"/>
          </a:p>
          <a:p>
            <a:r>
              <a:rPr lang="en-CA" dirty="0"/>
              <a:t>Differing frames of reference: people bring their biases and expectations to any communication situation.</a:t>
            </a:r>
          </a:p>
          <a:p>
            <a:endParaRPr lang="en-CA" dirty="0"/>
          </a:p>
          <a:p>
            <a:r>
              <a:rPr lang="en-CA" dirty="0"/>
              <a:t>Lack of language skills: oral and written; using unfamiliar words, jargon, and unrecognizable abbreviations can seriously impede the transmission of meaning. </a:t>
            </a:r>
          </a:p>
          <a:p>
            <a:endParaRPr lang="en-CA" dirty="0"/>
          </a:p>
          <a:p>
            <a:r>
              <a:rPr lang="en-CA" dirty="0"/>
              <a:t>Distractions: </a:t>
            </a:r>
          </a:p>
          <a:p>
            <a:pPr marL="633302" lvl="1" indent="-172719">
              <a:buFont typeface="Arial" panose="020B0604020202020204" pitchFamily="34" charset="0"/>
              <a:buChar char="•"/>
            </a:pPr>
            <a:r>
              <a:rPr lang="en-CA" dirty="0"/>
              <a:t>Emotional interference: shaping an intelligent message is difficult when the sender is feeling joy, fear, resentment, hostility, sadness, or some other strong emotion.</a:t>
            </a:r>
          </a:p>
          <a:p>
            <a:pPr marL="633302" lvl="1" indent="-172719">
              <a:buFont typeface="Arial" panose="020B0604020202020204" pitchFamily="34" charset="0"/>
              <a:buChar char="•"/>
            </a:pPr>
            <a:r>
              <a:rPr lang="en-CA" dirty="0"/>
              <a:t>Physical distractions: bad acoustics, noisy surroundings, and poor cell phone connections can disrupt oral communication. Sloppiness, poor printing, careless formatting, and typographical or spelling errors can disrupt written messages. </a:t>
            </a:r>
          </a:p>
        </p:txBody>
      </p:sp>
      <p:sp>
        <p:nvSpPr>
          <p:cNvPr id="4" name="Footer Placeholder 3"/>
          <p:cNvSpPr>
            <a:spLocks noGrp="1"/>
          </p:cNvSpPr>
          <p:nvPr>
            <p:ph type="ftr" sz="quarter" idx="10"/>
          </p:nvPr>
        </p:nvSpPr>
        <p:spPr/>
        <p:txBody>
          <a:bodyPr/>
          <a:lstStyle/>
          <a:p>
            <a:pPr>
              <a:defRPr/>
            </a:pPr>
            <a:r>
              <a:rPr lang="en-CA" dirty="0"/>
              <a:t>Copyright © 2016 by Nelson Education Ltd.</a:t>
            </a:r>
            <a:endParaRPr lang="en-US"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22</a:t>
            </a:fld>
            <a:endParaRPr lang="en-US" dirty="0"/>
          </a:p>
        </p:txBody>
      </p:sp>
    </p:spTree>
    <p:extLst>
      <p:ext uri="{BB962C8B-B14F-4D97-AF65-F5344CB8AC3E}">
        <p14:creationId xmlns:p14="http://schemas.microsoft.com/office/powerpoint/2010/main" val="1523309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CA" dirty="0"/>
          </a:p>
        </p:txBody>
      </p:sp>
      <p:sp>
        <p:nvSpPr>
          <p:cNvPr id="4" name="Footer Placeholder 3"/>
          <p:cNvSpPr>
            <a:spLocks noGrp="1"/>
          </p:cNvSpPr>
          <p:nvPr>
            <p:ph type="ftr" sz="quarter" idx="10"/>
          </p:nvPr>
        </p:nvSpPr>
        <p:spPr/>
        <p:txBody>
          <a:bodyPr/>
          <a:lstStyle/>
          <a:p>
            <a:pPr>
              <a:defRPr/>
            </a:pPr>
            <a:r>
              <a:rPr lang="en-CA" dirty="0"/>
              <a:t>Copyright © 2016 by Nelson Education Ltd.</a:t>
            </a:r>
            <a:endParaRPr lang="en-US"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23</a:t>
            </a:fld>
            <a:endParaRPr lang="en-US" dirty="0"/>
          </a:p>
        </p:txBody>
      </p:sp>
    </p:spTree>
    <p:extLst>
      <p:ext uri="{BB962C8B-B14F-4D97-AF65-F5344CB8AC3E}">
        <p14:creationId xmlns:p14="http://schemas.microsoft.com/office/powerpoint/2010/main" val="4071446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good time to ask students for examples of situations in which these functions can be used. It is especially important to discuss </a:t>
            </a:r>
            <a:r>
              <a:rPr lang="en-CA" i="1" dirty="0"/>
              <a:t>promoting goodwill</a:t>
            </a:r>
            <a:r>
              <a:rPr lang="en-CA" i="0" dirty="0"/>
              <a:t>,</a:t>
            </a:r>
            <a:r>
              <a:rPr lang="en-CA" dirty="0"/>
              <a:t> which is something new to most students. </a:t>
            </a:r>
          </a:p>
        </p:txBody>
      </p:sp>
      <p:sp>
        <p:nvSpPr>
          <p:cNvPr id="4" name="Footer Placeholder 3"/>
          <p:cNvSpPr>
            <a:spLocks noGrp="1"/>
          </p:cNvSpPr>
          <p:nvPr>
            <p:ph type="ftr" sz="quarter" idx="10"/>
          </p:nvPr>
        </p:nvSpPr>
        <p:spPr/>
        <p:txBody>
          <a:bodyPr/>
          <a:lstStyle/>
          <a:p>
            <a:pPr>
              <a:defRPr/>
            </a:pPr>
            <a:r>
              <a:rPr lang="en-CA" dirty="0"/>
              <a:t>Copyright © 2016 by Nelson Education Ltd.</a:t>
            </a:r>
            <a:endParaRPr lang="en-US"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24</a:t>
            </a:fld>
            <a:endParaRPr lang="en-US" dirty="0"/>
          </a:p>
        </p:txBody>
      </p:sp>
    </p:spTree>
    <p:extLst>
      <p:ext uri="{BB962C8B-B14F-4D97-AF65-F5344CB8AC3E}">
        <p14:creationId xmlns:p14="http://schemas.microsoft.com/office/powerpoint/2010/main" val="1108243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25</a:t>
            </a:fld>
            <a:endParaRPr lang="en-US" dirty="0"/>
          </a:p>
        </p:txBody>
      </p:sp>
      <p:sp>
        <p:nvSpPr>
          <p:cNvPr id="6" name="Footer Placeholder 5"/>
          <p:cNvSpPr>
            <a:spLocks noGrp="1"/>
          </p:cNvSpPr>
          <p:nvPr>
            <p:ph type="ftr" sz="quarter" idx="12"/>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1637773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3"/>
          <p:cNvSpPr>
            <a:spLocks noGrp="1"/>
          </p:cNvSpPr>
          <p:nvPr>
            <p:ph type="sldNum" sz="quarter" idx="5"/>
          </p:nvPr>
        </p:nvSpPr>
        <p:spPr>
          <a:xfrm>
            <a:off x="3936768" y="8772668"/>
            <a:ext cx="3011699" cy="461804"/>
          </a:xfrm>
        </p:spPr>
        <p:txBody>
          <a:bodyPr/>
          <a:lstStyle/>
          <a:p>
            <a:pPr>
              <a:defRPr/>
            </a:pPr>
            <a:fld id="{BFFF1470-60C9-4D83-8D19-FCE72567E55F}" type="slidenum">
              <a:rPr lang="en-US" smtClean="0"/>
              <a:pPr>
                <a:defRPr/>
              </a:pPr>
              <a:t>26</a:t>
            </a:fld>
            <a:endParaRPr lang="en-US" dirty="0"/>
          </a:p>
        </p:txBody>
      </p:sp>
      <p:sp>
        <p:nvSpPr>
          <p:cNvPr id="6" name="Footer Placeholder 5"/>
          <p:cNvSpPr>
            <a:spLocks noGrp="1"/>
          </p:cNvSpPr>
          <p:nvPr>
            <p:ph type="ftr" sz="quarter" idx="10"/>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129661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3"/>
          <p:cNvSpPr>
            <a:spLocks noGrp="1"/>
          </p:cNvSpPr>
          <p:nvPr>
            <p:ph type="sldNum" sz="quarter" idx="5"/>
          </p:nvPr>
        </p:nvSpPr>
        <p:spPr>
          <a:xfrm>
            <a:off x="3936768" y="8772668"/>
            <a:ext cx="3011699" cy="461804"/>
          </a:xfrm>
        </p:spPr>
        <p:txBody>
          <a:bodyPr/>
          <a:lstStyle/>
          <a:p>
            <a:pPr>
              <a:defRPr/>
            </a:pPr>
            <a:fld id="{BFFF1470-60C9-4D83-8D19-FCE72567E55F}" type="slidenum">
              <a:rPr lang="en-US" smtClean="0"/>
              <a:pPr>
                <a:defRPr/>
              </a:pPr>
              <a:t>27</a:t>
            </a:fld>
            <a:endParaRPr lang="en-US" dirty="0"/>
          </a:p>
        </p:txBody>
      </p:sp>
      <p:sp>
        <p:nvSpPr>
          <p:cNvPr id="6" name="Footer Placeholder 5"/>
          <p:cNvSpPr>
            <a:spLocks noGrp="1"/>
          </p:cNvSpPr>
          <p:nvPr>
            <p:ph type="ftr" sz="quarter" idx="10"/>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665826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Media with high social presence convey warmth and are personal. Social presence is greatest face to face and less so in mediated and written communication, such as phone conversations and text messages. Social presence is also greater in synchronous communication (live chat, IM) than asynchronous communication (e-mail, forum post) that is rather impersonal. Social presence means how much awareness of the sender is conveyed along with the message. </a:t>
            </a:r>
          </a:p>
          <a:p>
            <a:endParaRPr lang="en-CA" dirty="0"/>
          </a:p>
          <a:p>
            <a:r>
              <a:rPr lang="en-CA" dirty="0"/>
              <a:t>In face-to-face communication, we receive more signals than just speech; for example, nonverbal cues, emotional disposition, and voice inflection help us to interpret a message correctly.</a:t>
            </a:r>
          </a:p>
        </p:txBody>
      </p:sp>
      <p:sp>
        <p:nvSpPr>
          <p:cNvPr id="4" name="Footer Placeholder 3"/>
          <p:cNvSpPr>
            <a:spLocks noGrp="1"/>
          </p:cNvSpPr>
          <p:nvPr>
            <p:ph type="ftr" sz="quarter" idx="10"/>
          </p:nvPr>
        </p:nvSpPr>
        <p:spPr/>
        <p:txBody>
          <a:bodyPr/>
          <a:lstStyle/>
          <a:p>
            <a:pPr>
              <a:defRPr/>
            </a:pPr>
            <a:r>
              <a:rPr lang="en-CA" dirty="0"/>
              <a:t>Copyright © 2016 by Nelson Education Ltd.</a:t>
            </a:r>
            <a:endParaRPr lang="en-US"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28</a:t>
            </a:fld>
            <a:endParaRPr lang="en-US" dirty="0"/>
          </a:p>
        </p:txBody>
      </p:sp>
    </p:spTree>
    <p:extLst>
      <p:ext uri="{BB962C8B-B14F-4D97-AF65-F5344CB8AC3E}">
        <p14:creationId xmlns:p14="http://schemas.microsoft.com/office/powerpoint/2010/main" val="2969676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A free exchange of information helps organizations respond rapidly to changing markets, boost efficiency and productivity, build employee morale, serve the public, and take full advantage of the ideas of today’s knowledge workers. Formal channels of communication generally follow an organization’s command hierarchy.</a:t>
            </a:r>
            <a:endParaRPr lang="en-CA" b="1" dirty="0"/>
          </a:p>
        </p:txBody>
      </p:sp>
      <p:sp>
        <p:nvSpPr>
          <p:cNvPr id="5" name="Slide Number Placeholder 3"/>
          <p:cNvSpPr>
            <a:spLocks noGrp="1"/>
          </p:cNvSpPr>
          <p:nvPr>
            <p:ph type="sldNum" sz="quarter" idx="5"/>
          </p:nvPr>
        </p:nvSpPr>
        <p:spPr>
          <a:xfrm>
            <a:off x="3970939" y="8829966"/>
            <a:ext cx="3037840" cy="464820"/>
          </a:xfrm>
        </p:spPr>
        <p:txBody>
          <a:bodyPr/>
          <a:lstStyle/>
          <a:p>
            <a:pPr>
              <a:defRPr/>
            </a:pPr>
            <a:fld id="{BFFF1470-60C9-4D83-8D19-FCE72567E55F}" type="slidenum">
              <a:rPr lang="en-US" smtClean="0"/>
              <a:pPr>
                <a:defRPr/>
              </a:pPr>
              <a:t>30</a:t>
            </a:fld>
            <a:endParaRPr lang="en-US" dirty="0"/>
          </a:p>
        </p:txBody>
      </p:sp>
      <p:sp>
        <p:nvSpPr>
          <p:cNvPr id="6" name="Footer Placeholder 5"/>
          <p:cNvSpPr>
            <a:spLocks noGrp="1"/>
          </p:cNvSpPr>
          <p:nvPr>
            <p:ph type="ftr" sz="quarter" idx="10"/>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627101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Information flowing downward generally moves from decision makers, including CEOs and top managers, through the chain of command to workers.</a:t>
            </a:r>
          </a:p>
          <a:p>
            <a:endParaRPr lang="en-CA" dirty="0"/>
          </a:p>
          <a:p>
            <a:r>
              <a:rPr lang="en-CA" dirty="0"/>
              <a:t>Longer lines of communication can distort the message. To improve communication, management speaks directly to team leaders, thus speeding up the process. Management also uses newsletters, announcements, meetings, videos, blogs, podcasts, and company intranets. It is important to let workers know how well the company is doing and what new projects are planned. </a:t>
            </a:r>
            <a:endParaRPr lang="en-CA" b="1" dirty="0"/>
          </a:p>
        </p:txBody>
      </p:sp>
      <p:sp>
        <p:nvSpPr>
          <p:cNvPr id="5" name="Slide Number Placeholder 3"/>
          <p:cNvSpPr>
            <a:spLocks noGrp="1"/>
          </p:cNvSpPr>
          <p:nvPr>
            <p:ph type="sldNum" sz="quarter" idx="5"/>
          </p:nvPr>
        </p:nvSpPr>
        <p:spPr>
          <a:xfrm>
            <a:off x="3970939" y="8829966"/>
            <a:ext cx="3037840" cy="464820"/>
          </a:xfrm>
        </p:spPr>
        <p:txBody>
          <a:bodyPr/>
          <a:lstStyle/>
          <a:p>
            <a:pPr>
              <a:defRPr/>
            </a:pPr>
            <a:fld id="{BFFF1470-60C9-4D83-8D19-FCE72567E55F}" type="slidenum">
              <a:rPr lang="en-US" smtClean="0"/>
              <a:pPr>
                <a:defRPr/>
              </a:pPr>
              <a:t>31</a:t>
            </a:fld>
            <a:endParaRPr lang="en-US" dirty="0"/>
          </a:p>
        </p:txBody>
      </p:sp>
      <p:sp>
        <p:nvSpPr>
          <p:cNvPr id="6" name="Footer Placeholder 5"/>
          <p:cNvSpPr>
            <a:spLocks noGrp="1"/>
          </p:cNvSpPr>
          <p:nvPr>
            <p:ph type="ftr" sz="quarter" idx="10"/>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619703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Conference Board of Canada has determined the employability skills required in the workplace: “Employability Skills 2000+ are the employability skills, attitudes, and behaviours you need to participate and progress in today’s dynamic world of work.” The textbook gives special attention to writing skills because they are difficult to develop and increasingly significant in e-communication. </a:t>
            </a:r>
          </a:p>
          <a:p>
            <a:endParaRPr lang="en-CA" dirty="0"/>
          </a:p>
          <a:p>
            <a:r>
              <a:rPr lang="en-CA" dirty="0"/>
              <a:t>Source: Conference Board of Canada. (2016). </a:t>
            </a:r>
            <a:r>
              <a:rPr lang="en-CA" i="1" dirty="0"/>
              <a:t>Employability Skills 2000+.</a:t>
            </a:r>
            <a:r>
              <a:rPr lang="en-CA" i="0" dirty="0"/>
              <a:t> Retrieved from http://www.conferenceboard.ca/spse/employability-skills.aspx</a:t>
            </a:r>
            <a:endParaRPr lang="en-CA" dirty="0"/>
          </a:p>
        </p:txBody>
      </p:sp>
      <p:sp>
        <p:nvSpPr>
          <p:cNvPr id="4" name="Footer Placeholder 3"/>
          <p:cNvSpPr>
            <a:spLocks noGrp="1"/>
          </p:cNvSpPr>
          <p:nvPr>
            <p:ph type="ftr" sz="quarter" idx="10"/>
          </p:nvPr>
        </p:nvSpPr>
        <p:spPr/>
        <p:txBody>
          <a:bodyPr/>
          <a:lstStyle/>
          <a:p>
            <a:pPr>
              <a:defRPr/>
            </a:pPr>
            <a:r>
              <a:rPr lang="en-CA" dirty="0"/>
              <a:t>Copyright © 2016 by Nelson Education Ltd.</a:t>
            </a:r>
            <a:endParaRPr lang="en-US"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3</a:t>
            </a:fld>
            <a:endParaRPr lang="en-US" dirty="0"/>
          </a:p>
        </p:txBody>
      </p:sp>
    </p:spTree>
    <p:extLst>
      <p:ext uri="{BB962C8B-B14F-4D97-AF65-F5344CB8AC3E}">
        <p14:creationId xmlns:p14="http://schemas.microsoft.com/office/powerpoint/2010/main" val="4124987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32</a:t>
            </a:fld>
            <a:endParaRPr lang="en-US" dirty="0"/>
          </a:p>
        </p:txBody>
      </p:sp>
      <p:sp>
        <p:nvSpPr>
          <p:cNvPr id="7" name="Footer Placeholder 6"/>
          <p:cNvSpPr>
            <a:spLocks noGrp="1"/>
          </p:cNvSpPr>
          <p:nvPr>
            <p:ph type="ftr" sz="quarter" idx="12"/>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33945095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Feedback from employees forms the upward flow of communication in most organizations. Ideally, the heaviest flow of information should be upward, with information being steadily fed to decision makers. </a:t>
            </a:r>
          </a:p>
          <a:p>
            <a:endParaRPr lang="en-CA" dirty="0"/>
          </a:p>
          <a:p>
            <a:r>
              <a:rPr lang="en-CA" dirty="0"/>
              <a:t>Obstacles to such communication include distrust, downsizing, cost-cutting measures, use of temporary workers, discrimination and harassment suits, outsourcing, etc. These lessen the trust employees feel for their employers and their jobs.</a:t>
            </a:r>
          </a:p>
          <a:p>
            <a:endParaRPr lang="en-CA" dirty="0"/>
          </a:p>
          <a:p>
            <a:r>
              <a:rPr lang="en-CA" dirty="0"/>
              <a:t>Companies can improve the upward information flow by hiring communication coaches to train employees; having regular staff meetings and incentive programs for information sharing; providing a trusting, nonthreatening environment for employees to comfortably share their observations and ideas with management; setting up hotlines for anonymous feedback to management; and creating an ombudsman program. </a:t>
            </a:r>
          </a:p>
        </p:txBody>
      </p:sp>
      <p:sp>
        <p:nvSpPr>
          <p:cNvPr id="5" name="Slide Number Placeholder 3"/>
          <p:cNvSpPr>
            <a:spLocks noGrp="1"/>
          </p:cNvSpPr>
          <p:nvPr>
            <p:ph type="sldNum" sz="quarter" idx="5"/>
          </p:nvPr>
        </p:nvSpPr>
        <p:spPr>
          <a:xfrm>
            <a:off x="3970939" y="8829966"/>
            <a:ext cx="3037840" cy="464820"/>
          </a:xfrm>
        </p:spPr>
        <p:txBody>
          <a:bodyPr/>
          <a:lstStyle/>
          <a:p>
            <a:pPr>
              <a:defRPr/>
            </a:pPr>
            <a:fld id="{BFFF1470-60C9-4D83-8D19-FCE72567E55F}" type="slidenum">
              <a:rPr lang="en-US" smtClean="0"/>
              <a:pPr>
                <a:defRPr/>
              </a:pPr>
              <a:t>33</a:t>
            </a:fld>
            <a:endParaRPr lang="en-US" dirty="0"/>
          </a:p>
        </p:txBody>
      </p:sp>
      <p:sp>
        <p:nvSpPr>
          <p:cNvPr id="6" name="Footer Placeholder 5"/>
          <p:cNvSpPr>
            <a:spLocks noGrp="1"/>
          </p:cNvSpPr>
          <p:nvPr>
            <p:ph type="ftr" sz="quarter" idx="10"/>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857194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34</a:t>
            </a:fld>
            <a:endParaRPr lang="en-US" dirty="0"/>
          </a:p>
        </p:txBody>
      </p:sp>
      <p:sp>
        <p:nvSpPr>
          <p:cNvPr id="6" name="Footer Placeholder 5"/>
          <p:cNvSpPr>
            <a:spLocks noGrp="1"/>
          </p:cNvSpPr>
          <p:nvPr>
            <p:ph type="ftr" sz="quarter" idx="12"/>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1226925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Lateral channels transmit information among workers at the same level. They enable individuals to coordinate tasks, share information, solve problems,</a:t>
            </a:r>
            <a:r>
              <a:rPr lang="en-CA" baseline="0" dirty="0"/>
              <a:t> r</a:t>
            </a:r>
            <a:r>
              <a:rPr lang="en-CA" dirty="0"/>
              <a:t>esolve conflicts, and build teams. Horizontal flow takes place through personal contact, telephone, e-mail, memos, voice mail, and meetings.</a:t>
            </a:r>
          </a:p>
          <a:p>
            <a:endParaRPr lang="en-CA" dirty="0"/>
          </a:p>
          <a:p>
            <a:r>
              <a:rPr lang="en-CA" dirty="0"/>
              <a:t>Obstacles include poor communication skills, prejudice, ego involvement, turf wars, competition within units, and uneven reward systems.</a:t>
            </a:r>
          </a:p>
        </p:txBody>
      </p:sp>
      <p:sp>
        <p:nvSpPr>
          <p:cNvPr id="5" name="Slide Number Placeholder 3"/>
          <p:cNvSpPr>
            <a:spLocks noGrp="1"/>
          </p:cNvSpPr>
          <p:nvPr>
            <p:ph type="sldNum" sz="quarter" idx="5"/>
          </p:nvPr>
        </p:nvSpPr>
        <p:spPr>
          <a:xfrm>
            <a:off x="3970939" y="8829966"/>
            <a:ext cx="3037840" cy="464820"/>
          </a:xfrm>
        </p:spPr>
        <p:txBody>
          <a:bodyPr/>
          <a:lstStyle/>
          <a:p>
            <a:pPr>
              <a:defRPr/>
            </a:pPr>
            <a:fld id="{BFFF1470-60C9-4D83-8D19-FCE72567E55F}" type="slidenum">
              <a:rPr lang="en-US" smtClean="0"/>
              <a:pPr>
                <a:defRPr/>
              </a:pPr>
              <a:t>35</a:t>
            </a:fld>
            <a:endParaRPr lang="en-US" dirty="0"/>
          </a:p>
        </p:txBody>
      </p:sp>
      <p:sp>
        <p:nvSpPr>
          <p:cNvPr id="6" name="Footer Placeholder 5"/>
          <p:cNvSpPr>
            <a:spLocks noGrp="1"/>
          </p:cNvSpPr>
          <p:nvPr>
            <p:ph type="ftr" sz="quarter" idx="10"/>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1680474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Ensure that employees realize that they</a:t>
            </a:r>
            <a:r>
              <a:rPr lang="en-CA" baseline="0" dirty="0"/>
              <a:t> are personally responsible for making themselves heard, for understanding what other people say, and for getting the information they need .</a:t>
            </a:r>
            <a:endParaRPr lang="en-CA"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36</a:t>
            </a:fld>
            <a:endParaRPr lang="en-US" dirty="0"/>
          </a:p>
        </p:txBody>
      </p:sp>
      <p:sp>
        <p:nvSpPr>
          <p:cNvPr id="6" name="Footer Placeholder 5"/>
          <p:cNvSpPr>
            <a:spLocks noGrp="1"/>
          </p:cNvSpPr>
          <p:nvPr>
            <p:ph type="ftr" sz="quarter" idx="12"/>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15730931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r>
              <a:rPr lang="en-US" dirty="0"/>
              <a:t>The grapevine is an informal channel of communication that carries organizationally relevant gossip. It is powerful, functioning through social relationships, and it takes place in the office breakroom, at a coworker’s desk, and in e-mails, texts, and blogs. </a:t>
            </a:r>
          </a:p>
          <a:p>
            <a:pPr eaLnBrk="1" hangingPunct="1"/>
            <a:endParaRPr lang="en-US" baseline="0" dirty="0"/>
          </a:p>
          <a:p>
            <a:pPr eaLnBrk="1" hangingPunct="1"/>
            <a:r>
              <a:rPr lang="en-US" baseline="0" dirty="0"/>
              <a:t>As much as two thirds of an employee’s information comes from the grapevine, which has demonstrated accuracy ratings of 80 percent or more for many grapevine transmissions.</a:t>
            </a:r>
            <a:endParaRPr lang="en-US" dirty="0"/>
          </a:p>
        </p:txBody>
      </p:sp>
      <p:sp>
        <p:nvSpPr>
          <p:cNvPr id="5" name="Slide Number Placeholder 3"/>
          <p:cNvSpPr>
            <a:spLocks noGrp="1"/>
          </p:cNvSpPr>
          <p:nvPr>
            <p:ph type="sldNum" sz="quarter" idx="5"/>
          </p:nvPr>
        </p:nvSpPr>
        <p:spPr>
          <a:xfrm>
            <a:off x="3970939" y="8829966"/>
            <a:ext cx="3037840" cy="464820"/>
          </a:xfrm>
        </p:spPr>
        <p:txBody>
          <a:bodyPr/>
          <a:lstStyle/>
          <a:p>
            <a:pPr>
              <a:defRPr/>
            </a:pPr>
            <a:fld id="{BFFF1470-60C9-4D83-8D19-FCE72567E55F}" type="slidenum">
              <a:rPr lang="en-US" smtClean="0"/>
              <a:pPr>
                <a:defRPr/>
              </a:pPr>
              <a:t>37</a:t>
            </a:fld>
            <a:endParaRPr lang="en-US" dirty="0"/>
          </a:p>
        </p:txBody>
      </p:sp>
      <p:sp>
        <p:nvSpPr>
          <p:cNvPr id="6" name="Footer Placeholder 5"/>
          <p:cNvSpPr>
            <a:spLocks noGrp="1"/>
          </p:cNvSpPr>
          <p:nvPr>
            <p:ph type="ftr" sz="quarter" idx="10"/>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3513660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Online consumer-generated comments provide a very public glimpse of what employees and customers think. High-profile leaks travel fast, and their accuracy can be verified more easily than can rumours in an offline grapevine. Companies that actively monitor social media are better able to correct inaccuracies and misperceptions. </a:t>
            </a:r>
          </a:p>
        </p:txBody>
      </p:sp>
      <p:sp>
        <p:nvSpPr>
          <p:cNvPr id="4" name="Footer Placeholder 3"/>
          <p:cNvSpPr>
            <a:spLocks noGrp="1"/>
          </p:cNvSpPr>
          <p:nvPr>
            <p:ph type="ftr" sz="quarter" idx="10"/>
          </p:nvPr>
        </p:nvSpPr>
        <p:spPr/>
        <p:txBody>
          <a:bodyPr/>
          <a:lstStyle/>
          <a:p>
            <a:pPr>
              <a:defRPr/>
            </a:pPr>
            <a:r>
              <a:rPr lang="en-CA" dirty="0"/>
              <a:t>Copyright © 2016 by Nelson Education Ltd.</a:t>
            </a:r>
            <a:endParaRPr lang="en-US"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38</a:t>
            </a:fld>
            <a:endParaRPr lang="en-US" dirty="0"/>
          </a:p>
        </p:txBody>
      </p:sp>
    </p:spTree>
    <p:extLst>
      <p:ext uri="{BB962C8B-B14F-4D97-AF65-F5344CB8AC3E}">
        <p14:creationId xmlns:p14="http://schemas.microsoft.com/office/powerpoint/2010/main" val="39935538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39</a:t>
            </a:fld>
            <a:endParaRPr lang="en-US" dirty="0"/>
          </a:p>
        </p:txBody>
      </p:sp>
      <p:sp>
        <p:nvSpPr>
          <p:cNvPr id="6" name="Footer Placeholder 5"/>
          <p:cNvSpPr>
            <a:spLocks noGrp="1"/>
          </p:cNvSpPr>
          <p:nvPr>
            <p:ph type="ftr" sz="quarter" idx="12"/>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24391679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Ethics refers to conventional standards of right and wrong that prescribe what people should do. These standards usually consist of rights, obligations, and benefits to society. They include virtues such as fairness, honesty, loyalty, and concern for others. Ethics is about having values, taking responsibility, and following the law. </a:t>
            </a:r>
            <a:endParaRPr lang="en-CA" b="1" dirty="0"/>
          </a:p>
        </p:txBody>
      </p:sp>
      <p:sp>
        <p:nvSpPr>
          <p:cNvPr id="4" name="Slide Number Placeholder 3"/>
          <p:cNvSpPr>
            <a:spLocks noGrp="1"/>
          </p:cNvSpPr>
          <p:nvPr>
            <p:ph type="sldNum" sz="quarter" idx="10"/>
          </p:nvPr>
        </p:nvSpPr>
        <p:spPr/>
        <p:txBody>
          <a:bodyPr/>
          <a:lstStyle/>
          <a:p>
            <a:pPr>
              <a:defRPr/>
            </a:pPr>
            <a:fld id="{BFFF1470-60C9-4D83-8D19-FCE72567E55F}" type="slidenum">
              <a:rPr lang="en-US" smtClean="0"/>
              <a:pPr>
                <a:defRPr/>
              </a:pPr>
              <a:t>40</a:t>
            </a:fld>
            <a:endParaRPr lang="en-US" dirty="0"/>
          </a:p>
        </p:txBody>
      </p:sp>
      <p:sp>
        <p:nvSpPr>
          <p:cNvPr id="6" name="Footer Placeholder 5"/>
          <p:cNvSpPr>
            <a:spLocks noGrp="1"/>
          </p:cNvSpPr>
          <p:nvPr>
            <p:ph type="ftr" sz="quarter" idx="11"/>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1236738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CA" dirty="0"/>
              <a:t>Copyright © 2016 by Nelson Education Ltd.</a:t>
            </a:r>
            <a:endParaRPr lang="en-US"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41</a:t>
            </a:fld>
            <a:endParaRPr lang="en-US" dirty="0"/>
          </a:p>
        </p:txBody>
      </p:sp>
    </p:spTree>
    <p:extLst>
      <p:ext uri="{BB962C8B-B14F-4D97-AF65-F5344CB8AC3E}">
        <p14:creationId xmlns:p14="http://schemas.microsoft.com/office/powerpoint/2010/main" val="2715112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r>
              <a:rPr lang="en-CA" dirty="0"/>
              <a:t>This chapter discusses the skills</a:t>
            </a:r>
            <a:r>
              <a:rPr lang="en-CA" baseline="0" dirty="0"/>
              <a:t> required to fuel career success, the tools for success in the hyperconnected 21st-century workplace, the trends and technologies in today’s dynamic work environment, the nature of communication and its barriers, the flow of communication in organizations and the importance of making effective media choices, the ethical considerations for business communication, and the tools for doing the right thing.</a:t>
            </a:r>
            <a:endParaRPr lang="en-CA" dirty="0"/>
          </a:p>
        </p:txBody>
      </p:sp>
      <p:sp>
        <p:nvSpPr>
          <p:cNvPr id="6" name="Slide Number Placeholder 3"/>
          <p:cNvSpPr>
            <a:spLocks noGrp="1"/>
          </p:cNvSpPr>
          <p:nvPr>
            <p:ph type="sldNum" sz="quarter" idx="5"/>
          </p:nvPr>
        </p:nvSpPr>
        <p:spPr>
          <a:xfrm>
            <a:off x="3970939" y="8829966"/>
            <a:ext cx="3037840" cy="464820"/>
          </a:xfrm>
        </p:spPr>
        <p:txBody>
          <a:bodyPr/>
          <a:lstStyle/>
          <a:p>
            <a:pPr>
              <a:defRPr/>
            </a:pPr>
            <a:fld id="{BFFF1470-60C9-4D83-8D19-FCE72567E55F}" type="slidenum">
              <a:rPr lang="en-US" smtClean="0"/>
              <a:pPr>
                <a:defRPr/>
              </a:pPr>
              <a:t>4</a:t>
            </a:fld>
            <a:endParaRPr lang="en-US" dirty="0"/>
          </a:p>
        </p:txBody>
      </p:sp>
      <p:sp>
        <p:nvSpPr>
          <p:cNvPr id="7" name="Footer Placeholder 6"/>
          <p:cNvSpPr>
            <a:spLocks noGrp="1"/>
          </p:cNvSpPr>
          <p:nvPr>
            <p:ph type="ftr" sz="quarter" idx="10"/>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38428845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0" baseline="0" dirty="0"/>
              <a:t>Have students research the </a:t>
            </a:r>
            <a:r>
              <a:rPr lang="en-CA" b="0" i="1" baseline="0" dirty="0"/>
              <a:t>IABC Code of Ethics for Professional Communicators</a:t>
            </a:r>
            <a:r>
              <a:rPr lang="en-CA" b="0" i="0" baseline="0" dirty="0"/>
              <a:t>.</a:t>
            </a:r>
            <a:r>
              <a:rPr lang="en-CA" b="0" i="1" baseline="0" dirty="0"/>
              <a:t> </a:t>
            </a:r>
            <a:r>
              <a:rPr lang="en-CA" b="0" i="0" baseline="0" dirty="0"/>
              <a:t>Have them come up with unethical situations they may encounter in their future jobs or /careers, and have them identify solutions for doing the right thing.</a:t>
            </a:r>
            <a:endParaRPr lang="en-CA" b="0" dirty="0"/>
          </a:p>
        </p:txBody>
      </p:sp>
      <p:sp>
        <p:nvSpPr>
          <p:cNvPr id="4" name="Slide Number Placeholder 3"/>
          <p:cNvSpPr>
            <a:spLocks noGrp="1"/>
          </p:cNvSpPr>
          <p:nvPr>
            <p:ph type="sldNum" sz="quarter" idx="10"/>
          </p:nvPr>
        </p:nvSpPr>
        <p:spPr/>
        <p:txBody>
          <a:bodyPr/>
          <a:lstStyle/>
          <a:p>
            <a:pPr>
              <a:defRPr/>
            </a:pPr>
            <a:fld id="{BFFF1470-60C9-4D83-8D19-FCE72567E55F}" type="slidenum">
              <a:rPr lang="en-US" smtClean="0"/>
              <a:pPr>
                <a:defRPr/>
              </a:pPr>
              <a:t>42</a:t>
            </a:fld>
            <a:endParaRPr lang="en-US" dirty="0"/>
          </a:p>
        </p:txBody>
      </p:sp>
      <p:sp>
        <p:nvSpPr>
          <p:cNvPr id="6" name="Footer Placeholder 5"/>
          <p:cNvSpPr>
            <a:spLocks noGrp="1"/>
          </p:cNvSpPr>
          <p:nvPr>
            <p:ph type="ftr" sz="quarter" idx="11"/>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3983021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Resolving ethical questions is not easy. It can be made less difficult when key issues are identified, and these questions can help. Ask students whether they have ever been in a situation where they had to decide whether to </a:t>
            </a:r>
            <a:r>
              <a:rPr lang="en-CA"/>
              <a:t>act ethically.</a:t>
            </a:r>
            <a:endParaRPr lang="en-CA" b="1" dirty="0"/>
          </a:p>
        </p:txBody>
      </p:sp>
      <p:sp>
        <p:nvSpPr>
          <p:cNvPr id="4" name="Slide Number Placeholder 3"/>
          <p:cNvSpPr>
            <a:spLocks noGrp="1"/>
          </p:cNvSpPr>
          <p:nvPr>
            <p:ph type="sldNum" sz="quarter" idx="10"/>
          </p:nvPr>
        </p:nvSpPr>
        <p:spPr/>
        <p:txBody>
          <a:bodyPr/>
          <a:lstStyle/>
          <a:p>
            <a:pPr>
              <a:defRPr/>
            </a:pPr>
            <a:fld id="{BFFF1470-60C9-4D83-8D19-FCE72567E55F}" type="slidenum">
              <a:rPr lang="en-US" smtClean="0"/>
              <a:pPr>
                <a:defRPr/>
              </a:pPr>
              <a:t>43</a:t>
            </a:fld>
            <a:endParaRPr lang="en-US" dirty="0"/>
          </a:p>
        </p:txBody>
      </p:sp>
      <p:sp>
        <p:nvSpPr>
          <p:cNvPr id="6" name="Footer Placeholder 5"/>
          <p:cNvSpPr>
            <a:spLocks noGrp="1"/>
          </p:cNvSpPr>
          <p:nvPr>
            <p:ph type="ftr" sz="quarter" idx="11"/>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28635527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44</a:t>
            </a:fld>
            <a:endParaRPr lang="en-US" dirty="0"/>
          </a:p>
        </p:txBody>
      </p:sp>
      <p:sp>
        <p:nvSpPr>
          <p:cNvPr id="6" name="Footer Placeholder 5"/>
          <p:cNvSpPr>
            <a:spLocks noGrp="1"/>
          </p:cNvSpPr>
          <p:nvPr>
            <p:ph type="ftr" sz="quarter" idx="12"/>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1031879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45</a:t>
            </a:fld>
            <a:endParaRPr lang="en-US" dirty="0"/>
          </a:p>
        </p:txBody>
      </p:sp>
      <p:sp>
        <p:nvSpPr>
          <p:cNvPr id="6" name="Footer Placeholder 5"/>
          <p:cNvSpPr>
            <a:spLocks noGrp="1"/>
          </p:cNvSpPr>
          <p:nvPr>
            <p:ph type="ftr" sz="quarter" idx="12"/>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1575721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5</a:t>
            </a:fld>
            <a:endParaRPr lang="en-US" dirty="0"/>
          </a:p>
        </p:txBody>
      </p:sp>
      <p:sp>
        <p:nvSpPr>
          <p:cNvPr id="6" name="Footer Placeholder 5"/>
          <p:cNvSpPr>
            <a:spLocks noGrp="1"/>
          </p:cNvSpPr>
          <p:nvPr>
            <p:ph type="ftr" sz="quarter" idx="12"/>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247882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r>
              <a:rPr lang="en-CA" dirty="0"/>
              <a:t>Good communication skills are critical to</a:t>
            </a:r>
            <a:r>
              <a:rPr lang="en-CA" baseline="0" dirty="0"/>
              <a:t> job placement, performance, career advancement, and organizational success. When competition is keen, job candidates with exceptional communication skills immediately stand out. </a:t>
            </a:r>
            <a:endParaRPr lang="en-CA" b="1" dirty="0"/>
          </a:p>
        </p:txBody>
      </p:sp>
      <p:sp>
        <p:nvSpPr>
          <p:cNvPr id="5" name="Slide Number Placeholder 3"/>
          <p:cNvSpPr>
            <a:spLocks noGrp="1"/>
          </p:cNvSpPr>
          <p:nvPr>
            <p:ph type="sldNum" sz="quarter" idx="5"/>
          </p:nvPr>
        </p:nvSpPr>
        <p:spPr>
          <a:xfrm>
            <a:off x="3970939" y="8829966"/>
            <a:ext cx="3037840" cy="464820"/>
          </a:xfrm>
        </p:spPr>
        <p:txBody>
          <a:bodyPr/>
          <a:lstStyle/>
          <a:p>
            <a:pPr>
              <a:defRPr/>
            </a:pPr>
            <a:fld id="{BFFF1470-60C9-4D83-8D19-FCE72567E55F}" type="slidenum">
              <a:rPr lang="en-US" smtClean="0"/>
              <a:pPr>
                <a:defRPr/>
              </a:pPr>
              <a:t>6</a:t>
            </a:fld>
            <a:endParaRPr lang="en-US" dirty="0"/>
          </a:p>
        </p:txBody>
      </p:sp>
      <p:sp>
        <p:nvSpPr>
          <p:cNvPr id="6" name="Footer Placeholder 5"/>
          <p:cNvSpPr>
            <a:spLocks noGrp="1"/>
          </p:cNvSpPr>
          <p:nvPr>
            <p:ph type="ftr" sz="quarter" idx="10"/>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2337451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latin typeface="Arial"/>
                <a:cs typeface="Arial"/>
              </a:rPr>
              <a:t>Employers look for general communication skills (especially good writing skills), interpersonal skills, and teamwork skills. They also expect individuals to be able to use technology to stay connected through spoken and written messages, because many people work together but are not in the same location. This is an important</a:t>
            </a:r>
            <a:r>
              <a:rPr lang="en-CA" baseline="0" dirty="0">
                <a:latin typeface="Arial"/>
                <a:cs typeface="Arial"/>
              </a:rPr>
              <a:t> lesson for students. Many are naive about the need for good communication skills in a digital world and do not place enough importance on the last point: the need to guard their online images and reputations.</a:t>
            </a:r>
            <a:endParaRPr lang="en-CA" dirty="0">
              <a:latin typeface="Arial"/>
              <a:cs typeface="Arial"/>
            </a:endParaRPr>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7</a:t>
            </a:fld>
            <a:endParaRPr lang="en-US" dirty="0"/>
          </a:p>
        </p:txBody>
      </p:sp>
      <p:sp>
        <p:nvSpPr>
          <p:cNvPr id="6" name="Footer Placeholder 5"/>
          <p:cNvSpPr>
            <a:spLocks noGrp="1"/>
          </p:cNvSpPr>
          <p:nvPr>
            <p:ph type="ftr" sz="quarter" idx="12"/>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3867167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1167">
              <a:defRPr/>
            </a:pPr>
            <a:r>
              <a:rPr lang="en-CA" dirty="0"/>
              <a:t>Have students complete the communication quiz (at www.mindtools.com/pages/article/newCS_99.htm) if your students have access to computers in the classroom. If they do not have access in the classroom, have them complete the quiz at home and e-mail their scores to you. Then discuss the results with them and ask them how they can improve their skills. </a:t>
            </a:r>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8</a:t>
            </a:fld>
            <a:endParaRPr lang="en-US" dirty="0"/>
          </a:p>
        </p:txBody>
      </p:sp>
      <p:sp>
        <p:nvSpPr>
          <p:cNvPr id="6" name="Footer Placeholder 5"/>
          <p:cNvSpPr>
            <a:spLocks noGrp="1"/>
          </p:cNvSpPr>
          <p:nvPr>
            <p:ph type="ftr" sz="quarter" idx="12"/>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578441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Thriving in the challenging work world depends on many factors, especially your ability to communicate. Ask students whether they agree or disagree with this statement and have them explain their answer. </a:t>
            </a:r>
          </a:p>
          <a:p>
            <a:endParaRPr lang="en-CA" dirty="0"/>
          </a:p>
          <a:p>
            <a:r>
              <a:rPr lang="en-CA" dirty="0"/>
              <a:t>Source: Canavor, N. (2012). </a:t>
            </a:r>
            <a:r>
              <a:rPr lang="en-CA" i="1" dirty="0"/>
              <a:t>Business writing in the digital age</a:t>
            </a:r>
            <a:r>
              <a:rPr lang="en-CA" dirty="0"/>
              <a:t>. Los Angeles: Sage, pp. 1–3. See also National Writing Project with DeVoss, D. N., Eidman-Aadahl, E., &amp; Hicks, T. (2010). </a:t>
            </a:r>
            <a:r>
              <a:rPr lang="en-CA" i="1" dirty="0"/>
              <a:t>Because digital writing matters</a:t>
            </a:r>
            <a:r>
              <a:rPr lang="en-CA" dirty="0"/>
              <a:t>. San Francisco: Jossey-Bass, pp. 1–5.</a:t>
            </a:r>
          </a:p>
        </p:txBody>
      </p:sp>
      <p:sp>
        <p:nvSpPr>
          <p:cNvPr id="5" name="Slide Number Placeholder 4"/>
          <p:cNvSpPr>
            <a:spLocks noGrp="1"/>
          </p:cNvSpPr>
          <p:nvPr>
            <p:ph type="sldNum" sz="quarter" idx="11"/>
          </p:nvPr>
        </p:nvSpPr>
        <p:spPr/>
        <p:txBody>
          <a:bodyPr/>
          <a:lstStyle/>
          <a:p>
            <a:pPr>
              <a:defRPr/>
            </a:pPr>
            <a:fld id="{BFFF1470-60C9-4D83-8D19-FCE72567E55F}" type="slidenum">
              <a:rPr lang="en-US" smtClean="0"/>
              <a:pPr>
                <a:defRPr/>
              </a:pPr>
              <a:t>9</a:t>
            </a:fld>
            <a:endParaRPr lang="en-US" dirty="0"/>
          </a:p>
        </p:txBody>
      </p:sp>
      <p:sp>
        <p:nvSpPr>
          <p:cNvPr id="6" name="Footer Placeholder 5"/>
          <p:cNvSpPr>
            <a:spLocks noGrp="1"/>
          </p:cNvSpPr>
          <p:nvPr>
            <p:ph type="ftr" sz="quarter" idx="12"/>
          </p:nvPr>
        </p:nvSpPr>
        <p:spPr/>
        <p:txBody>
          <a:bodyPr/>
          <a:lstStyle/>
          <a:p>
            <a:pPr>
              <a:defRPr/>
            </a:pPr>
            <a:r>
              <a:rPr lang="en-CA" dirty="0"/>
              <a:t>Copyright © 2016 by Nelson Education Ltd.</a:t>
            </a:r>
            <a:endParaRPr lang="en-US" dirty="0"/>
          </a:p>
        </p:txBody>
      </p:sp>
    </p:spTree>
    <p:extLst>
      <p:ext uri="{BB962C8B-B14F-4D97-AF65-F5344CB8AC3E}">
        <p14:creationId xmlns:p14="http://schemas.microsoft.com/office/powerpoint/2010/main" val="300663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2"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Copyright © 2019 by Nelson Education Ltd.</a:t>
            </a:r>
            <a:endParaRPr lang="en-CA" dirty="0"/>
          </a:p>
        </p:txBody>
      </p:sp>
      <p:sp>
        <p:nvSpPr>
          <p:cNvPr id="6"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r>
              <a:rPr lang="en-CA" dirty="0"/>
              <a:t>1-</a:t>
            </a:r>
            <a:fld id="{90E60EF9-1974-4B4E-8EB0-BAAA0C254CFE}" type="slidenum">
              <a:rPr lang="en-CA" smtClean="0"/>
              <a:pPr/>
              <a:t>‹#›</a:t>
            </a:fld>
            <a:endParaRPr lang="en-CA" dirty="0"/>
          </a:p>
        </p:txBody>
      </p:sp>
    </p:spTree>
    <p:extLst>
      <p:ext uri="{BB962C8B-B14F-4D97-AF65-F5344CB8AC3E}">
        <p14:creationId xmlns:p14="http://schemas.microsoft.com/office/powerpoint/2010/main" val="3580874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6"/>
          <p:cNvSpPr>
            <a:spLocks noGrp="1"/>
          </p:cNvSpPr>
          <p:nvPr>
            <p:ph type="ftr" sz="quarter" idx="3"/>
          </p:nvPr>
        </p:nvSpPr>
        <p:spPr>
          <a:xfrm>
            <a:off x="3124200" y="6356350"/>
            <a:ext cx="31242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Copyright © 2019 by Nelson Education Ltd.</a:t>
            </a:r>
            <a:endParaRPr lang="en-CA" dirty="0"/>
          </a:p>
        </p:txBody>
      </p:sp>
      <p:sp>
        <p:nvSpPr>
          <p:cNvPr id="6"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r>
              <a:rPr lang="en-CA" dirty="0"/>
              <a:t>1-</a:t>
            </a:r>
            <a:fld id="{90E60EF9-1974-4B4E-8EB0-BAAA0C254CFE}" type="slidenum">
              <a:rPr lang="en-CA" smtClean="0"/>
              <a:pPr/>
              <a:t>‹#›</a:t>
            </a:fld>
            <a:endParaRPr lang="en-CA" dirty="0"/>
          </a:p>
        </p:txBody>
      </p:sp>
    </p:spTree>
    <p:extLst>
      <p:ext uri="{BB962C8B-B14F-4D97-AF65-F5344CB8AC3E}">
        <p14:creationId xmlns:p14="http://schemas.microsoft.com/office/powerpoint/2010/main" val="8854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Copyright © 2019 by Nelson Education Ltd.</a:t>
            </a:r>
            <a:endParaRPr lang="en-CA" dirty="0"/>
          </a:p>
        </p:txBody>
      </p:sp>
      <p:sp>
        <p:nvSpPr>
          <p:cNvPr id="7"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r>
              <a:rPr lang="en-CA" dirty="0"/>
              <a:t>1-</a:t>
            </a:r>
            <a:fld id="{90E60EF9-1974-4B4E-8EB0-BAAA0C254CFE}" type="slidenum">
              <a:rPr lang="en-CA" smtClean="0"/>
              <a:pPr/>
              <a:t>‹#›</a:t>
            </a:fld>
            <a:endParaRPr lang="en-CA" dirty="0"/>
          </a:p>
        </p:txBody>
      </p:sp>
    </p:spTree>
    <p:extLst>
      <p:ext uri="{BB962C8B-B14F-4D97-AF65-F5344CB8AC3E}">
        <p14:creationId xmlns:p14="http://schemas.microsoft.com/office/powerpoint/2010/main" val="24361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6"/>
          <p:cNvSpPr>
            <a:spLocks noGrp="1"/>
          </p:cNvSpPr>
          <p:nvPr>
            <p:ph type="ftr" sz="quarter" idx="10"/>
          </p:nvPr>
        </p:nvSpPr>
        <p:spPr>
          <a:xfrm>
            <a:off x="3124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Copyright © 2019 by Nelson Education Ltd.</a:t>
            </a:r>
            <a:endParaRPr lang="en-CA" dirty="0"/>
          </a:p>
        </p:txBody>
      </p:sp>
      <p:sp>
        <p:nvSpPr>
          <p:cNvPr id="9" name="Slide Number Placeholder 7"/>
          <p:cNvSpPr>
            <a:spLocks noGrp="1"/>
          </p:cNvSpPr>
          <p:nvPr>
            <p:ph type="sldNum" sz="quarter" idx="11"/>
          </p:nvPr>
        </p:nvSpPr>
        <p:spPr>
          <a:xfrm>
            <a:off x="6553200" y="6356350"/>
            <a:ext cx="21336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r>
              <a:rPr lang="en-CA" dirty="0"/>
              <a:t>1-</a:t>
            </a:r>
            <a:fld id="{90E60EF9-1974-4B4E-8EB0-BAAA0C254CFE}" type="slidenum">
              <a:rPr lang="en-CA" smtClean="0"/>
              <a:pPr/>
              <a:t>‹#›</a:t>
            </a:fld>
            <a:endParaRPr lang="en-CA" dirty="0"/>
          </a:p>
        </p:txBody>
      </p:sp>
    </p:spTree>
    <p:extLst>
      <p:ext uri="{BB962C8B-B14F-4D97-AF65-F5344CB8AC3E}">
        <p14:creationId xmlns:p14="http://schemas.microsoft.com/office/powerpoint/2010/main" val="404618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8"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Copyright © 2019 by Nelson Education Ltd.</a:t>
            </a:r>
            <a:endParaRPr lang="en-CA" dirty="0"/>
          </a:p>
        </p:txBody>
      </p:sp>
      <p:sp>
        <p:nvSpPr>
          <p:cNvPr id="4"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r>
              <a:rPr lang="en-CA" dirty="0"/>
              <a:t>1-</a:t>
            </a:r>
            <a:fld id="{90E60EF9-1974-4B4E-8EB0-BAAA0C254CFE}" type="slidenum">
              <a:rPr lang="en-CA" smtClean="0"/>
              <a:pPr/>
              <a:t>‹#›</a:t>
            </a:fld>
            <a:endParaRPr lang="en-CA" dirty="0"/>
          </a:p>
        </p:txBody>
      </p:sp>
    </p:spTree>
    <p:extLst>
      <p:ext uri="{BB962C8B-B14F-4D97-AF65-F5344CB8AC3E}">
        <p14:creationId xmlns:p14="http://schemas.microsoft.com/office/powerpoint/2010/main" val="326376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Copyright © 2019 by Nelson Education Ltd.</a:t>
            </a:r>
            <a:endParaRPr lang="en-CA" dirty="0"/>
          </a:p>
        </p:txBody>
      </p:sp>
      <p:sp>
        <p:nvSpPr>
          <p:cNvPr id="5"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r>
              <a:rPr lang="en-CA" dirty="0"/>
              <a:t>1-</a:t>
            </a:r>
            <a:fld id="{90E60EF9-1974-4B4E-8EB0-BAAA0C254CFE}" type="slidenum">
              <a:rPr lang="en-CA" smtClean="0"/>
              <a:pPr/>
              <a:t>‹#›</a:t>
            </a:fld>
            <a:endParaRPr lang="en-CA" dirty="0"/>
          </a:p>
        </p:txBody>
      </p:sp>
    </p:spTree>
    <p:extLst>
      <p:ext uri="{BB962C8B-B14F-4D97-AF65-F5344CB8AC3E}">
        <p14:creationId xmlns:p14="http://schemas.microsoft.com/office/powerpoint/2010/main" val="18817936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3124200" y="6356350"/>
            <a:ext cx="3200400" cy="365125"/>
          </a:xfrm>
          <a:prstGeom prst="rect">
            <a:avLst/>
          </a:prstGeom>
        </p:spPr>
        <p:txBody>
          <a:bodyPr vert="horz" lIns="91440" tIns="45720" rIns="91440" bIns="45720" rtlCol="0" anchor="ctr"/>
          <a:lstStyle>
            <a:lvl1pPr algn="ctr">
              <a:defRPr sz="1100" b="0">
                <a:solidFill>
                  <a:schemeClr val="tx1">
                    <a:tint val="75000"/>
                  </a:schemeClr>
                </a:solidFill>
              </a:defRPr>
            </a:lvl1pPr>
          </a:lstStyle>
          <a:p>
            <a:r>
              <a:rPr lang="en-US" dirty="0"/>
              <a:t>Copyright © 2019 by Nelson Education Ltd.</a:t>
            </a:r>
            <a:endParaRPr lang="en-CA" dirty="0"/>
          </a:p>
        </p:txBody>
      </p:sp>
      <p:sp>
        <p:nvSpPr>
          <p:cNvPr id="8"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r>
              <a:rPr lang="en-CA" dirty="0"/>
              <a:t>1-</a:t>
            </a:r>
            <a:fld id="{90E60EF9-1974-4B4E-8EB0-BAAA0C254CFE}" type="slidenum">
              <a:rPr lang="en-CA" smtClean="0"/>
              <a:pPr/>
              <a:t>‹#›</a:t>
            </a:fld>
            <a:endParaRPr lang="en-CA" dirty="0"/>
          </a:p>
        </p:txBody>
      </p:sp>
    </p:spTree>
    <p:extLst>
      <p:ext uri="{BB962C8B-B14F-4D97-AF65-F5344CB8AC3E}">
        <p14:creationId xmlns:p14="http://schemas.microsoft.com/office/powerpoint/2010/main" val="281526815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9" r:id="rId3"/>
    <p:sldLayoutId id="2147483740" r:id="rId4"/>
    <p:sldLayoutId id="2147483763" r:id="rId5"/>
    <p:sldLayoutId id="2147483765" r:id="rId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www.youtube.com/watch?v=hqezbib5qpQ"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slide" Target="slide30.xml"/><Relationship Id="rId5" Type="http://schemas.openxmlformats.org/officeDocument/2006/relationships/slide" Target="slide6.xml"/><Relationship Id="rId4" Type="http://schemas.openxmlformats.org/officeDocument/2006/relationships/slide" Target="slide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mindtools.com/pages/article/newCS_99.ht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077200" cy="5943600"/>
          </a:xfrm>
        </p:spPr>
        <p:txBody>
          <a:bodyPr>
            <a:normAutofit/>
          </a:bodyPr>
          <a:lstStyle/>
          <a:p>
            <a:pPr>
              <a:buNone/>
            </a:pPr>
            <a:r>
              <a:rPr lang="en-US" dirty="0"/>
              <a:t>NETA PowerPoint® Slides </a:t>
            </a:r>
          </a:p>
          <a:p>
            <a:pPr>
              <a:buNone/>
            </a:pPr>
            <a:r>
              <a:rPr lang="en-US" dirty="0"/>
              <a:t>to Accompany</a:t>
            </a:r>
            <a:endParaRPr lang="en-CA" dirty="0"/>
          </a:p>
          <a:p>
            <a:endParaRPr lang="en-US"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lgn="r">
              <a:buNone/>
            </a:pPr>
            <a:endParaRPr lang="en-US" sz="2400" dirty="0"/>
          </a:p>
          <a:p>
            <a:pPr marL="0" indent="0" algn="r">
              <a:buNone/>
            </a:pPr>
            <a:endParaRPr lang="en-US" sz="2200" dirty="0">
              <a:latin typeface="Calibri" panose="020F0502020204030204" pitchFamily="34" charset="0"/>
            </a:endParaRPr>
          </a:p>
          <a:p>
            <a:pPr marL="0" indent="0" algn="r">
              <a:lnSpc>
                <a:spcPct val="110000"/>
              </a:lnSpc>
              <a:spcBef>
                <a:spcPts val="0"/>
              </a:spcBef>
              <a:buNone/>
            </a:pPr>
            <a:r>
              <a:rPr lang="en-US" sz="2200" dirty="0">
                <a:latin typeface="Calibri" panose="020F0502020204030204" pitchFamily="34" charset="0"/>
              </a:rPr>
              <a:t>Prepared by </a:t>
            </a:r>
          </a:p>
          <a:p>
            <a:pPr marL="0" indent="0" algn="r">
              <a:lnSpc>
                <a:spcPct val="110000"/>
              </a:lnSpc>
              <a:spcBef>
                <a:spcPts val="0"/>
              </a:spcBef>
              <a:buNone/>
            </a:pPr>
            <a:r>
              <a:rPr lang="en-US" sz="2200" dirty="0">
                <a:latin typeface="Calibri" panose="020F0502020204030204" pitchFamily="34" charset="0"/>
              </a:rPr>
              <a:t>Katharine Ferguson, </a:t>
            </a:r>
          </a:p>
          <a:p>
            <a:pPr marL="0" indent="0" algn="r">
              <a:lnSpc>
                <a:spcPct val="110000"/>
              </a:lnSpc>
              <a:spcBef>
                <a:spcPts val="0"/>
              </a:spcBef>
              <a:buNone/>
            </a:pPr>
            <a:r>
              <a:rPr lang="en-US" sz="2200" dirty="0">
                <a:latin typeface="Calibri" panose="020F0502020204030204" pitchFamily="34" charset="0"/>
              </a:rPr>
              <a:t>Seneca College</a:t>
            </a:r>
            <a:endParaRPr lang="en-CA" sz="2200" dirty="0">
              <a:latin typeface="Calibri" panose="020F0502020204030204" pitchFamily="34" charset="0"/>
            </a:endParaRPr>
          </a:p>
        </p:txBody>
      </p:sp>
      <p:sp>
        <p:nvSpPr>
          <p:cNvPr id="6"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a:t>
            </a:r>
            <a:fld id="{90E60EF9-1974-4B4E-8EB0-BAAA0C254CFE}" type="slidenum">
              <a:rPr lang="en-CA" smtClean="0"/>
              <a:pPr/>
              <a:t>1</a:t>
            </a:fld>
            <a:endParaRPr lang="en-CA"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1484784"/>
            <a:ext cx="3008740" cy="3854065"/>
          </a:xfrm>
          <a:prstGeom prst="rect">
            <a:avLst/>
          </a:prstGeom>
        </p:spPr>
      </p:pic>
    </p:spTree>
    <p:extLst>
      <p:ext uri="{BB962C8B-B14F-4D97-AF65-F5344CB8AC3E}">
        <p14:creationId xmlns:p14="http://schemas.microsoft.com/office/powerpoint/2010/main" val="341187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Writing in the Digital Age</a:t>
            </a:r>
          </a:p>
        </p:txBody>
      </p:sp>
      <p:sp>
        <p:nvSpPr>
          <p:cNvPr id="3" name="Content Placeholder 2"/>
          <p:cNvSpPr>
            <a:spLocks noGrp="1"/>
          </p:cNvSpPr>
          <p:nvPr>
            <p:ph idx="1"/>
          </p:nvPr>
        </p:nvSpPr>
        <p:spPr/>
        <p:txBody>
          <a:bodyPr>
            <a:normAutofit/>
          </a:bodyPr>
          <a:lstStyle/>
          <a:p>
            <a:r>
              <a:rPr lang="en-CA" dirty="0"/>
              <a:t>Writing matters more than ever because of the need to use online media.</a:t>
            </a:r>
          </a:p>
          <a:p>
            <a:r>
              <a:rPr lang="en-CA" dirty="0"/>
              <a:t>Solid writing skills are necessary in a networked digital world.</a:t>
            </a:r>
          </a:p>
          <a:p>
            <a:r>
              <a:rPr lang="en-CA" dirty="0"/>
              <a:t>Most employees write their own messages.</a:t>
            </a:r>
          </a:p>
          <a:p>
            <a:r>
              <a:rPr lang="en-CA" dirty="0"/>
              <a:t>Employees need a broad range of skills and high levels of knowledge in their fields.</a:t>
            </a:r>
          </a:p>
        </p:txBody>
      </p:sp>
      <p:sp>
        <p:nvSpPr>
          <p:cNvPr id="8"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a:t>
            </a:r>
            <a:fld id="{90E60EF9-1974-4B4E-8EB0-BAAA0C254CFE}" type="slidenum">
              <a:rPr lang="en-CA" smtClean="0"/>
              <a:pPr/>
              <a:t>10</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9524-ED31-4ED5-8BA5-4CC5C61131BB}"/>
              </a:ext>
            </a:extLst>
          </p:cNvPr>
          <p:cNvSpPr>
            <a:spLocks noGrp="1"/>
          </p:cNvSpPr>
          <p:nvPr>
            <p:ph type="title"/>
          </p:nvPr>
        </p:nvSpPr>
        <p:spPr>
          <a:xfrm>
            <a:off x="457200" y="476672"/>
            <a:ext cx="8229600" cy="940966"/>
          </a:xfrm>
        </p:spPr>
        <p:txBody>
          <a:bodyPr>
            <a:normAutofit fontScale="90000"/>
          </a:bodyPr>
          <a:lstStyle/>
          <a:p>
            <a:r>
              <a:rPr lang="en-CA" dirty="0"/>
              <a:t>Success in the 21st-Century Workplace</a:t>
            </a:r>
            <a:br>
              <a:rPr lang="en-CA" baseline="30000" dirty="0"/>
            </a:br>
            <a:endParaRPr lang="en-CA" dirty="0"/>
          </a:p>
        </p:txBody>
      </p:sp>
      <p:sp>
        <p:nvSpPr>
          <p:cNvPr id="3" name="Content Placeholder 2">
            <a:extLst>
              <a:ext uri="{FF2B5EF4-FFF2-40B4-BE49-F238E27FC236}">
                <a16:creationId xmlns:a16="http://schemas.microsoft.com/office/drawing/2014/main" id="{B934BC1F-1B1B-41A6-8B0B-297D8FB72592}"/>
              </a:ext>
            </a:extLst>
          </p:cNvPr>
          <p:cNvSpPr>
            <a:spLocks noGrp="1"/>
          </p:cNvSpPr>
          <p:nvPr>
            <p:ph idx="1"/>
          </p:nvPr>
        </p:nvSpPr>
        <p:spPr/>
        <p:txBody>
          <a:bodyPr/>
          <a:lstStyle/>
          <a:p>
            <a:r>
              <a:rPr lang="en-CA" dirty="0"/>
              <a:t>The 21st-century economy depends mainly on information and knowledge.</a:t>
            </a:r>
          </a:p>
          <a:p>
            <a:r>
              <a:rPr lang="en-CA" dirty="0"/>
              <a:t>Knowledge workers get paid for their education and ability to learn.</a:t>
            </a:r>
          </a:p>
          <a:p>
            <a:r>
              <a:rPr lang="en-CA" dirty="0"/>
              <a:t>Employers are looking for people with advanced computer skills.</a:t>
            </a:r>
          </a:p>
          <a:p>
            <a:r>
              <a:rPr lang="en-CA" dirty="0"/>
              <a:t>Continuous, lifelong learning will make you more competitive and valuable to employers.</a:t>
            </a:r>
          </a:p>
        </p:txBody>
      </p:sp>
      <p:sp>
        <p:nvSpPr>
          <p:cNvPr id="4" name="Footer Placeholder 3">
            <a:extLst>
              <a:ext uri="{FF2B5EF4-FFF2-40B4-BE49-F238E27FC236}">
                <a16:creationId xmlns:a16="http://schemas.microsoft.com/office/drawing/2014/main" id="{B7227A26-9ED0-4D2F-9EE4-B6B7401916AA}"/>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6D83DEDE-FBDE-4F08-B968-5422084810D9}"/>
              </a:ext>
            </a:extLst>
          </p:cNvPr>
          <p:cNvSpPr>
            <a:spLocks noGrp="1"/>
          </p:cNvSpPr>
          <p:nvPr>
            <p:ph type="sldNum" sz="quarter" idx="4"/>
          </p:nvPr>
        </p:nvSpPr>
        <p:spPr/>
        <p:txBody>
          <a:bodyPr/>
          <a:lstStyle/>
          <a:p>
            <a:r>
              <a:rPr lang="en-CA" dirty="0"/>
              <a:t>1-</a:t>
            </a:r>
            <a:fld id="{90E60EF9-1974-4B4E-8EB0-BAAA0C254CFE}" type="slidenum">
              <a:rPr lang="en-CA" smtClean="0"/>
              <a:pPr/>
              <a:t>11</a:t>
            </a:fld>
            <a:endParaRPr lang="en-CA" dirty="0"/>
          </a:p>
        </p:txBody>
      </p:sp>
    </p:spTree>
    <p:extLst>
      <p:ext uri="{BB962C8B-B14F-4D97-AF65-F5344CB8AC3E}">
        <p14:creationId xmlns:p14="http://schemas.microsoft.com/office/powerpoint/2010/main" val="23422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427F-FA2F-46AD-A08A-AB18624C093A}"/>
              </a:ext>
            </a:extLst>
          </p:cNvPr>
          <p:cNvSpPr>
            <a:spLocks noGrp="1"/>
          </p:cNvSpPr>
          <p:nvPr>
            <p:ph type="title"/>
          </p:nvPr>
        </p:nvSpPr>
        <p:spPr/>
        <p:txBody>
          <a:bodyPr/>
          <a:lstStyle/>
          <a:p>
            <a:r>
              <a:rPr lang="en-CA" dirty="0"/>
              <a:t>Why Should You Care?</a:t>
            </a:r>
          </a:p>
        </p:txBody>
      </p:sp>
      <p:sp>
        <p:nvSpPr>
          <p:cNvPr id="3" name="Content Placeholder 2">
            <a:extLst>
              <a:ext uri="{FF2B5EF4-FFF2-40B4-BE49-F238E27FC236}">
                <a16:creationId xmlns:a16="http://schemas.microsoft.com/office/drawing/2014/main" id="{474F3588-4319-4124-85D3-D5BE3DBA2217}"/>
              </a:ext>
            </a:extLst>
          </p:cNvPr>
          <p:cNvSpPr>
            <a:spLocks noGrp="1"/>
          </p:cNvSpPr>
          <p:nvPr>
            <p:ph idx="1"/>
          </p:nvPr>
        </p:nvSpPr>
        <p:spPr/>
        <p:txBody>
          <a:bodyPr>
            <a:normAutofit lnSpcReduction="10000"/>
          </a:bodyPr>
          <a:lstStyle/>
          <a:p>
            <a:pPr marL="0" indent="0">
              <a:buNone/>
            </a:pPr>
            <a:r>
              <a:rPr lang="en-CA" sz="3600" dirty="0"/>
              <a:t>You will be expected to</a:t>
            </a:r>
          </a:p>
          <a:p>
            <a:r>
              <a:rPr lang="en-CA" sz="3600" dirty="0"/>
              <a:t>Generate, process, and exchange information</a:t>
            </a:r>
          </a:p>
          <a:p>
            <a:r>
              <a:rPr lang="en-CA" sz="3600" dirty="0"/>
              <a:t>Transmit information effectively across communication channels and multiple media</a:t>
            </a:r>
          </a:p>
          <a:p>
            <a:r>
              <a:rPr lang="en-CA" sz="3600" dirty="0"/>
              <a:t>Make sound decisions and solve complex problems</a:t>
            </a:r>
          </a:p>
          <a:p>
            <a:endParaRPr lang="en-CA" dirty="0"/>
          </a:p>
          <a:p>
            <a:endParaRPr lang="en-CA" dirty="0"/>
          </a:p>
        </p:txBody>
      </p:sp>
      <p:sp>
        <p:nvSpPr>
          <p:cNvPr id="4" name="Footer Placeholder 3">
            <a:extLst>
              <a:ext uri="{FF2B5EF4-FFF2-40B4-BE49-F238E27FC236}">
                <a16:creationId xmlns:a16="http://schemas.microsoft.com/office/drawing/2014/main" id="{B34C1B96-7D6B-4D73-A687-357BBFCD7962}"/>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1EDD71FC-99A5-45CB-9B42-757EF3BBEA3F}"/>
              </a:ext>
            </a:extLst>
          </p:cNvPr>
          <p:cNvSpPr>
            <a:spLocks noGrp="1"/>
          </p:cNvSpPr>
          <p:nvPr>
            <p:ph type="sldNum" sz="quarter" idx="4"/>
          </p:nvPr>
        </p:nvSpPr>
        <p:spPr/>
        <p:txBody>
          <a:bodyPr/>
          <a:lstStyle/>
          <a:p>
            <a:r>
              <a:rPr lang="en-CA" dirty="0"/>
              <a:t>1-</a:t>
            </a:r>
            <a:fld id="{90E60EF9-1974-4B4E-8EB0-BAAA0C254CFE}" type="slidenum">
              <a:rPr lang="en-CA" smtClean="0"/>
              <a:pPr/>
              <a:t>12</a:t>
            </a:fld>
            <a:endParaRPr lang="en-CA" dirty="0"/>
          </a:p>
        </p:txBody>
      </p:sp>
    </p:spTree>
    <p:extLst>
      <p:ext uri="{BB962C8B-B14F-4D97-AF65-F5344CB8AC3E}">
        <p14:creationId xmlns:p14="http://schemas.microsoft.com/office/powerpoint/2010/main" val="121626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9" name="Rectangle 3"/>
          <p:cNvSpPr>
            <a:spLocks noGrp="1" noChangeArrowheads="1"/>
          </p:cNvSpPr>
          <p:nvPr>
            <p:ph type="title"/>
          </p:nvPr>
        </p:nvSpPr>
        <p:spPr/>
        <p:txBody>
          <a:bodyPr/>
          <a:lstStyle/>
          <a:p>
            <a:r>
              <a:rPr lang="en-CA" dirty="0"/>
              <a:t>Why Should You Care?</a:t>
            </a:r>
            <a:endParaRPr lang="en-US" dirty="0"/>
          </a:p>
        </p:txBody>
      </p:sp>
      <p:sp>
        <p:nvSpPr>
          <p:cNvPr id="106500" name="Rectangle 4"/>
          <p:cNvSpPr>
            <a:spLocks noGrp="1" noChangeArrowheads="1"/>
          </p:cNvSpPr>
          <p:nvPr>
            <p:ph idx="1"/>
          </p:nvPr>
        </p:nvSpPr>
        <p:spPr>
          <a:xfrm>
            <a:off x="457200" y="1600200"/>
            <a:ext cx="8001000" cy="4525963"/>
          </a:xfrm>
        </p:spPr>
        <p:txBody>
          <a:bodyPr>
            <a:normAutofit/>
          </a:bodyPr>
          <a:lstStyle/>
          <a:p>
            <a:r>
              <a:rPr lang="en-US" dirty="0"/>
              <a:t>Technology enables the rapid, frequent transmission of messages.</a:t>
            </a:r>
          </a:p>
          <a:p>
            <a:r>
              <a:rPr lang="en-US" dirty="0"/>
              <a:t>People stay connected through spoken and written messages.</a:t>
            </a:r>
          </a:p>
          <a:p>
            <a:r>
              <a:rPr lang="en-US" dirty="0"/>
              <a:t>People with good communication skills are seen as intelligent, educated, and capable.</a:t>
            </a:r>
          </a:p>
          <a:p>
            <a:r>
              <a:rPr lang="en-US" dirty="0"/>
              <a:t>The ability to write well opens doors to professional employment.</a:t>
            </a:r>
          </a:p>
          <a:p>
            <a:endParaRPr lang="en-US" dirty="0"/>
          </a:p>
        </p:txBody>
      </p:sp>
      <p:sp>
        <p:nvSpPr>
          <p:cNvPr id="6"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a:t>
            </a:r>
            <a:fld id="{90E60EF9-1974-4B4E-8EB0-BAAA0C254CFE}" type="slidenum">
              <a:rPr lang="en-CA" smtClean="0"/>
              <a:pPr/>
              <a:t>13</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 calcmode="lin" valueType="num">
                                      <p:cBhvr additive="base">
                                        <p:cTn id="7" dur="500" fill="hold"/>
                                        <p:tgtEl>
                                          <p:spTgt spid="106499"/>
                                        </p:tgtEl>
                                        <p:attrNameLst>
                                          <p:attrName>ppt_x</p:attrName>
                                        </p:attrNameLst>
                                      </p:cBhvr>
                                      <p:tavLst>
                                        <p:tav tm="0">
                                          <p:val>
                                            <p:strVal val="0-#ppt_w/2"/>
                                          </p:val>
                                        </p:tav>
                                        <p:tav tm="100000">
                                          <p:val>
                                            <p:strVal val="#ppt_x"/>
                                          </p:val>
                                        </p:tav>
                                      </p:tavLst>
                                    </p:anim>
                                    <p:anim calcmode="lin" valueType="num">
                                      <p:cBhvr additive="base">
                                        <p:cTn id="8" dur="500" fill="hold"/>
                                        <p:tgtEl>
                                          <p:spTgt spid="1064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500">
                                            <p:txEl>
                                              <p:pRg st="0" end="0"/>
                                            </p:txEl>
                                          </p:spTgt>
                                        </p:tgtEl>
                                        <p:attrNameLst>
                                          <p:attrName>style.visibility</p:attrName>
                                        </p:attrNameLst>
                                      </p:cBhvr>
                                      <p:to>
                                        <p:strVal val="visible"/>
                                      </p:to>
                                    </p:set>
                                    <p:anim calcmode="lin" valueType="num">
                                      <p:cBhvr additive="base">
                                        <p:cTn id="13" dur="500" fill="hold"/>
                                        <p:tgtEl>
                                          <p:spTgt spid="10650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5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6500">
                                            <p:txEl>
                                              <p:pRg st="1" end="1"/>
                                            </p:txEl>
                                          </p:spTgt>
                                        </p:tgtEl>
                                        <p:attrNameLst>
                                          <p:attrName>style.visibility</p:attrName>
                                        </p:attrNameLst>
                                      </p:cBhvr>
                                      <p:to>
                                        <p:strVal val="visible"/>
                                      </p:to>
                                    </p:set>
                                    <p:anim calcmode="lin" valueType="num">
                                      <p:cBhvr additive="base">
                                        <p:cTn id="19" dur="500" fill="hold"/>
                                        <p:tgtEl>
                                          <p:spTgt spid="10650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65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6500">
                                            <p:txEl>
                                              <p:pRg st="2" end="2"/>
                                            </p:txEl>
                                          </p:spTgt>
                                        </p:tgtEl>
                                        <p:attrNameLst>
                                          <p:attrName>style.visibility</p:attrName>
                                        </p:attrNameLst>
                                      </p:cBhvr>
                                      <p:to>
                                        <p:strVal val="visible"/>
                                      </p:to>
                                    </p:set>
                                    <p:anim calcmode="lin" valueType="num">
                                      <p:cBhvr additive="base">
                                        <p:cTn id="25" dur="500" fill="hold"/>
                                        <p:tgtEl>
                                          <p:spTgt spid="10650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65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6500">
                                            <p:txEl>
                                              <p:pRg st="3" end="3"/>
                                            </p:txEl>
                                          </p:spTgt>
                                        </p:tgtEl>
                                        <p:attrNameLst>
                                          <p:attrName>style.visibility</p:attrName>
                                        </p:attrNameLst>
                                      </p:cBhvr>
                                      <p:to>
                                        <p:strVal val="visible"/>
                                      </p:to>
                                    </p:set>
                                    <p:anim calcmode="lin" valueType="num">
                                      <p:cBhvr additive="base">
                                        <p:cTn id="31" dur="500" fill="hold"/>
                                        <p:tgtEl>
                                          <p:spTgt spid="106500">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650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p:bldP spid="10650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 Thinking Critically in the Digital Age</a:t>
            </a:r>
          </a:p>
        </p:txBody>
      </p:sp>
      <p:sp>
        <p:nvSpPr>
          <p:cNvPr id="8" name="Footer Placeholder 5"/>
          <p:cNvSpPr>
            <a:spLocks noGrp="1"/>
          </p:cNvSpPr>
          <p:nvPr>
            <p:ph type="ftr" sz="quarter" idx="3"/>
          </p:nvPr>
        </p:nvSpPr>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a:t>
            </a:r>
            <a:fld id="{90E60EF9-1974-4B4E-8EB0-BAAA0C254CFE}" type="slidenum">
              <a:rPr lang="en-CA" smtClean="0"/>
              <a:pPr/>
              <a:t>14</a:t>
            </a:fld>
            <a:endParaRPr lang="en-CA" dirty="0"/>
          </a:p>
        </p:txBody>
      </p:sp>
      <p:sp>
        <p:nvSpPr>
          <p:cNvPr id="4" name="Rectangle 3">
            <a:extLst>
              <a:ext uri="{FF2B5EF4-FFF2-40B4-BE49-F238E27FC236}">
                <a16:creationId xmlns:a16="http://schemas.microsoft.com/office/drawing/2014/main" id="{BE6267AF-FC34-41C0-B1D9-9DC3B319673E}"/>
              </a:ext>
            </a:extLst>
          </p:cNvPr>
          <p:cNvSpPr/>
          <p:nvPr/>
        </p:nvSpPr>
        <p:spPr>
          <a:xfrm>
            <a:off x="457200" y="1484784"/>
            <a:ext cx="2242592" cy="1130424"/>
          </a:xfrm>
          <a:prstGeom prst="rect">
            <a:avLst/>
          </a:prstGeom>
          <a:solidFill>
            <a:schemeClr val="accent3">
              <a:lumMod val="40000"/>
              <a:lumOff val="60000"/>
            </a:schemeClr>
          </a:solidFill>
          <a:ln>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b="0" dirty="0"/>
              <a:t>Explore the Challenge</a:t>
            </a:r>
          </a:p>
        </p:txBody>
      </p:sp>
      <p:sp>
        <p:nvSpPr>
          <p:cNvPr id="9" name="Rectangle 8">
            <a:extLst>
              <a:ext uri="{FF2B5EF4-FFF2-40B4-BE49-F238E27FC236}">
                <a16:creationId xmlns:a16="http://schemas.microsoft.com/office/drawing/2014/main" id="{DF918D9C-AD53-46FE-9E4E-5DD442CDA7BF}"/>
              </a:ext>
            </a:extLst>
          </p:cNvPr>
          <p:cNvSpPr/>
          <p:nvPr/>
        </p:nvSpPr>
        <p:spPr>
          <a:xfrm>
            <a:off x="3563888" y="1453578"/>
            <a:ext cx="2160240" cy="1130424"/>
          </a:xfrm>
          <a:prstGeom prst="rect">
            <a:avLst/>
          </a:prstGeom>
          <a:solidFill>
            <a:schemeClr val="accent3">
              <a:lumMod val="40000"/>
              <a:lumOff val="60000"/>
            </a:schemeClr>
          </a:solidFill>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0" dirty="0"/>
              <a:t>Generate Ideas</a:t>
            </a:r>
          </a:p>
        </p:txBody>
      </p:sp>
      <p:sp>
        <p:nvSpPr>
          <p:cNvPr id="10" name="Rectangle 9">
            <a:extLst>
              <a:ext uri="{FF2B5EF4-FFF2-40B4-BE49-F238E27FC236}">
                <a16:creationId xmlns:a16="http://schemas.microsoft.com/office/drawing/2014/main" id="{08F6634D-1DA0-44C6-917A-4734AF7188C0}"/>
              </a:ext>
            </a:extLst>
          </p:cNvPr>
          <p:cNvSpPr/>
          <p:nvPr/>
        </p:nvSpPr>
        <p:spPr>
          <a:xfrm>
            <a:off x="6532180" y="1417638"/>
            <a:ext cx="2072268" cy="1125366"/>
          </a:xfrm>
          <a:prstGeom prst="rect">
            <a:avLst/>
          </a:prstGeom>
          <a:solidFill>
            <a:schemeClr val="accent3">
              <a:lumMod val="40000"/>
              <a:lumOff val="60000"/>
            </a:schemeClr>
          </a:solidFill>
          <a:ln>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b="0" dirty="0"/>
              <a:t>Implement Solutions</a:t>
            </a:r>
          </a:p>
        </p:txBody>
      </p:sp>
      <p:sp>
        <p:nvSpPr>
          <p:cNvPr id="12" name="Rectangle 11">
            <a:extLst>
              <a:ext uri="{FF2B5EF4-FFF2-40B4-BE49-F238E27FC236}">
                <a16:creationId xmlns:a16="http://schemas.microsoft.com/office/drawing/2014/main" id="{247C1574-1B61-43EF-8920-145BC7BDFD46}"/>
              </a:ext>
            </a:extLst>
          </p:cNvPr>
          <p:cNvSpPr/>
          <p:nvPr/>
        </p:nvSpPr>
        <p:spPr>
          <a:xfrm>
            <a:off x="459160" y="3212976"/>
            <a:ext cx="2242592" cy="1070047"/>
          </a:xfrm>
          <a:prstGeom prst="rect">
            <a:avLst/>
          </a:prstGeom>
          <a:solidFill>
            <a:schemeClr val="accent3">
              <a:lumMod val="20000"/>
              <a:lumOff val="80000"/>
            </a:schemeClr>
          </a:solidFill>
          <a:ln>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0" dirty="0"/>
              <a:t>Identify the challenge</a:t>
            </a:r>
          </a:p>
        </p:txBody>
      </p:sp>
      <p:sp>
        <p:nvSpPr>
          <p:cNvPr id="13" name="Rectangle 12">
            <a:extLst>
              <a:ext uri="{FF2B5EF4-FFF2-40B4-BE49-F238E27FC236}">
                <a16:creationId xmlns:a16="http://schemas.microsoft.com/office/drawing/2014/main" id="{2D8F9D27-8C23-4F0F-8079-3D38EE8E82A5}"/>
              </a:ext>
            </a:extLst>
          </p:cNvPr>
          <p:cNvSpPr/>
          <p:nvPr/>
        </p:nvSpPr>
        <p:spPr>
          <a:xfrm>
            <a:off x="3635896" y="3223203"/>
            <a:ext cx="2016224" cy="1111718"/>
          </a:xfrm>
          <a:prstGeom prst="rect">
            <a:avLst/>
          </a:prstGeom>
          <a:solidFill>
            <a:schemeClr val="accent3">
              <a:lumMod val="20000"/>
              <a:lumOff val="80000"/>
            </a:schemeClr>
          </a:solidFill>
          <a:ln>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0" dirty="0"/>
              <a:t>Come up with many ideas</a:t>
            </a:r>
          </a:p>
        </p:txBody>
      </p:sp>
      <p:sp>
        <p:nvSpPr>
          <p:cNvPr id="14" name="Rectangle 13">
            <a:extLst>
              <a:ext uri="{FF2B5EF4-FFF2-40B4-BE49-F238E27FC236}">
                <a16:creationId xmlns:a16="http://schemas.microsoft.com/office/drawing/2014/main" id="{340D1961-15B1-4BA5-B74B-EF49994E4775}"/>
              </a:ext>
            </a:extLst>
          </p:cNvPr>
          <p:cNvSpPr/>
          <p:nvPr/>
        </p:nvSpPr>
        <p:spPr>
          <a:xfrm>
            <a:off x="6444208" y="3212976"/>
            <a:ext cx="2160240" cy="1091569"/>
          </a:xfrm>
          <a:prstGeom prst="rect">
            <a:avLst/>
          </a:prstGeom>
          <a:solidFill>
            <a:schemeClr val="accent3">
              <a:lumMod val="20000"/>
              <a:lumOff val="80000"/>
            </a:schemeClr>
          </a:solidFill>
          <a:ln>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2200" b="0" dirty="0"/>
              <a:t>Select and strengthen solutions</a:t>
            </a:r>
          </a:p>
        </p:txBody>
      </p:sp>
      <p:sp>
        <p:nvSpPr>
          <p:cNvPr id="15" name="Rectangle 14">
            <a:extLst>
              <a:ext uri="{FF2B5EF4-FFF2-40B4-BE49-F238E27FC236}">
                <a16:creationId xmlns:a16="http://schemas.microsoft.com/office/drawing/2014/main" id="{EE53959C-CE3B-4C8F-895E-167AA3546D93}"/>
              </a:ext>
            </a:extLst>
          </p:cNvPr>
          <p:cNvSpPr/>
          <p:nvPr/>
        </p:nvSpPr>
        <p:spPr>
          <a:xfrm>
            <a:off x="461892" y="4880790"/>
            <a:ext cx="2243959" cy="1356521"/>
          </a:xfrm>
          <a:prstGeom prst="rect">
            <a:avLst/>
          </a:prstGeom>
          <a:solidFill>
            <a:schemeClr val="accent3">
              <a:lumMod val="20000"/>
              <a:lumOff val="80000"/>
            </a:schemeClr>
          </a:solidFill>
          <a:ln>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2200" b="0" dirty="0"/>
              <a:t>Gather information and clarify the problem</a:t>
            </a:r>
          </a:p>
        </p:txBody>
      </p:sp>
      <p:sp>
        <p:nvSpPr>
          <p:cNvPr id="16" name="Rectangle 15">
            <a:extLst>
              <a:ext uri="{FF2B5EF4-FFF2-40B4-BE49-F238E27FC236}">
                <a16:creationId xmlns:a16="http://schemas.microsoft.com/office/drawing/2014/main" id="{8FC5838C-CB54-42AD-B848-BF4D8FD9E8DA}"/>
              </a:ext>
            </a:extLst>
          </p:cNvPr>
          <p:cNvSpPr/>
          <p:nvPr/>
        </p:nvSpPr>
        <p:spPr>
          <a:xfrm>
            <a:off x="3707904" y="4880791"/>
            <a:ext cx="2016224" cy="1356520"/>
          </a:xfrm>
          <a:prstGeom prst="rect">
            <a:avLst/>
          </a:prstGeom>
          <a:solidFill>
            <a:schemeClr val="accent3">
              <a:lumMod val="20000"/>
              <a:lumOff val="80000"/>
            </a:schemeClr>
          </a:solidFill>
          <a:ln>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2200" b="0" dirty="0"/>
              <a:t>Pick the most promising idea</a:t>
            </a:r>
          </a:p>
        </p:txBody>
      </p:sp>
      <p:sp>
        <p:nvSpPr>
          <p:cNvPr id="17" name="Rectangle 16">
            <a:extLst>
              <a:ext uri="{FF2B5EF4-FFF2-40B4-BE49-F238E27FC236}">
                <a16:creationId xmlns:a16="http://schemas.microsoft.com/office/drawing/2014/main" id="{125034EF-DA2B-4899-8A3B-FB76966DBA33}"/>
              </a:ext>
            </a:extLst>
          </p:cNvPr>
          <p:cNvSpPr/>
          <p:nvPr/>
        </p:nvSpPr>
        <p:spPr>
          <a:xfrm>
            <a:off x="6444208" y="4880790"/>
            <a:ext cx="2160240" cy="1356521"/>
          </a:xfrm>
          <a:prstGeom prst="rect">
            <a:avLst/>
          </a:prstGeom>
          <a:solidFill>
            <a:schemeClr val="accent3">
              <a:lumMod val="20000"/>
              <a:lumOff val="80000"/>
            </a:schemeClr>
          </a:solidFill>
          <a:ln>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sz="2200" b="0" dirty="0"/>
              <a:t>Plan how to implement the solution</a:t>
            </a:r>
          </a:p>
        </p:txBody>
      </p:sp>
      <p:sp>
        <p:nvSpPr>
          <p:cNvPr id="21" name="Arrow: Right 20">
            <a:extLst>
              <a:ext uri="{FF2B5EF4-FFF2-40B4-BE49-F238E27FC236}">
                <a16:creationId xmlns:a16="http://schemas.microsoft.com/office/drawing/2014/main" id="{2999688D-1A07-48B2-BC4F-571D0EF5F2AF}"/>
              </a:ext>
            </a:extLst>
          </p:cNvPr>
          <p:cNvSpPr/>
          <p:nvPr/>
        </p:nvSpPr>
        <p:spPr>
          <a:xfrm>
            <a:off x="5857055" y="1922765"/>
            <a:ext cx="609435" cy="329690"/>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3" name="Arrow: Right 22">
            <a:extLst>
              <a:ext uri="{FF2B5EF4-FFF2-40B4-BE49-F238E27FC236}">
                <a16:creationId xmlns:a16="http://schemas.microsoft.com/office/drawing/2014/main" id="{FC36F6F7-FF4E-43B3-BB2F-6B0BDAB6F376}"/>
              </a:ext>
            </a:extLst>
          </p:cNvPr>
          <p:cNvSpPr/>
          <p:nvPr/>
        </p:nvSpPr>
        <p:spPr>
          <a:xfrm>
            <a:off x="2777479" y="1963348"/>
            <a:ext cx="730365" cy="329690"/>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Arrow: Down 23">
            <a:extLst>
              <a:ext uri="{FF2B5EF4-FFF2-40B4-BE49-F238E27FC236}">
                <a16:creationId xmlns:a16="http://schemas.microsoft.com/office/drawing/2014/main" id="{2AC4C23B-3E54-46AB-A73A-64F2EA9B1962}"/>
              </a:ext>
            </a:extLst>
          </p:cNvPr>
          <p:cNvSpPr/>
          <p:nvPr/>
        </p:nvSpPr>
        <p:spPr>
          <a:xfrm>
            <a:off x="1403648" y="2682354"/>
            <a:ext cx="261742" cy="506782"/>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Arrow: Down 25">
            <a:extLst>
              <a:ext uri="{FF2B5EF4-FFF2-40B4-BE49-F238E27FC236}">
                <a16:creationId xmlns:a16="http://schemas.microsoft.com/office/drawing/2014/main" id="{EE546F59-F932-448F-9322-6E8BAD1384D3}"/>
              </a:ext>
            </a:extLst>
          </p:cNvPr>
          <p:cNvSpPr/>
          <p:nvPr/>
        </p:nvSpPr>
        <p:spPr>
          <a:xfrm>
            <a:off x="4572000" y="2664786"/>
            <a:ext cx="268432" cy="506519"/>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Arrow: Down 26">
            <a:extLst>
              <a:ext uri="{FF2B5EF4-FFF2-40B4-BE49-F238E27FC236}">
                <a16:creationId xmlns:a16="http://schemas.microsoft.com/office/drawing/2014/main" id="{4CAF32F4-E88E-418B-8172-CC627669F563}"/>
              </a:ext>
            </a:extLst>
          </p:cNvPr>
          <p:cNvSpPr/>
          <p:nvPr/>
        </p:nvSpPr>
        <p:spPr>
          <a:xfrm>
            <a:off x="7380312" y="2615208"/>
            <a:ext cx="347130" cy="556097"/>
          </a:xfrm>
          <a:prstGeom prst="downArrow">
            <a:avLst>
              <a:gd name="adj1" fmla="val 42359"/>
              <a:gd name="adj2" fmla="val 50000"/>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Arrow: Down 27">
            <a:extLst>
              <a:ext uri="{FF2B5EF4-FFF2-40B4-BE49-F238E27FC236}">
                <a16:creationId xmlns:a16="http://schemas.microsoft.com/office/drawing/2014/main" id="{BAE563FA-B21F-45DA-B759-C262D5FCABD9}"/>
              </a:ext>
            </a:extLst>
          </p:cNvPr>
          <p:cNvSpPr/>
          <p:nvPr/>
        </p:nvSpPr>
        <p:spPr>
          <a:xfrm>
            <a:off x="1475656" y="4410546"/>
            <a:ext cx="189734" cy="386606"/>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9" name="Arrow: Down 28">
            <a:extLst>
              <a:ext uri="{FF2B5EF4-FFF2-40B4-BE49-F238E27FC236}">
                <a16:creationId xmlns:a16="http://schemas.microsoft.com/office/drawing/2014/main" id="{20240E7D-44AD-4641-8418-C4DEB916D969}"/>
              </a:ext>
            </a:extLst>
          </p:cNvPr>
          <p:cNvSpPr/>
          <p:nvPr/>
        </p:nvSpPr>
        <p:spPr>
          <a:xfrm>
            <a:off x="4644009" y="4366365"/>
            <a:ext cx="196424" cy="442693"/>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Arrow: Down 29">
            <a:extLst>
              <a:ext uri="{FF2B5EF4-FFF2-40B4-BE49-F238E27FC236}">
                <a16:creationId xmlns:a16="http://schemas.microsoft.com/office/drawing/2014/main" id="{33727D09-A331-40FC-B8F0-7B2B0116AAD1}"/>
              </a:ext>
            </a:extLst>
          </p:cNvPr>
          <p:cNvSpPr/>
          <p:nvPr/>
        </p:nvSpPr>
        <p:spPr>
          <a:xfrm>
            <a:off x="7403976" y="4375493"/>
            <a:ext cx="216024" cy="470244"/>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0-#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0-#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0-#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0-#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9" grpId="0" animBg="1"/>
      <p:bldP spid="10" grpId="0" animBg="1"/>
      <p:bldP spid="12" grpId="0" animBg="1"/>
      <p:bldP spid="13" grpId="0" animBg="1"/>
      <p:bldP spid="14"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Managing Your Career Well</a:t>
            </a:r>
          </a:p>
        </p:txBody>
      </p:sp>
      <p:sp>
        <p:nvSpPr>
          <p:cNvPr id="3" name="Content Placeholder 2"/>
          <p:cNvSpPr>
            <a:spLocks noGrp="1"/>
          </p:cNvSpPr>
          <p:nvPr>
            <p:ph idx="1"/>
          </p:nvPr>
        </p:nvSpPr>
        <p:spPr>
          <a:xfrm>
            <a:off x="457200" y="2708920"/>
            <a:ext cx="8229600" cy="3417243"/>
          </a:xfrm>
        </p:spPr>
        <p:txBody>
          <a:bodyPr/>
          <a:lstStyle/>
          <a:p>
            <a:pPr algn="ctr">
              <a:buNone/>
            </a:pPr>
            <a:r>
              <a:rPr lang="en-CA" dirty="0">
                <a:hlinkClick r:id="rId3"/>
              </a:rPr>
              <a:t>www.youtube.com/watch?v=hqezbib5qpQ</a:t>
            </a:r>
            <a:endParaRPr lang="en-CA" dirty="0"/>
          </a:p>
        </p:txBody>
      </p:sp>
      <p:sp>
        <p:nvSpPr>
          <p:cNvPr id="8"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a:t>
            </a:r>
            <a:fld id="{90E60EF9-1974-4B4E-8EB0-BAAA0C254CFE}" type="slidenum">
              <a:rPr lang="en-CA" smtClean="0"/>
              <a:pPr/>
              <a:t>15</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D85171-EA16-40D5-948A-2CC786FF9D61}"/>
              </a:ext>
            </a:extLst>
          </p:cNvPr>
          <p:cNvSpPr>
            <a:spLocks noGrp="1"/>
          </p:cNvSpPr>
          <p:nvPr>
            <p:ph type="title"/>
          </p:nvPr>
        </p:nvSpPr>
        <p:spPr/>
        <p:txBody>
          <a:bodyPr/>
          <a:lstStyle/>
          <a:p>
            <a:r>
              <a:rPr lang="en-CA" dirty="0"/>
              <a:t>Guarding Your Credibility</a:t>
            </a:r>
          </a:p>
        </p:txBody>
      </p:sp>
      <p:sp>
        <p:nvSpPr>
          <p:cNvPr id="8" name="Content Placeholder 7">
            <a:extLst>
              <a:ext uri="{FF2B5EF4-FFF2-40B4-BE49-F238E27FC236}">
                <a16:creationId xmlns:a16="http://schemas.microsoft.com/office/drawing/2014/main" id="{488D92E8-0EDF-47D9-92BF-91DAF5ECF89B}"/>
              </a:ext>
            </a:extLst>
          </p:cNvPr>
          <p:cNvSpPr>
            <a:spLocks noGrp="1"/>
          </p:cNvSpPr>
          <p:nvPr>
            <p:ph idx="1"/>
          </p:nvPr>
        </p:nvSpPr>
        <p:spPr/>
        <p:txBody>
          <a:bodyPr>
            <a:normAutofit lnSpcReduction="10000"/>
          </a:bodyPr>
          <a:lstStyle/>
          <a:p>
            <a:r>
              <a:rPr lang="en-CA" dirty="0"/>
              <a:t>Be proactive and exercise control over your career.</a:t>
            </a:r>
          </a:p>
          <a:p>
            <a:r>
              <a:rPr lang="en-CA" dirty="0"/>
              <a:t>Don’t expect 9-to-5 jobs, predictable pay increases, lifetime security, or conventional workplaces.</a:t>
            </a:r>
          </a:p>
          <a:p>
            <a:r>
              <a:rPr lang="en-CA" dirty="0"/>
              <a:t>Expect to work for several employers.</a:t>
            </a:r>
          </a:p>
          <a:p>
            <a:r>
              <a:rPr lang="en-CA" dirty="0"/>
              <a:t>Be willing to continually learn new skills and technologies.</a:t>
            </a:r>
          </a:p>
          <a:p>
            <a:r>
              <a:rPr lang="en-CA" dirty="0"/>
              <a:t>Manage and guard your reputation. </a:t>
            </a:r>
          </a:p>
          <a:p>
            <a:endParaRPr lang="en-CA" dirty="0"/>
          </a:p>
          <a:p>
            <a:endParaRPr lang="en-CA" dirty="0"/>
          </a:p>
        </p:txBody>
      </p:sp>
      <p:sp>
        <p:nvSpPr>
          <p:cNvPr id="4" name="Footer Placeholder 3">
            <a:extLst>
              <a:ext uri="{FF2B5EF4-FFF2-40B4-BE49-F238E27FC236}">
                <a16:creationId xmlns:a16="http://schemas.microsoft.com/office/drawing/2014/main" id="{535F0DEE-931E-4DD9-94FA-5B5EB15162FC}"/>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58B2F22B-B8FF-4DC2-A019-F8ED68A48645}"/>
              </a:ext>
            </a:extLst>
          </p:cNvPr>
          <p:cNvSpPr>
            <a:spLocks noGrp="1"/>
          </p:cNvSpPr>
          <p:nvPr>
            <p:ph type="sldNum" sz="quarter" idx="4"/>
          </p:nvPr>
        </p:nvSpPr>
        <p:spPr/>
        <p:txBody>
          <a:bodyPr/>
          <a:lstStyle/>
          <a:p>
            <a:r>
              <a:rPr lang="en-CA" dirty="0"/>
              <a:t>1-</a:t>
            </a:r>
            <a:fld id="{90E60EF9-1974-4B4E-8EB0-BAAA0C254CFE}" type="slidenum">
              <a:rPr lang="en-CA" smtClean="0"/>
              <a:pPr/>
              <a:t>16</a:t>
            </a:fld>
            <a:endParaRPr lang="en-CA" dirty="0"/>
          </a:p>
        </p:txBody>
      </p:sp>
    </p:spTree>
    <p:extLst>
      <p:ext uri="{BB962C8B-B14F-4D97-AF65-F5344CB8AC3E}">
        <p14:creationId xmlns:p14="http://schemas.microsoft.com/office/powerpoint/2010/main" val="312353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E1CC37-AB05-4193-B8AF-755C93394CA9}"/>
              </a:ext>
            </a:extLst>
          </p:cNvPr>
          <p:cNvSpPr>
            <a:spLocks noGrp="1"/>
          </p:cNvSpPr>
          <p:nvPr>
            <p:ph type="title"/>
          </p:nvPr>
        </p:nvSpPr>
        <p:spPr/>
        <p:txBody>
          <a:bodyPr>
            <a:normAutofit fontScale="90000"/>
          </a:bodyPr>
          <a:lstStyle/>
          <a:p>
            <a:r>
              <a:rPr lang="en-CA" dirty="0"/>
              <a:t>Succeeding in a Competitive Job Market</a:t>
            </a:r>
          </a:p>
        </p:txBody>
      </p:sp>
      <p:sp>
        <p:nvSpPr>
          <p:cNvPr id="7" name="Content Placeholder 6">
            <a:extLst>
              <a:ext uri="{FF2B5EF4-FFF2-40B4-BE49-F238E27FC236}">
                <a16:creationId xmlns:a16="http://schemas.microsoft.com/office/drawing/2014/main" id="{B4878EFF-91E7-49B0-8D1F-BAF8E14F6702}"/>
              </a:ext>
            </a:extLst>
          </p:cNvPr>
          <p:cNvSpPr>
            <a:spLocks noGrp="1"/>
          </p:cNvSpPr>
          <p:nvPr>
            <p:ph idx="1"/>
          </p:nvPr>
        </p:nvSpPr>
        <p:spPr>
          <a:xfrm>
            <a:off x="457200" y="5437335"/>
            <a:ext cx="8229600" cy="1016001"/>
          </a:xfrm>
        </p:spPr>
        <p:txBody>
          <a:bodyPr>
            <a:normAutofit lnSpcReduction="10000"/>
          </a:bodyPr>
          <a:lstStyle/>
          <a:p>
            <a:pPr marL="0" indent="0">
              <a:buNone/>
            </a:pPr>
            <a:r>
              <a:rPr lang="en-CA" dirty="0"/>
              <a:t>The bar graph shows the attributes employers want in entry-level hires.</a:t>
            </a:r>
          </a:p>
        </p:txBody>
      </p:sp>
      <p:sp>
        <p:nvSpPr>
          <p:cNvPr id="4" name="Footer Placeholder 3">
            <a:extLst>
              <a:ext uri="{FF2B5EF4-FFF2-40B4-BE49-F238E27FC236}">
                <a16:creationId xmlns:a16="http://schemas.microsoft.com/office/drawing/2014/main" id="{DA819509-1EB4-4F81-A451-61B1E6E250A5}"/>
              </a:ext>
            </a:extLst>
          </p:cNvPr>
          <p:cNvSpPr>
            <a:spLocks noGrp="1"/>
          </p:cNvSpPr>
          <p:nvPr>
            <p:ph type="ftr" sz="quarter" idx="3"/>
          </p:nvPr>
        </p:nvSpPr>
        <p:spPr/>
        <p:txBody>
          <a:bodyPr/>
          <a:lstStyle/>
          <a:p>
            <a:r>
              <a:rPr lang="en-US"/>
              <a:t>Copyright © 2019 by Nelson Education Ltd.</a:t>
            </a:r>
            <a:endParaRPr lang="en-CA" dirty="0"/>
          </a:p>
        </p:txBody>
      </p:sp>
      <p:sp>
        <p:nvSpPr>
          <p:cNvPr id="5" name="Slide Number Placeholder 4">
            <a:extLst>
              <a:ext uri="{FF2B5EF4-FFF2-40B4-BE49-F238E27FC236}">
                <a16:creationId xmlns:a16="http://schemas.microsoft.com/office/drawing/2014/main" id="{461BBBE7-9C57-41CB-A847-A10A39D05FFE}"/>
              </a:ext>
            </a:extLst>
          </p:cNvPr>
          <p:cNvSpPr>
            <a:spLocks noGrp="1"/>
          </p:cNvSpPr>
          <p:nvPr>
            <p:ph type="sldNum" sz="quarter" idx="4"/>
          </p:nvPr>
        </p:nvSpPr>
        <p:spPr/>
        <p:txBody>
          <a:bodyPr/>
          <a:lstStyle/>
          <a:p>
            <a:r>
              <a:rPr lang="en-CA"/>
              <a:t>1-</a:t>
            </a:r>
            <a:fld id="{90E60EF9-1974-4B4E-8EB0-BAAA0C254CFE}" type="slidenum">
              <a:rPr lang="en-CA" smtClean="0"/>
              <a:pPr/>
              <a:t>17</a:t>
            </a:fld>
            <a:endParaRPr lang="en-CA"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2488" y="1750906"/>
            <a:ext cx="5809832" cy="3659293"/>
          </a:xfrm>
          <a:prstGeom prst="rect">
            <a:avLst/>
          </a:prstGeom>
        </p:spPr>
      </p:pic>
    </p:spTree>
    <p:extLst>
      <p:ext uri="{BB962C8B-B14F-4D97-AF65-F5344CB8AC3E}">
        <p14:creationId xmlns:p14="http://schemas.microsoft.com/office/powerpoint/2010/main" val="267546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328F1F-1D16-4484-A25C-33A7A2DC7B94}"/>
              </a:ext>
            </a:extLst>
          </p:cNvPr>
          <p:cNvSpPr>
            <a:spLocks noGrp="1"/>
          </p:cNvSpPr>
          <p:nvPr>
            <p:ph type="title"/>
          </p:nvPr>
        </p:nvSpPr>
        <p:spPr/>
        <p:txBody>
          <a:bodyPr>
            <a:normAutofit fontScale="90000"/>
          </a:bodyPr>
          <a:lstStyle/>
          <a:p>
            <a:r>
              <a:rPr lang="en-CA" dirty="0"/>
              <a:t>Trends and Challenges in the Information Age Workplace</a:t>
            </a:r>
          </a:p>
        </p:txBody>
      </p:sp>
      <p:sp>
        <p:nvSpPr>
          <p:cNvPr id="7" name="Content Placeholder 6">
            <a:extLst>
              <a:ext uri="{FF2B5EF4-FFF2-40B4-BE49-F238E27FC236}">
                <a16:creationId xmlns:a16="http://schemas.microsoft.com/office/drawing/2014/main" id="{A140E381-C18F-408C-AF41-5BCEF7ED380C}"/>
              </a:ext>
            </a:extLst>
          </p:cNvPr>
          <p:cNvSpPr>
            <a:spLocks noGrp="1"/>
          </p:cNvSpPr>
          <p:nvPr>
            <p:ph idx="1"/>
          </p:nvPr>
        </p:nvSpPr>
        <p:spPr>
          <a:xfrm>
            <a:off x="457200" y="1700808"/>
            <a:ext cx="8229600" cy="4425355"/>
          </a:xfrm>
        </p:spPr>
        <p:txBody>
          <a:bodyPr>
            <a:normAutofit/>
          </a:bodyPr>
          <a:lstStyle/>
          <a:p>
            <a:r>
              <a:rPr lang="en-CA" dirty="0"/>
              <a:t>New communication technologies</a:t>
            </a:r>
          </a:p>
          <a:p>
            <a:r>
              <a:rPr lang="en-CA" dirty="0"/>
              <a:t>Expectation of around-the-clock availability</a:t>
            </a:r>
          </a:p>
          <a:p>
            <a:r>
              <a:rPr lang="en-CA" dirty="0"/>
              <a:t>Global competition</a:t>
            </a:r>
          </a:p>
          <a:p>
            <a:r>
              <a:rPr lang="en-CA" dirty="0"/>
              <a:t>Flattened management hierarchies</a:t>
            </a:r>
          </a:p>
          <a:p>
            <a:r>
              <a:rPr lang="en-CA" dirty="0"/>
              <a:t>Team-based projects</a:t>
            </a:r>
          </a:p>
          <a:p>
            <a:r>
              <a:rPr lang="en-CA" dirty="0"/>
              <a:t>Diverse workforce</a:t>
            </a:r>
          </a:p>
          <a:p>
            <a:r>
              <a:rPr lang="en-CA" dirty="0"/>
              <a:t>Mobile or virtual office</a:t>
            </a:r>
          </a:p>
        </p:txBody>
      </p:sp>
      <p:sp>
        <p:nvSpPr>
          <p:cNvPr id="4" name="Footer Placeholder 3">
            <a:extLst>
              <a:ext uri="{FF2B5EF4-FFF2-40B4-BE49-F238E27FC236}">
                <a16:creationId xmlns:a16="http://schemas.microsoft.com/office/drawing/2014/main" id="{A367C7F5-ECB2-481F-99B9-E33A6F2CCEE9}"/>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78927837-7403-4F06-B6A6-9EA58E2E957A}"/>
              </a:ext>
            </a:extLst>
          </p:cNvPr>
          <p:cNvSpPr>
            <a:spLocks noGrp="1"/>
          </p:cNvSpPr>
          <p:nvPr>
            <p:ph type="sldNum" sz="quarter" idx="4"/>
          </p:nvPr>
        </p:nvSpPr>
        <p:spPr/>
        <p:txBody>
          <a:bodyPr/>
          <a:lstStyle/>
          <a:p>
            <a:r>
              <a:rPr lang="en-CA" dirty="0"/>
              <a:t>1-</a:t>
            </a:r>
            <a:fld id="{90E60EF9-1974-4B4E-8EB0-BAAA0C254CFE}" type="slidenum">
              <a:rPr lang="en-CA" smtClean="0"/>
              <a:pPr/>
              <a:t>18</a:t>
            </a:fld>
            <a:endParaRPr lang="en-CA" dirty="0"/>
          </a:p>
        </p:txBody>
      </p:sp>
    </p:spTree>
    <p:extLst>
      <p:ext uri="{BB962C8B-B14F-4D97-AF65-F5344CB8AC3E}">
        <p14:creationId xmlns:p14="http://schemas.microsoft.com/office/powerpoint/2010/main" val="260564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 calcmode="lin" valueType="num">
                                      <p:cBhvr additive="base">
                                        <p:cTn id="37"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anim calcmode="lin" valueType="num">
                                      <p:cBhvr additive="base">
                                        <p:cTn id="43"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 calcmode="lin" valueType="num">
                                      <p:cBhvr additive="base">
                                        <p:cTn id="49"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6F748A-4C5A-47E5-8A12-ECDEAA3B9102}"/>
              </a:ext>
            </a:extLst>
          </p:cNvPr>
          <p:cNvSpPr>
            <a:spLocks noGrp="1"/>
          </p:cNvSpPr>
          <p:nvPr>
            <p:ph type="title"/>
          </p:nvPr>
        </p:nvSpPr>
        <p:spPr/>
        <p:txBody>
          <a:bodyPr/>
          <a:lstStyle/>
          <a:p>
            <a:r>
              <a:rPr lang="en-CA" dirty="0"/>
              <a:t>Social Media Growth</a:t>
            </a:r>
          </a:p>
        </p:txBody>
      </p:sp>
      <p:sp>
        <p:nvSpPr>
          <p:cNvPr id="7" name="Content Placeholder 6">
            <a:extLst>
              <a:ext uri="{FF2B5EF4-FFF2-40B4-BE49-F238E27FC236}">
                <a16:creationId xmlns:a16="http://schemas.microsoft.com/office/drawing/2014/main" id="{C55BB391-A2B1-4CE1-8FAC-D381AA03D6DD}"/>
              </a:ext>
            </a:extLst>
          </p:cNvPr>
          <p:cNvSpPr>
            <a:spLocks noGrp="1"/>
          </p:cNvSpPr>
          <p:nvPr>
            <p:ph idx="1"/>
          </p:nvPr>
        </p:nvSpPr>
        <p:spPr/>
        <p:txBody>
          <a:bodyPr/>
          <a:lstStyle/>
          <a:p>
            <a:pPr marL="0" indent="0">
              <a:buNone/>
            </a:pPr>
            <a:r>
              <a:rPr lang="en-CA" dirty="0"/>
              <a:t>In 2016</a:t>
            </a:r>
          </a:p>
          <a:p>
            <a:r>
              <a:rPr lang="en-CA" dirty="0"/>
              <a:t>WhatsApp had one billion users</a:t>
            </a:r>
          </a:p>
          <a:p>
            <a:r>
              <a:rPr lang="en-CA" dirty="0"/>
              <a:t>Facebook had on average 1.13 billion daily active users</a:t>
            </a:r>
          </a:p>
          <a:p>
            <a:r>
              <a:rPr lang="en-CA" dirty="0"/>
              <a:t>Twitter had 313 million active users</a:t>
            </a:r>
          </a:p>
          <a:p>
            <a:r>
              <a:rPr lang="en-CA" dirty="0"/>
              <a:t>59% of Canadians visited Facebook each day</a:t>
            </a:r>
          </a:p>
          <a:p>
            <a:r>
              <a:rPr lang="en-CA" dirty="0"/>
              <a:t>30% visited LinkedIn and Twitter</a:t>
            </a:r>
          </a:p>
        </p:txBody>
      </p:sp>
      <p:sp>
        <p:nvSpPr>
          <p:cNvPr id="4" name="Footer Placeholder 3">
            <a:extLst>
              <a:ext uri="{FF2B5EF4-FFF2-40B4-BE49-F238E27FC236}">
                <a16:creationId xmlns:a16="http://schemas.microsoft.com/office/drawing/2014/main" id="{3203D98B-FCD1-4FEB-9586-2291D220185E}"/>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14C058EB-0F8D-43B2-9E86-436AE1F15A3B}"/>
              </a:ext>
            </a:extLst>
          </p:cNvPr>
          <p:cNvSpPr>
            <a:spLocks noGrp="1"/>
          </p:cNvSpPr>
          <p:nvPr>
            <p:ph type="sldNum" sz="quarter" idx="4"/>
          </p:nvPr>
        </p:nvSpPr>
        <p:spPr/>
        <p:txBody>
          <a:bodyPr/>
          <a:lstStyle/>
          <a:p>
            <a:r>
              <a:rPr lang="en-CA" dirty="0"/>
              <a:t>1-</a:t>
            </a:r>
            <a:fld id="{90E60EF9-1974-4B4E-8EB0-BAAA0C254CFE}" type="slidenum">
              <a:rPr lang="en-CA" smtClean="0"/>
              <a:pPr/>
              <a:t>19</a:t>
            </a:fld>
            <a:endParaRPr lang="en-CA" dirty="0"/>
          </a:p>
        </p:txBody>
      </p:sp>
    </p:spTree>
    <p:extLst>
      <p:ext uri="{BB962C8B-B14F-4D97-AF65-F5344CB8AC3E}">
        <p14:creationId xmlns:p14="http://schemas.microsoft.com/office/powerpoint/2010/main" val="78509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 calcmode="lin" valueType="num">
                                      <p:cBhvr additive="base">
                                        <p:cTn id="37"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anim calcmode="lin" valueType="num">
                                      <p:cBhvr additive="base">
                                        <p:cTn id="43"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Rectangle 2"/>
          <p:cNvSpPr>
            <a:spLocks noGrp="1" noChangeArrowheads="1"/>
          </p:cNvSpPr>
          <p:nvPr>
            <p:ph type="ctrTitle"/>
          </p:nvPr>
        </p:nvSpPr>
        <p:spPr>
          <a:xfrm>
            <a:off x="3657600" y="2209800"/>
            <a:ext cx="5029200" cy="1524000"/>
          </a:xfrm>
        </p:spPr>
        <p:txBody>
          <a:bodyPr>
            <a:normAutofit/>
          </a:bodyPr>
          <a:lstStyle/>
          <a:p>
            <a:pPr algn="l" eaLnBrk="1" hangingPunct="1">
              <a:defRPr/>
            </a:pPr>
            <a:r>
              <a:rPr lang="en-US" sz="3200" dirty="0"/>
              <a:t>Business Communication in the Digital Age</a:t>
            </a:r>
          </a:p>
        </p:txBody>
      </p:sp>
      <p:sp>
        <p:nvSpPr>
          <p:cNvPr id="2" name="TextBox 1"/>
          <p:cNvSpPr txBox="1"/>
          <p:nvPr/>
        </p:nvSpPr>
        <p:spPr>
          <a:xfrm>
            <a:off x="3620770" y="1600200"/>
            <a:ext cx="4532630" cy="769441"/>
          </a:xfrm>
          <a:prstGeom prst="rect">
            <a:avLst/>
          </a:prstGeom>
          <a:noFill/>
        </p:spPr>
        <p:txBody>
          <a:bodyPr wrap="square" rtlCol="0">
            <a:spAutoFit/>
          </a:bodyPr>
          <a:lstStyle/>
          <a:p>
            <a:r>
              <a:rPr lang="en-CA" sz="4400" b="0" dirty="0">
                <a:latin typeface="+mj-lt"/>
              </a:rPr>
              <a:t>Chapter 1</a:t>
            </a:r>
          </a:p>
        </p:txBody>
      </p:sp>
      <p:sp>
        <p:nvSpPr>
          <p:cNvPr id="8" name="Slide Number Placeholder 7"/>
          <p:cNvSpPr>
            <a:spLocks noGrp="1"/>
          </p:cNvSpPr>
          <p:nvPr>
            <p:ph type="sldNum" sz="quarter" idx="4"/>
          </p:nvPr>
        </p:nvSpPr>
        <p:spPr/>
        <p:txBody>
          <a:bodyPr/>
          <a:lstStyle/>
          <a:p>
            <a:r>
              <a:rPr lang="en-CA" dirty="0"/>
              <a:t>1-</a:t>
            </a:r>
            <a:fld id="{90E60EF9-1974-4B4E-8EB0-BAAA0C254CFE}" type="slidenum">
              <a:rPr lang="en-CA" smtClean="0"/>
              <a:pPr/>
              <a:t>2</a:t>
            </a:fld>
            <a:endParaRPr lang="en-CA" dirty="0"/>
          </a:p>
        </p:txBody>
      </p:sp>
      <p:sp>
        <p:nvSpPr>
          <p:cNvPr id="9" name="Footer Placeholder 8"/>
          <p:cNvSpPr>
            <a:spLocks noGrp="1"/>
          </p:cNvSpPr>
          <p:nvPr>
            <p:ph type="ftr" sz="quarter" idx="3"/>
          </p:nvPr>
        </p:nvSpPr>
        <p:spPr/>
        <p:txBody>
          <a:bodyPr/>
          <a:lstStyle/>
          <a:p>
            <a:r>
              <a:rPr lang="en-US" dirty="0"/>
              <a:t>Copyright © 2019 by Nelson Education Ltd.</a:t>
            </a:r>
            <a:endParaRPr lang="en-CA"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484784"/>
            <a:ext cx="3008740" cy="3854065"/>
          </a:xfrm>
          <a:prstGeom prst="rect">
            <a:avLst/>
          </a:prstGeom>
        </p:spPr>
      </p:pic>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1143000"/>
          </a:xfrm>
        </p:spPr>
        <p:txBody>
          <a:bodyPr>
            <a:normAutofit fontScale="90000"/>
          </a:bodyPr>
          <a:lstStyle/>
          <a:p>
            <a:br>
              <a:rPr lang="en-CA" dirty="0"/>
            </a:br>
            <a:r>
              <a:rPr lang="en-CA" dirty="0"/>
              <a:t>Social Media and Changing </a:t>
            </a:r>
            <a:br>
              <a:rPr lang="en-CA" dirty="0"/>
            </a:br>
            <a:r>
              <a:rPr lang="en-CA" dirty="0"/>
              <a:t>Communication Technologies</a:t>
            </a:r>
            <a:br>
              <a:rPr lang="en-CA" dirty="0"/>
            </a:br>
            <a:endParaRPr lang="en-CA" dirty="0"/>
          </a:p>
        </p:txBody>
      </p:sp>
      <p:sp>
        <p:nvSpPr>
          <p:cNvPr id="3" name="Content Placeholder 2"/>
          <p:cNvSpPr>
            <a:spLocks noGrp="1"/>
          </p:cNvSpPr>
          <p:nvPr>
            <p:ph idx="1"/>
          </p:nvPr>
        </p:nvSpPr>
        <p:spPr>
          <a:xfrm>
            <a:off x="457200" y="1988840"/>
            <a:ext cx="8229600" cy="4137323"/>
          </a:xfrm>
        </p:spPr>
        <p:txBody>
          <a:bodyPr>
            <a:normAutofit/>
          </a:bodyPr>
          <a:lstStyle/>
          <a:p>
            <a:r>
              <a:rPr lang="en-CA" dirty="0"/>
              <a:t>Anytime, anywhere: 24/7/365 availability</a:t>
            </a:r>
          </a:p>
          <a:p>
            <a:r>
              <a:rPr lang="en-CA" dirty="0"/>
              <a:t>Global marketplace and competition</a:t>
            </a:r>
          </a:p>
          <a:p>
            <a:r>
              <a:rPr lang="en-CA" dirty="0"/>
              <a:t>Shrinking management layers</a:t>
            </a:r>
          </a:p>
          <a:p>
            <a:r>
              <a:rPr lang="en-CA" dirty="0"/>
              <a:t>Collaborative environments and teaming</a:t>
            </a:r>
          </a:p>
          <a:p>
            <a:r>
              <a:rPr lang="en-CA" dirty="0"/>
              <a:t>Growing workforce diversity</a:t>
            </a:r>
          </a:p>
          <a:p>
            <a:r>
              <a:rPr lang="en-CA" dirty="0"/>
              <a:t>Virtual and nonterritorial offices</a:t>
            </a:r>
          </a:p>
        </p:txBody>
      </p:sp>
      <p:sp>
        <p:nvSpPr>
          <p:cNvPr id="8"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a:t>
            </a:r>
            <a:fld id="{90E60EF9-1974-4B4E-8EB0-BAAA0C254CFE}" type="slidenum">
              <a:rPr lang="en-CA" smtClean="0"/>
              <a:pPr/>
              <a:t>20</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E23EC4-812C-42EB-9839-CC8278C87E8A}"/>
              </a:ext>
            </a:extLst>
          </p:cNvPr>
          <p:cNvSpPr>
            <a:spLocks noGrp="1"/>
          </p:cNvSpPr>
          <p:nvPr>
            <p:ph type="title"/>
          </p:nvPr>
        </p:nvSpPr>
        <p:spPr/>
        <p:txBody>
          <a:bodyPr>
            <a:normAutofit/>
          </a:bodyPr>
          <a:lstStyle/>
          <a:p>
            <a:r>
              <a:rPr lang="en-CA" dirty="0">
                <a:solidFill>
                  <a:srgbClr val="000000"/>
                </a:solidFill>
              </a:rPr>
              <a:t>Communication Process</a:t>
            </a:r>
            <a:endParaRPr lang="en-CA" dirty="0"/>
          </a:p>
        </p:txBody>
      </p:sp>
      <p:sp>
        <p:nvSpPr>
          <p:cNvPr id="4" name="Footer Placeholder 3">
            <a:extLst>
              <a:ext uri="{FF2B5EF4-FFF2-40B4-BE49-F238E27FC236}">
                <a16:creationId xmlns:a16="http://schemas.microsoft.com/office/drawing/2014/main" id="{CE49B3AD-C975-4733-8C51-079E8D69D86F}"/>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CB81D22B-2998-4BB7-AEC1-C594D9842076}"/>
              </a:ext>
            </a:extLst>
          </p:cNvPr>
          <p:cNvSpPr>
            <a:spLocks noGrp="1"/>
          </p:cNvSpPr>
          <p:nvPr>
            <p:ph type="sldNum" sz="quarter" idx="4"/>
          </p:nvPr>
        </p:nvSpPr>
        <p:spPr/>
        <p:txBody>
          <a:bodyPr/>
          <a:lstStyle/>
          <a:p>
            <a:r>
              <a:rPr lang="en-CA" dirty="0"/>
              <a:t>1-</a:t>
            </a:r>
            <a:fld id="{90E60EF9-1974-4B4E-8EB0-BAAA0C254CFE}" type="slidenum">
              <a:rPr lang="en-CA" smtClean="0"/>
              <a:pPr/>
              <a:t>21</a:t>
            </a:fld>
            <a:endParaRPr lang="en-CA" dirty="0"/>
          </a:p>
        </p:txBody>
      </p:sp>
      <p:sp>
        <p:nvSpPr>
          <p:cNvPr id="7" name="Content Placeholder 6">
            <a:extLst>
              <a:ext uri="{FF2B5EF4-FFF2-40B4-BE49-F238E27FC236}">
                <a16:creationId xmlns:a16="http://schemas.microsoft.com/office/drawing/2014/main" id="{5D3E6587-2489-4FD0-BDF8-18A2FF70D1BF}"/>
              </a:ext>
            </a:extLst>
          </p:cNvPr>
          <p:cNvSpPr>
            <a:spLocks noGrp="1"/>
          </p:cNvSpPr>
          <p:nvPr>
            <p:ph idx="4294967295"/>
          </p:nvPr>
        </p:nvSpPr>
        <p:spPr>
          <a:xfrm>
            <a:off x="0" y="1600200"/>
            <a:ext cx="8229600" cy="4525963"/>
          </a:xfrm>
        </p:spPr>
        <p:txBody>
          <a:bodyPr/>
          <a:lstStyle/>
          <a:p>
            <a:endParaRPr lang="en-CA" dirty="0"/>
          </a:p>
          <a:p>
            <a:endParaRPr lang="en-CA" dirty="0"/>
          </a:p>
        </p:txBody>
      </p:sp>
      <p:sp>
        <p:nvSpPr>
          <p:cNvPr id="10" name="Rectangle: Rounded Corners 9">
            <a:extLst>
              <a:ext uri="{FF2B5EF4-FFF2-40B4-BE49-F238E27FC236}">
                <a16:creationId xmlns:a16="http://schemas.microsoft.com/office/drawing/2014/main" id="{A5B28BD8-F79E-4D5F-8BD6-94191ED4DCAE}"/>
              </a:ext>
            </a:extLst>
          </p:cNvPr>
          <p:cNvSpPr/>
          <p:nvPr/>
        </p:nvSpPr>
        <p:spPr>
          <a:xfrm>
            <a:off x="7308304" y="1478958"/>
            <a:ext cx="1582490" cy="1170460"/>
          </a:xfrm>
          <a:prstGeom prst="roundRect">
            <a:avLst/>
          </a:prstGeom>
          <a:solidFill>
            <a:schemeClr val="accent3">
              <a:lumMod val="20000"/>
              <a:lumOff val="80000"/>
            </a:schemeClr>
          </a:solidFill>
          <a:ln>
            <a:solidFill>
              <a:schemeClr val="accent3">
                <a:lumMod val="50000"/>
              </a:schemeClr>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rtlCol="0" anchor="ctr"/>
          <a:lstStyle/>
          <a:p>
            <a:pPr algn="ctr"/>
            <a:r>
              <a:rPr lang="en-CA" sz="2000" b="0" dirty="0"/>
              <a:t>Feedback returns to sender</a:t>
            </a:r>
          </a:p>
        </p:txBody>
      </p:sp>
      <p:sp>
        <p:nvSpPr>
          <p:cNvPr id="16" name="Rectangle: Rounded Corners 15">
            <a:extLst>
              <a:ext uri="{FF2B5EF4-FFF2-40B4-BE49-F238E27FC236}">
                <a16:creationId xmlns:a16="http://schemas.microsoft.com/office/drawing/2014/main" id="{D0C8B479-14E1-4E68-97BF-69FC5EDBCDB3}"/>
              </a:ext>
            </a:extLst>
          </p:cNvPr>
          <p:cNvSpPr/>
          <p:nvPr/>
        </p:nvSpPr>
        <p:spPr>
          <a:xfrm>
            <a:off x="395536" y="4391624"/>
            <a:ext cx="1418456" cy="1197616"/>
          </a:xfrm>
          <a:prstGeom prst="roundRect">
            <a:avLst/>
          </a:prstGeom>
          <a:solidFill>
            <a:schemeClr val="accent3">
              <a:lumMod val="20000"/>
              <a:lumOff val="80000"/>
            </a:schemeClr>
          </a:solidFill>
          <a:ln>
            <a:solidFill>
              <a:schemeClr val="accent3">
                <a:lumMod val="50000"/>
              </a:schemeClr>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rtlCol="0" anchor="ctr"/>
          <a:lstStyle/>
          <a:p>
            <a:pPr algn="ctr"/>
            <a:r>
              <a:rPr lang="en-CA" sz="2000" b="0" dirty="0"/>
              <a:t>Sender has an idea</a:t>
            </a:r>
          </a:p>
        </p:txBody>
      </p:sp>
      <p:sp>
        <p:nvSpPr>
          <p:cNvPr id="17" name="Rectangle: Rounded Corners 16">
            <a:extLst>
              <a:ext uri="{FF2B5EF4-FFF2-40B4-BE49-F238E27FC236}">
                <a16:creationId xmlns:a16="http://schemas.microsoft.com/office/drawing/2014/main" id="{E0CCD09C-3129-4ACC-BDA6-5B28FB765B2B}"/>
              </a:ext>
            </a:extLst>
          </p:cNvPr>
          <p:cNvSpPr/>
          <p:nvPr/>
        </p:nvSpPr>
        <p:spPr>
          <a:xfrm>
            <a:off x="1979712" y="3546675"/>
            <a:ext cx="1584176" cy="1250477"/>
          </a:xfrm>
          <a:prstGeom prst="roundRect">
            <a:avLst/>
          </a:prstGeom>
          <a:solidFill>
            <a:schemeClr val="accent3">
              <a:lumMod val="20000"/>
              <a:lumOff val="80000"/>
            </a:schemeClr>
          </a:solidFill>
          <a:ln>
            <a:solidFill>
              <a:schemeClr val="accent3">
                <a:lumMod val="50000"/>
              </a:schemeClr>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rtlCol="0" anchor="ctr"/>
          <a:lstStyle/>
          <a:p>
            <a:pPr algn="ctr"/>
            <a:r>
              <a:rPr lang="en-CA" sz="2000" b="0" dirty="0"/>
              <a:t>Sender encodes the message</a:t>
            </a:r>
          </a:p>
        </p:txBody>
      </p:sp>
      <p:sp>
        <p:nvSpPr>
          <p:cNvPr id="18" name="Rectangle: Rounded Corners 17">
            <a:extLst>
              <a:ext uri="{FF2B5EF4-FFF2-40B4-BE49-F238E27FC236}">
                <a16:creationId xmlns:a16="http://schemas.microsoft.com/office/drawing/2014/main" id="{C813F18C-5C2E-4310-9E49-B50A972EAE07}"/>
              </a:ext>
            </a:extLst>
          </p:cNvPr>
          <p:cNvSpPr/>
          <p:nvPr/>
        </p:nvSpPr>
        <p:spPr>
          <a:xfrm>
            <a:off x="3707904" y="2649418"/>
            <a:ext cx="1693456" cy="1355645"/>
          </a:xfrm>
          <a:prstGeom prst="roundRect">
            <a:avLst/>
          </a:prstGeom>
          <a:solidFill>
            <a:schemeClr val="accent3">
              <a:lumMod val="20000"/>
              <a:lumOff val="80000"/>
            </a:schemeClr>
          </a:solidFill>
          <a:ln>
            <a:solidFill>
              <a:schemeClr val="accent3">
                <a:lumMod val="50000"/>
              </a:schemeClr>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rtlCol="0" anchor="ctr"/>
          <a:lstStyle/>
          <a:p>
            <a:pPr algn="ctr"/>
            <a:r>
              <a:rPr lang="en-CA" sz="2000" b="0" dirty="0"/>
              <a:t>Sender selects the channel and transmits</a:t>
            </a:r>
          </a:p>
        </p:txBody>
      </p:sp>
      <p:sp>
        <p:nvSpPr>
          <p:cNvPr id="19" name="Rectangle: Rounded Corners 18">
            <a:extLst>
              <a:ext uri="{FF2B5EF4-FFF2-40B4-BE49-F238E27FC236}">
                <a16:creationId xmlns:a16="http://schemas.microsoft.com/office/drawing/2014/main" id="{6962E0FE-B1B5-4466-9C93-C810B44E1BE4}"/>
              </a:ext>
            </a:extLst>
          </p:cNvPr>
          <p:cNvSpPr/>
          <p:nvPr/>
        </p:nvSpPr>
        <p:spPr>
          <a:xfrm>
            <a:off x="5508104" y="2025898"/>
            <a:ext cx="1646631" cy="1259086"/>
          </a:xfrm>
          <a:prstGeom prst="roundRect">
            <a:avLst/>
          </a:prstGeom>
          <a:solidFill>
            <a:schemeClr val="accent3">
              <a:lumMod val="20000"/>
              <a:lumOff val="80000"/>
            </a:schemeClr>
          </a:solidFill>
          <a:ln>
            <a:solidFill>
              <a:schemeClr val="accent3">
                <a:lumMod val="50000"/>
              </a:schemeClr>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rtlCol="0" anchor="ctr"/>
          <a:lstStyle/>
          <a:p>
            <a:pPr algn="ctr"/>
            <a:r>
              <a:rPr lang="en-CA" sz="2000" b="0" dirty="0"/>
              <a:t>Receiver decodes the message</a:t>
            </a:r>
          </a:p>
        </p:txBody>
      </p:sp>
      <p:sp>
        <p:nvSpPr>
          <p:cNvPr id="11" name="Arrow: Right 10">
            <a:extLst>
              <a:ext uri="{FF2B5EF4-FFF2-40B4-BE49-F238E27FC236}">
                <a16:creationId xmlns:a16="http://schemas.microsoft.com/office/drawing/2014/main" id="{7466B451-8C1C-4D89-9B80-2A123E738484}"/>
              </a:ext>
            </a:extLst>
          </p:cNvPr>
          <p:cNvSpPr/>
          <p:nvPr/>
        </p:nvSpPr>
        <p:spPr>
          <a:xfrm rot="20259240">
            <a:off x="2917794" y="4222945"/>
            <a:ext cx="5572062" cy="668297"/>
          </a:xfrm>
          <a:prstGeom prst="rightArrow">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76283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6" grpId="0" animBg="1"/>
      <p:bldP spid="17" grpId="0" animBg="1"/>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28EC33-1286-4AFE-8C85-E01E3441CBB3}"/>
              </a:ext>
            </a:extLst>
          </p:cNvPr>
          <p:cNvSpPr>
            <a:spLocks noGrp="1"/>
          </p:cNvSpPr>
          <p:nvPr>
            <p:ph type="title"/>
          </p:nvPr>
        </p:nvSpPr>
        <p:spPr/>
        <p:txBody>
          <a:bodyPr>
            <a:normAutofit fontScale="90000"/>
          </a:bodyPr>
          <a:lstStyle/>
          <a:p>
            <a:r>
              <a:rPr lang="en-CA" dirty="0"/>
              <a:t>Barriers That Create Misunderstanding</a:t>
            </a:r>
          </a:p>
        </p:txBody>
      </p:sp>
      <p:sp>
        <p:nvSpPr>
          <p:cNvPr id="7" name="Content Placeholder 6">
            <a:extLst>
              <a:ext uri="{FF2B5EF4-FFF2-40B4-BE49-F238E27FC236}">
                <a16:creationId xmlns:a16="http://schemas.microsoft.com/office/drawing/2014/main" id="{77F45DEA-66E9-44A6-AAAC-EFE408D9CC3C}"/>
              </a:ext>
            </a:extLst>
          </p:cNvPr>
          <p:cNvSpPr>
            <a:spLocks noGrp="1"/>
          </p:cNvSpPr>
          <p:nvPr>
            <p:ph idx="1"/>
          </p:nvPr>
        </p:nvSpPr>
        <p:spPr/>
        <p:txBody>
          <a:bodyPr/>
          <a:lstStyle/>
          <a:p>
            <a:r>
              <a:rPr lang="en-CA" dirty="0"/>
              <a:t>Bypassing: people miss each other with their meanings</a:t>
            </a:r>
          </a:p>
          <a:p>
            <a:r>
              <a:rPr lang="en-CA" dirty="0"/>
              <a:t>Differing frames of reference: formed by a combination of experiences, education, culture, expectations, and personality </a:t>
            </a:r>
          </a:p>
          <a:p>
            <a:r>
              <a:rPr lang="en-CA" dirty="0"/>
              <a:t>Lack of language skills: oral and written</a:t>
            </a:r>
          </a:p>
          <a:p>
            <a:r>
              <a:rPr lang="en-CA" dirty="0"/>
              <a:t>Distractions: physical distractions and emotional interference</a:t>
            </a:r>
          </a:p>
        </p:txBody>
      </p:sp>
      <p:sp>
        <p:nvSpPr>
          <p:cNvPr id="4" name="Footer Placeholder 3">
            <a:extLst>
              <a:ext uri="{FF2B5EF4-FFF2-40B4-BE49-F238E27FC236}">
                <a16:creationId xmlns:a16="http://schemas.microsoft.com/office/drawing/2014/main" id="{E7A55BA0-645D-47A2-AADE-EFB07837F407}"/>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99E2FD30-D2C4-43FF-902A-7B389F805EFA}"/>
              </a:ext>
            </a:extLst>
          </p:cNvPr>
          <p:cNvSpPr>
            <a:spLocks noGrp="1"/>
          </p:cNvSpPr>
          <p:nvPr>
            <p:ph type="sldNum" sz="quarter" idx="4"/>
          </p:nvPr>
        </p:nvSpPr>
        <p:spPr/>
        <p:txBody>
          <a:bodyPr/>
          <a:lstStyle/>
          <a:p>
            <a:r>
              <a:rPr lang="en-CA" dirty="0"/>
              <a:t>1-</a:t>
            </a:r>
            <a:fld id="{90E60EF9-1974-4B4E-8EB0-BAAA0C254CFE}" type="slidenum">
              <a:rPr lang="en-CA" smtClean="0"/>
              <a:pPr/>
              <a:t>22</a:t>
            </a:fld>
            <a:endParaRPr lang="en-CA" dirty="0"/>
          </a:p>
        </p:txBody>
      </p:sp>
    </p:spTree>
    <p:extLst>
      <p:ext uri="{BB962C8B-B14F-4D97-AF65-F5344CB8AC3E}">
        <p14:creationId xmlns:p14="http://schemas.microsoft.com/office/powerpoint/2010/main" val="305450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58EB33-150B-4955-AEE3-6F8788D084E5}"/>
              </a:ext>
            </a:extLst>
          </p:cNvPr>
          <p:cNvSpPr>
            <a:spLocks noGrp="1"/>
          </p:cNvSpPr>
          <p:nvPr>
            <p:ph type="title"/>
          </p:nvPr>
        </p:nvSpPr>
        <p:spPr/>
        <p:txBody>
          <a:bodyPr>
            <a:normAutofit fontScale="90000"/>
          </a:bodyPr>
          <a:lstStyle/>
          <a:p>
            <a:r>
              <a:rPr lang="en-CA" dirty="0"/>
              <a:t>Overcoming Communication Obstacles</a:t>
            </a:r>
          </a:p>
        </p:txBody>
      </p:sp>
      <p:sp>
        <p:nvSpPr>
          <p:cNvPr id="7" name="Content Placeholder 6">
            <a:extLst>
              <a:ext uri="{FF2B5EF4-FFF2-40B4-BE49-F238E27FC236}">
                <a16:creationId xmlns:a16="http://schemas.microsoft.com/office/drawing/2014/main" id="{F2FD8E11-3198-4CE2-A28F-10875AE614E1}"/>
              </a:ext>
            </a:extLst>
          </p:cNvPr>
          <p:cNvSpPr>
            <a:spLocks noGrp="1"/>
          </p:cNvSpPr>
          <p:nvPr>
            <p:ph idx="1"/>
          </p:nvPr>
        </p:nvSpPr>
        <p:spPr/>
        <p:txBody>
          <a:bodyPr>
            <a:normAutofit lnSpcReduction="10000"/>
          </a:bodyPr>
          <a:lstStyle/>
          <a:p>
            <a:r>
              <a:rPr lang="en-CA" dirty="0"/>
              <a:t>Consider questions like, </a:t>
            </a:r>
            <a:r>
              <a:rPr lang="en-CA" i="1" dirty="0"/>
              <a:t>How is the individual likely to react to my message?</a:t>
            </a:r>
            <a:endParaRPr lang="en-CA" dirty="0"/>
          </a:p>
          <a:p>
            <a:r>
              <a:rPr lang="en-CA" dirty="0"/>
              <a:t>Arrange ideas logically and use precise words.</a:t>
            </a:r>
          </a:p>
          <a:p>
            <a:r>
              <a:rPr lang="en-CA" dirty="0"/>
              <a:t>Ask, </a:t>
            </a:r>
            <a:r>
              <a:rPr lang="en-CA" i="1" dirty="0"/>
              <a:t>Do you have any questions?</a:t>
            </a:r>
            <a:r>
              <a:rPr lang="en-CA" dirty="0"/>
              <a:t> And then paraphrase, if necessary.</a:t>
            </a:r>
          </a:p>
          <a:p>
            <a:r>
              <a:rPr lang="en-CA" dirty="0"/>
              <a:t>Provide access in written message—include a phone number.</a:t>
            </a:r>
          </a:p>
          <a:p>
            <a:r>
              <a:rPr lang="en-CA" dirty="0"/>
              <a:t>Listen and provide feedback that describes rather than evaluates.</a:t>
            </a:r>
          </a:p>
          <a:p>
            <a:endParaRPr lang="en-CA" i="1" dirty="0"/>
          </a:p>
        </p:txBody>
      </p:sp>
      <p:sp>
        <p:nvSpPr>
          <p:cNvPr id="4" name="Footer Placeholder 3">
            <a:extLst>
              <a:ext uri="{FF2B5EF4-FFF2-40B4-BE49-F238E27FC236}">
                <a16:creationId xmlns:a16="http://schemas.microsoft.com/office/drawing/2014/main" id="{A101DFF5-A9AD-4AD3-BF2F-0266F6807379}"/>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1437B0B2-89A7-4404-BCFC-E7B5BDC64CB8}"/>
              </a:ext>
            </a:extLst>
          </p:cNvPr>
          <p:cNvSpPr>
            <a:spLocks noGrp="1"/>
          </p:cNvSpPr>
          <p:nvPr>
            <p:ph type="sldNum" sz="quarter" idx="4"/>
          </p:nvPr>
        </p:nvSpPr>
        <p:spPr/>
        <p:txBody>
          <a:bodyPr/>
          <a:lstStyle/>
          <a:p>
            <a:r>
              <a:rPr lang="en-CA" dirty="0"/>
              <a:t>1-</a:t>
            </a:r>
            <a:fld id="{90E60EF9-1974-4B4E-8EB0-BAAA0C254CFE}" type="slidenum">
              <a:rPr lang="en-CA" smtClean="0"/>
              <a:pPr/>
              <a:t>23</a:t>
            </a:fld>
            <a:endParaRPr lang="en-CA" dirty="0"/>
          </a:p>
        </p:txBody>
      </p:sp>
    </p:spTree>
    <p:extLst>
      <p:ext uri="{BB962C8B-B14F-4D97-AF65-F5344CB8AC3E}">
        <p14:creationId xmlns:p14="http://schemas.microsoft.com/office/powerpoint/2010/main" val="321644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 calcmode="lin" valueType="num">
                                      <p:cBhvr additive="base">
                                        <p:cTn id="37"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22072F-8E7E-48B2-B21E-30DE52CD479B}"/>
              </a:ext>
            </a:extLst>
          </p:cNvPr>
          <p:cNvSpPr>
            <a:spLocks noGrp="1"/>
          </p:cNvSpPr>
          <p:nvPr>
            <p:ph type="title"/>
          </p:nvPr>
        </p:nvSpPr>
        <p:spPr/>
        <p:txBody>
          <a:bodyPr/>
          <a:lstStyle/>
          <a:p>
            <a:r>
              <a:rPr lang="en-CA" dirty="0"/>
              <a:t>Business Communication Functions</a:t>
            </a:r>
          </a:p>
        </p:txBody>
      </p:sp>
      <p:sp>
        <p:nvSpPr>
          <p:cNvPr id="7" name="Content Placeholder 6">
            <a:extLst>
              <a:ext uri="{FF2B5EF4-FFF2-40B4-BE49-F238E27FC236}">
                <a16:creationId xmlns:a16="http://schemas.microsoft.com/office/drawing/2014/main" id="{614FB611-93E3-429D-9F2F-6FD71987C6B4}"/>
              </a:ext>
            </a:extLst>
          </p:cNvPr>
          <p:cNvSpPr>
            <a:spLocks noGrp="1"/>
          </p:cNvSpPr>
          <p:nvPr>
            <p:ph idx="1"/>
          </p:nvPr>
        </p:nvSpPr>
        <p:spPr>
          <a:xfrm>
            <a:off x="457200" y="1916832"/>
            <a:ext cx="8229600" cy="4209331"/>
          </a:xfrm>
        </p:spPr>
        <p:txBody>
          <a:bodyPr>
            <a:normAutofit/>
          </a:bodyPr>
          <a:lstStyle/>
          <a:p>
            <a:pPr marL="0" indent="0">
              <a:buNone/>
            </a:pPr>
            <a:r>
              <a:rPr lang="en-CA" sz="4000" dirty="0"/>
              <a:t>Functions of business communication:</a:t>
            </a:r>
          </a:p>
          <a:p>
            <a:pPr algn="ctr">
              <a:buFont typeface="Wingdings" panose="05000000000000000000" pitchFamily="2" charset="2"/>
              <a:buChar char="ü"/>
            </a:pPr>
            <a:r>
              <a:rPr lang="en-CA" sz="4000" dirty="0"/>
              <a:t>To inform</a:t>
            </a:r>
          </a:p>
          <a:p>
            <a:pPr algn="ctr">
              <a:buFont typeface="Wingdings" panose="05000000000000000000" pitchFamily="2" charset="2"/>
              <a:buChar char="ü"/>
            </a:pPr>
            <a:r>
              <a:rPr lang="en-CA" sz="4000" dirty="0"/>
              <a:t>To persuade</a:t>
            </a:r>
          </a:p>
          <a:p>
            <a:pPr algn="ctr">
              <a:buFont typeface="Wingdings" panose="05000000000000000000" pitchFamily="2" charset="2"/>
              <a:buChar char="ü"/>
            </a:pPr>
            <a:r>
              <a:rPr lang="en-CA" sz="4000" dirty="0"/>
              <a:t>To promote goodwill</a:t>
            </a:r>
          </a:p>
        </p:txBody>
      </p:sp>
      <p:sp>
        <p:nvSpPr>
          <p:cNvPr id="4" name="Footer Placeholder 3">
            <a:extLst>
              <a:ext uri="{FF2B5EF4-FFF2-40B4-BE49-F238E27FC236}">
                <a16:creationId xmlns:a16="http://schemas.microsoft.com/office/drawing/2014/main" id="{1B177CD2-0752-4A5C-AB9F-5E50A98A51E1}"/>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ECD728B2-34F0-4396-9253-C5E2902319AD}"/>
              </a:ext>
            </a:extLst>
          </p:cNvPr>
          <p:cNvSpPr>
            <a:spLocks noGrp="1"/>
          </p:cNvSpPr>
          <p:nvPr>
            <p:ph type="sldNum" sz="quarter" idx="4"/>
          </p:nvPr>
        </p:nvSpPr>
        <p:spPr/>
        <p:txBody>
          <a:bodyPr/>
          <a:lstStyle/>
          <a:p>
            <a:r>
              <a:rPr lang="en-CA" dirty="0"/>
              <a:t>1-</a:t>
            </a:r>
            <a:fld id="{90E60EF9-1974-4B4E-8EB0-BAAA0C254CFE}" type="slidenum">
              <a:rPr lang="en-CA" smtClean="0"/>
              <a:pPr/>
              <a:t>24</a:t>
            </a:fld>
            <a:endParaRPr lang="en-CA" dirty="0"/>
          </a:p>
        </p:txBody>
      </p:sp>
    </p:spTree>
    <p:extLst>
      <p:ext uri="{BB962C8B-B14F-4D97-AF65-F5344CB8AC3E}">
        <p14:creationId xmlns:p14="http://schemas.microsoft.com/office/powerpoint/2010/main" val="346114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solidFill>
                  <a:schemeClr val="tx1"/>
                </a:solidFill>
                <a:effectLst/>
                <a:latin typeface="Calibri" pitchFamily="34" charset="0"/>
              </a:rPr>
              <a:t>Internal and External Communication</a:t>
            </a:r>
          </a:p>
        </p:txBody>
      </p:sp>
      <p:sp>
        <p:nvSpPr>
          <p:cNvPr id="5" name="Content Placeholder 4"/>
          <p:cNvSpPr>
            <a:spLocks noGrp="1"/>
          </p:cNvSpPr>
          <p:nvPr>
            <p:ph idx="1"/>
          </p:nvPr>
        </p:nvSpPr>
        <p:spPr/>
        <p:txBody>
          <a:bodyPr>
            <a:normAutofit lnSpcReduction="10000"/>
          </a:bodyPr>
          <a:lstStyle/>
          <a:p>
            <a:pPr>
              <a:buFont typeface="Arial" pitchFamily="34" charset="0"/>
              <a:buChar char="•"/>
            </a:pPr>
            <a:r>
              <a:rPr lang="en-CA" dirty="0"/>
              <a:t>Two basic forms of communication: oral and written</a:t>
            </a:r>
          </a:p>
          <a:p>
            <a:pPr>
              <a:buFont typeface="Arial" pitchFamily="34" charset="0"/>
              <a:buChar char="•"/>
            </a:pPr>
            <a:r>
              <a:rPr lang="en-CA" dirty="0"/>
              <a:t>Internal communication includes exchanging ideas and messages with superiors, coworkers, and subordinates, probably by using e-mail.</a:t>
            </a:r>
          </a:p>
          <a:p>
            <a:pPr>
              <a:buFont typeface="Arial" pitchFamily="34" charset="0"/>
              <a:buChar char="•"/>
            </a:pPr>
            <a:r>
              <a:rPr lang="en-CA" dirty="0"/>
              <a:t>External communication includes communicating with customers, suppliers, the government, and the public, often by using e-mail.</a:t>
            </a:r>
          </a:p>
        </p:txBody>
      </p:sp>
      <p:sp>
        <p:nvSpPr>
          <p:cNvPr id="8"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a:t>
            </a:r>
            <a:fld id="{90E60EF9-1974-4B4E-8EB0-BAAA0C254CFE}" type="slidenum">
              <a:rPr lang="en-CA" smtClean="0"/>
              <a:pPr/>
              <a:t>25</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CA" sz="4400" dirty="0"/>
              <a:t>Communication Advantages</a:t>
            </a:r>
          </a:p>
        </p:txBody>
      </p:sp>
      <p:sp>
        <p:nvSpPr>
          <p:cNvPr id="7" name="Text Placeholder 6"/>
          <p:cNvSpPr>
            <a:spLocks noGrp="1"/>
          </p:cNvSpPr>
          <p:nvPr>
            <p:ph type="body" idx="1"/>
          </p:nvPr>
        </p:nvSpPr>
        <p:spPr/>
        <p:txBody>
          <a:bodyPr/>
          <a:lstStyle/>
          <a:p>
            <a:pPr algn="ctr"/>
            <a:r>
              <a:rPr lang="en-CA" sz="3200" dirty="0"/>
              <a:t>Oral</a:t>
            </a:r>
          </a:p>
        </p:txBody>
      </p:sp>
      <p:sp>
        <p:nvSpPr>
          <p:cNvPr id="8" name="Content Placeholder 7"/>
          <p:cNvSpPr>
            <a:spLocks noGrp="1"/>
          </p:cNvSpPr>
          <p:nvPr>
            <p:ph sz="half" idx="2"/>
          </p:nvPr>
        </p:nvSpPr>
        <p:spPr>
          <a:xfrm>
            <a:off x="457200" y="2174875"/>
            <a:ext cx="3810000" cy="3951288"/>
          </a:xfrm>
        </p:spPr>
        <p:txBody>
          <a:bodyPr>
            <a:normAutofit lnSpcReduction="10000"/>
          </a:bodyPr>
          <a:lstStyle/>
          <a:p>
            <a:pPr>
              <a:buClr>
                <a:srgbClr val="002060"/>
              </a:buClr>
              <a:buFont typeface="Arial" pitchFamily="34" charset="0"/>
              <a:buChar char="•"/>
            </a:pPr>
            <a:r>
              <a:rPr lang="en-CA" dirty="0"/>
              <a:t>Gives opportunities to ask questions immediately for clarification</a:t>
            </a:r>
          </a:p>
          <a:p>
            <a:pPr>
              <a:buClr>
                <a:srgbClr val="002060"/>
              </a:buClr>
              <a:buFont typeface="Arial" pitchFamily="34" charset="0"/>
              <a:buChar char="•"/>
            </a:pPr>
            <a:r>
              <a:rPr lang="en-CA" dirty="0"/>
              <a:t>Enables communicators to see facial expressions and hear voice inflections</a:t>
            </a:r>
          </a:p>
          <a:p>
            <a:pPr>
              <a:buClr>
                <a:srgbClr val="002060"/>
              </a:buClr>
              <a:buFont typeface="Arial" pitchFamily="34" charset="0"/>
              <a:buChar char="•"/>
            </a:pPr>
            <a:r>
              <a:rPr lang="en-CA" dirty="0"/>
              <a:t>Is an efficient method to develop consensus when many people are involved</a:t>
            </a:r>
          </a:p>
          <a:p>
            <a:pPr>
              <a:buClr>
                <a:srgbClr val="002060"/>
              </a:buClr>
              <a:buFont typeface="Arial" pitchFamily="34" charset="0"/>
              <a:buChar char="•"/>
            </a:pPr>
            <a:r>
              <a:rPr lang="en-CA" dirty="0"/>
              <a:t>Promotes friendships</a:t>
            </a:r>
          </a:p>
        </p:txBody>
      </p:sp>
      <p:sp>
        <p:nvSpPr>
          <p:cNvPr id="9" name="Text Placeholder 8"/>
          <p:cNvSpPr>
            <a:spLocks noGrp="1"/>
          </p:cNvSpPr>
          <p:nvPr>
            <p:ph type="body" sz="quarter" idx="3"/>
          </p:nvPr>
        </p:nvSpPr>
        <p:spPr/>
        <p:txBody>
          <a:bodyPr/>
          <a:lstStyle/>
          <a:p>
            <a:pPr algn="ctr"/>
            <a:r>
              <a:rPr lang="en-CA" sz="3200" dirty="0"/>
              <a:t>Written</a:t>
            </a:r>
          </a:p>
        </p:txBody>
      </p:sp>
      <p:sp>
        <p:nvSpPr>
          <p:cNvPr id="10" name="Content Placeholder 9"/>
          <p:cNvSpPr>
            <a:spLocks noGrp="1"/>
          </p:cNvSpPr>
          <p:nvPr>
            <p:ph sz="quarter" idx="4"/>
          </p:nvPr>
        </p:nvSpPr>
        <p:spPr>
          <a:xfrm>
            <a:off x="4645025" y="2174875"/>
            <a:ext cx="3736975" cy="3951288"/>
          </a:xfrm>
        </p:spPr>
        <p:txBody>
          <a:bodyPr>
            <a:normAutofit fontScale="92500"/>
          </a:bodyPr>
          <a:lstStyle/>
          <a:p>
            <a:pPr>
              <a:buClr>
                <a:srgbClr val="002060"/>
              </a:buClr>
              <a:buFont typeface="Arial" pitchFamily="34" charset="0"/>
              <a:buChar char="•"/>
            </a:pPr>
            <a:r>
              <a:rPr lang="en-CA" dirty="0"/>
              <a:t>Provides a permanent record</a:t>
            </a:r>
          </a:p>
          <a:p>
            <a:pPr>
              <a:buClr>
                <a:srgbClr val="002060"/>
              </a:buClr>
              <a:buFont typeface="Arial" pitchFamily="34" charset="0"/>
              <a:buChar char="•"/>
            </a:pPr>
            <a:r>
              <a:rPr lang="en-CA" dirty="0"/>
              <a:t>Enables communicators to develop an organized, well-considered message</a:t>
            </a:r>
          </a:p>
          <a:p>
            <a:pPr>
              <a:buClr>
                <a:srgbClr val="002060"/>
              </a:buClr>
              <a:buFont typeface="Arial" pitchFamily="34" charset="0"/>
              <a:buChar char="•"/>
            </a:pPr>
            <a:r>
              <a:rPr lang="en-CA" dirty="0"/>
              <a:t>Is convenient</a:t>
            </a:r>
          </a:p>
          <a:p>
            <a:pPr>
              <a:buClr>
                <a:srgbClr val="002060"/>
              </a:buClr>
              <a:buFont typeface="Arial" pitchFamily="34" charset="0"/>
              <a:buChar char="•"/>
            </a:pPr>
            <a:r>
              <a:rPr lang="en-CA" dirty="0"/>
              <a:t>Can be composed and read when the schedules of both communicators permit</a:t>
            </a:r>
          </a:p>
          <a:p>
            <a:pPr>
              <a:buClr>
                <a:srgbClr val="002060"/>
              </a:buClr>
              <a:buFont typeface="Arial" pitchFamily="34" charset="0"/>
              <a:buChar char="•"/>
            </a:pPr>
            <a:r>
              <a:rPr lang="en-CA" dirty="0"/>
              <a:t>Can be reviewed</a:t>
            </a:r>
          </a:p>
        </p:txBody>
      </p:sp>
      <p:sp>
        <p:nvSpPr>
          <p:cNvPr id="13" name="Footer Placeholder 5"/>
          <p:cNvSpPr>
            <a:spLocks noGrp="1"/>
          </p:cNvSpPr>
          <p:nvPr>
            <p:ph type="ftr" sz="quarter" idx="3"/>
          </p:nvPr>
        </p:nvSpPr>
        <p:spPr>
          <a:xfrm>
            <a:off x="3200400" y="6309320"/>
            <a:ext cx="3200400" cy="365125"/>
          </a:xfrm>
        </p:spPr>
        <p:txBody>
          <a:bodyPr>
            <a:normAutofit/>
          </a:bodyPr>
          <a:lstStyle/>
          <a:p>
            <a:r>
              <a:rPr lang="en-US" sz="1100" b="0" dirty="0">
                <a:solidFill>
                  <a:srgbClr val="898989"/>
                </a:solidFill>
                <a:latin typeface="Gill Sans MT"/>
              </a:rPr>
              <a:t>Copyright © 2019 by Nelson Education Ltd.</a:t>
            </a:r>
            <a:endParaRPr lang="en-CA" sz="1100" b="0" dirty="0">
              <a:solidFill>
                <a:srgbClr val="898989"/>
              </a:solidFill>
              <a:latin typeface="Gill Sans MT"/>
            </a:endParaRPr>
          </a:p>
        </p:txBody>
      </p:sp>
      <p:sp>
        <p:nvSpPr>
          <p:cNvPr id="11" name="Slide Number Placeholder 10"/>
          <p:cNvSpPr>
            <a:spLocks noGrp="1"/>
          </p:cNvSpPr>
          <p:nvPr>
            <p:ph type="sldNum" sz="quarter" idx="11"/>
          </p:nvPr>
        </p:nvSpPr>
        <p:spPr/>
        <p:txBody>
          <a:bodyPr/>
          <a:lstStyle/>
          <a:p>
            <a:r>
              <a:rPr lang="en-CA" dirty="0"/>
              <a:t>1-</a:t>
            </a:r>
            <a:fld id="{90E60EF9-1974-4B4E-8EB0-BAAA0C254CFE}" type="slidenum">
              <a:rPr lang="en-CA" smtClean="0"/>
              <a:pPr/>
              <a:t>26</a:t>
            </a:fld>
            <a:endParaRPr lang="en-CA" dirty="0"/>
          </a:p>
        </p:txBody>
      </p:sp>
    </p:spTree>
    <p:extLst>
      <p:ext uri="{BB962C8B-B14F-4D97-AF65-F5344CB8AC3E}">
        <p14:creationId xmlns:p14="http://schemas.microsoft.com/office/powerpoint/2010/main" val="221566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20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0" fill="hold" grpId="0"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 calcmode="lin" valueType="num">
                                      <p:cBhvr>
                                        <p:cTn id="16"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7" dur="10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18" dur="10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0" fill="hold" grpId="0"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 calcmode="lin" valueType="num">
                                      <p:cBhvr>
                                        <p:cTn id="23"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25" dur="1000"/>
                                        <p:tgtEl>
                                          <p:spTgt spid="8">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grpId="0" nodeType="click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anim calcmode="lin" valueType="num">
                                      <p:cBhvr>
                                        <p:cTn id="30"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32" dur="1000"/>
                                        <p:tgtEl>
                                          <p:spTgt spid="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grpId="0"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 calcmode="lin" valueType="num">
                                      <p:cBhvr>
                                        <p:cTn id="37"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39" dur="1000"/>
                                        <p:tgtEl>
                                          <p:spTgt spid="8">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xEl>
                                              <p:pRg st="0" end="0"/>
                                            </p:txEl>
                                          </p:spTgt>
                                        </p:tgtEl>
                                        <p:attrNameLst>
                                          <p:attrName>style.visibility</p:attrName>
                                        </p:attrNameLst>
                                      </p:cBhvr>
                                      <p:to>
                                        <p:strVal val="visible"/>
                                      </p:to>
                                    </p:set>
                                    <p:animEffect transition="in" filter="fade">
                                      <p:cBhvr>
                                        <p:cTn id="44" dur="2000"/>
                                        <p:tgtEl>
                                          <p:spTgt spid="9">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 calcmode="lin" valueType="num">
                                      <p:cBhvr>
                                        <p:cTn id="49"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50"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51" dur="500"/>
                                        <p:tgtEl>
                                          <p:spTgt spid="10">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grpId="0" nodeType="clickEffect">
                                  <p:stCondLst>
                                    <p:cond delay="0"/>
                                  </p:stCondLst>
                                  <p:childTnLst>
                                    <p:set>
                                      <p:cBhvr>
                                        <p:cTn id="55" dur="1" fill="hold">
                                          <p:stCondLst>
                                            <p:cond delay="0"/>
                                          </p:stCondLst>
                                        </p:cTn>
                                        <p:tgtEl>
                                          <p:spTgt spid="10">
                                            <p:txEl>
                                              <p:pRg st="1" end="1"/>
                                            </p:txEl>
                                          </p:spTgt>
                                        </p:tgtEl>
                                        <p:attrNameLst>
                                          <p:attrName>style.visibility</p:attrName>
                                        </p:attrNameLst>
                                      </p:cBhvr>
                                      <p:to>
                                        <p:strVal val="visible"/>
                                      </p:to>
                                    </p:set>
                                    <p:anim calcmode="lin" valueType="num">
                                      <p:cBhvr>
                                        <p:cTn id="56"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57"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58" dur="500"/>
                                        <p:tgtEl>
                                          <p:spTgt spid="10">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0" fill="hold" grpId="0" nodeType="clickEffect">
                                  <p:stCondLst>
                                    <p:cond delay="0"/>
                                  </p:stCondLst>
                                  <p:childTnLst>
                                    <p:set>
                                      <p:cBhvr>
                                        <p:cTn id="62" dur="1" fill="hold">
                                          <p:stCondLst>
                                            <p:cond delay="0"/>
                                          </p:stCondLst>
                                        </p:cTn>
                                        <p:tgtEl>
                                          <p:spTgt spid="10">
                                            <p:txEl>
                                              <p:pRg st="2" end="2"/>
                                            </p:txEl>
                                          </p:spTgt>
                                        </p:tgtEl>
                                        <p:attrNameLst>
                                          <p:attrName>style.visibility</p:attrName>
                                        </p:attrNameLst>
                                      </p:cBhvr>
                                      <p:to>
                                        <p:strVal val="visible"/>
                                      </p:to>
                                    </p:set>
                                    <p:anim calcmode="lin" valueType="num">
                                      <p:cBhvr>
                                        <p:cTn id="63" dur="5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64" dur="500" fill="hold"/>
                                        <p:tgtEl>
                                          <p:spTgt spid="10">
                                            <p:txEl>
                                              <p:pRg st="2" end="2"/>
                                            </p:txEl>
                                          </p:spTgt>
                                        </p:tgtEl>
                                        <p:attrNameLst>
                                          <p:attrName>ppt_h</p:attrName>
                                        </p:attrNameLst>
                                      </p:cBhvr>
                                      <p:tavLst>
                                        <p:tav tm="0">
                                          <p:val>
                                            <p:fltVal val="0"/>
                                          </p:val>
                                        </p:tav>
                                        <p:tav tm="100000">
                                          <p:val>
                                            <p:strVal val="#ppt_h"/>
                                          </p:val>
                                        </p:tav>
                                      </p:tavLst>
                                    </p:anim>
                                    <p:animEffect transition="in" filter="fade">
                                      <p:cBhvr>
                                        <p:cTn id="65" dur="500"/>
                                        <p:tgtEl>
                                          <p:spTgt spid="10">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0" fill="hold" grpId="0" nodeType="clickEffect">
                                  <p:stCondLst>
                                    <p:cond delay="0"/>
                                  </p:stCondLst>
                                  <p:childTnLst>
                                    <p:set>
                                      <p:cBhvr>
                                        <p:cTn id="69" dur="1" fill="hold">
                                          <p:stCondLst>
                                            <p:cond delay="0"/>
                                          </p:stCondLst>
                                        </p:cTn>
                                        <p:tgtEl>
                                          <p:spTgt spid="10">
                                            <p:txEl>
                                              <p:pRg st="3" end="3"/>
                                            </p:txEl>
                                          </p:spTgt>
                                        </p:tgtEl>
                                        <p:attrNameLst>
                                          <p:attrName>style.visibility</p:attrName>
                                        </p:attrNameLst>
                                      </p:cBhvr>
                                      <p:to>
                                        <p:strVal val="visible"/>
                                      </p:to>
                                    </p:set>
                                    <p:anim calcmode="lin" valueType="num">
                                      <p:cBhvr>
                                        <p:cTn id="70" dur="500" fill="hold"/>
                                        <p:tgtEl>
                                          <p:spTgt spid="10">
                                            <p:txEl>
                                              <p:pRg st="3" end="3"/>
                                            </p:txEl>
                                          </p:spTgt>
                                        </p:tgtEl>
                                        <p:attrNameLst>
                                          <p:attrName>ppt_w</p:attrName>
                                        </p:attrNameLst>
                                      </p:cBhvr>
                                      <p:tavLst>
                                        <p:tav tm="0">
                                          <p:val>
                                            <p:fltVal val="0"/>
                                          </p:val>
                                        </p:tav>
                                        <p:tav tm="100000">
                                          <p:val>
                                            <p:strVal val="#ppt_w"/>
                                          </p:val>
                                        </p:tav>
                                      </p:tavLst>
                                    </p:anim>
                                    <p:anim calcmode="lin" valueType="num">
                                      <p:cBhvr>
                                        <p:cTn id="71" dur="500" fill="hold"/>
                                        <p:tgtEl>
                                          <p:spTgt spid="10">
                                            <p:txEl>
                                              <p:pRg st="3" end="3"/>
                                            </p:txEl>
                                          </p:spTgt>
                                        </p:tgtEl>
                                        <p:attrNameLst>
                                          <p:attrName>ppt_h</p:attrName>
                                        </p:attrNameLst>
                                      </p:cBhvr>
                                      <p:tavLst>
                                        <p:tav tm="0">
                                          <p:val>
                                            <p:fltVal val="0"/>
                                          </p:val>
                                        </p:tav>
                                        <p:tav tm="100000">
                                          <p:val>
                                            <p:strVal val="#ppt_h"/>
                                          </p:val>
                                        </p:tav>
                                      </p:tavLst>
                                    </p:anim>
                                    <p:animEffect transition="in" filter="fade">
                                      <p:cBhvr>
                                        <p:cTn id="72" dur="500"/>
                                        <p:tgtEl>
                                          <p:spTgt spid="10">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0" fill="hold" grpId="0" nodeType="clickEffect">
                                  <p:stCondLst>
                                    <p:cond delay="0"/>
                                  </p:stCondLst>
                                  <p:childTnLst>
                                    <p:set>
                                      <p:cBhvr>
                                        <p:cTn id="76" dur="1" fill="hold">
                                          <p:stCondLst>
                                            <p:cond delay="0"/>
                                          </p:stCondLst>
                                        </p:cTn>
                                        <p:tgtEl>
                                          <p:spTgt spid="10">
                                            <p:txEl>
                                              <p:pRg st="4" end="4"/>
                                            </p:txEl>
                                          </p:spTgt>
                                        </p:tgtEl>
                                        <p:attrNameLst>
                                          <p:attrName>style.visibility</p:attrName>
                                        </p:attrNameLst>
                                      </p:cBhvr>
                                      <p:to>
                                        <p:strVal val="visible"/>
                                      </p:to>
                                    </p:set>
                                    <p:anim calcmode="lin" valueType="num">
                                      <p:cBhvr>
                                        <p:cTn id="77" dur="500" fill="hold"/>
                                        <p:tgtEl>
                                          <p:spTgt spid="10">
                                            <p:txEl>
                                              <p:pRg st="4" end="4"/>
                                            </p:txEl>
                                          </p:spTgt>
                                        </p:tgtEl>
                                        <p:attrNameLst>
                                          <p:attrName>ppt_w</p:attrName>
                                        </p:attrNameLst>
                                      </p:cBhvr>
                                      <p:tavLst>
                                        <p:tav tm="0">
                                          <p:val>
                                            <p:fltVal val="0"/>
                                          </p:val>
                                        </p:tav>
                                        <p:tav tm="100000">
                                          <p:val>
                                            <p:strVal val="#ppt_w"/>
                                          </p:val>
                                        </p:tav>
                                      </p:tavLst>
                                    </p:anim>
                                    <p:anim calcmode="lin" valueType="num">
                                      <p:cBhvr>
                                        <p:cTn id="78" dur="500" fill="hold"/>
                                        <p:tgtEl>
                                          <p:spTgt spid="10">
                                            <p:txEl>
                                              <p:pRg st="4" end="4"/>
                                            </p:txEl>
                                          </p:spTgt>
                                        </p:tgtEl>
                                        <p:attrNameLst>
                                          <p:attrName>ppt_h</p:attrName>
                                        </p:attrNameLst>
                                      </p:cBhvr>
                                      <p:tavLst>
                                        <p:tav tm="0">
                                          <p:val>
                                            <p:fltVal val="0"/>
                                          </p:val>
                                        </p:tav>
                                        <p:tav tm="100000">
                                          <p:val>
                                            <p:strVal val="#ppt_h"/>
                                          </p:val>
                                        </p:tav>
                                      </p:tavLst>
                                    </p:anim>
                                    <p:animEffect transition="in" filter="fade">
                                      <p:cBhvr>
                                        <p:cTn id="79"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8" grpId="0" build="p"/>
      <p:bldP spid="9" grpId="0" build="p"/>
      <p:bldP spid="1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533400"/>
            <a:ext cx="8686800" cy="914400"/>
          </a:xfrm>
        </p:spPr>
        <p:txBody>
          <a:bodyPr/>
          <a:lstStyle/>
          <a:p>
            <a:pPr algn="ctr"/>
            <a:r>
              <a:rPr lang="en-CA" dirty="0"/>
              <a:t>Communication Disadvantages</a:t>
            </a:r>
          </a:p>
        </p:txBody>
      </p:sp>
      <p:sp>
        <p:nvSpPr>
          <p:cNvPr id="10" name="Content Placeholder 9"/>
          <p:cNvSpPr>
            <a:spLocks noGrp="1"/>
          </p:cNvSpPr>
          <p:nvPr>
            <p:ph sz="half" idx="1"/>
          </p:nvPr>
        </p:nvSpPr>
        <p:spPr>
          <a:xfrm>
            <a:off x="685800" y="1752600"/>
            <a:ext cx="3848100" cy="4267200"/>
          </a:xfrm>
        </p:spPr>
        <p:txBody>
          <a:bodyPr>
            <a:normAutofit/>
          </a:bodyPr>
          <a:lstStyle/>
          <a:p>
            <a:pPr algn="ctr">
              <a:buNone/>
            </a:pPr>
            <a:r>
              <a:rPr lang="en-CA" sz="3200" b="1" dirty="0"/>
              <a:t>Oral</a:t>
            </a:r>
          </a:p>
          <a:p>
            <a:pPr>
              <a:buClr>
                <a:srgbClr val="002060"/>
              </a:buClr>
              <a:buFont typeface="Arial" pitchFamily="34" charset="0"/>
              <a:buChar char="•"/>
            </a:pPr>
            <a:r>
              <a:rPr lang="en-CA" dirty="0"/>
              <a:t>Produces no written record</a:t>
            </a:r>
          </a:p>
          <a:p>
            <a:pPr>
              <a:buClr>
                <a:srgbClr val="002060"/>
              </a:buClr>
              <a:buFont typeface="Arial" pitchFamily="34" charset="0"/>
              <a:buChar char="•"/>
            </a:pPr>
            <a:r>
              <a:rPr lang="en-CA" dirty="0"/>
              <a:t>Sometimes wastes time</a:t>
            </a:r>
          </a:p>
          <a:p>
            <a:pPr>
              <a:buClr>
                <a:srgbClr val="002060"/>
              </a:buClr>
              <a:buFont typeface="Arial" pitchFamily="34" charset="0"/>
              <a:buChar char="•"/>
            </a:pPr>
            <a:r>
              <a:rPr lang="en-CA" dirty="0"/>
              <a:t>May be inconvenient</a:t>
            </a:r>
          </a:p>
          <a:p>
            <a:pPr>
              <a:buClr>
                <a:srgbClr val="002060"/>
              </a:buClr>
              <a:buFont typeface="Arial" pitchFamily="34" charset="0"/>
              <a:buChar char="•"/>
            </a:pPr>
            <a:r>
              <a:rPr lang="en-CA" dirty="0"/>
              <a:t>Requires work interruption</a:t>
            </a:r>
          </a:p>
        </p:txBody>
      </p:sp>
      <p:sp>
        <p:nvSpPr>
          <p:cNvPr id="11" name="Content Placeholder 10"/>
          <p:cNvSpPr>
            <a:spLocks noGrp="1"/>
          </p:cNvSpPr>
          <p:nvPr>
            <p:ph sz="half" idx="2"/>
          </p:nvPr>
        </p:nvSpPr>
        <p:spPr>
          <a:xfrm>
            <a:off x="4800600" y="1752600"/>
            <a:ext cx="3848100" cy="4267200"/>
          </a:xfrm>
        </p:spPr>
        <p:txBody>
          <a:bodyPr>
            <a:normAutofit/>
          </a:bodyPr>
          <a:lstStyle/>
          <a:p>
            <a:pPr algn="ctr">
              <a:buNone/>
            </a:pPr>
            <a:r>
              <a:rPr lang="en-CA" sz="3200" b="1" dirty="0"/>
              <a:t>Written</a:t>
            </a:r>
          </a:p>
          <a:p>
            <a:pPr>
              <a:buClr>
                <a:srgbClr val="002060"/>
              </a:buClr>
              <a:buFont typeface="Arial" pitchFamily="34" charset="0"/>
              <a:buChar char="•"/>
            </a:pPr>
            <a:r>
              <a:rPr lang="en-CA" dirty="0"/>
              <a:t>Requires careful preparation</a:t>
            </a:r>
          </a:p>
          <a:p>
            <a:pPr>
              <a:buClr>
                <a:srgbClr val="002060"/>
              </a:buClr>
              <a:buFont typeface="Arial" pitchFamily="34" charset="0"/>
              <a:buChar char="•"/>
            </a:pPr>
            <a:r>
              <a:rPr lang="en-CA" dirty="0"/>
              <a:t>Can become dangerous if made public—“smoking guns” in court cases</a:t>
            </a:r>
          </a:p>
          <a:p>
            <a:pPr>
              <a:buClr>
                <a:srgbClr val="002060"/>
              </a:buClr>
              <a:buFont typeface="Arial" pitchFamily="34" charset="0"/>
              <a:buChar char="•"/>
            </a:pPr>
            <a:r>
              <a:rPr lang="en-CA" dirty="0"/>
              <a:t>Is more difficult to prepare </a:t>
            </a:r>
          </a:p>
        </p:txBody>
      </p:sp>
      <p:sp>
        <p:nvSpPr>
          <p:cNvPr id="7"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a:t>
            </a:r>
            <a:fld id="{90E60EF9-1974-4B4E-8EB0-BAAA0C254CFE}" type="slidenum">
              <a:rPr lang="en-CA" smtClean="0"/>
              <a:pPr/>
              <a:t>27</a:t>
            </a:fld>
            <a:endParaRPr lang="en-CA" dirty="0"/>
          </a:p>
        </p:txBody>
      </p:sp>
    </p:spTree>
    <p:extLst>
      <p:ext uri="{BB962C8B-B14F-4D97-AF65-F5344CB8AC3E}">
        <p14:creationId xmlns:p14="http://schemas.microsoft.com/office/powerpoint/2010/main" val="336851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2000"/>
                                        <p:tgtEl>
                                          <p:spTgt spid="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0" fill="hold"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 calcmode="lin" valueType="num">
                                      <p:cBhvr>
                                        <p:cTn id="16" dur="10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17" dur="10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18" dur="10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 calcmode="lin" valueType="num">
                                      <p:cBhvr>
                                        <p:cTn id="23" dur="10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10">
                                            <p:txEl>
                                              <p:pRg st="2" end="2"/>
                                            </p:txEl>
                                          </p:spTgt>
                                        </p:tgtEl>
                                        <p:attrNameLst>
                                          <p:attrName>ppt_h</p:attrName>
                                        </p:attrNameLst>
                                      </p:cBhvr>
                                      <p:tavLst>
                                        <p:tav tm="0">
                                          <p:val>
                                            <p:fltVal val="0"/>
                                          </p:val>
                                        </p:tav>
                                        <p:tav tm="100000">
                                          <p:val>
                                            <p:strVal val="#ppt_h"/>
                                          </p:val>
                                        </p:tav>
                                      </p:tavLst>
                                    </p:anim>
                                    <p:animEffect transition="in" filter="fade">
                                      <p:cBhvr>
                                        <p:cTn id="25" dur="1000"/>
                                        <p:tgtEl>
                                          <p:spTgt spid="10">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 calcmode="lin" valueType="num">
                                      <p:cBhvr>
                                        <p:cTn id="30" dur="1000" fill="hold"/>
                                        <p:tgtEl>
                                          <p:spTgt spid="10">
                                            <p:txEl>
                                              <p:pRg st="3" end="3"/>
                                            </p:txEl>
                                          </p:spTgt>
                                        </p:tgtEl>
                                        <p:attrNameLst>
                                          <p:attrName>ppt_w</p:attrName>
                                        </p:attrNameLst>
                                      </p:cBhvr>
                                      <p:tavLst>
                                        <p:tav tm="0">
                                          <p:val>
                                            <p:fltVal val="0"/>
                                          </p:val>
                                        </p:tav>
                                        <p:tav tm="100000">
                                          <p:val>
                                            <p:strVal val="#ppt_w"/>
                                          </p:val>
                                        </p:tav>
                                      </p:tavLst>
                                    </p:anim>
                                    <p:anim calcmode="lin" valueType="num">
                                      <p:cBhvr>
                                        <p:cTn id="31" dur="1000" fill="hold"/>
                                        <p:tgtEl>
                                          <p:spTgt spid="10">
                                            <p:txEl>
                                              <p:pRg st="3" end="3"/>
                                            </p:txEl>
                                          </p:spTgt>
                                        </p:tgtEl>
                                        <p:attrNameLst>
                                          <p:attrName>ppt_h</p:attrName>
                                        </p:attrNameLst>
                                      </p:cBhvr>
                                      <p:tavLst>
                                        <p:tav tm="0">
                                          <p:val>
                                            <p:fltVal val="0"/>
                                          </p:val>
                                        </p:tav>
                                        <p:tav tm="100000">
                                          <p:val>
                                            <p:strVal val="#ppt_h"/>
                                          </p:val>
                                        </p:tav>
                                      </p:tavLst>
                                    </p:anim>
                                    <p:animEffect transition="in" filter="fade">
                                      <p:cBhvr>
                                        <p:cTn id="32" dur="1000"/>
                                        <p:tgtEl>
                                          <p:spTgt spid="1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 calcmode="lin" valueType="num">
                                      <p:cBhvr>
                                        <p:cTn id="37" dur="1000" fill="hold"/>
                                        <p:tgtEl>
                                          <p:spTgt spid="10">
                                            <p:txEl>
                                              <p:pRg st="4" end="4"/>
                                            </p:txEl>
                                          </p:spTgt>
                                        </p:tgtEl>
                                        <p:attrNameLst>
                                          <p:attrName>ppt_w</p:attrName>
                                        </p:attrNameLst>
                                      </p:cBhvr>
                                      <p:tavLst>
                                        <p:tav tm="0">
                                          <p:val>
                                            <p:fltVal val="0"/>
                                          </p:val>
                                        </p:tav>
                                        <p:tav tm="100000">
                                          <p:val>
                                            <p:strVal val="#ppt_w"/>
                                          </p:val>
                                        </p:tav>
                                      </p:tavLst>
                                    </p:anim>
                                    <p:anim calcmode="lin" valueType="num">
                                      <p:cBhvr>
                                        <p:cTn id="38" dur="1000" fill="hold"/>
                                        <p:tgtEl>
                                          <p:spTgt spid="10">
                                            <p:txEl>
                                              <p:pRg st="4" end="4"/>
                                            </p:txEl>
                                          </p:spTgt>
                                        </p:tgtEl>
                                        <p:attrNameLst>
                                          <p:attrName>ppt_h</p:attrName>
                                        </p:attrNameLst>
                                      </p:cBhvr>
                                      <p:tavLst>
                                        <p:tav tm="0">
                                          <p:val>
                                            <p:fltVal val="0"/>
                                          </p:val>
                                        </p:tav>
                                        <p:tav tm="100000">
                                          <p:val>
                                            <p:strVal val="#ppt_h"/>
                                          </p:val>
                                        </p:tav>
                                      </p:tavLst>
                                    </p:anim>
                                    <p:animEffect transition="in" filter="fade">
                                      <p:cBhvr>
                                        <p:cTn id="39" dur="1000"/>
                                        <p:tgtEl>
                                          <p:spTgt spid="10">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
                                            <p:txEl>
                                              <p:pRg st="0" end="0"/>
                                            </p:txEl>
                                          </p:spTgt>
                                        </p:tgtEl>
                                        <p:attrNameLst>
                                          <p:attrName>style.visibility</p:attrName>
                                        </p:attrNameLst>
                                      </p:cBhvr>
                                      <p:to>
                                        <p:strVal val="visible"/>
                                      </p:to>
                                    </p:set>
                                    <p:animEffect transition="in" filter="fade">
                                      <p:cBhvr>
                                        <p:cTn id="44" dur="2000"/>
                                        <p:tgtEl>
                                          <p:spTgt spid="11">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nodeType="clickEffect">
                                  <p:stCondLst>
                                    <p:cond delay="0"/>
                                  </p:stCondLst>
                                  <p:childTnLst>
                                    <p:set>
                                      <p:cBhvr>
                                        <p:cTn id="48" dur="1" fill="hold">
                                          <p:stCondLst>
                                            <p:cond delay="0"/>
                                          </p:stCondLst>
                                        </p:cTn>
                                        <p:tgtEl>
                                          <p:spTgt spid="11">
                                            <p:txEl>
                                              <p:pRg st="1" end="1"/>
                                            </p:txEl>
                                          </p:spTgt>
                                        </p:tgtEl>
                                        <p:attrNameLst>
                                          <p:attrName>style.visibility</p:attrName>
                                        </p:attrNameLst>
                                      </p:cBhvr>
                                      <p:to>
                                        <p:strVal val="visible"/>
                                      </p:to>
                                    </p:set>
                                    <p:anim calcmode="lin" valueType="num">
                                      <p:cBhvr>
                                        <p:cTn id="49" dur="10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50" dur="1000" fill="hold"/>
                                        <p:tgtEl>
                                          <p:spTgt spid="11">
                                            <p:txEl>
                                              <p:pRg st="1" end="1"/>
                                            </p:txEl>
                                          </p:spTgt>
                                        </p:tgtEl>
                                        <p:attrNameLst>
                                          <p:attrName>ppt_h</p:attrName>
                                        </p:attrNameLst>
                                      </p:cBhvr>
                                      <p:tavLst>
                                        <p:tav tm="0">
                                          <p:val>
                                            <p:fltVal val="0"/>
                                          </p:val>
                                        </p:tav>
                                        <p:tav tm="100000">
                                          <p:val>
                                            <p:strVal val="#ppt_h"/>
                                          </p:val>
                                        </p:tav>
                                      </p:tavLst>
                                    </p:anim>
                                    <p:animEffect transition="in" filter="fade">
                                      <p:cBhvr>
                                        <p:cTn id="51" dur="1000"/>
                                        <p:tgtEl>
                                          <p:spTgt spid="11">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nodeType="clickEffect">
                                  <p:stCondLst>
                                    <p:cond delay="0"/>
                                  </p:stCondLst>
                                  <p:childTnLst>
                                    <p:set>
                                      <p:cBhvr>
                                        <p:cTn id="55" dur="1" fill="hold">
                                          <p:stCondLst>
                                            <p:cond delay="0"/>
                                          </p:stCondLst>
                                        </p:cTn>
                                        <p:tgtEl>
                                          <p:spTgt spid="11">
                                            <p:txEl>
                                              <p:pRg st="2" end="2"/>
                                            </p:txEl>
                                          </p:spTgt>
                                        </p:tgtEl>
                                        <p:attrNameLst>
                                          <p:attrName>style.visibility</p:attrName>
                                        </p:attrNameLst>
                                      </p:cBhvr>
                                      <p:to>
                                        <p:strVal val="visible"/>
                                      </p:to>
                                    </p:set>
                                    <p:anim calcmode="lin" valueType="num">
                                      <p:cBhvr>
                                        <p:cTn id="56" dur="1000" fill="hold"/>
                                        <p:tgtEl>
                                          <p:spTgt spid="11">
                                            <p:txEl>
                                              <p:pRg st="2" end="2"/>
                                            </p:txEl>
                                          </p:spTgt>
                                        </p:tgtEl>
                                        <p:attrNameLst>
                                          <p:attrName>ppt_w</p:attrName>
                                        </p:attrNameLst>
                                      </p:cBhvr>
                                      <p:tavLst>
                                        <p:tav tm="0">
                                          <p:val>
                                            <p:fltVal val="0"/>
                                          </p:val>
                                        </p:tav>
                                        <p:tav tm="100000">
                                          <p:val>
                                            <p:strVal val="#ppt_w"/>
                                          </p:val>
                                        </p:tav>
                                      </p:tavLst>
                                    </p:anim>
                                    <p:anim calcmode="lin" valueType="num">
                                      <p:cBhvr>
                                        <p:cTn id="57" dur="1000" fill="hold"/>
                                        <p:tgtEl>
                                          <p:spTgt spid="11">
                                            <p:txEl>
                                              <p:pRg st="2" end="2"/>
                                            </p:txEl>
                                          </p:spTgt>
                                        </p:tgtEl>
                                        <p:attrNameLst>
                                          <p:attrName>ppt_h</p:attrName>
                                        </p:attrNameLst>
                                      </p:cBhvr>
                                      <p:tavLst>
                                        <p:tav tm="0">
                                          <p:val>
                                            <p:fltVal val="0"/>
                                          </p:val>
                                        </p:tav>
                                        <p:tav tm="100000">
                                          <p:val>
                                            <p:strVal val="#ppt_h"/>
                                          </p:val>
                                        </p:tav>
                                      </p:tavLst>
                                    </p:anim>
                                    <p:animEffect transition="in" filter="fade">
                                      <p:cBhvr>
                                        <p:cTn id="58" dur="1000"/>
                                        <p:tgtEl>
                                          <p:spTgt spid="11">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0" fill="hold" nodeType="clickEffect">
                                  <p:stCondLst>
                                    <p:cond delay="0"/>
                                  </p:stCondLst>
                                  <p:childTnLst>
                                    <p:set>
                                      <p:cBhvr>
                                        <p:cTn id="62" dur="1" fill="hold">
                                          <p:stCondLst>
                                            <p:cond delay="0"/>
                                          </p:stCondLst>
                                        </p:cTn>
                                        <p:tgtEl>
                                          <p:spTgt spid="11">
                                            <p:txEl>
                                              <p:pRg st="3" end="3"/>
                                            </p:txEl>
                                          </p:spTgt>
                                        </p:tgtEl>
                                        <p:attrNameLst>
                                          <p:attrName>style.visibility</p:attrName>
                                        </p:attrNameLst>
                                      </p:cBhvr>
                                      <p:to>
                                        <p:strVal val="visible"/>
                                      </p:to>
                                    </p:set>
                                    <p:anim calcmode="lin" valueType="num">
                                      <p:cBhvr>
                                        <p:cTn id="63" dur="1000" fill="hold"/>
                                        <p:tgtEl>
                                          <p:spTgt spid="11">
                                            <p:txEl>
                                              <p:pRg st="3" end="3"/>
                                            </p:txEl>
                                          </p:spTgt>
                                        </p:tgtEl>
                                        <p:attrNameLst>
                                          <p:attrName>ppt_w</p:attrName>
                                        </p:attrNameLst>
                                      </p:cBhvr>
                                      <p:tavLst>
                                        <p:tav tm="0">
                                          <p:val>
                                            <p:fltVal val="0"/>
                                          </p:val>
                                        </p:tav>
                                        <p:tav tm="100000">
                                          <p:val>
                                            <p:strVal val="#ppt_w"/>
                                          </p:val>
                                        </p:tav>
                                      </p:tavLst>
                                    </p:anim>
                                    <p:anim calcmode="lin" valueType="num">
                                      <p:cBhvr>
                                        <p:cTn id="64" dur="1000" fill="hold"/>
                                        <p:tgtEl>
                                          <p:spTgt spid="11">
                                            <p:txEl>
                                              <p:pRg st="3" end="3"/>
                                            </p:txEl>
                                          </p:spTgt>
                                        </p:tgtEl>
                                        <p:attrNameLst>
                                          <p:attrName>ppt_h</p:attrName>
                                        </p:attrNameLst>
                                      </p:cBhvr>
                                      <p:tavLst>
                                        <p:tav tm="0">
                                          <p:val>
                                            <p:fltVal val="0"/>
                                          </p:val>
                                        </p:tav>
                                        <p:tav tm="100000">
                                          <p:val>
                                            <p:strVal val="#ppt_h"/>
                                          </p:val>
                                        </p:tav>
                                      </p:tavLst>
                                    </p:anim>
                                    <p:animEffect transition="in" filter="fade">
                                      <p:cBhvr>
                                        <p:cTn id="65" dur="10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85782E2-3AA7-4253-82D6-7FFFB3346BA7}"/>
              </a:ext>
            </a:extLst>
          </p:cNvPr>
          <p:cNvSpPr>
            <a:spLocks noGrp="1"/>
          </p:cNvSpPr>
          <p:nvPr>
            <p:ph type="title"/>
          </p:nvPr>
        </p:nvSpPr>
        <p:spPr/>
        <p:txBody>
          <a:bodyPr>
            <a:normAutofit fontScale="90000"/>
          </a:bodyPr>
          <a:lstStyle/>
          <a:p>
            <a:r>
              <a:rPr lang="en-CA" dirty="0"/>
              <a:t>Media Richness and Social Presence</a:t>
            </a:r>
          </a:p>
        </p:txBody>
      </p:sp>
      <p:sp>
        <p:nvSpPr>
          <p:cNvPr id="10" name="Content Placeholder 9">
            <a:extLst>
              <a:ext uri="{FF2B5EF4-FFF2-40B4-BE49-F238E27FC236}">
                <a16:creationId xmlns:a16="http://schemas.microsoft.com/office/drawing/2014/main" id="{C83E1E30-2DF7-44A9-8A26-1EB8F1DDCCDB}"/>
              </a:ext>
            </a:extLst>
          </p:cNvPr>
          <p:cNvSpPr>
            <a:spLocks noGrp="1"/>
          </p:cNvSpPr>
          <p:nvPr>
            <p:ph idx="1"/>
          </p:nvPr>
        </p:nvSpPr>
        <p:spPr/>
        <p:txBody>
          <a:bodyPr>
            <a:normAutofit lnSpcReduction="10000"/>
          </a:bodyPr>
          <a:lstStyle/>
          <a:p>
            <a:r>
              <a:rPr lang="en-CA" dirty="0"/>
              <a:t>The more helpful cues and immediate feedback the medium provides, the richer it is.</a:t>
            </a:r>
          </a:p>
          <a:p>
            <a:r>
              <a:rPr lang="en-CA" dirty="0"/>
              <a:t>Face-to-face communication and telephone calls are best to deal with complex problems.</a:t>
            </a:r>
          </a:p>
          <a:p>
            <a:r>
              <a:rPr lang="en-CA" dirty="0"/>
              <a:t>Written communication has lower richness for routine, unambiguous issues.</a:t>
            </a:r>
          </a:p>
          <a:p>
            <a:r>
              <a:rPr lang="en-CA" dirty="0"/>
              <a:t>The degree to which people are engaged online and ready to connect with others is called social presence.</a:t>
            </a:r>
          </a:p>
          <a:p>
            <a:endParaRPr lang="en-CA" dirty="0"/>
          </a:p>
        </p:txBody>
      </p:sp>
      <p:sp>
        <p:nvSpPr>
          <p:cNvPr id="7" name="Footer Placeholder 6">
            <a:extLst>
              <a:ext uri="{FF2B5EF4-FFF2-40B4-BE49-F238E27FC236}">
                <a16:creationId xmlns:a16="http://schemas.microsoft.com/office/drawing/2014/main" id="{3B1482FA-EE62-42B3-A5EE-D768CCBA23D2}"/>
              </a:ext>
            </a:extLst>
          </p:cNvPr>
          <p:cNvSpPr>
            <a:spLocks noGrp="1"/>
          </p:cNvSpPr>
          <p:nvPr>
            <p:ph type="ftr" sz="quarter" idx="3"/>
          </p:nvPr>
        </p:nvSpPr>
        <p:spPr/>
        <p:txBody>
          <a:bodyPr/>
          <a:lstStyle/>
          <a:p>
            <a:r>
              <a:rPr lang="en-US" dirty="0"/>
              <a:t>Copyright © 2019 by Nelson Education Ltd.</a:t>
            </a:r>
            <a:endParaRPr lang="en-CA" dirty="0"/>
          </a:p>
        </p:txBody>
      </p:sp>
      <p:sp>
        <p:nvSpPr>
          <p:cNvPr id="8" name="Slide Number Placeholder 7">
            <a:extLst>
              <a:ext uri="{FF2B5EF4-FFF2-40B4-BE49-F238E27FC236}">
                <a16:creationId xmlns:a16="http://schemas.microsoft.com/office/drawing/2014/main" id="{DAB14F79-2D13-4B1E-8182-AA8A8FCB07E0}"/>
              </a:ext>
            </a:extLst>
          </p:cNvPr>
          <p:cNvSpPr>
            <a:spLocks noGrp="1"/>
          </p:cNvSpPr>
          <p:nvPr>
            <p:ph type="sldNum" sz="quarter" idx="4"/>
          </p:nvPr>
        </p:nvSpPr>
        <p:spPr/>
        <p:txBody>
          <a:bodyPr/>
          <a:lstStyle/>
          <a:p>
            <a:r>
              <a:rPr lang="en-CA" dirty="0"/>
              <a:t>1-</a:t>
            </a:r>
            <a:fld id="{90E60EF9-1974-4B4E-8EB0-BAAA0C254CFE}" type="slidenum">
              <a:rPr lang="en-CA" smtClean="0"/>
              <a:pPr/>
              <a:t>28</a:t>
            </a:fld>
            <a:endParaRPr lang="en-CA" dirty="0"/>
          </a:p>
        </p:txBody>
      </p:sp>
    </p:spTree>
    <p:extLst>
      <p:ext uri="{BB962C8B-B14F-4D97-AF65-F5344CB8AC3E}">
        <p14:creationId xmlns:p14="http://schemas.microsoft.com/office/powerpoint/2010/main" val="182119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additive="base">
                                        <p:cTn id="25"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09A17D-5115-4E4F-9BD4-F44AB2820933}"/>
              </a:ext>
            </a:extLst>
          </p:cNvPr>
          <p:cNvSpPr>
            <a:spLocks noGrp="1"/>
          </p:cNvSpPr>
          <p:nvPr>
            <p:ph type="title"/>
          </p:nvPr>
        </p:nvSpPr>
        <p:spPr/>
        <p:txBody>
          <a:bodyPr>
            <a:normAutofit fontScale="90000"/>
          </a:bodyPr>
          <a:lstStyle/>
          <a:p>
            <a:r>
              <a:rPr lang="en-CA" dirty="0"/>
              <a:t>Media Richness and Communication Effectiveness</a:t>
            </a:r>
          </a:p>
        </p:txBody>
      </p:sp>
      <p:sp>
        <p:nvSpPr>
          <p:cNvPr id="4" name="Footer Placeholder 3">
            <a:extLst>
              <a:ext uri="{FF2B5EF4-FFF2-40B4-BE49-F238E27FC236}">
                <a16:creationId xmlns:a16="http://schemas.microsoft.com/office/drawing/2014/main" id="{7203EF47-7DA7-42D2-B8EA-E2C96569AE19}"/>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44768B09-C271-46A0-AE33-5F2A5DB86CA2}"/>
              </a:ext>
            </a:extLst>
          </p:cNvPr>
          <p:cNvSpPr>
            <a:spLocks noGrp="1"/>
          </p:cNvSpPr>
          <p:nvPr>
            <p:ph type="sldNum" sz="quarter" idx="4"/>
          </p:nvPr>
        </p:nvSpPr>
        <p:spPr/>
        <p:txBody>
          <a:bodyPr/>
          <a:lstStyle/>
          <a:p>
            <a:r>
              <a:rPr lang="en-CA" dirty="0"/>
              <a:t>1-</a:t>
            </a:r>
            <a:fld id="{90E60EF9-1974-4B4E-8EB0-BAAA0C254CFE}" type="slidenum">
              <a:rPr lang="en-CA" smtClean="0"/>
              <a:pPr/>
              <a:t>29</a:t>
            </a:fld>
            <a:endParaRPr lang="en-CA" dirty="0"/>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23598" y="1600200"/>
            <a:ext cx="5696803" cy="4525963"/>
          </a:xfrm>
        </p:spPr>
      </p:pic>
    </p:spTree>
    <p:extLst>
      <p:ext uri="{BB962C8B-B14F-4D97-AF65-F5344CB8AC3E}">
        <p14:creationId xmlns:p14="http://schemas.microsoft.com/office/powerpoint/2010/main" val="3513398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0C22-0937-4ABC-8EC2-54E1D5BB87D2}"/>
              </a:ext>
            </a:extLst>
          </p:cNvPr>
          <p:cNvSpPr>
            <a:spLocks noGrp="1"/>
          </p:cNvSpPr>
          <p:nvPr>
            <p:ph type="title"/>
          </p:nvPr>
        </p:nvSpPr>
        <p:spPr>
          <a:xfrm>
            <a:off x="457200" y="274638"/>
            <a:ext cx="8229600" cy="947092"/>
          </a:xfrm>
        </p:spPr>
        <p:txBody>
          <a:bodyPr/>
          <a:lstStyle/>
          <a:p>
            <a:r>
              <a:rPr lang="en-CA" dirty="0"/>
              <a:t>Unit 1 Employability Skills</a:t>
            </a:r>
          </a:p>
        </p:txBody>
      </p:sp>
      <p:sp>
        <p:nvSpPr>
          <p:cNvPr id="5" name="Content Placeholder 4">
            <a:extLst>
              <a:ext uri="{FF2B5EF4-FFF2-40B4-BE49-F238E27FC236}">
                <a16:creationId xmlns:a16="http://schemas.microsoft.com/office/drawing/2014/main" id="{742DDEB4-9285-4C7D-9D1A-61FD6DD3D025}"/>
              </a:ext>
            </a:extLst>
          </p:cNvPr>
          <p:cNvSpPr>
            <a:spLocks noGrp="1"/>
          </p:cNvSpPr>
          <p:nvPr>
            <p:ph idx="1"/>
          </p:nvPr>
        </p:nvSpPr>
        <p:spPr>
          <a:xfrm>
            <a:off x="485998" y="1346722"/>
            <a:ext cx="8229600" cy="5015582"/>
          </a:xfrm>
        </p:spPr>
        <p:txBody>
          <a:bodyPr>
            <a:normAutofit fontScale="77500" lnSpcReduction="20000"/>
          </a:bodyPr>
          <a:lstStyle/>
          <a:p>
            <a:pPr marL="0" indent="0">
              <a:buNone/>
            </a:pPr>
            <a:r>
              <a:rPr lang="en-CA" sz="3400" b="1" dirty="0"/>
              <a:t>Fundamental Skills</a:t>
            </a:r>
          </a:p>
          <a:p>
            <a:pPr>
              <a:buFont typeface="Wingdings" panose="05000000000000000000" pitchFamily="2" charset="2"/>
              <a:buChar char="ü"/>
            </a:pPr>
            <a:r>
              <a:rPr lang="en-CA" dirty="0"/>
              <a:t>Communicate</a:t>
            </a:r>
          </a:p>
          <a:p>
            <a:pPr>
              <a:buFont typeface="Wingdings" panose="05000000000000000000" pitchFamily="2" charset="2"/>
              <a:buChar char="ü"/>
            </a:pPr>
            <a:r>
              <a:rPr lang="en-CA" dirty="0"/>
              <a:t>Manage Information</a:t>
            </a:r>
          </a:p>
          <a:p>
            <a:pPr>
              <a:buFont typeface="Wingdings" panose="05000000000000000000" pitchFamily="2" charset="2"/>
              <a:buChar char="ü"/>
            </a:pPr>
            <a:r>
              <a:rPr lang="en-CA" dirty="0"/>
              <a:t>Think and Solve Problems</a:t>
            </a:r>
          </a:p>
          <a:p>
            <a:pPr marL="0" indent="0">
              <a:buNone/>
            </a:pPr>
            <a:r>
              <a:rPr lang="en-CA" sz="3400" b="1" dirty="0"/>
              <a:t>Personal Management Skills</a:t>
            </a:r>
          </a:p>
          <a:p>
            <a:pPr>
              <a:buFont typeface="Wingdings" panose="05000000000000000000" pitchFamily="2" charset="2"/>
              <a:buChar char="ü"/>
            </a:pPr>
            <a:r>
              <a:rPr lang="en-CA" dirty="0"/>
              <a:t>Demonstrate Positive Attitudes and Behaviours</a:t>
            </a:r>
          </a:p>
          <a:p>
            <a:pPr>
              <a:buFont typeface="Wingdings" panose="05000000000000000000" pitchFamily="2" charset="2"/>
              <a:buChar char="ü"/>
            </a:pPr>
            <a:r>
              <a:rPr lang="en-CA" dirty="0"/>
              <a:t>Be Responsible</a:t>
            </a:r>
          </a:p>
          <a:p>
            <a:pPr>
              <a:buFont typeface="Wingdings" panose="05000000000000000000" pitchFamily="2" charset="2"/>
              <a:buChar char="ü"/>
            </a:pPr>
            <a:r>
              <a:rPr lang="en-CA" dirty="0"/>
              <a:t>Be Adaptable       </a:t>
            </a:r>
            <a:endParaRPr lang="en-CA" b="1" dirty="0"/>
          </a:p>
          <a:p>
            <a:pPr>
              <a:buFont typeface="Wingdings" panose="05000000000000000000" pitchFamily="2" charset="2"/>
              <a:buChar char="ü"/>
            </a:pPr>
            <a:r>
              <a:rPr lang="en-CA" dirty="0"/>
              <a:t>Learn Continuously</a:t>
            </a:r>
          </a:p>
          <a:p>
            <a:pPr marL="0" indent="0">
              <a:buNone/>
            </a:pPr>
            <a:r>
              <a:rPr lang="en-CA" sz="3400" b="1" dirty="0"/>
              <a:t>Teamwork Skills</a:t>
            </a:r>
          </a:p>
          <a:p>
            <a:pPr>
              <a:buFont typeface="Wingdings" panose="05000000000000000000" pitchFamily="2" charset="2"/>
              <a:buChar char="ü"/>
            </a:pPr>
            <a:r>
              <a:rPr lang="en-CA" dirty="0"/>
              <a:t>Work With Others</a:t>
            </a:r>
          </a:p>
          <a:p>
            <a:pPr>
              <a:buFont typeface="Wingdings" panose="05000000000000000000" pitchFamily="2" charset="2"/>
              <a:buChar char="ü"/>
            </a:pPr>
            <a:r>
              <a:rPr lang="en-CA" dirty="0"/>
              <a:t>Participate in Projects and Tasks</a:t>
            </a:r>
          </a:p>
        </p:txBody>
      </p:sp>
      <p:sp>
        <p:nvSpPr>
          <p:cNvPr id="3" name="Footer Placeholder 2">
            <a:extLst>
              <a:ext uri="{FF2B5EF4-FFF2-40B4-BE49-F238E27FC236}">
                <a16:creationId xmlns:a16="http://schemas.microsoft.com/office/drawing/2014/main" id="{EAA8B161-5238-4475-9942-70134F045883}"/>
              </a:ext>
            </a:extLst>
          </p:cNvPr>
          <p:cNvSpPr>
            <a:spLocks noGrp="1"/>
          </p:cNvSpPr>
          <p:nvPr>
            <p:ph type="ftr" sz="quarter" idx="3"/>
          </p:nvPr>
        </p:nvSpPr>
        <p:spPr/>
        <p:txBody>
          <a:bodyPr/>
          <a:lstStyle/>
          <a:p>
            <a:r>
              <a:rPr lang="en-US" dirty="0"/>
              <a:t>Copyright © 2019 by Nelson Education Ltd.</a:t>
            </a:r>
            <a:endParaRPr lang="en-CA" dirty="0"/>
          </a:p>
        </p:txBody>
      </p:sp>
      <p:sp>
        <p:nvSpPr>
          <p:cNvPr id="4" name="Slide Number Placeholder 3">
            <a:extLst>
              <a:ext uri="{FF2B5EF4-FFF2-40B4-BE49-F238E27FC236}">
                <a16:creationId xmlns:a16="http://schemas.microsoft.com/office/drawing/2014/main" id="{94F9EC90-BD91-4E6D-95EE-D324C31A4B39}"/>
              </a:ext>
            </a:extLst>
          </p:cNvPr>
          <p:cNvSpPr>
            <a:spLocks noGrp="1"/>
          </p:cNvSpPr>
          <p:nvPr>
            <p:ph type="sldNum" sz="quarter" idx="4"/>
          </p:nvPr>
        </p:nvSpPr>
        <p:spPr/>
        <p:txBody>
          <a:bodyPr/>
          <a:lstStyle/>
          <a:p>
            <a:r>
              <a:rPr lang="en-CA" dirty="0"/>
              <a:t>1-</a:t>
            </a:r>
            <a:fld id="{90E60EF9-1974-4B4E-8EB0-BAAA0C254CFE}" type="slidenum">
              <a:rPr lang="en-CA" smtClean="0"/>
              <a:pPr/>
              <a:t>3</a:t>
            </a:fld>
            <a:endParaRPr lang="en-CA" dirty="0"/>
          </a:p>
        </p:txBody>
      </p:sp>
    </p:spTree>
    <p:extLst>
      <p:ext uri="{BB962C8B-B14F-4D97-AF65-F5344CB8AC3E}">
        <p14:creationId xmlns:p14="http://schemas.microsoft.com/office/powerpoint/2010/main" val="25240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 calcmode="lin" valueType="num">
                                      <p:cBhvr additive="base">
                                        <p:cTn id="45"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 calcmode="lin" valueType="num">
                                      <p:cBhvr additive="base">
                                        <p:cTn id="53" dur="500" fill="hold"/>
                                        <p:tgtEl>
                                          <p:spTgt spid="5">
                                            <p:txEl>
                                              <p:pRg st="10" end="1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5">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228600" y="304800"/>
            <a:ext cx="8534400" cy="1143000"/>
          </a:xfrm>
        </p:spPr>
        <p:txBody>
          <a:bodyPr>
            <a:normAutofit/>
          </a:bodyPr>
          <a:lstStyle/>
          <a:p>
            <a:pPr algn="ctr" eaLnBrk="1" hangingPunct="1">
              <a:lnSpc>
                <a:spcPct val="80000"/>
              </a:lnSpc>
              <a:defRPr/>
            </a:pPr>
            <a:r>
              <a:rPr lang="en-US" sz="4000" dirty="0"/>
              <a:t>Information Flow in Organizations:</a:t>
            </a:r>
            <a:br>
              <a:rPr lang="en-US" sz="4000" dirty="0"/>
            </a:br>
            <a:r>
              <a:rPr lang="en-US" sz="4000" dirty="0"/>
              <a:t>Formal Channels</a:t>
            </a:r>
          </a:p>
        </p:txBody>
      </p:sp>
      <p:grpSp>
        <p:nvGrpSpPr>
          <p:cNvPr id="167958" name="Group 22"/>
          <p:cNvGrpSpPr>
            <a:grpSpLocks/>
          </p:cNvGrpSpPr>
          <p:nvPr/>
        </p:nvGrpSpPr>
        <p:grpSpPr bwMode="auto">
          <a:xfrm>
            <a:off x="2218285" y="1448346"/>
            <a:ext cx="4496083" cy="4749576"/>
            <a:chOff x="1661" y="766"/>
            <a:chExt cx="2867" cy="3139"/>
          </a:xfrm>
          <a:solidFill>
            <a:schemeClr val="accent3">
              <a:lumMod val="60000"/>
              <a:lumOff val="40000"/>
            </a:schemeClr>
          </a:solidFill>
        </p:grpSpPr>
        <p:sp>
          <p:nvSpPr>
            <p:cNvPr id="167944" name="AutoShape 8"/>
            <p:cNvSpPr>
              <a:spLocks noChangeArrowheads="1"/>
            </p:cNvSpPr>
            <p:nvPr/>
          </p:nvSpPr>
          <p:spPr bwMode="auto">
            <a:xfrm>
              <a:off x="2173" y="879"/>
              <a:ext cx="1926" cy="2995"/>
            </a:xfrm>
            <a:prstGeom prst="upDownArrow">
              <a:avLst>
                <a:gd name="adj1" fmla="val 50000"/>
                <a:gd name="adj2" fmla="val 40184"/>
              </a:avLst>
            </a:prstGeom>
            <a:grpFill/>
            <a:ln w="38100" algn="ctr">
              <a:noFill/>
              <a:miter lim="800000"/>
              <a:headEnd/>
              <a:tailEnd/>
            </a:ln>
            <a:effectLst/>
            <a:scene3d>
              <a:camera prst="orthographicFront"/>
              <a:lightRig rig="threePt" dir="t"/>
            </a:scene3d>
            <a:sp3d>
              <a:bevelT/>
            </a:sp3d>
          </p:spPr>
          <p:txBody>
            <a:bodyPr wrap="none" anchor="ctr"/>
            <a:lstStyle/>
            <a:p>
              <a:pPr algn="ctr" defTabSz="514350" hangingPunct="0">
                <a:defRPr/>
              </a:pPr>
              <a:endParaRPr lang="en-US" sz="1800" dirty="0">
                <a:solidFill>
                  <a:srgbClr val="FFFF00"/>
                </a:solidFill>
                <a:effectLst>
                  <a:outerShdw blurRad="38100" dist="38100" dir="2700000" algn="tl">
                    <a:srgbClr val="FFFFFF"/>
                  </a:outerShdw>
                </a:effectLst>
                <a:latin typeface="+mn-lt"/>
              </a:endParaRPr>
            </a:p>
            <a:p>
              <a:pPr algn="ctr" defTabSz="514350" hangingPunct="0">
                <a:defRPr/>
              </a:pPr>
              <a:endParaRPr lang="en-US" sz="1800" dirty="0">
                <a:solidFill>
                  <a:srgbClr val="FFFF00"/>
                </a:solidFill>
                <a:effectLst>
                  <a:outerShdw blurRad="38100" dist="38100" dir="2700000" algn="tl">
                    <a:srgbClr val="FFFFFF"/>
                  </a:outerShdw>
                </a:effectLst>
                <a:latin typeface="+mn-lt"/>
              </a:endParaRPr>
            </a:p>
            <a:p>
              <a:pPr algn="ctr" defTabSz="514350" hangingPunct="0">
                <a:defRPr/>
              </a:pPr>
              <a:endParaRPr lang="en-US" sz="1800" dirty="0">
                <a:solidFill>
                  <a:srgbClr val="FFFF00"/>
                </a:solidFill>
                <a:effectLst>
                  <a:outerShdw blurRad="38100" dist="38100" dir="2700000" algn="tl">
                    <a:srgbClr val="FFFFFF"/>
                  </a:outerShdw>
                </a:effectLst>
                <a:latin typeface="+mn-lt"/>
              </a:endParaRPr>
            </a:p>
            <a:p>
              <a:pPr algn="ctr" defTabSz="514350" hangingPunct="0">
                <a:defRPr/>
              </a:pPr>
              <a:endParaRPr lang="en-US" sz="1800" dirty="0">
                <a:solidFill>
                  <a:srgbClr val="FFFF00"/>
                </a:solidFill>
                <a:effectLst>
                  <a:outerShdw blurRad="38100" dist="38100" dir="2700000" algn="tl">
                    <a:srgbClr val="FFFFFF"/>
                  </a:outerShdw>
                </a:effectLst>
                <a:latin typeface="+mn-lt"/>
              </a:endParaRPr>
            </a:p>
            <a:p>
              <a:pPr algn="ctr" defTabSz="514350" hangingPunct="0">
                <a:defRPr/>
              </a:pPr>
              <a:endParaRPr lang="en-US" sz="1800" dirty="0">
                <a:solidFill>
                  <a:srgbClr val="FFFF00"/>
                </a:solidFill>
                <a:effectLst>
                  <a:outerShdw blurRad="38100" dist="38100" dir="2700000" algn="tl">
                    <a:srgbClr val="FFFFFF"/>
                  </a:outerShdw>
                </a:effectLst>
                <a:latin typeface="+mn-lt"/>
              </a:endParaRPr>
            </a:p>
            <a:p>
              <a:pPr algn="ctr" defTabSz="514350" hangingPunct="0">
                <a:defRPr/>
              </a:pPr>
              <a:endParaRPr lang="en-US" sz="1800" dirty="0">
                <a:solidFill>
                  <a:srgbClr val="FFFF00"/>
                </a:solidFill>
                <a:effectLst>
                  <a:outerShdw blurRad="38100" dist="38100" dir="2700000" algn="tl">
                    <a:srgbClr val="FFFFFF"/>
                  </a:outerShdw>
                </a:effectLst>
                <a:latin typeface="+mn-lt"/>
              </a:endParaRPr>
            </a:p>
            <a:p>
              <a:pPr algn="ctr" defTabSz="514350" hangingPunct="0">
                <a:defRPr/>
              </a:pPr>
              <a:endParaRPr lang="en-US" sz="1800" dirty="0">
                <a:solidFill>
                  <a:srgbClr val="FFFF00"/>
                </a:solidFill>
                <a:effectLst>
                  <a:outerShdw blurRad="38100" dist="38100" dir="2700000" algn="tl">
                    <a:srgbClr val="FFFFFF"/>
                  </a:outerShdw>
                </a:effectLst>
                <a:latin typeface="+mn-lt"/>
              </a:endParaRPr>
            </a:p>
          </p:txBody>
        </p:sp>
        <p:sp>
          <p:nvSpPr>
            <p:cNvPr id="76811" name="Text Box 9"/>
            <p:cNvSpPr txBox="1">
              <a:spLocks noChangeArrowheads="1"/>
            </p:cNvSpPr>
            <p:nvPr/>
          </p:nvSpPr>
          <p:spPr bwMode="auto">
            <a:xfrm>
              <a:off x="2433" y="3082"/>
              <a:ext cx="1474" cy="305"/>
            </a:xfrm>
            <a:prstGeom prst="rect">
              <a:avLst/>
            </a:prstGeom>
            <a:grpFill/>
            <a:ln w="9525" algn="ctr">
              <a:noFill/>
              <a:miter lim="800000"/>
              <a:headEnd/>
              <a:tailEnd/>
            </a:ln>
            <a:scene3d>
              <a:camera prst="orthographicFront"/>
              <a:lightRig rig="threePt" dir="t"/>
            </a:scene3d>
            <a:sp3d>
              <a:bevelT/>
            </a:sp3d>
          </p:spPr>
          <p:txBody>
            <a:bodyPr wrap="square">
              <a:spAutoFit/>
            </a:bodyPr>
            <a:lstStyle/>
            <a:p>
              <a:pPr algn="ctr" defTabSz="514350" hangingPunct="0"/>
              <a:r>
                <a:rPr lang="en-US" sz="2400" dirty="0">
                  <a:latin typeface="Calibri" pitchFamily="34" charset="0"/>
                  <a:cs typeface="Calibri" pitchFamily="34" charset="0"/>
                </a:rPr>
                <a:t>Downward flow</a:t>
              </a:r>
            </a:p>
          </p:txBody>
        </p:sp>
        <p:sp>
          <p:nvSpPr>
            <p:cNvPr id="76812" name="Text Box 10"/>
            <p:cNvSpPr txBox="1">
              <a:spLocks noChangeArrowheads="1"/>
            </p:cNvSpPr>
            <p:nvPr/>
          </p:nvSpPr>
          <p:spPr bwMode="auto">
            <a:xfrm>
              <a:off x="2482" y="1370"/>
              <a:ext cx="1263" cy="305"/>
            </a:xfrm>
            <a:prstGeom prst="rect">
              <a:avLst/>
            </a:prstGeom>
            <a:grpFill/>
            <a:ln w="9525" algn="ctr">
              <a:noFill/>
              <a:miter lim="800000"/>
              <a:headEnd/>
              <a:tailEnd/>
            </a:ln>
            <a:scene3d>
              <a:camera prst="orthographicFront"/>
              <a:lightRig rig="threePt" dir="t"/>
            </a:scene3d>
            <a:sp3d>
              <a:bevelT/>
            </a:sp3d>
          </p:spPr>
          <p:txBody>
            <a:bodyPr wrap="square">
              <a:spAutoFit/>
            </a:bodyPr>
            <a:lstStyle/>
            <a:p>
              <a:pPr algn="ctr" defTabSz="514350" hangingPunct="0"/>
              <a:r>
                <a:rPr lang="en-US" sz="2400" dirty="0">
                  <a:latin typeface="Calibri" pitchFamily="34" charset="0"/>
                  <a:cs typeface="Calibri" pitchFamily="34" charset="0"/>
                </a:rPr>
                <a:t>Upward flow</a:t>
              </a:r>
            </a:p>
          </p:txBody>
        </p:sp>
        <p:sp>
          <p:nvSpPr>
            <p:cNvPr id="76813" name="Text Box 11"/>
            <p:cNvSpPr txBox="1">
              <a:spLocks noChangeArrowheads="1"/>
            </p:cNvSpPr>
            <p:nvPr/>
          </p:nvSpPr>
          <p:spPr bwMode="auto">
            <a:xfrm>
              <a:off x="2002" y="766"/>
              <a:ext cx="925" cy="305"/>
            </a:xfrm>
            <a:prstGeom prst="rect">
              <a:avLst/>
            </a:prstGeom>
            <a:grpFill/>
            <a:ln w="9525" algn="ctr">
              <a:noFill/>
              <a:miter lim="800000"/>
              <a:headEnd/>
              <a:tailEnd/>
            </a:ln>
            <a:scene3d>
              <a:camera prst="orthographicFront"/>
              <a:lightRig rig="threePt" dir="t"/>
            </a:scene3d>
            <a:sp3d>
              <a:bevelT/>
            </a:sp3d>
          </p:spPr>
          <p:txBody>
            <a:bodyPr wrap="none">
              <a:spAutoFit/>
            </a:bodyPr>
            <a:lstStyle/>
            <a:p>
              <a:pPr algn="ctr" defTabSz="514350" hangingPunct="0"/>
              <a:r>
                <a:rPr lang="en-US" sz="2400" dirty="0">
                  <a:latin typeface="Calibri" pitchFamily="34" charset="0"/>
                  <a:cs typeface="Calibri" pitchFamily="34" charset="0"/>
                </a:rPr>
                <a:t>Managers</a:t>
              </a:r>
            </a:p>
          </p:txBody>
        </p:sp>
        <p:sp>
          <p:nvSpPr>
            <p:cNvPr id="76814" name="Text Box 12"/>
            <p:cNvSpPr txBox="1">
              <a:spLocks noChangeArrowheads="1"/>
            </p:cNvSpPr>
            <p:nvPr/>
          </p:nvSpPr>
          <p:spPr bwMode="auto">
            <a:xfrm>
              <a:off x="3354" y="766"/>
              <a:ext cx="1063" cy="305"/>
            </a:xfrm>
            <a:prstGeom prst="rect">
              <a:avLst/>
            </a:prstGeom>
            <a:grpFill/>
            <a:ln w="9525" algn="ctr">
              <a:noFill/>
              <a:miter lim="800000"/>
              <a:headEnd/>
              <a:tailEnd/>
            </a:ln>
            <a:scene3d>
              <a:camera prst="orthographicFront"/>
              <a:lightRig rig="threePt" dir="t"/>
            </a:scene3d>
            <a:sp3d>
              <a:bevelT/>
            </a:sp3d>
          </p:spPr>
          <p:txBody>
            <a:bodyPr wrap="none">
              <a:spAutoFit/>
            </a:bodyPr>
            <a:lstStyle/>
            <a:p>
              <a:pPr algn="ctr" defTabSz="514350" hangingPunct="0"/>
              <a:r>
                <a:rPr lang="en-US" sz="2400" dirty="0">
                  <a:latin typeface="Calibri" pitchFamily="34" charset="0"/>
                  <a:cs typeface="Calibri" pitchFamily="34" charset="0"/>
                </a:rPr>
                <a:t>Supervisors</a:t>
              </a:r>
            </a:p>
          </p:txBody>
        </p:sp>
        <p:sp>
          <p:nvSpPr>
            <p:cNvPr id="76815" name="Text Box 13"/>
            <p:cNvSpPr txBox="1">
              <a:spLocks noChangeArrowheads="1"/>
            </p:cNvSpPr>
            <p:nvPr/>
          </p:nvSpPr>
          <p:spPr bwMode="auto">
            <a:xfrm>
              <a:off x="1661" y="3600"/>
              <a:ext cx="1192" cy="305"/>
            </a:xfrm>
            <a:prstGeom prst="rect">
              <a:avLst/>
            </a:prstGeom>
            <a:grpFill/>
            <a:ln w="9525" algn="ctr">
              <a:noFill/>
              <a:miter lim="800000"/>
              <a:headEnd/>
              <a:tailEnd/>
            </a:ln>
            <a:scene3d>
              <a:camera prst="orthographicFront"/>
              <a:lightRig rig="threePt" dir="t"/>
            </a:scene3d>
            <a:sp3d>
              <a:bevelT/>
            </a:sp3d>
          </p:spPr>
          <p:txBody>
            <a:bodyPr wrap="none">
              <a:spAutoFit/>
            </a:bodyPr>
            <a:lstStyle/>
            <a:p>
              <a:pPr algn="ctr" defTabSz="514350" hangingPunct="0"/>
              <a:r>
                <a:rPr lang="en-US" sz="2400" dirty="0">
                  <a:latin typeface="Calibri" pitchFamily="34" charset="0"/>
                  <a:cs typeface="Calibri" pitchFamily="34" charset="0"/>
                </a:rPr>
                <a:t>Subordinates</a:t>
              </a:r>
            </a:p>
          </p:txBody>
        </p:sp>
        <p:sp>
          <p:nvSpPr>
            <p:cNvPr id="76816" name="Text Box 14"/>
            <p:cNvSpPr txBox="1">
              <a:spLocks noChangeArrowheads="1"/>
            </p:cNvSpPr>
            <p:nvPr/>
          </p:nvSpPr>
          <p:spPr bwMode="auto">
            <a:xfrm>
              <a:off x="3440" y="3600"/>
              <a:ext cx="1088" cy="305"/>
            </a:xfrm>
            <a:prstGeom prst="rect">
              <a:avLst/>
            </a:prstGeom>
            <a:grpFill/>
            <a:ln w="9525" algn="ctr">
              <a:noFill/>
              <a:miter lim="800000"/>
              <a:headEnd/>
              <a:tailEnd/>
            </a:ln>
            <a:scene3d>
              <a:camera prst="orthographicFront"/>
              <a:lightRig rig="threePt" dir="t"/>
            </a:scene3d>
            <a:sp3d>
              <a:bevelT/>
            </a:sp3d>
          </p:spPr>
          <p:txBody>
            <a:bodyPr wrap="none">
              <a:spAutoFit/>
            </a:bodyPr>
            <a:lstStyle/>
            <a:p>
              <a:pPr algn="ctr" defTabSz="514350" hangingPunct="0"/>
              <a:r>
                <a:rPr lang="en-US" sz="2400" dirty="0">
                  <a:latin typeface="Calibri" pitchFamily="34" charset="0"/>
                  <a:cs typeface="Calibri" pitchFamily="34" charset="0"/>
                </a:rPr>
                <a:t>Supervisees</a:t>
              </a:r>
            </a:p>
          </p:txBody>
        </p:sp>
      </p:grpSp>
      <p:grpSp>
        <p:nvGrpSpPr>
          <p:cNvPr id="167956" name="Group 20"/>
          <p:cNvGrpSpPr>
            <a:grpSpLocks/>
          </p:cNvGrpSpPr>
          <p:nvPr/>
        </p:nvGrpSpPr>
        <p:grpSpPr bwMode="auto">
          <a:xfrm>
            <a:off x="524218" y="2667000"/>
            <a:ext cx="8174824" cy="2286000"/>
            <a:chOff x="284" y="1490"/>
            <a:chExt cx="5342" cy="1581"/>
          </a:xfrm>
          <a:solidFill>
            <a:schemeClr val="accent3">
              <a:lumMod val="60000"/>
              <a:lumOff val="40000"/>
            </a:schemeClr>
          </a:solidFill>
        </p:grpSpPr>
        <p:grpSp>
          <p:nvGrpSpPr>
            <p:cNvPr id="76806" name="Group 19"/>
            <p:cNvGrpSpPr>
              <a:grpSpLocks/>
            </p:cNvGrpSpPr>
            <p:nvPr/>
          </p:nvGrpSpPr>
          <p:grpSpPr bwMode="auto">
            <a:xfrm>
              <a:off x="284" y="1800"/>
              <a:ext cx="5342" cy="1111"/>
              <a:chOff x="284" y="1800"/>
              <a:chExt cx="5342" cy="1111"/>
            </a:xfrm>
            <a:grpFill/>
          </p:grpSpPr>
          <p:sp>
            <p:nvSpPr>
              <p:cNvPr id="76808" name="Text Box 15"/>
              <p:cNvSpPr txBox="1">
                <a:spLocks noChangeArrowheads="1"/>
              </p:cNvSpPr>
              <p:nvPr/>
            </p:nvSpPr>
            <p:spPr bwMode="auto">
              <a:xfrm rot="16200000">
                <a:off x="-97" y="2229"/>
                <a:ext cx="1063" cy="302"/>
              </a:xfrm>
              <a:prstGeom prst="rect">
                <a:avLst/>
              </a:prstGeom>
              <a:grpFill/>
              <a:ln w="9525" algn="ctr">
                <a:noFill/>
                <a:miter lim="800000"/>
                <a:headEnd/>
                <a:tailEnd/>
              </a:ln>
              <a:scene3d>
                <a:camera prst="orthographicFront"/>
                <a:lightRig rig="threePt" dir="t"/>
              </a:scene3d>
              <a:sp3d>
                <a:bevelT/>
              </a:sp3d>
            </p:spPr>
            <p:txBody>
              <a:bodyPr wrap="none">
                <a:spAutoFit/>
              </a:bodyPr>
              <a:lstStyle/>
              <a:p>
                <a:pPr algn="ctr" defTabSz="514350" hangingPunct="0"/>
                <a:r>
                  <a:rPr lang="en-US" sz="2400" dirty="0">
                    <a:latin typeface="Calibri" pitchFamily="34" charset="0"/>
                    <a:cs typeface="Calibri" pitchFamily="34" charset="0"/>
                  </a:rPr>
                  <a:t>Coworkers</a:t>
                </a:r>
              </a:p>
            </p:txBody>
          </p:sp>
          <p:sp>
            <p:nvSpPr>
              <p:cNvPr id="76809" name="Text Box 16"/>
              <p:cNvSpPr txBox="1">
                <a:spLocks noChangeArrowheads="1"/>
              </p:cNvSpPr>
              <p:nvPr/>
            </p:nvSpPr>
            <p:spPr bwMode="auto">
              <a:xfrm rot="5400000">
                <a:off x="4943" y="2181"/>
                <a:ext cx="1063" cy="302"/>
              </a:xfrm>
              <a:prstGeom prst="rect">
                <a:avLst/>
              </a:prstGeom>
              <a:grpFill/>
              <a:ln w="9525" algn="ctr">
                <a:noFill/>
                <a:miter lim="800000"/>
                <a:headEnd/>
                <a:tailEnd/>
              </a:ln>
              <a:scene3d>
                <a:camera prst="orthographicFront"/>
                <a:lightRig rig="threePt" dir="t"/>
              </a:scene3d>
              <a:sp3d>
                <a:bevelT/>
              </a:sp3d>
            </p:spPr>
            <p:txBody>
              <a:bodyPr wrap="none">
                <a:spAutoFit/>
              </a:bodyPr>
              <a:lstStyle/>
              <a:p>
                <a:pPr algn="ctr" defTabSz="514350" hangingPunct="0"/>
                <a:r>
                  <a:rPr lang="en-US" sz="2400" dirty="0">
                    <a:latin typeface="Calibri" pitchFamily="34" charset="0"/>
                    <a:cs typeface="Calibri" pitchFamily="34" charset="0"/>
                  </a:rPr>
                  <a:t>Coworkers</a:t>
                </a:r>
              </a:p>
            </p:txBody>
          </p:sp>
        </p:grpSp>
        <p:sp>
          <p:nvSpPr>
            <p:cNvPr id="76807" name="AutoShape 7"/>
            <p:cNvSpPr>
              <a:spLocks noChangeArrowheads="1"/>
            </p:cNvSpPr>
            <p:nvPr/>
          </p:nvSpPr>
          <p:spPr bwMode="auto">
            <a:xfrm>
              <a:off x="578" y="1490"/>
              <a:ext cx="4649" cy="1581"/>
            </a:xfrm>
            <a:prstGeom prst="leftRightArrow">
              <a:avLst>
                <a:gd name="adj1" fmla="val 50000"/>
                <a:gd name="adj2" fmla="val 58235"/>
              </a:avLst>
            </a:prstGeom>
            <a:grpFill/>
            <a:ln w="38100" algn="ctr">
              <a:noFill/>
              <a:miter lim="800000"/>
              <a:headEnd/>
              <a:tailEnd/>
            </a:ln>
            <a:scene3d>
              <a:camera prst="orthographicFront"/>
              <a:lightRig rig="threePt" dir="t"/>
            </a:scene3d>
            <a:sp3d>
              <a:bevelT/>
            </a:sp3d>
          </p:spPr>
          <p:txBody>
            <a:bodyPr wrap="none" anchor="ctr"/>
            <a:lstStyle/>
            <a:p>
              <a:pPr algn="ctr" defTabSz="514350" hangingPunct="0"/>
              <a:r>
                <a:rPr lang="en-US" sz="2400" dirty="0">
                  <a:latin typeface="Calibri" pitchFamily="34" charset="0"/>
                  <a:cs typeface="Calibri" pitchFamily="34" charset="0"/>
                </a:rPr>
                <a:t>Horizontal</a:t>
              </a:r>
              <a:r>
                <a:rPr lang="en-US" sz="2000" dirty="0">
                  <a:latin typeface="Calibri" pitchFamily="34" charset="0"/>
                  <a:cs typeface="Calibri" pitchFamily="34" charset="0"/>
                </a:rPr>
                <a:t> </a:t>
              </a:r>
              <a:r>
                <a:rPr lang="en-US" sz="2400" dirty="0">
                  <a:latin typeface="Calibri" pitchFamily="34" charset="0"/>
                  <a:cs typeface="Calibri" pitchFamily="34" charset="0"/>
                </a:rPr>
                <a:t>flow</a:t>
              </a:r>
            </a:p>
          </p:txBody>
        </p:sp>
      </p:grpSp>
      <p:sp>
        <p:nvSpPr>
          <p:cNvPr id="18"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19" name="Slide Number Placeholder 18"/>
          <p:cNvSpPr>
            <a:spLocks noGrp="1"/>
          </p:cNvSpPr>
          <p:nvPr>
            <p:ph type="sldNum" sz="quarter" idx="4"/>
          </p:nvPr>
        </p:nvSpPr>
        <p:spPr/>
        <p:txBody>
          <a:bodyPr/>
          <a:lstStyle/>
          <a:p>
            <a:r>
              <a:rPr lang="en-CA" dirty="0"/>
              <a:t>1-</a:t>
            </a:r>
            <a:fld id="{90E60EF9-1974-4B4E-8EB0-BAAA0C254CFE}" type="slidenum">
              <a:rPr lang="en-CA" smtClean="0"/>
              <a:pPr/>
              <a:t>30</a:t>
            </a:fld>
            <a:endParaRPr lang="en-CA"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04800" y="304800"/>
            <a:ext cx="8610600" cy="1066800"/>
          </a:xfrm>
        </p:spPr>
        <p:txBody>
          <a:bodyPr>
            <a:noAutofit/>
          </a:bodyPr>
          <a:lstStyle/>
          <a:p>
            <a:pPr algn="ctr" eaLnBrk="1" hangingPunct="1">
              <a:lnSpc>
                <a:spcPct val="80000"/>
              </a:lnSpc>
              <a:defRPr/>
            </a:pPr>
            <a:r>
              <a:rPr lang="en-US" sz="4000" dirty="0"/>
              <a:t>Information Flow in Organizations:</a:t>
            </a:r>
            <a:br>
              <a:rPr lang="en-US" sz="4000" dirty="0"/>
            </a:br>
            <a:r>
              <a:rPr lang="en-US" sz="4000" dirty="0"/>
              <a:t>Formal Channels </a:t>
            </a:r>
          </a:p>
        </p:txBody>
      </p:sp>
      <p:grpSp>
        <p:nvGrpSpPr>
          <p:cNvPr id="171023" name="Group 15"/>
          <p:cNvGrpSpPr>
            <a:grpSpLocks/>
          </p:cNvGrpSpPr>
          <p:nvPr/>
        </p:nvGrpSpPr>
        <p:grpSpPr bwMode="auto">
          <a:xfrm>
            <a:off x="1600200" y="1524000"/>
            <a:ext cx="5943600" cy="4805437"/>
            <a:chOff x="901" y="666"/>
            <a:chExt cx="4176" cy="3288"/>
          </a:xfrm>
          <a:solidFill>
            <a:srgbClr val="002060"/>
          </a:solidFill>
        </p:grpSpPr>
        <p:sp>
          <p:nvSpPr>
            <p:cNvPr id="77829" name="Text Box 7"/>
            <p:cNvSpPr txBox="1">
              <a:spLocks noChangeArrowheads="1"/>
            </p:cNvSpPr>
            <p:nvPr/>
          </p:nvSpPr>
          <p:spPr bwMode="auto">
            <a:xfrm>
              <a:off x="1597" y="666"/>
              <a:ext cx="1338" cy="316"/>
            </a:xfrm>
            <a:prstGeom prst="rect">
              <a:avLst/>
            </a:prstGeom>
            <a:noFill/>
            <a:ln w="9525" algn="ctr">
              <a:noFill/>
              <a:miter lim="800000"/>
              <a:headEnd/>
              <a:tailEnd/>
            </a:ln>
          </p:spPr>
          <p:txBody>
            <a:bodyPr wrap="square">
              <a:spAutoFit/>
            </a:bodyPr>
            <a:lstStyle/>
            <a:p>
              <a:pPr algn="ctr" defTabSz="514350" hangingPunct="0"/>
              <a:r>
                <a:rPr lang="en-US" sz="2400" dirty="0">
                  <a:latin typeface="Calibri" pitchFamily="34" charset="0"/>
                  <a:cs typeface="Calibri" pitchFamily="34" charset="0"/>
                </a:rPr>
                <a:t>Managers</a:t>
              </a:r>
            </a:p>
          </p:txBody>
        </p:sp>
        <p:sp>
          <p:nvSpPr>
            <p:cNvPr id="77830" name="Text Box 8"/>
            <p:cNvSpPr txBox="1">
              <a:spLocks noChangeArrowheads="1"/>
            </p:cNvSpPr>
            <p:nvPr/>
          </p:nvSpPr>
          <p:spPr bwMode="auto">
            <a:xfrm>
              <a:off x="3150" y="666"/>
              <a:ext cx="1323" cy="316"/>
            </a:xfrm>
            <a:prstGeom prst="rect">
              <a:avLst/>
            </a:prstGeom>
            <a:noFill/>
            <a:ln w="9525" algn="ctr">
              <a:noFill/>
              <a:miter lim="800000"/>
              <a:headEnd/>
              <a:tailEnd/>
            </a:ln>
          </p:spPr>
          <p:txBody>
            <a:bodyPr wrap="square">
              <a:spAutoFit/>
            </a:bodyPr>
            <a:lstStyle/>
            <a:p>
              <a:pPr algn="ctr" defTabSz="514350" hangingPunct="0"/>
              <a:r>
                <a:rPr lang="en-US" sz="2400" dirty="0">
                  <a:latin typeface="Calibri" pitchFamily="34" charset="0"/>
                  <a:cs typeface="Calibri" pitchFamily="34" charset="0"/>
                </a:rPr>
                <a:t>Supervisors</a:t>
              </a:r>
            </a:p>
          </p:txBody>
        </p:sp>
        <p:sp>
          <p:nvSpPr>
            <p:cNvPr id="77831" name="Text Box 9"/>
            <p:cNvSpPr txBox="1">
              <a:spLocks noChangeArrowheads="1"/>
            </p:cNvSpPr>
            <p:nvPr/>
          </p:nvSpPr>
          <p:spPr bwMode="auto">
            <a:xfrm>
              <a:off x="1383" y="3638"/>
              <a:ext cx="1313" cy="316"/>
            </a:xfrm>
            <a:prstGeom prst="rect">
              <a:avLst/>
            </a:prstGeom>
            <a:noFill/>
            <a:ln w="9525" algn="ctr">
              <a:noFill/>
              <a:miter lim="800000"/>
              <a:headEnd/>
              <a:tailEnd/>
            </a:ln>
          </p:spPr>
          <p:txBody>
            <a:bodyPr wrap="none">
              <a:spAutoFit/>
            </a:bodyPr>
            <a:lstStyle/>
            <a:p>
              <a:pPr algn="ctr" defTabSz="514350" hangingPunct="0"/>
              <a:r>
                <a:rPr lang="en-US" sz="2400" dirty="0">
                  <a:latin typeface="Calibri" pitchFamily="34" charset="0"/>
                  <a:cs typeface="Calibri" pitchFamily="34" charset="0"/>
                </a:rPr>
                <a:t>Subordinates</a:t>
              </a:r>
            </a:p>
          </p:txBody>
        </p:sp>
        <p:sp>
          <p:nvSpPr>
            <p:cNvPr id="77832" name="Text Box 10"/>
            <p:cNvSpPr txBox="1">
              <a:spLocks noChangeArrowheads="1"/>
            </p:cNvSpPr>
            <p:nvPr/>
          </p:nvSpPr>
          <p:spPr bwMode="auto">
            <a:xfrm>
              <a:off x="3417" y="3638"/>
              <a:ext cx="1199" cy="316"/>
            </a:xfrm>
            <a:prstGeom prst="rect">
              <a:avLst/>
            </a:prstGeom>
            <a:noFill/>
            <a:ln w="9525" algn="ctr">
              <a:noFill/>
              <a:miter lim="800000"/>
              <a:headEnd/>
              <a:tailEnd/>
            </a:ln>
          </p:spPr>
          <p:txBody>
            <a:bodyPr wrap="none">
              <a:spAutoFit/>
            </a:bodyPr>
            <a:lstStyle/>
            <a:p>
              <a:pPr algn="ctr" defTabSz="514350" hangingPunct="0"/>
              <a:r>
                <a:rPr lang="en-US" sz="2400" dirty="0">
                  <a:latin typeface="Calibri" pitchFamily="34" charset="0"/>
                  <a:cs typeface="Calibri" pitchFamily="34" charset="0"/>
                </a:rPr>
                <a:t>Supervisees</a:t>
              </a:r>
            </a:p>
          </p:txBody>
        </p:sp>
        <p:sp>
          <p:nvSpPr>
            <p:cNvPr id="171021" name="AutoShape 13"/>
            <p:cNvSpPr>
              <a:spLocks noChangeArrowheads="1"/>
            </p:cNvSpPr>
            <p:nvPr/>
          </p:nvSpPr>
          <p:spPr bwMode="auto">
            <a:xfrm>
              <a:off x="901" y="1031"/>
              <a:ext cx="4176" cy="2711"/>
            </a:xfrm>
            <a:prstGeom prst="downArrow">
              <a:avLst>
                <a:gd name="adj1" fmla="val 50000"/>
                <a:gd name="adj2" fmla="val 25000"/>
              </a:avLst>
            </a:prstGeom>
            <a:solidFill>
              <a:schemeClr val="accent3">
                <a:lumMod val="60000"/>
                <a:lumOff val="40000"/>
              </a:schemeClr>
            </a:solidFill>
            <a:ln w="38100" algn="ctr">
              <a:noFill/>
              <a:miter lim="800000"/>
              <a:headEnd/>
              <a:tailEnd/>
            </a:ln>
            <a:effectLst/>
            <a:scene3d>
              <a:camera prst="orthographicFront"/>
              <a:lightRig rig="threePt" dir="t"/>
            </a:scene3d>
            <a:sp3d>
              <a:bevelT/>
            </a:sp3d>
          </p:spPr>
          <p:txBody>
            <a:bodyPr wrap="none" anchor="ctr"/>
            <a:lstStyle/>
            <a:p>
              <a:pPr algn="ctr" defTabSz="514350" hangingPunct="0">
                <a:defRPr/>
              </a:pPr>
              <a:r>
                <a:rPr lang="en-US" sz="2400" dirty="0">
                  <a:latin typeface="Calibri" pitchFamily="34" charset="0"/>
                  <a:cs typeface="Calibri" pitchFamily="34" charset="0"/>
                </a:rPr>
                <a:t>Job plans</a:t>
              </a:r>
            </a:p>
            <a:p>
              <a:pPr algn="ctr" defTabSz="514350" hangingPunct="0">
                <a:defRPr/>
              </a:pPr>
              <a:r>
                <a:rPr lang="en-US" sz="2400" dirty="0">
                  <a:latin typeface="Calibri" pitchFamily="34" charset="0"/>
                  <a:cs typeface="Calibri" pitchFamily="34" charset="0"/>
                </a:rPr>
                <a:t>Policies</a:t>
              </a:r>
            </a:p>
            <a:p>
              <a:pPr algn="ctr" defTabSz="514350" hangingPunct="0">
                <a:defRPr/>
              </a:pPr>
              <a:r>
                <a:rPr lang="en-US" sz="2400" dirty="0">
                  <a:latin typeface="Calibri" pitchFamily="34" charset="0"/>
                  <a:cs typeface="Calibri" pitchFamily="34" charset="0"/>
                </a:rPr>
                <a:t>Motivation</a:t>
              </a:r>
            </a:p>
            <a:p>
              <a:pPr algn="ctr" defTabSz="514350" hangingPunct="0">
                <a:defRPr/>
              </a:pPr>
              <a:r>
                <a:rPr lang="en-US" sz="2400" dirty="0">
                  <a:latin typeface="Calibri" pitchFamily="34" charset="0"/>
                  <a:cs typeface="Calibri" pitchFamily="34" charset="0"/>
                </a:rPr>
                <a:t>Procedures</a:t>
              </a:r>
            </a:p>
            <a:p>
              <a:pPr algn="ctr" defTabSz="514350" hangingPunct="0">
                <a:defRPr/>
              </a:pPr>
              <a:endParaRPr lang="en-US" sz="1400" dirty="0">
                <a:latin typeface="Calibri" pitchFamily="34" charset="0"/>
                <a:cs typeface="Calibri" pitchFamily="34" charset="0"/>
              </a:endParaRPr>
            </a:p>
            <a:p>
              <a:pPr algn="ctr" defTabSz="514350" hangingPunct="0">
                <a:defRPr/>
              </a:pPr>
              <a:r>
                <a:rPr lang="en-US" sz="2400" i="1" dirty="0">
                  <a:solidFill>
                    <a:schemeClr val="accent2">
                      <a:lumMod val="50000"/>
                    </a:schemeClr>
                  </a:solidFill>
                  <a:latin typeface="Calibri" pitchFamily="34" charset="0"/>
                  <a:cs typeface="Calibri" pitchFamily="34" charset="0"/>
                </a:rPr>
                <a:t>Flow from </a:t>
              </a:r>
            </a:p>
            <a:p>
              <a:pPr algn="ctr" defTabSz="514350" hangingPunct="0">
                <a:defRPr/>
              </a:pPr>
              <a:r>
                <a:rPr lang="en-US" sz="2400" i="1" dirty="0">
                  <a:solidFill>
                    <a:schemeClr val="accent2">
                      <a:lumMod val="50000"/>
                    </a:schemeClr>
                  </a:solidFill>
                  <a:latin typeface="Calibri" pitchFamily="34" charset="0"/>
                  <a:cs typeface="Calibri" pitchFamily="34" charset="0"/>
                </a:rPr>
                <a:t>decision makers</a:t>
              </a:r>
            </a:p>
            <a:p>
              <a:pPr algn="ctr" defTabSz="514350" hangingPunct="0">
                <a:defRPr/>
              </a:pPr>
              <a:r>
                <a:rPr lang="en-US" sz="2400" i="1" dirty="0">
                  <a:solidFill>
                    <a:schemeClr val="accent2">
                      <a:lumMod val="50000"/>
                    </a:schemeClr>
                  </a:solidFill>
                  <a:latin typeface="Calibri" pitchFamily="34" charset="0"/>
                  <a:cs typeface="Calibri" pitchFamily="34" charset="0"/>
                </a:rPr>
                <a:t>to workers</a:t>
              </a:r>
            </a:p>
          </p:txBody>
        </p:sp>
        <p:sp>
          <p:nvSpPr>
            <p:cNvPr id="77834" name="Text Box 5"/>
            <p:cNvSpPr txBox="1">
              <a:spLocks noChangeArrowheads="1"/>
            </p:cNvSpPr>
            <p:nvPr/>
          </p:nvSpPr>
          <p:spPr bwMode="auto">
            <a:xfrm>
              <a:off x="2293" y="3168"/>
              <a:ext cx="1536" cy="316"/>
            </a:xfrm>
            <a:prstGeom prst="rect">
              <a:avLst/>
            </a:prstGeom>
            <a:solidFill>
              <a:schemeClr val="tx2">
                <a:lumMod val="40000"/>
                <a:lumOff val="60000"/>
                <a:alpha val="0"/>
              </a:schemeClr>
            </a:solidFill>
            <a:ln w="9525" algn="ctr">
              <a:noFill/>
              <a:miter lim="800000"/>
              <a:headEnd/>
              <a:tailEnd/>
            </a:ln>
          </p:spPr>
          <p:txBody>
            <a:bodyPr wrap="square">
              <a:spAutoFit/>
            </a:bodyPr>
            <a:lstStyle/>
            <a:p>
              <a:pPr algn="ctr" defTabSz="514350" hangingPunct="0"/>
              <a:r>
                <a:rPr lang="en-US" sz="2400" dirty="0">
                  <a:solidFill>
                    <a:srgbClr val="FFFF00"/>
                  </a:solidFill>
                  <a:latin typeface="Calibri" pitchFamily="34" charset="0"/>
                  <a:cs typeface="Calibri" pitchFamily="34" charset="0"/>
                </a:rPr>
                <a:t>Downward</a:t>
              </a:r>
            </a:p>
          </p:txBody>
        </p:sp>
      </p:grpSp>
      <p:sp>
        <p:nvSpPr>
          <p:cNvPr id="12"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13" name="Slide Number Placeholder 12"/>
          <p:cNvSpPr>
            <a:spLocks noGrp="1"/>
          </p:cNvSpPr>
          <p:nvPr>
            <p:ph type="sldNum" sz="quarter" idx="4"/>
          </p:nvPr>
        </p:nvSpPr>
        <p:spPr/>
        <p:txBody>
          <a:bodyPr/>
          <a:lstStyle/>
          <a:p>
            <a:r>
              <a:rPr lang="en-CA" dirty="0"/>
              <a:t>1-</a:t>
            </a:r>
            <a:fld id="{90E60EF9-1974-4B4E-8EB0-BAAA0C254CFE}" type="slidenum">
              <a:rPr lang="en-CA" smtClean="0"/>
              <a:pPr/>
              <a:t>31</a:t>
            </a:fld>
            <a:endParaRPr lang="en-CA"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4000" dirty="0">
                <a:solidFill>
                  <a:schemeClr val="tx1"/>
                </a:solidFill>
                <a:effectLst/>
              </a:rPr>
              <a:t>Improving </a:t>
            </a:r>
            <a:br>
              <a:rPr lang="en-CA" sz="4000" dirty="0">
                <a:solidFill>
                  <a:schemeClr val="tx1"/>
                </a:solidFill>
                <a:effectLst/>
              </a:rPr>
            </a:br>
            <a:r>
              <a:rPr lang="en-CA" sz="4000" dirty="0">
                <a:solidFill>
                  <a:schemeClr val="tx1"/>
                </a:solidFill>
                <a:effectLst/>
              </a:rPr>
              <a:t>Downward Information Flow</a:t>
            </a:r>
          </a:p>
        </p:txBody>
      </p:sp>
      <p:sp>
        <p:nvSpPr>
          <p:cNvPr id="5" name="Content Placeholder 4"/>
          <p:cNvSpPr>
            <a:spLocks noGrp="1"/>
          </p:cNvSpPr>
          <p:nvPr>
            <p:ph idx="1"/>
          </p:nvPr>
        </p:nvSpPr>
        <p:spPr>
          <a:xfrm>
            <a:off x="533400" y="1722437"/>
            <a:ext cx="7848600" cy="4525963"/>
          </a:xfrm>
        </p:spPr>
        <p:txBody>
          <a:bodyPr>
            <a:normAutofit/>
          </a:bodyPr>
          <a:lstStyle/>
          <a:p>
            <a:pPr>
              <a:buFont typeface="Arial" pitchFamily="34" charset="0"/>
              <a:buChar char="•"/>
            </a:pPr>
            <a:r>
              <a:rPr lang="en-CA" dirty="0"/>
              <a:t>Companies create smaller operating units and work teams.</a:t>
            </a:r>
          </a:p>
          <a:p>
            <a:pPr>
              <a:buFont typeface="Arial" pitchFamily="34" charset="0"/>
              <a:buChar char="•"/>
            </a:pPr>
            <a:r>
              <a:rPr lang="en-CA" dirty="0"/>
              <a:t>Management speaks directly to employees.</a:t>
            </a:r>
          </a:p>
          <a:p>
            <a:pPr>
              <a:buFont typeface="Arial" pitchFamily="34" charset="0"/>
              <a:buChar char="•"/>
            </a:pPr>
            <a:r>
              <a:rPr lang="en-CA" dirty="0"/>
              <a:t>Companies use company publications, announcements, meetings, videos, podcasts, and other channels to let workers know how well the company is doing and what new projects are planned.</a:t>
            </a:r>
          </a:p>
          <a:p>
            <a:pPr>
              <a:buFont typeface="Arial" pitchFamily="34" charset="0"/>
              <a:buChar char="•"/>
            </a:pPr>
            <a:endParaRPr lang="en-CA" dirty="0"/>
          </a:p>
          <a:p>
            <a:pPr>
              <a:buFont typeface="Arial" pitchFamily="34" charset="0"/>
              <a:buChar char="•"/>
            </a:pPr>
            <a:endParaRPr lang="en-CA" dirty="0"/>
          </a:p>
        </p:txBody>
      </p:sp>
      <p:sp>
        <p:nvSpPr>
          <p:cNvPr id="8"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a:t>
            </a:r>
            <a:fld id="{90E60EF9-1974-4B4E-8EB0-BAAA0C254CFE}" type="slidenum">
              <a:rPr lang="en-CA" smtClean="0"/>
              <a:pPr/>
              <a:t>32</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304800" y="304800"/>
            <a:ext cx="8458200" cy="1143000"/>
          </a:xfrm>
        </p:spPr>
        <p:txBody>
          <a:bodyPr/>
          <a:lstStyle/>
          <a:p>
            <a:pPr algn="ctr" eaLnBrk="1" hangingPunct="1">
              <a:lnSpc>
                <a:spcPct val="80000"/>
              </a:lnSpc>
              <a:defRPr/>
            </a:pPr>
            <a:r>
              <a:rPr lang="en-US" sz="4000" dirty="0"/>
              <a:t>Information Flow in Organizations: Formal Channels </a:t>
            </a:r>
          </a:p>
        </p:txBody>
      </p:sp>
      <p:grpSp>
        <p:nvGrpSpPr>
          <p:cNvPr id="172044" name="Group 12"/>
          <p:cNvGrpSpPr>
            <a:grpSpLocks/>
          </p:cNvGrpSpPr>
          <p:nvPr/>
        </p:nvGrpSpPr>
        <p:grpSpPr bwMode="auto">
          <a:xfrm>
            <a:off x="1878283" y="1758753"/>
            <a:ext cx="5866946" cy="4398887"/>
            <a:chOff x="1012" y="766"/>
            <a:chExt cx="3980" cy="3174"/>
          </a:xfrm>
        </p:grpSpPr>
        <p:sp>
          <p:nvSpPr>
            <p:cNvPr id="78853" name="Text Box 3"/>
            <p:cNvSpPr txBox="1">
              <a:spLocks noChangeArrowheads="1"/>
            </p:cNvSpPr>
            <p:nvPr/>
          </p:nvSpPr>
          <p:spPr bwMode="auto">
            <a:xfrm>
              <a:off x="1547" y="766"/>
              <a:ext cx="1355" cy="311"/>
            </a:xfrm>
            <a:prstGeom prst="rect">
              <a:avLst/>
            </a:prstGeom>
            <a:noFill/>
            <a:ln w="9525" algn="ctr">
              <a:noFill/>
              <a:miter lim="800000"/>
              <a:headEnd/>
              <a:tailEnd/>
            </a:ln>
          </p:spPr>
          <p:txBody>
            <a:bodyPr wrap="square">
              <a:spAutoFit/>
            </a:bodyPr>
            <a:lstStyle/>
            <a:p>
              <a:pPr algn="ctr" defTabSz="514350" hangingPunct="0"/>
              <a:r>
                <a:rPr lang="en-US" sz="2200" dirty="0">
                  <a:latin typeface="+mn-lt"/>
                </a:rPr>
                <a:t>Managers</a:t>
              </a:r>
            </a:p>
          </p:txBody>
        </p:sp>
        <p:sp>
          <p:nvSpPr>
            <p:cNvPr id="78854" name="Text Box 4"/>
            <p:cNvSpPr txBox="1">
              <a:spLocks noChangeArrowheads="1"/>
            </p:cNvSpPr>
            <p:nvPr/>
          </p:nvSpPr>
          <p:spPr bwMode="auto">
            <a:xfrm>
              <a:off x="3079" y="768"/>
              <a:ext cx="1518" cy="311"/>
            </a:xfrm>
            <a:prstGeom prst="rect">
              <a:avLst/>
            </a:prstGeom>
            <a:noFill/>
            <a:ln w="9525" algn="ctr">
              <a:noFill/>
              <a:miter lim="800000"/>
              <a:headEnd/>
              <a:tailEnd/>
            </a:ln>
          </p:spPr>
          <p:txBody>
            <a:bodyPr wrap="square">
              <a:spAutoFit/>
            </a:bodyPr>
            <a:lstStyle/>
            <a:p>
              <a:pPr algn="ctr" defTabSz="514350" hangingPunct="0"/>
              <a:r>
                <a:rPr lang="en-US" sz="2200" dirty="0">
                  <a:latin typeface="+mn-lt"/>
                </a:rPr>
                <a:t>Supervisors</a:t>
              </a:r>
            </a:p>
          </p:txBody>
        </p:sp>
        <p:sp>
          <p:nvSpPr>
            <p:cNvPr id="78855" name="Text Box 5"/>
            <p:cNvSpPr txBox="1">
              <a:spLocks noChangeArrowheads="1"/>
            </p:cNvSpPr>
            <p:nvPr/>
          </p:nvSpPr>
          <p:spPr bwMode="auto">
            <a:xfrm>
              <a:off x="1697" y="3629"/>
              <a:ext cx="1170" cy="311"/>
            </a:xfrm>
            <a:prstGeom prst="rect">
              <a:avLst/>
            </a:prstGeom>
            <a:noFill/>
            <a:ln w="9525" algn="ctr">
              <a:noFill/>
              <a:miter lim="800000"/>
              <a:headEnd/>
              <a:tailEnd/>
            </a:ln>
          </p:spPr>
          <p:txBody>
            <a:bodyPr wrap="none">
              <a:spAutoFit/>
            </a:bodyPr>
            <a:lstStyle/>
            <a:p>
              <a:pPr algn="ctr" defTabSz="514350" hangingPunct="0"/>
              <a:r>
                <a:rPr lang="en-US" sz="2200" dirty="0">
                  <a:latin typeface="+mn-lt"/>
                </a:rPr>
                <a:t>Subordinates</a:t>
              </a:r>
            </a:p>
          </p:txBody>
        </p:sp>
        <p:sp>
          <p:nvSpPr>
            <p:cNvPr id="78856" name="Text Box 6"/>
            <p:cNvSpPr txBox="1">
              <a:spLocks noChangeArrowheads="1"/>
            </p:cNvSpPr>
            <p:nvPr/>
          </p:nvSpPr>
          <p:spPr bwMode="auto">
            <a:xfrm>
              <a:off x="3131" y="3629"/>
              <a:ext cx="1070" cy="311"/>
            </a:xfrm>
            <a:prstGeom prst="rect">
              <a:avLst/>
            </a:prstGeom>
            <a:noFill/>
            <a:ln w="9525" algn="ctr">
              <a:noFill/>
              <a:miter lim="800000"/>
              <a:headEnd/>
              <a:tailEnd/>
            </a:ln>
          </p:spPr>
          <p:txBody>
            <a:bodyPr wrap="none">
              <a:spAutoFit/>
            </a:bodyPr>
            <a:lstStyle/>
            <a:p>
              <a:pPr algn="ctr" defTabSz="514350" hangingPunct="0"/>
              <a:r>
                <a:rPr lang="en-US" sz="2200" dirty="0">
                  <a:latin typeface="+mn-lt"/>
                </a:rPr>
                <a:t>Supervisees</a:t>
              </a:r>
            </a:p>
          </p:txBody>
        </p:sp>
        <p:sp>
          <p:nvSpPr>
            <p:cNvPr id="172041" name="AutoShape 9"/>
            <p:cNvSpPr>
              <a:spLocks noChangeArrowheads="1"/>
            </p:cNvSpPr>
            <p:nvPr/>
          </p:nvSpPr>
          <p:spPr bwMode="auto">
            <a:xfrm>
              <a:off x="1012" y="1155"/>
              <a:ext cx="3980" cy="2415"/>
            </a:xfrm>
            <a:prstGeom prst="upArrow">
              <a:avLst>
                <a:gd name="adj1" fmla="val 50000"/>
                <a:gd name="adj2" fmla="val 25000"/>
              </a:avLst>
            </a:prstGeom>
            <a:solidFill>
              <a:schemeClr val="accent3">
                <a:lumMod val="60000"/>
                <a:lumOff val="40000"/>
              </a:schemeClr>
            </a:solidFill>
            <a:ln w="38100" algn="ctr">
              <a:noFill/>
              <a:miter lim="800000"/>
              <a:headEnd/>
              <a:tailEnd/>
            </a:ln>
            <a:effectLst/>
            <a:scene3d>
              <a:camera prst="orthographicFront"/>
              <a:lightRig rig="threePt" dir="t"/>
            </a:scene3d>
            <a:sp3d>
              <a:bevelT/>
            </a:sp3d>
          </p:spPr>
          <p:txBody>
            <a:bodyPr wrap="none" anchor="ctr"/>
            <a:lstStyle/>
            <a:p>
              <a:pPr algn="ctr" defTabSz="514350" hangingPunct="0">
                <a:defRPr/>
              </a:pPr>
              <a:r>
                <a:rPr lang="en-US" sz="2200" dirty="0">
                  <a:latin typeface="+mn-lt"/>
                </a:rPr>
                <a:t>Feedback</a:t>
              </a:r>
            </a:p>
            <a:p>
              <a:pPr algn="ctr" defTabSz="514350" hangingPunct="0">
                <a:defRPr/>
              </a:pPr>
              <a:r>
                <a:rPr lang="en-US" sz="2200" dirty="0">
                  <a:latin typeface="+mn-lt"/>
                </a:rPr>
                <a:t>Progress</a:t>
              </a:r>
            </a:p>
            <a:p>
              <a:pPr algn="ctr" defTabSz="514350" hangingPunct="0">
                <a:defRPr/>
              </a:pPr>
              <a:r>
                <a:rPr lang="en-US" sz="2200" dirty="0">
                  <a:latin typeface="+mn-lt"/>
                </a:rPr>
                <a:t>Problems</a:t>
              </a:r>
            </a:p>
            <a:p>
              <a:pPr algn="ctr" defTabSz="514350" hangingPunct="0">
                <a:defRPr/>
              </a:pPr>
              <a:r>
                <a:rPr lang="en-US" sz="2200" dirty="0">
                  <a:latin typeface="+mn-lt"/>
                </a:rPr>
                <a:t>Suggestions</a:t>
              </a:r>
            </a:p>
            <a:p>
              <a:pPr algn="ctr" defTabSz="514350" hangingPunct="0">
                <a:defRPr/>
              </a:pPr>
              <a:endParaRPr lang="en-US" sz="1200" dirty="0">
                <a:effectLst>
                  <a:outerShdw blurRad="38100" dist="38100" dir="2700000" algn="tl">
                    <a:srgbClr val="FFFFFF"/>
                  </a:outerShdw>
                </a:effectLst>
                <a:latin typeface="+mn-lt"/>
              </a:endParaRPr>
            </a:p>
            <a:p>
              <a:pPr algn="ctr" defTabSz="514350" hangingPunct="0">
                <a:defRPr/>
              </a:pPr>
              <a:r>
                <a:rPr lang="en-US" sz="2400" i="1" dirty="0">
                  <a:solidFill>
                    <a:schemeClr val="accent2">
                      <a:lumMod val="50000"/>
                    </a:schemeClr>
                  </a:solidFill>
                  <a:latin typeface="+mn-lt"/>
                </a:rPr>
                <a:t>Flow from </a:t>
              </a:r>
            </a:p>
            <a:p>
              <a:pPr algn="ctr" defTabSz="514350" hangingPunct="0">
                <a:defRPr/>
              </a:pPr>
              <a:r>
                <a:rPr lang="en-US" sz="2400" i="1" dirty="0">
                  <a:solidFill>
                    <a:schemeClr val="accent2">
                      <a:lumMod val="50000"/>
                    </a:schemeClr>
                  </a:solidFill>
                  <a:latin typeface="+mn-lt"/>
                </a:rPr>
                <a:t>employees to</a:t>
              </a:r>
            </a:p>
            <a:p>
              <a:pPr algn="ctr" defTabSz="514350" hangingPunct="0">
                <a:defRPr/>
              </a:pPr>
              <a:r>
                <a:rPr lang="en-US" sz="2400" i="1" dirty="0">
                  <a:solidFill>
                    <a:schemeClr val="accent2">
                      <a:lumMod val="50000"/>
                    </a:schemeClr>
                  </a:solidFill>
                  <a:latin typeface="+mn-lt"/>
                </a:rPr>
                <a:t>decision makers</a:t>
              </a:r>
            </a:p>
          </p:txBody>
        </p:sp>
        <p:sp>
          <p:nvSpPr>
            <p:cNvPr id="78858" name="Text Box 8"/>
            <p:cNvSpPr txBox="1">
              <a:spLocks noChangeArrowheads="1"/>
            </p:cNvSpPr>
            <p:nvPr/>
          </p:nvSpPr>
          <p:spPr bwMode="auto">
            <a:xfrm>
              <a:off x="2511" y="1265"/>
              <a:ext cx="961" cy="333"/>
            </a:xfrm>
            <a:prstGeom prst="rect">
              <a:avLst/>
            </a:prstGeom>
            <a:noFill/>
            <a:ln w="9525" algn="ctr">
              <a:noFill/>
              <a:miter lim="800000"/>
              <a:headEnd/>
              <a:tailEnd/>
            </a:ln>
          </p:spPr>
          <p:txBody>
            <a:bodyPr wrap="square">
              <a:spAutoFit/>
            </a:bodyPr>
            <a:lstStyle/>
            <a:p>
              <a:pPr algn="ctr" defTabSz="514350" hangingPunct="0"/>
              <a:r>
                <a:rPr lang="en-US" sz="2400" dirty="0">
                  <a:solidFill>
                    <a:srgbClr val="FFFF00"/>
                  </a:solidFill>
                  <a:latin typeface="+mn-lt"/>
                </a:rPr>
                <a:t>Upward</a:t>
              </a:r>
            </a:p>
          </p:txBody>
        </p:sp>
      </p:grpSp>
      <p:sp>
        <p:nvSpPr>
          <p:cNvPr id="12"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13" name="Slide Number Placeholder 12"/>
          <p:cNvSpPr>
            <a:spLocks noGrp="1"/>
          </p:cNvSpPr>
          <p:nvPr>
            <p:ph type="sldNum" sz="quarter" idx="4"/>
          </p:nvPr>
        </p:nvSpPr>
        <p:spPr/>
        <p:txBody>
          <a:bodyPr/>
          <a:lstStyle/>
          <a:p>
            <a:r>
              <a:rPr lang="en-CA" dirty="0"/>
              <a:t>1-</a:t>
            </a:r>
            <a:fld id="{90E60EF9-1974-4B4E-8EB0-BAAA0C254CFE}" type="slidenum">
              <a:rPr lang="en-CA" smtClean="0"/>
              <a:pPr/>
              <a:t>33</a:t>
            </a:fld>
            <a:endParaRPr lang="en-CA"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solidFill>
                  <a:schemeClr val="tx1"/>
                </a:solidFill>
                <a:effectLst/>
              </a:rPr>
              <a:t>Improving Upward Information Flow</a:t>
            </a:r>
          </a:p>
        </p:txBody>
      </p:sp>
      <p:sp>
        <p:nvSpPr>
          <p:cNvPr id="5" name="Content Placeholder 4"/>
          <p:cNvSpPr>
            <a:spLocks noGrp="1"/>
          </p:cNvSpPr>
          <p:nvPr>
            <p:ph idx="1"/>
          </p:nvPr>
        </p:nvSpPr>
        <p:spPr>
          <a:xfrm>
            <a:off x="457200" y="1600200"/>
            <a:ext cx="7848600" cy="4525963"/>
          </a:xfrm>
        </p:spPr>
        <p:txBody>
          <a:bodyPr>
            <a:normAutofit fontScale="92500"/>
          </a:bodyPr>
          <a:lstStyle/>
          <a:p>
            <a:pPr>
              <a:buFont typeface="Arial" pitchFamily="34" charset="0"/>
              <a:buChar char="•"/>
            </a:pPr>
            <a:r>
              <a:rPr lang="en-CA" dirty="0"/>
              <a:t>Hire communication coaches to train employees.</a:t>
            </a:r>
          </a:p>
          <a:p>
            <a:pPr>
              <a:buFont typeface="Arial" pitchFamily="34" charset="0"/>
              <a:buChar char="•"/>
            </a:pPr>
            <a:r>
              <a:rPr lang="en-CA" dirty="0"/>
              <a:t>Ask employees to report customer complaints.</a:t>
            </a:r>
          </a:p>
          <a:p>
            <a:pPr>
              <a:buFont typeface="Arial" pitchFamily="34" charset="0"/>
              <a:buChar char="•"/>
            </a:pPr>
            <a:r>
              <a:rPr lang="en-CA" dirty="0"/>
              <a:t>Encourage regular staff meetings.</a:t>
            </a:r>
          </a:p>
          <a:p>
            <a:pPr>
              <a:buFont typeface="Arial" pitchFamily="34" charset="0"/>
              <a:buChar char="•"/>
            </a:pPr>
            <a:r>
              <a:rPr lang="en-CA" dirty="0"/>
              <a:t>Provide a nonthreatening environment where employees can share observations and ideas.</a:t>
            </a:r>
          </a:p>
          <a:p>
            <a:pPr>
              <a:buFont typeface="Arial" pitchFamily="34" charset="0"/>
              <a:buChar char="•"/>
            </a:pPr>
            <a:r>
              <a:rPr lang="en-CA" dirty="0"/>
              <a:t>Offer incentive programs that encourage valuable employee feedback.</a:t>
            </a:r>
          </a:p>
        </p:txBody>
      </p:sp>
      <p:sp>
        <p:nvSpPr>
          <p:cNvPr id="8"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a:t>
            </a:r>
            <a:fld id="{90E60EF9-1974-4B4E-8EB0-BAAA0C254CFE}" type="slidenum">
              <a:rPr lang="en-CA" smtClean="0"/>
              <a:pPr/>
              <a:t>34</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381000"/>
            <a:ext cx="8305800" cy="1143000"/>
          </a:xfrm>
        </p:spPr>
        <p:txBody>
          <a:bodyPr>
            <a:normAutofit/>
          </a:bodyPr>
          <a:lstStyle/>
          <a:p>
            <a:pPr algn="ctr" eaLnBrk="1" hangingPunct="1">
              <a:lnSpc>
                <a:spcPct val="80000"/>
              </a:lnSpc>
              <a:defRPr/>
            </a:pPr>
            <a:r>
              <a:rPr lang="en-US" sz="4000" dirty="0"/>
              <a:t>Information Flow in Organizations:</a:t>
            </a:r>
            <a:br>
              <a:rPr lang="en-US" sz="4000" dirty="0"/>
            </a:br>
            <a:r>
              <a:rPr lang="en-US" sz="4000" dirty="0"/>
              <a:t>Formal Channels</a:t>
            </a:r>
          </a:p>
        </p:txBody>
      </p:sp>
      <p:grpSp>
        <p:nvGrpSpPr>
          <p:cNvPr id="173069" name="Group 13"/>
          <p:cNvGrpSpPr>
            <a:grpSpLocks/>
          </p:cNvGrpSpPr>
          <p:nvPr/>
        </p:nvGrpSpPr>
        <p:grpSpPr bwMode="auto">
          <a:xfrm>
            <a:off x="900810" y="1573054"/>
            <a:ext cx="7342379" cy="4419600"/>
            <a:chOff x="712" y="939"/>
            <a:chExt cx="4863" cy="2880"/>
          </a:xfrm>
        </p:grpSpPr>
        <p:sp>
          <p:nvSpPr>
            <p:cNvPr id="173060" name="AutoShape 4"/>
            <p:cNvSpPr>
              <a:spLocks noChangeArrowheads="1"/>
            </p:cNvSpPr>
            <p:nvPr/>
          </p:nvSpPr>
          <p:spPr bwMode="auto">
            <a:xfrm>
              <a:off x="1196" y="939"/>
              <a:ext cx="3888" cy="2880"/>
            </a:xfrm>
            <a:prstGeom prst="leftRightArrow">
              <a:avLst>
                <a:gd name="adj1" fmla="val 50000"/>
                <a:gd name="adj2" fmla="val 27000"/>
              </a:avLst>
            </a:prstGeom>
            <a:solidFill>
              <a:schemeClr val="accent3">
                <a:lumMod val="60000"/>
                <a:lumOff val="40000"/>
              </a:schemeClr>
            </a:solidFill>
            <a:ln w="38100" algn="ctr">
              <a:noFill/>
              <a:miter lim="800000"/>
              <a:headEnd/>
              <a:tailEnd/>
            </a:ln>
            <a:effectLst/>
            <a:scene3d>
              <a:camera prst="orthographicFront"/>
              <a:lightRig rig="threePt" dir="t"/>
            </a:scene3d>
            <a:sp3d>
              <a:bevelT/>
            </a:sp3d>
          </p:spPr>
          <p:txBody>
            <a:bodyPr wrap="none" anchor="ctr"/>
            <a:lstStyle/>
            <a:p>
              <a:pPr algn="ctr" defTabSz="514350" hangingPunct="0">
                <a:defRPr/>
              </a:pPr>
              <a:r>
                <a:rPr lang="en-US" sz="2800" dirty="0">
                  <a:solidFill>
                    <a:srgbClr val="4C7019"/>
                  </a:solidFill>
                  <a:latin typeface="Calibri" pitchFamily="34" charset="0"/>
                  <a:cs typeface="Calibri" pitchFamily="34" charset="0"/>
                </a:rPr>
                <a:t>Horizontal flow</a:t>
              </a:r>
            </a:p>
            <a:p>
              <a:pPr algn="ctr" defTabSz="514350" hangingPunct="0">
                <a:defRPr/>
              </a:pPr>
              <a:r>
                <a:rPr lang="en-US" sz="2400" dirty="0">
                  <a:latin typeface="Calibri" pitchFamily="34" charset="0"/>
                  <a:cs typeface="Calibri" pitchFamily="34" charset="0"/>
                </a:rPr>
                <a:t>Shared information to coordinate</a:t>
              </a:r>
            </a:p>
            <a:p>
              <a:pPr algn="ctr" defTabSz="514350" hangingPunct="0">
                <a:defRPr/>
              </a:pPr>
              <a:r>
                <a:rPr lang="en-US" sz="2400" dirty="0">
                  <a:latin typeface="Calibri" pitchFamily="34" charset="0"/>
                  <a:cs typeface="Calibri" pitchFamily="34" charset="0"/>
                </a:rPr>
                <a:t>tasks, solve problems, resolve conflict, </a:t>
              </a:r>
            </a:p>
            <a:p>
              <a:pPr algn="ctr" defTabSz="514350" hangingPunct="0">
                <a:defRPr/>
              </a:pPr>
              <a:r>
                <a:rPr lang="en-US" sz="2400" dirty="0">
                  <a:latin typeface="Calibri" pitchFamily="34" charset="0"/>
                  <a:cs typeface="Calibri" pitchFamily="34" charset="0"/>
                </a:rPr>
                <a:t>build teams</a:t>
              </a:r>
            </a:p>
            <a:p>
              <a:pPr algn="ctr" defTabSz="514350" hangingPunct="0">
                <a:defRPr/>
              </a:pPr>
              <a:r>
                <a:rPr lang="en-US" sz="2400" i="1" dirty="0">
                  <a:solidFill>
                    <a:schemeClr val="accent2">
                      <a:lumMod val="75000"/>
                    </a:schemeClr>
                  </a:solidFill>
                  <a:latin typeface="Calibri" pitchFamily="34" charset="0"/>
                  <a:cs typeface="Calibri" pitchFamily="34" charset="0"/>
                </a:rPr>
                <a:t>Flow among workers </a:t>
              </a:r>
            </a:p>
            <a:p>
              <a:pPr algn="ctr" defTabSz="514350" hangingPunct="0">
                <a:defRPr/>
              </a:pPr>
              <a:r>
                <a:rPr lang="en-US" sz="2400" i="1" dirty="0">
                  <a:solidFill>
                    <a:schemeClr val="accent2">
                      <a:lumMod val="75000"/>
                    </a:schemeClr>
                  </a:solidFill>
                  <a:latin typeface="Calibri" pitchFamily="34" charset="0"/>
                  <a:cs typeface="Calibri" pitchFamily="34" charset="0"/>
                </a:rPr>
                <a:t>at the same level</a:t>
              </a:r>
            </a:p>
          </p:txBody>
        </p:sp>
        <p:sp>
          <p:nvSpPr>
            <p:cNvPr id="79878" name="Text Box 11"/>
            <p:cNvSpPr txBox="1">
              <a:spLocks noChangeArrowheads="1"/>
            </p:cNvSpPr>
            <p:nvPr/>
          </p:nvSpPr>
          <p:spPr bwMode="auto">
            <a:xfrm rot="16200000">
              <a:off x="364" y="2226"/>
              <a:ext cx="1001" cy="306"/>
            </a:xfrm>
            <a:prstGeom prst="rect">
              <a:avLst/>
            </a:prstGeom>
            <a:noFill/>
            <a:ln w="9525" algn="ctr">
              <a:noFill/>
              <a:miter lim="800000"/>
              <a:headEnd/>
              <a:tailEnd/>
            </a:ln>
          </p:spPr>
          <p:txBody>
            <a:bodyPr wrap="none">
              <a:spAutoFit/>
            </a:bodyPr>
            <a:lstStyle/>
            <a:p>
              <a:pPr algn="ctr" defTabSz="514350" hangingPunct="0"/>
              <a:r>
                <a:rPr lang="en-US" sz="2400" dirty="0">
                  <a:latin typeface="Calibri" pitchFamily="34" charset="0"/>
                  <a:cs typeface="Calibri" pitchFamily="34" charset="0"/>
                </a:rPr>
                <a:t>Coworkers</a:t>
              </a:r>
            </a:p>
          </p:txBody>
        </p:sp>
        <p:sp>
          <p:nvSpPr>
            <p:cNvPr id="79879" name="Text Box 12"/>
            <p:cNvSpPr txBox="1">
              <a:spLocks noChangeArrowheads="1"/>
            </p:cNvSpPr>
            <p:nvPr/>
          </p:nvSpPr>
          <p:spPr bwMode="auto">
            <a:xfrm rot="5400000">
              <a:off x="4921" y="2226"/>
              <a:ext cx="1001" cy="306"/>
            </a:xfrm>
            <a:prstGeom prst="rect">
              <a:avLst/>
            </a:prstGeom>
            <a:noFill/>
            <a:ln w="9525" algn="ctr">
              <a:noFill/>
              <a:miter lim="800000"/>
              <a:headEnd/>
              <a:tailEnd/>
            </a:ln>
          </p:spPr>
          <p:txBody>
            <a:bodyPr wrap="none">
              <a:spAutoFit/>
            </a:bodyPr>
            <a:lstStyle/>
            <a:p>
              <a:pPr algn="ctr" defTabSz="514350" hangingPunct="0"/>
              <a:r>
                <a:rPr lang="en-US" sz="2400" dirty="0">
                  <a:latin typeface="Calibri" pitchFamily="34" charset="0"/>
                  <a:cs typeface="Calibri" pitchFamily="34" charset="0"/>
                </a:rPr>
                <a:t>Coworkers</a:t>
              </a:r>
            </a:p>
          </p:txBody>
        </p:sp>
      </p:grpSp>
      <p:sp>
        <p:nvSpPr>
          <p:cNvPr id="9"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10" name="Slide Number Placeholder 9"/>
          <p:cNvSpPr>
            <a:spLocks noGrp="1"/>
          </p:cNvSpPr>
          <p:nvPr>
            <p:ph type="sldNum" sz="quarter" idx="4"/>
          </p:nvPr>
        </p:nvSpPr>
        <p:spPr/>
        <p:txBody>
          <a:bodyPr/>
          <a:lstStyle/>
          <a:p>
            <a:r>
              <a:rPr lang="en-CA" dirty="0"/>
              <a:t>1-</a:t>
            </a:r>
            <a:fld id="{90E60EF9-1974-4B4E-8EB0-BAAA0C254CFE}" type="slidenum">
              <a:rPr lang="en-CA" smtClean="0"/>
              <a:pPr/>
              <a:t>35</a:t>
            </a:fld>
            <a:endParaRPr lang="en-CA"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74638"/>
            <a:ext cx="9144000" cy="1143000"/>
          </a:xfrm>
        </p:spPr>
        <p:txBody>
          <a:bodyPr>
            <a:noAutofit/>
          </a:bodyPr>
          <a:lstStyle/>
          <a:p>
            <a:r>
              <a:rPr lang="en-CA" sz="4000" dirty="0">
                <a:solidFill>
                  <a:schemeClr val="tx1"/>
                </a:solidFill>
                <a:effectLst/>
                <a:latin typeface="Calibri" pitchFamily="34" charset="0"/>
              </a:rPr>
              <a:t>Improving Horizontal Information Flow</a:t>
            </a:r>
          </a:p>
        </p:txBody>
      </p:sp>
      <p:sp>
        <p:nvSpPr>
          <p:cNvPr id="6" name="Content Placeholder 5"/>
          <p:cNvSpPr>
            <a:spLocks noGrp="1"/>
          </p:cNvSpPr>
          <p:nvPr>
            <p:ph idx="1"/>
          </p:nvPr>
        </p:nvSpPr>
        <p:spPr>
          <a:xfrm>
            <a:off x="457200" y="1600200"/>
            <a:ext cx="7848600" cy="4525963"/>
          </a:xfrm>
        </p:spPr>
        <p:txBody>
          <a:bodyPr/>
          <a:lstStyle/>
          <a:p>
            <a:pPr>
              <a:buFont typeface="Arial" pitchFamily="34" charset="0"/>
              <a:buChar char="•"/>
            </a:pPr>
            <a:r>
              <a:rPr lang="en-CA" dirty="0"/>
              <a:t>Train employees in teamwork and communication techniques.</a:t>
            </a:r>
          </a:p>
          <a:p>
            <a:pPr>
              <a:buFont typeface="Arial" pitchFamily="34" charset="0"/>
              <a:buChar char="•"/>
            </a:pPr>
            <a:r>
              <a:rPr lang="en-CA" dirty="0"/>
              <a:t>Establish a reward system based on team achievement rather than on individual achievement.</a:t>
            </a:r>
          </a:p>
          <a:p>
            <a:pPr>
              <a:buFont typeface="Arial" pitchFamily="34" charset="0"/>
              <a:buChar char="•"/>
            </a:pPr>
            <a:r>
              <a:rPr lang="en-CA" dirty="0"/>
              <a:t>Encourage full participation in team functions.</a:t>
            </a:r>
          </a:p>
        </p:txBody>
      </p:sp>
      <p:sp>
        <p:nvSpPr>
          <p:cNvPr id="8"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a:t>
            </a:r>
            <a:fld id="{90E60EF9-1974-4B4E-8EB0-BAAA0C254CFE}" type="slidenum">
              <a:rPr lang="en-CA" smtClean="0"/>
              <a:pPr/>
              <a:t>36</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oAutofit/>
          </a:bodyPr>
          <a:lstStyle/>
          <a:p>
            <a:pPr algn="ctr" eaLnBrk="1" hangingPunct="1">
              <a:lnSpc>
                <a:spcPct val="80000"/>
              </a:lnSpc>
              <a:defRPr/>
            </a:pPr>
            <a:r>
              <a:rPr lang="en-US" sz="4000" dirty="0"/>
              <a:t>Informal Communication Channels</a:t>
            </a:r>
          </a:p>
        </p:txBody>
      </p:sp>
      <p:sp>
        <p:nvSpPr>
          <p:cNvPr id="175107" name="Rectangle 3"/>
          <p:cNvSpPr>
            <a:spLocks noGrp="1" noChangeArrowheads="1"/>
          </p:cNvSpPr>
          <p:nvPr>
            <p:ph idx="1"/>
          </p:nvPr>
        </p:nvSpPr>
        <p:spPr/>
        <p:txBody>
          <a:bodyPr>
            <a:normAutofit/>
          </a:bodyPr>
          <a:lstStyle/>
          <a:p>
            <a:pPr eaLnBrk="1" hangingPunct="1">
              <a:lnSpc>
                <a:spcPct val="90000"/>
              </a:lnSpc>
              <a:spcBef>
                <a:spcPts val="600"/>
              </a:spcBef>
              <a:spcAft>
                <a:spcPts val="0"/>
              </a:spcAft>
              <a:buFont typeface="Wingdings" pitchFamily="2" charset="2"/>
              <a:buNone/>
            </a:pPr>
            <a:r>
              <a:rPr lang="en-US" dirty="0"/>
              <a:t>The </a:t>
            </a:r>
            <a:r>
              <a:rPr lang="en-US" i="1" dirty="0"/>
              <a:t>grapevine </a:t>
            </a:r>
            <a:r>
              <a:rPr lang="en-US" dirty="0"/>
              <a:t>carries organizationally</a:t>
            </a:r>
          </a:p>
          <a:p>
            <a:pPr eaLnBrk="1" hangingPunct="1">
              <a:lnSpc>
                <a:spcPct val="90000"/>
              </a:lnSpc>
              <a:spcBef>
                <a:spcPts val="600"/>
              </a:spcBef>
              <a:spcAft>
                <a:spcPts val="0"/>
              </a:spcAft>
              <a:buFont typeface="Wingdings" pitchFamily="2" charset="2"/>
              <a:buNone/>
            </a:pPr>
            <a:r>
              <a:rPr lang="en-US" dirty="0"/>
              <a:t>relevant gossip.</a:t>
            </a:r>
          </a:p>
          <a:p>
            <a:pPr eaLnBrk="1" hangingPunct="1">
              <a:lnSpc>
                <a:spcPct val="90000"/>
              </a:lnSpc>
              <a:spcBef>
                <a:spcPts val="600"/>
              </a:spcBef>
              <a:spcAft>
                <a:spcPts val="0"/>
              </a:spcAft>
              <a:buFont typeface="Wingdings" pitchFamily="2" charset="2"/>
              <a:buNone/>
            </a:pPr>
            <a:endParaRPr lang="en-US" sz="1200" dirty="0"/>
          </a:p>
          <a:p>
            <a:pPr eaLnBrk="1" hangingPunct="1">
              <a:lnSpc>
                <a:spcPct val="90000"/>
              </a:lnSpc>
              <a:spcBef>
                <a:spcPts val="600"/>
              </a:spcBef>
              <a:spcAft>
                <a:spcPts val="0"/>
              </a:spcAft>
              <a:buClr>
                <a:srgbClr val="002060"/>
              </a:buClr>
              <a:buFont typeface="Arial" pitchFamily="34" charset="0"/>
              <a:buChar char="•"/>
            </a:pPr>
            <a:r>
              <a:rPr lang="en-US" sz="2800" dirty="0"/>
              <a:t>Functions through social relationships</a:t>
            </a:r>
          </a:p>
          <a:p>
            <a:pPr eaLnBrk="1" hangingPunct="1">
              <a:lnSpc>
                <a:spcPct val="90000"/>
              </a:lnSpc>
              <a:spcBef>
                <a:spcPts val="600"/>
              </a:spcBef>
              <a:spcAft>
                <a:spcPts val="0"/>
              </a:spcAft>
              <a:buClr>
                <a:srgbClr val="002060"/>
              </a:buClr>
              <a:buFont typeface="Arial" pitchFamily="34" charset="0"/>
              <a:buChar char="•"/>
            </a:pPr>
            <a:r>
              <a:rPr lang="en-US" sz="2800" dirty="0"/>
              <a:t>Carries unofficial messages</a:t>
            </a:r>
          </a:p>
          <a:p>
            <a:pPr eaLnBrk="1" hangingPunct="1">
              <a:lnSpc>
                <a:spcPct val="90000"/>
              </a:lnSpc>
              <a:spcBef>
                <a:spcPts val="600"/>
              </a:spcBef>
              <a:spcAft>
                <a:spcPts val="0"/>
              </a:spcAft>
              <a:buClr>
                <a:srgbClr val="002060"/>
              </a:buClr>
              <a:buFont typeface="Arial" pitchFamily="34" charset="0"/>
              <a:buChar char="•"/>
            </a:pPr>
            <a:r>
              <a:rPr lang="en-US" sz="2800" dirty="0"/>
              <a:t>Flows haphazardly</a:t>
            </a:r>
          </a:p>
          <a:p>
            <a:pPr eaLnBrk="1" hangingPunct="1">
              <a:lnSpc>
                <a:spcPct val="90000"/>
              </a:lnSpc>
              <a:spcBef>
                <a:spcPts val="600"/>
              </a:spcBef>
              <a:spcAft>
                <a:spcPts val="0"/>
              </a:spcAft>
              <a:buClr>
                <a:srgbClr val="002060"/>
              </a:buClr>
              <a:buFont typeface="Arial" pitchFamily="34" charset="0"/>
              <a:buChar char="•"/>
            </a:pPr>
            <a:r>
              <a:rPr lang="en-US" sz="2800" dirty="0"/>
              <a:t>Can be remarkably accurate</a:t>
            </a:r>
          </a:p>
          <a:p>
            <a:pPr eaLnBrk="1" hangingPunct="1">
              <a:lnSpc>
                <a:spcPct val="90000"/>
              </a:lnSpc>
              <a:spcBef>
                <a:spcPts val="600"/>
              </a:spcBef>
              <a:spcAft>
                <a:spcPts val="0"/>
              </a:spcAft>
              <a:buClr>
                <a:srgbClr val="002060"/>
              </a:buClr>
              <a:buFont typeface="Arial" pitchFamily="34" charset="0"/>
              <a:buChar char="•"/>
            </a:pPr>
            <a:r>
              <a:rPr lang="en-US" sz="2800" dirty="0"/>
              <a:t>Is mostly disliked by management</a:t>
            </a:r>
          </a:p>
          <a:p>
            <a:pPr eaLnBrk="1" hangingPunct="1">
              <a:lnSpc>
                <a:spcPct val="90000"/>
              </a:lnSpc>
              <a:spcBef>
                <a:spcPts val="600"/>
              </a:spcBef>
              <a:spcAft>
                <a:spcPts val="0"/>
              </a:spcAft>
              <a:buClr>
                <a:srgbClr val="002060"/>
              </a:buClr>
              <a:buFont typeface="Arial" pitchFamily="34" charset="0"/>
              <a:buChar char="•"/>
            </a:pPr>
            <a:r>
              <a:rPr lang="en-US" sz="2800" dirty="0"/>
              <a:t>Thrives where official information is limited</a:t>
            </a:r>
          </a:p>
          <a:p>
            <a:pPr eaLnBrk="1" hangingPunct="1">
              <a:lnSpc>
                <a:spcPct val="90000"/>
              </a:lnSpc>
              <a:spcBef>
                <a:spcPts val="600"/>
              </a:spcBef>
              <a:spcAft>
                <a:spcPts val="0"/>
              </a:spcAft>
              <a:buClr>
                <a:srgbClr val="002060"/>
              </a:buClr>
              <a:buFont typeface="Arial" pitchFamily="34" charset="0"/>
              <a:buChar char="•"/>
            </a:pPr>
            <a:r>
              <a:rPr lang="en-US" sz="2800" dirty="0"/>
              <a:t>Travels much more rapidly online</a:t>
            </a:r>
          </a:p>
        </p:txBody>
      </p:sp>
      <p:sp>
        <p:nvSpPr>
          <p:cNvPr id="6"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a:t>
            </a:r>
            <a:fld id="{90E60EF9-1974-4B4E-8EB0-BAAA0C254CFE}" type="slidenum">
              <a:rPr lang="en-CA" smtClean="0"/>
              <a:pPr/>
              <a:t>37</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 calcmode="lin" valueType="num">
                                      <p:cBhvr additive="base">
                                        <p:cTn id="7" dur="500" fill="hold"/>
                                        <p:tgtEl>
                                          <p:spTgt spid="175106"/>
                                        </p:tgtEl>
                                        <p:attrNameLst>
                                          <p:attrName>ppt_x</p:attrName>
                                        </p:attrNameLst>
                                      </p:cBhvr>
                                      <p:tavLst>
                                        <p:tav tm="0">
                                          <p:val>
                                            <p:strVal val="0-#ppt_w/2"/>
                                          </p:val>
                                        </p:tav>
                                        <p:tav tm="100000">
                                          <p:val>
                                            <p:strVal val="#ppt_x"/>
                                          </p:val>
                                        </p:tav>
                                      </p:tavLst>
                                    </p:anim>
                                    <p:anim calcmode="lin" valueType="num">
                                      <p:cBhvr additive="base">
                                        <p:cTn id="8" dur="500" fill="hold"/>
                                        <p:tgtEl>
                                          <p:spTgt spid="1751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5107">
                                            <p:txEl>
                                              <p:pRg st="0" end="0"/>
                                            </p:txEl>
                                          </p:spTgt>
                                        </p:tgtEl>
                                        <p:attrNameLst>
                                          <p:attrName>style.visibility</p:attrName>
                                        </p:attrNameLst>
                                      </p:cBhvr>
                                      <p:to>
                                        <p:strVal val="visible"/>
                                      </p:to>
                                    </p:set>
                                    <p:anim calcmode="lin" valueType="num">
                                      <p:cBhvr additive="base">
                                        <p:cTn id="13" dur="500" fill="hold"/>
                                        <p:tgtEl>
                                          <p:spTgt spid="17510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5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5107">
                                            <p:txEl>
                                              <p:pRg st="1" end="1"/>
                                            </p:txEl>
                                          </p:spTgt>
                                        </p:tgtEl>
                                        <p:attrNameLst>
                                          <p:attrName>style.visibility</p:attrName>
                                        </p:attrNameLst>
                                      </p:cBhvr>
                                      <p:to>
                                        <p:strVal val="visible"/>
                                      </p:to>
                                    </p:set>
                                    <p:anim calcmode="lin" valueType="num">
                                      <p:cBhvr additive="base">
                                        <p:cTn id="19" dur="500" fill="hold"/>
                                        <p:tgtEl>
                                          <p:spTgt spid="17510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5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5107">
                                            <p:txEl>
                                              <p:pRg st="3" end="3"/>
                                            </p:txEl>
                                          </p:spTgt>
                                        </p:tgtEl>
                                        <p:attrNameLst>
                                          <p:attrName>style.visibility</p:attrName>
                                        </p:attrNameLst>
                                      </p:cBhvr>
                                      <p:to>
                                        <p:strVal val="visible"/>
                                      </p:to>
                                    </p:set>
                                    <p:anim calcmode="lin" valueType="num">
                                      <p:cBhvr additive="base">
                                        <p:cTn id="25" dur="500" fill="hold"/>
                                        <p:tgtEl>
                                          <p:spTgt spid="1751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51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5107">
                                            <p:txEl>
                                              <p:pRg st="4" end="4"/>
                                            </p:txEl>
                                          </p:spTgt>
                                        </p:tgtEl>
                                        <p:attrNameLst>
                                          <p:attrName>style.visibility</p:attrName>
                                        </p:attrNameLst>
                                      </p:cBhvr>
                                      <p:to>
                                        <p:strVal val="visible"/>
                                      </p:to>
                                    </p:set>
                                    <p:anim calcmode="lin" valueType="num">
                                      <p:cBhvr additive="base">
                                        <p:cTn id="31" dur="500" fill="hold"/>
                                        <p:tgtEl>
                                          <p:spTgt spid="1751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51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5107">
                                            <p:txEl>
                                              <p:pRg st="5" end="5"/>
                                            </p:txEl>
                                          </p:spTgt>
                                        </p:tgtEl>
                                        <p:attrNameLst>
                                          <p:attrName>style.visibility</p:attrName>
                                        </p:attrNameLst>
                                      </p:cBhvr>
                                      <p:to>
                                        <p:strVal val="visible"/>
                                      </p:to>
                                    </p:set>
                                    <p:anim calcmode="lin" valueType="num">
                                      <p:cBhvr additive="base">
                                        <p:cTn id="37" dur="500" fill="hold"/>
                                        <p:tgtEl>
                                          <p:spTgt spid="1751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51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5107">
                                            <p:txEl>
                                              <p:pRg st="6" end="6"/>
                                            </p:txEl>
                                          </p:spTgt>
                                        </p:tgtEl>
                                        <p:attrNameLst>
                                          <p:attrName>style.visibility</p:attrName>
                                        </p:attrNameLst>
                                      </p:cBhvr>
                                      <p:to>
                                        <p:strVal val="visible"/>
                                      </p:to>
                                    </p:set>
                                    <p:anim calcmode="lin" valueType="num">
                                      <p:cBhvr additive="base">
                                        <p:cTn id="43" dur="500" fill="hold"/>
                                        <p:tgtEl>
                                          <p:spTgt spid="1751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51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5107">
                                            <p:txEl>
                                              <p:pRg st="7" end="7"/>
                                            </p:txEl>
                                          </p:spTgt>
                                        </p:tgtEl>
                                        <p:attrNameLst>
                                          <p:attrName>style.visibility</p:attrName>
                                        </p:attrNameLst>
                                      </p:cBhvr>
                                      <p:to>
                                        <p:strVal val="visible"/>
                                      </p:to>
                                    </p:set>
                                    <p:anim calcmode="lin" valueType="num">
                                      <p:cBhvr additive="base">
                                        <p:cTn id="49" dur="500" fill="hold"/>
                                        <p:tgtEl>
                                          <p:spTgt spid="17510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510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5107">
                                            <p:txEl>
                                              <p:pRg st="8" end="8"/>
                                            </p:txEl>
                                          </p:spTgt>
                                        </p:tgtEl>
                                        <p:attrNameLst>
                                          <p:attrName>style.visibility</p:attrName>
                                        </p:attrNameLst>
                                      </p:cBhvr>
                                      <p:to>
                                        <p:strVal val="visible"/>
                                      </p:to>
                                    </p:set>
                                    <p:anim calcmode="lin" valueType="num">
                                      <p:cBhvr additive="base">
                                        <p:cTn id="55" dur="500" fill="hold"/>
                                        <p:tgtEl>
                                          <p:spTgt spid="17510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7510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75107">
                                            <p:txEl>
                                              <p:pRg st="9" end="9"/>
                                            </p:txEl>
                                          </p:spTgt>
                                        </p:tgtEl>
                                        <p:attrNameLst>
                                          <p:attrName>style.visibility</p:attrName>
                                        </p:attrNameLst>
                                      </p:cBhvr>
                                      <p:to>
                                        <p:strVal val="visible"/>
                                      </p:to>
                                    </p:set>
                                    <p:anim calcmode="lin" valueType="num">
                                      <p:cBhvr additive="base">
                                        <p:cTn id="61" dur="500" fill="hold"/>
                                        <p:tgtEl>
                                          <p:spTgt spid="17510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75107">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p:bldP spid="1751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4EB197-3EC4-474A-B483-AB5362360341}"/>
              </a:ext>
            </a:extLst>
          </p:cNvPr>
          <p:cNvSpPr>
            <a:spLocks noGrp="1"/>
          </p:cNvSpPr>
          <p:nvPr>
            <p:ph type="title"/>
          </p:nvPr>
        </p:nvSpPr>
        <p:spPr/>
        <p:txBody>
          <a:bodyPr/>
          <a:lstStyle/>
          <a:p>
            <a:r>
              <a:rPr lang="en-CA" dirty="0"/>
              <a:t>Using the Grapevine Productively</a:t>
            </a:r>
          </a:p>
        </p:txBody>
      </p:sp>
      <p:sp>
        <p:nvSpPr>
          <p:cNvPr id="7" name="Content Placeholder 6">
            <a:extLst>
              <a:ext uri="{FF2B5EF4-FFF2-40B4-BE49-F238E27FC236}">
                <a16:creationId xmlns:a16="http://schemas.microsoft.com/office/drawing/2014/main" id="{6A61A9D7-4273-494C-8941-F219F1DF45FD}"/>
              </a:ext>
            </a:extLst>
          </p:cNvPr>
          <p:cNvSpPr>
            <a:spLocks noGrp="1"/>
          </p:cNvSpPr>
          <p:nvPr>
            <p:ph idx="1"/>
          </p:nvPr>
        </p:nvSpPr>
        <p:spPr/>
        <p:txBody>
          <a:bodyPr/>
          <a:lstStyle/>
          <a:p>
            <a:r>
              <a:rPr lang="en-CA" sz="3600" dirty="0"/>
              <a:t>Respect employees’ desire to know.</a:t>
            </a:r>
          </a:p>
          <a:p>
            <a:r>
              <a:rPr lang="en-CA" sz="3600" dirty="0"/>
              <a:t>Increase the amount of information delivered through formal channels.</a:t>
            </a:r>
          </a:p>
          <a:p>
            <a:r>
              <a:rPr lang="en-CA" sz="3600" dirty="0"/>
              <a:t>Share bad and good news.</a:t>
            </a:r>
          </a:p>
          <a:p>
            <a:r>
              <a:rPr lang="en-CA" sz="3600" dirty="0"/>
              <a:t>Monitor the grapevine using social and digital media.</a:t>
            </a:r>
          </a:p>
          <a:p>
            <a:r>
              <a:rPr lang="en-CA" sz="3600" dirty="0"/>
              <a:t>Act promptly to correct misinformati</a:t>
            </a:r>
            <a:r>
              <a:rPr lang="en-CA" dirty="0"/>
              <a:t>on.</a:t>
            </a:r>
          </a:p>
        </p:txBody>
      </p:sp>
      <p:sp>
        <p:nvSpPr>
          <p:cNvPr id="4" name="Footer Placeholder 3">
            <a:extLst>
              <a:ext uri="{FF2B5EF4-FFF2-40B4-BE49-F238E27FC236}">
                <a16:creationId xmlns:a16="http://schemas.microsoft.com/office/drawing/2014/main" id="{D7DD69F2-2340-482F-9F79-715D09834A4D}"/>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F23B3838-4731-499D-AB24-4DD6B2DF6480}"/>
              </a:ext>
            </a:extLst>
          </p:cNvPr>
          <p:cNvSpPr>
            <a:spLocks noGrp="1"/>
          </p:cNvSpPr>
          <p:nvPr>
            <p:ph type="sldNum" sz="quarter" idx="4"/>
          </p:nvPr>
        </p:nvSpPr>
        <p:spPr/>
        <p:txBody>
          <a:bodyPr/>
          <a:lstStyle/>
          <a:p>
            <a:r>
              <a:rPr lang="en-CA" dirty="0"/>
              <a:t>1-</a:t>
            </a:r>
            <a:fld id="{90E60EF9-1974-4B4E-8EB0-BAAA0C254CFE}" type="slidenum">
              <a:rPr lang="en-CA" smtClean="0"/>
              <a:pPr/>
              <a:t>38</a:t>
            </a:fld>
            <a:endParaRPr lang="en-CA" dirty="0"/>
          </a:p>
        </p:txBody>
      </p:sp>
    </p:spTree>
    <p:extLst>
      <p:ext uri="{BB962C8B-B14F-4D97-AF65-F5344CB8AC3E}">
        <p14:creationId xmlns:p14="http://schemas.microsoft.com/office/powerpoint/2010/main" val="16914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 calcmode="lin" valueType="num">
                                      <p:cBhvr additive="base">
                                        <p:cTn id="37"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Respond Ethically to Gossip</a:t>
            </a:r>
          </a:p>
        </p:txBody>
      </p:sp>
      <p:sp>
        <p:nvSpPr>
          <p:cNvPr id="3" name="Content Placeholder 2"/>
          <p:cNvSpPr>
            <a:spLocks noGrp="1"/>
          </p:cNvSpPr>
          <p:nvPr>
            <p:ph idx="1"/>
          </p:nvPr>
        </p:nvSpPr>
        <p:spPr/>
        <p:txBody>
          <a:bodyPr>
            <a:normAutofit fontScale="92500" lnSpcReduction="10000"/>
          </a:bodyPr>
          <a:lstStyle/>
          <a:p>
            <a:r>
              <a:rPr lang="en-CA" dirty="0"/>
              <a:t>Run—don’t walk—away from anyone who starts to gossip.</a:t>
            </a:r>
          </a:p>
          <a:p>
            <a:r>
              <a:rPr lang="en-CA" dirty="0"/>
              <a:t>End rumours about others.</a:t>
            </a:r>
          </a:p>
          <a:p>
            <a:r>
              <a:rPr lang="en-CA" dirty="0"/>
              <a:t>Attack rumours about yourself.</a:t>
            </a:r>
          </a:p>
          <a:p>
            <a:r>
              <a:rPr lang="en-CA" dirty="0"/>
              <a:t>Keep confidences.</a:t>
            </a:r>
          </a:p>
          <a:p>
            <a:r>
              <a:rPr lang="en-CA" dirty="0"/>
              <a:t>Limit the amount of personal information you share.</a:t>
            </a:r>
          </a:p>
          <a:p>
            <a:r>
              <a:rPr lang="en-CA" dirty="0"/>
              <a:t>Avoid any form of coworker belittlement.</a:t>
            </a:r>
          </a:p>
          <a:p>
            <a:r>
              <a:rPr lang="en-CA" dirty="0"/>
              <a:t>Build up coworkers; don’t tear them down.</a:t>
            </a:r>
          </a:p>
        </p:txBody>
      </p:sp>
      <p:sp>
        <p:nvSpPr>
          <p:cNvPr id="8"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a:t>
            </a:r>
            <a:fld id="{90E60EF9-1974-4B4E-8EB0-BAAA0C254CFE}" type="slidenum">
              <a:rPr lang="en-CA" smtClean="0"/>
              <a:pPr/>
              <a:t>39</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Autofit/>
          </a:bodyPr>
          <a:lstStyle/>
          <a:p>
            <a:pPr eaLnBrk="1" hangingPunct="1">
              <a:defRPr/>
            </a:pPr>
            <a:r>
              <a:rPr lang="en-US" dirty="0"/>
              <a:t>Business Communication </a:t>
            </a:r>
            <a:br>
              <a:rPr lang="en-US" dirty="0"/>
            </a:br>
            <a:r>
              <a:rPr lang="en-US" dirty="0"/>
              <a:t>in the Digital Age</a:t>
            </a:r>
          </a:p>
        </p:txBody>
      </p:sp>
      <p:sp>
        <p:nvSpPr>
          <p:cNvPr id="56325" name="AutoShape 37">
            <a:hlinkClick r:id="rId3" action="ppaction://hlinksldjump"/>
          </p:cNvPr>
          <p:cNvSpPr>
            <a:spLocks noChangeArrowheads="1"/>
          </p:cNvSpPr>
          <p:nvPr/>
        </p:nvSpPr>
        <p:spPr bwMode="auto">
          <a:xfrm>
            <a:off x="2890345" y="4951419"/>
            <a:ext cx="3429000" cy="1295400"/>
          </a:xfrm>
          <a:prstGeom prst="roundRect">
            <a:avLst>
              <a:gd name="adj" fmla="val 16667"/>
            </a:avLst>
          </a:prstGeom>
          <a:solidFill>
            <a:schemeClr val="accent3">
              <a:lumMod val="40000"/>
              <a:lumOff val="60000"/>
            </a:schemeClr>
          </a:solidFill>
          <a:ln w="9525" algn="ctr">
            <a:noFill/>
            <a:round/>
            <a:headEnd/>
            <a:tailEnd/>
          </a:ln>
          <a:scene3d>
            <a:camera prst="orthographicFront"/>
            <a:lightRig rig="threePt" dir="t"/>
          </a:scene3d>
          <a:sp3d>
            <a:bevelT w="165100" prst="coolSlant"/>
          </a:sp3d>
        </p:spPr>
        <p:txBody>
          <a:bodyPr wrap="none" anchor="ctr"/>
          <a:lstStyle/>
          <a:p>
            <a:pPr algn="ctr">
              <a:lnSpc>
                <a:spcPct val="80000"/>
              </a:lnSpc>
              <a:spcBef>
                <a:spcPct val="20000"/>
              </a:spcBef>
              <a:buSzPct val="75000"/>
            </a:pPr>
            <a:r>
              <a:rPr lang="en-US" sz="2800" b="0" dirty="0">
                <a:latin typeface="+mn-lt"/>
              </a:rPr>
              <a:t>Ethical business </a:t>
            </a:r>
            <a:br>
              <a:rPr lang="en-US" sz="2800" b="0" dirty="0">
                <a:latin typeface="+mn-lt"/>
              </a:rPr>
            </a:br>
            <a:r>
              <a:rPr lang="en-US" sz="2800" b="0" dirty="0">
                <a:latin typeface="+mn-lt"/>
              </a:rPr>
              <a:t>communication</a:t>
            </a:r>
          </a:p>
        </p:txBody>
      </p:sp>
      <p:sp>
        <p:nvSpPr>
          <p:cNvPr id="56326" name="AutoShape 38">
            <a:hlinkClick r:id="rId4" action="ppaction://hlinksldjump"/>
          </p:cNvPr>
          <p:cNvSpPr>
            <a:spLocks noChangeArrowheads="1"/>
          </p:cNvSpPr>
          <p:nvPr/>
        </p:nvSpPr>
        <p:spPr bwMode="auto">
          <a:xfrm>
            <a:off x="4724400" y="1792288"/>
            <a:ext cx="3429000" cy="1295400"/>
          </a:xfrm>
          <a:prstGeom prst="roundRect">
            <a:avLst>
              <a:gd name="adj" fmla="val 16667"/>
            </a:avLst>
          </a:prstGeom>
          <a:solidFill>
            <a:schemeClr val="accent3">
              <a:lumMod val="40000"/>
              <a:lumOff val="60000"/>
            </a:schemeClr>
          </a:solidFill>
          <a:ln w="9525" algn="ctr">
            <a:noFill/>
            <a:round/>
            <a:headEnd/>
            <a:tailEnd/>
          </a:ln>
          <a:scene3d>
            <a:camera prst="orthographicFront"/>
            <a:lightRig rig="threePt" dir="t"/>
          </a:scene3d>
          <a:sp3d>
            <a:bevelT w="165100" prst="coolSlant"/>
          </a:sp3d>
        </p:spPr>
        <p:txBody>
          <a:bodyPr wrap="none" anchor="ctr"/>
          <a:lstStyle/>
          <a:p>
            <a:pPr algn="ctr">
              <a:lnSpc>
                <a:spcPct val="70000"/>
              </a:lnSpc>
              <a:spcBef>
                <a:spcPct val="20000"/>
              </a:spcBef>
              <a:buSzPct val="75000"/>
            </a:pPr>
            <a:r>
              <a:rPr lang="en-US" sz="2800" b="0" dirty="0">
                <a:latin typeface="+mn-lt"/>
              </a:rPr>
              <a:t>Importance of </a:t>
            </a:r>
          </a:p>
          <a:p>
            <a:pPr algn="ctr">
              <a:lnSpc>
                <a:spcPct val="70000"/>
              </a:lnSpc>
              <a:spcBef>
                <a:spcPct val="20000"/>
              </a:spcBef>
              <a:buSzPct val="75000"/>
            </a:pPr>
            <a:r>
              <a:rPr lang="en-US" sz="2800" b="0" dirty="0">
                <a:latin typeface="+mn-lt"/>
              </a:rPr>
              <a:t>critical thinking</a:t>
            </a:r>
          </a:p>
        </p:txBody>
      </p:sp>
      <p:sp>
        <p:nvSpPr>
          <p:cNvPr id="56327" name="AutoShape 39">
            <a:hlinkClick r:id="rId5" action="ppaction://hlinksldjump"/>
          </p:cNvPr>
          <p:cNvSpPr>
            <a:spLocks noChangeArrowheads="1"/>
          </p:cNvSpPr>
          <p:nvPr/>
        </p:nvSpPr>
        <p:spPr bwMode="auto">
          <a:xfrm>
            <a:off x="533400" y="1786851"/>
            <a:ext cx="3581400" cy="1295400"/>
          </a:xfrm>
          <a:prstGeom prst="roundRect">
            <a:avLst>
              <a:gd name="adj" fmla="val 16667"/>
            </a:avLst>
          </a:prstGeom>
          <a:solidFill>
            <a:schemeClr val="accent3">
              <a:lumMod val="40000"/>
              <a:lumOff val="60000"/>
            </a:schemeClr>
          </a:solidFill>
          <a:ln w="9525" algn="ctr">
            <a:noFill/>
            <a:round/>
            <a:headEnd/>
            <a:tailEnd/>
          </a:ln>
          <a:scene3d>
            <a:camera prst="orthographicFront"/>
            <a:lightRig rig="threePt" dir="t"/>
          </a:scene3d>
          <a:sp3d>
            <a:bevelT w="165100" prst="coolSlant"/>
          </a:sp3d>
        </p:spPr>
        <p:txBody>
          <a:bodyPr wrap="none" anchor="ctr"/>
          <a:lstStyle/>
          <a:p>
            <a:pPr algn="ctr">
              <a:lnSpc>
                <a:spcPct val="80000"/>
              </a:lnSpc>
              <a:spcBef>
                <a:spcPct val="20000"/>
              </a:spcBef>
              <a:buSzPct val="75000"/>
            </a:pPr>
            <a:r>
              <a:rPr lang="en-US" sz="2800" b="0" dirty="0">
                <a:latin typeface="+mn-lt"/>
              </a:rPr>
              <a:t>Communication skills </a:t>
            </a:r>
          </a:p>
          <a:p>
            <a:pPr algn="ctr">
              <a:lnSpc>
                <a:spcPct val="80000"/>
              </a:lnSpc>
              <a:spcBef>
                <a:spcPct val="20000"/>
              </a:spcBef>
              <a:buSzPct val="75000"/>
            </a:pPr>
            <a:r>
              <a:rPr lang="en-US" sz="2800" b="0" dirty="0">
                <a:latin typeface="+mn-lt"/>
              </a:rPr>
              <a:t>for career success</a:t>
            </a:r>
          </a:p>
        </p:txBody>
      </p:sp>
      <p:sp>
        <p:nvSpPr>
          <p:cNvPr id="56328" name="AutoShape 40">
            <a:hlinkClick r:id="rId6" action="ppaction://hlinksldjump"/>
          </p:cNvPr>
          <p:cNvSpPr>
            <a:spLocks noChangeArrowheads="1"/>
          </p:cNvSpPr>
          <p:nvPr/>
        </p:nvSpPr>
        <p:spPr bwMode="auto">
          <a:xfrm>
            <a:off x="533400" y="3292760"/>
            <a:ext cx="3556765" cy="1528625"/>
          </a:xfrm>
          <a:prstGeom prst="roundRect">
            <a:avLst>
              <a:gd name="adj" fmla="val 16667"/>
            </a:avLst>
          </a:prstGeom>
          <a:solidFill>
            <a:schemeClr val="accent3">
              <a:lumMod val="40000"/>
              <a:lumOff val="60000"/>
            </a:schemeClr>
          </a:solidFill>
          <a:ln w="9525" algn="ctr">
            <a:noFill/>
            <a:round/>
            <a:headEnd/>
            <a:tailEnd/>
          </a:ln>
          <a:scene3d>
            <a:camera prst="orthographicFront"/>
            <a:lightRig rig="threePt" dir="t"/>
          </a:scene3d>
          <a:sp3d>
            <a:bevelT w="165100" prst="coolSlant"/>
          </a:sp3d>
        </p:spPr>
        <p:txBody>
          <a:bodyPr wrap="none" anchor="ctr"/>
          <a:lstStyle/>
          <a:p>
            <a:pPr algn="ctr">
              <a:lnSpc>
                <a:spcPct val="80000"/>
              </a:lnSpc>
              <a:spcBef>
                <a:spcPct val="20000"/>
              </a:spcBef>
              <a:buSzPct val="75000"/>
            </a:pPr>
            <a:r>
              <a:rPr lang="en-US" sz="2800" b="0" dirty="0">
                <a:latin typeface="+mn-lt"/>
              </a:rPr>
              <a:t>Trends and</a:t>
            </a:r>
          </a:p>
          <a:p>
            <a:pPr algn="ctr">
              <a:lnSpc>
                <a:spcPct val="80000"/>
              </a:lnSpc>
              <a:spcBef>
                <a:spcPct val="20000"/>
              </a:spcBef>
              <a:buSzPct val="75000"/>
            </a:pPr>
            <a:r>
              <a:rPr lang="en-US" sz="2800" b="0" dirty="0">
                <a:latin typeface="+mn-lt"/>
              </a:rPr>
              <a:t>technologies</a:t>
            </a:r>
          </a:p>
          <a:p>
            <a:pPr algn="ctr">
              <a:lnSpc>
                <a:spcPct val="80000"/>
              </a:lnSpc>
              <a:spcBef>
                <a:spcPct val="20000"/>
              </a:spcBef>
              <a:buSzPct val="75000"/>
            </a:pPr>
            <a:r>
              <a:rPr lang="en-US" sz="2800" b="0" dirty="0">
                <a:latin typeface="+mn-lt"/>
              </a:rPr>
              <a:t>in the workplace</a:t>
            </a:r>
          </a:p>
        </p:txBody>
      </p:sp>
      <p:sp>
        <p:nvSpPr>
          <p:cNvPr id="9"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10" name="Slide Number Placeholder 9"/>
          <p:cNvSpPr>
            <a:spLocks noGrp="1"/>
          </p:cNvSpPr>
          <p:nvPr>
            <p:ph type="sldNum" sz="quarter" idx="4"/>
          </p:nvPr>
        </p:nvSpPr>
        <p:spPr/>
        <p:txBody>
          <a:bodyPr/>
          <a:lstStyle/>
          <a:p>
            <a:r>
              <a:rPr lang="en-CA" dirty="0"/>
              <a:t>1-</a:t>
            </a:r>
            <a:fld id="{90E60EF9-1974-4B4E-8EB0-BAAA0C254CFE}" type="slidenum">
              <a:rPr lang="en-CA" smtClean="0"/>
              <a:pPr/>
              <a:t>4</a:t>
            </a:fld>
            <a:endParaRPr lang="en-CA" dirty="0"/>
          </a:p>
        </p:txBody>
      </p:sp>
      <p:sp>
        <p:nvSpPr>
          <p:cNvPr id="11" name="AutoShape 37">
            <a:hlinkClick r:id="rId3" action="ppaction://hlinksldjump"/>
            <a:extLst>
              <a:ext uri="{FF2B5EF4-FFF2-40B4-BE49-F238E27FC236}">
                <a16:creationId xmlns:a16="http://schemas.microsoft.com/office/drawing/2014/main" id="{7AA81472-EEB7-46A1-9ED1-035C8358F024}"/>
              </a:ext>
            </a:extLst>
          </p:cNvPr>
          <p:cNvSpPr>
            <a:spLocks noChangeArrowheads="1"/>
          </p:cNvSpPr>
          <p:nvPr/>
        </p:nvSpPr>
        <p:spPr bwMode="auto">
          <a:xfrm>
            <a:off x="4724400" y="3330656"/>
            <a:ext cx="3429000" cy="1355644"/>
          </a:xfrm>
          <a:prstGeom prst="roundRect">
            <a:avLst>
              <a:gd name="adj" fmla="val 16667"/>
            </a:avLst>
          </a:prstGeom>
          <a:solidFill>
            <a:schemeClr val="accent3">
              <a:lumMod val="40000"/>
              <a:lumOff val="60000"/>
            </a:schemeClr>
          </a:solidFill>
          <a:ln w="9525" algn="ctr">
            <a:noFill/>
            <a:round/>
            <a:headEnd/>
            <a:tailEnd/>
          </a:ln>
          <a:scene3d>
            <a:camera prst="orthographicFront"/>
            <a:lightRig rig="threePt" dir="t"/>
          </a:scene3d>
          <a:sp3d>
            <a:bevelT w="165100" prst="coolSlant"/>
          </a:sp3d>
        </p:spPr>
        <p:txBody>
          <a:bodyPr wrap="none" anchor="ctr"/>
          <a:lstStyle/>
          <a:p>
            <a:pPr algn="ctr">
              <a:lnSpc>
                <a:spcPct val="80000"/>
              </a:lnSpc>
              <a:spcBef>
                <a:spcPct val="20000"/>
              </a:spcBef>
              <a:buSzPct val="75000"/>
            </a:pPr>
            <a:r>
              <a:rPr lang="en-US" sz="2800" b="0" dirty="0">
                <a:latin typeface="+mn-lt"/>
              </a:rPr>
              <a:t>Effective</a:t>
            </a:r>
          </a:p>
          <a:p>
            <a:pPr algn="ctr">
              <a:lnSpc>
                <a:spcPct val="80000"/>
              </a:lnSpc>
              <a:spcBef>
                <a:spcPct val="20000"/>
              </a:spcBef>
              <a:buSzPct val="75000"/>
            </a:pPr>
            <a:r>
              <a:rPr lang="en-US" sz="2800" b="0" dirty="0">
                <a:latin typeface="+mn-lt"/>
              </a:rPr>
              <a:t> communication</a:t>
            </a:r>
          </a:p>
          <a:p>
            <a:pPr algn="ctr">
              <a:lnSpc>
                <a:spcPct val="80000"/>
              </a:lnSpc>
              <a:spcBef>
                <a:spcPct val="20000"/>
              </a:spcBef>
              <a:buSzPct val="75000"/>
            </a:pPr>
            <a:r>
              <a:rPr lang="en-US" sz="2800" b="0" dirty="0">
                <a:latin typeface="+mn-lt"/>
              </a:rPr>
              <a:t> and typical barriers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additive="base">
                                        <p:cTn id="7" dur="500" fill="hold"/>
                                        <p:tgtEl>
                                          <p:spTgt spid="102402"/>
                                        </p:tgtEl>
                                        <p:attrNameLst>
                                          <p:attrName>ppt_x</p:attrName>
                                        </p:attrNameLst>
                                      </p:cBhvr>
                                      <p:tavLst>
                                        <p:tav tm="0">
                                          <p:val>
                                            <p:strVal val="0-#ppt_w/2"/>
                                          </p:val>
                                        </p:tav>
                                        <p:tav tm="100000">
                                          <p:val>
                                            <p:strVal val="#ppt_x"/>
                                          </p:val>
                                        </p:tav>
                                      </p:tavLst>
                                    </p:anim>
                                    <p:anim calcmode="lin" valueType="num">
                                      <p:cBhvr additive="base">
                                        <p:cTn id="8" dur="500" fill="hold"/>
                                        <p:tgtEl>
                                          <p:spTgt spid="1024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56327"/>
                                        </p:tgtEl>
                                        <p:attrNameLst>
                                          <p:attrName>style.visibility</p:attrName>
                                        </p:attrNameLst>
                                      </p:cBhvr>
                                      <p:to>
                                        <p:strVal val="visible"/>
                                      </p:to>
                                    </p:set>
                                    <p:anim calcmode="lin" valueType="num">
                                      <p:cBhvr>
                                        <p:cTn id="13" dur="1000" fill="hold"/>
                                        <p:tgtEl>
                                          <p:spTgt spid="56327"/>
                                        </p:tgtEl>
                                        <p:attrNameLst>
                                          <p:attrName>ppt_w</p:attrName>
                                        </p:attrNameLst>
                                      </p:cBhvr>
                                      <p:tavLst>
                                        <p:tav tm="0">
                                          <p:val>
                                            <p:fltVal val="0"/>
                                          </p:val>
                                        </p:tav>
                                        <p:tav tm="100000">
                                          <p:val>
                                            <p:strVal val="#ppt_w"/>
                                          </p:val>
                                        </p:tav>
                                      </p:tavLst>
                                    </p:anim>
                                    <p:anim calcmode="lin" valueType="num">
                                      <p:cBhvr>
                                        <p:cTn id="14" dur="1000" fill="hold"/>
                                        <p:tgtEl>
                                          <p:spTgt spid="56327"/>
                                        </p:tgtEl>
                                        <p:attrNameLst>
                                          <p:attrName>ppt_h</p:attrName>
                                        </p:attrNameLst>
                                      </p:cBhvr>
                                      <p:tavLst>
                                        <p:tav tm="0">
                                          <p:val>
                                            <p:fltVal val="0"/>
                                          </p:val>
                                        </p:tav>
                                        <p:tav tm="100000">
                                          <p:val>
                                            <p:strVal val="#ppt_h"/>
                                          </p:val>
                                        </p:tav>
                                      </p:tavLst>
                                    </p:anim>
                                    <p:animEffect transition="in" filter="fade">
                                      <p:cBhvr>
                                        <p:cTn id="15" dur="1000"/>
                                        <p:tgtEl>
                                          <p:spTgt spid="56327"/>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56326"/>
                                        </p:tgtEl>
                                        <p:attrNameLst>
                                          <p:attrName>style.visibility</p:attrName>
                                        </p:attrNameLst>
                                      </p:cBhvr>
                                      <p:to>
                                        <p:strVal val="visible"/>
                                      </p:to>
                                    </p:set>
                                    <p:anim calcmode="lin" valueType="num">
                                      <p:cBhvr>
                                        <p:cTn id="20" dur="1000" fill="hold"/>
                                        <p:tgtEl>
                                          <p:spTgt spid="56326"/>
                                        </p:tgtEl>
                                        <p:attrNameLst>
                                          <p:attrName>ppt_w</p:attrName>
                                        </p:attrNameLst>
                                      </p:cBhvr>
                                      <p:tavLst>
                                        <p:tav tm="0">
                                          <p:val>
                                            <p:fltVal val="0"/>
                                          </p:val>
                                        </p:tav>
                                        <p:tav tm="100000">
                                          <p:val>
                                            <p:strVal val="#ppt_w"/>
                                          </p:val>
                                        </p:tav>
                                      </p:tavLst>
                                    </p:anim>
                                    <p:anim calcmode="lin" valueType="num">
                                      <p:cBhvr>
                                        <p:cTn id="21" dur="1000" fill="hold"/>
                                        <p:tgtEl>
                                          <p:spTgt spid="56326"/>
                                        </p:tgtEl>
                                        <p:attrNameLst>
                                          <p:attrName>ppt_h</p:attrName>
                                        </p:attrNameLst>
                                      </p:cBhvr>
                                      <p:tavLst>
                                        <p:tav tm="0">
                                          <p:val>
                                            <p:fltVal val="0"/>
                                          </p:val>
                                        </p:tav>
                                        <p:tav tm="100000">
                                          <p:val>
                                            <p:strVal val="#ppt_h"/>
                                          </p:val>
                                        </p:tav>
                                      </p:tavLst>
                                    </p:anim>
                                    <p:animEffect transition="in" filter="fade">
                                      <p:cBhvr>
                                        <p:cTn id="22" dur="1000"/>
                                        <p:tgtEl>
                                          <p:spTgt spid="5632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56328"/>
                                        </p:tgtEl>
                                        <p:attrNameLst>
                                          <p:attrName>style.visibility</p:attrName>
                                        </p:attrNameLst>
                                      </p:cBhvr>
                                      <p:to>
                                        <p:strVal val="visible"/>
                                      </p:to>
                                    </p:set>
                                    <p:anim calcmode="lin" valueType="num">
                                      <p:cBhvr>
                                        <p:cTn id="27" dur="1000" fill="hold"/>
                                        <p:tgtEl>
                                          <p:spTgt spid="56328"/>
                                        </p:tgtEl>
                                        <p:attrNameLst>
                                          <p:attrName>ppt_w</p:attrName>
                                        </p:attrNameLst>
                                      </p:cBhvr>
                                      <p:tavLst>
                                        <p:tav tm="0">
                                          <p:val>
                                            <p:fltVal val="0"/>
                                          </p:val>
                                        </p:tav>
                                        <p:tav tm="100000">
                                          <p:val>
                                            <p:strVal val="#ppt_w"/>
                                          </p:val>
                                        </p:tav>
                                      </p:tavLst>
                                    </p:anim>
                                    <p:anim calcmode="lin" valueType="num">
                                      <p:cBhvr>
                                        <p:cTn id="28" dur="1000" fill="hold"/>
                                        <p:tgtEl>
                                          <p:spTgt spid="56328"/>
                                        </p:tgtEl>
                                        <p:attrNameLst>
                                          <p:attrName>ppt_h</p:attrName>
                                        </p:attrNameLst>
                                      </p:cBhvr>
                                      <p:tavLst>
                                        <p:tav tm="0">
                                          <p:val>
                                            <p:fltVal val="0"/>
                                          </p:val>
                                        </p:tav>
                                        <p:tav tm="100000">
                                          <p:val>
                                            <p:strVal val="#ppt_h"/>
                                          </p:val>
                                        </p:tav>
                                      </p:tavLst>
                                    </p:anim>
                                    <p:animEffect transition="in" filter="fade">
                                      <p:cBhvr>
                                        <p:cTn id="29" dur="1000"/>
                                        <p:tgtEl>
                                          <p:spTgt spid="56328"/>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Effect transition="in" filter="fade">
                                      <p:cBhvr>
                                        <p:cTn id="36" dur="10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0" fill="hold" grpId="0" nodeType="clickEffect">
                                  <p:stCondLst>
                                    <p:cond delay="0"/>
                                  </p:stCondLst>
                                  <p:childTnLst>
                                    <p:set>
                                      <p:cBhvr>
                                        <p:cTn id="40" dur="1" fill="hold">
                                          <p:stCondLst>
                                            <p:cond delay="0"/>
                                          </p:stCondLst>
                                        </p:cTn>
                                        <p:tgtEl>
                                          <p:spTgt spid="56325"/>
                                        </p:tgtEl>
                                        <p:attrNameLst>
                                          <p:attrName>style.visibility</p:attrName>
                                        </p:attrNameLst>
                                      </p:cBhvr>
                                      <p:to>
                                        <p:strVal val="visible"/>
                                      </p:to>
                                    </p:set>
                                    <p:anim calcmode="lin" valueType="num">
                                      <p:cBhvr>
                                        <p:cTn id="41" dur="1000" fill="hold"/>
                                        <p:tgtEl>
                                          <p:spTgt spid="56325"/>
                                        </p:tgtEl>
                                        <p:attrNameLst>
                                          <p:attrName>ppt_w</p:attrName>
                                        </p:attrNameLst>
                                      </p:cBhvr>
                                      <p:tavLst>
                                        <p:tav tm="0">
                                          <p:val>
                                            <p:fltVal val="0"/>
                                          </p:val>
                                        </p:tav>
                                        <p:tav tm="100000">
                                          <p:val>
                                            <p:strVal val="#ppt_w"/>
                                          </p:val>
                                        </p:tav>
                                      </p:tavLst>
                                    </p:anim>
                                    <p:anim calcmode="lin" valueType="num">
                                      <p:cBhvr>
                                        <p:cTn id="42" dur="1000" fill="hold"/>
                                        <p:tgtEl>
                                          <p:spTgt spid="56325"/>
                                        </p:tgtEl>
                                        <p:attrNameLst>
                                          <p:attrName>ppt_h</p:attrName>
                                        </p:attrNameLst>
                                      </p:cBhvr>
                                      <p:tavLst>
                                        <p:tav tm="0">
                                          <p:val>
                                            <p:fltVal val="0"/>
                                          </p:val>
                                        </p:tav>
                                        <p:tav tm="100000">
                                          <p:val>
                                            <p:strVal val="#ppt_h"/>
                                          </p:val>
                                        </p:tav>
                                      </p:tavLst>
                                    </p:anim>
                                    <p:animEffect transition="in" filter="fade">
                                      <p:cBhvr>
                                        <p:cTn id="43" dur="10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1"/>
      <p:bldP spid="56325" grpId="0" animBg="1"/>
      <p:bldP spid="56326" grpId="0" animBg="1"/>
      <p:bldP spid="56327" grpId="0" animBg="1"/>
      <p:bldP spid="56328"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20" name="Rectangle 4"/>
          <p:cNvSpPr>
            <a:spLocks noGrp="1" noChangeArrowheads="1"/>
          </p:cNvSpPr>
          <p:nvPr>
            <p:ph type="title"/>
          </p:nvPr>
        </p:nvSpPr>
        <p:spPr/>
        <p:txBody>
          <a:bodyPr>
            <a:noAutofit/>
          </a:bodyPr>
          <a:lstStyle/>
          <a:p>
            <a:r>
              <a:rPr lang="en-CA" sz="4000" dirty="0">
                <a:solidFill>
                  <a:srgbClr val="000000"/>
                </a:solidFill>
              </a:rPr>
              <a:t>Ethics</a:t>
            </a:r>
            <a:r>
              <a:rPr lang="en-CA" sz="4000" dirty="0"/>
              <a:t> in the Workplace Are Needed More Than Ever</a:t>
            </a:r>
            <a:endParaRPr lang="en-US" sz="4000" dirty="0"/>
          </a:p>
        </p:txBody>
      </p:sp>
      <p:sp>
        <p:nvSpPr>
          <p:cNvPr id="162828" name="Text Box 12"/>
          <p:cNvSpPr txBox="1">
            <a:spLocks noChangeArrowheads="1"/>
          </p:cNvSpPr>
          <p:nvPr/>
        </p:nvSpPr>
        <p:spPr bwMode="auto">
          <a:xfrm>
            <a:off x="838200" y="2209800"/>
            <a:ext cx="7620000" cy="584775"/>
          </a:xfrm>
          <a:prstGeom prst="rect">
            <a:avLst/>
          </a:prstGeom>
          <a:solidFill>
            <a:schemeClr val="accent3">
              <a:lumMod val="60000"/>
              <a:lumOff val="40000"/>
            </a:schemeClr>
          </a:solidFill>
          <a:ln>
            <a:headEnd/>
            <a:tailEnd/>
          </a:ln>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wrap="square">
            <a:spAutoFit/>
          </a:bodyPr>
          <a:lstStyle/>
          <a:p>
            <a:pPr algn="ctr" defTabSz="514350" hangingPunct="0"/>
            <a:r>
              <a:rPr lang="en-US" b="0" dirty="0">
                <a:solidFill>
                  <a:schemeClr val="tx1"/>
                </a:solidFill>
              </a:rPr>
              <a:t>What is ethical behaviour?</a:t>
            </a:r>
          </a:p>
        </p:txBody>
      </p:sp>
      <p:sp>
        <p:nvSpPr>
          <p:cNvPr id="162829" name="Text Box 13"/>
          <p:cNvSpPr txBox="1">
            <a:spLocks noChangeArrowheads="1"/>
          </p:cNvSpPr>
          <p:nvPr/>
        </p:nvSpPr>
        <p:spPr bwMode="auto">
          <a:xfrm>
            <a:off x="914400" y="4419600"/>
            <a:ext cx="7620000" cy="1569660"/>
          </a:xfrm>
          <a:prstGeom prst="rect">
            <a:avLst/>
          </a:prstGeom>
          <a:solidFill>
            <a:schemeClr val="accent3">
              <a:lumMod val="40000"/>
              <a:lumOff val="60000"/>
              <a:alpha val="29000"/>
            </a:schemeClr>
          </a:solidFill>
          <a:ln w="9525" algn="ctr">
            <a:noFill/>
            <a:miter lim="800000"/>
            <a:headEnd/>
            <a:tailEnd/>
          </a:ln>
          <a:scene3d>
            <a:camera prst="orthographicFront"/>
            <a:lightRig rig="threePt" dir="t"/>
          </a:scene3d>
          <a:sp3d>
            <a:bevelT/>
          </a:sp3d>
        </p:spPr>
        <p:txBody>
          <a:bodyPr wrap="square">
            <a:spAutoFit/>
          </a:bodyPr>
          <a:lstStyle/>
          <a:p>
            <a:pPr algn="ctr" defTabSz="514350" hangingPunct="0"/>
            <a:r>
              <a:rPr lang="en-US" b="0" dirty="0"/>
              <a:t>Conventional standards of right and wrong that prescribe what people </a:t>
            </a:r>
          </a:p>
          <a:p>
            <a:pPr algn="ctr" defTabSz="514350" hangingPunct="0"/>
            <a:r>
              <a:rPr lang="en-US" b="0" dirty="0"/>
              <a:t>should do</a:t>
            </a:r>
          </a:p>
        </p:txBody>
      </p:sp>
      <p:sp>
        <p:nvSpPr>
          <p:cNvPr id="162830" name="AutoShape 14"/>
          <p:cNvSpPr>
            <a:spLocks noChangeArrowheads="1"/>
          </p:cNvSpPr>
          <p:nvPr/>
        </p:nvSpPr>
        <p:spPr bwMode="auto">
          <a:xfrm>
            <a:off x="4114800" y="3124200"/>
            <a:ext cx="942975" cy="976313"/>
          </a:xfrm>
          <a:prstGeom prst="downArrow">
            <a:avLst>
              <a:gd name="adj1" fmla="val 50000"/>
              <a:gd name="adj2" fmla="val 25884"/>
            </a:avLst>
          </a:prstGeom>
          <a:solidFill>
            <a:schemeClr val="accent3">
              <a:lumMod val="60000"/>
              <a:lumOff val="40000"/>
            </a:schemeClr>
          </a:solidFill>
          <a:ln w="12700" algn="ctr">
            <a:noFill/>
            <a:miter lim="800000"/>
            <a:headEnd/>
            <a:tailEnd/>
          </a:ln>
          <a:scene3d>
            <a:camera prst="orthographicFront"/>
            <a:lightRig rig="threePt" dir="t"/>
          </a:scene3d>
          <a:sp3d>
            <a:bevelT prst="convex"/>
          </a:sp3d>
        </p:spPr>
        <p:style>
          <a:lnRef idx="0">
            <a:scrgbClr r="0" g="0" b="0"/>
          </a:lnRef>
          <a:fillRef idx="1002">
            <a:schemeClr val="lt2"/>
          </a:fillRef>
          <a:effectRef idx="0">
            <a:scrgbClr r="0" g="0" b="0"/>
          </a:effectRef>
          <a:fontRef idx="major"/>
        </p:style>
        <p:txBody>
          <a:bodyPr wrap="none" anchor="ctr"/>
          <a:lstStyle/>
          <a:p>
            <a:pPr algn="ctr">
              <a:spcBef>
                <a:spcPct val="20000"/>
              </a:spcBef>
              <a:buSzPct val="75000"/>
            </a:pPr>
            <a:endParaRPr lang="en-CA" b="0" dirty="0">
              <a:solidFill>
                <a:srgbClr val="FF0000"/>
              </a:solidFill>
            </a:endParaRPr>
          </a:p>
        </p:txBody>
      </p:sp>
      <p:sp>
        <p:nvSpPr>
          <p:cNvPr id="8"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a:t>
            </a:r>
            <a:fld id="{90E60EF9-1974-4B4E-8EB0-BAAA0C254CFE}" type="slidenum">
              <a:rPr lang="en-CA" smtClean="0"/>
              <a:pPr/>
              <a:t>40</a:t>
            </a:fld>
            <a:endParaRPr lang="en-CA"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B34B6F2-58BA-4D5B-A311-C40C52B15886}"/>
              </a:ext>
            </a:extLst>
          </p:cNvPr>
          <p:cNvSpPr>
            <a:spLocks noGrp="1"/>
          </p:cNvSpPr>
          <p:nvPr>
            <p:ph type="title"/>
          </p:nvPr>
        </p:nvSpPr>
        <p:spPr>
          <a:xfrm>
            <a:off x="458962" y="332656"/>
            <a:ext cx="8229600" cy="1143000"/>
          </a:xfrm>
        </p:spPr>
        <p:txBody>
          <a:bodyPr/>
          <a:lstStyle/>
          <a:p>
            <a:r>
              <a:rPr lang="en-CA" dirty="0"/>
              <a:t>Defining Ethics </a:t>
            </a:r>
          </a:p>
        </p:txBody>
      </p:sp>
      <p:sp>
        <p:nvSpPr>
          <p:cNvPr id="10" name="Content Placeholder 9">
            <a:extLst>
              <a:ext uri="{FF2B5EF4-FFF2-40B4-BE49-F238E27FC236}">
                <a16:creationId xmlns:a16="http://schemas.microsoft.com/office/drawing/2014/main" id="{7DD8FEA2-FC12-425E-BDF5-45FC3C504BCA}"/>
              </a:ext>
            </a:extLst>
          </p:cNvPr>
          <p:cNvSpPr>
            <a:spLocks noGrp="1"/>
          </p:cNvSpPr>
          <p:nvPr>
            <p:ph idx="1"/>
          </p:nvPr>
        </p:nvSpPr>
        <p:spPr/>
        <p:txBody>
          <a:bodyPr>
            <a:normAutofit lnSpcReduction="10000"/>
          </a:bodyPr>
          <a:lstStyle/>
          <a:p>
            <a:r>
              <a:rPr lang="en-CA" sz="3500" dirty="0"/>
              <a:t>Is conventional standards of right and wrong</a:t>
            </a:r>
          </a:p>
          <a:p>
            <a:r>
              <a:rPr lang="en-CA" sz="3500" dirty="0"/>
              <a:t>Prescribes what people should do</a:t>
            </a:r>
          </a:p>
          <a:p>
            <a:r>
              <a:rPr lang="en-CA" sz="3500" dirty="0"/>
              <a:t>Consists of rights, obligations, and benefits to society</a:t>
            </a:r>
          </a:p>
          <a:p>
            <a:r>
              <a:rPr lang="en-CA" sz="3500" dirty="0"/>
              <a:t>Is about having values and taking responsibility</a:t>
            </a:r>
          </a:p>
          <a:p>
            <a:r>
              <a:rPr lang="en-CA" sz="3500" dirty="0"/>
              <a:t>Is about being expected to follow the law</a:t>
            </a:r>
          </a:p>
          <a:p>
            <a:endParaRPr lang="en-CA" dirty="0"/>
          </a:p>
        </p:txBody>
      </p:sp>
      <p:sp>
        <p:nvSpPr>
          <p:cNvPr id="7" name="Footer Placeholder 6">
            <a:extLst>
              <a:ext uri="{FF2B5EF4-FFF2-40B4-BE49-F238E27FC236}">
                <a16:creationId xmlns:a16="http://schemas.microsoft.com/office/drawing/2014/main" id="{32951BBB-9312-4ED5-9010-55A2C6B9EE00}"/>
              </a:ext>
            </a:extLst>
          </p:cNvPr>
          <p:cNvSpPr>
            <a:spLocks noGrp="1"/>
          </p:cNvSpPr>
          <p:nvPr>
            <p:ph type="ftr" sz="quarter" idx="3"/>
          </p:nvPr>
        </p:nvSpPr>
        <p:spPr/>
        <p:txBody>
          <a:bodyPr/>
          <a:lstStyle/>
          <a:p>
            <a:r>
              <a:rPr lang="en-US" dirty="0"/>
              <a:t>Copyright © 2019 by Nelson Education Ltd.</a:t>
            </a:r>
            <a:endParaRPr lang="en-CA" dirty="0"/>
          </a:p>
        </p:txBody>
      </p:sp>
      <p:sp>
        <p:nvSpPr>
          <p:cNvPr id="8" name="Slide Number Placeholder 7">
            <a:extLst>
              <a:ext uri="{FF2B5EF4-FFF2-40B4-BE49-F238E27FC236}">
                <a16:creationId xmlns:a16="http://schemas.microsoft.com/office/drawing/2014/main" id="{082DE3C9-0CD3-4475-8C60-05175F972484}"/>
              </a:ext>
            </a:extLst>
          </p:cNvPr>
          <p:cNvSpPr>
            <a:spLocks noGrp="1"/>
          </p:cNvSpPr>
          <p:nvPr>
            <p:ph type="sldNum" sz="quarter" idx="4"/>
          </p:nvPr>
        </p:nvSpPr>
        <p:spPr/>
        <p:txBody>
          <a:bodyPr/>
          <a:lstStyle/>
          <a:p>
            <a:r>
              <a:rPr lang="en-CA" dirty="0"/>
              <a:t>1-</a:t>
            </a:r>
            <a:fld id="{90E60EF9-1974-4B4E-8EB0-BAAA0C254CFE}" type="slidenum">
              <a:rPr lang="en-CA" smtClean="0"/>
              <a:pPr/>
              <a:t>41</a:t>
            </a:fld>
            <a:endParaRPr lang="en-CA" dirty="0"/>
          </a:p>
        </p:txBody>
      </p:sp>
    </p:spTree>
    <p:extLst>
      <p:ext uri="{BB962C8B-B14F-4D97-AF65-F5344CB8AC3E}">
        <p14:creationId xmlns:p14="http://schemas.microsoft.com/office/powerpoint/2010/main" val="245463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additive="base">
                                        <p:cTn id="25"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 calcmode="lin" valueType="num">
                                      <p:cBhvr additive="base">
                                        <p:cTn id="37"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0" y="274638"/>
            <a:ext cx="9144000" cy="1143000"/>
          </a:xfrm>
        </p:spPr>
        <p:txBody>
          <a:bodyPr>
            <a:noAutofit/>
          </a:bodyPr>
          <a:lstStyle/>
          <a:p>
            <a:pPr>
              <a:defRPr/>
            </a:pPr>
            <a:r>
              <a:rPr lang="en-CA" sz="4000" dirty="0"/>
              <a:t>Doing What Ethical Communicators Do</a:t>
            </a:r>
            <a:endParaRPr lang="en-US" sz="4000" dirty="0"/>
          </a:p>
        </p:txBody>
      </p:sp>
      <p:sp>
        <p:nvSpPr>
          <p:cNvPr id="186371" name="Rectangle 3"/>
          <p:cNvSpPr>
            <a:spLocks noGrp="1" noChangeArrowheads="1"/>
          </p:cNvSpPr>
          <p:nvPr>
            <p:ph idx="1"/>
          </p:nvPr>
        </p:nvSpPr>
        <p:spPr/>
        <p:txBody>
          <a:bodyPr>
            <a:normAutofit/>
          </a:bodyPr>
          <a:lstStyle/>
          <a:p>
            <a:pPr eaLnBrk="1" hangingPunct="1">
              <a:lnSpc>
                <a:spcPct val="90000"/>
              </a:lnSpc>
              <a:buClr>
                <a:srgbClr val="002060"/>
              </a:buClr>
              <a:buFont typeface="Arial" pitchFamily="34" charset="0"/>
              <a:buChar char="•"/>
            </a:pPr>
            <a:r>
              <a:rPr lang="en-US" sz="3500" dirty="0"/>
              <a:t>Abide by the law.</a:t>
            </a:r>
          </a:p>
          <a:p>
            <a:pPr eaLnBrk="1" hangingPunct="1">
              <a:lnSpc>
                <a:spcPct val="90000"/>
              </a:lnSpc>
              <a:buClr>
                <a:srgbClr val="002060"/>
              </a:buClr>
              <a:buFont typeface="Arial" pitchFamily="34" charset="0"/>
              <a:buChar char="•"/>
            </a:pPr>
            <a:r>
              <a:rPr lang="en-US" sz="3500" dirty="0"/>
              <a:t>Tell the truth.</a:t>
            </a:r>
          </a:p>
          <a:p>
            <a:pPr eaLnBrk="1" hangingPunct="1">
              <a:lnSpc>
                <a:spcPct val="90000"/>
              </a:lnSpc>
              <a:buClr>
                <a:srgbClr val="002060"/>
              </a:buClr>
              <a:buFont typeface="Arial" pitchFamily="34" charset="0"/>
              <a:buChar char="•"/>
            </a:pPr>
            <a:r>
              <a:rPr lang="en-US" sz="3500" dirty="0"/>
              <a:t>Label opinions.</a:t>
            </a:r>
          </a:p>
          <a:p>
            <a:pPr eaLnBrk="1" hangingPunct="1">
              <a:lnSpc>
                <a:spcPct val="90000"/>
              </a:lnSpc>
              <a:buClr>
                <a:srgbClr val="002060"/>
              </a:buClr>
              <a:buFont typeface="Arial" pitchFamily="34" charset="0"/>
              <a:buChar char="•"/>
            </a:pPr>
            <a:r>
              <a:rPr lang="en-US" sz="3500" dirty="0"/>
              <a:t>Be objective.</a:t>
            </a:r>
          </a:p>
          <a:p>
            <a:pPr eaLnBrk="1" hangingPunct="1">
              <a:lnSpc>
                <a:spcPct val="90000"/>
              </a:lnSpc>
              <a:buClr>
                <a:srgbClr val="002060"/>
              </a:buClr>
              <a:buFont typeface="Arial" pitchFamily="34" charset="0"/>
              <a:buChar char="•"/>
            </a:pPr>
            <a:r>
              <a:rPr lang="en-US" sz="3500" dirty="0"/>
              <a:t>Communicate clearly.</a:t>
            </a:r>
          </a:p>
          <a:p>
            <a:pPr eaLnBrk="1" hangingPunct="1">
              <a:lnSpc>
                <a:spcPct val="90000"/>
              </a:lnSpc>
              <a:buClr>
                <a:srgbClr val="002060"/>
              </a:buClr>
              <a:buFont typeface="Arial" pitchFamily="34" charset="0"/>
              <a:buChar char="•"/>
            </a:pPr>
            <a:r>
              <a:rPr lang="en-US" sz="3500" dirty="0"/>
              <a:t>Use inclusive language.</a:t>
            </a:r>
          </a:p>
          <a:p>
            <a:pPr eaLnBrk="1" hangingPunct="1">
              <a:lnSpc>
                <a:spcPct val="90000"/>
              </a:lnSpc>
              <a:buClr>
                <a:srgbClr val="002060"/>
              </a:buClr>
              <a:buFont typeface="Arial" pitchFamily="34" charset="0"/>
              <a:buChar char="•"/>
            </a:pPr>
            <a:r>
              <a:rPr lang="en-US" sz="3500" dirty="0"/>
              <a:t>Give credit</a:t>
            </a:r>
            <a:r>
              <a:rPr lang="en-US" sz="2800" dirty="0"/>
              <a:t>.</a:t>
            </a:r>
          </a:p>
        </p:txBody>
      </p:sp>
      <p:sp>
        <p:nvSpPr>
          <p:cNvPr id="6"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a:t>
            </a:r>
            <a:fld id="{90E60EF9-1974-4B4E-8EB0-BAAA0C254CFE}" type="slidenum">
              <a:rPr lang="en-CA" smtClean="0"/>
              <a:pPr/>
              <a:t>42</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70"/>
                                        </p:tgtEl>
                                        <p:attrNameLst>
                                          <p:attrName>style.visibility</p:attrName>
                                        </p:attrNameLst>
                                      </p:cBhvr>
                                      <p:to>
                                        <p:strVal val="visible"/>
                                      </p:to>
                                    </p:set>
                                    <p:anim calcmode="lin" valueType="num">
                                      <p:cBhvr additive="base">
                                        <p:cTn id="7" dur="500" fill="hold"/>
                                        <p:tgtEl>
                                          <p:spTgt spid="186370"/>
                                        </p:tgtEl>
                                        <p:attrNameLst>
                                          <p:attrName>ppt_x</p:attrName>
                                        </p:attrNameLst>
                                      </p:cBhvr>
                                      <p:tavLst>
                                        <p:tav tm="0">
                                          <p:val>
                                            <p:strVal val="0-#ppt_w/2"/>
                                          </p:val>
                                        </p:tav>
                                        <p:tav tm="100000">
                                          <p:val>
                                            <p:strVal val="#ppt_x"/>
                                          </p:val>
                                        </p:tav>
                                      </p:tavLst>
                                    </p:anim>
                                    <p:anim calcmode="lin" valueType="num">
                                      <p:cBhvr additive="base">
                                        <p:cTn id="8" dur="500" fill="hold"/>
                                        <p:tgtEl>
                                          <p:spTgt spid="1863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71">
                                            <p:txEl>
                                              <p:pRg st="0" end="0"/>
                                            </p:txEl>
                                          </p:spTgt>
                                        </p:tgtEl>
                                        <p:attrNameLst>
                                          <p:attrName>style.visibility</p:attrName>
                                        </p:attrNameLst>
                                      </p:cBhvr>
                                      <p:to>
                                        <p:strVal val="visible"/>
                                      </p:to>
                                    </p:set>
                                    <p:anim calcmode="lin" valueType="num">
                                      <p:cBhvr additive="base">
                                        <p:cTn id="13" dur="5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6371">
                                            <p:txEl>
                                              <p:pRg st="1" end="1"/>
                                            </p:txEl>
                                          </p:spTgt>
                                        </p:tgtEl>
                                        <p:attrNameLst>
                                          <p:attrName>style.visibility</p:attrName>
                                        </p:attrNameLst>
                                      </p:cBhvr>
                                      <p:to>
                                        <p:strVal val="visible"/>
                                      </p:to>
                                    </p:set>
                                    <p:anim calcmode="lin" valueType="num">
                                      <p:cBhvr additive="base">
                                        <p:cTn id="19" dur="500" fill="hold"/>
                                        <p:tgtEl>
                                          <p:spTgt spid="18637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6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6371">
                                            <p:txEl>
                                              <p:pRg st="2" end="2"/>
                                            </p:txEl>
                                          </p:spTgt>
                                        </p:tgtEl>
                                        <p:attrNameLst>
                                          <p:attrName>style.visibility</p:attrName>
                                        </p:attrNameLst>
                                      </p:cBhvr>
                                      <p:to>
                                        <p:strVal val="visible"/>
                                      </p:to>
                                    </p:set>
                                    <p:anim calcmode="lin" valueType="num">
                                      <p:cBhvr additive="base">
                                        <p:cTn id="25" dur="500" fill="hold"/>
                                        <p:tgtEl>
                                          <p:spTgt spid="18637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6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6371">
                                            <p:txEl>
                                              <p:pRg st="3" end="3"/>
                                            </p:txEl>
                                          </p:spTgt>
                                        </p:tgtEl>
                                        <p:attrNameLst>
                                          <p:attrName>style.visibility</p:attrName>
                                        </p:attrNameLst>
                                      </p:cBhvr>
                                      <p:to>
                                        <p:strVal val="visible"/>
                                      </p:to>
                                    </p:set>
                                    <p:anim calcmode="lin" valueType="num">
                                      <p:cBhvr additive="base">
                                        <p:cTn id="31" dur="500" fill="hold"/>
                                        <p:tgtEl>
                                          <p:spTgt spid="18637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6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6371">
                                            <p:txEl>
                                              <p:pRg st="4" end="4"/>
                                            </p:txEl>
                                          </p:spTgt>
                                        </p:tgtEl>
                                        <p:attrNameLst>
                                          <p:attrName>style.visibility</p:attrName>
                                        </p:attrNameLst>
                                      </p:cBhvr>
                                      <p:to>
                                        <p:strVal val="visible"/>
                                      </p:to>
                                    </p:set>
                                    <p:anim calcmode="lin" valueType="num">
                                      <p:cBhvr additive="base">
                                        <p:cTn id="37" dur="500" fill="hold"/>
                                        <p:tgtEl>
                                          <p:spTgt spid="18637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63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6371">
                                            <p:txEl>
                                              <p:pRg st="5" end="5"/>
                                            </p:txEl>
                                          </p:spTgt>
                                        </p:tgtEl>
                                        <p:attrNameLst>
                                          <p:attrName>style.visibility</p:attrName>
                                        </p:attrNameLst>
                                      </p:cBhvr>
                                      <p:to>
                                        <p:strVal val="visible"/>
                                      </p:to>
                                    </p:set>
                                    <p:anim calcmode="lin" valueType="num">
                                      <p:cBhvr additive="base">
                                        <p:cTn id="43" dur="500" fill="hold"/>
                                        <p:tgtEl>
                                          <p:spTgt spid="186371">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63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6371">
                                            <p:txEl>
                                              <p:pRg st="6" end="6"/>
                                            </p:txEl>
                                          </p:spTgt>
                                        </p:tgtEl>
                                        <p:attrNameLst>
                                          <p:attrName>style.visibility</p:attrName>
                                        </p:attrNameLst>
                                      </p:cBhvr>
                                      <p:to>
                                        <p:strVal val="visible"/>
                                      </p:to>
                                    </p:set>
                                    <p:anim calcmode="lin" valueType="num">
                                      <p:cBhvr additive="base">
                                        <p:cTn id="49" dur="500" fill="hold"/>
                                        <p:tgtEl>
                                          <p:spTgt spid="186371">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637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p:bldP spid="186371"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0" y="274638"/>
            <a:ext cx="9144000" cy="1143000"/>
          </a:xfrm>
        </p:spPr>
        <p:txBody>
          <a:bodyPr>
            <a:noAutofit/>
          </a:bodyPr>
          <a:lstStyle/>
          <a:p>
            <a:pPr>
              <a:defRPr/>
            </a:pPr>
            <a:r>
              <a:rPr lang="en-CA" sz="4000" dirty="0"/>
              <a:t>Choosing Tools for Doing the Right Thing</a:t>
            </a:r>
            <a:endParaRPr lang="en-US" sz="4000" b="1" dirty="0"/>
          </a:p>
        </p:txBody>
      </p:sp>
      <p:sp>
        <p:nvSpPr>
          <p:cNvPr id="187395" name="Rectangle 3"/>
          <p:cNvSpPr>
            <a:spLocks noGrp="1" noChangeArrowheads="1"/>
          </p:cNvSpPr>
          <p:nvPr>
            <p:ph idx="1"/>
          </p:nvPr>
        </p:nvSpPr>
        <p:spPr>
          <a:xfrm>
            <a:off x="457200" y="1798637"/>
            <a:ext cx="8229600" cy="4525963"/>
          </a:xfrm>
        </p:spPr>
        <p:txBody>
          <a:bodyPr>
            <a:normAutofit/>
          </a:bodyPr>
          <a:lstStyle/>
          <a:p>
            <a:pPr eaLnBrk="1" hangingPunct="1">
              <a:lnSpc>
                <a:spcPct val="90000"/>
              </a:lnSpc>
              <a:spcAft>
                <a:spcPct val="10000"/>
              </a:spcAft>
              <a:buClr>
                <a:srgbClr val="002060"/>
              </a:buClr>
              <a:buFont typeface="Arial" pitchFamily="34" charset="0"/>
              <a:buChar char="•"/>
            </a:pPr>
            <a:r>
              <a:rPr lang="en-US" sz="3600" dirty="0"/>
              <a:t>Is the action you are considering legal? </a:t>
            </a:r>
          </a:p>
          <a:p>
            <a:pPr eaLnBrk="1" hangingPunct="1">
              <a:lnSpc>
                <a:spcPct val="90000"/>
              </a:lnSpc>
              <a:spcAft>
                <a:spcPct val="10000"/>
              </a:spcAft>
              <a:buClr>
                <a:srgbClr val="002060"/>
              </a:buClr>
              <a:buFont typeface="Arial" pitchFamily="34" charset="0"/>
              <a:buChar char="•"/>
            </a:pPr>
            <a:r>
              <a:rPr lang="en-US" sz="3600" dirty="0"/>
              <a:t>Would you do it if you were on the opposite side?</a:t>
            </a:r>
          </a:p>
          <a:p>
            <a:pPr eaLnBrk="1" hangingPunct="1">
              <a:lnSpc>
                <a:spcPct val="90000"/>
              </a:lnSpc>
              <a:spcAft>
                <a:spcPct val="10000"/>
              </a:spcAft>
              <a:buClr>
                <a:srgbClr val="002060"/>
              </a:buClr>
              <a:buFont typeface="Arial" pitchFamily="34" charset="0"/>
              <a:buChar char="•"/>
            </a:pPr>
            <a:r>
              <a:rPr lang="en-US" sz="3600" dirty="0"/>
              <a:t>Can you rule out a better alternative?</a:t>
            </a:r>
          </a:p>
          <a:p>
            <a:pPr eaLnBrk="1" hangingPunct="1">
              <a:lnSpc>
                <a:spcPct val="90000"/>
              </a:lnSpc>
              <a:spcAft>
                <a:spcPct val="10000"/>
              </a:spcAft>
              <a:buClr>
                <a:srgbClr val="002060"/>
              </a:buClr>
              <a:buFont typeface="Arial" pitchFamily="34" charset="0"/>
              <a:buChar char="•"/>
            </a:pPr>
            <a:r>
              <a:rPr lang="en-US" sz="3600" dirty="0"/>
              <a:t>Would a trusted advisor agree?</a:t>
            </a:r>
          </a:p>
          <a:p>
            <a:pPr eaLnBrk="1" hangingPunct="1">
              <a:lnSpc>
                <a:spcPct val="90000"/>
              </a:lnSpc>
              <a:spcAft>
                <a:spcPct val="10000"/>
              </a:spcAft>
              <a:buClr>
                <a:srgbClr val="002060"/>
              </a:buClr>
              <a:buFont typeface="Arial" pitchFamily="34" charset="0"/>
              <a:buChar char="•"/>
            </a:pPr>
            <a:r>
              <a:rPr lang="en-US" sz="3600" dirty="0"/>
              <a:t>Would family, friends, or coworkers approve?</a:t>
            </a:r>
          </a:p>
        </p:txBody>
      </p:sp>
      <p:sp>
        <p:nvSpPr>
          <p:cNvPr id="6"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a:t>
            </a:r>
            <a:fld id="{90E60EF9-1974-4B4E-8EB0-BAAA0C254CFE}" type="slidenum">
              <a:rPr lang="en-CA" smtClean="0"/>
              <a:pPr/>
              <a:t>43</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394"/>
                                        </p:tgtEl>
                                        <p:attrNameLst>
                                          <p:attrName>style.visibility</p:attrName>
                                        </p:attrNameLst>
                                      </p:cBhvr>
                                      <p:to>
                                        <p:strVal val="visible"/>
                                      </p:to>
                                    </p:set>
                                    <p:anim calcmode="lin" valueType="num">
                                      <p:cBhvr additive="base">
                                        <p:cTn id="7" dur="500" fill="hold"/>
                                        <p:tgtEl>
                                          <p:spTgt spid="187394"/>
                                        </p:tgtEl>
                                        <p:attrNameLst>
                                          <p:attrName>ppt_x</p:attrName>
                                        </p:attrNameLst>
                                      </p:cBhvr>
                                      <p:tavLst>
                                        <p:tav tm="0">
                                          <p:val>
                                            <p:strVal val="0-#ppt_w/2"/>
                                          </p:val>
                                        </p:tav>
                                        <p:tav tm="100000">
                                          <p:val>
                                            <p:strVal val="#ppt_x"/>
                                          </p:val>
                                        </p:tav>
                                      </p:tavLst>
                                    </p:anim>
                                    <p:anim calcmode="lin" valueType="num">
                                      <p:cBhvr additive="base">
                                        <p:cTn id="8" dur="500" fill="hold"/>
                                        <p:tgtEl>
                                          <p:spTgt spid="1873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7395">
                                            <p:txEl>
                                              <p:pRg st="0" end="0"/>
                                            </p:txEl>
                                          </p:spTgt>
                                        </p:tgtEl>
                                        <p:attrNameLst>
                                          <p:attrName>style.visibility</p:attrName>
                                        </p:attrNameLst>
                                      </p:cBhvr>
                                      <p:to>
                                        <p:strVal val="visible"/>
                                      </p:to>
                                    </p:set>
                                    <p:anim calcmode="lin" valueType="num">
                                      <p:cBhvr additive="base">
                                        <p:cTn id="13" dur="500" fill="hold"/>
                                        <p:tgtEl>
                                          <p:spTgt spid="18739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7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7395">
                                            <p:txEl>
                                              <p:pRg st="1" end="1"/>
                                            </p:txEl>
                                          </p:spTgt>
                                        </p:tgtEl>
                                        <p:attrNameLst>
                                          <p:attrName>style.visibility</p:attrName>
                                        </p:attrNameLst>
                                      </p:cBhvr>
                                      <p:to>
                                        <p:strVal val="visible"/>
                                      </p:to>
                                    </p:set>
                                    <p:anim calcmode="lin" valueType="num">
                                      <p:cBhvr additive="base">
                                        <p:cTn id="19" dur="500" fill="hold"/>
                                        <p:tgtEl>
                                          <p:spTgt spid="18739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7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7395">
                                            <p:txEl>
                                              <p:pRg st="2" end="2"/>
                                            </p:txEl>
                                          </p:spTgt>
                                        </p:tgtEl>
                                        <p:attrNameLst>
                                          <p:attrName>style.visibility</p:attrName>
                                        </p:attrNameLst>
                                      </p:cBhvr>
                                      <p:to>
                                        <p:strVal val="visible"/>
                                      </p:to>
                                    </p:set>
                                    <p:anim calcmode="lin" valueType="num">
                                      <p:cBhvr additive="base">
                                        <p:cTn id="25" dur="500" fill="hold"/>
                                        <p:tgtEl>
                                          <p:spTgt spid="18739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7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7395">
                                            <p:txEl>
                                              <p:pRg st="3" end="3"/>
                                            </p:txEl>
                                          </p:spTgt>
                                        </p:tgtEl>
                                        <p:attrNameLst>
                                          <p:attrName>style.visibility</p:attrName>
                                        </p:attrNameLst>
                                      </p:cBhvr>
                                      <p:to>
                                        <p:strVal val="visible"/>
                                      </p:to>
                                    </p:set>
                                    <p:anim calcmode="lin" valueType="num">
                                      <p:cBhvr additive="base">
                                        <p:cTn id="31" dur="500" fill="hold"/>
                                        <p:tgtEl>
                                          <p:spTgt spid="18739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73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7395">
                                            <p:txEl>
                                              <p:pRg st="4" end="4"/>
                                            </p:txEl>
                                          </p:spTgt>
                                        </p:tgtEl>
                                        <p:attrNameLst>
                                          <p:attrName>style.visibility</p:attrName>
                                        </p:attrNameLst>
                                      </p:cBhvr>
                                      <p:to>
                                        <p:strVal val="visible"/>
                                      </p:to>
                                    </p:set>
                                    <p:anim calcmode="lin" valueType="num">
                                      <p:cBhvr additive="base">
                                        <p:cTn id="37" dur="500" fill="hold"/>
                                        <p:tgtEl>
                                          <p:spTgt spid="18739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73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p:bldP spid="187395"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CA" sz="4000" i="1" dirty="0"/>
              <a:t>Summary of Learning Objectives</a:t>
            </a:r>
          </a:p>
        </p:txBody>
      </p:sp>
      <p:sp>
        <p:nvSpPr>
          <p:cNvPr id="9" name="Content Placeholder 8"/>
          <p:cNvSpPr>
            <a:spLocks noGrp="1"/>
          </p:cNvSpPr>
          <p:nvPr>
            <p:ph idx="1"/>
          </p:nvPr>
        </p:nvSpPr>
        <p:spPr>
          <a:xfrm>
            <a:off x="609600" y="1447800"/>
            <a:ext cx="7848600" cy="4525963"/>
          </a:xfrm>
        </p:spPr>
        <p:txBody>
          <a:bodyPr>
            <a:noAutofit/>
          </a:bodyPr>
          <a:lstStyle/>
          <a:p>
            <a:pPr>
              <a:buClr>
                <a:srgbClr val="002060"/>
              </a:buClr>
            </a:pPr>
            <a:r>
              <a:rPr lang="en-CA" sz="2900" dirty="0"/>
              <a:t>Explain how communication skills fuel career success and understand why writing skills are vital in a digital, mobile, and social-media-driven workplace.</a:t>
            </a:r>
          </a:p>
          <a:p>
            <a:pPr>
              <a:buClr>
                <a:srgbClr val="002060"/>
              </a:buClr>
            </a:pPr>
            <a:r>
              <a:rPr lang="en-CA" sz="2900" dirty="0"/>
              <a:t>Identify the skills for success in the hyperconnected 21st-century workplace, and competitive job market.</a:t>
            </a:r>
          </a:p>
          <a:p>
            <a:pPr>
              <a:buClr>
                <a:srgbClr val="002060"/>
              </a:buClr>
            </a:pPr>
            <a:r>
              <a:rPr lang="en-CA" sz="2900" dirty="0"/>
              <a:t>Describe significant trends and technologies in today’s dynamic work environment.</a:t>
            </a:r>
          </a:p>
        </p:txBody>
      </p:sp>
      <p:sp>
        <p:nvSpPr>
          <p:cNvPr id="6"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a:t>
            </a:r>
            <a:fld id="{90E60EF9-1974-4B4E-8EB0-BAAA0C254CFE}" type="slidenum">
              <a:rPr lang="en-CA" smtClean="0"/>
              <a:pPr/>
              <a:t>44</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a:spLocks noGrp="1"/>
          </p:cNvSpPr>
          <p:nvPr>
            <p:ph type="title"/>
          </p:nvPr>
        </p:nvSpPr>
        <p:spPr/>
        <p:txBody>
          <a:bodyPr>
            <a:normAutofit/>
          </a:bodyPr>
          <a:lstStyle/>
          <a:p>
            <a:r>
              <a:rPr lang="en-CA" sz="4000" i="1" dirty="0"/>
              <a:t>Summary of Learning Objectives</a:t>
            </a:r>
          </a:p>
        </p:txBody>
      </p:sp>
      <p:sp>
        <p:nvSpPr>
          <p:cNvPr id="3" name="Content Placeholder 2"/>
          <p:cNvSpPr>
            <a:spLocks noGrp="1"/>
          </p:cNvSpPr>
          <p:nvPr>
            <p:ph idx="1"/>
          </p:nvPr>
        </p:nvSpPr>
        <p:spPr>
          <a:xfrm>
            <a:off x="466586" y="1417638"/>
            <a:ext cx="7772400" cy="4747666"/>
          </a:xfrm>
        </p:spPr>
        <p:txBody>
          <a:bodyPr>
            <a:noAutofit/>
          </a:bodyPr>
          <a:lstStyle/>
          <a:p>
            <a:r>
              <a:rPr lang="en-CA" sz="2900" dirty="0"/>
              <a:t>Understand the nature of communication and its barriers.</a:t>
            </a:r>
          </a:p>
          <a:p>
            <a:r>
              <a:rPr lang="en-CA" sz="2900" dirty="0"/>
              <a:t>Examine critically the flow of communication in organizations, explain the importance of effective media choices, and understand how to overcome typical barriers to organizational communication.</a:t>
            </a:r>
          </a:p>
          <a:p>
            <a:r>
              <a:rPr lang="en-CA" sz="2900" dirty="0"/>
              <a:t>Analyze ethics in the workplace, understand the goals of ethical business communicators, and choose the tools for doing the right thing. </a:t>
            </a:r>
          </a:p>
        </p:txBody>
      </p:sp>
      <p:sp>
        <p:nvSpPr>
          <p:cNvPr id="8"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a:t>
            </a:r>
            <a:fld id="{90E60EF9-1974-4B4E-8EB0-BAAA0C254CFE}" type="slidenum">
              <a:rPr lang="en-CA" smtClean="0"/>
              <a:pPr/>
              <a:t>45</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Communicating in the Digita</a:t>
            </a:r>
            <a:r>
              <a:rPr lang="en-CA" dirty="0">
                <a:solidFill>
                  <a:schemeClr val="tx2"/>
                </a:solidFill>
              </a:rPr>
              <a:t>l</a:t>
            </a:r>
            <a:r>
              <a:rPr lang="en-CA" dirty="0"/>
              <a:t> World</a:t>
            </a:r>
          </a:p>
        </p:txBody>
      </p:sp>
      <p:sp>
        <p:nvSpPr>
          <p:cNvPr id="3" name="Content Placeholder 2"/>
          <p:cNvSpPr>
            <a:spLocks noGrp="1"/>
          </p:cNvSpPr>
          <p:nvPr>
            <p:ph idx="1"/>
          </p:nvPr>
        </p:nvSpPr>
        <p:spPr>
          <a:xfrm>
            <a:off x="457200" y="1600200"/>
            <a:ext cx="8001000" cy="4525963"/>
          </a:xfrm>
        </p:spPr>
        <p:txBody>
          <a:bodyPr>
            <a:normAutofit lnSpcReduction="10000"/>
          </a:bodyPr>
          <a:lstStyle/>
          <a:p>
            <a:r>
              <a:rPr lang="en-CA" dirty="0"/>
              <a:t>Individuals can expect to work in a fast-paced, competitive, and highly connected digital environment.</a:t>
            </a:r>
          </a:p>
          <a:p>
            <a:r>
              <a:rPr lang="en-CA" dirty="0"/>
              <a:t>Technology connects individuals anywhere and anytime.</a:t>
            </a:r>
          </a:p>
          <a:p>
            <a:r>
              <a:rPr lang="en-CA" dirty="0"/>
              <a:t>Businesses recognize the power of digital media networks.</a:t>
            </a:r>
          </a:p>
          <a:p>
            <a:r>
              <a:rPr lang="en-CA" dirty="0"/>
              <a:t>Electronic media have empowered the public to participate and be heard.</a:t>
            </a:r>
          </a:p>
        </p:txBody>
      </p:sp>
      <p:sp>
        <p:nvSpPr>
          <p:cNvPr id="8"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a:t>
            </a:r>
            <a:fld id="{90E60EF9-1974-4B4E-8EB0-BAAA0C254CFE}" type="slidenum">
              <a:rPr lang="en-CA" smtClean="0"/>
              <a:pPr/>
              <a:t>5</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7" name="Rectangle 9"/>
          <p:cNvSpPr>
            <a:spLocks noGrp="1" noChangeArrowheads="1"/>
          </p:cNvSpPr>
          <p:nvPr>
            <p:ph type="title"/>
          </p:nvPr>
        </p:nvSpPr>
        <p:spPr/>
        <p:txBody>
          <a:bodyPr>
            <a:normAutofit fontScale="90000"/>
          </a:bodyPr>
          <a:lstStyle/>
          <a:p>
            <a:pPr algn="ctr" eaLnBrk="1" hangingPunct="1">
              <a:defRPr/>
            </a:pPr>
            <a:r>
              <a:rPr lang="en-US" sz="4000" dirty="0"/>
              <a:t>Communicating in the Digital World:</a:t>
            </a:r>
            <a:br>
              <a:rPr lang="en-US" sz="4000" dirty="0"/>
            </a:br>
            <a:r>
              <a:rPr lang="en-US" sz="4000" dirty="0"/>
              <a:t>Your Path to Success</a:t>
            </a:r>
          </a:p>
        </p:txBody>
      </p:sp>
      <p:sp>
        <p:nvSpPr>
          <p:cNvPr id="104451" name="Rectangle 3"/>
          <p:cNvSpPr>
            <a:spLocks noGrp="1" noChangeArrowheads="1"/>
          </p:cNvSpPr>
          <p:nvPr>
            <p:ph idx="1"/>
          </p:nvPr>
        </p:nvSpPr>
        <p:spPr/>
        <p:txBody>
          <a:bodyPr/>
          <a:lstStyle/>
          <a:p>
            <a:pPr eaLnBrk="1" hangingPunct="1">
              <a:lnSpc>
                <a:spcPct val="90000"/>
              </a:lnSpc>
              <a:spcAft>
                <a:spcPct val="10000"/>
              </a:spcAft>
              <a:buFont typeface="Wingdings" pitchFamily="2" charset="2"/>
              <a:buNone/>
            </a:pPr>
            <a:r>
              <a:rPr lang="en-US" dirty="0"/>
              <a:t>Strong communication skills </a:t>
            </a:r>
          </a:p>
          <a:p>
            <a:pPr eaLnBrk="1" hangingPunct="1">
              <a:lnSpc>
                <a:spcPct val="90000"/>
              </a:lnSpc>
              <a:spcAft>
                <a:spcPct val="10000"/>
              </a:spcAft>
              <a:buFont typeface="Wingdings" pitchFamily="2" charset="2"/>
              <a:buNone/>
            </a:pPr>
            <a:endParaRPr lang="en-US" sz="1400" dirty="0"/>
          </a:p>
          <a:p>
            <a:pPr eaLnBrk="1" hangingPunct="1">
              <a:lnSpc>
                <a:spcPct val="90000"/>
              </a:lnSpc>
              <a:spcAft>
                <a:spcPct val="10000"/>
              </a:spcAft>
              <a:buClr>
                <a:srgbClr val="002060"/>
              </a:buClr>
              <a:buFont typeface="Arial" pitchFamily="34" charset="0"/>
              <a:buChar char="•"/>
            </a:pPr>
            <a:r>
              <a:rPr lang="en-US" sz="2800" dirty="0"/>
              <a:t>Are critical to effective job placement, advancement, and organizational success</a:t>
            </a:r>
          </a:p>
          <a:p>
            <a:pPr eaLnBrk="1" hangingPunct="1">
              <a:lnSpc>
                <a:spcPct val="90000"/>
              </a:lnSpc>
              <a:spcAft>
                <a:spcPct val="10000"/>
              </a:spcAft>
              <a:buClr>
                <a:srgbClr val="002060"/>
              </a:buClr>
              <a:buFont typeface="Arial" pitchFamily="34" charset="0"/>
              <a:buChar char="•"/>
            </a:pPr>
            <a:r>
              <a:rPr lang="en-US" sz="2800" dirty="0"/>
              <a:t>Are specifically asked for in job advertisements</a:t>
            </a:r>
          </a:p>
          <a:p>
            <a:pPr eaLnBrk="1" hangingPunct="1">
              <a:lnSpc>
                <a:spcPct val="90000"/>
              </a:lnSpc>
              <a:spcAft>
                <a:spcPct val="10000"/>
              </a:spcAft>
              <a:buClr>
                <a:srgbClr val="002060"/>
              </a:buClr>
              <a:buFont typeface="Arial" pitchFamily="34" charset="0"/>
              <a:buChar char="•"/>
            </a:pPr>
            <a:r>
              <a:rPr lang="en-US" sz="2800" dirty="0"/>
              <a:t>Include general communication, interpersonal skills, and teamwork skills</a:t>
            </a:r>
          </a:p>
          <a:p>
            <a:pPr eaLnBrk="1" hangingPunct="1">
              <a:lnSpc>
                <a:spcPct val="90000"/>
              </a:lnSpc>
              <a:spcAft>
                <a:spcPct val="10000"/>
              </a:spcAft>
              <a:buClr>
                <a:srgbClr val="002060"/>
              </a:buClr>
              <a:buFont typeface="Arial" pitchFamily="34" charset="0"/>
              <a:buChar char="•"/>
            </a:pPr>
            <a:r>
              <a:rPr lang="en-US" sz="2800" dirty="0"/>
              <a:t>Are as important as technical skills for entry-level and management positions</a:t>
            </a:r>
          </a:p>
        </p:txBody>
      </p:sp>
      <p:sp>
        <p:nvSpPr>
          <p:cNvPr id="6"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a:t>
            </a:r>
            <a:fld id="{90E60EF9-1974-4B4E-8EB0-BAAA0C254CFE}" type="slidenum">
              <a:rPr lang="en-CA" smtClean="0"/>
              <a:pPr/>
              <a:t>6</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7"/>
                                        </p:tgtEl>
                                        <p:attrNameLst>
                                          <p:attrName>style.visibility</p:attrName>
                                        </p:attrNameLst>
                                      </p:cBhvr>
                                      <p:to>
                                        <p:strVal val="visible"/>
                                      </p:to>
                                    </p:set>
                                    <p:anim calcmode="lin" valueType="num">
                                      <p:cBhvr additive="base">
                                        <p:cTn id="7" dur="500" fill="hold"/>
                                        <p:tgtEl>
                                          <p:spTgt spid="104457"/>
                                        </p:tgtEl>
                                        <p:attrNameLst>
                                          <p:attrName>ppt_x</p:attrName>
                                        </p:attrNameLst>
                                      </p:cBhvr>
                                      <p:tavLst>
                                        <p:tav tm="0">
                                          <p:val>
                                            <p:strVal val="0-#ppt_w/2"/>
                                          </p:val>
                                        </p:tav>
                                        <p:tav tm="100000">
                                          <p:val>
                                            <p:strVal val="#ppt_x"/>
                                          </p:val>
                                        </p:tav>
                                      </p:tavLst>
                                    </p:anim>
                                    <p:anim calcmode="lin" valueType="num">
                                      <p:cBhvr additive="base">
                                        <p:cTn id="8" dur="500" fill="hold"/>
                                        <p:tgtEl>
                                          <p:spTgt spid="1044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51">
                                            <p:txEl>
                                              <p:pRg st="0" end="0"/>
                                            </p:txEl>
                                          </p:spTgt>
                                        </p:tgtEl>
                                        <p:attrNameLst>
                                          <p:attrName>style.visibility</p:attrName>
                                        </p:attrNameLst>
                                      </p:cBhvr>
                                      <p:to>
                                        <p:strVal val="visible"/>
                                      </p:to>
                                    </p:set>
                                    <p:anim calcmode="lin" valueType="num">
                                      <p:cBhvr additive="base">
                                        <p:cTn id="13" dur="500" fill="hold"/>
                                        <p:tgtEl>
                                          <p:spTgt spid="10445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4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4451">
                                            <p:txEl>
                                              <p:pRg st="2" end="2"/>
                                            </p:txEl>
                                          </p:spTgt>
                                        </p:tgtEl>
                                        <p:attrNameLst>
                                          <p:attrName>style.visibility</p:attrName>
                                        </p:attrNameLst>
                                      </p:cBhvr>
                                      <p:to>
                                        <p:strVal val="visible"/>
                                      </p:to>
                                    </p:set>
                                    <p:anim calcmode="lin" valueType="num">
                                      <p:cBhvr additive="base">
                                        <p:cTn id="19" dur="500" fill="hold"/>
                                        <p:tgtEl>
                                          <p:spTgt spid="1044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44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4451">
                                            <p:txEl>
                                              <p:pRg st="3" end="3"/>
                                            </p:txEl>
                                          </p:spTgt>
                                        </p:tgtEl>
                                        <p:attrNameLst>
                                          <p:attrName>style.visibility</p:attrName>
                                        </p:attrNameLst>
                                      </p:cBhvr>
                                      <p:to>
                                        <p:strVal val="visible"/>
                                      </p:to>
                                    </p:set>
                                    <p:anim calcmode="lin" valueType="num">
                                      <p:cBhvr additive="base">
                                        <p:cTn id="25" dur="500" fill="hold"/>
                                        <p:tgtEl>
                                          <p:spTgt spid="1044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44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4451">
                                            <p:txEl>
                                              <p:pRg st="4" end="4"/>
                                            </p:txEl>
                                          </p:spTgt>
                                        </p:tgtEl>
                                        <p:attrNameLst>
                                          <p:attrName>style.visibility</p:attrName>
                                        </p:attrNameLst>
                                      </p:cBhvr>
                                      <p:to>
                                        <p:strVal val="visible"/>
                                      </p:to>
                                    </p:set>
                                    <p:anim calcmode="lin" valueType="num">
                                      <p:cBhvr additive="base">
                                        <p:cTn id="31" dur="500" fill="hold"/>
                                        <p:tgtEl>
                                          <p:spTgt spid="1044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44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4451">
                                            <p:txEl>
                                              <p:pRg st="5" end="5"/>
                                            </p:txEl>
                                          </p:spTgt>
                                        </p:tgtEl>
                                        <p:attrNameLst>
                                          <p:attrName>style.visibility</p:attrName>
                                        </p:attrNameLst>
                                      </p:cBhvr>
                                      <p:to>
                                        <p:strVal val="visible"/>
                                      </p:to>
                                    </p:set>
                                    <p:anim calcmode="lin" valueType="num">
                                      <p:cBhvr additive="base">
                                        <p:cTn id="37" dur="500" fill="hold"/>
                                        <p:tgtEl>
                                          <p:spTgt spid="1044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445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7" grpId="0"/>
      <p:bldP spid="1044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Communication Skills</a:t>
            </a:r>
          </a:p>
        </p:txBody>
      </p:sp>
      <p:sp>
        <p:nvSpPr>
          <p:cNvPr id="3" name="Content Placeholder 2"/>
          <p:cNvSpPr>
            <a:spLocks noGrp="1"/>
          </p:cNvSpPr>
          <p:nvPr>
            <p:ph idx="1"/>
          </p:nvPr>
        </p:nvSpPr>
        <p:spPr>
          <a:xfrm>
            <a:off x="457200" y="1600200"/>
            <a:ext cx="7924800" cy="4525963"/>
          </a:xfrm>
        </p:spPr>
        <p:txBody>
          <a:bodyPr>
            <a:normAutofit lnSpcReduction="10000"/>
          </a:bodyPr>
          <a:lstStyle/>
          <a:p>
            <a:r>
              <a:rPr lang="en-CA" dirty="0"/>
              <a:t>Include general communication skills, interpersonal skills, and teamwork skills</a:t>
            </a:r>
          </a:p>
          <a:p>
            <a:r>
              <a:rPr lang="en-CA" dirty="0"/>
              <a:t>Require good writing skills</a:t>
            </a:r>
          </a:p>
          <a:p>
            <a:r>
              <a:rPr lang="en-CA" dirty="0"/>
              <a:t>Require individuals to be media savvy and exercise good judgment when posting Internet messages and writing e-mails</a:t>
            </a:r>
          </a:p>
          <a:p>
            <a:r>
              <a:rPr lang="en-CA" dirty="0"/>
              <a:t>Necessitate that individuals guard their online image and protect the reputation of their employers</a:t>
            </a:r>
          </a:p>
        </p:txBody>
      </p:sp>
      <p:sp>
        <p:nvSpPr>
          <p:cNvPr id="8"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a:t>
            </a:r>
            <a:fld id="{90E60EF9-1974-4B4E-8EB0-BAAA0C254CFE}" type="slidenum">
              <a:rPr lang="en-CA" smtClean="0"/>
              <a:pPr/>
              <a:t>7</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70186"/>
          </a:xfrm>
        </p:spPr>
        <p:txBody>
          <a:bodyPr>
            <a:normAutofit/>
          </a:bodyPr>
          <a:lstStyle/>
          <a:p>
            <a:r>
              <a:rPr lang="en-CA" dirty="0"/>
              <a:t>How Good Are Your Communication Skills?</a:t>
            </a:r>
          </a:p>
        </p:txBody>
      </p:sp>
      <p:sp>
        <p:nvSpPr>
          <p:cNvPr id="5" name="Content Placeholder 4"/>
          <p:cNvSpPr>
            <a:spLocks noGrp="1"/>
          </p:cNvSpPr>
          <p:nvPr>
            <p:ph idx="1"/>
          </p:nvPr>
        </p:nvSpPr>
        <p:spPr>
          <a:xfrm>
            <a:off x="914400" y="2852936"/>
            <a:ext cx="7543800" cy="2404864"/>
          </a:xfrm>
        </p:spPr>
        <p:txBody>
          <a:bodyPr>
            <a:normAutofit/>
          </a:bodyPr>
          <a:lstStyle/>
          <a:p>
            <a:pPr>
              <a:buNone/>
            </a:pPr>
            <a:r>
              <a:rPr lang="en-CA" sz="2600" dirty="0">
                <a:hlinkClick r:id="rId3"/>
              </a:rPr>
              <a:t>www.mindtools.com/pages/article/newCS_99.htm</a:t>
            </a:r>
            <a:endParaRPr lang="en-CA" sz="2600" dirty="0"/>
          </a:p>
        </p:txBody>
      </p:sp>
      <p:sp>
        <p:nvSpPr>
          <p:cNvPr id="8"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a:t>
            </a:r>
            <a:fld id="{90E60EF9-1974-4B4E-8EB0-BAAA0C254CFE}" type="slidenum">
              <a:rPr lang="en-CA" smtClean="0"/>
              <a:pPr/>
              <a:t>8</a:t>
            </a:fld>
            <a:endParaRPr lang="en-CA" dirty="0"/>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417637"/>
            <a:ext cx="7315200" cy="4830763"/>
          </a:xfrm>
        </p:spPr>
        <p:txBody>
          <a:bodyPr>
            <a:normAutofit/>
          </a:bodyPr>
          <a:lstStyle/>
          <a:p>
            <a:pPr algn="ctr">
              <a:buNone/>
            </a:pPr>
            <a:r>
              <a:rPr lang="en-CA" sz="5400" dirty="0"/>
              <a:t>“Writing matters more than ever because the online media require more of it, not less.”</a:t>
            </a:r>
          </a:p>
        </p:txBody>
      </p:sp>
      <p:sp>
        <p:nvSpPr>
          <p:cNvPr id="5" name="Footer Placeholder 5"/>
          <p:cNvSpPr>
            <a:spLocks noGrp="1"/>
          </p:cNvSpPr>
          <p:nvPr>
            <p:ph type="ftr" sz="quarter" idx="3"/>
          </p:nvPr>
        </p:nvSpPr>
        <p:spPr>
          <a:xfrm>
            <a:off x="3124200" y="6356350"/>
            <a:ext cx="32004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a:t>
            </a:r>
            <a:fld id="{90E60EF9-1974-4B4E-8EB0-BAAA0C254CFE}" type="slidenum">
              <a:rPr lang="en-CA" smtClean="0"/>
              <a:pPr/>
              <a:t>9</a:t>
            </a:fld>
            <a:endParaRPr lang="en-CA"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19216</TotalTime>
  <Words>4642</Words>
  <Application>Microsoft Office PowerPoint</Application>
  <PresentationFormat>On-screen Show (4:3)</PresentationFormat>
  <Paragraphs>544</Paragraphs>
  <Slides>45</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Gill Sans MT</vt:lpstr>
      <vt:lpstr>Wingdings</vt:lpstr>
      <vt:lpstr>Office Theme</vt:lpstr>
      <vt:lpstr>PowerPoint Presentation</vt:lpstr>
      <vt:lpstr>Business Communication in the Digital Age</vt:lpstr>
      <vt:lpstr>Unit 1 Employability Skills</vt:lpstr>
      <vt:lpstr>Business Communication  in the Digital Age</vt:lpstr>
      <vt:lpstr>Communicating in the Digital World</vt:lpstr>
      <vt:lpstr>Communicating in the Digital World: Your Path to Success</vt:lpstr>
      <vt:lpstr>Communication Skills</vt:lpstr>
      <vt:lpstr>How Good Are Your Communication Skills?</vt:lpstr>
      <vt:lpstr>PowerPoint Presentation</vt:lpstr>
      <vt:lpstr>Writing in the Digital Age</vt:lpstr>
      <vt:lpstr>Success in the 21st-Century Workplace </vt:lpstr>
      <vt:lpstr>Why Should You Care?</vt:lpstr>
      <vt:lpstr>Why Should You Care?</vt:lpstr>
      <vt:lpstr> Thinking Critically in the Digital Age</vt:lpstr>
      <vt:lpstr>Managing Your Career Well</vt:lpstr>
      <vt:lpstr>Guarding Your Credibility</vt:lpstr>
      <vt:lpstr>Succeeding in a Competitive Job Market</vt:lpstr>
      <vt:lpstr>Trends and Challenges in the Information Age Workplace</vt:lpstr>
      <vt:lpstr>Social Media Growth</vt:lpstr>
      <vt:lpstr> Social Media and Changing  Communication Technologies </vt:lpstr>
      <vt:lpstr>Communication Process</vt:lpstr>
      <vt:lpstr>Barriers That Create Misunderstanding</vt:lpstr>
      <vt:lpstr>Overcoming Communication Obstacles</vt:lpstr>
      <vt:lpstr>Business Communication Functions</vt:lpstr>
      <vt:lpstr>Internal and External Communication</vt:lpstr>
      <vt:lpstr>Communication Advantages</vt:lpstr>
      <vt:lpstr>Communication Disadvantages</vt:lpstr>
      <vt:lpstr>Media Richness and Social Presence</vt:lpstr>
      <vt:lpstr>Media Richness and Communication Effectiveness</vt:lpstr>
      <vt:lpstr>Information Flow in Organizations: Formal Channels</vt:lpstr>
      <vt:lpstr>Information Flow in Organizations: Formal Channels </vt:lpstr>
      <vt:lpstr>Improving  Downward Information Flow</vt:lpstr>
      <vt:lpstr>Information Flow in Organizations: Formal Channels </vt:lpstr>
      <vt:lpstr>Improving Upward Information Flow</vt:lpstr>
      <vt:lpstr>Information Flow in Organizations: Formal Channels</vt:lpstr>
      <vt:lpstr>Improving Horizontal Information Flow</vt:lpstr>
      <vt:lpstr>Informal Communication Channels</vt:lpstr>
      <vt:lpstr>Using the Grapevine Productively</vt:lpstr>
      <vt:lpstr>Respond Ethically to Gossip</vt:lpstr>
      <vt:lpstr>Ethics in the Workplace Are Needed More Than Ever</vt:lpstr>
      <vt:lpstr>Defining Ethics </vt:lpstr>
      <vt:lpstr>Doing What Ethical Communicators Do</vt:lpstr>
      <vt:lpstr>Choosing Tools for Doing the Right Thing</vt:lpstr>
      <vt:lpstr>Summary of Learning Objectives</vt:lpstr>
      <vt:lpstr>Summary of 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Communicating in  Today’s Workplace</dc:title>
  <dc:creator>Larry and Kathy</dc:creator>
  <cp:lastModifiedBy>Benson, Tara</cp:lastModifiedBy>
  <cp:revision>587</cp:revision>
  <cp:lastPrinted>2017-10-01T04:27:50Z</cp:lastPrinted>
  <dcterms:created xsi:type="dcterms:W3CDTF">2015-03-12T17:13:31Z</dcterms:created>
  <dcterms:modified xsi:type="dcterms:W3CDTF">2020-09-11T16:52:11Z</dcterms:modified>
</cp:coreProperties>
</file>