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54"/>
  </p:notesMasterIdLst>
  <p:handoutMasterIdLst>
    <p:handoutMasterId r:id="rId55"/>
  </p:handoutMasterIdLst>
  <p:sldIdLst>
    <p:sldId id="470" r:id="rId2"/>
    <p:sldId id="469" r:id="rId3"/>
    <p:sldId id="472" r:id="rId4"/>
    <p:sldId id="261" r:id="rId5"/>
    <p:sldId id="396" r:id="rId6"/>
    <p:sldId id="448" r:id="rId7"/>
    <p:sldId id="449" r:id="rId8"/>
    <p:sldId id="450" r:id="rId9"/>
    <p:sldId id="456" r:id="rId10"/>
    <p:sldId id="473" r:id="rId11"/>
    <p:sldId id="474" r:id="rId12"/>
    <p:sldId id="475" r:id="rId13"/>
    <p:sldId id="476" r:id="rId14"/>
    <p:sldId id="477" r:id="rId15"/>
    <p:sldId id="478" r:id="rId16"/>
    <p:sldId id="479" r:id="rId17"/>
    <p:sldId id="480" r:id="rId18"/>
    <p:sldId id="451" r:id="rId19"/>
    <p:sldId id="471" r:id="rId20"/>
    <p:sldId id="481" r:id="rId21"/>
    <p:sldId id="488" r:id="rId22"/>
    <p:sldId id="482" r:id="rId23"/>
    <p:sldId id="483" r:id="rId24"/>
    <p:sldId id="414" r:id="rId25"/>
    <p:sldId id="415" r:id="rId26"/>
    <p:sldId id="459" r:id="rId27"/>
    <p:sldId id="419" r:id="rId28"/>
    <p:sldId id="460" r:id="rId29"/>
    <p:sldId id="461" r:id="rId30"/>
    <p:sldId id="462" r:id="rId31"/>
    <p:sldId id="484" r:id="rId32"/>
    <p:sldId id="485" r:id="rId33"/>
    <p:sldId id="432" r:id="rId34"/>
    <p:sldId id="442" r:id="rId35"/>
    <p:sldId id="445" r:id="rId36"/>
    <p:sldId id="486" r:id="rId37"/>
    <p:sldId id="489" r:id="rId38"/>
    <p:sldId id="433" r:id="rId39"/>
    <p:sldId id="434" r:id="rId40"/>
    <p:sldId id="463" r:id="rId41"/>
    <p:sldId id="464" r:id="rId42"/>
    <p:sldId id="435" r:id="rId43"/>
    <p:sldId id="492" r:id="rId44"/>
    <p:sldId id="436" r:id="rId45"/>
    <p:sldId id="437" r:id="rId46"/>
    <p:sldId id="446" r:id="rId47"/>
    <p:sldId id="438" r:id="rId48"/>
    <p:sldId id="487" r:id="rId49"/>
    <p:sldId id="490" r:id="rId50"/>
    <p:sldId id="491" r:id="rId51"/>
    <p:sldId id="313" r:id="rId52"/>
    <p:sldId id="465" r:id="rId53"/>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rong Finish" initials="S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D81"/>
    <a:srgbClr val="FF0000"/>
    <a:srgbClr val="774286"/>
    <a:srgbClr val="963C26"/>
    <a:srgbClr val="292929"/>
    <a:srgbClr val="5F5F5F"/>
    <a:srgbClr val="4D4D4D"/>
    <a:srgbClr val="D89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40" autoAdjust="0"/>
    <p:restoredTop sz="87451" autoAdjust="0"/>
  </p:normalViewPr>
  <p:slideViewPr>
    <p:cSldViewPr>
      <p:cViewPr>
        <p:scale>
          <a:sx n="64" d="100"/>
          <a:sy n="64" d="100"/>
        </p:scale>
        <p:origin x="2410" y="240"/>
      </p:cViewPr>
      <p:guideLst>
        <p:guide orient="horz" pos="2160"/>
        <p:guide pos="2880"/>
      </p:guideLst>
    </p:cSldViewPr>
  </p:slideViewPr>
  <p:outlineViewPr>
    <p:cViewPr>
      <p:scale>
        <a:sx n="33" d="100"/>
        <a:sy n="33" d="100"/>
      </p:scale>
      <p:origin x="38" y="0"/>
    </p:cViewPr>
  </p:outlineViewPr>
  <p:notesTextViewPr>
    <p:cViewPr>
      <p:scale>
        <a:sx n="100" d="100"/>
        <a:sy n="100" d="100"/>
      </p:scale>
      <p:origin x="0" y="0"/>
    </p:cViewPr>
  </p:notesTextViewPr>
  <p:sorterViewPr>
    <p:cViewPr>
      <p:scale>
        <a:sx n="200" d="100"/>
        <a:sy n="200" d="100"/>
      </p:scale>
      <p:origin x="0" y="16544"/>
    </p:cViewPr>
  </p:sorterViewPr>
  <p:notesViewPr>
    <p:cSldViewPr>
      <p:cViewPr varScale="1">
        <p:scale>
          <a:sx n="89" d="100"/>
          <a:sy n="89" d="100"/>
        </p:scale>
        <p:origin x="-4184" y="-12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0B84DFB-155D-4FCF-9817-ACFC5CA3F74C}" type="datetimeFigureOut">
              <a:rPr lang="en-CA" smtClean="0"/>
              <a:pPr/>
              <a:t>2022-10-13</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t>Copyright © 2016 by Nelson Education Ltd.</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24E387A-DB4A-4E51-B81F-57F70FDD714A}" type="slidenum">
              <a:rPr lang="en-CA" smtClean="0"/>
              <a:pPr/>
              <a:t>‹#›</a:t>
            </a:fld>
            <a:endParaRPr lang="en-CA" dirty="0"/>
          </a:p>
        </p:txBody>
      </p:sp>
    </p:spTree>
    <p:extLst>
      <p:ext uri="{BB962C8B-B14F-4D97-AF65-F5344CB8AC3E}">
        <p14:creationId xmlns:p14="http://schemas.microsoft.com/office/powerpoint/2010/main" val="25058935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r>
              <a:rPr lang="en-US" dirty="0"/>
              <a:t>Copyright © 2016 by Nelson Education Ltd.</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fld id="{3045A216-B432-4EDA-A7E0-F1A4E050A521}" type="slidenum">
              <a:rPr lang="en-US"/>
              <a:pPr>
                <a:defRPr/>
              </a:pPr>
              <a:t>‹#›</a:t>
            </a:fld>
            <a:endParaRPr lang="en-US" dirty="0"/>
          </a:p>
        </p:txBody>
      </p:sp>
    </p:spTree>
    <p:extLst>
      <p:ext uri="{BB962C8B-B14F-4D97-AF65-F5344CB8AC3E}">
        <p14:creationId xmlns:p14="http://schemas.microsoft.com/office/powerpoint/2010/main" val="1057768811"/>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18</a:t>
            </a:fld>
            <a:endParaRPr lang="en-US" dirty="0"/>
          </a:p>
        </p:txBody>
      </p:sp>
    </p:spTree>
    <p:extLst>
      <p:ext uri="{BB962C8B-B14F-4D97-AF65-F5344CB8AC3E}">
        <p14:creationId xmlns:p14="http://schemas.microsoft.com/office/powerpoint/2010/main" val="220465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19</a:t>
            </a:fld>
            <a:endParaRPr lang="en-US" dirty="0"/>
          </a:p>
        </p:txBody>
      </p:sp>
    </p:spTree>
    <p:extLst>
      <p:ext uri="{BB962C8B-B14F-4D97-AF65-F5344CB8AC3E}">
        <p14:creationId xmlns:p14="http://schemas.microsoft.com/office/powerpoint/2010/main" val="72848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467689F4-861D-4D50-AE8C-0B02880F4CD5}" type="slidenum">
              <a:rPr lang="en-US" smtClean="0">
                <a:latin typeface="Arial" charset="0"/>
              </a:rPr>
              <a:pPr/>
              <a:t>24</a:t>
            </a:fld>
            <a:endParaRPr lang="en-US" dirty="0">
              <a:latin typeface="Arial" charset="0"/>
            </a:endParaRPr>
          </a:p>
        </p:txBody>
      </p:sp>
      <p:sp>
        <p:nvSpPr>
          <p:cNvPr id="81922"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1924"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1925"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1926"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1927"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74004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03DA5CB6-C332-46AE-9394-31F539475505}" type="slidenum">
              <a:rPr lang="en-US" smtClean="0">
                <a:latin typeface="Arial" charset="0"/>
              </a:rPr>
              <a:pPr/>
              <a:t>25</a:t>
            </a:fld>
            <a:endParaRPr lang="en-US" dirty="0">
              <a:latin typeface="Arial" charset="0"/>
            </a:endParaRPr>
          </a:p>
        </p:txBody>
      </p:sp>
      <p:sp>
        <p:nvSpPr>
          <p:cNvPr id="83970"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3972"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3973"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83974"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83975"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b="0" dirty="0">
              <a:latin typeface="Arial" charset="0"/>
            </a:endParaRPr>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40425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Interesting statistics: as of 2016 over 30 million Canadians subscribed to wireless services. Of these users, 73 percent own smartphones, ranking Canadians as “the 4th heaviest mobile data users in the world.”</a:t>
            </a:r>
          </a:p>
          <a:p>
            <a:endParaRPr lang="en-CA" dirty="0"/>
          </a:p>
          <a:p>
            <a:r>
              <a:rPr lang="en-CA" dirty="0"/>
              <a:t>Start a discussion with students: how many of them IM or text? Why do they use IM and texting?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26</a:t>
            </a:fld>
            <a:endParaRPr lang="en-US" dirty="0"/>
          </a:p>
        </p:txBody>
      </p:sp>
    </p:spTree>
    <p:extLst>
      <p:ext uri="{BB962C8B-B14F-4D97-AF65-F5344CB8AC3E}">
        <p14:creationId xmlns:p14="http://schemas.microsoft.com/office/powerpoint/2010/main" val="64518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96F95C01-6504-4832-96F9-76CCE7FE32A5}" type="slidenum">
              <a:rPr lang="en-US" smtClean="0">
                <a:latin typeface="Arial" charset="0"/>
              </a:rPr>
              <a:pPr/>
              <a:t>27</a:t>
            </a:fld>
            <a:endParaRPr lang="en-US" dirty="0">
              <a:latin typeface="Arial" charset="0"/>
            </a:endParaRPr>
          </a:p>
        </p:txBody>
      </p:sp>
      <p:sp>
        <p:nvSpPr>
          <p:cNvPr id="90114"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90116"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90117"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90118"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90119"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603967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28</a:t>
            </a:fld>
            <a:endParaRPr lang="en-US" dirty="0"/>
          </a:p>
        </p:txBody>
      </p:sp>
    </p:spTree>
    <p:extLst>
      <p:ext uri="{BB962C8B-B14F-4D97-AF65-F5344CB8AC3E}">
        <p14:creationId xmlns:p14="http://schemas.microsoft.com/office/powerpoint/2010/main" val="3149265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29</a:t>
            </a:fld>
            <a:endParaRPr lang="en-US" dirty="0"/>
          </a:p>
        </p:txBody>
      </p:sp>
    </p:spTree>
    <p:extLst>
      <p:ext uri="{BB962C8B-B14F-4D97-AF65-F5344CB8AC3E}">
        <p14:creationId xmlns:p14="http://schemas.microsoft.com/office/powerpoint/2010/main" val="134309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30</a:t>
            </a:fld>
            <a:endParaRPr lang="en-US" dirty="0"/>
          </a:p>
        </p:txBody>
      </p:sp>
    </p:spTree>
    <p:extLst>
      <p:ext uri="{BB962C8B-B14F-4D97-AF65-F5344CB8AC3E}">
        <p14:creationId xmlns:p14="http://schemas.microsoft.com/office/powerpoint/2010/main" val="2210941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Phishing involves fraudulent schemes, and spim is like spam.</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32</a:t>
            </a:fld>
            <a:endParaRPr lang="en-US" dirty="0"/>
          </a:p>
        </p:txBody>
      </p:sp>
    </p:spTree>
    <p:extLst>
      <p:ext uri="{BB962C8B-B14F-4D97-AF65-F5344CB8AC3E}">
        <p14:creationId xmlns:p14="http://schemas.microsoft.com/office/powerpoint/2010/main" val="241561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
        <p:nvSpPr>
          <p:cNvPr id="5"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33</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387931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34</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804786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35</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455992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708" indent="-174708">
              <a:buFont typeface="Arial" pitchFamily="34" charset="0"/>
              <a:buChar char="•"/>
            </a:pPr>
            <a:r>
              <a:rPr lang="en-CA" dirty="0"/>
              <a:t>Internet users can bypass gatekeepers who filter content in the traditional print and visual media. Hence, even extreme views often reach audiences of thousands or even millions. The dangers are obvious. Fact checking often falls by the wayside, buzz may become more important than truth, and a single keystroke can make or destroy a reputation.</a:t>
            </a:r>
          </a:p>
          <a:p>
            <a:pPr marL="174708" indent="-174708">
              <a:buFont typeface="Arial" pitchFamily="34" charset="0"/>
              <a:buChar char="•"/>
            </a:pPr>
            <a:r>
              <a:rPr lang="en-CA" dirty="0"/>
              <a:t>Businesses have embraced podcasting for sending audio and video messages that do not require a live presence. </a:t>
            </a:r>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38</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14878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39</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396315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Crowdsourcing is the practice of tapping into the combined knowledge</a:t>
            </a:r>
            <a:r>
              <a:rPr lang="en-CA" baseline="0" dirty="0"/>
              <a:t> of a large community to solve problems and complete assignments. </a:t>
            </a:r>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40</a:t>
            </a:fld>
            <a:endParaRPr lang="en-US" dirty="0"/>
          </a:p>
        </p:txBody>
      </p:sp>
    </p:spTree>
    <p:extLst>
      <p:ext uri="{BB962C8B-B14F-4D97-AF65-F5344CB8AC3E}">
        <p14:creationId xmlns:p14="http://schemas.microsoft.com/office/powerpoint/2010/main" val="838662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41</a:t>
            </a:fld>
            <a:endParaRPr lang="en-US" dirty="0"/>
          </a:p>
        </p:txBody>
      </p:sp>
    </p:spTree>
    <p:extLst>
      <p:ext uri="{BB962C8B-B14F-4D97-AF65-F5344CB8AC3E}">
        <p14:creationId xmlns:p14="http://schemas.microsoft.com/office/powerpoint/2010/main" val="308059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Organizations use blogs to communicate internally with employees and externally with clients. </a:t>
            </a:r>
            <a:endParaRPr lang="en-CA" b="1"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42</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17146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4708" indent="-174708">
              <a:buFont typeface="Arial" pitchFamily="34" charset="0"/>
              <a:buChar char="•"/>
            </a:pPr>
            <a:r>
              <a:rPr lang="en-CA" dirty="0"/>
              <a:t>Provide up-to-date company information to the press and the public. A company blog is a natural forum for late-breaking news, especially when disaster strikes. Business bloggers can address rumours and combat misinformation. </a:t>
            </a:r>
          </a:p>
          <a:p>
            <a:pPr marL="174708" indent="-174708">
              <a:buFont typeface="Arial" pitchFamily="34" charset="0"/>
              <a:buChar char="•"/>
            </a:pPr>
            <a:r>
              <a:rPr lang="en-CA" dirty="0"/>
              <a:t>Because most blogs invite feedback, they can be invaluable sources of opinion from customers and industry experts. The term </a:t>
            </a:r>
            <a:r>
              <a:rPr lang="en-CA" i="1" dirty="0"/>
              <a:t>viral marketing </a:t>
            </a:r>
            <a:r>
              <a:rPr lang="en-CA" dirty="0"/>
              <a:t>refers to the rapid spread of messages online, much like infectious diseases that pass from person to person. Viral messages must be unexpected and elicit an emotional response. Viral marketing refers to the rapid spread of messages online. </a:t>
            </a:r>
          </a:p>
          <a:p>
            <a:pPr marL="174708" indent="-174708">
              <a:buFont typeface="Arial" pitchFamily="34" charset="0"/>
              <a:buChar char="•"/>
            </a:pPr>
            <a:r>
              <a:rPr lang="en-CA" dirty="0"/>
              <a:t>Company blogs can attract a devoted community of participants who want to keep informed about company events, product updates, and other news.</a:t>
            </a:r>
          </a:p>
          <a:p>
            <a:pPr marL="174708" indent="-174708">
              <a:buFont typeface="Arial" pitchFamily="34" charset="0"/>
              <a:buChar char="•"/>
            </a:pPr>
            <a:r>
              <a:rPr lang="en-CA" dirty="0"/>
              <a:t>Blogs can be used to keep virtual teams on track and share updates on the road. </a:t>
            </a:r>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44</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079448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45</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58540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4C68E204-E6FC-4062-9AC8-F34A7AB5164E}" type="slidenum">
              <a:rPr lang="en-US" smtClean="0">
                <a:latin typeface="Arial" charset="0"/>
              </a:rPr>
              <a:pPr/>
              <a:t>4</a:t>
            </a:fld>
            <a:endParaRPr lang="en-US" dirty="0">
              <a:latin typeface="Arial"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CA" dirty="0">
              <a:latin typeface="Arial" charset="0"/>
            </a:endParaRPr>
          </a:p>
        </p:txBody>
      </p:sp>
      <p:sp>
        <p:nvSpPr>
          <p:cNvPr id="2" name="Footer Placeholder 1"/>
          <p:cNvSpPr>
            <a:spLocks noGrp="1"/>
          </p:cNvSpPr>
          <p:nvPr>
            <p:ph type="ftr" sz="quarter" idx="10"/>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1341081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About 83 percent of millennials regularly socialize and chat online. The number of social media users 65 and older has more than tripled in five years to 35 percent.</a:t>
            </a:r>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46</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045542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47</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466404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816651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52</a:t>
            </a:fld>
            <a:endParaRPr lang="en-US" dirty="0"/>
          </a:p>
        </p:txBody>
      </p:sp>
    </p:spTree>
    <p:extLst>
      <p:ext uri="{BB962C8B-B14F-4D97-AF65-F5344CB8AC3E}">
        <p14:creationId xmlns:p14="http://schemas.microsoft.com/office/powerpoint/2010/main" val="1827387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latin typeface="+mn-lt"/>
              </a:rPr>
              <a:t>E-mail has become the standard form of communication within organizations and the most common business communication channel. E-mails perform critical tasks including informing employees, giving directions, outlining procedures, requesting data, supplying responses, and confirming decisions. </a:t>
            </a:r>
          </a:p>
          <a:p>
            <a:endParaRPr lang="en-CA" dirty="0">
              <a:latin typeface="+mn-lt"/>
            </a:endParaRPr>
          </a:p>
          <a:p>
            <a:r>
              <a:rPr lang="en-CA" dirty="0">
                <a:latin typeface="+mn-lt"/>
              </a:rPr>
              <a:t>Canadians read 48 percent of e-mail on mobile devices, 25 percent on their desktop, and 27 percent via webmail.</a:t>
            </a:r>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330741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Put nothing in an e-mail message that you wouldn’t post on your office door. Know your organization’s e-mail policy before sending personal messages. As many as a quarter of employers have fired an employee for an e-mail violation.</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6</a:t>
            </a:fld>
            <a:endParaRPr lang="en-US" dirty="0"/>
          </a:p>
        </p:txBody>
      </p:sp>
    </p:spTree>
    <p:extLst>
      <p:ext uri="{BB962C8B-B14F-4D97-AF65-F5344CB8AC3E}">
        <p14:creationId xmlns:p14="http://schemas.microsoft.com/office/powerpoint/2010/main" val="312119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7</a:t>
            </a:fld>
            <a:endParaRPr lang="en-US" dirty="0"/>
          </a:p>
        </p:txBody>
      </p:sp>
    </p:spTree>
    <p:extLst>
      <p:ext uri="{BB962C8B-B14F-4D97-AF65-F5344CB8AC3E}">
        <p14:creationId xmlns:p14="http://schemas.microsoft.com/office/powerpoint/2010/main" val="324683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8</a:t>
            </a:fld>
            <a:endParaRPr lang="en-US" dirty="0"/>
          </a:p>
        </p:txBody>
      </p:sp>
    </p:spTree>
    <p:extLst>
      <p:ext uri="{BB962C8B-B14F-4D97-AF65-F5344CB8AC3E}">
        <p14:creationId xmlns:p14="http://schemas.microsoft.com/office/powerpoint/2010/main" val="247542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CA" dirty="0"/>
              <a:t>E-mails generally contain guide words, a greeting, a body, a complimentary closing, and a signature block.</a:t>
            </a:r>
          </a:p>
          <a:p>
            <a:endParaRPr lang="en-CA" dirty="0"/>
          </a:p>
          <a:p>
            <a:r>
              <a:rPr lang="en-CA" dirty="0"/>
              <a:t>Guide words are </a:t>
            </a:r>
            <a:r>
              <a:rPr lang="en-CA" i="1" dirty="0"/>
              <a:t>Date</a:t>
            </a:r>
            <a:r>
              <a:rPr lang="en-CA" i="0" dirty="0"/>
              <a:t>,</a:t>
            </a:r>
            <a:r>
              <a:rPr lang="en-CA" i="1" dirty="0"/>
              <a:t> To</a:t>
            </a:r>
            <a:r>
              <a:rPr lang="en-CA" i="0" dirty="0"/>
              <a:t>,</a:t>
            </a:r>
            <a:r>
              <a:rPr lang="en-CA" i="1" dirty="0"/>
              <a:t> From</a:t>
            </a:r>
            <a:r>
              <a:rPr lang="en-CA" dirty="0"/>
              <a:t>, and </a:t>
            </a:r>
            <a:r>
              <a:rPr lang="en-CA" i="1" dirty="0"/>
              <a:t>Subject</a:t>
            </a:r>
            <a:r>
              <a:rPr lang="en-CA" i="0" dirty="0"/>
              <a:t>,</a:t>
            </a:r>
            <a:r>
              <a:rPr lang="en-CA" i="1" dirty="0"/>
              <a:t> </a:t>
            </a:r>
            <a:r>
              <a:rPr lang="en-CA" dirty="0"/>
              <a:t>and the order depends on whether you are sending or receiving the message.</a:t>
            </a:r>
          </a:p>
          <a:p>
            <a:endParaRPr lang="en-CA" dirty="0"/>
          </a:p>
          <a:p>
            <a:r>
              <a:rPr lang="en-CA" dirty="0"/>
              <a:t>On the subject line, identify the subject of the message. Be sure to include enough information to be clear and compelling. </a:t>
            </a:r>
          </a:p>
          <a:p>
            <a:endParaRPr lang="en-CA" dirty="0"/>
          </a:p>
          <a:p>
            <a:r>
              <a:rPr lang="en-CA" dirty="0"/>
              <a:t>A friendly greeting provides a visual cue that marks the beginning of the message.</a:t>
            </a:r>
          </a:p>
          <a:p>
            <a:endParaRPr lang="en-CA" dirty="0"/>
          </a:p>
          <a:p>
            <a:r>
              <a:rPr lang="en-CA" dirty="0"/>
              <a:t>In the body cover just one topic and ensure that capitalization and punctuation are correct. Try to keep the message under three screens long. </a:t>
            </a:r>
          </a:p>
          <a:p>
            <a:endParaRPr lang="en-CA" dirty="0"/>
          </a:p>
          <a:p>
            <a:r>
              <a:rPr lang="en-CA" dirty="0"/>
              <a:t>The complimentary close is optional but should be friendly. A signature block which includes full contact information is important. </a:t>
            </a:r>
          </a:p>
          <a:p>
            <a:endParaRPr lang="en-CA" dirty="0"/>
          </a:p>
          <a:p>
            <a:r>
              <a:rPr lang="en-CA" dirty="0"/>
              <a:t>E-mail messages are permanent and searchable and can be forwarded to anyone. Take care to follow best practices when using e-mail. </a:t>
            </a:r>
            <a:endParaRPr lang="en-CA" b="1" i="1" dirty="0"/>
          </a:p>
        </p:txBody>
      </p:sp>
      <p:sp>
        <p:nvSpPr>
          <p:cNvPr id="4" name="Slide Number Placeholder 3"/>
          <p:cNvSpPr>
            <a:spLocks noGrp="1"/>
          </p:cNvSpPr>
          <p:nvPr>
            <p:ph type="sldNum" sz="quarter" idx="10"/>
          </p:nvPr>
        </p:nvSpPr>
        <p:spPr/>
        <p:txBody>
          <a:bodyPr/>
          <a:lstStyle/>
          <a:p>
            <a:pPr>
              <a:defRPr/>
            </a:pPr>
            <a:fld id="{3045A216-B432-4EDA-A7E0-F1A4E050A521}"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dirty="0"/>
              <a:t>Copyright © 2016 by Nelson Education Ltd.</a:t>
            </a:r>
          </a:p>
        </p:txBody>
      </p:sp>
    </p:spTree>
    <p:extLst>
      <p:ext uri="{BB962C8B-B14F-4D97-AF65-F5344CB8AC3E}">
        <p14:creationId xmlns:p14="http://schemas.microsoft.com/office/powerpoint/2010/main" val="2456084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longer messages, be sure to send a quick note telling the sender when you plan to respond. </a:t>
            </a:r>
          </a:p>
        </p:txBody>
      </p:sp>
      <p:sp>
        <p:nvSpPr>
          <p:cNvPr id="4" name="Footer Placeholder 3"/>
          <p:cNvSpPr>
            <a:spLocks noGrp="1"/>
          </p:cNvSpPr>
          <p:nvPr>
            <p:ph type="ftr" sz="quarter" idx="10"/>
          </p:nvPr>
        </p:nvSpPr>
        <p:spPr/>
        <p:txBody>
          <a:bodyPr/>
          <a:lstStyle/>
          <a:p>
            <a:pPr>
              <a:defRPr/>
            </a:pPr>
            <a:r>
              <a:rPr lang="en-US" dirty="0"/>
              <a:t>Copyright © 2016 by Nelson Education Ltd.</a:t>
            </a:r>
          </a:p>
        </p:txBody>
      </p:sp>
      <p:sp>
        <p:nvSpPr>
          <p:cNvPr id="5" name="Slide Number Placeholder 4"/>
          <p:cNvSpPr>
            <a:spLocks noGrp="1"/>
          </p:cNvSpPr>
          <p:nvPr>
            <p:ph type="sldNum" sz="quarter" idx="11"/>
          </p:nvPr>
        </p:nvSpPr>
        <p:spPr/>
        <p:txBody>
          <a:bodyPr/>
          <a:lstStyle/>
          <a:p>
            <a:pPr>
              <a:defRPr/>
            </a:pPr>
            <a:fld id="{3045A216-B432-4EDA-A7E0-F1A4E050A521}" type="slidenum">
              <a:rPr lang="en-US" smtClean="0"/>
              <a:pPr>
                <a:defRPr/>
              </a:pPr>
              <a:t>10</a:t>
            </a:fld>
            <a:endParaRPr lang="en-US" dirty="0"/>
          </a:p>
        </p:txBody>
      </p:sp>
    </p:spTree>
    <p:extLst>
      <p:ext uri="{BB962C8B-B14F-4D97-AF65-F5344CB8AC3E}">
        <p14:creationId xmlns:p14="http://schemas.microsoft.com/office/powerpoint/2010/main" val="4094549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3047021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50877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7"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143586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5"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4647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153400" cy="914400"/>
          </a:xfrm>
        </p:spPr>
        <p:txBody>
          <a:bodyPr/>
          <a:lstStyle/>
          <a:p>
            <a:r>
              <a:rPr lang="en-US"/>
              <a:t>Click to edit Master title style</a:t>
            </a:r>
          </a:p>
        </p:txBody>
      </p:sp>
      <p:sp>
        <p:nvSpPr>
          <p:cNvPr id="3" name="SmartArt Placeholder 2"/>
          <p:cNvSpPr>
            <a:spLocks noGrp="1"/>
          </p:cNvSpPr>
          <p:nvPr>
            <p:ph type="dgm" idx="1"/>
          </p:nvPr>
        </p:nvSpPr>
        <p:spPr>
          <a:xfrm>
            <a:off x="1066800" y="1752600"/>
            <a:ext cx="7848600" cy="4267200"/>
          </a:xfrm>
        </p:spPr>
        <p:txBody>
          <a:bodyPr/>
          <a:lstStyle/>
          <a:p>
            <a:pPr lvl="0"/>
            <a:endParaRPr lang="en-US" noProof="0" dirty="0"/>
          </a:p>
        </p:txBody>
      </p:sp>
      <p:sp>
        <p:nvSpPr>
          <p:cNvPr id="6"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3593923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a:t>
            </a:r>
            <a:endParaRPr lang="en-CA" dirty="0"/>
          </a:p>
        </p:txBody>
      </p:sp>
      <p:sp>
        <p:nvSpPr>
          <p:cNvPr id="8"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7-</a:t>
            </a:r>
            <a:fld id="{90E60EF9-1974-4B4E-8EB0-BAAA0C254CFE}" type="slidenum">
              <a:rPr lang="en-CA" smtClean="0"/>
              <a:pPr/>
              <a:t>‹#›</a:t>
            </a:fld>
            <a:endParaRPr lang="en-CA" dirty="0"/>
          </a:p>
        </p:txBody>
      </p:sp>
    </p:spTree>
    <p:extLst>
      <p:ext uri="{BB962C8B-B14F-4D97-AF65-F5344CB8AC3E}">
        <p14:creationId xmlns:p14="http://schemas.microsoft.com/office/powerpoint/2010/main" val="329834754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40" r:id="rId4"/>
    <p:sldLayoutId id="2147483743" r:id="rId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40.xml"/><Relationship Id="rId5" Type="http://schemas.openxmlformats.org/officeDocument/2006/relationships/slide" Target="slide6.xml"/><Relationship Id="rId4" Type="http://schemas.openxmlformats.org/officeDocument/2006/relationships/slide" Target="slide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87824" y="6356350"/>
            <a:ext cx="32004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7-</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16AE-07CE-4554-A5AD-1A4ED3403708}"/>
              </a:ext>
            </a:extLst>
          </p:cNvPr>
          <p:cNvSpPr>
            <a:spLocks noGrp="1"/>
          </p:cNvSpPr>
          <p:nvPr>
            <p:ph type="title"/>
          </p:nvPr>
        </p:nvSpPr>
        <p:spPr/>
        <p:txBody>
          <a:bodyPr/>
          <a:lstStyle/>
          <a:p>
            <a:r>
              <a:rPr lang="en-CA" dirty="0">
                <a:highlight>
                  <a:srgbClr val="FFFF00"/>
                </a:highlight>
              </a:rPr>
              <a:t>Time-Management</a:t>
            </a:r>
            <a:r>
              <a:rPr lang="en-CA" dirty="0"/>
              <a:t> Strategies</a:t>
            </a:r>
          </a:p>
        </p:txBody>
      </p:sp>
      <p:sp>
        <p:nvSpPr>
          <p:cNvPr id="3" name="Content Placeholder 2">
            <a:extLst>
              <a:ext uri="{FF2B5EF4-FFF2-40B4-BE49-F238E27FC236}">
                <a16:creationId xmlns:a16="http://schemas.microsoft.com/office/drawing/2014/main" id="{9F3F17F1-C9F1-453D-B42B-9DD3E79C8073}"/>
              </a:ext>
            </a:extLst>
          </p:cNvPr>
          <p:cNvSpPr>
            <a:spLocks noGrp="1"/>
          </p:cNvSpPr>
          <p:nvPr>
            <p:ph idx="1"/>
          </p:nvPr>
        </p:nvSpPr>
        <p:spPr/>
        <p:txBody>
          <a:bodyPr>
            <a:normAutofit lnSpcReduction="10000"/>
          </a:bodyPr>
          <a:lstStyle/>
          <a:p>
            <a:r>
              <a:rPr lang="en-CA" dirty="0">
                <a:highlight>
                  <a:srgbClr val="FFFF00"/>
                </a:highlight>
              </a:rPr>
              <a:t>Check your e-mail at set times </a:t>
            </a:r>
            <a:r>
              <a:rPr lang="en-CA" dirty="0"/>
              <a:t>(e.g., first thing in the morning and again after lunch or at 4 p.m.).</a:t>
            </a:r>
          </a:p>
          <a:p>
            <a:r>
              <a:rPr lang="en-CA" dirty="0">
                <a:highlight>
                  <a:srgbClr val="FFFF00"/>
                </a:highlight>
              </a:rPr>
              <a:t>Avoid distractions </a:t>
            </a:r>
            <a:r>
              <a:rPr lang="en-CA" dirty="0"/>
              <a:t>by turning off your audio and visual alerts.</a:t>
            </a:r>
          </a:p>
          <a:p>
            <a:r>
              <a:rPr lang="en-CA" dirty="0">
                <a:highlight>
                  <a:srgbClr val="FFFF00"/>
                </a:highlight>
              </a:rPr>
              <a:t>Use the “two-minute rule.” Read and respond to a message within two minutes.</a:t>
            </a:r>
          </a:p>
          <a:p>
            <a:r>
              <a:rPr lang="en-CA" dirty="0">
                <a:highlight>
                  <a:srgbClr val="FFFF00"/>
                </a:highlight>
              </a:rPr>
              <a:t>Add longer messages to your to-do list or schedule them on your calendar.</a:t>
            </a:r>
          </a:p>
        </p:txBody>
      </p:sp>
      <p:sp>
        <p:nvSpPr>
          <p:cNvPr id="4" name="Footer Placeholder 3">
            <a:extLst>
              <a:ext uri="{FF2B5EF4-FFF2-40B4-BE49-F238E27FC236}">
                <a16:creationId xmlns:a16="http://schemas.microsoft.com/office/drawing/2014/main" id="{770DD9DA-8C85-4D94-ACE0-D3080349101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D383406B-7AAE-4D4F-A26B-FAEE8C1B6919}"/>
              </a:ext>
            </a:extLst>
          </p:cNvPr>
          <p:cNvSpPr>
            <a:spLocks noGrp="1"/>
          </p:cNvSpPr>
          <p:nvPr>
            <p:ph type="sldNum" sz="quarter" idx="4"/>
          </p:nvPr>
        </p:nvSpPr>
        <p:spPr/>
        <p:txBody>
          <a:bodyPr/>
          <a:lstStyle/>
          <a:p>
            <a:r>
              <a:rPr lang="en-CA" dirty="0"/>
              <a:t>7-</a:t>
            </a:r>
            <a:fld id="{90E60EF9-1974-4B4E-8EB0-BAAA0C254CFE}" type="slidenum">
              <a:rPr lang="en-CA" smtClean="0"/>
              <a:pPr/>
              <a:t>10</a:t>
            </a:fld>
            <a:endParaRPr lang="en-CA" dirty="0"/>
          </a:p>
        </p:txBody>
      </p:sp>
    </p:spTree>
    <p:extLst>
      <p:ext uri="{BB962C8B-B14F-4D97-AF65-F5344CB8AC3E}">
        <p14:creationId xmlns:p14="http://schemas.microsoft.com/office/powerpoint/2010/main" val="7417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61F-E58A-40B7-BDB0-0791E588B95E}"/>
              </a:ext>
            </a:extLst>
          </p:cNvPr>
          <p:cNvSpPr>
            <a:spLocks noGrp="1"/>
          </p:cNvSpPr>
          <p:nvPr>
            <p:ph type="title"/>
          </p:nvPr>
        </p:nvSpPr>
        <p:spPr/>
        <p:txBody>
          <a:bodyPr>
            <a:normAutofit fontScale="90000"/>
          </a:bodyPr>
          <a:lstStyle/>
          <a:p>
            <a:r>
              <a:rPr lang="en-CA" dirty="0">
                <a:highlight>
                  <a:srgbClr val="FFFF00"/>
                </a:highlight>
              </a:rPr>
              <a:t>Replying Efficiently With Down-Editing</a:t>
            </a:r>
          </a:p>
        </p:txBody>
      </p:sp>
      <p:sp>
        <p:nvSpPr>
          <p:cNvPr id="3" name="Content Placeholder 2">
            <a:extLst>
              <a:ext uri="{FF2B5EF4-FFF2-40B4-BE49-F238E27FC236}">
                <a16:creationId xmlns:a16="http://schemas.microsoft.com/office/drawing/2014/main" id="{DD76AFEC-67EB-4B81-A08D-6B3F78CBD32B}"/>
              </a:ext>
            </a:extLst>
          </p:cNvPr>
          <p:cNvSpPr>
            <a:spLocks noGrp="1"/>
          </p:cNvSpPr>
          <p:nvPr>
            <p:ph idx="1"/>
          </p:nvPr>
        </p:nvSpPr>
        <p:spPr/>
        <p:txBody>
          <a:bodyPr/>
          <a:lstStyle/>
          <a:p>
            <a:r>
              <a:rPr lang="en-CA" dirty="0"/>
              <a:t>Insert your responses to parts of the received message.</a:t>
            </a:r>
          </a:p>
          <a:p>
            <a:r>
              <a:rPr lang="en-CA" dirty="0"/>
              <a:t>Include only the parts of the received message to which you are responding.</a:t>
            </a:r>
          </a:p>
          <a:p>
            <a:r>
              <a:rPr lang="en-CA" dirty="0"/>
              <a:t>Delete the sender’s message headings, signature, and all unnecessary parts.</a:t>
            </a:r>
          </a:p>
          <a:p>
            <a:r>
              <a:rPr lang="en-CA" dirty="0"/>
              <a:t>Use a different colour for your down-edits.</a:t>
            </a:r>
          </a:p>
          <a:p>
            <a:endParaRPr lang="en-CA" dirty="0"/>
          </a:p>
        </p:txBody>
      </p:sp>
      <p:sp>
        <p:nvSpPr>
          <p:cNvPr id="4" name="Footer Placeholder 3">
            <a:extLst>
              <a:ext uri="{FF2B5EF4-FFF2-40B4-BE49-F238E27FC236}">
                <a16:creationId xmlns:a16="http://schemas.microsoft.com/office/drawing/2014/main" id="{9E43D126-D647-4612-98FB-A05C72960866}"/>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8CD7B58-93EA-490E-B0B6-7C373A8904A9}"/>
              </a:ext>
            </a:extLst>
          </p:cNvPr>
          <p:cNvSpPr>
            <a:spLocks noGrp="1"/>
          </p:cNvSpPr>
          <p:nvPr>
            <p:ph type="sldNum" sz="quarter" idx="4"/>
          </p:nvPr>
        </p:nvSpPr>
        <p:spPr/>
        <p:txBody>
          <a:bodyPr/>
          <a:lstStyle/>
          <a:p>
            <a:r>
              <a:rPr lang="en-CA" dirty="0"/>
              <a:t>7-</a:t>
            </a:r>
            <a:fld id="{90E60EF9-1974-4B4E-8EB0-BAAA0C254CFE}" type="slidenum">
              <a:rPr lang="en-CA" smtClean="0"/>
              <a:pPr/>
              <a:t>11</a:t>
            </a:fld>
            <a:endParaRPr lang="en-CA" dirty="0"/>
          </a:p>
        </p:txBody>
      </p:sp>
    </p:spTree>
    <p:extLst>
      <p:ext uri="{BB962C8B-B14F-4D97-AF65-F5344CB8AC3E}">
        <p14:creationId xmlns:p14="http://schemas.microsoft.com/office/powerpoint/2010/main" val="31804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61CF-3F85-4693-B92B-DEEFD9D05273}"/>
              </a:ext>
            </a:extLst>
          </p:cNvPr>
          <p:cNvSpPr>
            <a:spLocks noGrp="1"/>
          </p:cNvSpPr>
          <p:nvPr>
            <p:ph type="title"/>
          </p:nvPr>
        </p:nvSpPr>
        <p:spPr/>
        <p:txBody>
          <a:bodyPr/>
          <a:lstStyle/>
          <a:p>
            <a:r>
              <a:rPr lang="en-CA" dirty="0"/>
              <a:t>Writing Interoffice Memos</a:t>
            </a:r>
          </a:p>
        </p:txBody>
      </p:sp>
      <p:sp>
        <p:nvSpPr>
          <p:cNvPr id="3" name="Content Placeholder 2">
            <a:extLst>
              <a:ext uri="{FF2B5EF4-FFF2-40B4-BE49-F238E27FC236}">
                <a16:creationId xmlns:a16="http://schemas.microsoft.com/office/drawing/2014/main" id="{1213FE4E-6D01-44A8-B46D-4D60063DC6C0}"/>
              </a:ext>
            </a:extLst>
          </p:cNvPr>
          <p:cNvSpPr>
            <a:spLocks noGrp="1"/>
          </p:cNvSpPr>
          <p:nvPr>
            <p:ph idx="1"/>
          </p:nvPr>
        </p:nvSpPr>
        <p:spPr/>
        <p:txBody>
          <a:bodyPr>
            <a:normAutofit lnSpcReduction="10000"/>
          </a:bodyPr>
          <a:lstStyle/>
          <a:p>
            <a:pPr marL="0" indent="0">
              <a:buNone/>
            </a:pPr>
            <a:r>
              <a:rPr lang="en-CA" dirty="0"/>
              <a:t>Memos are necessary for important internal messages that</a:t>
            </a:r>
          </a:p>
          <a:p>
            <a:pPr lvl="1">
              <a:buFont typeface="Arial" panose="020B0604020202020204" pitchFamily="34" charset="0"/>
              <a:buChar char="•"/>
            </a:pPr>
            <a:r>
              <a:rPr lang="en-CA" dirty="0"/>
              <a:t>Are too long for e-mail</a:t>
            </a:r>
          </a:p>
          <a:p>
            <a:pPr lvl="1">
              <a:buFont typeface="Arial" panose="020B0604020202020204" pitchFamily="34" charset="0"/>
              <a:buChar char="•"/>
            </a:pPr>
            <a:r>
              <a:rPr lang="en-CA" dirty="0"/>
              <a:t>Require a permanent record</a:t>
            </a:r>
          </a:p>
          <a:p>
            <a:pPr lvl="1">
              <a:buFont typeface="Arial" panose="020B0604020202020204" pitchFamily="34" charset="0"/>
              <a:buChar char="•"/>
            </a:pPr>
            <a:r>
              <a:rPr lang="en-CA" dirty="0"/>
              <a:t>Demand formality</a:t>
            </a:r>
          </a:p>
          <a:p>
            <a:pPr lvl="1">
              <a:buFont typeface="Arial" panose="020B0604020202020204" pitchFamily="34" charset="0"/>
              <a:buChar char="•"/>
            </a:pPr>
            <a:r>
              <a:rPr lang="en-CA" dirty="0"/>
              <a:t>Inform employees who may not have access to</a:t>
            </a:r>
            <a:br>
              <a:rPr lang="en-CA" dirty="0"/>
            </a:br>
            <a:r>
              <a:rPr lang="en-CA" dirty="0"/>
              <a:t>e-mail</a:t>
            </a:r>
          </a:p>
          <a:p>
            <a:pPr marL="57150" indent="0">
              <a:buNone/>
            </a:pPr>
            <a:r>
              <a:rPr lang="en-CA" dirty="0"/>
              <a:t>Memos deliver changes in procedures, office instructions, and reports. </a:t>
            </a:r>
          </a:p>
        </p:txBody>
      </p:sp>
      <p:sp>
        <p:nvSpPr>
          <p:cNvPr id="4" name="Footer Placeholder 3">
            <a:extLst>
              <a:ext uri="{FF2B5EF4-FFF2-40B4-BE49-F238E27FC236}">
                <a16:creationId xmlns:a16="http://schemas.microsoft.com/office/drawing/2014/main" id="{35343E83-879B-4459-98EC-9A60BFA8A37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DC7B4049-8DE0-49A4-8465-13DF2F86E277}"/>
              </a:ext>
            </a:extLst>
          </p:cNvPr>
          <p:cNvSpPr>
            <a:spLocks noGrp="1"/>
          </p:cNvSpPr>
          <p:nvPr>
            <p:ph type="sldNum" sz="quarter" idx="4"/>
          </p:nvPr>
        </p:nvSpPr>
        <p:spPr/>
        <p:txBody>
          <a:bodyPr/>
          <a:lstStyle/>
          <a:p>
            <a:r>
              <a:rPr lang="en-CA" dirty="0"/>
              <a:t>7-</a:t>
            </a:r>
            <a:fld id="{90E60EF9-1974-4B4E-8EB0-BAAA0C254CFE}" type="slidenum">
              <a:rPr lang="en-CA" smtClean="0"/>
              <a:pPr/>
              <a:t>12</a:t>
            </a:fld>
            <a:endParaRPr lang="en-CA" dirty="0"/>
          </a:p>
        </p:txBody>
      </p:sp>
    </p:spTree>
    <p:extLst>
      <p:ext uri="{BB962C8B-B14F-4D97-AF65-F5344CB8AC3E}">
        <p14:creationId xmlns:p14="http://schemas.microsoft.com/office/powerpoint/2010/main" val="161456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8503-E78A-4C92-866D-D537C2D03636}"/>
              </a:ext>
            </a:extLst>
          </p:cNvPr>
          <p:cNvSpPr>
            <a:spLocks noGrp="1"/>
          </p:cNvSpPr>
          <p:nvPr>
            <p:ph type="title"/>
          </p:nvPr>
        </p:nvSpPr>
        <p:spPr/>
        <p:txBody>
          <a:bodyPr/>
          <a:lstStyle/>
          <a:p>
            <a:r>
              <a:rPr lang="en-CA" dirty="0"/>
              <a:t>Writing Interoffice Memos</a:t>
            </a:r>
          </a:p>
        </p:txBody>
      </p:sp>
      <p:sp>
        <p:nvSpPr>
          <p:cNvPr id="3" name="Content Placeholder 2">
            <a:extLst>
              <a:ext uri="{FF2B5EF4-FFF2-40B4-BE49-F238E27FC236}">
                <a16:creationId xmlns:a16="http://schemas.microsoft.com/office/drawing/2014/main" id="{CD49309B-A229-491E-B0F3-59F1318C7F4E}"/>
              </a:ext>
            </a:extLst>
          </p:cNvPr>
          <p:cNvSpPr>
            <a:spLocks noGrp="1"/>
          </p:cNvSpPr>
          <p:nvPr>
            <p:ph idx="1"/>
          </p:nvPr>
        </p:nvSpPr>
        <p:spPr/>
        <p:txBody>
          <a:bodyPr>
            <a:normAutofit lnSpcReduction="10000"/>
          </a:bodyPr>
          <a:lstStyle/>
          <a:p>
            <a:pPr marL="0" indent="0">
              <a:buNone/>
            </a:pPr>
            <a:r>
              <a:rPr lang="en-CA" dirty="0"/>
              <a:t>Memos </a:t>
            </a:r>
          </a:p>
          <a:p>
            <a:r>
              <a:rPr lang="en-CA" dirty="0"/>
              <a:t>Are necessary for complex internal messages too long for e-mail and delivered as attachments to e-mail</a:t>
            </a:r>
          </a:p>
          <a:p>
            <a:r>
              <a:rPr lang="en-CA" dirty="0"/>
              <a:t>Function better as permanent records because e-mails can be difficult to locate and may contain confusing replies</a:t>
            </a:r>
          </a:p>
          <a:p>
            <a:r>
              <a:rPr lang="en-CA" dirty="0"/>
              <a:t>Identify the date, sender, receiver, and subject when sent as an attachment to e-mail</a:t>
            </a:r>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8175E6B7-D108-4635-94F9-3FE88C440F8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98613331-EE72-454A-AC27-DAE516DD270C}"/>
              </a:ext>
            </a:extLst>
          </p:cNvPr>
          <p:cNvSpPr>
            <a:spLocks noGrp="1"/>
          </p:cNvSpPr>
          <p:nvPr>
            <p:ph type="sldNum" sz="quarter" idx="4"/>
          </p:nvPr>
        </p:nvSpPr>
        <p:spPr/>
        <p:txBody>
          <a:bodyPr/>
          <a:lstStyle/>
          <a:p>
            <a:r>
              <a:rPr lang="en-CA" dirty="0"/>
              <a:t>7-</a:t>
            </a:r>
            <a:fld id="{90E60EF9-1974-4B4E-8EB0-BAAA0C254CFE}" type="slidenum">
              <a:rPr lang="en-CA" smtClean="0"/>
              <a:pPr/>
              <a:t>13</a:t>
            </a:fld>
            <a:endParaRPr lang="en-CA" dirty="0"/>
          </a:p>
        </p:txBody>
      </p:sp>
    </p:spTree>
    <p:extLst>
      <p:ext uri="{BB962C8B-B14F-4D97-AF65-F5344CB8AC3E}">
        <p14:creationId xmlns:p14="http://schemas.microsoft.com/office/powerpoint/2010/main" val="357163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2640-B2BE-4F7A-A653-6A4840A16B7A}"/>
              </a:ext>
            </a:extLst>
          </p:cNvPr>
          <p:cNvSpPr>
            <a:spLocks noGrp="1"/>
          </p:cNvSpPr>
          <p:nvPr>
            <p:ph type="title"/>
          </p:nvPr>
        </p:nvSpPr>
        <p:spPr/>
        <p:txBody>
          <a:bodyPr/>
          <a:lstStyle/>
          <a:p>
            <a:r>
              <a:rPr lang="en-CA" dirty="0"/>
              <a:t>Similarities in Memos and E-mails</a:t>
            </a:r>
          </a:p>
        </p:txBody>
      </p:sp>
      <p:sp>
        <p:nvSpPr>
          <p:cNvPr id="3" name="Content Placeholder 2">
            <a:extLst>
              <a:ext uri="{FF2B5EF4-FFF2-40B4-BE49-F238E27FC236}">
                <a16:creationId xmlns:a16="http://schemas.microsoft.com/office/drawing/2014/main" id="{B06B5F00-CEE1-4C88-A1BE-A57D4F46B1A4}"/>
              </a:ext>
            </a:extLst>
          </p:cNvPr>
          <p:cNvSpPr>
            <a:spLocks noGrp="1"/>
          </p:cNvSpPr>
          <p:nvPr>
            <p:ph idx="1"/>
          </p:nvPr>
        </p:nvSpPr>
        <p:spPr/>
        <p:txBody>
          <a:bodyPr/>
          <a:lstStyle/>
          <a:p>
            <a:r>
              <a:rPr lang="en-CA" dirty="0"/>
              <a:t>Both carry non-sensitive information that may be organized directly with the main idea first.</a:t>
            </a:r>
          </a:p>
          <a:p>
            <a:r>
              <a:rPr lang="en-CA" dirty="0"/>
              <a:t>Both have guide words calling for subject line, a dateline, and the identification of the sender and receiver. </a:t>
            </a:r>
          </a:p>
          <a:p>
            <a:r>
              <a:rPr lang="en-CA" dirty="0"/>
              <a:t>Both should be organized with headings, bulleted lists, and enumerated items when possible.  </a:t>
            </a:r>
          </a:p>
        </p:txBody>
      </p:sp>
      <p:sp>
        <p:nvSpPr>
          <p:cNvPr id="4" name="Footer Placeholder 3">
            <a:extLst>
              <a:ext uri="{FF2B5EF4-FFF2-40B4-BE49-F238E27FC236}">
                <a16:creationId xmlns:a16="http://schemas.microsoft.com/office/drawing/2014/main" id="{BB02DDDC-F7BA-4BE2-8B65-0E3BF93EEC4B}"/>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55AA7575-C5C3-4EA1-B5EF-819BB2B14ABF}"/>
              </a:ext>
            </a:extLst>
          </p:cNvPr>
          <p:cNvSpPr>
            <a:spLocks noGrp="1"/>
          </p:cNvSpPr>
          <p:nvPr>
            <p:ph type="sldNum" sz="quarter" idx="4"/>
          </p:nvPr>
        </p:nvSpPr>
        <p:spPr/>
        <p:txBody>
          <a:bodyPr/>
          <a:lstStyle/>
          <a:p>
            <a:r>
              <a:rPr lang="en-CA" dirty="0"/>
              <a:t>7-</a:t>
            </a:r>
            <a:fld id="{90E60EF9-1974-4B4E-8EB0-BAAA0C254CFE}" type="slidenum">
              <a:rPr lang="en-CA" smtClean="0"/>
              <a:pPr/>
              <a:t>14</a:t>
            </a:fld>
            <a:endParaRPr lang="en-CA" dirty="0"/>
          </a:p>
        </p:txBody>
      </p:sp>
    </p:spTree>
    <p:extLst>
      <p:ext uri="{BB962C8B-B14F-4D97-AF65-F5344CB8AC3E}">
        <p14:creationId xmlns:p14="http://schemas.microsoft.com/office/powerpoint/2010/main" val="3832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4D455-2CD7-40CE-9535-CEAB33093363}"/>
              </a:ext>
            </a:extLst>
          </p:cNvPr>
          <p:cNvSpPr>
            <a:spLocks noGrp="1"/>
          </p:cNvSpPr>
          <p:nvPr>
            <p:ph idx="1"/>
          </p:nvPr>
        </p:nvSpPr>
        <p:spPr>
          <a:xfrm>
            <a:off x="457200" y="1916832"/>
            <a:ext cx="8229600" cy="4209331"/>
          </a:xfrm>
        </p:spPr>
        <p:txBody>
          <a:bodyPr/>
          <a:lstStyle/>
          <a:p>
            <a:r>
              <a:rPr lang="en-CA" dirty="0"/>
              <a:t>Both generally close with </a:t>
            </a:r>
          </a:p>
          <a:p>
            <a:pPr lvl="1">
              <a:buFont typeface="Arial" panose="020B0604020202020204" pitchFamily="34" charset="0"/>
              <a:buChar char="•"/>
            </a:pPr>
            <a:r>
              <a:rPr lang="en-CA" sz="3200" dirty="0"/>
              <a:t>Action information, dates, or deadlines</a:t>
            </a:r>
          </a:p>
          <a:p>
            <a:pPr lvl="1">
              <a:buFont typeface="Arial" panose="020B0604020202020204" pitchFamily="34" charset="0"/>
              <a:buChar char="•"/>
            </a:pPr>
            <a:r>
              <a:rPr lang="en-CA" sz="3200" dirty="0"/>
              <a:t>A summary of the message</a:t>
            </a:r>
          </a:p>
          <a:p>
            <a:pPr lvl="1">
              <a:buFont typeface="Arial" panose="020B0604020202020204" pitchFamily="34" charset="0"/>
              <a:buChar char="•"/>
            </a:pPr>
            <a:r>
              <a:rPr lang="en-CA" sz="3200" dirty="0"/>
              <a:t>A closing thought to avoid sounding abrupt</a:t>
            </a:r>
          </a:p>
        </p:txBody>
      </p:sp>
      <p:sp>
        <p:nvSpPr>
          <p:cNvPr id="4" name="Footer Placeholder 3">
            <a:extLst>
              <a:ext uri="{FF2B5EF4-FFF2-40B4-BE49-F238E27FC236}">
                <a16:creationId xmlns:a16="http://schemas.microsoft.com/office/drawing/2014/main" id="{8C8A2215-8E14-4E09-9871-3D8A64644EFE}"/>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67927575-6309-469B-9A33-ABD395448CA0}"/>
              </a:ext>
            </a:extLst>
          </p:cNvPr>
          <p:cNvSpPr>
            <a:spLocks noGrp="1"/>
          </p:cNvSpPr>
          <p:nvPr>
            <p:ph type="sldNum" sz="quarter" idx="4"/>
          </p:nvPr>
        </p:nvSpPr>
        <p:spPr/>
        <p:txBody>
          <a:bodyPr/>
          <a:lstStyle/>
          <a:p>
            <a:r>
              <a:rPr lang="en-CA" dirty="0"/>
              <a:t>7-</a:t>
            </a:r>
            <a:fld id="{90E60EF9-1974-4B4E-8EB0-BAAA0C254CFE}" type="slidenum">
              <a:rPr lang="en-CA" smtClean="0"/>
              <a:pPr/>
              <a:t>15</a:t>
            </a:fld>
            <a:endParaRPr lang="en-CA" dirty="0"/>
          </a:p>
        </p:txBody>
      </p:sp>
      <p:sp>
        <p:nvSpPr>
          <p:cNvPr id="6" name="Title 1">
            <a:extLst>
              <a:ext uri="{FF2B5EF4-FFF2-40B4-BE49-F238E27FC236}">
                <a16:creationId xmlns:a16="http://schemas.microsoft.com/office/drawing/2014/main" id="{5912C920-0A24-4E6F-AC24-2EC3F9755103}"/>
              </a:ext>
            </a:extLst>
          </p:cNvPr>
          <p:cNvSpPr>
            <a:spLocks noGrp="1"/>
          </p:cNvSpPr>
          <p:nvPr>
            <p:ph type="title"/>
          </p:nvPr>
        </p:nvSpPr>
        <p:spPr/>
        <p:txBody>
          <a:bodyPr/>
          <a:lstStyle/>
          <a:p>
            <a:r>
              <a:rPr lang="en-CA" dirty="0"/>
              <a:t>Similarities in Memos and E-mails</a:t>
            </a:r>
          </a:p>
        </p:txBody>
      </p:sp>
    </p:spTree>
    <p:extLst>
      <p:ext uri="{BB962C8B-B14F-4D97-AF65-F5344CB8AC3E}">
        <p14:creationId xmlns:p14="http://schemas.microsoft.com/office/powerpoint/2010/main" val="14050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063-F33C-448D-ACF6-399AB354081F}"/>
              </a:ext>
            </a:extLst>
          </p:cNvPr>
          <p:cNvSpPr>
            <a:spLocks noGrp="1"/>
          </p:cNvSpPr>
          <p:nvPr>
            <p:ph type="title"/>
          </p:nvPr>
        </p:nvSpPr>
        <p:spPr/>
        <p:txBody>
          <a:bodyPr/>
          <a:lstStyle/>
          <a:p>
            <a:r>
              <a:rPr lang="en-CA" dirty="0"/>
              <a:t>Professional E-mail and Memos</a:t>
            </a:r>
          </a:p>
        </p:txBody>
      </p:sp>
      <p:sp>
        <p:nvSpPr>
          <p:cNvPr id="3" name="Content Placeholder 2">
            <a:extLst>
              <a:ext uri="{FF2B5EF4-FFF2-40B4-BE49-F238E27FC236}">
                <a16:creationId xmlns:a16="http://schemas.microsoft.com/office/drawing/2014/main" id="{3C1E646C-474B-4F3B-B4A3-BF52AE26FA6E}"/>
              </a:ext>
            </a:extLst>
          </p:cNvPr>
          <p:cNvSpPr>
            <a:spLocks noGrp="1"/>
          </p:cNvSpPr>
          <p:nvPr>
            <p:ph idx="1"/>
          </p:nvPr>
        </p:nvSpPr>
        <p:spPr/>
        <p:txBody>
          <a:bodyPr/>
          <a:lstStyle/>
          <a:p>
            <a:r>
              <a:rPr lang="en-CA" dirty="0"/>
              <a:t>Subject line</a:t>
            </a:r>
          </a:p>
          <a:p>
            <a:pPr lvl="1"/>
            <a:r>
              <a:rPr lang="en-CA" dirty="0"/>
              <a:t>Summarize the central idea.</a:t>
            </a:r>
          </a:p>
          <a:p>
            <a:pPr lvl="1"/>
            <a:r>
              <a:rPr lang="en-CA" dirty="0"/>
              <a:t>Include labels if appropriate.</a:t>
            </a:r>
          </a:p>
          <a:p>
            <a:pPr lvl="1"/>
            <a:r>
              <a:rPr lang="en-CA" dirty="0"/>
              <a:t>Avoid empty or dangerous words.</a:t>
            </a:r>
          </a:p>
          <a:p>
            <a:r>
              <a:rPr lang="en-CA" dirty="0"/>
              <a:t>Opening</a:t>
            </a:r>
          </a:p>
          <a:p>
            <a:pPr lvl="1"/>
            <a:r>
              <a:rPr lang="en-CA" dirty="0"/>
              <a:t>State the purpose for writing.</a:t>
            </a:r>
          </a:p>
          <a:p>
            <a:pPr lvl="1"/>
            <a:r>
              <a:rPr lang="en-CA" dirty="0"/>
              <a:t>Highlight questions.</a:t>
            </a:r>
          </a:p>
          <a:p>
            <a:pPr lvl="1"/>
            <a:r>
              <a:rPr lang="en-CA" dirty="0"/>
              <a:t>Supply information directly.</a:t>
            </a:r>
          </a:p>
        </p:txBody>
      </p:sp>
      <p:sp>
        <p:nvSpPr>
          <p:cNvPr id="4" name="Footer Placeholder 3">
            <a:extLst>
              <a:ext uri="{FF2B5EF4-FFF2-40B4-BE49-F238E27FC236}">
                <a16:creationId xmlns:a16="http://schemas.microsoft.com/office/drawing/2014/main" id="{643280F1-4E15-47F7-B319-428A164D2AD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2EAA607-A4A1-46C1-AFC3-FA68F4708B67}"/>
              </a:ext>
            </a:extLst>
          </p:cNvPr>
          <p:cNvSpPr>
            <a:spLocks noGrp="1"/>
          </p:cNvSpPr>
          <p:nvPr>
            <p:ph type="sldNum" sz="quarter" idx="4"/>
          </p:nvPr>
        </p:nvSpPr>
        <p:spPr/>
        <p:txBody>
          <a:bodyPr/>
          <a:lstStyle/>
          <a:p>
            <a:r>
              <a:rPr lang="en-CA" dirty="0"/>
              <a:t>7-</a:t>
            </a:r>
            <a:fld id="{90E60EF9-1974-4B4E-8EB0-BAAA0C254CFE}" type="slidenum">
              <a:rPr lang="en-CA" smtClean="0"/>
              <a:pPr/>
              <a:t>16</a:t>
            </a:fld>
            <a:endParaRPr lang="en-CA" dirty="0"/>
          </a:p>
        </p:txBody>
      </p:sp>
    </p:spTree>
    <p:extLst>
      <p:ext uri="{BB962C8B-B14F-4D97-AF65-F5344CB8AC3E}">
        <p14:creationId xmlns:p14="http://schemas.microsoft.com/office/powerpoint/2010/main" val="117011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96C2C-7CBB-4D35-B454-CF54B0FB792F}"/>
              </a:ext>
            </a:extLst>
          </p:cNvPr>
          <p:cNvSpPr>
            <a:spLocks noGrp="1"/>
          </p:cNvSpPr>
          <p:nvPr>
            <p:ph idx="1"/>
          </p:nvPr>
        </p:nvSpPr>
        <p:spPr/>
        <p:txBody>
          <a:bodyPr>
            <a:normAutofit lnSpcReduction="10000"/>
          </a:bodyPr>
          <a:lstStyle/>
          <a:p>
            <a:r>
              <a:rPr lang="en-CA" dirty="0"/>
              <a:t>Body</a:t>
            </a:r>
          </a:p>
          <a:p>
            <a:pPr lvl="1"/>
            <a:r>
              <a:rPr lang="en-CA" dirty="0"/>
              <a:t>Explain details.</a:t>
            </a:r>
          </a:p>
          <a:p>
            <a:pPr lvl="1"/>
            <a:r>
              <a:rPr lang="en-CA" dirty="0"/>
              <a:t>Enhance readability.</a:t>
            </a:r>
          </a:p>
          <a:p>
            <a:pPr lvl="1"/>
            <a:r>
              <a:rPr lang="en-CA" dirty="0"/>
              <a:t>Apply document design.</a:t>
            </a:r>
          </a:p>
          <a:p>
            <a:pPr lvl="1"/>
            <a:r>
              <a:rPr lang="en-CA" dirty="0"/>
              <a:t>Be cautious.</a:t>
            </a:r>
          </a:p>
          <a:p>
            <a:r>
              <a:rPr lang="en-CA" dirty="0"/>
              <a:t>Closing</a:t>
            </a:r>
          </a:p>
          <a:p>
            <a:pPr lvl="1"/>
            <a:r>
              <a:rPr lang="en-CA" dirty="0"/>
              <a:t>Request action.</a:t>
            </a:r>
          </a:p>
          <a:p>
            <a:pPr lvl="1"/>
            <a:r>
              <a:rPr lang="en-CA" dirty="0"/>
              <a:t>Provide a goodwill statement or a closing thought.</a:t>
            </a:r>
          </a:p>
          <a:p>
            <a:pPr lvl="1"/>
            <a:r>
              <a:rPr lang="en-CA" dirty="0"/>
              <a:t>Avoid cliché endings.</a:t>
            </a:r>
          </a:p>
        </p:txBody>
      </p:sp>
      <p:sp>
        <p:nvSpPr>
          <p:cNvPr id="4" name="Footer Placeholder 3">
            <a:extLst>
              <a:ext uri="{FF2B5EF4-FFF2-40B4-BE49-F238E27FC236}">
                <a16:creationId xmlns:a16="http://schemas.microsoft.com/office/drawing/2014/main" id="{264DA937-B907-463B-9FE8-304BE8A2D84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590DC7DC-6C1E-4AED-B9A0-526B1088A9EB}"/>
              </a:ext>
            </a:extLst>
          </p:cNvPr>
          <p:cNvSpPr>
            <a:spLocks noGrp="1"/>
          </p:cNvSpPr>
          <p:nvPr>
            <p:ph type="sldNum" sz="quarter" idx="4"/>
          </p:nvPr>
        </p:nvSpPr>
        <p:spPr/>
        <p:txBody>
          <a:bodyPr/>
          <a:lstStyle/>
          <a:p>
            <a:r>
              <a:rPr lang="en-CA" dirty="0"/>
              <a:t>7-</a:t>
            </a:r>
            <a:fld id="{90E60EF9-1974-4B4E-8EB0-BAAA0C254CFE}" type="slidenum">
              <a:rPr lang="en-CA" smtClean="0"/>
              <a:pPr/>
              <a:t>17</a:t>
            </a:fld>
            <a:endParaRPr lang="en-CA" dirty="0"/>
          </a:p>
        </p:txBody>
      </p:sp>
      <p:sp>
        <p:nvSpPr>
          <p:cNvPr id="6" name="Title 1">
            <a:extLst>
              <a:ext uri="{FF2B5EF4-FFF2-40B4-BE49-F238E27FC236}">
                <a16:creationId xmlns:a16="http://schemas.microsoft.com/office/drawing/2014/main" id="{7D9A0800-3F39-4E5A-A46E-6566C1631184}"/>
              </a:ext>
            </a:extLst>
          </p:cNvPr>
          <p:cNvSpPr>
            <a:spLocks noGrp="1"/>
          </p:cNvSpPr>
          <p:nvPr>
            <p:ph type="title"/>
          </p:nvPr>
        </p:nvSpPr>
        <p:spPr/>
        <p:txBody>
          <a:bodyPr/>
          <a:lstStyle/>
          <a:p>
            <a:r>
              <a:rPr lang="en-CA" dirty="0"/>
              <a:t>Professional E-mail and Memos</a:t>
            </a:r>
          </a:p>
        </p:txBody>
      </p:sp>
    </p:spTree>
    <p:extLst>
      <p:ext uri="{BB962C8B-B14F-4D97-AF65-F5344CB8AC3E}">
        <p14:creationId xmlns:p14="http://schemas.microsoft.com/office/powerpoint/2010/main" val="203655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sz="4400" dirty="0">
                <a:solidFill>
                  <a:schemeClr val="tx1"/>
                </a:solidFill>
                <a:effectLst/>
              </a:rPr>
              <a:t>Formatting an E-mail Message</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18</a:t>
            </a:fld>
            <a:endParaRPr lang="en-CA" dirty="0"/>
          </a:p>
        </p:txBody>
      </p:sp>
      <p:pic>
        <p:nvPicPr>
          <p:cNvPr id="5" name="Picture 4"/>
          <p:cNvPicPr>
            <a:picLocks noChangeAspect="1"/>
          </p:cNvPicPr>
          <p:nvPr/>
        </p:nvPicPr>
        <p:blipFill>
          <a:blip r:embed="rId3"/>
          <a:stretch>
            <a:fillRect/>
          </a:stretch>
        </p:blipFill>
        <p:spPr>
          <a:xfrm>
            <a:off x="716634" y="1916832"/>
            <a:ext cx="7710732" cy="3156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p:cNvSpPr>
            <a:spLocks noGrp="1"/>
          </p:cNvSpPr>
          <p:nvPr>
            <p:ph type="sldNum" sz="quarter" idx="4"/>
          </p:nvPr>
        </p:nvSpPr>
        <p:spPr/>
        <p:txBody>
          <a:bodyPr/>
          <a:lstStyle/>
          <a:p>
            <a:r>
              <a:rPr lang="en-CA" dirty="0"/>
              <a:t>7-</a:t>
            </a:r>
            <a:fld id="{90E60EF9-1974-4B4E-8EB0-BAAA0C254CFE}" type="slidenum">
              <a:rPr lang="en-CA" smtClean="0"/>
              <a:pPr/>
              <a:t>19</a:t>
            </a:fld>
            <a:endParaRPr lang="en-CA" dirty="0"/>
          </a:p>
        </p:txBody>
      </p:sp>
      <p:sp>
        <p:nvSpPr>
          <p:cNvPr id="6" name="Title 1"/>
          <p:cNvSpPr>
            <a:spLocks noGrp="1"/>
          </p:cNvSpPr>
          <p:nvPr>
            <p:ph type="title"/>
          </p:nvPr>
        </p:nvSpPr>
        <p:spPr>
          <a:xfrm>
            <a:off x="0" y="274638"/>
            <a:ext cx="9144000" cy="1143000"/>
          </a:xfrm>
        </p:spPr>
        <p:txBody>
          <a:bodyPr>
            <a:noAutofit/>
          </a:bodyPr>
          <a:lstStyle/>
          <a:p>
            <a:pPr algn="ctr"/>
            <a:r>
              <a:rPr lang="en-CA" sz="4200" dirty="0">
                <a:solidFill>
                  <a:schemeClr val="tx1"/>
                </a:solidFill>
                <a:effectLst/>
              </a:rPr>
              <a:t>Formatting an E-mail Message</a:t>
            </a:r>
          </a:p>
        </p:txBody>
      </p:sp>
      <p:pic>
        <p:nvPicPr>
          <p:cNvPr id="3" name="Picture 2"/>
          <p:cNvPicPr>
            <a:picLocks noChangeAspect="1"/>
          </p:cNvPicPr>
          <p:nvPr/>
        </p:nvPicPr>
        <p:blipFill>
          <a:blip r:embed="rId3"/>
          <a:stretch>
            <a:fillRect/>
          </a:stretch>
        </p:blipFill>
        <p:spPr>
          <a:xfrm>
            <a:off x="1427982" y="1196669"/>
            <a:ext cx="6288037" cy="51846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657600" y="2286000"/>
            <a:ext cx="5486400" cy="1592760"/>
          </a:xfrm>
        </p:spPr>
        <p:txBody>
          <a:bodyPr anchor="t" anchorCtr="0">
            <a:noAutofit/>
          </a:bodyPr>
          <a:lstStyle/>
          <a:p>
            <a:pPr algn="l">
              <a:defRPr/>
            </a:pPr>
            <a:r>
              <a:rPr lang="en-US" sz="3200" dirty="0">
                <a:latin typeface="Calibri" pitchFamily="34" charset="0"/>
                <a:cs typeface="Calibri" pitchFamily="34" charset="0"/>
              </a:rPr>
              <a:t>Short Workplace Messages and Digital Media</a:t>
            </a:r>
            <a:endParaRPr lang="en-US" sz="3200" dirty="0"/>
          </a:p>
        </p:txBody>
      </p:sp>
      <p:sp>
        <p:nvSpPr>
          <p:cNvPr id="2" name="TextBox 1"/>
          <p:cNvSpPr txBox="1"/>
          <p:nvPr/>
        </p:nvSpPr>
        <p:spPr>
          <a:xfrm>
            <a:off x="3620769" y="1600200"/>
            <a:ext cx="4944687" cy="769441"/>
          </a:xfrm>
          <a:prstGeom prst="rect">
            <a:avLst/>
          </a:prstGeom>
          <a:noFill/>
        </p:spPr>
        <p:txBody>
          <a:bodyPr wrap="square" rtlCol="0">
            <a:spAutoFit/>
          </a:bodyPr>
          <a:lstStyle/>
          <a:p>
            <a:pPr>
              <a:buNone/>
            </a:pPr>
            <a:r>
              <a:rPr lang="en-CA" sz="4400" b="0" dirty="0">
                <a:latin typeface="+mj-lt"/>
              </a:rPr>
              <a:t>Chapter 7</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2</a:t>
            </a:fld>
            <a:endParaRPr lang="en-CA"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2052775497"/>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60AB-9448-4978-8616-8FF18E0061C2}"/>
              </a:ext>
            </a:extLst>
          </p:cNvPr>
          <p:cNvSpPr>
            <a:spLocks noGrp="1"/>
          </p:cNvSpPr>
          <p:nvPr>
            <p:ph type="title"/>
          </p:nvPr>
        </p:nvSpPr>
        <p:spPr/>
        <p:txBody>
          <a:bodyPr>
            <a:normAutofit fontScale="90000"/>
          </a:bodyPr>
          <a:lstStyle/>
          <a:p>
            <a:r>
              <a:rPr lang="en-CA" dirty="0"/>
              <a:t>Tips for Formatting E-mail Messages</a:t>
            </a:r>
          </a:p>
        </p:txBody>
      </p:sp>
      <p:sp>
        <p:nvSpPr>
          <p:cNvPr id="3" name="Content Placeholder 2">
            <a:extLst>
              <a:ext uri="{FF2B5EF4-FFF2-40B4-BE49-F238E27FC236}">
                <a16:creationId xmlns:a16="http://schemas.microsoft.com/office/drawing/2014/main" id="{F3581B0B-7551-47DE-8382-9C17CD47D7D9}"/>
              </a:ext>
            </a:extLst>
          </p:cNvPr>
          <p:cNvSpPr>
            <a:spLocks noGrp="1"/>
          </p:cNvSpPr>
          <p:nvPr>
            <p:ph idx="1"/>
          </p:nvPr>
        </p:nvSpPr>
        <p:spPr/>
        <p:txBody>
          <a:bodyPr>
            <a:normAutofit lnSpcReduction="10000"/>
          </a:bodyPr>
          <a:lstStyle/>
          <a:p>
            <a:r>
              <a:rPr lang="en-CA" dirty="0"/>
              <a:t>After </a:t>
            </a:r>
            <a:r>
              <a:rPr lang="en-CA" i="1" dirty="0"/>
              <a:t>To</a:t>
            </a:r>
            <a:r>
              <a:rPr lang="en-CA" dirty="0"/>
              <a:t>, insert the receiver’s electronic address. In most e-mail programs, this task is automated. If done manually, enclose the receiver’s address in angle brackets.</a:t>
            </a:r>
          </a:p>
          <a:p>
            <a:r>
              <a:rPr lang="en-CA" dirty="0"/>
              <a:t>After </a:t>
            </a:r>
            <a:r>
              <a:rPr lang="en-CA" i="1" dirty="0"/>
              <a:t>From</a:t>
            </a:r>
            <a:r>
              <a:rPr lang="en-CA" dirty="0"/>
              <a:t>, type your name and electronic address, if your program does not insert it automatically.</a:t>
            </a:r>
          </a:p>
          <a:p>
            <a:r>
              <a:rPr lang="en-CA" dirty="0"/>
              <a:t>After </a:t>
            </a:r>
            <a:r>
              <a:rPr lang="en-CA" i="1" dirty="0"/>
              <a:t>Subject</a:t>
            </a:r>
            <a:r>
              <a:rPr lang="en-CA" dirty="0"/>
              <a:t>, present a clear description of the message.</a:t>
            </a:r>
          </a:p>
        </p:txBody>
      </p:sp>
      <p:sp>
        <p:nvSpPr>
          <p:cNvPr id="4" name="Footer Placeholder 3">
            <a:extLst>
              <a:ext uri="{FF2B5EF4-FFF2-40B4-BE49-F238E27FC236}">
                <a16:creationId xmlns:a16="http://schemas.microsoft.com/office/drawing/2014/main" id="{771F4E1E-0B70-4488-9AA3-E65B1EF19F2F}"/>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73493851-A479-4017-9CAD-FF9303FA7C00}"/>
              </a:ext>
            </a:extLst>
          </p:cNvPr>
          <p:cNvSpPr>
            <a:spLocks noGrp="1"/>
          </p:cNvSpPr>
          <p:nvPr>
            <p:ph type="sldNum" sz="quarter" idx="4"/>
          </p:nvPr>
        </p:nvSpPr>
        <p:spPr/>
        <p:txBody>
          <a:bodyPr/>
          <a:lstStyle/>
          <a:p>
            <a:r>
              <a:rPr lang="en-CA" dirty="0"/>
              <a:t>7-</a:t>
            </a:r>
            <a:fld id="{90E60EF9-1974-4B4E-8EB0-BAAA0C254CFE}" type="slidenum">
              <a:rPr lang="en-CA" smtClean="0"/>
              <a:pPr/>
              <a:t>20</a:t>
            </a:fld>
            <a:endParaRPr lang="en-CA" dirty="0"/>
          </a:p>
        </p:txBody>
      </p:sp>
    </p:spTree>
    <p:extLst>
      <p:ext uri="{BB962C8B-B14F-4D97-AF65-F5344CB8AC3E}">
        <p14:creationId xmlns:p14="http://schemas.microsoft.com/office/powerpoint/2010/main" val="147862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01786-F567-4EAD-8A9F-A2B8227A44A8}"/>
              </a:ext>
            </a:extLst>
          </p:cNvPr>
          <p:cNvSpPr>
            <a:spLocks noGrp="1"/>
          </p:cNvSpPr>
          <p:nvPr>
            <p:ph idx="1"/>
          </p:nvPr>
        </p:nvSpPr>
        <p:spPr/>
        <p:txBody>
          <a:bodyPr>
            <a:normAutofit lnSpcReduction="10000"/>
          </a:bodyPr>
          <a:lstStyle/>
          <a:p>
            <a:r>
              <a:rPr lang="en-CA" dirty="0"/>
              <a:t>Include a salutation </a:t>
            </a:r>
            <a:r>
              <a:rPr lang="en-CA" i="1" dirty="0"/>
              <a:t>(Kim; Hi, Kim) </a:t>
            </a:r>
            <a:r>
              <a:rPr lang="en-CA" dirty="0"/>
              <a:t>or honorific and last name </a:t>
            </a:r>
            <a:r>
              <a:rPr lang="en-CA" i="1" dirty="0"/>
              <a:t>(Dear Ms. Cohen)</a:t>
            </a:r>
            <a:r>
              <a:rPr lang="en-CA" dirty="0"/>
              <a:t> especially in messages to outsiders.</a:t>
            </a:r>
          </a:p>
          <a:p>
            <a:r>
              <a:rPr lang="en-CA" dirty="0"/>
              <a:t>Double-space (skip one line) between paragraphs.</a:t>
            </a:r>
          </a:p>
          <a:p>
            <a:r>
              <a:rPr lang="en-CA" dirty="0"/>
              <a:t>Do not type in all caps or in all lowercase letters.</a:t>
            </a:r>
          </a:p>
          <a:p>
            <a:r>
              <a:rPr lang="en-CA" dirty="0"/>
              <a:t>Include full contact information in the signature block.</a:t>
            </a:r>
          </a:p>
        </p:txBody>
      </p:sp>
      <p:sp>
        <p:nvSpPr>
          <p:cNvPr id="4" name="Footer Placeholder 3">
            <a:extLst>
              <a:ext uri="{FF2B5EF4-FFF2-40B4-BE49-F238E27FC236}">
                <a16:creationId xmlns:a16="http://schemas.microsoft.com/office/drawing/2014/main" id="{1B81DF34-BC3E-4059-AA16-C3F0E8B98BD3}"/>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CC5379FE-55EF-417F-9708-D6740380BAC3}"/>
              </a:ext>
            </a:extLst>
          </p:cNvPr>
          <p:cNvSpPr>
            <a:spLocks noGrp="1"/>
          </p:cNvSpPr>
          <p:nvPr>
            <p:ph type="sldNum" sz="quarter" idx="4"/>
          </p:nvPr>
        </p:nvSpPr>
        <p:spPr/>
        <p:txBody>
          <a:bodyPr/>
          <a:lstStyle/>
          <a:p>
            <a:r>
              <a:rPr lang="en-CA" dirty="0"/>
              <a:t>7-</a:t>
            </a:r>
            <a:fld id="{90E60EF9-1974-4B4E-8EB0-BAAA0C254CFE}" type="slidenum">
              <a:rPr lang="en-CA" smtClean="0"/>
              <a:pPr/>
              <a:t>21</a:t>
            </a:fld>
            <a:endParaRPr lang="en-CA" dirty="0"/>
          </a:p>
        </p:txBody>
      </p:sp>
      <p:sp>
        <p:nvSpPr>
          <p:cNvPr id="6" name="Title 1">
            <a:extLst>
              <a:ext uri="{FF2B5EF4-FFF2-40B4-BE49-F238E27FC236}">
                <a16:creationId xmlns:a16="http://schemas.microsoft.com/office/drawing/2014/main" id="{4D42BC70-A914-439F-82CF-62F8E6B5CC69}"/>
              </a:ext>
            </a:extLst>
          </p:cNvPr>
          <p:cNvSpPr>
            <a:spLocks noGrp="1"/>
          </p:cNvSpPr>
          <p:nvPr>
            <p:ph type="title"/>
          </p:nvPr>
        </p:nvSpPr>
        <p:spPr/>
        <p:txBody>
          <a:bodyPr>
            <a:normAutofit fontScale="90000"/>
          </a:bodyPr>
          <a:lstStyle/>
          <a:p>
            <a:r>
              <a:rPr lang="en-CA" dirty="0"/>
              <a:t>Tips for Formatting E-mail Messages</a:t>
            </a:r>
          </a:p>
        </p:txBody>
      </p:sp>
    </p:spTree>
    <p:extLst>
      <p:ext uri="{BB962C8B-B14F-4D97-AF65-F5344CB8AC3E}">
        <p14:creationId xmlns:p14="http://schemas.microsoft.com/office/powerpoint/2010/main" val="392689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ABDB1-D2D3-4F93-A99E-645D95B7437E}"/>
              </a:ext>
            </a:extLst>
          </p:cNvPr>
          <p:cNvSpPr>
            <a:spLocks noGrp="1"/>
          </p:cNvSpPr>
          <p:nvPr>
            <p:ph idx="1"/>
          </p:nvPr>
        </p:nvSpPr>
        <p:spPr/>
        <p:txBody>
          <a:bodyPr/>
          <a:lstStyle/>
          <a:p>
            <a:pPr marL="0" indent="0">
              <a:buNone/>
            </a:pPr>
            <a:r>
              <a:rPr lang="en-CA" dirty="0"/>
              <a:t>Getting Started</a:t>
            </a:r>
          </a:p>
          <a:p>
            <a:r>
              <a:rPr lang="en-CA" dirty="0"/>
              <a:t>Don’t write if a richer channel might work better.</a:t>
            </a:r>
          </a:p>
          <a:p>
            <a:r>
              <a:rPr lang="en-CA" dirty="0"/>
              <a:t>Send only content you would want published.</a:t>
            </a:r>
          </a:p>
          <a:p>
            <a:r>
              <a:rPr lang="en-CA" dirty="0">
                <a:highlight>
                  <a:srgbClr val="FFFF00"/>
                </a:highlight>
              </a:rPr>
              <a:t>Write a compelling subject line, possibly with names and dates: </a:t>
            </a:r>
            <a:r>
              <a:rPr lang="en-CA" i="1" dirty="0">
                <a:highlight>
                  <a:srgbClr val="FFFF00"/>
                </a:highlight>
              </a:rPr>
              <a:t>Jake: Can You Present at January 10 Staff Meeting?</a:t>
            </a:r>
          </a:p>
          <a:p>
            <a:pPr marL="0" indent="0">
              <a:buNone/>
            </a:pPr>
            <a:endParaRPr lang="en-CA" dirty="0"/>
          </a:p>
        </p:txBody>
      </p:sp>
      <p:sp>
        <p:nvSpPr>
          <p:cNvPr id="4" name="Footer Placeholder 3">
            <a:extLst>
              <a:ext uri="{FF2B5EF4-FFF2-40B4-BE49-F238E27FC236}">
                <a16:creationId xmlns:a16="http://schemas.microsoft.com/office/drawing/2014/main" id="{B87932C5-60FA-4A23-B77A-36E4E3FCF201}"/>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269DABC-7BEE-4711-B0F1-C31549D61DBF}"/>
              </a:ext>
            </a:extLst>
          </p:cNvPr>
          <p:cNvSpPr>
            <a:spLocks noGrp="1"/>
          </p:cNvSpPr>
          <p:nvPr>
            <p:ph type="sldNum" sz="quarter" idx="4"/>
          </p:nvPr>
        </p:nvSpPr>
        <p:spPr/>
        <p:txBody>
          <a:bodyPr/>
          <a:lstStyle/>
          <a:p>
            <a:r>
              <a:rPr lang="en-CA" dirty="0"/>
              <a:t>7-</a:t>
            </a:r>
            <a:fld id="{90E60EF9-1974-4B4E-8EB0-BAAA0C254CFE}" type="slidenum">
              <a:rPr lang="en-CA" smtClean="0"/>
              <a:pPr/>
              <a:t>22</a:t>
            </a:fld>
            <a:endParaRPr lang="en-CA" dirty="0"/>
          </a:p>
        </p:txBody>
      </p:sp>
      <p:sp>
        <p:nvSpPr>
          <p:cNvPr id="6" name="Rectangle 4">
            <a:extLst>
              <a:ext uri="{FF2B5EF4-FFF2-40B4-BE49-F238E27FC236}">
                <a16:creationId xmlns:a16="http://schemas.microsoft.com/office/drawing/2014/main" id="{6026237C-8846-44BA-A27E-49A7DB260EC2}"/>
              </a:ext>
            </a:extLst>
          </p:cNvPr>
          <p:cNvSpPr>
            <a:spLocks noGrp="1" noChangeArrowheads="1"/>
          </p:cNvSpPr>
          <p:nvPr>
            <p:ph type="title"/>
          </p:nvPr>
        </p:nvSpPr>
        <p:spPr/>
        <p:txBody>
          <a:bodyPr lIns="90488" tIns="44450" rIns="90488" bIns="44450">
            <a:normAutofit/>
          </a:bodyPr>
          <a:lstStyle/>
          <a:p>
            <a:pPr algn="ctr" eaLnBrk="1" hangingPunct="1">
              <a:defRPr/>
            </a:pPr>
            <a:r>
              <a:rPr lang="en-US" dirty="0">
                <a:solidFill>
                  <a:schemeClr val="tx1"/>
                </a:solidFill>
                <a:effectLst/>
                <a:highlight>
                  <a:srgbClr val="FFFF00"/>
                </a:highlight>
                <a:latin typeface="Calibri" pitchFamily="34" charset="0"/>
                <a:cs typeface="Calibri" pitchFamily="34" charset="0"/>
              </a:rPr>
              <a:t>Smart E-mail Practices</a:t>
            </a:r>
          </a:p>
        </p:txBody>
      </p:sp>
    </p:spTree>
    <p:extLst>
      <p:ext uri="{BB962C8B-B14F-4D97-AF65-F5344CB8AC3E}">
        <p14:creationId xmlns:p14="http://schemas.microsoft.com/office/powerpoint/2010/main" val="20483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250A8-E7D1-4259-9294-0AF4729D5BBC}"/>
              </a:ext>
            </a:extLst>
          </p:cNvPr>
          <p:cNvSpPr>
            <a:spLocks noGrp="1"/>
          </p:cNvSpPr>
          <p:nvPr>
            <p:ph idx="1"/>
          </p:nvPr>
        </p:nvSpPr>
        <p:spPr/>
        <p:txBody>
          <a:bodyPr>
            <a:normAutofit fontScale="92500" lnSpcReduction="10000"/>
          </a:bodyPr>
          <a:lstStyle/>
          <a:p>
            <a:pPr marL="0" indent="0">
              <a:buNone/>
            </a:pPr>
            <a:r>
              <a:rPr lang="en-CA" dirty="0"/>
              <a:t>Replying</a:t>
            </a:r>
          </a:p>
          <a:p>
            <a:r>
              <a:rPr lang="en-CA" dirty="0"/>
              <a:t>Scan all e-mails, especially those from the same person. Answer within 24 hours or say when you will.</a:t>
            </a:r>
          </a:p>
          <a:p>
            <a:r>
              <a:rPr lang="en-CA" dirty="0"/>
              <a:t>Change the subject line if the topic changes. Check the threaded messages below yours.</a:t>
            </a:r>
          </a:p>
          <a:p>
            <a:r>
              <a:rPr lang="en-CA" dirty="0"/>
              <a:t>Practise down-editing.</a:t>
            </a:r>
          </a:p>
          <a:p>
            <a:r>
              <a:rPr lang="en-CA" dirty="0"/>
              <a:t>Start with the main idea.</a:t>
            </a:r>
          </a:p>
          <a:p>
            <a:r>
              <a:rPr lang="en-CA" dirty="0"/>
              <a:t>Use headings and lists.</a:t>
            </a:r>
          </a:p>
          <a:p>
            <a:pPr marL="0" indent="0">
              <a:buNone/>
            </a:pPr>
            <a:endParaRPr lang="en-CA" dirty="0"/>
          </a:p>
        </p:txBody>
      </p:sp>
      <p:sp>
        <p:nvSpPr>
          <p:cNvPr id="4" name="Footer Placeholder 3">
            <a:extLst>
              <a:ext uri="{FF2B5EF4-FFF2-40B4-BE49-F238E27FC236}">
                <a16:creationId xmlns:a16="http://schemas.microsoft.com/office/drawing/2014/main" id="{BF9656DA-2C97-45EA-AA63-68D4BA55B795}"/>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48BC82C-D47D-40EF-88D5-A36ACDDF7FE3}"/>
              </a:ext>
            </a:extLst>
          </p:cNvPr>
          <p:cNvSpPr>
            <a:spLocks noGrp="1"/>
          </p:cNvSpPr>
          <p:nvPr>
            <p:ph type="sldNum" sz="quarter" idx="4"/>
          </p:nvPr>
        </p:nvSpPr>
        <p:spPr/>
        <p:txBody>
          <a:bodyPr/>
          <a:lstStyle/>
          <a:p>
            <a:r>
              <a:rPr lang="en-CA" dirty="0"/>
              <a:t>7-</a:t>
            </a:r>
            <a:fld id="{90E60EF9-1974-4B4E-8EB0-BAAA0C254CFE}" type="slidenum">
              <a:rPr lang="en-CA" smtClean="0"/>
              <a:pPr/>
              <a:t>23</a:t>
            </a:fld>
            <a:endParaRPr lang="en-CA" dirty="0"/>
          </a:p>
        </p:txBody>
      </p:sp>
      <p:sp>
        <p:nvSpPr>
          <p:cNvPr id="6" name="Rectangle 4">
            <a:extLst>
              <a:ext uri="{FF2B5EF4-FFF2-40B4-BE49-F238E27FC236}">
                <a16:creationId xmlns:a16="http://schemas.microsoft.com/office/drawing/2014/main" id="{2F7D9309-F2F9-4558-9766-0AC818901C2A}"/>
              </a:ext>
            </a:extLst>
          </p:cNvPr>
          <p:cNvSpPr>
            <a:spLocks noGrp="1" noChangeArrowheads="1"/>
          </p:cNvSpPr>
          <p:nvPr>
            <p:ph type="title"/>
          </p:nvPr>
        </p:nvSpPr>
        <p:spPr/>
        <p:txBody>
          <a:bodyPr lIns="90488" tIns="44450" rIns="90488" bIns="44450">
            <a:normAutofit/>
          </a:bodyPr>
          <a:lstStyle/>
          <a:p>
            <a:pPr algn="ctr" eaLnBrk="1" hangingPunct="1">
              <a:defRPr/>
            </a:pPr>
            <a:r>
              <a:rPr lang="en-US" dirty="0">
                <a:solidFill>
                  <a:schemeClr val="tx1"/>
                </a:solidFill>
                <a:effectLst/>
                <a:latin typeface="Calibri" pitchFamily="34" charset="0"/>
                <a:cs typeface="Calibri" pitchFamily="34" charset="0"/>
              </a:rPr>
              <a:t>Smart E-mail Practices </a:t>
            </a:r>
          </a:p>
        </p:txBody>
      </p:sp>
    </p:spTree>
    <p:extLst>
      <p:ext uri="{BB962C8B-B14F-4D97-AF65-F5344CB8AC3E}">
        <p14:creationId xmlns:p14="http://schemas.microsoft.com/office/powerpoint/2010/main" val="148198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2" name="Rectangle 4"/>
          <p:cNvSpPr>
            <a:spLocks noGrp="1" noChangeArrowheads="1"/>
          </p:cNvSpPr>
          <p:nvPr>
            <p:ph type="title"/>
          </p:nvPr>
        </p:nvSpPr>
        <p:spPr/>
        <p:txBody>
          <a:bodyPr lIns="90488" tIns="44450" rIns="90488" bIns="44450">
            <a:normAutofit/>
          </a:bodyPr>
          <a:lstStyle/>
          <a:p>
            <a:pPr algn="ctr" eaLnBrk="1" hangingPunct="1">
              <a:defRPr/>
            </a:pPr>
            <a:r>
              <a:rPr lang="en-US" dirty="0">
                <a:solidFill>
                  <a:schemeClr val="tx1"/>
                </a:solidFill>
                <a:effectLst/>
                <a:latin typeface="Calibri" pitchFamily="34" charset="0"/>
                <a:cs typeface="Calibri" pitchFamily="34" charset="0"/>
              </a:rPr>
              <a:t>Smart E-mail Practices </a:t>
            </a:r>
          </a:p>
        </p:txBody>
      </p:sp>
      <p:sp>
        <p:nvSpPr>
          <p:cNvPr id="5" name="Content Placeholder 4"/>
          <p:cNvSpPr>
            <a:spLocks noGrp="1"/>
          </p:cNvSpPr>
          <p:nvPr>
            <p:ph idx="1"/>
          </p:nvPr>
        </p:nvSpPr>
        <p:spPr/>
        <p:txBody>
          <a:bodyPr/>
          <a:lstStyle/>
          <a:p>
            <a:pPr marL="0" indent="0">
              <a:buNone/>
            </a:pPr>
            <a:r>
              <a:rPr lang="en-CA" b="1" dirty="0"/>
              <a:t>Observing Etiquette</a:t>
            </a:r>
          </a:p>
          <a:p>
            <a:r>
              <a:rPr lang="en-CA" dirty="0"/>
              <a:t>Obtain permission before forwarding.</a:t>
            </a:r>
          </a:p>
          <a:p>
            <a:r>
              <a:rPr lang="en-CA" dirty="0"/>
              <a:t>Soften the tone by including a friendly opening and closing. </a:t>
            </a:r>
          </a:p>
          <a:p>
            <a:r>
              <a:rPr lang="en-CA" dirty="0"/>
              <a:t>Resist humour and sarcasm. </a:t>
            </a:r>
          </a:p>
          <a:p>
            <a:r>
              <a:rPr lang="en-CA" dirty="0"/>
              <a:t>Avoid writing in all caps, which is like SHOUTING.</a:t>
            </a:r>
          </a:p>
          <a:p>
            <a:endParaRPr lang="en-CA" dirty="0"/>
          </a:p>
        </p:txBody>
      </p:sp>
      <p:sp>
        <p:nvSpPr>
          <p:cNvPr id="8090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090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7-</a:t>
            </a:r>
            <a:fld id="{90E60EF9-1974-4B4E-8EB0-BAAA0C254CFE}" type="slidenum">
              <a:rPr lang="en-CA" smtClean="0"/>
              <a:pPr/>
              <a:t>24</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2"/>
                                        </p:tgtEl>
                                        <p:attrNameLst>
                                          <p:attrName>style.visibility</p:attrName>
                                        </p:attrNameLst>
                                      </p:cBhvr>
                                      <p:to>
                                        <p:strVal val="visible"/>
                                      </p:to>
                                    </p:set>
                                    <p:anim calcmode="lin" valueType="num">
                                      <p:cBhvr additive="base">
                                        <p:cTn id="7" dur="500" fill="hold"/>
                                        <p:tgtEl>
                                          <p:spTgt spid="396292"/>
                                        </p:tgtEl>
                                        <p:attrNameLst>
                                          <p:attrName>ppt_x</p:attrName>
                                        </p:attrNameLst>
                                      </p:cBhvr>
                                      <p:tavLst>
                                        <p:tav tm="0">
                                          <p:val>
                                            <p:strVal val="0-#ppt_w/2"/>
                                          </p:val>
                                        </p:tav>
                                        <p:tav tm="100000">
                                          <p:val>
                                            <p:strVal val="#ppt_x"/>
                                          </p:val>
                                        </p:tav>
                                      </p:tavLst>
                                    </p:anim>
                                    <p:anim calcmode="lin" valueType="num">
                                      <p:cBhvr additive="base">
                                        <p:cTn id="8" dur="500" fill="hold"/>
                                        <p:tgtEl>
                                          <p:spTgt spid="396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41" name="Rectangle 5"/>
          <p:cNvSpPr>
            <a:spLocks noGrp="1" noChangeArrowheads="1"/>
          </p:cNvSpPr>
          <p:nvPr>
            <p:ph type="title"/>
          </p:nvPr>
        </p:nvSpPr>
        <p:spPr/>
        <p:txBody>
          <a:bodyPr lIns="90488" tIns="44450" rIns="90488" bIns="44450">
            <a:normAutofit/>
          </a:bodyPr>
          <a:lstStyle/>
          <a:p>
            <a:pPr algn="ctr" eaLnBrk="1" hangingPunct="1">
              <a:defRPr/>
            </a:pPr>
            <a:r>
              <a:rPr lang="en-US" dirty="0">
                <a:solidFill>
                  <a:schemeClr val="tx1"/>
                </a:solidFill>
                <a:effectLst/>
                <a:latin typeface="Calibri" pitchFamily="34" charset="0"/>
                <a:cs typeface="Calibri" pitchFamily="34" charset="0"/>
              </a:rPr>
              <a:t>Smart E-mail Practices </a:t>
            </a:r>
          </a:p>
        </p:txBody>
      </p:sp>
      <p:sp>
        <p:nvSpPr>
          <p:cNvPr id="5" name="Content Placeholder 4"/>
          <p:cNvSpPr>
            <a:spLocks noGrp="1"/>
          </p:cNvSpPr>
          <p:nvPr>
            <p:ph idx="1"/>
          </p:nvPr>
        </p:nvSpPr>
        <p:spPr/>
        <p:txBody>
          <a:bodyPr/>
          <a:lstStyle/>
          <a:p>
            <a:pPr marL="0" indent="0">
              <a:buNone/>
            </a:pPr>
            <a:r>
              <a:rPr lang="en-CA" b="1" dirty="0"/>
              <a:t>Closing Effectively</a:t>
            </a:r>
          </a:p>
          <a:p>
            <a:r>
              <a:rPr lang="en-CA" dirty="0"/>
              <a:t>End with due dates, next steps, or a friendly remark.</a:t>
            </a:r>
          </a:p>
          <a:p>
            <a:r>
              <a:rPr lang="en-CA" dirty="0"/>
              <a:t>Add your full contact information including social media addresses. </a:t>
            </a:r>
          </a:p>
          <a:p>
            <a:r>
              <a:rPr lang="en-CA" dirty="0"/>
              <a:t>Edit your text for readability. Proofread for typos or unwanted auto-corrections.</a:t>
            </a:r>
          </a:p>
          <a:p>
            <a:r>
              <a:rPr lang="en-CA" dirty="0"/>
              <a:t>Double-check before hitting </a:t>
            </a:r>
            <a:r>
              <a:rPr lang="en-CA" b="1" dirty="0"/>
              <a:t>Send</a:t>
            </a:r>
            <a:r>
              <a:rPr lang="en-CA" dirty="0"/>
              <a:t>.</a:t>
            </a:r>
          </a:p>
        </p:txBody>
      </p:sp>
      <p:sp>
        <p:nvSpPr>
          <p:cNvPr id="82948"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2949" name="Rectangle 4"/>
          <p:cNvSpPr>
            <a:spLocks noChangeArrowheads="1"/>
          </p:cNvSpPr>
          <p:nvPr/>
        </p:nvSpPr>
        <p:spPr bwMode="auto">
          <a:xfrm>
            <a:off x="5410200" y="5105400"/>
            <a:ext cx="58674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b="1" dirty="0">
              <a:solidFill>
                <a:srgbClr val="002060"/>
              </a:solidFill>
            </a:endParaRP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7-</a:t>
            </a:r>
            <a:fld id="{90E60EF9-1974-4B4E-8EB0-BAAA0C254CFE}" type="slidenum">
              <a:rPr lang="en-CA" smtClean="0"/>
              <a:pPr/>
              <a:t>25</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41"/>
                                        </p:tgtEl>
                                        <p:attrNameLst>
                                          <p:attrName>style.visibility</p:attrName>
                                        </p:attrNameLst>
                                      </p:cBhvr>
                                      <p:to>
                                        <p:strVal val="visible"/>
                                      </p:to>
                                    </p:set>
                                    <p:anim calcmode="lin" valueType="num">
                                      <p:cBhvr additive="base">
                                        <p:cTn id="7" dur="500" fill="hold"/>
                                        <p:tgtEl>
                                          <p:spTgt spid="398341"/>
                                        </p:tgtEl>
                                        <p:attrNameLst>
                                          <p:attrName>ppt_x</p:attrName>
                                        </p:attrNameLst>
                                      </p:cBhvr>
                                      <p:tavLst>
                                        <p:tav tm="0">
                                          <p:val>
                                            <p:strVal val="0-#ppt_w/2"/>
                                          </p:val>
                                        </p:tav>
                                        <p:tav tm="100000">
                                          <p:val>
                                            <p:strVal val="#ppt_x"/>
                                          </p:val>
                                        </p:tav>
                                      </p:tavLst>
                                    </p:anim>
                                    <p:anim calcmode="lin" valueType="num">
                                      <p:cBhvr additive="base">
                                        <p:cTn id="8" dur="500" fill="hold"/>
                                        <p:tgtEl>
                                          <p:spTgt spid="3983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000000"/>
                </a:solidFill>
              </a:rPr>
              <a:t>Workplace Messaging and Texting</a:t>
            </a:r>
          </a:p>
        </p:txBody>
      </p:sp>
      <p:sp>
        <p:nvSpPr>
          <p:cNvPr id="3" name="Content Placeholder 2"/>
          <p:cNvSpPr>
            <a:spLocks noGrp="1"/>
          </p:cNvSpPr>
          <p:nvPr>
            <p:ph idx="1"/>
          </p:nvPr>
        </p:nvSpPr>
        <p:spPr>
          <a:xfrm>
            <a:off x="457200" y="1600200"/>
            <a:ext cx="7848600" cy="4525963"/>
          </a:xfrm>
        </p:spPr>
        <p:txBody>
          <a:bodyPr/>
          <a:lstStyle/>
          <a:p>
            <a:pPr marL="0" indent="0">
              <a:buNone/>
            </a:pPr>
            <a:r>
              <a:rPr lang="en-CA" dirty="0"/>
              <a:t>Instant messaging (IM)</a:t>
            </a:r>
          </a:p>
          <a:p>
            <a:r>
              <a:rPr lang="en-CA" dirty="0"/>
              <a:t>Enables two or more individuals to use the Internet or intranet to “chat” in real time by exchanging brief texts</a:t>
            </a:r>
          </a:p>
          <a:p>
            <a:pPr marL="0" indent="0">
              <a:buNone/>
            </a:pPr>
            <a:r>
              <a:rPr lang="en-CA" dirty="0"/>
              <a:t>Text messaging</a:t>
            </a:r>
          </a:p>
          <a:p>
            <a:r>
              <a:rPr lang="en-CA" dirty="0"/>
              <a:t>Means for exchanging brief messages in real time using smart devices</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26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CA" dirty="0"/>
              <a:t>Instant Message for </a:t>
            </a:r>
            <a:br>
              <a:rPr lang="en-CA" dirty="0"/>
            </a:br>
            <a:r>
              <a:rPr lang="en-CA" dirty="0"/>
              <a:t>Brief, Fast Communication</a:t>
            </a:r>
          </a:p>
        </p:txBody>
      </p:sp>
      <p:sp>
        <p:nvSpPr>
          <p:cNvPr id="10" name="Footer Placeholder 5"/>
          <p:cNvSpPr>
            <a:spLocks noGrp="1"/>
          </p:cNvSpPr>
          <p:nvPr>
            <p:ph type="ftr" sz="quarter" idx="3"/>
          </p:nvPr>
        </p:nvSpPr>
        <p:spPr/>
        <p:txBody>
          <a:bodyPr/>
          <a:lstStyle/>
          <a:p>
            <a:r>
              <a:rPr lang="en-US" dirty="0"/>
              <a:t>Copyright © 2019 by Nelson Education Ltd.</a:t>
            </a:r>
            <a:endParaRPr lang="en-CA" dirty="0"/>
          </a:p>
        </p:txBody>
      </p:sp>
      <p:sp>
        <p:nvSpPr>
          <p:cNvPr id="11" name="Slide Number Placeholder 10"/>
          <p:cNvSpPr>
            <a:spLocks noGrp="1"/>
          </p:cNvSpPr>
          <p:nvPr>
            <p:ph type="sldNum" sz="quarter" idx="4"/>
          </p:nvPr>
        </p:nvSpPr>
        <p:spPr/>
        <p:txBody>
          <a:bodyPr/>
          <a:lstStyle/>
          <a:p>
            <a:r>
              <a:rPr lang="en-CA" dirty="0"/>
              <a:t>7-</a:t>
            </a:r>
            <a:fld id="{90E60EF9-1974-4B4E-8EB0-BAAA0C254CFE}" type="slidenum">
              <a:rPr lang="en-CA" smtClean="0"/>
              <a:pPr/>
              <a:t>27</a:t>
            </a:fld>
            <a:endParaRPr lang="en-CA" dirty="0"/>
          </a:p>
        </p:txBody>
      </p:sp>
      <p:sp>
        <p:nvSpPr>
          <p:cNvPr id="89091"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9092"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405510" name="WordArt 6"/>
          <p:cNvSpPr>
            <a:spLocks noChangeArrowheads="1" noChangeShapeType="1" noTextEdit="1"/>
          </p:cNvSpPr>
          <p:nvPr/>
        </p:nvSpPr>
        <p:spPr bwMode="auto">
          <a:xfrm>
            <a:off x="1371600" y="1295400"/>
            <a:ext cx="323850" cy="762000"/>
          </a:xfrm>
          <a:prstGeom prst="rect">
            <a:avLst/>
          </a:prstGeom>
        </p:spPr>
        <p:txBody>
          <a:bodyPr wrap="none" fromWordArt="1">
            <a:prstTxWarp prst="textPlain">
              <a:avLst>
                <a:gd name="adj" fmla="val 50000"/>
              </a:avLst>
            </a:prstTxWarp>
          </a:bodyPr>
          <a:lstStyle/>
          <a:p>
            <a:pPr algn="ctr"/>
            <a:endParaRPr lang="en-US" sz="9600" kern="10" dirty="0">
              <a:ln w="9525">
                <a:noFill/>
                <a:round/>
                <a:headEnd/>
                <a:tailEnd/>
              </a:ln>
              <a:solidFill>
                <a:srgbClr val="774286"/>
              </a:solidFill>
              <a:effectLst>
                <a:prstShdw prst="shdw16">
                  <a:srgbClr val="808080">
                    <a:alpha val="50000"/>
                  </a:srgbClr>
                </a:prstShdw>
              </a:effectLst>
              <a:latin typeface="Arial Black"/>
            </a:endParaRP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7988" y="1644237"/>
            <a:ext cx="6288024" cy="4437888"/>
          </a:xfr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Impact of IM and Texting Technology</a:t>
            </a:r>
          </a:p>
        </p:txBody>
      </p:sp>
      <p:sp>
        <p:nvSpPr>
          <p:cNvPr id="3" name="Content Placeholder 2"/>
          <p:cNvSpPr>
            <a:spLocks noGrp="1"/>
          </p:cNvSpPr>
          <p:nvPr>
            <p:ph idx="1"/>
          </p:nvPr>
        </p:nvSpPr>
        <p:spPr>
          <a:xfrm>
            <a:off x="457200" y="1600200"/>
            <a:ext cx="7772400" cy="4525963"/>
          </a:xfrm>
        </p:spPr>
        <p:txBody>
          <a:bodyPr>
            <a:normAutofit lnSpcReduction="10000"/>
          </a:bodyPr>
          <a:lstStyle/>
          <a:p>
            <a:pPr marL="0" indent="0">
              <a:buNone/>
            </a:pPr>
            <a:r>
              <a:rPr lang="en-CA" dirty="0"/>
              <a:t>IM and Text Messaging</a:t>
            </a:r>
          </a:p>
          <a:p>
            <a:r>
              <a:rPr lang="en-CA" dirty="0"/>
              <a:t>They are convenient alternatives to the telephone. </a:t>
            </a:r>
          </a:p>
          <a:p>
            <a:r>
              <a:rPr lang="en-CA" dirty="0"/>
              <a:t>There are 3.2 million IM accounts worldwide.</a:t>
            </a:r>
          </a:p>
          <a:p>
            <a:r>
              <a:rPr lang="en-CA" dirty="0"/>
              <a:t>Some 67 percent of business professionals text and instant message.</a:t>
            </a:r>
          </a:p>
          <a:p>
            <a:r>
              <a:rPr lang="en-CA" dirty="0"/>
              <a:t>IM use in Canada is 10 percent higher than in the United States.</a:t>
            </a:r>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28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Benefits of IM and Texting</a:t>
            </a:r>
          </a:p>
        </p:txBody>
      </p:sp>
      <p:sp>
        <p:nvSpPr>
          <p:cNvPr id="8" name="Content Placeholder 7"/>
          <p:cNvSpPr>
            <a:spLocks noGrp="1"/>
          </p:cNvSpPr>
          <p:nvPr>
            <p:ph idx="1"/>
          </p:nvPr>
        </p:nvSpPr>
        <p:spPr/>
        <p:txBody>
          <a:bodyPr>
            <a:normAutofit lnSpcReduction="10000"/>
          </a:bodyPr>
          <a:lstStyle/>
          <a:p>
            <a:r>
              <a:rPr lang="en-CA" dirty="0"/>
              <a:t>They provide real-time communication with colleagues anywhere in the world.</a:t>
            </a:r>
          </a:p>
          <a:p>
            <a:r>
              <a:rPr lang="en-CA" dirty="0"/>
              <a:t>They are low-cost substitutes for voice calls, delivering a message between mobile phone users quietly and discreetly.</a:t>
            </a:r>
          </a:p>
          <a:p>
            <a:r>
              <a:rPr lang="en-CA" dirty="0"/>
              <a:t>Users know right away whether a message was delivered; this avoids phone tag.</a:t>
            </a:r>
          </a:p>
          <a:p>
            <a:r>
              <a:rPr lang="en-CA" dirty="0"/>
              <a:t>Coworkers can locate each other online (“presence functionality”).</a:t>
            </a:r>
          </a:p>
          <a:p>
            <a:endParaRPr lang="en-CA" dirty="0"/>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7-</a:t>
            </a:r>
            <a:fld id="{90E60EF9-1974-4B4E-8EB0-BAAA0C254CFE}" type="slidenum">
              <a:rPr lang="en-CA" smtClean="0"/>
              <a:pPr/>
              <a:t>29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47B1-D89A-48C0-ACE2-C6B84D32C033}"/>
              </a:ext>
            </a:extLst>
          </p:cNvPr>
          <p:cNvSpPr>
            <a:spLocks noGrp="1"/>
          </p:cNvSpPr>
          <p:nvPr>
            <p:ph type="title"/>
          </p:nvPr>
        </p:nvSpPr>
        <p:spPr/>
        <p:txBody>
          <a:bodyPr/>
          <a:lstStyle/>
          <a:p>
            <a:r>
              <a:rPr lang="en-CA" dirty="0"/>
              <a:t>Unit 3 Employability Skills</a:t>
            </a:r>
          </a:p>
        </p:txBody>
      </p:sp>
      <p:sp>
        <p:nvSpPr>
          <p:cNvPr id="6" name="Content Placeholder 5">
            <a:extLst>
              <a:ext uri="{FF2B5EF4-FFF2-40B4-BE49-F238E27FC236}">
                <a16:creationId xmlns:a16="http://schemas.microsoft.com/office/drawing/2014/main" id="{56D7F634-ABF1-432A-8428-F338AF232168}"/>
              </a:ext>
            </a:extLst>
          </p:cNvPr>
          <p:cNvSpPr>
            <a:spLocks noGrp="1"/>
          </p:cNvSpPr>
          <p:nvPr>
            <p:ph idx="1"/>
          </p:nvPr>
        </p:nvSpPr>
        <p:spPr/>
        <p:txBody>
          <a:bodyPr>
            <a:normAutofit fontScale="70000" lnSpcReduction="20000"/>
          </a:bodyPr>
          <a:lstStyle/>
          <a:p>
            <a:pPr marL="0" indent="0">
              <a:buNone/>
            </a:pPr>
            <a:r>
              <a:rPr lang="en-CA" b="1" dirty="0"/>
              <a:t>Fundamental Skills</a:t>
            </a:r>
          </a:p>
          <a:p>
            <a:pPr>
              <a:buFont typeface="Wingdings" panose="05000000000000000000" pitchFamily="2" charset="2"/>
              <a:buChar char="ü"/>
            </a:pPr>
            <a:r>
              <a:rPr lang="en-CA" dirty="0"/>
              <a:t>Communicate</a:t>
            </a:r>
          </a:p>
          <a:p>
            <a:pPr>
              <a:buFont typeface="Wingdings" panose="05000000000000000000" pitchFamily="2" charset="2"/>
              <a:buChar char="ü"/>
            </a:pPr>
            <a:r>
              <a:rPr lang="en-CA" dirty="0"/>
              <a:t>Manage Information</a:t>
            </a:r>
          </a:p>
          <a:p>
            <a:pPr>
              <a:buFont typeface="Wingdings" panose="05000000000000000000" pitchFamily="2" charset="2"/>
              <a:buChar char="ü"/>
            </a:pPr>
            <a:r>
              <a:rPr lang="en-CA" dirty="0"/>
              <a:t>Think and Solve Problems</a:t>
            </a:r>
          </a:p>
          <a:p>
            <a:pPr marL="57150" indent="0">
              <a:buNone/>
            </a:pPr>
            <a:r>
              <a:rPr lang="en-CA" b="1" dirty="0"/>
              <a:t>Personal Management Skills</a:t>
            </a:r>
          </a:p>
          <a:p>
            <a:pPr marL="514350" indent="-457200">
              <a:buFont typeface="Wingdings" panose="05000000000000000000" pitchFamily="2" charset="2"/>
              <a:buChar char="ü"/>
            </a:pPr>
            <a:r>
              <a:rPr lang="en-CA" dirty="0"/>
              <a:t>Demonstrate Positive Attitudes and Behaviours</a:t>
            </a:r>
          </a:p>
          <a:p>
            <a:pPr marL="514350" indent="-457200">
              <a:buFont typeface="Wingdings" panose="05000000000000000000" pitchFamily="2" charset="2"/>
              <a:buChar char="ü"/>
            </a:pPr>
            <a:r>
              <a:rPr lang="en-CA" dirty="0"/>
              <a:t>Be Responsible</a:t>
            </a:r>
          </a:p>
          <a:p>
            <a:pPr marL="514350" indent="-457200">
              <a:buFont typeface="Wingdings" panose="05000000000000000000" pitchFamily="2" charset="2"/>
              <a:buChar char="ü"/>
            </a:pPr>
            <a:r>
              <a:rPr lang="en-CA" dirty="0"/>
              <a:t>Be Adaptable</a:t>
            </a:r>
          </a:p>
          <a:p>
            <a:pPr marL="514350" indent="-457200">
              <a:buFont typeface="Wingdings" panose="05000000000000000000" pitchFamily="2" charset="2"/>
              <a:buChar char="ü"/>
            </a:pPr>
            <a:r>
              <a:rPr lang="en-CA" dirty="0"/>
              <a:t>Learn Continuously</a:t>
            </a:r>
          </a:p>
          <a:p>
            <a:pPr marL="57150" indent="0">
              <a:buNone/>
            </a:pPr>
            <a:r>
              <a:rPr lang="en-CA" b="1" dirty="0"/>
              <a:t>Teamwork Skills</a:t>
            </a:r>
          </a:p>
          <a:p>
            <a:pPr marL="514350" indent="-457200">
              <a:buFont typeface="Wingdings" panose="05000000000000000000" pitchFamily="2" charset="2"/>
              <a:buChar char="ü"/>
            </a:pPr>
            <a:r>
              <a:rPr lang="en-CA" dirty="0"/>
              <a:t>Work With Others</a:t>
            </a:r>
          </a:p>
          <a:p>
            <a:pPr marL="514350" indent="-457200">
              <a:buFont typeface="Wingdings" panose="05000000000000000000" pitchFamily="2" charset="2"/>
              <a:buChar char="ü"/>
            </a:pPr>
            <a:r>
              <a:rPr lang="en-CA" dirty="0"/>
              <a:t>Participate in Projects and Tasks</a:t>
            </a:r>
          </a:p>
          <a:p>
            <a:pPr lvl="1"/>
            <a:endParaRPr lang="en-CA" dirty="0"/>
          </a:p>
          <a:p>
            <a:pPr lvl="1">
              <a:buFont typeface="Wingdings" panose="05000000000000000000" pitchFamily="2" charset="2"/>
              <a:buChar char="ü"/>
            </a:pPr>
            <a:endParaRPr lang="en-CA" dirty="0"/>
          </a:p>
        </p:txBody>
      </p:sp>
      <p:sp>
        <p:nvSpPr>
          <p:cNvPr id="3" name="Footer Placeholder 2">
            <a:extLst>
              <a:ext uri="{FF2B5EF4-FFF2-40B4-BE49-F238E27FC236}">
                <a16:creationId xmlns:a16="http://schemas.microsoft.com/office/drawing/2014/main" id="{D89BF7DA-4BEC-4D5E-BC70-2430B63DCA44}"/>
              </a:ext>
            </a:extLst>
          </p:cNvPr>
          <p:cNvSpPr>
            <a:spLocks noGrp="1"/>
          </p:cNvSpPr>
          <p:nvPr>
            <p:ph type="ftr" sz="quarter" idx="3"/>
          </p:nvPr>
        </p:nvSpPr>
        <p:spPr/>
        <p:txBody>
          <a:bodyPr/>
          <a:lstStyle/>
          <a:p>
            <a:r>
              <a:rPr lang="en-US" dirty="0"/>
              <a:t>Copyright © 2019 by Nelson Education Ltd.</a:t>
            </a:r>
            <a:endParaRPr lang="en-CA" dirty="0"/>
          </a:p>
        </p:txBody>
      </p:sp>
      <p:sp>
        <p:nvSpPr>
          <p:cNvPr id="4" name="Slide Number Placeholder 3">
            <a:extLst>
              <a:ext uri="{FF2B5EF4-FFF2-40B4-BE49-F238E27FC236}">
                <a16:creationId xmlns:a16="http://schemas.microsoft.com/office/drawing/2014/main" id="{1F860001-B284-4A62-93A3-3C0318DE1BCE}"/>
              </a:ext>
            </a:extLst>
          </p:cNvPr>
          <p:cNvSpPr>
            <a:spLocks noGrp="1"/>
          </p:cNvSpPr>
          <p:nvPr>
            <p:ph type="sldNum" sz="quarter" idx="4"/>
          </p:nvPr>
        </p:nvSpPr>
        <p:spPr/>
        <p:txBody>
          <a:bodyPr/>
          <a:lstStyle/>
          <a:p>
            <a:r>
              <a:rPr lang="en-CA" dirty="0"/>
              <a:t>7-</a:t>
            </a:r>
            <a:fld id="{90E60EF9-1974-4B4E-8EB0-BAAA0C254CFE}" type="slidenum">
              <a:rPr lang="en-CA" smtClean="0"/>
              <a:pPr/>
              <a:t>3</a:t>
            </a:fld>
            <a:endParaRPr lang="en-CA" dirty="0"/>
          </a:p>
        </p:txBody>
      </p:sp>
    </p:spTree>
    <p:extLst>
      <p:ext uri="{BB962C8B-B14F-4D97-AF65-F5344CB8AC3E}">
        <p14:creationId xmlns:p14="http://schemas.microsoft.com/office/powerpoint/2010/main" val="172456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 calcmode="lin" valueType="num">
                                      <p:cBhvr additive="base">
                                        <p:cTn id="49"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anim calcmode="lin" valueType="num">
                                      <p:cBhvr additive="base">
                                        <p:cTn id="55" dur="5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 calcmode="lin" valueType="num">
                                      <p:cBhvr additive="base">
                                        <p:cTn id="67" dur="5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anim calcmode="lin" valueType="num">
                                      <p:cBhvr additive="base">
                                        <p:cTn id="73" dur="5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anim calcmode="lin" valueType="num">
                                      <p:cBhvr additive="base">
                                        <p:cTn id="79" dur="5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Risks of IM and Texting</a:t>
            </a:r>
          </a:p>
        </p:txBody>
      </p:sp>
      <p:sp>
        <p:nvSpPr>
          <p:cNvPr id="3" name="Content Placeholder 2"/>
          <p:cNvSpPr>
            <a:spLocks noGrp="1"/>
          </p:cNvSpPr>
          <p:nvPr>
            <p:ph idx="1"/>
          </p:nvPr>
        </p:nvSpPr>
        <p:spPr>
          <a:xfrm>
            <a:off x="457200" y="1600200"/>
            <a:ext cx="7848600" cy="4525963"/>
          </a:xfrm>
        </p:spPr>
        <p:txBody>
          <a:bodyPr>
            <a:normAutofit fontScale="92500"/>
          </a:bodyPr>
          <a:lstStyle/>
          <a:p>
            <a:r>
              <a:rPr lang="en-CA" dirty="0"/>
              <a:t>IM could be a work distraction.</a:t>
            </a:r>
          </a:p>
          <a:p>
            <a:r>
              <a:rPr lang="en-CA" dirty="0"/>
              <a:t>Companies fear that employees will reveal privileged company information and records.</a:t>
            </a:r>
          </a:p>
          <a:p>
            <a:r>
              <a:rPr lang="en-CA" dirty="0"/>
              <a:t>The employer must ensure employees abide by governing legislation.</a:t>
            </a:r>
          </a:p>
          <a:p>
            <a:r>
              <a:rPr lang="en-CA" dirty="0"/>
              <a:t>Large corporations are protecting themselves by taking instant messaging behind a firewall where they log and archive traffic.</a:t>
            </a:r>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30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0916-4B66-4D40-BAA1-970D8579B73E}"/>
              </a:ext>
            </a:extLst>
          </p:cNvPr>
          <p:cNvSpPr>
            <a:spLocks noGrp="1"/>
          </p:cNvSpPr>
          <p:nvPr>
            <p:ph type="title"/>
          </p:nvPr>
        </p:nvSpPr>
        <p:spPr/>
        <p:txBody>
          <a:bodyPr/>
          <a:lstStyle/>
          <a:p>
            <a:r>
              <a:rPr lang="en-CA" dirty="0"/>
              <a:t>Liability Burden</a:t>
            </a:r>
          </a:p>
        </p:txBody>
      </p:sp>
      <p:sp>
        <p:nvSpPr>
          <p:cNvPr id="3" name="Content Placeholder 2">
            <a:extLst>
              <a:ext uri="{FF2B5EF4-FFF2-40B4-BE49-F238E27FC236}">
                <a16:creationId xmlns:a16="http://schemas.microsoft.com/office/drawing/2014/main" id="{9EA0A956-F5CD-4142-BBDF-6E7C2C6DD3EA}"/>
              </a:ext>
            </a:extLst>
          </p:cNvPr>
          <p:cNvSpPr>
            <a:spLocks noGrp="1"/>
          </p:cNvSpPr>
          <p:nvPr>
            <p:ph idx="1"/>
          </p:nvPr>
        </p:nvSpPr>
        <p:spPr/>
        <p:txBody>
          <a:bodyPr>
            <a:normAutofit lnSpcReduction="10000"/>
          </a:bodyPr>
          <a:lstStyle/>
          <a:p>
            <a:r>
              <a:rPr lang="en-CA" dirty="0"/>
              <a:t>Workers’ improper use of mobile devices on company business can expose the organization to staggering legal liability.</a:t>
            </a:r>
          </a:p>
          <a:p>
            <a:r>
              <a:rPr lang="en-CA" dirty="0"/>
              <a:t>Acts of employee negligence can cause companies to be found liable for the harm caused.</a:t>
            </a:r>
          </a:p>
          <a:p>
            <a:r>
              <a:rPr lang="en-CA" dirty="0"/>
              <a:t>Employers could be found liable if employees must use phones while driving and an accident occurs.</a:t>
            </a:r>
          </a:p>
        </p:txBody>
      </p:sp>
      <p:sp>
        <p:nvSpPr>
          <p:cNvPr id="4" name="Footer Placeholder 3">
            <a:extLst>
              <a:ext uri="{FF2B5EF4-FFF2-40B4-BE49-F238E27FC236}">
                <a16:creationId xmlns:a16="http://schemas.microsoft.com/office/drawing/2014/main" id="{FFD0E32D-3C58-4DE9-B8C0-25B6C9226900}"/>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8827F43-183F-4925-A447-840F85EC3693}"/>
              </a:ext>
            </a:extLst>
          </p:cNvPr>
          <p:cNvSpPr>
            <a:spLocks noGrp="1"/>
          </p:cNvSpPr>
          <p:nvPr>
            <p:ph type="sldNum" sz="quarter" idx="4"/>
          </p:nvPr>
        </p:nvSpPr>
        <p:spPr/>
        <p:txBody>
          <a:bodyPr/>
          <a:lstStyle/>
          <a:p>
            <a:r>
              <a:rPr lang="en-CA" dirty="0"/>
              <a:t>7-</a:t>
            </a:r>
            <a:fld id="{90E60EF9-1974-4B4E-8EB0-BAAA0C254CFE}" type="slidenum">
              <a:rPr lang="en-CA" smtClean="0"/>
              <a:pPr/>
              <a:t>31</a:t>
            </a:fld>
            <a:endParaRPr lang="en-CA" dirty="0"/>
          </a:p>
        </p:txBody>
      </p:sp>
    </p:spTree>
    <p:extLst>
      <p:ext uri="{BB962C8B-B14F-4D97-AF65-F5344CB8AC3E}">
        <p14:creationId xmlns:p14="http://schemas.microsoft.com/office/powerpoint/2010/main" val="108114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7835-11D2-4C7E-8847-E5C2659BC862}"/>
              </a:ext>
            </a:extLst>
          </p:cNvPr>
          <p:cNvSpPr>
            <a:spLocks noGrp="1"/>
          </p:cNvSpPr>
          <p:nvPr>
            <p:ph type="title"/>
          </p:nvPr>
        </p:nvSpPr>
        <p:spPr/>
        <p:txBody>
          <a:bodyPr/>
          <a:lstStyle/>
          <a:p>
            <a:r>
              <a:rPr lang="en-CA" dirty="0"/>
              <a:t>Security and Legal Requirements</a:t>
            </a:r>
          </a:p>
        </p:txBody>
      </p:sp>
      <p:sp>
        <p:nvSpPr>
          <p:cNvPr id="3" name="Content Placeholder 2">
            <a:extLst>
              <a:ext uri="{FF2B5EF4-FFF2-40B4-BE49-F238E27FC236}">
                <a16:creationId xmlns:a16="http://schemas.microsoft.com/office/drawing/2014/main" id="{612D2189-58C4-4F48-BAD2-3D29E0F750EF}"/>
              </a:ext>
            </a:extLst>
          </p:cNvPr>
          <p:cNvSpPr>
            <a:spLocks noGrp="1"/>
          </p:cNvSpPr>
          <p:nvPr>
            <p:ph idx="1"/>
          </p:nvPr>
        </p:nvSpPr>
        <p:spPr>
          <a:xfrm>
            <a:off x="457200" y="1556792"/>
            <a:ext cx="8229600" cy="4525963"/>
          </a:xfrm>
        </p:spPr>
        <p:txBody>
          <a:bodyPr>
            <a:normAutofit lnSpcReduction="10000"/>
          </a:bodyPr>
          <a:lstStyle/>
          <a:p>
            <a:r>
              <a:rPr lang="en-CA" dirty="0"/>
              <a:t>Companies worry about phishing, viruses, malware, and </a:t>
            </a:r>
            <a:r>
              <a:rPr lang="en-CA" i="1" dirty="0"/>
              <a:t>spim</a:t>
            </a:r>
            <a:r>
              <a:rPr lang="en-CA" dirty="0"/>
              <a:t>.</a:t>
            </a:r>
          </a:p>
          <a:p>
            <a:r>
              <a:rPr lang="en-CA" dirty="0"/>
              <a:t>All electronic records, including e-mail, can become evidence in lawsuits. </a:t>
            </a:r>
          </a:p>
          <a:p>
            <a:r>
              <a:rPr lang="en-CA" dirty="0"/>
              <a:t>Businesses are forced to track and store messaging conversations (IM and texting).</a:t>
            </a:r>
          </a:p>
          <a:p>
            <a:r>
              <a:rPr lang="en-CA" dirty="0"/>
              <a:t>IM and texting have been implicated in inappropriate uses, including bullying and sexting.</a:t>
            </a:r>
          </a:p>
        </p:txBody>
      </p:sp>
      <p:sp>
        <p:nvSpPr>
          <p:cNvPr id="4" name="Footer Placeholder 3">
            <a:extLst>
              <a:ext uri="{FF2B5EF4-FFF2-40B4-BE49-F238E27FC236}">
                <a16:creationId xmlns:a16="http://schemas.microsoft.com/office/drawing/2014/main" id="{CF94D7D0-DEDF-4F98-A104-716217995E7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1BED434E-FF85-4AF8-94EB-CFF450F84018}"/>
              </a:ext>
            </a:extLst>
          </p:cNvPr>
          <p:cNvSpPr>
            <a:spLocks noGrp="1"/>
          </p:cNvSpPr>
          <p:nvPr>
            <p:ph type="sldNum" sz="quarter" idx="4"/>
          </p:nvPr>
        </p:nvSpPr>
        <p:spPr/>
        <p:txBody>
          <a:bodyPr/>
          <a:lstStyle/>
          <a:p>
            <a:r>
              <a:rPr lang="en-CA" dirty="0"/>
              <a:t>7-</a:t>
            </a:r>
            <a:fld id="{90E60EF9-1974-4B4E-8EB0-BAAA0C254CFE}" type="slidenum">
              <a:rPr lang="en-CA" smtClean="0"/>
              <a:pPr/>
              <a:t>32</a:t>
            </a:fld>
            <a:endParaRPr lang="en-CA" dirty="0"/>
          </a:p>
        </p:txBody>
      </p:sp>
    </p:spTree>
    <p:extLst>
      <p:ext uri="{BB962C8B-B14F-4D97-AF65-F5344CB8AC3E}">
        <p14:creationId xmlns:p14="http://schemas.microsoft.com/office/powerpoint/2010/main" val="24498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Best Practices for Instant Messaging and Texting</a:t>
            </a:r>
          </a:p>
        </p:txBody>
      </p:sp>
      <p:sp>
        <p:nvSpPr>
          <p:cNvPr id="3" name="Content Placeholder 2"/>
          <p:cNvSpPr>
            <a:spLocks noGrp="1"/>
          </p:cNvSpPr>
          <p:nvPr>
            <p:ph idx="1"/>
          </p:nvPr>
        </p:nvSpPr>
        <p:spPr>
          <a:xfrm>
            <a:off x="457200" y="1600200"/>
            <a:ext cx="7620000" cy="4525963"/>
          </a:xfrm>
        </p:spPr>
        <p:txBody>
          <a:bodyPr/>
          <a:lstStyle/>
          <a:p>
            <a:r>
              <a:rPr lang="en-CA" dirty="0"/>
              <a:t>Adhere to your organization’s IM and texting policies.</a:t>
            </a:r>
          </a:p>
          <a:p>
            <a:r>
              <a:rPr lang="en-CA" dirty="0"/>
              <a:t>Don’t use texting or IM to disclose sensitive information.</a:t>
            </a:r>
          </a:p>
          <a:p>
            <a:r>
              <a:rPr lang="en-CA" dirty="0"/>
              <a:t>Steer clear of harassment and discriminatory content.</a:t>
            </a:r>
          </a:p>
          <a:p>
            <a:r>
              <a:rPr lang="en-CA" dirty="0"/>
              <a:t>Be vigilant about appropriateness of photos, videos, and so on.</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33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CA" dirty="0"/>
              <a:t>Best Practices for Instant Messaging and Texting</a:t>
            </a:r>
          </a:p>
        </p:txBody>
      </p:sp>
      <p:sp>
        <p:nvSpPr>
          <p:cNvPr id="3" name="Content Placeholder 2"/>
          <p:cNvSpPr>
            <a:spLocks noGrp="1"/>
          </p:cNvSpPr>
          <p:nvPr>
            <p:ph idx="1"/>
          </p:nvPr>
        </p:nvSpPr>
        <p:spPr>
          <a:xfrm>
            <a:off x="457200" y="1600200"/>
            <a:ext cx="7772400" cy="4525963"/>
          </a:xfrm>
        </p:spPr>
        <p:txBody>
          <a:bodyPr>
            <a:normAutofit/>
          </a:bodyPr>
          <a:lstStyle/>
          <a:p>
            <a:r>
              <a:rPr lang="en-CA" dirty="0"/>
              <a:t>Don’t say anything that would damage your reputation or that of your organization.</a:t>
            </a:r>
          </a:p>
          <a:p>
            <a:r>
              <a:rPr lang="en-CA" dirty="0"/>
              <a:t>Don’t text while driving. </a:t>
            </a:r>
          </a:p>
          <a:p>
            <a:r>
              <a:rPr lang="en-CA" dirty="0"/>
              <a:t>Organize your contact lists to separate business contacts from family and friends.</a:t>
            </a:r>
          </a:p>
          <a:p>
            <a:r>
              <a:rPr lang="en-CA" dirty="0"/>
              <a:t>Avoid unnecessary chitchat—know when to say goodbye.</a:t>
            </a:r>
          </a:p>
          <a:p>
            <a:endParaRPr lang="en-CA" dirty="0"/>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7-</a:t>
            </a:r>
            <a:fld id="{90E60EF9-1974-4B4E-8EB0-BAAA0C254CFE}" type="slidenum">
              <a:rPr lang="en-CA" smtClean="0"/>
              <a:pPr/>
              <a:t>34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CA" dirty="0"/>
              <a:t>Best Practices for Instant Messaging and Texting</a:t>
            </a:r>
          </a:p>
        </p:txBody>
      </p:sp>
      <p:sp>
        <p:nvSpPr>
          <p:cNvPr id="3" name="Content Placeholder 2"/>
          <p:cNvSpPr>
            <a:spLocks noGrp="1"/>
          </p:cNvSpPr>
          <p:nvPr>
            <p:ph idx="1"/>
          </p:nvPr>
        </p:nvSpPr>
        <p:spPr>
          <a:xfrm>
            <a:off x="457200" y="1600200"/>
            <a:ext cx="7543800" cy="4525963"/>
          </a:xfrm>
        </p:spPr>
        <p:txBody>
          <a:bodyPr>
            <a:normAutofit lnSpcReduction="10000"/>
          </a:bodyPr>
          <a:lstStyle/>
          <a:p>
            <a:r>
              <a:rPr lang="en-CA" dirty="0"/>
              <a:t>Keep your presence status up to date so that people trying to reach you don’t waste time.</a:t>
            </a:r>
          </a:p>
          <a:p>
            <a:r>
              <a:rPr lang="en-CA" dirty="0"/>
              <a:t>Make yourself unavailable when you need to meet a deadline.</a:t>
            </a:r>
          </a:p>
          <a:p>
            <a:r>
              <a:rPr lang="en-CA" dirty="0"/>
              <a:t>Beware of jargon, slang, and abbreviations, which may be confusing and appear unprofessional.</a:t>
            </a:r>
          </a:p>
          <a:p>
            <a:r>
              <a:rPr lang="en-CA" dirty="0"/>
              <a:t>Use good grammar and proper spelling.</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9" name="Slide Number Placeholder 8"/>
          <p:cNvSpPr>
            <a:spLocks noGrp="1"/>
          </p:cNvSpPr>
          <p:nvPr>
            <p:ph type="sldNum" sz="quarter" idx="4"/>
          </p:nvPr>
        </p:nvSpPr>
        <p:spPr/>
        <p:txBody>
          <a:bodyPr/>
          <a:lstStyle/>
          <a:p>
            <a:r>
              <a:rPr lang="en-CA" dirty="0"/>
              <a:t>7-</a:t>
            </a:r>
            <a:fld id="{90E60EF9-1974-4B4E-8EB0-BAAA0C254CFE}" type="slidenum">
              <a:rPr lang="en-CA" smtClean="0"/>
              <a:pPr/>
              <a:t>35</a:t>
            </a:fld>
            <a:endParaRPr lang="en-CA" dirty="0"/>
          </a:p>
        </p:txBody>
      </p:sp>
    </p:spTree>
    <p:extLst>
      <p:ext uri="{BB962C8B-B14F-4D97-AF65-F5344CB8AC3E}">
        <p14:creationId xmlns:p14="http://schemas.microsoft.com/office/powerpoint/2010/main" val="141001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1E03-1C0D-4D8F-9C3B-C1A0D37EF6A6}"/>
              </a:ext>
            </a:extLst>
          </p:cNvPr>
          <p:cNvSpPr>
            <a:spLocks noGrp="1"/>
          </p:cNvSpPr>
          <p:nvPr>
            <p:ph type="title"/>
          </p:nvPr>
        </p:nvSpPr>
        <p:spPr/>
        <p:txBody>
          <a:bodyPr>
            <a:normAutofit fontScale="90000"/>
          </a:bodyPr>
          <a:lstStyle/>
          <a:p>
            <a:r>
              <a:rPr lang="en-CA" dirty="0"/>
              <a:t>Text Messaging and Business Etiquette</a:t>
            </a:r>
          </a:p>
        </p:txBody>
      </p:sp>
      <p:sp>
        <p:nvSpPr>
          <p:cNvPr id="4" name="Footer Placeholder 3">
            <a:extLst>
              <a:ext uri="{FF2B5EF4-FFF2-40B4-BE49-F238E27FC236}">
                <a16:creationId xmlns:a16="http://schemas.microsoft.com/office/drawing/2014/main" id="{13EB18FE-E88A-4091-91EF-26EC38F7169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C3466A28-69EE-4DFC-98E5-D32C32EF99FF}"/>
              </a:ext>
            </a:extLst>
          </p:cNvPr>
          <p:cNvSpPr>
            <a:spLocks noGrp="1"/>
          </p:cNvSpPr>
          <p:nvPr>
            <p:ph type="sldNum" sz="quarter" idx="4"/>
          </p:nvPr>
        </p:nvSpPr>
        <p:spPr/>
        <p:txBody>
          <a:bodyPr/>
          <a:lstStyle/>
          <a:p>
            <a:r>
              <a:rPr lang="en-CA" dirty="0"/>
              <a:t>7-</a:t>
            </a:r>
            <a:fld id="{90E60EF9-1974-4B4E-8EB0-BAAA0C254CFE}" type="slidenum">
              <a:rPr lang="en-CA" smtClean="0"/>
              <a:pPr/>
              <a:t>36</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2039" y="1417638"/>
            <a:ext cx="6799922" cy="4548663"/>
          </a:xfrm>
        </p:spPr>
      </p:pic>
    </p:spTree>
    <p:extLst>
      <p:ext uri="{BB962C8B-B14F-4D97-AF65-F5344CB8AC3E}">
        <p14:creationId xmlns:p14="http://schemas.microsoft.com/office/powerpoint/2010/main" val="37272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86B368-3809-4408-AA05-CD77616437C7}"/>
              </a:ext>
            </a:extLst>
          </p:cNvPr>
          <p:cNvSpPr>
            <a:spLocks noGrp="1"/>
          </p:cNvSpPr>
          <p:nvPr>
            <p:ph idx="1"/>
          </p:nvPr>
        </p:nvSpPr>
        <p:spPr/>
        <p:txBody>
          <a:bodyPr/>
          <a:lstStyle/>
          <a:p>
            <a:r>
              <a:rPr lang="en-CA" dirty="0"/>
              <a:t>Businesses often fear the wrath of disgruntled employees and customers.</a:t>
            </a:r>
          </a:p>
          <a:p>
            <a:r>
              <a:rPr lang="en-CA" dirty="0"/>
              <a:t>Business often curry favour of influential opinion leaders, the so-called </a:t>
            </a:r>
            <a:r>
              <a:rPr lang="en-CA" i="1" dirty="0"/>
              <a:t>influencers</a:t>
            </a:r>
            <a:r>
              <a:rPr lang="en-CA" dirty="0"/>
              <a:t>.</a:t>
            </a:r>
          </a:p>
          <a:p>
            <a:r>
              <a:rPr lang="en-CA" dirty="0"/>
              <a:t>Internet users can bypass gatekeepers who filter content.</a:t>
            </a:r>
          </a:p>
          <a:p>
            <a:r>
              <a:rPr lang="en-CA" dirty="0"/>
              <a:t>Fact checking often falls by the wayside; buzz may become more important than truth.</a:t>
            </a:r>
          </a:p>
        </p:txBody>
      </p:sp>
      <p:sp>
        <p:nvSpPr>
          <p:cNvPr id="4" name="Footer Placeholder 3">
            <a:extLst>
              <a:ext uri="{FF2B5EF4-FFF2-40B4-BE49-F238E27FC236}">
                <a16:creationId xmlns:a16="http://schemas.microsoft.com/office/drawing/2014/main" id="{8ED196E3-9EF9-49AE-BB91-B122E437393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49D0B589-8267-4296-88F5-6019AA3C5997}"/>
              </a:ext>
            </a:extLst>
          </p:cNvPr>
          <p:cNvSpPr>
            <a:spLocks noGrp="1"/>
          </p:cNvSpPr>
          <p:nvPr>
            <p:ph type="sldNum" sz="quarter" idx="4"/>
          </p:nvPr>
        </p:nvSpPr>
        <p:spPr/>
        <p:txBody>
          <a:bodyPr/>
          <a:lstStyle/>
          <a:p>
            <a:r>
              <a:rPr lang="en-CA" dirty="0"/>
              <a:t>7-</a:t>
            </a:r>
            <a:fld id="{90E60EF9-1974-4B4E-8EB0-BAAA0C254CFE}" type="slidenum">
              <a:rPr lang="en-CA" smtClean="0"/>
              <a:pPr/>
              <a:t>37</a:t>
            </a:fld>
            <a:endParaRPr lang="en-CA" dirty="0"/>
          </a:p>
        </p:txBody>
      </p:sp>
      <p:sp>
        <p:nvSpPr>
          <p:cNvPr id="6" name="Title 1">
            <a:extLst>
              <a:ext uri="{FF2B5EF4-FFF2-40B4-BE49-F238E27FC236}">
                <a16:creationId xmlns:a16="http://schemas.microsoft.com/office/drawing/2014/main" id="{F011BFFA-359C-4237-BD44-B64EC324BFAF}"/>
              </a:ext>
            </a:extLst>
          </p:cNvPr>
          <p:cNvSpPr>
            <a:spLocks noGrp="1"/>
          </p:cNvSpPr>
          <p:nvPr>
            <p:ph type="title"/>
          </p:nvPr>
        </p:nvSpPr>
        <p:spPr/>
        <p:txBody>
          <a:bodyPr>
            <a:normAutofit fontScale="90000"/>
          </a:bodyPr>
          <a:lstStyle/>
          <a:p>
            <a:r>
              <a:rPr lang="en-CA" dirty="0"/>
              <a:t>Making </a:t>
            </a:r>
            <a:r>
              <a:rPr lang="en-CA" dirty="0">
                <a:solidFill>
                  <a:srgbClr val="000000"/>
                </a:solidFill>
              </a:rPr>
              <a:t>Podcasts </a:t>
            </a:r>
            <a:r>
              <a:rPr lang="en-CA" dirty="0"/>
              <a:t>and Wikis </a:t>
            </a:r>
            <a:br>
              <a:rPr lang="en-CA" dirty="0"/>
            </a:br>
            <a:r>
              <a:rPr lang="en-CA" dirty="0"/>
              <a:t>Work for Business</a:t>
            </a:r>
          </a:p>
        </p:txBody>
      </p:sp>
    </p:spTree>
    <p:extLst>
      <p:ext uri="{BB962C8B-B14F-4D97-AF65-F5344CB8AC3E}">
        <p14:creationId xmlns:p14="http://schemas.microsoft.com/office/powerpoint/2010/main" val="15718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Business Podcasts or Webcasts</a:t>
            </a:r>
          </a:p>
        </p:txBody>
      </p:sp>
      <p:sp>
        <p:nvSpPr>
          <p:cNvPr id="3" name="Content Placeholder 2"/>
          <p:cNvSpPr>
            <a:spLocks noGrp="1"/>
          </p:cNvSpPr>
          <p:nvPr>
            <p:ph idx="1"/>
          </p:nvPr>
        </p:nvSpPr>
        <p:spPr/>
        <p:txBody>
          <a:bodyPr/>
          <a:lstStyle/>
          <a:p>
            <a:r>
              <a:rPr lang="en-CA" dirty="0"/>
              <a:t>Podcasts can be used</a:t>
            </a:r>
          </a:p>
          <a:p>
            <a:pPr lvl="1"/>
            <a:r>
              <a:rPr lang="en-CA" dirty="0"/>
              <a:t>To send audio and video messages that do not require a live presence</a:t>
            </a:r>
          </a:p>
          <a:p>
            <a:r>
              <a:rPr lang="en-CA" dirty="0"/>
              <a:t>Webcasts allow users </a:t>
            </a:r>
          </a:p>
          <a:p>
            <a:pPr lvl="1"/>
            <a:r>
              <a:rPr lang="en-CA" dirty="0"/>
              <a:t>To create Web content</a:t>
            </a:r>
          </a:p>
          <a:p>
            <a:pPr lvl="1"/>
            <a:r>
              <a:rPr lang="en-CA" dirty="0"/>
              <a:t>To interact with businesses and each other</a:t>
            </a:r>
          </a:p>
          <a:p>
            <a:pPr lvl="1"/>
            <a:r>
              <a:rPr lang="en-CA" dirty="0"/>
              <a:t>To review products, self-publish, or blog</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38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Podcasts or Webcasts</a:t>
            </a:r>
          </a:p>
        </p:txBody>
      </p:sp>
      <p:sp>
        <p:nvSpPr>
          <p:cNvPr id="3" name="Content Placeholder 2"/>
          <p:cNvSpPr>
            <a:spLocks noGrp="1"/>
          </p:cNvSpPr>
          <p:nvPr>
            <p:ph idx="1"/>
          </p:nvPr>
        </p:nvSpPr>
        <p:spPr>
          <a:xfrm>
            <a:off x="457200" y="1600200"/>
            <a:ext cx="7696200" cy="4525963"/>
          </a:xfrm>
        </p:spPr>
        <p:txBody>
          <a:bodyPr>
            <a:normAutofit fontScale="85000" lnSpcReduction="10000"/>
          </a:bodyPr>
          <a:lstStyle/>
          <a:p>
            <a:pPr>
              <a:lnSpc>
                <a:spcPct val="120000"/>
              </a:lnSpc>
            </a:pPr>
            <a:r>
              <a:rPr lang="en-CA" dirty="0"/>
              <a:t>Common in news and education</a:t>
            </a:r>
          </a:p>
          <a:p>
            <a:pPr>
              <a:lnSpc>
                <a:spcPct val="120000"/>
              </a:lnSpc>
            </a:pPr>
            <a:r>
              <a:rPr lang="en-CA" dirty="0"/>
              <a:t>Can be downloaded to a computer, smartphone, or MP3 player</a:t>
            </a:r>
          </a:p>
          <a:p>
            <a:pPr>
              <a:lnSpc>
                <a:spcPct val="120000"/>
              </a:lnSpc>
            </a:pPr>
            <a:r>
              <a:rPr lang="en-CA" dirty="0"/>
              <a:t>Can broadcast repetitive information requiring no interaction; can replace teleconferencing</a:t>
            </a:r>
          </a:p>
          <a:p>
            <a:pPr>
              <a:lnSpc>
                <a:spcPct val="120000"/>
              </a:lnSpc>
            </a:pPr>
            <a:r>
              <a:rPr lang="en-CA" dirty="0"/>
              <a:t>Can be featured on media websites and company portals </a:t>
            </a:r>
          </a:p>
          <a:p>
            <a:pPr>
              <a:lnSpc>
                <a:spcPct val="120000"/>
              </a:lnSpc>
            </a:pPr>
            <a:r>
              <a:rPr lang="en-CA" dirty="0"/>
              <a:t>Can include short commercial segments and links to YouTube and Vimeo</a:t>
            </a:r>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39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r>
              <a:rPr lang="en-US" dirty="0">
                <a:latin typeface="Calibri" pitchFamily="34" charset="0"/>
                <a:cs typeface="Calibri" pitchFamily="34" charset="0"/>
              </a:rPr>
              <a:t>Short Workplace Messages and Digital Media</a:t>
            </a:r>
            <a:endParaRPr lang="en-US" dirty="0"/>
          </a:p>
        </p:txBody>
      </p:sp>
      <p:sp>
        <p:nvSpPr>
          <p:cNvPr id="55301" name="AutoShape 39">
            <a:hlinkClick r:id="rId3" action="ppaction://hlinksldjump"/>
          </p:cNvPr>
          <p:cNvSpPr>
            <a:spLocks noChangeArrowheads="1"/>
          </p:cNvSpPr>
          <p:nvPr/>
        </p:nvSpPr>
        <p:spPr bwMode="auto">
          <a:xfrm>
            <a:off x="603585" y="1844264"/>
            <a:ext cx="3810000" cy="1096962"/>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E-mail standards </a:t>
            </a:r>
          </a:p>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and practices</a:t>
            </a:r>
          </a:p>
        </p:txBody>
      </p:sp>
      <p:sp>
        <p:nvSpPr>
          <p:cNvPr id="55302" name="AutoShape 41">
            <a:hlinkClick r:id="rId4" action="ppaction://hlinksldjump"/>
          </p:cNvPr>
          <p:cNvSpPr>
            <a:spLocks noChangeArrowheads="1"/>
          </p:cNvSpPr>
          <p:nvPr/>
        </p:nvSpPr>
        <p:spPr bwMode="auto">
          <a:xfrm>
            <a:off x="603585" y="3367852"/>
            <a:ext cx="3657600" cy="1096962"/>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Podcasts and </a:t>
            </a:r>
          </a:p>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wikis</a:t>
            </a:r>
          </a:p>
        </p:txBody>
      </p:sp>
      <p:sp>
        <p:nvSpPr>
          <p:cNvPr id="55303" name="AutoShape 38">
            <a:hlinkClick r:id="rId5" action="ppaction://hlinksldjump"/>
          </p:cNvPr>
          <p:cNvSpPr>
            <a:spLocks noChangeArrowheads="1"/>
          </p:cNvSpPr>
          <p:nvPr/>
        </p:nvSpPr>
        <p:spPr bwMode="auto">
          <a:xfrm>
            <a:off x="4724400" y="1867474"/>
            <a:ext cx="3810000" cy="1096963"/>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Workplace messaging </a:t>
            </a:r>
          </a:p>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and texting</a:t>
            </a:r>
          </a:p>
        </p:txBody>
      </p:sp>
      <p:sp>
        <p:nvSpPr>
          <p:cNvPr id="55304" name="AutoShape 50">
            <a:hlinkClick r:id="rId6" action="ppaction://hlinksldjump"/>
          </p:cNvPr>
          <p:cNvSpPr>
            <a:spLocks noChangeArrowheads="1"/>
          </p:cNvSpPr>
          <p:nvPr/>
        </p:nvSpPr>
        <p:spPr bwMode="auto">
          <a:xfrm>
            <a:off x="2895600" y="4891440"/>
            <a:ext cx="3657600" cy="1096963"/>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endParaRPr lang="en-US" sz="3200" dirty="0">
              <a:latin typeface="Calibri" pitchFamily="34" charset="0"/>
              <a:cs typeface="Calibri" pitchFamily="34" charset="0"/>
            </a:endParaRPr>
          </a:p>
          <a:p>
            <a:pPr algn="ctr">
              <a:lnSpc>
                <a:spcPct val="80000"/>
              </a:lnSpc>
              <a:spcBef>
                <a:spcPct val="20000"/>
              </a:spcBef>
              <a:buClr>
                <a:srgbClr val="963C26"/>
              </a:buClr>
              <a:buSzPct val="75000"/>
              <a:buFont typeface="Wingdings" pitchFamily="2" charset="2"/>
            </a:pPr>
            <a:endParaRPr lang="en-US" dirty="0">
              <a:latin typeface="Calibri" pitchFamily="34" charset="0"/>
              <a:cs typeface="Calibri" pitchFamily="34" charset="0"/>
            </a:endParaRPr>
          </a:p>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Business use of</a:t>
            </a:r>
          </a:p>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social networking</a:t>
            </a:r>
          </a:p>
          <a:p>
            <a:pPr algn="ctr">
              <a:lnSpc>
                <a:spcPct val="80000"/>
              </a:lnSpc>
              <a:spcBef>
                <a:spcPct val="20000"/>
              </a:spcBef>
              <a:buClr>
                <a:srgbClr val="963C26"/>
              </a:buClr>
              <a:buSzPct val="75000"/>
              <a:buFont typeface="Wingdings" pitchFamily="2" charset="2"/>
            </a:pPr>
            <a:br>
              <a:rPr lang="en-US" sz="3200" dirty="0">
                <a:latin typeface="Calibri" pitchFamily="34" charset="0"/>
                <a:cs typeface="Calibri" pitchFamily="34" charset="0"/>
              </a:rPr>
            </a:br>
            <a:endParaRPr lang="en-US" sz="3200" dirty="0">
              <a:latin typeface="Calibri" pitchFamily="34" charset="0"/>
              <a:cs typeface="Calibri" pitchFamily="34" charset="0"/>
            </a:endParaRPr>
          </a:p>
        </p:txBody>
      </p:sp>
      <p:sp>
        <p:nvSpPr>
          <p:cNvPr id="10" name="AutoShape 41">
            <a:hlinkClick r:id="rId4" action="ppaction://hlinksldjump"/>
          </p:cNvPr>
          <p:cNvSpPr>
            <a:spLocks noChangeArrowheads="1"/>
          </p:cNvSpPr>
          <p:nvPr/>
        </p:nvSpPr>
        <p:spPr bwMode="auto">
          <a:xfrm>
            <a:off x="4800600" y="3330001"/>
            <a:ext cx="3810000" cy="1096962"/>
          </a:xfrm>
          <a:prstGeom prst="roundRect">
            <a:avLst>
              <a:gd name="adj" fmla="val 16667"/>
            </a:avLst>
          </a:prstGeom>
          <a:solidFill>
            <a:schemeClr val="accent3">
              <a:lumMod val="60000"/>
              <a:lumOff val="4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Clr>
                <a:srgbClr val="963C26"/>
              </a:buClr>
              <a:buSzPct val="75000"/>
              <a:buFont typeface="Wingdings" pitchFamily="2" charset="2"/>
            </a:pPr>
            <a:r>
              <a:rPr lang="en-US" dirty="0">
                <a:latin typeface="Calibri" pitchFamily="34" charset="0"/>
                <a:cs typeface="Calibri" pitchFamily="34" charset="0"/>
              </a:rPr>
              <a:t>Business blogs</a:t>
            </a:r>
          </a:p>
        </p:txBody>
      </p:sp>
      <p:sp>
        <p:nvSpPr>
          <p:cNvPr id="11"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12" name="Slide Number Placeholder 11"/>
          <p:cNvSpPr>
            <a:spLocks noGrp="1"/>
          </p:cNvSpPr>
          <p:nvPr>
            <p:ph type="sldNum" sz="quarter" idx="4"/>
          </p:nvPr>
        </p:nvSpPr>
        <p:spPr/>
        <p:txBody>
          <a:bodyPr/>
          <a:lstStyle/>
          <a:p>
            <a:r>
              <a:rPr lang="en-CA" dirty="0"/>
              <a:t>7-</a:t>
            </a:r>
            <a:fld id="{90E60EF9-1974-4B4E-8EB0-BAAA0C254CFE}" type="slidenum">
              <a:rPr lang="en-CA" smtClean="0"/>
              <a:pPr/>
              <a:t>4</a:t>
            </a:fld>
            <a:endParaRPr lang="en-CA"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0-#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0-#ppt_w/2"/>
                                          </p:val>
                                        </p:tav>
                                        <p:tav tm="100000">
                                          <p:val>
                                            <p:strVal val="#ppt_x"/>
                                          </p:val>
                                        </p:tav>
                                      </p:tavLst>
                                    </p:anim>
                                    <p:anim calcmode="lin" valueType="num">
                                      <p:cBhvr additive="base">
                                        <p:cTn id="14"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3"/>
                                        </p:tgtEl>
                                        <p:attrNameLst>
                                          <p:attrName>style.visibility</p:attrName>
                                        </p:attrNameLst>
                                      </p:cBhvr>
                                      <p:to>
                                        <p:strVal val="visible"/>
                                      </p:to>
                                    </p:set>
                                    <p:anim calcmode="lin" valueType="num">
                                      <p:cBhvr additive="base">
                                        <p:cTn id="19" dur="500" fill="hold"/>
                                        <p:tgtEl>
                                          <p:spTgt spid="55303"/>
                                        </p:tgtEl>
                                        <p:attrNameLst>
                                          <p:attrName>ppt_x</p:attrName>
                                        </p:attrNameLst>
                                      </p:cBhvr>
                                      <p:tavLst>
                                        <p:tav tm="0">
                                          <p:val>
                                            <p:strVal val="0-#ppt_w/2"/>
                                          </p:val>
                                        </p:tav>
                                        <p:tav tm="100000">
                                          <p:val>
                                            <p:strVal val="#ppt_x"/>
                                          </p:val>
                                        </p:tav>
                                      </p:tavLst>
                                    </p:anim>
                                    <p:anim calcmode="lin" valueType="num">
                                      <p:cBhvr additive="base">
                                        <p:cTn id="20"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5302"/>
                                        </p:tgtEl>
                                        <p:attrNameLst>
                                          <p:attrName>style.visibility</p:attrName>
                                        </p:attrNameLst>
                                      </p:cBhvr>
                                      <p:to>
                                        <p:strVal val="visible"/>
                                      </p:to>
                                    </p:set>
                                    <p:anim calcmode="lin" valueType="num">
                                      <p:cBhvr additive="base">
                                        <p:cTn id="25" dur="500" fill="hold"/>
                                        <p:tgtEl>
                                          <p:spTgt spid="55302"/>
                                        </p:tgtEl>
                                        <p:attrNameLst>
                                          <p:attrName>ppt_x</p:attrName>
                                        </p:attrNameLst>
                                      </p:cBhvr>
                                      <p:tavLst>
                                        <p:tav tm="0">
                                          <p:val>
                                            <p:strVal val="0-#ppt_w/2"/>
                                          </p:val>
                                        </p:tav>
                                        <p:tav tm="100000">
                                          <p:val>
                                            <p:strVal val="#ppt_x"/>
                                          </p:val>
                                        </p:tav>
                                      </p:tavLst>
                                    </p:anim>
                                    <p:anim calcmode="lin" valueType="num">
                                      <p:cBhvr additive="base">
                                        <p:cTn id="26"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 calcmode="lin" valueType="num">
                                      <p:cBhvr additive="base">
                                        <p:cTn id="37" dur="500" fill="hold"/>
                                        <p:tgtEl>
                                          <p:spTgt spid="55304"/>
                                        </p:tgtEl>
                                        <p:attrNameLst>
                                          <p:attrName>ppt_x</p:attrName>
                                        </p:attrNameLst>
                                      </p:cBhvr>
                                      <p:tavLst>
                                        <p:tav tm="0">
                                          <p:val>
                                            <p:strVal val="0-#ppt_w/2"/>
                                          </p:val>
                                        </p:tav>
                                        <p:tav tm="100000">
                                          <p:val>
                                            <p:strVal val="#ppt_x"/>
                                          </p:val>
                                        </p:tav>
                                      </p:tavLst>
                                    </p:anim>
                                    <p:anim calcmode="lin" valueType="num">
                                      <p:cBhvr additive="base">
                                        <p:cTn id="38" dur="500" fill="hold"/>
                                        <p:tgtEl>
                                          <p:spTgt spid="553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55301" grpId="0" animBg="1"/>
      <p:bldP spid="55302" grpId="0" animBg="1"/>
      <p:bldP spid="55303" grpId="0" animBg="1"/>
      <p:bldP spid="55304"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Collaborating With Wikis</a:t>
            </a:r>
          </a:p>
        </p:txBody>
      </p:sp>
      <p:sp>
        <p:nvSpPr>
          <p:cNvPr id="3" name="Content Placeholder 2"/>
          <p:cNvSpPr>
            <a:spLocks noGrp="1"/>
          </p:cNvSpPr>
          <p:nvPr>
            <p:ph idx="1"/>
          </p:nvPr>
        </p:nvSpPr>
        <p:spPr>
          <a:xfrm>
            <a:off x="457200" y="1600200"/>
            <a:ext cx="7696200" cy="4525963"/>
          </a:xfrm>
        </p:spPr>
        <p:txBody>
          <a:bodyPr>
            <a:normAutofit lnSpcReduction="10000"/>
          </a:bodyPr>
          <a:lstStyle/>
          <a:p>
            <a:r>
              <a:rPr lang="en-CA" dirty="0"/>
              <a:t>Allow multiple users collectively to </a:t>
            </a:r>
            <a:br>
              <a:rPr lang="en-CA" dirty="0"/>
            </a:br>
            <a:r>
              <a:rPr lang="en-CA" dirty="0"/>
              <a:t>create, access, and modify documents (think Wikipedia)</a:t>
            </a:r>
          </a:p>
          <a:p>
            <a:r>
              <a:rPr lang="en-CA" dirty="0"/>
              <a:t>Capitalize on crowdsourcing</a:t>
            </a:r>
          </a:p>
          <a:p>
            <a:r>
              <a:rPr lang="en-CA" dirty="0"/>
              <a:t>Eliminate the problem of version confusion</a:t>
            </a:r>
          </a:p>
          <a:p>
            <a:r>
              <a:rPr lang="en-CA" dirty="0"/>
              <a:t>Are used by companies to store internal data on an intranet (private network)</a:t>
            </a:r>
          </a:p>
          <a:p>
            <a:r>
              <a:rPr lang="en-CA" dirty="0"/>
              <a:t>Enhance the reputation of expert contributors</a:t>
            </a:r>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40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Four Main Uses for Business Wikis</a:t>
            </a:r>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41</a:t>
            </a:fld>
            <a:endParaRPr lang="en-CA"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69673" y="1436496"/>
            <a:ext cx="7404654" cy="421738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000000"/>
                </a:solidFill>
              </a:rPr>
              <a:t>Blogging </a:t>
            </a:r>
            <a:r>
              <a:rPr lang="en-CA" dirty="0"/>
              <a:t>for Business</a:t>
            </a:r>
          </a:p>
        </p:txBody>
      </p:sp>
      <p:sp>
        <p:nvSpPr>
          <p:cNvPr id="3" name="Content Placeholder 2"/>
          <p:cNvSpPr>
            <a:spLocks noGrp="1"/>
          </p:cNvSpPr>
          <p:nvPr>
            <p:ph idx="1"/>
          </p:nvPr>
        </p:nvSpPr>
        <p:spPr>
          <a:xfrm>
            <a:off x="457200" y="1600200"/>
            <a:ext cx="7772400" cy="4525963"/>
          </a:xfrm>
        </p:spPr>
        <p:txBody>
          <a:bodyPr>
            <a:normAutofit fontScale="77500" lnSpcReduction="20000"/>
          </a:bodyPr>
          <a:lstStyle/>
          <a:p>
            <a:pPr>
              <a:lnSpc>
                <a:spcPct val="120000"/>
              </a:lnSpc>
            </a:pPr>
            <a:r>
              <a:rPr lang="en-CA" dirty="0"/>
              <a:t>Blogs are website with journal entries usually written by one person.</a:t>
            </a:r>
          </a:p>
          <a:p>
            <a:pPr>
              <a:lnSpc>
                <a:spcPct val="120000"/>
              </a:lnSpc>
            </a:pPr>
            <a:r>
              <a:rPr lang="en-CA" dirty="0"/>
              <a:t>Blogs have the potential to reach a far-flung, vast audience.</a:t>
            </a:r>
          </a:p>
          <a:p>
            <a:pPr>
              <a:lnSpc>
                <a:spcPct val="120000"/>
              </a:lnSpc>
            </a:pPr>
            <a:r>
              <a:rPr lang="en-CA" dirty="0"/>
              <a:t>Businesses keep customers and employees informed and interact with them.</a:t>
            </a:r>
          </a:p>
          <a:p>
            <a:pPr>
              <a:lnSpc>
                <a:spcPct val="120000"/>
              </a:lnSpc>
            </a:pPr>
            <a:r>
              <a:rPr lang="en-CA" dirty="0"/>
              <a:t>Blogs can invite spontaneous consumer feedback faster and more cheaply than conventional research.</a:t>
            </a:r>
          </a:p>
          <a:p>
            <a:pPr>
              <a:lnSpc>
                <a:spcPct val="120000"/>
              </a:lnSpc>
            </a:pPr>
            <a:r>
              <a:rPr lang="en-CA" dirty="0"/>
              <a:t>The social approach yields cultural benefit through employee engagement.</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42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A776-3130-4167-94EE-9947F6295E4E}"/>
              </a:ext>
            </a:extLst>
          </p:cNvPr>
          <p:cNvSpPr>
            <a:spLocks noGrp="1"/>
          </p:cNvSpPr>
          <p:nvPr>
            <p:ph type="title"/>
          </p:nvPr>
        </p:nvSpPr>
        <p:spPr/>
        <p:txBody>
          <a:bodyPr/>
          <a:lstStyle/>
          <a:p>
            <a:r>
              <a:rPr lang="en-CA" dirty="0"/>
              <a:t>Writing a Captivating Blog</a:t>
            </a:r>
          </a:p>
        </p:txBody>
      </p:sp>
      <p:sp>
        <p:nvSpPr>
          <p:cNvPr id="4" name="Footer Placeholder 3">
            <a:extLst>
              <a:ext uri="{FF2B5EF4-FFF2-40B4-BE49-F238E27FC236}">
                <a16:creationId xmlns:a16="http://schemas.microsoft.com/office/drawing/2014/main" id="{A352A2A3-E639-4BB9-8398-A62E224D3017}"/>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B6A642E9-8799-4498-8997-7799E4C51F7B}"/>
              </a:ext>
            </a:extLst>
          </p:cNvPr>
          <p:cNvSpPr>
            <a:spLocks noGrp="1"/>
          </p:cNvSpPr>
          <p:nvPr>
            <p:ph type="sldNum" sz="quarter" idx="4"/>
          </p:nvPr>
        </p:nvSpPr>
        <p:spPr/>
        <p:txBody>
          <a:bodyPr/>
          <a:lstStyle/>
          <a:p>
            <a:r>
              <a:rPr lang="en-CA" dirty="0"/>
              <a:t>7-</a:t>
            </a:r>
            <a:fld id="{90E60EF9-1974-4B4E-8EB0-BAAA0C254CFE}" type="slidenum">
              <a:rPr lang="en-CA" smtClean="0"/>
              <a:pPr/>
              <a:t>43</a:t>
            </a:fld>
            <a:endParaRPr lang="en-CA"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0546" y="1568432"/>
            <a:ext cx="7682909" cy="3884282"/>
          </a:xfrm>
        </p:spPr>
      </p:pic>
    </p:spTree>
    <p:extLst>
      <p:ext uri="{BB962C8B-B14F-4D97-AF65-F5344CB8AC3E}">
        <p14:creationId xmlns:p14="http://schemas.microsoft.com/office/powerpoint/2010/main" val="1849840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Companies Use Blogs</a:t>
            </a:r>
          </a:p>
        </p:txBody>
      </p:sp>
      <p:sp>
        <p:nvSpPr>
          <p:cNvPr id="3" name="Content Placeholder 2"/>
          <p:cNvSpPr>
            <a:spLocks noGrp="1"/>
          </p:cNvSpPr>
          <p:nvPr>
            <p:ph idx="1"/>
          </p:nvPr>
        </p:nvSpPr>
        <p:spPr/>
        <p:txBody>
          <a:bodyPr/>
          <a:lstStyle/>
          <a:p>
            <a:r>
              <a:rPr lang="en-CA" sz="3400" dirty="0"/>
              <a:t>Public relations</a:t>
            </a:r>
          </a:p>
          <a:p>
            <a:r>
              <a:rPr lang="en-CA" sz="3400" dirty="0"/>
              <a:t>Customer relations</a:t>
            </a:r>
          </a:p>
          <a:p>
            <a:r>
              <a:rPr lang="en-CA" sz="3400" dirty="0"/>
              <a:t>Crisis communication</a:t>
            </a:r>
          </a:p>
          <a:p>
            <a:r>
              <a:rPr lang="en-CA" sz="3400" dirty="0"/>
              <a:t>Market research and viral marketing</a:t>
            </a:r>
          </a:p>
          <a:p>
            <a:r>
              <a:rPr lang="en-CA" sz="3400" dirty="0"/>
              <a:t>Online communities</a:t>
            </a:r>
          </a:p>
          <a:p>
            <a:r>
              <a:rPr lang="en-CA" sz="3400" dirty="0"/>
              <a:t>Internal communications </a:t>
            </a:r>
          </a:p>
          <a:p>
            <a:pPr marL="0" indent="0">
              <a:buNone/>
            </a:pPr>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44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Blog Best Practices: Eight Tips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CA" dirty="0"/>
              <a:t>Craft a catchy but concise title.</a:t>
            </a:r>
          </a:p>
          <a:p>
            <a:pPr marL="514350" indent="-514350">
              <a:buFont typeface="+mj-lt"/>
              <a:buAutoNum type="arabicPeriod"/>
            </a:pPr>
            <a:r>
              <a:rPr lang="en-CA" dirty="0"/>
              <a:t>Ace the opening paragraph.</a:t>
            </a:r>
          </a:p>
          <a:p>
            <a:pPr marL="514350" indent="-514350">
              <a:buFont typeface="+mj-lt"/>
              <a:buAutoNum type="arabicPeriod"/>
            </a:pPr>
            <a:r>
              <a:rPr lang="en-CA" dirty="0"/>
              <a:t>Provide details in the body.</a:t>
            </a:r>
          </a:p>
          <a:p>
            <a:pPr marL="514350" indent="-514350">
              <a:buFont typeface="+mj-lt"/>
              <a:buAutoNum type="arabicPeriod"/>
            </a:pPr>
            <a:r>
              <a:rPr lang="en-CA" dirty="0"/>
              <a:t>Consider visuals.</a:t>
            </a:r>
          </a:p>
          <a:p>
            <a:pPr marL="514350" indent="-514350">
              <a:buFont typeface="+mj-lt"/>
              <a:buAutoNum type="arabicPeriod"/>
            </a:pPr>
            <a:r>
              <a:rPr lang="en-CA" dirty="0"/>
              <a:t>Include calls to action.</a:t>
            </a:r>
          </a:p>
          <a:p>
            <a:pPr marL="514350" indent="-514350">
              <a:buFont typeface="+mj-lt"/>
              <a:buAutoNum type="arabicPeriod"/>
            </a:pPr>
            <a:r>
              <a:rPr lang="en-CA" dirty="0"/>
              <a:t>Edit and proofread. </a:t>
            </a:r>
          </a:p>
          <a:p>
            <a:pPr marL="514350" indent="-514350">
              <a:buFont typeface="+mj-lt"/>
              <a:buAutoNum type="arabicPeriod"/>
            </a:pPr>
            <a:r>
              <a:rPr lang="en-CA" dirty="0"/>
              <a:t>Respond to posts respectfully.</a:t>
            </a:r>
          </a:p>
          <a:p>
            <a:pPr marL="514350" indent="-514350">
              <a:buFont typeface="+mj-lt"/>
              <a:buAutoNum type="arabicPeriod"/>
            </a:pPr>
            <a:r>
              <a:rPr lang="en-CA" dirty="0"/>
              <a:t>Learn from the best.</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45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solidFill>
                  <a:srgbClr val="000000"/>
                </a:solidFill>
              </a:rPr>
              <a:t>Social Networking Sites</a:t>
            </a:r>
          </a:p>
        </p:txBody>
      </p:sp>
      <p:sp>
        <p:nvSpPr>
          <p:cNvPr id="3" name="Content Placeholder 2"/>
          <p:cNvSpPr>
            <a:spLocks noGrp="1"/>
          </p:cNvSpPr>
          <p:nvPr>
            <p:ph idx="1"/>
          </p:nvPr>
        </p:nvSpPr>
        <p:spPr>
          <a:xfrm>
            <a:off x="457200" y="1600200"/>
            <a:ext cx="7696200" cy="4525963"/>
          </a:xfrm>
        </p:spPr>
        <p:txBody>
          <a:bodyPr>
            <a:normAutofit/>
          </a:bodyPr>
          <a:lstStyle/>
          <a:p>
            <a:pPr marL="0" indent="0">
              <a:buNone/>
            </a:pPr>
            <a:r>
              <a:rPr lang="en-CA" dirty="0"/>
              <a:t>Tapping into social networking means</a:t>
            </a:r>
          </a:p>
          <a:p>
            <a:r>
              <a:rPr lang="en-CA" dirty="0"/>
              <a:t>Adopting the Facebook model as many staff already are comfortable with it</a:t>
            </a:r>
          </a:p>
          <a:p>
            <a:r>
              <a:rPr lang="en-CA" dirty="0"/>
              <a:t>Connecting far-flung workers by enabling connections</a:t>
            </a:r>
          </a:p>
          <a:p>
            <a:r>
              <a:rPr lang="en-CA" dirty="0"/>
              <a:t>Crowdsourcing customers by inviting them to input at the product-design stage</a:t>
            </a:r>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46</a:t>
            </a:fld>
            <a:endParaRPr lang="en-CA" dirty="0"/>
          </a:p>
        </p:txBody>
      </p:sp>
    </p:spTree>
    <p:extLst>
      <p:ext uri="{BB962C8B-B14F-4D97-AF65-F5344CB8AC3E}">
        <p14:creationId xmlns:p14="http://schemas.microsoft.com/office/powerpoint/2010/main" val="249428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Potential Risks of Social Networking for Businesses</a:t>
            </a:r>
          </a:p>
        </p:txBody>
      </p:sp>
      <p:sp>
        <p:nvSpPr>
          <p:cNvPr id="3" name="Content Placeholder 2"/>
          <p:cNvSpPr>
            <a:spLocks noGrp="1"/>
          </p:cNvSpPr>
          <p:nvPr>
            <p:ph idx="1"/>
          </p:nvPr>
        </p:nvSpPr>
        <p:spPr>
          <a:xfrm>
            <a:off x="457200" y="1722437"/>
            <a:ext cx="8229600" cy="4525963"/>
          </a:xfrm>
        </p:spPr>
        <p:txBody>
          <a:bodyPr/>
          <a:lstStyle/>
          <a:p>
            <a:r>
              <a:rPr lang="en-CA" dirty="0"/>
              <a:t>Causing potential losses in productivity</a:t>
            </a:r>
          </a:p>
          <a:p>
            <a:r>
              <a:rPr lang="en-CA" dirty="0"/>
              <a:t>Compromising trade secrets</a:t>
            </a:r>
          </a:p>
          <a:p>
            <a:r>
              <a:rPr lang="en-CA" dirty="0"/>
              <a:t>Attracting the wrath of huge Internet audiences</a:t>
            </a:r>
          </a:p>
          <a:p>
            <a:r>
              <a:rPr lang="en-CA" dirty="0"/>
              <a:t>Facing embarrassment over inappropriate and damaging employee posts</a:t>
            </a:r>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47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4FE4-3BBE-4A8C-AA13-FBE178C75C2A}"/>
              </a:ext>
            </a:extLst>
          </p:cNvPr>
          <p:cNvSpPr>
            <a:spLocks noGrp="1"/>
          </p:cNvSpPr>
          <p:nvPr>
            <p:ph type="title"/>
          </p:nvPr>
        </p:nvSpPr>
        <p:spPr/>
        <p:txBody>
          <a:bodyPr>
            <a:normAutofit fontScale="90000"/>
          </a:bodyPr>
          <a:lstStyle/>
          <a:p>
            <a:r>
              <a:rPr lang="en-CA" dirty="0"/>
              <a:t>Using Social Networking Sites and Keeping Your Job</a:t>
            </a:r>
          </a:p>
        </p:txBody>
      </p:sp>
      <p:sp>
        <p:nvSpPr>
          <p:cNvPr id="3" name="Content Placeholder 2">
            <a:extLst>
              <a:ext uri="{FF2B5EF4-FFF2-40B4-BE49-F238E27FC236}">
                <a16:creationId xmlns:a16="http://schemas.microsoft.com/office/drawing/2014/main" id="{825D3C3C-E1D8-41A4-BE63-BD69D01A83B5}"/>
              </a:ext>
            </a:extLst>
          </p:cNvPr>
          <p:cNvSpPr>
            <a:spLocks noGrp="1"/>
          </p:cNvSpPr>
          <p:nvPr>
            <p:ph idx="1"/>
          </p:nvPr>
        </p:nvSpPr>
        <p:spPr/>
        <p:txBody>
          <a:bodyPr/>
          <a:lstStyle/>
          <a:p>
            <a:r>
              <a:rPr lang="en-CA" sz="3600" dirty="0"/>
              <a:t>Exercise caution: privacy is a myth.</a:t>
            </a:r>
          </a:p>
          <a:p>
            <a:r>
              <a:rPr lang="en-CA" sz="3600" dirty="0"/>
              <a:t>Sensitive information should not be shared lightly, least of all inappropriate photographs.</a:t>
            </a:r>
          </a:p>
          <a:p>
            <a:r>
              <a:rPr lang="en-CA" sz="3600" dirty="0"/>
              <a:t>You could jeopardize professional relationships by refusing “friend” requests or “unfriending.”</a:t>
            </a:r>
          </a:p>
          <a:p>
            <a:endParaRPr lang="en-CA" dirty="0"/>
          </a:p>
        </p:txBody>
      </p:sp>
      <p:sp>
        <p:nvSpPr>
          <p:cNvPr id="4" name="Footer Placeholder 3">
            <a:extLst>
              <a:ext uri="{FF2B5EF4-FFF2-40B4-BE49-F238E27FC236}">
                <a16:creationId xmlns:a16="http://schemas.microsoft.com/office/drawing/2014/main" id="{8DD8DED1-9901-4B86-91AE-A7CA321540DD}"/>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34EE4748-05DB-41C1-8F79-6807B459367B}"/>
              </a:ext>
            </a:extLst>
          </p:cNvPr>
          <p:cNvSpPr>
            <a:spLocks noGrp="1"/>
          </p:cNvSpPr>
          <p:nvPr>
            <p:ph type="sldNum" sz="quarter" idx="4"/>
          </p:nvPr>
        </p:nvSpPr>
        <p:spPr/>
        <p:txBody>
          <a:bodyPr/>
          <a:lstStyle/>
          <a:p>
            <a:r>
              <a:rPr lang="en-CA" dirty="0"/>
              <a:t>7-</a:t>
            </a:r>
            <a:fld id="{90E60EF9-1974-4B4E-8EB0-BAAA0C254CFE}" type="slidenum">
              <a:rPr lang="en-CA" smtClean="0"/>
              <a:pPr/>
              <a:t>48</a:t>
            </a:fld>
            <a:endParaRPr lang="en-CA" dirty="0"/>
          </a:p>
        </p:txBody>
      </p:sp>
    </p:spTree>
    <p:extLst>
      <p:ext uri="{BB962C8B-B14F-4D97-AF65-F5344CB8AC3E}">
        <p14:creationId xmlns:p14="http://schemas.microsoft.com/office/powerpoint/2010/main" val="6369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1D3-FA73-4512-807F-91CCDEADF0C1}"/>
              </a:ext>
            </a:extLst>
          </p:cNvPr>
          <p:cNvSpPr>
            <a:spLocks noGrp="1"/>
          </p:cNvSpPr>
          <p:nvPr>
            <p:ph type="title"/>
          </p:nvPr>
        </p:nvSpPr>
        <p:spPr/>
        <p:txBody>
          <a:bodyPr>
            <a:normAutofit fontScale="90000"/>
          </a:bodyPr>
          <a:lstStyle/>
          <a:p>
            <a:r>
              <a:rPr lang="en-CA" dirty="0"/>
              <a:t>Dos and Don’ts of Using Electronic Media Professionally</a:t>
            </a:r>
          </a:p>
        </p:txBody>
      </p:sp>
      <p:sp>
        <p:nvSpPr>
          <p:cNvPr id="3" name="Content Placeholder 2">
            <a:extLst>
              <a:ext uri="{FF2B5EF4-FFF2-40B4-BE49-F238E27FC236}">
                <a16:creationId xmlns:a16="http://schemas.microsoft.com/office/drawing/2014/main" id="{95E5578B-79D3-465A-9197-658CB5F0D884}"/>
              </a:ext>
            </a:extLst>
          </p:cNvPr>
          <p:cNvSpPr>
            <a:spLocks noGrp="1"/>
          </p:cNvSpPr>
          <p:nvPr>
            <p:ph idx="1"/>
          </p:nvPr>
        </p:nvSpPr>
        <p:spPr/>
        <p:txBody>
          <a:bodyPr/>
          <a:lstStyle/>
          <a:p>
            <a:pPr marL="0" indent="0">
              <a:buNone/>
            </a:pPr>
            <a:r>
              <a:rPr lang="en-CA" b="1" dirty="0"/>
              <a:t>Do</a:t>
            </a:r>
          </a:p>
          <a:p>
            <a:r>
              <a:rPr lang="en-CA" dirty="0"/>
              <a:t>Learn your company’s rules.</a:t>
            </a:r>
          </a:p>
          <a:p>
            <a:r>
              <a:rPr lang="en-CA" dirty="0"/>
              <a:t>Avoid sending personal e-mail, instant messages, or texts from work.</a:t>
            </a:r>
          </a:p>
          <a:p>
            <a:r>
              <a:rPr lang="en-CA" dirty="0"/>
              <a:t>Separate work and personal data.</a:t>
            </a:r>
          </a:p>
          <a:p>
            <a:r>
              <a:rPr lang="en-CA" dirty="0"/>
              <a:t>Be careful when blogging, tweeting, or posting on social networking sites.</a:t>
            </a:r>
          </a:p>
          <a:p>
            <a:r>
              <a:rPr lang="en-CA" dirty="0"/>
              <a:t>Keep sensitive information private.</a:t>
            </a:r>
          </a:p>
          <a:p>
            <a:endParaRPr lang="en-CA" dirty="0"/>
          </a:p>
        </p:txBody>
      </p:sp>
      <p:sp>
        <p:nvSpPr>
          <p:cNvPr id="4" name="Footer Placeholder 3">
            <a:extLst>
              <a:ext uri="{FF2B5EF4-FFF2-40B4-BE49-F238E27FC236}">
                <a16:creationId xmlns:a16="http://schemas.microsoft.com/office/drawing/2014/main" id="{70290FBF-98A3-4BEB-AD88-A6075ED8D304}"/>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29DE0197-4CFE-424F-B5B3-D7B51D8BD0A3}"/>
              </a:ext>
            </a:extLst>
          </p:cNvPr>
          <p:cNvSpPr>
            <a:spLocks noGrp="1"/>
          </p:cNvSpPr>
          <p:nvPr>
            <p:ph type="sldNum" sz="quarter" idx="4"/>
          </p:nvPr>
        </p:nvSpPr>
        <p:spPr/>
        <p:txBody>
          <a:bodyPr/>
          <a:lstStyle/>
          <a:p>
            <a:r>
              <a:rPr lang="en-CA" dirty="0"/>
              <a:t>7-</a:t>
            </a:r>
            <a:fld id="{90E60EF9-1974-4B4E-8EB0-BAAA0C254CFE}" type="slidenum">
              <a:rPr lang="en-CA" smtClean="0"/>
              <a:pPr/>
              <a:t>49</a:t>
            </a:fld>
            <a:endParaRPr lang="en-CA" dirty="0"/>
          </a:p>
        </p:txBody>
      </p:sp>
    </p:spTree>
    <p:extLst>
      <p:ext uri="{BB962C8B-B14F-4D97-AF65-F5344CB8AC3E}">
        <p14:creationId xmlns:p14="http://schemas.microsoft.com/office/powerpoint/2010/main" val="31452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1" name="Rectangle 3"/>
          <p:cNvSpPr>
            <a:spLocks noGrp="1" noChangeArrowheads="1"/>
          </p:cNvSpPr>
          <p:nvPr>
            <p:ph type="title"/>
          </p:nvPr>
        </p:nvSpPr>
        <p:spPr/>
        <p:txBody>
          <a:bodyPr/>
          <a:lstStyle/>
          <a:p>
            <a:r>
              <a:rPr lang="en-US" dirty="0"/>
              <a:t>E-mail: Love It or Hate It</a:t>
            </a:r>
          </a:p>
        </p:txBody>
      </p:sp>
      <p:sp>
        <p:nvSpPr>
          <p:cNvPr id="9" name="Content Placeholder 8"/>
          <p:cNvSpPr>
            <a:spLocks noGrp="1"/>
          </p:cNvSpPr>
          <p:nvPr>
            <p:ph idx="1"/>
          </p:nvPr>
        </p:nvSpPr>
        <p:spPr>
          <a:xfrm>
            <a:off x="457200" y="1600200"/>
            <a:ext cx="8001000" cy="4525963"/>
          </a:xfrm>
        </p:spPr>
        <p:txBody>
          <a:bodyPr/>
          <a:lstStyle/>
          <a:p>
            <a:pPr marL="0" indent="0">
              <a:buNone/>
            </a:pPr>
            <a:r>
              <a:rPr lang="en-CA" dirty="0"/>
              <a:t>E-mails</a:t>
            </a:r>
          </a:p>
          <a:p>
            <a:r>
              <a:rPr lang="en-CA" dirty="0"/>
              <a:t>Are not always done well and can waste time</a:t>
            </a:r>
          </a:p>
          <a:p>
            <a:r>
              <a:rPr lang="en-CA" dirty="0"/>
              <a:t>Leave a dangerous “paper” trail on servers within and outside organizations</a:t>
            </a:r>
          </a:p>
          <a:p>
            <a:pPr marL="0" indent="0">
              <a:buNone/>
            </a:pPr>
            <a:endParaRPr lang="en-CA" dirty="0"/>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7-</a:t>
            </a:r>
            <a:fld id="{90E60EF9-1974-4B4E-8EB0-BAAA0C254CFE}" type="slidenum">
              <a:rPr lang="en-CA" smtClean="0"/>
              <a:pPr/>
              <a:t>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gtEl>
                                        <p:attrNameLst>
                                          <p:attrName>style.visibility</p:attrName>
                                        </p:attrNameLst>
                                      </p:cBhvr>
                                      <p:to>
                                        <p:strVal val="visible"/>
                                      </p:to>
                                    </p:set>
                                    <p:anim calcmode="lin" valueType="num">
                                      <p:cBhvr additive="base">
                                        <p:cTn id="7" dur="500" fill="hold"/>
                                        <p:tgtEl>
                                          <p:spTgt spid="370691"/>
                                        </p:tgtEl>
                                        <p:attrNameLst>
                                          <p:attrName>ppt_x</p:attrName>
                                        </p:attrNameLst>
                                      </p:cBhvr>
                                      <p:tavLst>
                                        <p:tav tm="0">
                                          <p:val>
                                            <p:strVal val="0-#ppt_w/2"/>
                                          </p:val>
                                        </p:tav>
                                        <p:tav tm="100000">
                                          <p:val>
                                            <p:strVal val="#ppt_x"/>
                                          </p:val>
                                        </p:tav>
                                      </p:tavLst>
                                    </p:anim>
                                    <p:anim calcmode="lin" valueType="num">
                                      <p:cBhvr additive="base">
                                        <p:cTn id="8" dur="500" fill="hold"/>
                                        <p:tgtEl>
                                          <p:spTgt spid="3706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C0C54-AC7B-4178-B6EC-F0B36626DB64}"/>
              </a:ext>
            </a:extLst>
          </p:cNvPr>
          <p:cNvSpPr>
            <a:spLocks noGrp="1"/>
          </p:cNvSpPr>
          <p:nvPr>
            <p:ph idx="1"/>
          </p:nvPr>
        </p:nvSpPr>
        <p:spPr/>
        <p:txBody>
          <a:bodyPr>
            <a:normAutofit fontScale="85000" lnSpcReduction="20000"/>
          </a:bodyPr>
          <a:lstStyle/>
          <a:p>
            <a:pPr marL="0" indent="0">
              <a:buNone/>
            </a:pPr>
            <a:r>
              <a:rPr lang="en-CA" b="1" dirty="0"/>
              <a:t>Don’t</a:t>
            </a:r>
            <a:r>
              <a:rPr lang="en-CA" dirty="0"/>
              <a:t> </a:t>
            </a:r>
          </a:p>
          <a:p>
            <a:r>
              <a:rPr lang="en-CA" dirty="0"/>
              <a:t>Don’t spread rumours, gossip, or negative defamatory comments.</a:t>
            </a:r>
          </a:p>
          <a:p>
            <a:r>
              <a:rPr lang="en-CA" dirty="0"/>
              <a:t>Don’t download or share cartoons, video clips, photos, or art.</a:t>
            </a:r>
          </a:p>
          <a:p>
            <a:r>
              <a:rPr lang="en-CA" dirty="0"/>
              <a:t>Don’t open attachments sent by e-mail.</a:t>
            </a:r>
          </a:p>
          <a:p>
            <a:r>
              <a:rPr lang="en-CA" dirty="0"/>
              <a:t>Don’t download free software or utilities to company machines.</a:t>
            </a:r>
          </a:p>
          <a:p>
            <a:r>
              <a:rPr lang="en-CA" dirty="0"/>
              <a:t>Don’t store your music or photos on a company machine (or server), and don’t stream video.</a:t>
            </a:r>
          </a:p>
          <a:p>
            <a:r>
              <a:rPr lang="en-CA" dirty="0"/>
              <a:t>Don’t share files, and avoid file-sharing services.</a:t>
            </a:r>
          </a:p>
          <a:p>
            <a:endParaRPr lang="en-CA" dirty="0"/>
          </a:p>
        </p:txBody>
      </p:sp>
      <p:sp>
        <p:nvSpPr>
          <p:cNvPr id="4" name="Footer Placeholder 3">
            <a:extLst>
              <a:ext uri="{FF2B5EF4-FFF2-40B4-BE49-F238E27FC236}">
                <a16:creationId xmlns:a16="http://schemas.microsoft.com/office/drawing/2014/main" id="{21512481-293D-45A2-859C-7B6B90E14794}"/>
              </a:ext>
            </a:extLst>
          </p:cNvPr>
          <p:cNvSpPr>
            <a:spLocks noGrp="1"/>
          </p:cNvSpPr>
          <p:nvPr>
            <p:ph type="ftr" sz="quarter" idx="3"/>
          </p:nvPr>
        </p:nvSpPr>
        <p:spPr/>
        <p:txBody>
          <a:bodyPr/>
          <a:lstStyle/>
          <a:p>
            <a:r>
              <a:rPr lang="en-US" dirty="0"/>
              <a:t>Copyright © 2019 by Nelson Education Ltd.</a:t>
            </a:r>
            <a:endParaRPr lang="en-CA" dirty="0"/>
          </a:p>
        </p:txBody>
      </p:sp>
      <p:sp>
        <p:nvSpPr>
          <p:cNvPr id="5" name="Slide Number Placeholder 4">
            <a:extLst>
              <a:ext uri="{FF2B5EF4-FFF2-40B4-BE49-F238E27FC236}">
                <a16:creationId xmlns:a16="http://schemas.microsoft.com/office/drawing/2014/main" id="{D5CE6DC8-0F7E-4387-9DEA-A716F50A175F}"/>
              </a:ext>
            </a:extLst>
          </p:cNvPr>
          <p:cNvSpPr>
            <a:spLocks noGrp="1"/>
          </p:cNvSpPr>
          <p:nvPr>
            <p:ph type="sldNum" sz="quarter" idx="4"/>
          </p:nvPr>
        </p:nvSpPr>
        <p:spPr/>
        <p:txBody>
          <a:bodyPr/>
          <a:lstStyle/>
          <a:p>
            <a:r>
              <a:rPr lang="en-CA" dirty="0"/>
              <a:t>7-</a:t>
            </a:r>
            <a:fld id="{90E60EF9-1974-4B4E-8EB0-BAAA0C254CFE}" type="slidenum">
              <a:rPr lang="en-CA" smtClean="0"/>
              <a:pPr/>
              <a:t>50</a:t>
            </a:fld>
            <a:endParaRPr lang="en-CA" dirty="0"/>
          </a:p>
        </p:txBody>
      </p:sp>
      <p:sp>
        <p:nvSpPr>
          <p:cNvPr id="6" name="Title 1">
            <a:extLst>
              <a:ext uri="{FF2B5EF4-FFF2-40B4-BE49-F238E27FC236}">
                <a16:creationId xmlns:a16="http://schemas.microsoft.com/office/drawing/2014/main" id="{84EDE86E-44AE-4FAE-810D-5AD7224C22F5}"/>
              </a:ext>
            </a:extLst>
          </p:cNvPr>
          <p:cNvSpPr>
            <a:spLocks noGrp="1"/>
          </p:cNvSpPr>
          <p:nvPr>
            <p:ph type="title"/>
          </p:nvPr>
        </p:nvSpPr>
        <p:spPr/>
        <p:txBody>
          <a:bodyPr>
            <a:normAutofit fontScale="90000"/>
          </a:bodyPr>
          <a:lstStyle/>
          <a:p>
            <a:r>
              <a:rPr lang="en-CA" dirty="0"/>
              <a:t>Do’s and Don’ts of Using Electronic Media Professionally</a:t>
            </a:r>
          </a:p>
        </p:txBody>
      </p:sp>
    </p:spTree>
    <p:extLst>
      <p:ext uri="{BB962C8B-B14F-4D97-AF65-F5344CB8AC3E}">
        <p14:creationId xmlns:p14="http://schemas.microsoft.com/office/powerpoint/2010/main" val="123369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CA" i="1" dirty="0"/>
              <a:t>Summary of Learning Objectives</a:t>
            </a:r>
          </a:p>
        </p:txBody>
      </p:sp>
      <p:sp>
        <p:nvSpPr>
          <p:cNvPr id="8" name="Content Placeholder 7"/>
          <p:cNvSpPr>
            <a:spLocks noGrp="1"/>
          </p:cNvSpPr>
          <p:nvPr>
            <p:ph idx="1"/>
          </p:nvPr>
        </p:nvSpPr>
        <p:spPr/>
        <p:txBody>
          <a:bodyPr>
            <a:normAutofit/>
          </a:bodyPr>
          <a:lstStyle/>
          <a:p>
            <a:r>
              <a:rPr lang="en-CA" dirty="0"/>
              <a:t>Understand e-mail and the professional standards for its usage, structure, and format.</a:t>
            </a:r>
          </a:p>
          <a:p>
            <a:r>
              <a:rPr lang="en-CA" dirty="0"/>
              <a:t>Explain workplace instant messaging and texting, as well as their liabilities and best practices.</a:t>
            </a:r>
          </a:p>
          <a:p>
            <a:r>
              <a:rPr lang="en-CA" dirty="0"/>
              <a:t>Identify professional applications of podcasts and wikis, and describe guidelines for their use.</a:t>
            </a:r>
          </a:p>
        </p:txBody>
      </p:sp>
      <p:sp>
        <p:nvSpPr>
          <p:cNvPr id="6"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7" name="Slide Number Placeholder 6"/>
          <p:cNvSpPr>
            <a:spLocks noGrp="1"/>
          </p:cNvSpPr>
          <p:nvPr>
            <p:ph type="sldNum" sz="quarter" idx="4"/>
          </p:nvPr>
        </p:nvSpPr>
        <p:spPr/>
        <p:txBody>
          <a:bodyPr/>
          <a:lstStyle/>
          <a:p>
            <a:r>
              <a:rPr lang="en-CA" dirty="0"/>
              <a:t>7-</a:t>
            </a:r>
            <a:fld id="{90E60EF9-1974-4B4E-8EB0-BAAA0C254CFE}" type="slidenum">
              <a:rPr lang="en-CA" smtClean="0"/>
              <a:pPr/>
              <a:t>51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a:spLocks noGrp="1"/>
          </p:cNvSpPr>
          <p:nvPr>
            <p:ph type="title"/>
          </p:nvPr>
        </p:nvSpPr>
        <p:spPr/>
        <p:txBody>
          <a:bodyPr>
            <a:normAutofit/>
          </a:bodyPr>
          <a:lstStyle/>
          <a:p>
            <a:r>
              <a:rPr lang="en-CA" i="1" dirty="0"/>
              <a:t>Summary of Learning Objectives</a:t>
            </a:r>
          </a:p>
        </p:txBody>
      </p:sp>
      <p:sp>
        <p:nvSpPr>
          <p:cNvPr id="3" name="Content Placeholder 2"/>
          <p:cNvSpPr>
            <a:spLocks noGrp="1"/>
          </p:cNvSpPr>
          <p:nvPr>
            <p:ph idx="1"/>
          </p:nvPr>
        </p:nvSpPr>
        <p:spPr/>
        <p:txBody>
          <a:bodyPr/>
          <a:lstStyle/>
          <a:p>
            <a:r>
              <a:rPr lang="en-CA" dirty="0"/>
              <a:t>Describe how businesses use blogs to connect with internal and external audiences, and list best practices for professional blogging.</a:t>
            </a:r>
          </a:p>
          <a:p>
            <a:r>
              <a:rPr lang="en-CA" dirty="0"/>
              <a:t>Define business uses of social networking.</a:t>
            </a:r>
          </a:p>
        </p:txBody>
      </p:sp>
      <p:sp>
        <p:nvSpPr>
          <p:cNvPr id="7"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8" name="Slide Number Placeholder 7"/>
          <p:cNvSpPr>
            <a:spLocks noGrp="1"/>
          </p:cNvSpPr>
          <p:nvPr>
            <p:ph type="sldNum" sz="quarter" idx="4"/>
          </p:nvPr>
        </p:nvSpPr>
        <p:spPr/>
        <p:txBody>
          <a:bodyPr/>
          <a:lstStyle/>
          <a:p>
            <a:r>
              <a:rPr lang="en-CA" dirty="0"/>
              <a:t>7-</a:t>
            </a:r>
            <a:fld id="{90E60EF9-1974-4B4E-8EB0-BAAA0C254CFE}" type="slidenum">
              <a:rPr lang="en-CA" smtClean="0"/>
              <a:pPr/>
              <a:t>52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Why People </a:t>
            </a:r>
            <a:r>
              <a:rPr lang="en-CA" dirty="0">
                <a:highlight>
                  <a:srgbClr val="FFFF00"/>
                </a:highlight>
              </a:rPr>
              <a:t>Complain About E-mail</a:t>
            </a:r>
          </a:p>
        </p:txBody>
      </p:sp>
      <p:sp>
        <p:nvSpPr>
          <p:cNvPr id="3" name="Content Placeholder 2"/>
          <p:cNvSpPr>
            <a:spLocks noGrp="1"/>
          </p:cNvSpPr>
          <p:nvPr>
            <p:ph idx="1"/>
          </p:nvPr>
        </p:nvSpPr>
        <p:spPr>
          <a:xfrm>
            <a:off x="457200" y="1600200"/>
            <a:ext cx="8077200" cy="4525963"/>
          </a:xfrm>
        </p:spPr>
        <p:txBody>
          <a:bodyPr>
            <a:normAutofit lnSpcReduction="10000"/>
          </a:bodyPr>
          <a:lstStyle/>
          <a:p>
            <a:r>
              <a:rPr lang="en-CA" dirty="0"/>
              <a:t>Often are </a:t>
            </a:r>
            <a:r>
              <a:rPr lang="en-CA" dirty="0">
                <a:highlight>
                  <a:srgbClr val="FFFF00"/>
                </a:highlight>
              </a:rPr>
              <a:t>poorly written </a:t>
            </a:r>
            <a:r>
              <a:rPr lang="en-CA" dirty="0"/>
              <a:t>and confusing</a:t>
            </a:r>
          </a:p>
          <a:p>
            <a:r>
              <a:rPr lang="en-CA" dirty="0">
                <a:highlight>
                  <a:srgbClr val="FFFF00"/>
                </a:highlight>
              </a:rPr>
              <a:t>Merely serve </a:t>
            </a:r>
            <a:r>
              <a:rPr lang="en-CA" dirty="0"/>
              <a:t>to confirm receipt or thanks, resulting in time wastage</a:t>
            </a:r>
          </a:p>
          <a:p>
            <a:r>
              <a:rPr lang="en-CA" dirty="0"/>
              <a:t>Have helped to </a:t>
            </a:r>
            <a:r>
              <a:rPr lang="en-CA" dirty="0">
                <a:highlight>
                  <a:srgbClr val="FFFF00"/>
                </a:highlight>
              </a:rPr>
              <a:t>eliminate the distinction between work life and home life </a:t>
            </a:r>
            <a:r>
              <a:rPr lang="en-CA" dirty="0"/>
              <a:t>because of 24/7 availability and need for immediate response</a:t>
            </a:r>
          </a:p>
          <a:p>
            <a:r>
              <a:rPr lang="en-CA" dirty="0"/>
              <a:t>Can be used in a court of </a:t>
            </a:r>
            <a:r>
              <a:rPr lang="en-CA" dirty="0">
                <a:highlight>
                  <a:srgbClr val="FFFF00"/>
                </a:highlight>
              </a:rPr>
              <a:t>law</a:t>
            </a:r>
            <a:r>
              <a:rPr lang="en-CA" dirty="0"/>
              <a:t> against an individual or company</a:t>
            </a:r>
          </a:p>
          <a:p>
            <a:endParaRPr lang="en-CA" dirty="0"/>
          </a:p>
          <a:p>
            <a:endParaRPr lang="en-CA" dirty="0"/>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Knowing When E-mail Is Appropriate</a:t>
            </a:r>
          </a:p>
        </p:txBody>
      </p:sp>
      <p:sp>
        <p:nvSpPr>
          <p:cNvPr id="3" name="Content Placeholder 2"/>
          <p:cNvSpPr>
            <a:spLocks noGrp="1"/>
          </p:cNvSpPr>
          <p:nvPr>
            <p:ph idx="1"/>
          </p:nvPr>
        </p:nvSpPr>
        <p:spPr>
          <a:xfrm>
            <a:off x="457200" y="1600200"/>
            <a:ext cx="8077200" cy="4525963"/>
          </a:xfrm>
        </p:spPr>
        <p:txBody>
          <a:bodyPr/>
          <a:lstStyle/>
          <a:p>
            <a:r>
              <a:rPr lang="en-CA" dirty="0">
                <a:highlight>
                  <a:srgbClr val="FFFF00"/>
                </a:highlight>
              </a:rPr>
              <a:t>Short</a:t>
            </a:r>
            <a:r>
              <a:rPr lang="en-CA" dirty="0"/>
              <a:t>, informal messages that request information and respond to inquiries</a:t>
            </a:r>
          </a:p>
          <a:p>
            <a:r>
              <a:rPr lang="en-CA" dirty="0"/>
              <a:t>Messages to </a:t>
            </a:r>
            <a:r>
              <a:rPr lang="en-CA" dirty="0">
                <a:highlight>
                  <a:srgbClr val="FFFF00"/>
                </a:highlight>
              </a:rPr>
              <a:t>multiple receivers </a:t>
            </a:r>
          </a:p>
          <a:p>
            <a:r>
              <a:rPr lang="en-CA" dirty="0"/>
              <a:t>Messages that must be </a:t>
            </a:r>
            <a:r>
              <a:rPr lang="en-CA" dirty="0">
                <a:highlight>
                  <a:srgbClr val="FFFF00"/>
                </a:highlight>
              </a:rPr>
              <a:t>saved</a:t>
            </a:r>
            <a:r>
              <a:rPr lang="en-CA" dirty="0"/>
              <a:t> (archived) </a:t>
            </a:r>
          </a:p>
          <a:p>
            <a:r>
              <a:rPr lang="en-CA" dirty="0"/>
              <a:t>As a </a:t>
            </a:r>
            <a:r>
              <a:rPr lang="en-CA" dirty="0">
                <a:highlight>
                  <a:srgbClr val="FFFF00"/>
                </a:highlight>
              </a:rPr>
              <a:t>cover document </a:t>
            </a:r>
            <a:r>
              <a:rPr lang="en-CA" dirty="0"/>
              <a:t>when sending longer attachments</a:t>
            </a:r>
          </a:p>
          <a:p>
            <a:r>
              <a:rPr lang="en-CA" dirty="0">
                <a:highlight>
                  <a:srgbClr val="FFFF00"/>
                </a:highlight>
              </a:rPr>
              <a:t>Not a good substitute for face to face or phone calls</a:t>
            </a:r>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Composing Professional E-mails</a:t>
            </a:r>
          </a:p>
        </p:txBody>
      </p:sp>
      <p:sp>
        <p:nvSpPr>
          <p:cNvPr id="3" name="Content Placeholder 2"/>
          <p:cNvSpPr>
            <a:spLocks noGrp="1"/>
          </p:cNvSpPr>
          <p:nvPr>
            <p:ph idx="1"/>
          </p:nvPr>
        </p:nvSpPr>
        <p:spPr/>
        <p:txBody>
          <a:bodyPr>
            <a:normAutofit fontScale="92500" lnSpcReduction="10000"/>
          </a:bodyPr>
          <a:lstStyle/>
          <a:p>
            <a:r>
              <a:rPr lang="en-CA" dirty="0">
                <a:highlight>
                  <a:srgbClr val="FFFF00"/>
                </a:highlight>
              </a:rPr>
              <a:t>Draft a compelling subject line to make the receiver want to open the e-mail.</a:t>
            </a:r>
            <a:r>
              <a:rPr lang="en-CA" dirty="0"/>
              <a:t> Adjust the subject line if the topic changes.</a:t>
            </a:r>
          </a:p>
          <a:p>
            <a:r>
              <a:rPr lang="en-CA" dirty="0">
                <a:highlight>
                  <a:srgbClr val="FFFF00"/>
                </a:highlight>
              </a:rPr>
              <a:t>Include a greeting </a:t>
            </a:r>
            <a:r>
              <a:rPr lang="en-CA" dirty="0"/>
              <a:t>to set the message tone.</a:t>
            </a:r>
          </a:p>
          <a:p>
            <a:r>
              <a:rPr lang="en-CA" dirty="0">
                <a:highlight>
                  <a:srgbClr val="FFFF00"/>
                </a:highlight>
              </a:rPr>
              <a:t>Begin with a strong opening.</a:t>
            </a:r>
          </a:p>
          <a:p>
            <a:r>
              <a:rPr lang="en-CA" dirty="0">
                <a:highlight>
                  <a:srgbClr val="FFFF00"/>
                </a:highlight>
              </a:rPr>
              <a:t>Organize</a:t>
            </a:r>
            <a:r>
              <a:rPr lang="en-CA" dirty="0"/>
              <a:t> the body for readability and tone. </a:t>
            </a:r>
          </a:p>
          <a:p>
            <a:r>
              <a:rPr lang="en-CA" dirty="0">
                <a:highlight>
                  <a:srgbClr val="FFFF00"/>
                </a:highlight>
              </a:rPr>
              <a:t>Close effectively </a:t>
            </a:r>
            <a:r>
              <a:rPr lang="en-CA" dirty="0"/>
              <a:t>with an action statement with due dates and requests using a friendly note.</a:t>
            </a:r>
          </a:p>
          <a:p>
            <a:r>
              <a:rPr lang="en-CA" dirty="0"/>
              <a:t>Include a </a:t>
            </a:r>
            <a:r>
              <a:rPr lang="en-CA" dirty="0">
                <a:highlight>
                  <a:srgbClr val="FFFF00"/>
                </a:highlight>
              </a:rPr>
              <a:t>signature</a:t>
            </a:r>
            <a:r>
              <a:rPr lang="en-CA" dirty="0"/>
              <a:t> block.</a:t>
            </a:r>
          </a:p>
          <a:p>
            <a:endParaRPr lang="en-CA" dirty="0"/>
          </a:p>
        </p:txBody>
      </p:sp>
      <p:sp>
        <p:nvSpPr>
          <p:cNvPr id="8"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6" name="Slide Number Placeholder 5"/>
          <p:cNvSpPr>
            <a:spLocks noGrp="1"/>
          </p:cNvSpPr>
          <p:nvPr>
            <p:ph type="sldNum" sz="quarter" idx="4"/>
          </p:nvPr>
        </p:nvSpPr>
        <p:spPr/>
        <p:txBody>
          <a:bodyPr/>
          <a:lstStyle/>
          <a:p>
            <a:r>
              <a:rPr lang="en-CA" dirty="0"/>
              <a:t>7-</a:t>
            </a:r>
            <a:fld id="{90E60EF9-1974-4B4E-8EB0-BAAA0C254CFE}" type="slidenum">
              <a:rPr lang="en-CA" smtClean="0"/>
              <a:pPr/>
              <a:t>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228600"/>
            <a:ext cx="8229600" cy="1143000"/>
          </a:xfrm>
          <a:noFill/>
        </p:spPr>
        <p:txBody>
          <a:bodyPr/>
          <a:lstStyle/>
          <a:p>
            <a:pPr algn="ctr" eaLnBrk="1" hangingPunct="1">
              <a:defRPr/>
            </a:pPr>
            <a:r>
              <a:rPr lang="en-US" sz="4400" dirty="0">
                <a:solidFill>
                  <a:schemeClr val="tx1"/>
                </a:solidFill>
                <a:effectLst/>
                <a:latin typeface="Calibri" pitchFamily="34" charset="0"/>
                <a:cs typeface="Calibri" pitchFamily="34" charset="0"/>
              </a:rPr>
              <a:t>Formatting an E-mail Message</a:t>
            </a:r>
          </a:p>
        </p:txBody>
      </p:sp>
      <p:sp>
        <p:nvSpPr>
          <p:cNvPr id="308229" name="WordArt 5"/>
          <p:cNvSpPr>
            <a:spLocks noChangeArrowheads="1" noChangeShapeType="1" noTextEdit="1"/>
          </p:cNvSpPr>
          <p:nvPr/>
        </p:nvSpPr>
        <p:spPr bwMode="auto">
          <a:xfrm>
            <a:off x="838200" y="1600200"/>
            <a:ext cx="1066800" cy="2308225"/>
          </a:xfrm>
          <a:prstGeom prst="rect">
            <a:avLst/>
          </a:prstGeom>
          <a:noFill/>
          <a:ln>
            <a:noFill/>
          </a:ln>
        </p:spPr>
        <p:txBody>
          <a:bodyPr wrap="none" fromWordArt="1">
            <a:prstTxWarp prst="textPlain">
              <a:avLst>
                <a:gd name="adj" fmla="val 40153"/>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1</a:t>
            </a:r>
          </a:p>
        </p:txBody>
      </p:sp>
      <p:sp>
        <p:nvSpPr>
          <p:cNvPr id="308231" name="WordArt 7"/>
          <p:cNvSpPr>
            <a:spLocks noChangeArrowheads="1" noChangeShapeType="1" noTextEdit="1"/>
          </p:cNvSpPr>
          <p:nvPr/>
        </p:nvSpPr>
        <p:spPr bwMode="auto">
          <a:xfrm>
            <a:off x="3733800" y="1524000"/>
            <a:ext cx="1295400" cy="2324100"/>
          </a:xfrm>
          <a:prstGeom prst="rect">
            <a:avLst/>
          </a:prstGeom>
        </p:spPr>
        <p:txBody>
          <a:bodyPr wrap="none" fromWordArt="1">
            <a:prstTxWarp prst="textPlain">
              <a:avLst>
                <a:gd name="adj" fmla="val 42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2</a:t>
            </a:r>
          </a:p>
        </p:txBody>
      </p:sp>
      <p:sp>
        <p:nvSpPr>
          <p:cNvPr id="308232" name="WordArt 8"/>
          <p:cNvSpPr>
            <a:spLocks noChangeArrowheads="1" noChangeShapeType="1" noTextEdit="1"/>
          </p:cNvSpPr>
          <p:nvPr/>
        </p:nvSpPr>
        <p:spPr bwMode="auto">
          <a:xfrm>
            <a:off x="6781800" y="1524000"/>
            <a:ext cx="1219200" cy="2438400"/>
          </a:xfrm>
          <a:prstGeom prst="rect">
            <a:avLst/>
          </a:prstGeom>
        </p:spPr>
        <p:txBody>
          <a:bodyPr wrap="none" fromWordArt="1">
            <a:prstTxWarp prst="textPlain">
              <a:avLst>
                <a:gd name="adj" fmla="val 39264"/>
              </a:avLst>
            </a:prstTxWarp>
          </a:bodyPr>
          <a:lstStyle/>
          <a:p>
            <a:pPr algn="ctr"/>
            <a:r>
              <a:rPr lang="en-US" sz="9600" kern="10" dirty="0">
                <a:ln w="9525">
                  <a:noFill/>
                  <a:round/>
                  <a:headEnd/>
                  <a:tailEnd/>
                </a:ln>
                <a:solidFill>
                  <a:schemeClr val="accent3">
                    <a:lumMod val="75000"/>
                  </a:schemeClr>
                </a:solidFill>
                <a:effectLst>
                  <a:outerShdw blurRad="38100" dist="38100" dir="2700000" algn="tl">
                    <a:srgbClr val="000000">
                      <a:alpha val="43137"/>
                    </a:srgbClr>
                  </a:outerShdw>
                </a:effectLst>
                <a:latin typeface="Impact"/>
              </a:rPr>
              <a:t>3</a:t>
            </a:r>
          </a:p>
        </p:txBody>
      </p:sp>
      <p:sp>
        <p:nvSpPr>
          <p:cNvPr id="308233" name="Rectangle 9"/>
          <p:cNvSpPr>
            <a:spLocks noChangeArrowheads="1"/>
          </p:cNvSpPr>
          <p:nvPr/>
        </p:nvSpPr>
        <p:spPr bwMode="auto">
          <a:xfrm>
            <a:off x="304800" y="2667000"/>
            <a:ext cx="2286000" cy="6096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dirty="0">
                <a:solidFill>
                  <a:schemeClr val="accent3">
                    <a:lumMod val="75000"/>
                  </a:schemeClr>
                </a:solidFill>
                <a:latin typeface="+mn-lt"/>
                <a:cs typeface="Calibri" pitchFamily="34" charset="0"/>
              </a:rPr>
              <a:t>Prewriting</a:t>
            </a:r>
          </a:p>
        </p:txBody>
      </p:sp>
      <p:sp>
        <p:nvSpPr>
          <p:cNvPr id="308234" name="Rectangle 10"/>
          <p:cNvSpPr>
            <a:spLocks noChangeArrowheads="1"/>
          </p:cNvSpPr>
          <p:nvPr/>
        </p:nvSpPr>
        <p:spPr bwMode="auto">
          <a:xfrm>
            <a:off x="3352800" y="2743200"/>
            <a:ext cx="21336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dirty="0">
                <a:solidFill>
                  <a:schemeClr val="accent3">
                    <a:lumMod val="75000"/>
                  </a:schemeClr>
                </a:solidFill>
              </a:rPr>
              <a:t>Drafting</a:t>
            </a:r>
          </a:p>
        </p:txBody>
      </p:sp>
      <p:sp>
        <p:nvSpPr>
          <p:cNvPr id="308235" name="Rectangle 11"/>
          <p:cNvSpPr>
            <a:spLocks noChangeArrowheads="1"/>
          </p:cNvSpPr>
          <p:nvPr/>
        </p:nvSpPr>
        <p:spPr bwMode="auto">
          <a:xfrm>
            <a:off x="6248400" y="2743200"/>
            <a:ext cx="2209800" cy="533400"/>
          </a:xfrm>
          <a:prstGeom prst="rect">
            <a:avLst/>
          </a:prstGeom>
          <a:solidFill>
            <a:schemeClr val="bg1">
              <a:lumMod val="95000"/>
            </a:schemeClr>
          </a:solidFill>
          <a:ln w="9525" algn="ctr">
            <a:noFill/>
            <a:miter lim="800000"/>
            <a:headEnd/>
            <a:tailEnd/>
          </a:ln>
        </p:spPr>
        <p:txBody>
          <a:bodyPr anchor="ctr"/>
          <a:lstStyle/>
          <a:p>
            <a:pPr algn="ctr">
              <a:lnSpc>
                <a:spcPct val="90000"/>
              </a:lnSpc>
              <a:spcBef>
                <a:spcPct val="20000"/>
              </a:spcBef>
              <a:spcAft>
                <a:spcPct val="10000"/>
              </a:spcAft>
              <a:buClr>
                <a:srgbClr val="963C26"/>
              </a:buClr>
              <a:buFont typeface="Wingdings" pitchFamily="2" charset="2"/>
              <a:buNone/>
            </a:pPr>
            <a:r>
              <a:rPr lang="en-US" sz="3200" dirty="0">
                <a:solidFill>
                  <a:schemeClr val="accent3">
                    <a:lumMod val="75000"/>
                  </a:schemeClr>
                </a:solidFill>
              </a:rPr>
              <a:t>Revising</a:t>
            </a:r>
          </a:p>
        </p:txBody>
      </p:sp>
      <p:sp>
        <p:nvSpPr>
          <p:cNvPr id="308236" name="Text Box 12"/>
          <p:cNvSpPr txBox="1">
            <a:spLocks noChangeArrowheads="1"/>
          </p:cNvSpPr>
          <p:nvPr/>
        </p:nvSpPr>
        <p:spPr bwMode="auto">
          <a:xfrm>
            <a:off x="609600" y="4038600"/>
            <a:ext cx="2128211" cy="151426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Analyze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Anticipate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Adapt</a:t>
            </a:r>
          </a:p>
        </p:txBody>
      </p:sp>
      <p:sp>
        <p:nvSpPr>
          <p:cNvPr id="308237" name="Text Box 13"/>
          <p:cNvSpPr txBox="1">
            <a:spLocks noChangeArrowheads="1"/>
          </p:cNvSpPr>
          <p:nvPr/>
        </p:nvSpPr>
        <p:spPr bwMode="auto">
          <a:xfrm>
            <a:off x="3657600" y="4046379"/>
            <a:ext cx="2010487" cy="151426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Research</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Organize</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Compose</a:t>
            </a:r>
          </a:p>
        </p:txBody>
      </p:sp>
      <p:sp>
        <p:nvSpPr>
          <p:cNvPr id="308238" name="Text Box 14"/>
          <p:cNvSpPr txBox="1">
            <a:spLocks noChangeArrowheads="1"/>
          </p:cNvSpPr>
          <p:nvPr/>
        </p:nvSpPr>
        <p:spPr bwMode="auto">
          <a:xfrm>
            <a:off x="6477000" y="4046379"/>
            <a:ext cx="2097754" cy="1514261"/>
          </a:xfrm>
          <a:prstGeom prst="rect">
            <a:avLst/>
          </a:prstGeom>
          <a:noFill/>
          <a:ln w="9525" algn="ctr">
            <a:noFill/>
            <a:miter lim="800000"/>
            <a:headEnd/>
            <a:tailEnd/>
          </a:ln>
        </p:spPr>
        <p:txBody>
          <a:bodyPr wrap="none">
            <a:spAutoFit/>
          </a:bodyPr>
          <a:lstStyle/>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Edit</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Proofread</a:t>
            </a:r>
          </a:p>
          <a:p>
            <a:pPr marL="457200" indent="-4572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Evaluate</a:t>
            </a:r>
          </a:p>
        </p:txBody>
      </p:sp>
      <p:grpSp>
        <p:nvGrpSpPr>
          <p:cNvPr id="2" name="Group 20"/>
          <p:cNvGrpSpPr>
            <a:grpSpLocks/>
          </p:cNvGrpSpPr>
          <p:nvPr/>
        </p:nvGrpSpPr>
        <p:grpSpPr bwMode="auto">
          <a:xfrm>
            <a:off x="2590800" y="2743200"/>
            <a:ext cx="838200" cy="523875"/>
            <a:chOff x="1824" y="1971"/>
            <a:chExt cx="528" cy="330"/>
          </a:xfrm>
          <a:solidFill>
            <a:schemeClr val="accent3">
              <a:lumMod val="60000"/>
              <a:lumOff val="40000"/>
            </a:schemeClr>
          </a:solidFill>
        </p:grpSpPr>
        <p:sp>
          <p:nvSpPr>
            <p:cNvPr id="58387" name="AutoShape 16"/>
            <p:cNvSpPr>
              <a:spLocks noChangeArrowheads="1"/>
            </p:cNvSpPr>
            <p:nvPr/>
          </p:nvSpPr>
          <p:spPr bwMode="auto">
            <a:xfrm rot="-5400000">
              <a:off x="1779"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solidFill>
                  <a:schemeClr val="accent3">
                    <a:lumMod val="60000"/>
                    <a:lumOff val="40000"/>
                  </a:schemeClr>
                </a:solidFill>
              </a:endParaRPr>
            </a:p>
          </p:txBody>
        </p:sp>
        <p:sp>
          <p:nvSpPr>
            <p:cNvPr id="58388" name="AutoShape 17"/>
            <p:cNvSpPr>
              <a:spLocks noChangeArrowheads="1"/>
            </p:cNvSpPr>
            <p:nvPr/>
          </p:nvSpPr>
          <p:spPr bwMode="auto">
            <a:xfrm rot="5400000">
              <a:off x="2067" y="2016"/>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solidFill>
                  <a:schemeClr val="accent3">
                    <a:lumMod val="60000"/>
                    <a:lumOff val="40000"/>
                  </a:schemeClr>
                </a:solidFill>
              </a:endParaRPr>
            </a:p>
          </p:txBody>
        </p:sp>
      </p:grpSp>
      <p:grpSp>
        <p:nvGrpSpPr>
          <p:cNvPr id="3" name="Group 21"/>
          <p:cNvGrpSpPr>
            <a:grpSpLocks/>
          </p:cNvGrpSpPr>
          <p:nvPr/>
        </p:nvGrpSpPr>
        <p:grpSpPr bwMode="auto">
          <a:xfrm>
            <a:off x="5486400" y="2743200"/>
            <a:ext cx="838200" cy="523875"/>
            <a:chOff x="3696" y="1968"/>
            <a:chExt cx="528" cy="330"/>
          </a:xfrm>
          <a:solidFill>
            <a:schemeClr val="accent3">
              <a:lumMod val="60000"/>
              <a:lumOff val="40000"/>
            </a:schemeClr>
          </a:solidFill>
        </p:grpSpPr>
        <p:sp>
          <p:nvSpPr>
            <p:cNvPr id="58385" name="AutoShape 18"/>
            <p:cNvSpPr>
              <a:spLocks noChangeArrowheads="1"/>
            </p:cNvSpPr>
            <p:nvPr/>
          </p:nvSpPr>
          <p:spPr bwMode="auto">
            <a:xfrm rot="-5400000">
              <a:off x="3651"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58386" name="AutoShape 19"/>
            <p:cNvSpPr>
              <a:spLocks noChangeArrowheads="1"/>
            </p:cNvSpPr>
            <p:nvPr/>
          </p:nvSpPr>
          <p:spPr bwMode="auto">
            <a:xfrm rot="5400000">
              <a:off x="3939" y="2013"/>
              <a:ext cx="330" cy="240"/>
            </a:xfrm>
            <a:prstGeom prst="triangle">
              <a:avLst>
                <a:gd name="adj" fmla="val 50000"/>
              </a:avLst>
            </a:prstGeom>
            <a:grpFill/>
            <a:ln w="9525" algn="ctr">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pSp>
      <p:sp>
        <p:nvSpPr>
          <p:cNvPr id="20" name="Footer Placeholder 5"/>
          <p:cNvSpPr>
            <a:spLocks noGrp="1"/>
          </p:cNvSpPr>
          <p:nvPr>
            <p:ph type="ftr" sz="quarter" idx="3"/>
          </p:nvPr>
        </p:nvSpPr>
        <p:spPr>
          <a:xfrm>
            <a:off x="3124200" y="6356350"/>
            <a:ext cx="2895600" cy="365125"/>
          </a:xfrm>
        </p:spPr>
        <p:txBody>
          <a:bodyPr/>
          <a:lstStyle/>
          <a:p>
            <a:r>
              <a:rPr lang="en-US" dirty="0"/>
              <a:t>Copyright © 2019 by Nelson Education Ltd.</a:t>
            </a:r>
            <a:endParaRPr lang="en-CA" dirty="0"/>
          </a:p>
        </p:txBody>
      </p:sp>
      <p:sp>
        <p:nvSpPr>
          <p:cNvPr id="21" name="Slide Number Placeholder 20"/>
          <p:cNvSpPr>
            <a:spLocks noGrp="1"/>
          </p:cNvSpPr>
          <p:nvPr>
            <p:ph type="sldNum" sz="quarter" idx="4"/>
          </p:nvPr>
        </p:nvSpPr>
        <p:spPr/>
        <p:txBody>
          <a:bodyPr/>
          <a:lstStyle/>
          <a:p>
            <a:r>
              <a:rPr lang="en-CA" dirty="0"/>
              <a:t>7-</a:t>
            </a:r>
            <a:fld id="{90E60EF9-1974-4B4E-8EB0-BAAA0C254CFE}" type="slidenum">
              <a:rPr lang="en-CA" smtClean="0"/>
              <a:pPr/>
              <a:t>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8229"/>
                                        </p:tgtEl>
                                        <p:attrNameLst>
                                          <p:attrName>style.visibility</p:attrName>
                                        </p:attrNameLst>
                                      </p:cBhvr>
                                      <p:to>
                                        <p:strVal val="visible"/>
                                      </p:to>
                                    </p:set>
                                    <p:anim calcmode="lin" valueType="num">
                                      <p:cBhvr additive="base">
                                        <p:cTn id="7" dur="500" fill="hold"/>
                                        <p:tgtEl>
                                          <p:spTgt spid="308229"/>
                                        </p:tgtEl>
                                        <p:attrNameLst>
                                          <p:attrName>ppt_x</p:attrName>
                                        </p:attrNameLst>
                                      </p:cBhvr>
                                      <p:tavLst>
                                        <p:tav tm="0">
                                          <p:val>
                                            <p:strVal val="0-#ppt_w/2"/>
                                          </p:val>
                                        </p:tav>
                                        <p:tav tm="100000">
                                          <p:val>
                                            <p:strVal val="#ppt_x"/>
                                          </p:val>
                                        </p:tav>
                                      </p:tavLst>
                                    </p:anim>
                                    <p:anim calcmode="lin" valueType="num">
                                      <p:cBhvr additive="base">
                                        <p:cTn id="8" dur="500" fill="hold"/>
                                        <p:tgtEl>
                                          <p:spTgt spid="308229"/>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08226"/>
                                        </p:tgtEl>
                                        <p:attrNameLst>
                                          <p:attrName>style.visibility</p:attrName>
                                        </p:attrNameLst>
                                      </p:cBhvr>
                                      <p:to>
                                        <p:strVal val="visible"/>
                                      </p:to>
                                    </p:set>
                                    <p:anim calcmode="lin" valueType="num">
                                      <p:cBhvr additive="base">
                                        <p:cTn id="15" dur="500" fill="hold"/>
                                        <p:tgtEl>
                                          <p:spTgt spid="308226"/>
                                        </p:tgtEl>
                                        <p:attrNameLst>
                                          <p:attrName>ppt_x</p:attrName>
                                        </p:attrNameLst>
                                      </p:cBhvr>
                                      <p:tavLst>
                                        <p:tav tm="0">
                                          <p:val>
                                            <p:strVal val="0-#ppt_w/2"/>
                                          </p:val>
                                        </p:tav>
                                        <p:tav tm="100000">
                                          <p:val>
                                            <p:strVal val="#ppt_x"/>
                                          </p:val>
                                        </p:tav>
                                      </p:tavLst>
                                    </p:anim>
                                    <p:anim calcmode="lin" valueType="num">
                                      <p:cBhvr additive="base">
                                        <p:cTn id="16" dur="500" fill="hold"/>
                                        <p:tgtEl>
                                          <p:spTgt spid="30822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08233"/>
                                        </p:tgtEl>
                                        <p:attrNameLst>
                                          <p:attrName>style.visibility</p:attrName>
                                        </p:attrNameLst>
                                      </p:cBhvr>
                                      <p:to>
                                        <p:strVal val="visible"/>
                                      </p:to>
                                    </p:set>
                                    <p:anim calcmode="lin" valueType="num">
                                      <p:cBhvr additive="base">
                                        <p:cTn id="21" dur="500" fill="hold"/>
                                        <p:tgtEl>
                                          <p:spTgt spid="308233"/>
                                        </p:tgtEl>
                                        <p:attrNameLst>
                                          <p:attrName>ppt_x</p:attrName>
                                        </p:attrNameLst>
                                      </p:cBhvr>
                                      <p:tavLst>
                                        <p:tav tm="0">
                                          <p:val>
                                            <p:strVal val="0-#ppt_w/2"/>
                                          </p:val>
                                        </p:tav>
                                        <p:tav tm="100000">
                                          <p:val>
                                            <p:strVal val="#ppt_x"/>
                                          </p:val>
                                        </p:tav>
                                      </p:tavLst>
                                    </p:anim>
                                    <p:anim calcmode="lin" valueType="num">
                                      <p:cBhvr additive="base">
                                        <p:cTn id="22" dur="500" fill="hold"/>
                                        <p:tgtEl>
                                          <p:spTgt spid="30823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08236"/>
                                        </p:tgtEl>
                                        <p:attrNameLst>
                                          <p:attrName>style.visibility</p:attrName>
                                        </p:attrNameLst>
                                      </p:cBhvr>
                                      <p:to>
                                        <p:strVal val="visible"/>
                                      </p:to>
                                    </p:set>
                                    <p:anim calcmode="lin" valueType="num">
                                      <p:cBhvr additive="base">
                                        <p:cTn id="27" dur="500" fill="hold"/>
                                        <p:tgtEl>
                                          <p:spTgt spid="308236"/>
                                        </p:tgtEl>
                                        <p:attrNameLst>
                                          <p:attrName>ppt_x</p:attrName>
                                        </p:attrNameLst>
                                      </p:cBhvr>
                                      <p:tavLst>
                                        <p:tav tm="0">
                                          <p:val>
                                            <p:strVal val="0-#ppt_w/2"/>
                                          </p:val>
                                        </p:tav>
                                        <p:tav tm="100000">
                                          <p:val>
                                            <p:strVal val="#ppt_x"/>
                                          </p:val>
                                        </p:tav>
                                      </p:tavLst>
                                    </p:anim>
                                    <p:anim calcmode="lin" valueType="num">
                                      <p:cBhvr additive="base">
                                        <p:cTn id="28" dur="500" fill="hold"/>
                                        <p:tgtEl>
                                          <p:spTgt spid="30823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8231"/>
                                        </p:tgtEl>
                                        <p:attrNameLst>
                                          <p:attrName>style.visibility</p:attrName>
                                        </p:attrNameLst>
                                      </p:cBhvr>
                                      <p:to>
                                        <p:strVal val="visible"/>
                                      </p:to>
                                    </p:set>
                                    <p:anim calcmode="lin" valueType="num">
                                      <p:cBhvr additive="base">
                                        <p:cTn id="33" dur="500" fill="hold"/>
                                        <p:tgtEl>
                                          <p:spTgt spid="308231"/>
                                        </p:tgtEl>
                                        <p:attrNameLst>
                                          <p:attrName>ppt_x</p:attrName>
                                        </p:attrNameLst>
                                      </p:cBhvr>
                                      <p:tavLst>
                                        <p:tav tm="0">
                                          <p:val>
                                            <p:strVal val="0-#ppt_w/2"/>
                                          </p:val>
                                        </p:tav>
                                        <p:tav tm="100000">
                                          <p:val>
                                            <p:strVal val="#ppt_x"/>
                                          </p:val>
                                        </p:tav>
                                      </p:tavLst>
                                    </p:anim>
                                    <p:anim calcmode="lin" valueType="num">
                                      <p:cBhvr additive="base">
                                        <p:cTn id="34" dur="500" fill="hold"/>
                                        <p:tgtEl>
                                          <p:spTgt spid="3082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08234">
                                            <p:txEl>
                                              <p:pRg st="0" end="0"/>
                                            </p:txEl>
                                          </p:spTgt>
                                        </p:tgtEl>
                                        <p:attrNameLst>
                                          <p:attrName>style.visibility</p:attrName>
                                        </p:attrNameLst>
                                      </p:cBhvr>
                                      <p:to>
                                        <p:strVal val="visible"/>
                                      </p:to>
                                    </p:set>
                                    <p:anim calcmode="lin" valueType="num">
                                      <p:cBhvr additive="base">
                                        <p:cTn id="39" dur="500" fill="hold"/>
                                        <p:tgtEl>
                                          <p:spTgt spid="30823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08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08237"/>
                                        </p:tgtEl>
                                        <p:attrNameLst>
                                          <p:attrName>style.visibility</p:attrName>
                                        </p:attrNameLst>
                                      </p:cBhvr>
                                      <p:to>
                                        <p:strVal val="visible"/>
                                      </p:to>
                                    </p:set>
                                    <p:anim calcmode="lin" valueType="num">
                                      <p:cBhvr additive="base">
                                        <p:cTn id="45" dur="500" fill="hold"/>
                                        <p:tgtEl>
                                          <p:spTgt spid="308237"/>
                                        </p:tgtEl>
                                        <p:attrNameLst>
                                          <p:attrName>ppt_x</p:attrName>
                                        </p:attrNameLst>
                                      </p:cBhvr>
                                      <p:tavLst>
                                        <p:tav tm="0">
                                          <p:val>
                                            <p:strVal val="0-#ppt_w/2"/>
                                          </p:val>
                                        </p:tav>
                                        <p:tav tm="100000">
                                          <p:val>
                                            <p:strVal val="#ppt_x"/>
                                          </p:val>
                                        </p:tav>
                                      </p:tavLst>
                                    </p:anim>
                                    <p:anim calcmode="lin" valueType="num">
                                      <p:cBhvr additive="base">
                                        <p:cTn id="46" dur="500" fill="hold"/>
                                        <p:tgtEl>
                                          <p:spTgt spid="30823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08232"/>
                                        </p:tgtEl>
                                        <p:attrNameLst>
                                          <p:attrName>style.visibility</p:attrName>
                                        </p:attrNameLst>
                                      </p:cBhvr>
                                      <p:to>
                                        <p:strVal val="visible"/>
                                      </p:to>
                                    </p:set>
                                    <p:anim calcmode="lin" valueType="num">
                                      <p:cBhvr additive="base">
                                        <p:cTn id="51" dur="500" fill="hold"/>
                                        <p:tgtEl>
                                          <p:spTgt spid="308232"/>
                                        </p:tgtEl>
                                        <p:attrNameLst>
                                          <p:attrName>ppt_x</p:attrName>
                                        </p:attrNameLst>
                                      </p:cBhvr>
                                      <p:tavLst>
                                        <p:tav tm="0">
                                          <p:val>
                                            <p:strVal val="0-#ppt_w/2"/>
                                          </p:val>
                                        </p:tav>
                                        <p:tav tm="100000">
                                          <p:val>
                                            <p:strVal val="#ppt_x"/>
                                          </p:val>
                                        </p:tav>
                                      </p:tavLst>
                                    </p:anim>
                                    <p:anim calcmode="lin" valueType="num">
                                      <p:cBhvr additive="base">
                                        <p:cTn id="52" dur="500" fill="hold"/>
                                        <p:tgtEl>
                                          <p:spTgt spid="30823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08235"/>
                                        </p:tgtEl>
                                        <p:attrNameLst>
                                          <p:attrName>style.visibility</p:attrName>
                                        </p:attrNameLst>
                                      </p:cBhvr>
                                      <p:to>
                                        <p:strVal val="visible"/>
                                      </p:to>
                                    </p:set>
                                    <p:anim calcmode="lin" valueType="num">
                                      <p:cBhvr additive="base">
                                        <p:cTn id="57" dur="500" fill="hold"/>
                                        <p:tgtEl>
                                          <p:spTgt spid="308235"/>
                                        </p:tgtEl>
                                        <p:attrNameLst>
                                          <p:attrName>ppt_x</p:attrName>
                                        </p:attrNameLst>
                                      </p:cBhvr>
                                      <p:tavLst>
                                        <p:tav tm="0">
                                          <p:val>
                                            <p:strVal val="0-#ppt_w/2"/>
                                          </p:val>
                                        </p:tav>
                                        <p:tav tm="100000">
                                          <p:val>
                                            <p:strVal val="#ppt_x"/>
                                          </p:val>
                                        </p:tav>
                                      </p:tavLst>
                                    </p:anim>
                                    <p:anim calcmode="lin" valueType="num">
                                      <p:cBhvr additive="base">
                                        <p:cTn id="58" dur="500" fill="hold"/>
                                        <p:tgtEl>
                                          <p:spTgt spid="30823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08238"/>
                                        </p:tgtEl>
                                        <p:attrNameLst>
                                          <p:attrName>style.visibility</p:attrName>
                                        </p:attrNameLst>
                                      </p:cBhvr>
                                      <p:to>
                                        <p:strVal val="visible"/>
                                      </p:to>
                                    </p:set>
                                    <p:anim calcmode="lin" valueType="num">
                                      <p:cBhvr additive="base">
                                        <p:cTn id="63" dur="500" fill="hold"/>
                                        <p:tgtEl>
                                          <p:spTgt spid="308238"/>
                                        </p:tgtEl>
                                        <p:attrNameLst>
                                          <p:attrName>ppt_x</p:attrName>
                                        </p:attrNameLst>
                                      </p:cBhvr>
                                      <p:tavLst>
                                        <p:tav tm="0">
                                          <p:val>
                                            <p:strVal val="0-#ppt_w/2"/>
                                          </p:val>
                                        </p:tav>
                                        <p:tav tm="100000">
                                          <p:val>
                                            <p:strVal val="#ppt_x"/>
                                          </p:val>
                                        </p:tav>
                                      </p:tavLst>
                                    </p:anim>
                                    <p:anim calcmode="lin" valueType="num">
                                      <p:cBhvr additive="base">
                                        <p:cTn id="64" dur="500" fill="hold"/>
                                        <p:tgtEl>
                                          <p:spTgt spid="308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6" grpId="0"/>
      <p:bldP spid="308229" grpId="0"/>
      <p:bldP spid="308231" grpId="0"/>
      <p:bldP spid="308232" grpId="0"/>
      <p:bldP spid="308233" grpId="0" animBg="1"/>
      <p:bldP spid="308235" grpId="0" animBg="1"/>
      <p:bldP spid="308236" grpId="0"/>
      <p:bldP spid="308237" grpId="0"/>
      <p:bldP spid="308238"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15728</TotalTime>
  <Words>3558</Words>
  <Application>Microsoft Office PowerPoint</Application>
  <PresentationFormat>On-screen Show (4:3)</PresentationFormat>
  <Paragraphs>497</Paragraphs>
  <Slides>52</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 Black</vt:lpstr>
      <vt:lpstr>Calibri</vt:lpstr>
      <vt:lpstr>Gill Sans MT</vt:lpstr>
      <vt:lpstr>Impact</vt:lpstr>
      <vt:lpstr>Wingdings</vt:lpstr>
      <vt:lpstr>1_Office Theme</vt:lpstr>
      <vt:lpstr>PowerPoint Presentation</vt:lpstr>
      <vt:lpstr>Short Workplace Messages and Digital Media</vt:lpstr>
      <vt:lpstr>Unit 3 Employability Skills</vt:lpstr>
      <vt:lpstr>Short Workplace Messages and Digital Media</vt:lpstr>
      <vt:lpstr>E-mail: Love It or Hate It</vt:lpstr>
      <vt:lpstr>Why People Complain About E-mail</vt:lpstr>
      <vt:lpstr>Knowing When E-mail Is Appropriate</vt:lpstr>
      <vt:lpstr>Composing Professional E-mails</vt:lpstr>
      <vt:lpstr>Formatting an E-mail Message</vt:lpstr>
      <vt:lpstr>Time-Management Strategies</vt:lpstr>
      <vt:lpstr>Replying Efficiently With Down-Editing</vt:lpstr>
      <vt:lpstr>Writing Interoffice Memos</vt:lpstr>
      <vt:lpstr>Writing Interoffice Memos</vt:lpstr>
      <vt:lpstr>Similarities in Memos and E-mails</vt:lpstr>
      <vt:lpstr>Similarities in Memos and E-mails</vt:lpstr>
      <vt:lpstr>Professional E-mail and Memos</vt:lpstr>
      <vt:lpstr>Professional E-mail and Memos</vt:lpstr>
      <vt:lpstr>Formatting an E-mail Message</vt:lpstr>
      <vt:lpstr>Formatting an E-mail Message</vt:lpstr>
      <vt:lpstr>Tips for Formatting E-mail Messages</vt:lpstr>
      <vt:lpstr>Tips for Formatting E-mail Messages</vt:lpstr>
      <vt:lpstr>Smart E-mail Practices</vt:lpstr>
      <vt:lpstr>Smart E-mail Practices </vt:lpstr>
      <vt:lpstr>Smart E-mail Practices </vt:lpstr>
      <vt:lpstr>Smart E-mail Practices </vt:lpstr>
      <vt:lpstr>Workplace Messaging and Texting</vt:lpstr>
      <vt:lpstr>Instant Message for  Brief, Fast Communication</vt:lpstr>
      <vt:lpstr>Impact of IM and Texting Technology</vt:lpstr>
      <vt:lpstr>Benefits of IM and Texting</vt:lpstr>
      <vt:lpstr>Risks of IM and Texting</vt:lpstr>
      <vt:lpstr>Liability Burden</vt:lpstr>
      <vt:lpstr>Security and Legal Requirements</vt:lpstr>
      <vt:lpstr>Best Practices for Instant Messaging and Texting</vt:lpstr>
      <vt:lpstr>Best Practices for Instant Messaging and Texting</vt:lpstr>
      <vt:lpstr>Best Practices for Instant Messaging and Texting</vt:lpstr>
      <vt:lpstr>Text Messaging and Business Etiquette</vt:lpstr>
      <vt:lpstr>Making Podcasts and Wikis  Work for Business</vt:lpstr>
      <vt:lpstr>Business Podcasts or Webcasts</vt:lpstr>
      <vt:lpstr>Business Podcasts or Webcasts</vt:lpstr>
      <vt:lpstr>Collaborating With Wikis</vt:lpstr>
      <vt:lpstr>Four Main Uses for Business Wikis</vt:lpstr>
      <vt:lpstr>Blogging for Business</vt:lpstr>
      <vt:lpstr>Writing a Captivating Blog</vt:lpstr>
      <vt:lpstr>How Companies Use Blogs</vt:lpstr>
      <vt:lpstr>Blog Best Practices: Eight Tips</vt:lpstr>
      <vt:lpstr>Social Networking Sites</vt:lpstr>
      <vt:lpstr>Potential Risks of Social Networking for Businesses</vt:lpstr>
      <vt:lpstr>Using Social Networking Sites and Keeping Your Job</vt:lpstr>
      <vt:lpstr>Dos and Don’ts of Using Electronic Media Professionally</vt:lpstr>
      <vt:lpstr>Do’s and Don’ts of Using Electronic Media Professionally</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E-Mail Messages and Memos</dc:title>
  <dc:creator>Larry and Kathy</dc:creator>
  <cp:lastModifiedBy>Kunjesh Kantilal Ramani</cp:lastModifiedBy>
  <cp:revision>603</cp:revision>
  <cp:lastPrinted>2017-10-18T17:52:38Z</cp:lastPrinted>
  <dcterms:created xsi:type="dcterms:W3CDTF">2015-03-13T00:38:34Z</dcterms:created>
  <dcterms:modified xsi:type="dcterms:W3CDTF">2022-10-14T04:54:15Z</dcterms:modified>
</cp:coreProperties>
</file>