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3" r:id="rId1"/>
  </p:sldMasterIdLst>
  <p:notesMasterIdLst>
    <p:notesMasterId r:id="rId43"/>
  </p:notesMasterIdLst>
  <p:handoutMasterIdLst>
    <p:handoutMasterId r:id="rId44"/>
  </p:handoutMasterIdLst>
  <p:sldIdLst>
    <p:sldId id="401" r:id="rId2"/>
    <p:sldId id="395" r:id="rId3"/>
    <p:sldId id="403" r:id="rId4"/>
    <p:sldId id="261" r:id="rId5"/>
    <p:sldId id="341" r:id="rId6"/>
    <p:sldId id="350" r:id="rId7"/>
    <p:sldId id="351" r:id="rId8"/>
    <p:sldId id="396" r:id="rId9"/>
    <p:sldId id="404" r:id="rId10"/>
    <p:sldId id="405" r:id="rId11"/>
    <p:sldId id="406" r:id="rId12"/>
    <p:sldId id="407" r:id="rId13"/>
    <p:sldId id="324" r:id="rId14"/>
    <p:sldId id="408" r:id="rId15"/>
    <p:sldId id="409" r:id="rId16"/>
    <p:sldId id="358" r:id="rId17"/>
    <p:sldId id="359" r:id="rId18"/>
    <p:sldId id="382" r:id="rId19"/>
    <p:sldId id="361" r:id="rId20"/>
    <p:sldId id="377" r:id="rId21"/>
    <p:sldId id="397" r:id="rId22"/>
    <p:sldId id="398" r:id="rId23"/>
    <p:sldId id="399" r:id="rId24"/>
    <p:sldId id="369" r:id="rId25"/>
    <p:sldId id="384" r:id="rId26"/>
    <p:sldId id="400" r:id="rId27"/>
    <p:sldId id="410" r:id="rId28"/>
    <p:sldId id="385" r:id="rId29"/>
    <p:sldId id="411" r:id="rId30"/>
    <p:sldId id="412" r:id="rId31"/>
    <p:sldId id="413" r:id="rId32"/>
    <p:sldId id="386" r:id="rId33"/>
    <p:sldId id="387" r:id="rId34"/>
    <p:sldId id="414" r:id="rId35"/>
    <p:sldId id="415" r:id="rId36"/>
    <p:sldId id="416" r:id="rId37"/>
    <p:sldId id="354" r:id="rId38"/>
    <p:sldId id="355" r:id="rId39"/>
    <p:sldId id="356" r:id="rId40"/>
    <p:sldId id="370" r:id="rId41"/>
    <p:sldId id="392" r:id="rId42"/>
  </p:sldIdLst>
  <p:sldSz cx="9144000" cy="6858000" type="screen4x3"/>
  <p:notesSz cx="7010400" cy="9296400"/>
  <p:defaultTextStyle>
    <a:defPPr>
      <a:defRPr lang="en-US"/>
    </a:defPPr>
    <a:lvl1pPr algn="l" rtl="0" fontAlgn="base">
      <a:spcBef>
        <a:spcPct val="0"/>
      </a:spcBef>
      <a:spcAft>
        <a:spcPct val="0"/>
      </a:spcAft>
      <a:defRPr sz="2600" kern="1200">
        <a:solidFill>
          <a:schemeClr val="tx1"/>
        </a:solidFill>
        <a:latin typeface="Gill Sans MT" pitchFamily="34" charset="0"/>
        <a:ea typeface="+mn-ea"/>
        <a:cs typeface="+mn-cs"/>
      </a:defRPr>
    </a:lvl1pPr>
    <a:lvl2pPr marL="457200" algn="l" rtl="0" fontAlgn="base">
      <a:spcBef>
        <a:spcPct val="0"/>
      </a:spcBef>
      <a:spcAft>
        <a:spcPct val="0"/>
      </a:spcAft>
      <a:defRPr sz="2600" kern="1200">
        <a:solidFill>
          <a:schemeClr val="tx1"/>
        </a:solidFill>
        <a:latin typeface="Gill Sans MT" pitchFamily="34" charset="0"/>
        <a:ea typeface="+mn-ea"/>
        <a:cs typeface="+mn-cs"/>
      </a:defRPr>
    </a:lvl2pPr>
    <a:lvl3pPr marL="914400" algn="l" rtl="0" fontAlgn="base">
      <a:spcBef>
        <a:spcPct val="0"/>
      </a:spcBef>
      <a:spcAft>
        <a:spcPct val="0"/>
      </a:spcAft>
      <a:defRPr sz="2600" kern="1200">
        <a:solidFill>
          <a:schemeClr val="tx1"/>
        </a:solidFill>
        <a:latin typeface="Gill Sans MT" pitchFamily="34" charset="0"/>
        <a:ea typeface="+mn-ea"/>
        <a:cs typeface="+mn-cs"/>
      </a:defRPr>
    </a:lvl3pPr>
    <a:lvl4pPr marL="1371600" algn="l" rtl="0" fontAlgn="base">
      <a:spcBef>
        <a:spcPct val="0"/>
      </a:spcBef>
      <a:spcAft>
        <a:spcPct val="0"/>
      </a:spcAft>
      <a:defRPr sz="2600" kern="1200">
        <a:solidFill>
          <a:schemeClr val="tx1"/>
        </a:solidFill>
        <a:latin typeface="Gill Sans MT" pitchFamily="34" charset="0"/>
        <a:ea typeface="+mn-ea"/>
        <a:cs typeface="+mn-cs"/>
      </a:defRPr>
    </a:lvl4pPr>
    <a:lvl5pPr marL="1828800" algn="l" rtl="0" fontAlgn="base">
      <a:spcBef>
        <a:spcPct val="0"/>
      </a:spcBef>
      <a:spcAft>
        <a:spcPct val="0"/>
      </a:spcAft>
      <a:defRPr sz="2600" kern="1200">
        <a:solidFill>
          <a:schemeClr val="tx1"/>
        </a:solidFill>
        <a:latin typeface="Gill Sans MT" pitchFamily="34" charset="0"/>
        <a:ea typeface="+mn-ea"/>
        <a:cs typeface="+mn-cs"/>
      </a:defRPr>
    </a:lvl5pPr>
    <a:lvl6pPr marL="2286000" algn="l" defTabSz="914400" rtl="0" eaLnBrk="1" latinLnBrk="0" hangingPunct="1">
      <a:defRPr sz="2600" kern="1200">
        <a:solidFill>
          <a:schemeClr val="tx1"/>
        </a:solidFill>
        <a:latin typeface="Gill Sans MT" pitchFamily="34" charset="0"/>
        <a:ea typeface="+mn-ea"/>
        <a:cs typeface="+mn-cs"/>
      </a:defRPr>
    </a:lvl6pPr>
    <a:lvl7pPr marL="2743200" algn="l" defTabSz="914400" rtl="0" eaLnBrk="1" latinLnBrk="0" hangingPunct="1">
      <a:defRPr sz="2600" kern="1200">
        <a:solidFill>
          <a:schemeClr val="tx1"/>
        </a:solidFill>
        <a:latin typeface="Gill Sans MT" pitchFamily="34" charset="0"/>
        <a:ea typeface="+mn-ea"/>
        <a:cs typeface="+mn-cs"/>
      </a:defRPr>
    </a:lvl7pPr>
    <a:lvl8pPr marL="3200400" algn="l" defTabSz="914400" rtl="0" eaLnBrk="1" latinLnBrk="0" hangingPunct="1">
      <a:defRPr sz="2600" kern="1200">
        <a:solidFill>
          <a:schemeClr val="tx1"/>
        </a:solidFill>
        <a:latin typeface="Gill Sans MT" pitchFamily="34" charset="0"/>
        <a:ea typeface="+mn-ea"/>
        <a:cs typeface="+mn-cs"/>
      </a:defRPr>
    </a:lvl8pPr>
    <a:lvl9pPr marL="3657600" algn="l" defTabSz="914400" rtl="0" eaLnBrk="1" latinLnBrk="0" hangingPunct="1">
      <a:defRPr sz="2600" kern="1200">
        <a:solidFill>
          <a:schemeClr val="tx1"/>
        </a:solidFill>
        <a:latin typeface="Gill Sans MT"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inda Sparks" initials="LS" lastIdx="2" clrIdx="0"/>
  <p:cmAuthor id="1" name="Strong Finish" initials="SF"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E2E2F6"/>
    <a:srgbClr val="D6D6F2"/>
    <a:srgbClr val="D6ECEE"/>
    <a:srgbClr val="48AAB4"/>
    <a:srgbClr val="BBF4F7"/>
    <a:srgbClr val="66FFCC"/>
    <a:srgbClr val="00CC99"/>
    <a:srgbClr val="FFCC66"/>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5747" autoAdjust="0"/>
    <p:restoredTop sz="90305" autoAdjust="0"/>
  </p:normalViewPr>
  <p:slideViewPr>
    <p:cSldViewPr>
      <p:cViewPr>
        <p:scale>
          <a:sx n="73" d="100"/>
          <a:sy n="73" d="100"/>
        </p:scale>
        <p:origin x="2338" y="43"/>
      </p:cViewPr>
      <p:guideLst>
        <p:guide orient="horz" pos="2160"/>
        <p:guide pos="2880"/>
      </p:guideLst>
    </p:cSldViewPr>
  </p:slideViewPr>
  <p:outlineViewPr>
    <p:cViewPr>
      <p:scale>
        <a:sx n="33" d="100"/>
        <a:sy n="33" d="100"/>
      </p:scale>
      <p:origin x="0" y="7330"/>
    </p:cViewPr>
  </p:outlineViewPr>
  <p:notesTextViewPr>
    <p:cViewPr>
      <p:scale>
        <a:sx n="100" d="100"/>
        <a:sy n="100" d="100"/>
      </p:scale>
      <p:origin x="0" y="0"/>
    </p:cViewPr>
  </p:notesTextViewPr>
  <p:sorterViewPr>
    <p:cViewPr>
      <p:scale>
        <a:sx n="200" d="100"/>
        <a:sy n="200" d="100"/>
      </p:scale>
      <p:origin x="0" y="16704"/>
    </p:cViewPr>
  </p:sorterViewPr>
  <p:notesViewPr>
    <p:cSldViewPr>
      <p:cViewPr varScale="1">
        <p:scale>
          <a:sx n="83" d="100"/>
          <a:sy n="83" d="100"/>
        </p:scale>
        <p:origin x="-4104" y="-104"/>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colorful1#5">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6">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0BADD5-8517-4BCF-865E-5A02D887B20D}" type="doc">
      <dgm:prSet loTypeId="urn:microsoft.com/office/officeart/2005/8/layout/process1" loCatId="process" qsTypeId="urn:microsoft.com/office/officeart/2005/8/quickstyle/simple1" qsCatId="simple" csTypeId="urn:microsoft.com/office/officeart/2005/8/colors/colorful1#5" csCatId="colorful" phldr="1"/>
      <dgm:spPr/>
    </dgm:pt>
    <dgm:pt modelId="{F32C3F18-B88D-425A-BD1F-19176B63827E}">
      <dgm:prSet phldrT="[Text]"/>
      <dgm:spPr>
        <a:solidFill>
          <a:schemeClr val="accent3">
            <a:lumMod val="75000"/>
          </a:schemeClr>
        </a:solidFill>
      </dgm:spPr>
      <dgm:t>
        <a:bodyPr/>
        <a:lstStyle/>
        <a:p>
          <a:r>
            <a:rPr lang="en-US" b="1" dirty="0"/>
            <a:t>Analyze the task.</a:t>
          </a:r>
        </a:p>
      </dgm:t>
    </dgm:pt>
    <dgm:pt modelId="{BD7578A9-6648-4F08-96F6-E2CB954CE936}" type="parTrans" cxnId="{8D1C053C-74B1-4BA2-8C64-B66A2EC0D6BE}">
      <dgm:prSet/>
      <dgm:spPr/>
      <dgm:t>
        <a:bodyPr/>
        <a:lstStyle/>
        <a:p>
          <a:endParaRPr lang="en-CA" b="1"/>
        </a:p>
      </dgm:t>
    </dgm:pt>
    <dgm:pt modelId="{AFFBB978-91E6-480B-AF9B-2B48F1C5ADB6}" type="sibTrans" cxnId="{8D1C053C-74B1-4BA2-8C64-B66A2EC0D6BE}">
      <dgm:prSet/>
      <dgm:spPr>
        <a:solidFill>
          <a:schemeClr val="accent3">
            <a:lumMod val="60000"/>
            <a:lumOff val="40000"/>
          </a:schemeClr>
        </a:solidFill>
      </dgm:spPr>
      <dgm:t>
        <a:bodyPr/>
        <a:lstStyle/>
        <a:p>
          <a:endParaRPr lang="en-CA" b="1" dirty="0"/>
        </a:p>
      </dgm:t>
    </dgm:pt>
    <dgm:pt modelId="{3FB5241B-7685-4662-9521-F38304587695}">
      <dgm:prSet phldrT="[Text]"/>
      <dgm:spPr>
        <a:solidFill>
          <a:schemeClr val="accent3">
            <a:lumMod val="75000"/>
          </a:schemeClr>
        </a:solidFill>
      </dgm:spPr>
      <dgm:t>
        <a:bodyPr/>
        <a:lstStyle/>
        <a:p>
          <a:r>
            <a:rPr lang="en-US" b="1" dirty="0"/>
            <a:t>Identify the purpose.</a:t>
          </a:r>
          <a:endParaRPr lang="en-CA" b="1" dirty="0"/>
        </a:p>
      </dgm:t>
    </dgm:pt>
    <dgm:pt modelId="{1D10154F-A264-4B90-A064-37F790349F6F}" type="parTrans" cxnId="{35612475-8015-42B4-9E06-6189CE2EC8BD}">
      <dgm:prSet/>
      <dgm:spPr/>
      <dgm:t>
        <a:bodyPr/>
        <a:lstStyle/>
        <a:p>
          <a:endParaRPr lang="en-CA" b="1"/>
        </a:p>
      </dgm:t>
    </dgm:pt>
    <dgm:pt modelId="{F1B2474C-CB54-42D1-8079-0C1C4268F7A5}" type="sibTrans" cxnId="{35612475-8015-42B4-9E06-6189CE2EC8BD}">
      <dgm:prSet/>
      <dgm:spPr>
        <a:solidFill>
          <a:schemeClr val="accent3">
            <a:lumMod val="60000"/>
            <a:lumOff val="40000"/>
          </a:schemeClr>
        </a:solidFill>
      </dgm:spPr>
      <dgm:t>
        <a:bodyPr/>
        <a:lstStyle/>
        <a:p>
          <a:endParaRPr lang="en-CA" b="1" dirty="0"/>
        </a:p>
      </dgm:t>
    </dgm:pt>
    <dgm:pt modelId="{3A6B7736-3D3F-46EC-9DF0-718F7BF548E5}">
      <dgm:prSet phldrT="[Text]"/>
      <dgm:spPr>
        <a:solidFill>
          <a:schemeClr val="accent3">
            <a:lumMod val="75000"/>
          </a:schemeClr>
        </a:solidFill>
      </dgm:spPr>
      <dgm:t>
        <a:bodyPr/>
        <a:lstStyle/>
        <a:p>
          <a:r>
            <a:rPr lang="en-US" b="1" dirty="0"/>
            <a:t>Select the right channel.</a:t>
          </a:r>
          <a:endParaRPr lang="en-CA" b="1" dirty="0"/>
        </a:p>
      </dgm:t>
    </dgm:pt>
    <dgm:pt modelId="{9DAE5E2E-7E7F-4D63-873F-EC0ECAA882CC}" type="parTrans" cxnId="{37C16913-2CA0-49F2-8595-3AAF8FB2A3C4}">
      <dgm:prSet/>
      <dgm:spPr/>
      <dgm:t>
        <a:bodyPr/>
        <a:lstStyle/>
        <a:p>
          <a:endParaRPr lang="en-CA" b="1"/>
        </a:p>
      </dgm:t>
    </dgm:pt>
    <dgm:pt modelId="{045FF04C-664A-4322-B90D-87C017554632}" type="sibTrans" cxnId="{37C16913-2CA0-49F2-8595-3AAF8FB2A3C4}">
      <dgm:prSet/>
      <dgm:spPr/>
      <dgm:t>
        <a:bodyPr/>
        <a:lstStyle/>
        <a:p>
          <a:endParaRPr lang="en-CA" b="1"/>
        </a:p>
      </dgm:t>
    </dgm:pt>
    <dgm:pt modelId="{EA59D107-11D4-4AB3-828C-5BEDA3F2DD15}" type="pres">
      <dgm:prSet presAssocID="{FF0BADD5-8517-4BCF-865E-5A02D887B20D}" presName="Name0" presStyleCnt="0">
        <dgm:presLayoutVars>
          <dgm:dir/>
          <dgm:resizeHandles val="exact"/>
        </dgm:presLayoutVars>
      </dgm:prSet>
      <dgm:spPr/>
    </dgm:pt>
    <dgm:pt modelId="{E46611F1-62A1-43ED-BE27-DBD930EEA71E}" type="pres">
      <dgm:prSet presAssocID="{F32C3F18-B88D-425A-BD1F-19176B63827E}" presName="node" presStyleLbl="node1" presStyleIdx="0" presStyleCnt="3">
        <dgm:presLayoutVars>
          <dgm:bulletEnabled val="1"/>
        </dgm:presLayoutVars>
      </dgm:prSet>
      <dgm:spPr/>
    </dgm:pt>
    <dgm:pt modelId="{67A28DA7-C8FC-4BF1-ADBE-DA7EBB8CADEF}" type="pres">
      <dgm:prSet presAssocID="{AFFBB978-91E6-480B-AF9B-2B48F1C5ADB6}" presName="sibTrans" presStyleLbl="sibTrans2D1" presStyleIdx="0" presStyleCnt="2"/>
      <dgm:spPr/>
    </dgm:pt>
    <dgm:pt modelId="{CE16D163-C38C-4E5D-B868-EC10AD089E51}" type="pres">
      <dgm:prSet presAssocID="{AFFBB978-91E6-480B-AF9B-2B48F1C5ADB6}" presName="connectorText" presStyleLbl="sibTrans2D1" presStyleIdx="0" presStyleCnt="2"/>
      <dgm:spPr/>
    </dgm:pt>
    <dgm:pt modelId="{833AE802-D22A-42C4-BA0E-EE02747315DE}" type="pres">
      <dgm:prSet presAssocID="{3FB5241B-7685-4662-9521-F38304587695}" presName="node" presStyleLbl="node1" presStyleIdx="1" presStyleCnt="3">
        <dgm:presLayoutVars>
          <dgm:bulletEnabled val="1"/>
        </dgm:presLayoutVars>
      </dgm:prSet>
      <dgm:spPr/>
    </dgm:pt>
    <dgm:pt modelId="{C6D009DC-DAB5-463C-B69E-3B853BBDD582}" type="pres">
      <dgm:prSet presAssocID="{F1B2474C-CB54-42D1-8079-0C1C4268F7A5}" presName="sibTrans" presStyleLbl="sibTrans2D1" presStyleIdx="1" presStyleCnt="2"/>
      <dgm:spPr/>
    </dgm:pt>
    <dgm:pt modelId="{A724505F-898F-446C-8C27-61FA80F3D7BF}" type="pres">
      <dgm:prSet presAssocID="{F1B2474C-CB54-42D1-8079-0C1C4268F7A5}" presName="connectorText" presStyleLbl="sibTrans2D1" presStyleIdx="1" presStyleCnt="2"/>
      <dgm:spPr/>
    </dgm:pt>
    <dgm:pt modelId="{887EF356-A152-40A6-8067-3BBA08BDB1B9}" type="pres">
      <dgm:prSet presAssocID="{3A6B7736-3D3F-46EC-9DF0-718F7BF548E5}" presName="node" presStyleLbl="node1" presStyleIdx="2" presStyleCnt="3">
        <dgm:presLayoutVars>
          <dgm:bulletEnabled val="1"/>
        </dgm:presLayoutVars>
      </dgm:prSet>
      <dgm:spPr/>
    </dgm:pt>
  </dgm:ptLst>
  <dgm:cxnLst>
    <dgm:cxn modelId="{37C16913-2CA0-49F2-8595-3AAF8FB2A3C4}" srcId="{FF0BADD5-8517-4BCF-865E-5A02D887B20D}" destId="{3A6B7736-3D3F-46EC-9DF0-718F7BF548E5}" srcOrd="2" destOrd="0" parTransId="{9DAE5E2E-7E7F-4D63-873F-EC0ECAA882CC}" sibTransId="{045FF04C-664A-4322-B90D-87C017554632}"/>
    <dgm:cxn modelId="{8D1C053C-74B1-4BA2-8C64-B66A2EC0D6BE}" srcId="{FF0BADD5-8517-4BCF-865E-5A02D887B20D}" destId="{F32C3F18-B88D-425A-BD1F-19176B63827E}" srcOrd="0" destOrd="0" parTransId="{BD7578A9-6648-4F08-96F6-E2CB954CE936}" sibTransId="{AFFBB978-91E6-480B-AF9B-2B48F1C5ADB6}"/>
    <dgm:cxn modelId="{F6131A5C-C7FD-4C66-917B-BA566F79F491}" type="presOf" srcId="{F1B2474C-CB54-42D1-8079-0C1C4268F7A5}" destId="{C6D009DC-DAB5-463C-B69E-3B853BBDD582}" srcOrd="0" destOrd="0" presId="urn:microsoft.com/office/officeart/2005/8/layout/process1"/>
    <dgm:cxn modelId="{A0403F41-320E-46D9-A794-1A5CB7A3D7B2}" type="presOf" srcId="{FF0BADD5-8517-4BCF-865E-5A02D887B20D}" destId="{EA59D107-11D4-4AB3-828C-5BEDA3F2DD15}" srcOrd="0" destOrd="0" presId="urn:microsoft.com/office/officeart/2005/8/layout/process1"/>
    <dgm:cxn modelId="{84BE6941-BBF7-4CC4-979F-2C75F2D45D16}" type="presOf" srcId="{F32C3F18-B88D-425A-BD1F-19176B63827E}" destId="{E46611F1-62A1-43ED-BE27-DBD930EEA71E}" srcOrd="0" destOrd="0" presId="urn:microsoft.com/office/officeart/2005/8/layout/process1"/>
    <dgm:cxn modelId="{35612475-8015-42B4-9E06-6189CE2EC8BD}" srcId="{FF0BADD5-8517-4BCF-865E-5A02D887B20D}" destId="{3FB5241B-7685-4662-9521-F38304587695}" srcOrd="1" destOrd="0" parTransId="{1D10154F-A264-4B90-A064-37F790349F6F}" sibTransId="{F1B2474C-CB54-42D1-8079-0C1C4268F7A5}"/>
    <dgm:cxn modelId="{D106198E-853B-462F-8CAB-B436EC1DAAD8}" type="presOf" srcId="{3A6B7736-3D3F-46EC-9DF0-718F7BF548E5}" destId="{887EF356-A152-40A6-8067-3BBA08BDB1B9}" srcOrd="0" destOrd="0" presId="urn:microsoft.com/office/officeart/2005/8/layout/process1"/>
    <dgm:cxn modelId="{01A4D4C5-7492-42A5-92C0-083DF635F423}" type="presOf" srcId="{AFFBB978-91E6-480B-AF9B-2B48F1C5ADB6}" destId="{CE16D163-C38C-4E5D-B868-EC10AD089E51}" srcOrd="1" destOrd="0" presId="urn:microsoft.com/office/officeart/2005/8/layout/process1"/>
    <dgm:cxn modelId="{835F52D7-51CC-4695-9575-E3E4FE26F5B4}" type="presOf" srcId="{3FB5241B-7685-4662-9521-F38304587695}" destId="{833AE802-D22A-42C4-BA0E-EE02747315DE}" srcOrd="0" destOrd="0" presId="urn:microsoft.com/office/officeart/2005/8/layout/process1"/>
    <dgm:cxn modelId="{7DA5A3DE-2540-47E1-80A7-F15D05476C17}" type="presOf" srcId="{F1B2474C-CB54-42D1-8079-0C1C4268F7A5}" destId="{A724505F-898F-446C-8C27-61FA80F3D7BF}" srcOrd="1" destOrd="0" presId="urn:microsoft.com/office/officeart/2005/8/layout/process1"/>
    <dgm:cxn modelId="{9C3160FA-002C-49EE-8111-D22C928661FD}" type="presOf" srcId="{AFFBB978-91E6-480B-AF9B-2B48F1C5ADB6}" destId="{67A28DA7-C8FC-4BF1-ADBE-DA7EBB8CADEF}" srcOrd="0" destOrd="0" presId="urn:microsoft.com/office/officeart/2005/8/layout/process1"/>
    <dgm:cxn modelId="{3049CFA9-B57A-40BF-BBC1-071078F5414C}" type="presParOf" srcId="{EA59D107-11D4-4AB3-828C-5BEDA3F2DD15}" destId="{E46611F1-62A1-43ED-BE27-DBD930EEA71E}" srcOrd="0" destOrd="0" presId="urn:microsoft.com/office/officeart/2005/8/layout/process1"/>
    <dgm:cxn modelId="{C5F9196B-7DC1-4739-895F-52BB8BB207D2}" type="presParOf" srcId="{EA59D107-11D4-4AB3-828C-5BEDA3F2DD15}" destId="{67A28DA7-C8FC-4BF1-ADBE-DA7EBB8CADEF}" srcOrd="1" destOrd="0" presId="urn:microsoft.com/office/officeart/2005/8/layout/process1"/>
    <dgm:cxn modelId="{6D7FF317-C9A8-4C54-87C3-05DE40FDF106}" type="presParOf" srcId="{67A28DA7-C8FC-4BF1-ADBE-DA7EBB8CADEF}" destId="{CE16D163-C38C-4E5D-B868-EC10AD089E51}" srcOrd="0" destOrd="0" presId="urn:microsoft.com/office/officeart/2005/8/layout/process1"/>
    <dgm:cxn modelId="{151A216C-EEA9-4878-A12F-7D2215873759}" type="presParOf" srcId="{EA59D107-11D4-4AB3-828C-5BEDA3F2DD15}" destId="{833AE802-D22A-42C4-BA0E-EE02747315DE}" srcOrd="2" destOrd="0" presId="urn:microsoft.com/office/officeart/2005/8/layout/process1"/>
    <dgm:cxn modelId="{4D8B71EC-64C3-47F5-BF9A-20455C1834E6}" type="presParOf" srcId="{EA59D107-11D4-4AB3-828C-5BEDA3F2DD15}" destId="{C6D009DC-DAB5-463C-B69E-3B853BBDD582}" srcOrd="3" destOrd="0" presId="urn:microsoft.com/office/officeart/2005/8/layout/process1"/>
    <dgm:cxn modelId="{9A9CE4E8-3A72-4B9E-8CC4-3B99B7F77C34}" type="presParOf" srcId="{C6D009DC-DAB5-463C-B69E-3B853BBDD582}" destId="{A724505F-898F-446C-8C27-61FA80F3D7BF}" srcOrd="0" destOrd="0" presId="urn:microsoft.com/office/officeart/2005/8/layout/process1"/>
    <dgm:cxn modelId="{4998B23B-73D7-4759-BB2B-A61477289E57}" type="presParOf" srcId="{EA59D107-11D4-4AB3-828C-5BEDA3F2DD15}" destId="{887EF356-A152-40A6-8067-3BBA08BDB1B9}"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45221C2-0713-4583-ACE5-684530627AEE}" type="doc">
      <dgm:prSet loTypeId="urn:microsoft.com/office/officeart/2005/8/layout/process1" loCatId="process" qsTypeId="urn:microsoft.com/office/officeart/2005/8/quickstyle/simple1" qsCatId="simple" csTypeId="urn:microsoft.com/office/officeart/2005/8/colors/colorful1#6" csCatId="colorful" phldr="1"/>
      <dgm:spPr/>
    </dgm:pt>
    <dgm:pt modelId="{AF00B6A2-DCEB-43F3-8B1A-C50EB7D21A3C}">
      <dgm:prSet phldrT="[Text]" custT="1"/>
      <dgm:spPr>
        <a:solidFill>
          <a:schemeClr val="accent3">
            <a:lumMod val="75000"/>
          </a:schemeClr>
        </a:solidFill>
      </dgm:spPr>
      <dgm:t>
        <a:bodyPr/>
        <a:lstStyle/>
        <a:p>
          <a:r>
            <a:rPr lang="en-US" sz="2800" b="1" dirty="0"/>
            <a:t>Anticipate the audience.</a:t>
          </a:r>
          <a:endParaRPr lang="en-CA" sz="2800" b="1" dirty="0"/>
        </a:p>
      </dgm:t>
    </dgm:pt>
    <dgm:pt modelId="{1CD0D170-4493-4B8E-B66D-5992AF7251B3}" type="parTrans" cxnId="{F6B617F7-669C-4295-80B1-B36EF8680A13}">
      <dgm:prSet/>
      <dgm:spPr/>
      <dgm:t>
        <a:bodyPr/>
        <a:lstStyle/>
        <a:p>
          <a:endParaRPr lang="en-CA" b="1"/>
        </a:p>
      </dgm:t>
    </dgm:pt>
    <dgm:pt modelId="{8BFC40D6-6CC2-439B-A760-57DFB32EB13C}" type="sibTrans" cxnId="{F6B617F7-669C-4295-80B1-B36EF8680A13}">
      <dgm:prSet/>
      <dgm:spPr>
        <a:solidFill>
          <a:schemeClr val="accent3">
            <a:lumMod val="60000"/>
            <a:lumOff val="40000"/>
          </a:schemeClr>
        </a:solidFill>
      </dgm:spPr>
      <dgm:t>
        <a:bodyPr/>
        <a:lstStyle/>
        <a:p>
          <a:endParaRPr lang="en-CA" b="1" dirty="0"/>
        </a:p>
      </dgm:t>
    </dgm:pt>
    <dgm:pt modelId="{79E5A664-3C3F-4C6A-8FC4-28CA508AE1F2}">
      <dgm:prSet phldrT="[Text]"/>
      <dgm:spPr>
        <a:solidFill>
          <a:schemeClr val="accent3">
            <a:lumMod val="75000"/>
          </a:schemeClr>
        </a:solidFill>
      </dgm:spPr>
      <dgm:t>
        <a:bodyPr/>
        <a:lstStyle/>
        <a:p>
          <a:r>
            <a:rPr lang="en-US" b="1" dirty="0"/>
            <a:t>Profile the primary audience.</a:t>
          </a:r>
          <a:endParaRPr lang="en-CA" b="1" dirty="0"/>
        </a:p>
      </dgm:t>
    </dgm:pt>
    <dgm:pt modelId="{E00C2E8E-6C94-4295-8454-C2A5EB49BAB1}" type="parTrans" cxnId="{A7836126-DD67-45B7-8DB4-5C542490BA0C}">
      <dgm:prSet/>
      <dgm:spPr/>
      <dgm:t>
        <a:bodyPr/>
        <a:lstStyle/>
        <a:p>
          <a:endParaRPr lang="en-CA" b="1"/>
        </a:p>
      </dgm:t>
    </dgm:pt>
    <dgm:pt modelId="{F7D03ECB-44A1-41B1-A596-49742CC3D211}" type="sibTrans" cxnId="{A7836126-DD67-45B7-8DB4-5C542490BA0C}">
      <dgm:prSet/>
      <dgm:spPr>
        <a:solidFill>
          <a:schemeClr val="accent3">
            <a:lumMod val="60000"/>
            <a:lumOff val="40000"/>
          </a:schemeClr>
        </a:solidFill>
      </dgm:spPr>
      <dgm:t>
        <a:bodyPr/>
        <a:lstStyle/>
        <a:p>
          <a:endParaRPr lang="en-CA" b="1" dirty="0"/>
        </a:p>
      </dgm:t>
    </dgm:pt>
    <dgm:pt modelId="{E47B1AD1-F4A9-4FB9-A4CD-C73448929346}">
      <dgm:prSet phldrT="[Text]"/>
      <dgm:spPr>
        <a:solidFill>
          <a:schemeClr val="accent3">
            <a:lumMod val="75000"/>
          </a:schemeClr>
        </a:solidFill>
      </dgm:spPr>
      <dgm:t>
        <a:bodyPr/>
        <a:lstStyle/>
        <a:p>
          <a:r>
            <a:rPr lang="en-US" b="1" dirty="0"/>
            <a:t>Profile the secondary audience.</a:t>
          </a:r>
          <a:endParaRPr lang="en-CA" b="1" dirty="0"/>
        </a:p>
      </dgm:t>
    </dgm:pt>
    <dgm:pt modelId="{5455E707-7A1B-41FD-B949-1AA1DBA22F6A}" type="parTrans" cxnId="{7962D7BE-C349-4DD2-8C54-E1C2DD5A234E}">
      <dgm:prSet/>
      <dgm:spPr/>
      <dgm:t>
        <a:bodyPr/>
        <a:lstStyle/>
        <a:p>
          <a:endParaRPr lang="en-CA" b="1"/>
        </a:p>
      </dgm:t>
    </dgm:pt>
    <dgm:pt modelId="{FB0C90B5-192B-4807-B0DA-3BBE23A1D5EF}" type="sibTrans" cxnId="{7962D7BE-C349-4DD2-8C54-E1C2DD5A234E}">
      <dgm:prSet/>
      <dgm:spPr/>
      <dgm:t>
        <a:bodyPr/>
        <a:lstStyle/>
        <a:p>
          <a:endParaRPr lang="en-CA" b="1"/>
        </a:p>
      </dgm:t>
    </dgm:pt>
    <dgm:pt modelId="{1655CDE3-139B-4AB7-8720-1BC260B15F15}" type="pres">
      <dgm:prSet presAssocID="{B45221C2-0713-4583-ACE5-684530627AEE}" presName="Name0" presStyleCnt="0">
        <dgm:presLayoutVars>
          <dgm:dir/>
          <dgm:resizeHandles val="exact"/>
        </dgm:presLayoutVars>
      </dgm:prSet>
      <dgm:spPr/>
    </dgm:pt>
    <dgm:pt modelId="{3CDEFFE1-F1CC-4669-AB1A-FA5523AF2197}" type="pres">
      <dgm:prSet presAssocID="{AF00B6A2-DCEB-43F3-8B1A-C50EB7D21A3C}" presName="node" presStyleLbl="node1" presStyleIdx="0" presStyleCnt="3">
        <dgm:presLayoutVars>
          <dgm:bulletEnabled val="1"/>
        </dgm:presLayoutVars>
      </dgm:prSet>
      <dgm:spPr/>
    </dgm:pt>
    <dgm:pt modelId="{1C22BCD6-842D-4B05-B102-F7F381161086}" type="pres">
      <dgm:prSet presAssocID="{8BFC40D6-6CC2-439B-A760-57DFB32EB13C}" presName="sibTrans" presStyleLbl="sibTrans2D1" presStyleIdx="0" presStyleCnt="2"/>
      <dgm:spPr/>
    </dgm:pt>
    <dgm:pt modelId="{B12A6544-537A-4861-BEC7-9C9E183A2875}" type="pres">
      <dgm:prSet presAssocID="{8BFC40D6-6CC2-439B-A760-57DFB32EB13C}" presName="connectorText" presStyleLbl="sibTrans2D1" presStyleIdx="0" presStyleCnt="2"/>
      <dgm:spPr/>
    </dgm:pt>
    <dgm:pt modelId="{E384D112-CF47-4505-BFD5-D3E356250DCF}" type="pres">
      <dgm:prSet presAssocID="{79E5A664-3C3F-4C6A-8FC4-28CA508AE1F2}" presName="node" presStyleLbl="node1" presStyleIdx="1" presStyleCnt="3">
        <dgm:presLayoutVars>
          <dgm:bulletEnabled val="1"/>
        </dgm:presLayoutVars>
      </dgm:prSet>
      <dgm:spPr/>
    </dgm:pt>
    <dgm:pt modelId="{EA83EC37-1886-4CBF-83B7-09DB1F7D38BB}" type="pres">
      <dgm:prSet presAssocID="{F7D03ECB-44A1-41B1-A596-49742CC3D211}" presName="sibTrans" presStyleLbl="sibTrans2D1" presStyleIdx="1" presStyleCnt="2"/>
      <dgm:spPr/>
    </dgm:pt>
    <dgm:pt modelId="{A0914375-F60D-4AF1-A1AB-09830CBCFDE7}" type="pres">
      <dgm:prSet presAssocID="{F7D03ECB-44A1-41B1-A596-49742CC3D211}" presName="connectorText" presStyleLbl="sibTrans2D1" presStyleIdx="1" presStyleCnt="2"/>
      <dgm:spPr/>
    </dgm:pt>
    <dgm:pt modelId="{2094CCE7-2C49-46B4-8D6A-BC03C7D06E63}" type="pres">
      <dgm:prSet presAssocID="{E47B1AD1-F4A9-4FB9-A4CD-C73448929346}" presName="node" presStyleLbl="node1" presStyleIdx="2" presStyleCnt="3">
        <dgm:presLayoutVars>
          <dgm:bulletEnabled val="1"/>
        </dgm:presLayoutVars>
      </dgm:prSet>
      <dgm:spPr/>
    </dgm:pt>
  </dgm:ptLst>
  <dgm:cxnLst>
    <dgm:cxn modelId="{A7836126-DD67-45B7-8DB4-5C542490BA0C}" srcId="{B45221C2-0713-4583-ACE5-684530627AEE}" destId="{79E5A664-3C3F-4C6A-8FC4-28CA508AE1F2}" srcOrd="1" destOrd="0" parTransId="{E00C2E8E-6C94-4295-8454-C2A5EB49BAB1}" sibTransId="{F7D03ECB-44A1-41B1-A596-49742CC3D211}"/>
    <dgm:cxn modelId="{C5C4A12F-E094-4B43-89B6-E16491134BB4}" type="presOf" srcId="{E47B1AD1-F4A9-4FB9-A4CD-C73448929346}" destId="{2094CCE7-2C49-46B4-8D6A-BC03C7D06E63}" srcOrd="0" destOrd="0" presId="urn:microsoft.com/office/officeart/2005/8/layout/process1"/>
    <dgm:cxn modelId="{17AD3439-26C7-4DD8-9708-36DDEE421108}" type="presOf" srcId="{B45221C2-0713-4583-ACE5-684530627AEE}" destId="{1655CDE3-139B-4AB7-8720-1BC260B15F15}" srcOrd="0" destOrd="0" presId="urn:microsoft.com/office/officeart/2005/8/layout/process1"/>
    <dgm:cxn modelId="{DFBE7C67-4307-4A96-9C45-D0FE6309AC5E}" type="presOf" srcId="{F7D03ECB-44A1-41B1-A596-49742CC3D211}" destId="{EA83EC37-1886-4CBF-83B7-09DB1F7D38BB}" srcOrd="0" destOrd="0" presId="urn:microsoft.com/office/officeart/2005/8/layout/process1"/>
    <dgm:cxn modelId="{A9C99579-C96E-4FE6-AC3B-8F519AF1A096}" type="presOf" srcId="{AF00B6A2-DCEB-43F3-8B1A-C50EB7D21A3C}" destId="{3CDEFFE1-F1CC-4669-AB1A-FA5523AF2197}" srcOrd="0" destOrd="0" presId="urn:microsoft.com/office/officeart/2005/8/layout/process1"/>
    <dgm:cxn modelId="{F1E23F9A-876A-406F-809C-A146DFA6DF10}" type="presOf" srcId="{8BFC40D6-6CC2-439B-A760-57DFB32EB13C}" destId="{B12A6544-537A-4861-BEC7-9C9E183A2875}" srcOrd="1" destOrd="0" presId="urn:microsoft.com/office/officeart/2005/8/layout/process1"/>
    <dgm:cxn modelId="{812F9BAD-F48B-4E6B-AA83-C5A7F009DB58}" type="presOf" srcId="{8BFC40D6-6CC2-439B-A760-57DFB32EB13C}" destId="{1C22BCD6-842D-4B05-B102-F7F381161086}" srcOrd="0" destOrd="0" presId="urn:microsoft.com/office/officeart/2005/8/layout/process1"/>
    <dgm:cxn modelId="{7822DEBD-921D-41D6-A3DB-D7C416D8D69A}" type="presOf" srcId="{F7D03ECB-44A1-41B1-A596-49742CC3D211}" destId="{A0914375-F60D-4AF1-A1AB-09830CBCFDE7}" srcOrd="1" destOrd="0" presId="urn:microsoft.com/office/officeart/2005/8/layout/process1"/>
    <dgm:cxn modelId="{7962D7BE-C349-4DD2-8C54-E1C2DD5A234E}" srcId="{B45221C2-0713-4583-ACE5-684530627AEE}" destId="{E47B1AD1-F4A9-4FB9-A4CD-C73448929346}" srcOrd="2" destOrd="0" parTransId="{5455E707-7A1B-41FD-B949-1AA1DBA22F6A}" sibTransId="{FB0C90B5-192B-4807-B0DA-3BBE23A1D5EF}"/>
    <dgm:cxn modelId="{A31B32E1-E11F-443A-B57D-900F5669EEF4}" type="presOf" srcId="{79E5A664-3C3F-4C6A-8FC4-28CA508AE1F2}" destId="{E384D112-CF47-4505-BFD5-D3E356250DCF}" srcOrd="0" destOrd="0" presId="urn:microsoft.com/office/officeart/2005/8/layout/process1"/>
    <dgm:cxn modelId="{F6B617F7-669C-4295-80B1-B36EF8680A13}" srcId="{B45221C2-0713-4583-ACE5-684530627AEE}" destId="{AF00B6A2-DCEB-43F3-8B1A-C50EB7D21A3C}" srcOrd="0" destOrd="0" parTransId="{1CD0D170-4493-4B8E-B66D-5992AF7251B3}" sibTransId="{8BFC40D6-6CC2-439B-A760-57DFB32EB13C}"/>
    <dgm:cxn modelId="{496742DF-16CE-4ABB-8061-296814B9596B}" type="presParOf" srcId="{1655CDE3-139B-4AB7-8720-1BC260B15F15}" destId="{3CDEFFE1-F1CC-4669-AB1A-FA5523AF2197}" srcOrd="0" destOrd="0" presId="urn:microsoft.com/office/officeart/2005/8/layout/process1"/>
    <dgm:cxn modelId="{6435C378-29AF-41F0-9C9C-1343DBE5E098}" type="presParOf" srcId="{1655CDE3-139B-4AB7-8720-1BC260B15F15}" destId="{1C22BCD6-842D-4B05-B102-F7F381161086}" srcOrd="1" destOrd="0" presId="urn:microsoft.com/office/officeart/2005/8/layout/process1"/>
    <dgm:cxn modelId="{607053E4-D8AF-436B-943A-E45DCDC2C21C}" type="presParOf" srcId="{1C22BCD6-842D-4B05-B102-F7F381161086}" destId="{B12A6544-537A-4861-BEC7-9C9E183A2875}" srcOrd="0" destOrd="0" presId="urn:microsoft.com/office/officeart/2005/8/layout/process1"/>
    <dgm:cxn modelId="{3845ADAE-E2F8-4D9E-9572-F0174AD2C71B}" type="presParOf" srcId="{1655CDE3-139B-4AB7-8720-1BC260B15F15}" destId="{E384D112-CF47-4505-BFD5-D3E356250DCF}" srcOrd="2" destOrd="0" presId="urn:microsoft.com/office/officeart/2005/8/layout/process1"/>
    <dgm:cxn modelId="{B8C92A7D-8EC7-4548-8102-361213232CED}" type="presParOf" srcId="{1655CDE3-139B-4AB7-8720-1BC260B15F15}" destId="{EA83EC37-1886-4CBF-83B7-09DB1F7D38BB}" srcOrd="3" destOrd="0" presId="urn:microsoft.com/office/officeart/2005/8/layout/process1"/>
    <dgm:cxn modelId="{50AB53C6-0B63-4046-96FD-369F3D131B58}" type="presParOf" srcId="{EA83EC37-1886-4CBF-83B7-09DB1F7D38BB}" destId="{A0914375-F60D-4AF1-A1AB-09830CBCFDE7}" srcOrd="0" destOrd="0" presId="urn:microsoft.com/office/officeart/2005/8/layout/process1"/>
    <dgm:cxn modelId="{3A38ECDA-85F6-4493-A91E-F61E7DC11132}" type="presParOf" srcId="{1655CDE3-139B-4AB7-8720-1BC260B15F15}" destId="{2094CCE7-2C49-46B4-8D6A-BC03C7D06E63}" srcOrd="4" destOrd="0" presId="urn:microsoft.com/office/officeart/2005/8/layout/process1"/>
  </dgm:cxnLst>
  <dgm:bg>
    <a:noFill/>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6611F1-62A1-43ED-BE27-DBD930EEA71E}">
      <dsp:nvSpPr>
        <dsp:cNvPr id="0" name=""/>
        <dsp:cNvSpPr/>
      </dsp:nvSpPr>
      <dsp:spPr>
        <a:xfrm>
          <a:off x="7233" y="303936"/>
          <a:ext cx="2161877" cy="1297126"/>
        </a:xfrm>
        <a:prstGeom prst="roundRect">
          <a:avLst>
            <a:gd name="adj" fmla="val 10000"/>
          </a:avLst>
        </a:prstGeom>
        <a:solidFill>
          <a:schemeClr val="accent3">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1" kern="1200" dirty="0"/>
            <a:t>Analyze the task.</a:t>
          </a:r>
        </a:p>
      </dsp:txBody>
      <dsp:txXfrm>
        <a:off x="45225" y="341928"/>
        <a:ext cx="2085893" cy="1221142"/>
      </dsp:txXfrm>
    </dsp:sp>
    <dsp:sp modelId="{67A28DA7-C8FC-4BF1-ADBE-DA7EBB8CADEF}">
      <dsp:nvSpPr>
        <dsp:cNvPr id="0" name=""/>
        <dsp:cNvSpPr/>
      </dsp:nvSpPr>
      <dsp:spPr>
        <a:xfrm>
          <a:off x="2385298" y="684426"/>
          <a:ext cx="458317" cy="536145"/>
        </a:xfrm>
        <a:prstGeom prst="rightArrow">
          <a:avLst>
            <a:gd name="adj1" fmla="val 60000"/>
            <a:gd name="adj2" fmla="val 50000"/>
          </a:avLst>
        </a:prstGeom>
        <a:solidFill>
          <a:schemeClr val="accent3">
            <a:lumMod val="60000"/>
            <a:lumOff val="4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CA" sz="2100" b="1" kern="1200" dirty="0"/>
        </a:p>
      </dsp:txBody>
      <dsp:txXfrm>
        <a:off x="2385298" y="791655"/>
        <a:ext cx="320822" cy="321687"/>
      </dsp:txXfrm>
    </dsp:sp>
    <dsp:sp modelId="{833AE802-D22A-42C4-BA0E-EE02747315DE}">
      <dsp:nvSpPr>
        <dsp:cNvPr id="0" name=""/>
        <dsp:cNvSpPr/>
      </dsp:nvSpPr>
      <dsp:spPr>
        <a:xfrm>
          <a:off x="3033861" y="303936"/>
          <a:ext cx="2161877" cy="1297126"/>
        </a:xfrm>
        <a:prstGeom prst="roundRect">
          <a:avLst>
            <a:gd name="adj" fmla="val 10000"/>
          </a:avLst>
        </a:prstGeom>
        <a:solidFill>
          <a:schemeClr val="accent3">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1" kern="1200" dirty="0"/>
            <a:t>Identify the purpose.</a:t>
          </a:r>
          <a:endParaRPr lang="en-CA" sz="2600" b="1" kern="1200" dirty="0"/>
        </a:p>
      </dsp:txBody>
      <dsp:txXfrm>
        <a:off x="3071853" y="341928"/>
        <a:ext cx="2085893" cy="1221142"/>
      </dsp:txXfrm>
    </dsp:sp>
    <dsp:sp modelId="{C6D009DC-DAB5-463C-B69E-3B853BBDD582}">
      <dsp:nvSpPr>
        <dsp:cNvPr id="0" name=""/>
        <dsp:cNvSpPr/>
      </dsp:nvSpPr>
      <dsp:spPr>
        <a:xfrm>
          <a:off x="5411926" y="684426"/>
          <a:ext cx="458317" cy="536145"/>
        </a:xfrm>
        <a:prstGeom prst="rightArrow">
          <a:avLst>
            <a:gd name="adj1" fmla="val 60000"/>
            <a:gd name="adj2" fmla="val 50000"/>
          </a:avLst>
        </a:prstGeom>
        <a:solidFill>
          <a:schemeClr val="accent3">
            <a:lumMod val="60000"/>
            <a:lumOff val="4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CA" sz="2100" b="1" kern="1200" dirty="0"/>
        </a:p>
      </dsp:txBody>
      <dsp:txXfrm>
        <a:off x="5411926" y="791655"/>
        <a:ext cx="320822" cy="321687"/>
      </dsp:txXfrm>
    </dsp:sp>
    <dsp:sp modelId="{887EF356-A152-40A6-8067-3BBA08BDB1B9}">
      <dsp:nvSpPr>
        <dsp:cNvPr id="0" name=""/>
        <dsp:cNvSpPr/>
      </dsp:nvSpPr>
      <dsp:spPr>
        <a:xfrm>
          <a:off x="6060489" y="303936"/>
          <a:ext cx="2161877" cy="1297126"/>
        </a:xfrm>
        <a:prstGeom prst="roundRect">
          <a:avLst>
            <a:gd name="adj" fmla="val 10000"/>
          </a:avLst>
        </a:prstGeom>
        <a:solidFill>
          <a:schemeClr val="accent3">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1" kern="1200" dirty="0"/>
            <a:t>Select the right channel.</a:t>
          </a:r>
          <a:endParaRPr lang="en-CA" sz="2600" b="1" kern="1200" dirty="0"/>
        </a:p>
      </dsp:txBody>
      <dsp:txXfrm>
        <a:off x="6098481" y="341928"/>
        <a:ext cx="2085893" cy="12211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DEFFE1-F1CC-4669-AB1A-FA5523AF2197}">
      <dsp:nvSpPr>
        <dsp:cNvPr id="0" name=""/>
        <dsp:cNvSpPr/>
      </dsp:nvSpPr>
      <dsp:spPr>
        <a:xfrm>
          <a:off x="7233" y="225432"/>
          <a:ext cx="2161877" cy="1479534"/>
        </a:xfrm>
        <a:prstGeom prst="roundRect">
          <a:avLst>
            <a:gd name="adj" fmla="val 10000"/>
          </a:avLst>
        </a:prstGeom>
        <a:solidFill>
          <a:schemeClr val="accent3">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t>Anticipate the audience.</a:t>
          </a:r>
          <a:endParaRPr lang="en-CA" sz="2800" b="1" kern="1200" dirty="0"/>
        </a:p>
      </dsp:txBody>
      <dsp:txXfrm>
        <a:off x="50567" y="268766"/>
        <a:ext cx="2075209" cy="1392866"/>
      </dsp:txXfrm>
    </dsp:sp>
    <dsp:sp modelId="{1C22BCD6-842D-4B05-B102-F7F381161086}">
      <dsp:nvSpPr>
        <dsp:cNvPr id="0" name=""/>
        <dsp:cNvSpPr/>
      </dsp:nvSpPr>
      <dsp:spPr>
        <a:xfrm>
          <a:off x="2385298" y="697127"/>
          <a:ext cx="458317" cy="536145"/>
        </a:xfrm>
        <a:prstGeom prst="rightArrow">
          <a:avLst>
            <a:gd name="adj1" fmla="val 60000"/>
            <a:gd name="adj2" fmla="val 50000"/>
          </a:avLst>
        </a:prstGeom>
        <a:solidFill>
          <a:schemeClr val="accent3">
            <a:lumMod val="60000"/>
            <a:lumOff val="4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en-CA" sz="2300" b="1" kern="1200" dirty="0"/>
        </a:p>
      </dsp:txBody>
      <dsp:txXfrm>
        <a:off x="2385298" y="804356"/>
        <a:ext cx="320822" cy="321687"/>
      </dsp:txXfrm>
    </dsp:sp>
    <dsp:sp modelId="{E384D112-CF47-4505-BFD5-D3E356250DCF}">
      <dsp:nvSpPr>
        <dsp:cNvPr id="0" name=""/>
        <dsp:cNvSpPr/>
      </dsp:nvSpPr>
      <dsp:spPr>
        <a:xfrm>
          <a:off x="3033861" y="225432"/>
          <a:ext cx="2161877" cy="1479534"/>
        </a:xfrm>
        <a:prstGeom prst="roundRect">
          <a:avLst>
            <a:gd name="adj" fmla="val 10000"/>
          </a:avLst>
        </a:prstGeom>
        <a:solidFill>
          <a:schemeClr val="accent3">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t>Profile the primary audience.</a:t>
          </a:r>
          <a:endParaRPr lang="en-CA" sz="2800" b="1" kern="1200" dirty="0"/>
        </a:p>
      </dsp:txBody>
      <dsp:txXfrm>
        <a:off x="3077195" y="268766"/>
        <a:ext cx="2075209" cy="1392866"/>
      </dsp:txXfrm>
    </dsp:sp>
    <dsp:sp modelId="{EA83EC37-1886-4CBF-83B7-09DB1F7D38BB}">
      <dsp:nvSpPr>
        <dsp:cNvPr id="0" name=""/>
        <dsp:cNvSpPr/>
      </dsp:nvSpPr>
      <dsp:spPr>
        <a:xfrm>
          <a:off x="5411926" y="697127"/>
          <a:ext cx="458317" cy="536145"/>
        </a:xfrm>
        <a:prstGeom prst="rightArrow">
          <a:avLst>
            <a:gd name="adj1" fmla="val 60000"/>
            <a:gd name="adj2" fmla="val 50000"/>
          </a:avLst>
        </a:prstGeom>
        <a:solidFill>
          <a:schemeClr val="accent3">
            <a:lumMod val="60000"/>
            <a:lumOff val="4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en-CA" sz="2300" b="1" kern="1200" dirty="0"/>
        </a:p>
      </dsp:txBody>
      <dsp:txXfrm>
        <a:off x="5411926" y="804356"/>
        <a:ext cx="320822" cy="321687"/>
      </dsp:txXfrm>
    </dsp:sp>
    <dsp:sp modelId="{2094CCE7-2C49-46B4-8D6A-BC03C7D06E63}">
      <dsp:nvSpPr>
        <dsp:cNvPr id="0" name=""/>
        <dsp:cNvSpPr/>
      </dsp:nvSpPr>
      <dsp:spPr>
        <a:xfrm>
          <a:off x="6060489" y="225432"/>
          <a:ext cx="2161877" cy="1479534"/>
        </a:xfrm>
        <a:prstGeom prst="roundRect">
          <a:avLst>
            <a:gd name="adj" fmla="val 10000"/>
          </a:avLst>
        </a:prstGeom>
        <a:solidFill>
          <a:schemeClr val="accent3">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t>Profile the secondary audience.</a:t>
          </a:r>
          <a:endParaRPr lang="en-CA" sz="2800" b="1" kern="1200" dirty="0"/>
        </a:p>
      </dsp:txBody>
      <dsp:txXfrm>
        <a:off x="6103823" y="268766"/>
        <a:ext cx="2075209" cy="1392866"/>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CA" dirty="0"/>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35D24655-E7B0-4D77-A12D-F358052F058D}" type="datetimeFigureOut">
              <a:rPr lang="en-CA" smtClean="0"/>
              <a:pPr/>
              <a:t>2022-10-25</a:t>
            </a:fld>
            <a:endParaRPr lang="en-CA" dirty="0"/>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r>
              <a:rPr lang="en-US" dirty="0"/>
              <a:t>Copyright © 2016 by Nelson Education Ltd.</a:t>
            </a:r>
            <a:endParaRPr lang="en-CA" dirty="0"/>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369624EC-BFCE-4BCE-8309-26FD930505F7}" type="slidenum">
              <a:rPr lang="en-CA" smtClean="0"/>
              <a:pPr/>
              <a:t>‹#›</a:t>
            </a:fld>
            <a:endParaRPr lang="en-CA" dirty="0"/>
          </a:p>
        </p:txBody>
      </p:sp>
    </p:spTree>
    <p:extLst>
      <p:ext uri="{BB962C8B-B14F-4D97-AF65-F5344CB8AC3E}">
        <p14:creationId xmlns:p14="http://schemas.microsoft.com/office/powerpoint/2010/main" val="264926152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nSpc>
                <a:spcPct val="100000"/>
              </a:lnSpc>
              <a:spcBef>
                <a:spcPct val="0"/>
              </a:spcBef>
              <a:buClrTx/>
              <a:buFontTx/>
              <a:buNone/>
              <a:defRPr sz="1200">
                <a:latin typeface="Arial" charset="0"/>
              </a:defRPr>
            </a:lvl1pPr>
          </a:lstStyle>
          <a:p>
            <a:pPr>
              <a:defRPr/>
            </a:pPr>
            <a:endParaRPr lang="en-US" dirty="0"/>
          </a:p>
        </p:txBody>
      </p:sp>
      <p:sp>
        <p:nvSpPr>
          <p:cNvPr id="49155" name="Rectangle 3"/>
          <p:cNvSpPr>
            <a:spLocks noGrp="1" noChangeArrowheads="1"/>
          </p:cNvSpPr>
          <p:nvPr>
            <p:ph type="dt" idx="1"/>
          </p:nvPr>
        </p:nvSpPr>
        <p:spPr bwMode="auto">
          <a:xfrm>
            <a:off x="3970938"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a:lnSpc>
                <a:spcPct val="100000"/>
              </a:lnSpc>
              <a:spcBef>
                <a:spcPct val="0"/>
              </a:spcBef>
              <a:buClrTx/>
              <a:buFontTx/>
              <a:buNone/>
              <a:defRPr sz="1200">
                <a:latin typeface="Arial" charset="0"/>
              </a:defRPr>
            </a:lvl1pPr>
          </a:lstStyle>
          <a:p>
            <a:pPr>
              <a:defRPr/>
            </a:pPr>
            <a:endParaRPr lang="en-US" dirty="0"/>
          </a:p>
        </p:txBody>
      </p:sp>
      <p:sp>
        <p:nvSpPr>
          <p:cNvPr id="51204"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49157" name="Rectangle 5"/>
          <p:cNvSpPr>
            <a:spLocks noGrp="1" noChangeArrowheads="1"/>
          </p:cNvSpPr>
          <p:nvPr>
            <p:ph type="body" sz="quarter" idx="3"/>
          </p:nvPr>
        </p:nvSpPr>
        <p:spPr bwMode="auto">
          <a:xfrm>
            <a:off x="701040" y="4415790"/>
            <a:ext cx="5608320" cy="418338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9158" name="Rectangle 6"/>
          <p:cNvSpPr>
            <a:spLocks noGrp="1" noChangeArrowheads="1"/>
          </p:cNvSpPr>
          <p:nvPr>
            <p:ph type="ftr" sz="quarter" idx="4"/>
          </p:nvPr>
        </p:nvSpPr>
        <p:spPr bwMode="auto">
          <a:xfrm>
            <a:off x="0" y="8829967"/>
            <a:ext cx="350520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nSpc>
                <a:spcPct val="100000"/>
              </a:lnSpc>
              <a:spcBef>
                <a:spcPct val="0"/>
              </a:spcBef>
              <a:buClrTx/>
              <a:buFontTx/>
              <a:buNone/>
              <a:defRPr sz="1200">
                <a:latin typeface="Arial" charset="0"/>
              </a:defRPr>
            </a:lvl1pPr>
          </a:lstStyle>
          <a:p>
            <a:pPr>
              <a:defRPr/>
            </a:pPr>
            <a:r>
              <a:rPr lang="en-US" dirty="0"/>
              <a:t>Copyright © 2016 by Nelson Education Ltd.</a:t>
            </a:r>
          </a:p>
        </p:txBody>
      </p:sp>
      <p:sp>
        <p:nvSpPr>
          <p:cNvPr id="49159" name="Rectangle 7"/>
          <p:cNvSpPr>
            <a:spLocks noGrp="1" noChangeArrowheads="1"/>
          </p:cNvSpPr>
          <p:nvPr>
            <p:ph type="sldNum" sz="quarter" idx="5"/>
          </p:nvPr>
        </p:nvSpPr>
        <p:spPr bwMode="auto">
          <a:xfrm>
            <a:off x="3970938" y="8829967"/>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a:lnSpc>
                <a:spcPct val="100000"/>
              </a:lnSpc>
              <a:spcBef>
                <a:spcPct val="0"/>
              </a:spcBef>
              <a:buClrTx/>
              <a:buFontTx/>
              <a:buNone/>
              <a:defRPr sz="1200">
                <a:latin typeface="Arial" charset="0"/>
              </a:defRPr>
            </a:lvl1pPr>
          </a:lstStyle>
          <a:p>
            <a:pPr>
              <a:defRPr/>
            </a:pPr>
            <a:fld id="{9A90B65F-360A-4ED4-BD0C-DA8F4C995503}" type="slidenum">
              <a:rPr lang="en-US"/>
              <a:pPr>
                <a:defRPr/>
              </a:pPr>
              <a:t>‹#›</a:t>
            </a:fld>
            <a:endParaRPr lang="en-US" dirty="0"/>
          </a:p>
        </p:txBody>
      </p:sp>
    </p:spTree>
    <p:extLst>
      <p:ext uri="{BB962C8B-B14F-4D97-AF65-F5344CB8AC3E}">
        <p14:creationId xmlns:p14="http://schemas.microsoft.com/office/powerpoint/2010/main" val="2461998262"/>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BFFF1470-60C9-4D83-8D19-FCE72567E55F}" type="slidenum">
              <a:rPr lang="en-US" smtClean="0"/>
              <a:pPr>
                <a:defRPr/>
              </a:pPr>
              <a:t>1</a:t>
            </a:fld>
            <a:endParaRPr lang="en-US" dirty="0"/>
          </a:p>
        </p:txBody>
      </p:sp>
      <p:sp>
        <p:nvSpPr>
          <p:cNvPr id="6" name="Footer Placeholder 5"/>
          <p:cNvSpPr>
            <a:spLocks noGrp="1"/>
          </p:cNvSpPr>
          <p:nvPr>
            <p:ph type="ftr" sz="quarter" idx="11"/>
          </p:nvPr>
        </p:nvSpPr>
        <p:spPr/>
        <p:txBody>
          <a:bodyPr/>
          <a:lstStyle/>
          <a:p>
            <a:pPr>
              <a:defRPr/>
            </a:pPr>
            <a:r>
              <a:rPr lang="en-US" dirty="0"/>
              <a:t>Copyright © 2016 by Nelson Education Ltd.</a:t>
            </a:r>
          </a:p>
        </p:txBody>
      </p:sp>
    </p:spTree>
    <p:extLst>
      <p:ext uri="{BB962C8B-B14F-4D97-AF65-F5344CB8AC3E}">
        <p14:creationId xmlns:p14="http://schemas.microsoft.com/office/powerpoint/2010/main" val="39466073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Footer Placeholder 3"/>
          <p:cNvSpPr>
            <a:spLocks noGrp="1"/>
          </p:cNvSpPr>
          <p:nvPr>
            <p:ph type="ftr" sz="quarter" idx="10"/>
          </p:nvPr>
        </p:nvSpPr>
        <p:spPr/>
        <p:txBody>
          <a:bodyPr/>
          <a:lstStyle/>
          <a:p>
            <a:pPr>
              <a:defRPr/>
            </a:pPr>
            <a:r>
              <a:rPr lang="en-US" dirty="0"/>
              <a:t>Copyright © 2016 by Nelson Education Ltd.</a:t>
            </a:r>
          </a:p>
        </p:txBody>
      </p:sp>
      <p:sp>
        <p:nvSpPr>
          <p:cNvPr id="5" name="Slide Number Placeholder 4"/>
          <p:cNvSpPr>
            <a:spLocks noGrp="1"/>
          </p:cNvSpPr>
          <p:nvPr>
            <p:ph type="sldNum" sz="quarter" idx="11"/>
          </p:nvPr>
        </p:nvSpPr>
        <p:spPr/>
        <p:txBody>
          <a:bodyPr/>
          <a:lstStyle/>
          <a:p>
            <a:pPr>
              <a:defRPr/>
            </a:pPr>
            <a:fld id="{9A90B65F-360A-4ED4-BD0C-DA8F4C995503}" type="slidenum">
              <a:rPr lang="en-US" smtClean="0"/>
              <a:pPr>
                <a:defRPr/>
              </a:pPr>
              <a:t>15</a:t>
            </a:fld>
            <a:endParaRPr lang="en-US" dirty="0"/>
          </a:p>
        </p:txBody>
      </p:sp>
    </p:spTree>
    <p:extLst>
      <p:ext uri="{BB962C8B-B14F-4D97-AF65-F5344CB8AC3E}">
        <p14:creationId xmlns:p14="http://schemas.microsoft.com/office/powerpoint/2010/main" val="11558747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ChangeArrowheads="1"/>
          </p:cNvSpPr>
          <p:nvPr/>
        </p:nvSpPr>
        <p:spPr bwMode="auto">
          <a:xfrm>
            <a:off x="3972560" y="0"/>
            <a:ext cx="3037840" cy="464820"/>
          </a:xfrm>
          <a:prstGeom prst="rect">
            <a:avLst/>
          </a:prstGeom>
          <a:noFill/>
          <a:ln w="12700">
            <a:noFill/>
            <a:miter lim="800000"/>
            <a:headEnd/>
            <a:tailEnd/>
          </a:ln>
        </p:spPr>
        <p:txBody>
          <a:bodyPr wrap="none" lIns="93177" tIns="46589" rIns="93177" bIns="46589" anchor="ctr"/>
          <a:lstStyle/>
          <a:p>
            <a:pPr>
              <a:lnSpc>
                <a:spcPct val="90000"/>
              </a:lnSpc>
              <a:spcBef>
                <a:spcPct val="20000"/>
              </a:spcBef>
              <a:buClr>
                <a:srgbClr val="963C26"/>
              </a:buClr>
              <a:buFont typeface="Wingdings" pitchFamily="2" charset="2"/>
              <a:buNone/>
            </a:pPr>
            <a:endParaRPr lang="en-CA" dirty="0"/>
          </a:p>
        </p:txBody>
      </p:sp>
      <p:sp>
        <p:nvSpPr>
          <p:cNvPr id="72708" name="Rectangle 4"/>
          <p:cNvSpPr>
            <a:spLocks noChangeArrowheads="1"/>
          </p:cNvSpPr>
          <p:nvPr/>
        </p:nvSpPr>
        <p:spPr bwMode="auto">
          <a:xfrm>
            <a:off x="0" y="8831580"/>
            <a:ext cx="3037840" cy="464820"/>
          </a:xfrm>
          <a:prstGeom prst="rect">
            <a:avLst/>
          </a:prstGeom>
          <a:noFill/>
          <a:ln w="12700">
            <a:noFill/>
            <a:miter lim="800000"/>
            <a:headEnd/>
            <a:tailEnd/>
          </a:ln>
        </p:spPr>
        <p:txBody>
          <a:bodyPr wrap="none" lIns="93177" tIns="46589" rIns="93177" bIns="46589" anchor="ctr"/>
          <a:lstStyle/>
          <a:p>
            <a:pPr>
              <a:lnSpc>
                <a:spcPct val="90000"/>
              </a:lnSpc>
              <a:spcBef>
                <a:spcPct val="20000"/>
              </a:spcBef>
              <a:buClr>
                <a:srgbClr val="963C26"/>
              </a:buClr>
              <a:buFont typeface="Wingdings" pitchFamily="2" charset="2"/>
              <a:buNone/>
            </a:pPr>
            <a:endParaRPr lang="en-CA" dirty="0"/>
          </a:p>
        </p:txBody>
      </p:sp>
      <p:sp>
        <p:nvSpPr>
          <p:cNvPr id="72709" name="Rectangle 5"/>
          <p:cNvSpPr>
            <a:spLocks noChangeArrowheads="1"/>
          </p:cNvSpPr>
          <p:nvPr/>
        </p:nvSpPr>
        <p:spPr bwMode="auto">
          <a:xfrm>
            <a:off x="0" y="0"/>
            <a:ext cx="3037840" cy="464820"/>
          </a:xfrm>
          <a:prstGeom prst="rect">
            <a:avLst/>
          </a:prstGeom>
          <a:noFill/>
          <a:ln w="12700">
            <a:noFill/>
            <a:miter lim="800000"/>
            <a:headEnd/>
            <a:tailEnd/>
          </a:ln>
        </p:spPr>
        <p:txBody>
          <a:bodyPr wrap="none" lIns="93177" tIns="46589" rIns="93177" bIns="46589" anchor="ctr"/>
          <a:lstStyle/>
          <a:p>
            <a:pPr>
              <a:lnSpc>
                <a:spcPct val="90000"/>
              </a:lnSpc>
              <a:spcBef>
                <a:spcPct val="20000"/>
              </a:spcBef>
              <a:buClr>
                <a:srgbClr val="963C26"/>
              </a:buClr>
              <a:buFont typeface="Wingdings" pitchFamily="2" charset="2"/>
              <a:buNone/>
            </a:pPr>
            <a:endParaRPr lang="en-CA" dirty="0"/>
          </a:p>
        </p:txBody>
      </p:sp>
      <p:sp>
        <p:nvSpPr>
          <p:cNvPr id="72710" name="Rectangle 6"/>
          <p:cNvSpPr>
            <a:spLocks noGrp="1" noRot="1" noChangeAspect="1" noChangeArrowheads="1" noTextEdit="1"/>
          </p:cNvSpPr>
          <p:nvPr>
            <p:ph type="sldImg"/>
          </p:nvPr>
        </p:nvSpPr>
        <p:spPr>
          <a:xfrm>
            <a:off x="1189038" y="703263"/>
            <a:ext cx="4632325" cy="3473450"/>
          </a:xfrm>
          <a:ln w="12700" cap="flat">
            <a:solidFill>
              <a:schemeClr val="tx1"/>
            </a:solidFill>
          </a:ln>
        </p:spPr>
      </p:sp>
      <p:sp>
        <p:nvSpPr>
          <p:cNvPr id="72711" name="Rectangle 7"/>
          <p:cNvSpPr>
            <a:spLocks noGrp="1" noChangeArrowheads="1"/>
          </p:cNvSpPr>
          <p:nvPr>
            <p:ph type="body" idx="1"/>
          </p:nvPr>
        </p:nvSpPr>
        <p:spPr>
          <a:xfrm>
            <a:off x="934720" y="4415790"/>
            <a:ext cx="5140960" cy="4183380"/>
          </a:xfrm>
          <a:noFill/>
          <a:ln/>
        </p:spPr>
        <p:txBody>
          <a:bodyPr lIns="92207" tIns="45295" rIns="92207" bIns="45295"/>
          <a:lstStyle/>
          <a:p>
            <a:pPr eaLnBrk="1" hangingPunct="1"/>
            <a:r>
              <a:rPr lang="en-CA" noProof="0" dirty="0"/>
              <a:t>The “you” view is especially difficult for students to grasp,</a:t>
            </a:r>
            <a:r>
              <a:rPr lang="en-CA" baseline="0" noProof="0" dirty="0"/>
              <a:t> so it is important they practise writing these types of sentences in class.</a:t>
            </a:r>
            <a:endParaRPr lang="en-CA" noProof="0" dirty="0"/>
          </a:p>
        </p:txBody>
      </p:sp>
      <p:sp>
        <p:nvSpPr>
          <p:cNvPr id="10" name="Slide Number Placeholder 4"/>
          <p:cNvSpPr>
            <a:spLocks noGrp="1"/>
          </p:cNvSpPr>
          <p:nvPr>
            <p:ph type="sldNum" sz="quarter" idx="5"/>
          </p:nvPr>
        </p:nvSpPr>
        <p:spPr>
          <a:xfrm>
            <a:off x="3972560" y="8831580"/>
            <a:ext cx="3037840" cy="464820"/>
          </a:xfrm>
        </p:spPr>
        <p:txBody>
          <a:bodyPr/>
          <a:lstStyle/>
          <a:p>
            <a:pPr>
              <a:defRPr/>
            </a:pPr>
            <a:fld id="{9A90B65F-360A-4ED4-BD0C-DA8F4C995503}" type="slidenum">
              <a:rPr lang="en-US" smtClean="0"/>
              <a:pPr>
                <a:defRPr/>
              </a:pPr>
              <a:t>16</a:t>
            </a:fld>
            <a:endParaRPr lang="en-US" dirty="0"/>
          </a:p>
        </p:txBody>
      </p:sp>
      <p:sp>
        <p:nvSpPr>
          <p:cNvPr id="11" name="Footer Placeholder 10"/>
          <p:cNvSpPr>
            <a:spLocks noGrp="1"/>
          </p:cNvSpPr>
          <p:nvPr>
            <p:ph type="ftr" sz="quarter" idx="10"/>
          </p:nvPr>
        </p:nvSpPr>
        <p:spPr/>
        <p:txBody>
          <a:bodyPr/>
          <a:lstStyle/>
          <a:p>
            <a:pPr>
              <a:defRPr/>
            </a:pPr>
            <a:r>
              <a:rPr lang="en-US" dirty="0"/>
              <a:t>Copyright © 2016 by Nelson Education Ltd.</a:t>
            </a:r>
          </a:p>
        </p:txBody>
      </p:sp>
    </p:spTree>
    <p:extLst>
      <p:ext uri="{BB962C8B-B14F-4D97-AF65-F5344CB8AC3E}">
        <p14:creationId xmlns:p14="http://schemas.microsoft.com/office/powerpoint/2010/main" val="18414063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ChangeArrowheads="1"/>
          </p:cNvSpPr>
          <p:nvPr/>
        </p:nvSpPr>
        <p:spPr bwMode="auto">
          <a:xfrm>
            <a:off x="3972560" y="0"/>
            <a:ext cx="3037840" cy="464820"/>
          </a:xfrm>
          <a:prstGeom prst="rect">
            <a:avLst/>
          </a:prstGeom>
          <a:noFill/>
          <a:ln w="12700">
            <a:noFill/>
            <a:miter lim="800000"/>
            <a:headEnd/>
            <a:tailEnd/>
          </a:ln>
        </p:spPr>
        <p:txBody>
          <a:bodyPr wrap="none" lIns="93177" tIns="46589" rIns="93177" bIns="46589" anchor="ctr"/>
          <a:lstStyle/>
          <a:p>
            <a:pPr>
              <a:lnSpc>
                <a:spcPct val="90000"/>
              </a:lnSpc>
              <a:spcBef>
                <a:spcPct val="20000"/>
              </a:spcBef>
              <a:buClr>
                <a:srgbClr val="963C26"/>
              </a:buClr>
              <a:buFont typeface="Wingdings" pitchFamily="2" charset="2"/>
              <a:buNone/>
            </a:pPr>
            <a:endParaRPr lang="en-CA" dirty="0"/>
          </a:p>
        </p:txBody>
      </p:sp>
      <p:sp>
        <p:nvSpPr>
          <p:cNvPr id="74756" name="Rectangle 4"/>
          <p:cNvSpPr>
            <a:spLocks noChangeArrowheads="1"/>
          </p:cNvSpPr>
          <p:nvPr/>
        </p:nvSpPr>
        <p:spPr bwMode="auto">
          <a:xfrm>
            <a:off x="0" y="8831580"/>
            <a:ext cx="3037840" cy="464820"/>
          </a:xfrm>
          <a:prstGeom prst="rect">
            <a:avLst/>
          </a:prstGeom>
          <a:noFill/>
          <a:ln w="12700">
            <a:noFill/>
            <a:miter lim="800000"/>
            <a:headEnd/>
            <a:tailEnd/>
          </a:ln>
        </p:spPr>
        <p:txBody>
          <a:bodyPr wrap="none" lIns="93177" tIns="46589" rIns="93177" bIns="46589" anchor="ctr"/>
          <a:lstStyle/>
          <a:p>
            <a:pPr>
              <a:lnSpc>
                <a:spcPct val="90000"/>
              </a:lnSpc>
              <a:spcBef>
                <a:spcPct val="20000"/>
              </a:spcBef>
              <a:buClr>
                <a:srgbClr val="963C26"/>
              </a:buClr>
              <a:buFont typeface="Wingdings" pitchFamily="2" charset="2"/>
              <a:buNone/>
            </a:pPr>
            <a:endParaRPr lang="en-CA" dirty="0"/>
          </a:p>
        </p:txBody>
      </p:sp>
      <p:sp>
        <p:nvSpPr>
          <p:cNvPr id="74757" name="Rectangle 5"/>
          <p:cNvSpPr>
            <a:spLocks noChangeArrowheads="1"/>
          </p:cNvSpPr>
          <p:nvPr/>
        </p:nvSpPr>
        <p:spPr bwMode="auto">
          <a:xfrm>
            <a:off x="0" y="0"/>
            <a:ext cx="3037840" cy="464820"/>
          </a:xfrm>
          <a:prstGeom prst="rect">
            <a:avLst/>
          </a:prstGeom>
          <a:noFill/>
          <a:ln w="12700">
            <a:noFill/>
            <a:miter lim="800000"/>
            <a:headEnd/>
            <a:tailEnd/>
          </a:ln>
        </p:spPr>
        <p:txBody>
          <a:bodyPr wrap="none" lIns="93177" tIns="46589" rIns="93177" bIns="46589" anchor="ctr"/>
          <a:lstStyle/>
          <a:p>
            <a:pPr>
              <a:lnSpc>
                <a:spcPct val="90000"/>
              </a:lnSpc>
              <a:spcBef>
                <a:spcPct val="20000"/>
              </a:spcBef>
              <a:buClr>
                <a:srgbClr val="963C26"/>
              </a:buClr>
              <a:buFont typeface="Wingdings" pitchFamily="2" charset="2"/>
              <a:buNone/>
            </a:pPr>
            <a:endParaRPr lang="en-CA" dirty="0"/>
          </a:p>
        </p:txBody>
      </p:sp>
      <p:sp>
        <p:nvSpPr>
          <p:cNvPr id="74758" name="Rectangle 6"/>
          <p:cNvSpPr>
            <a:spLocks noGrp="1" noRot="1" noChangeAspect="1" noChangeArrowheads="1" noTextEdit="1"/>
          </p:cNvSpPr>
          <p:nvPr>
            <p:ph type="sldImg"/>
          </p:nvPr>
        </p:nvSpPr>
        <p:spPr>
          <a:xfrm>
            <a:off x="1189038" y="703263"/>
            <a:ext cx="4632325" cy="3473450"/>
          </a:xfrm>
          <a:ln w="12700" cap="flat">
            <a:solidFill>
              <a:schemeClr val="tx1"/>
            </a:solidFill>
          </a:ln>
        </p:spPr>
      </p:sp>
      <p:sp>
        <p:nvSpPr>
          <p:cNvPr id="74759" name="Rectangle 7"/>
          <p:cNvSpPr>
            <a:spLocks noGrp="1" noChangeArrowheads="1"/>
          </p:cNvSpPr>
          <p:nvPr>
            <p:ph type="body" idx="1"/>
          </p:nvPr>
        </p:nvSpPr>
        <p:spPr>
          <a:xfrm>
            <a:off x="934720" y="4415790"/>
            <a:ext cx="5140960" cy="4183380"/>
          </a:xfrm>
          <a:noFill/>
          <a:ln/>
        </p:spPr>
        <p:txBody>
          <a:bodyPr lIns="92207" tIns="45295" rIns="92207" bIns="45295"/>
          <a:lstStyle/>
          <a:p>
            <a:pPr eaLnBrk="1" hangingPunct="1"/>
            <a:endParaRPr lang="de-DE" dirty="0"/>
          </a:p>
        </p:txBody>
      </p:sp>
      <p:sp>
        <p:nvSpPr>
          <p:cNvPr id="10" name="Slide Number Placeholder 4"/>
          <p:cNvSpPr>
            <a:spLocks noGrp="1"/>
          </p:cNvSpPr>
          <p:nvPr>
            <p:ph type="sldNum" sz="quarter" idx="5"/>
          </p:nvPr>
        </p:nvSpPr>
        <p:spPr>
          <a:xfrm>
            <a:off x="3972560" y="8831580"/>
            <a:ext cx="3037840" cy="464820"/>
          </a:xfrm>
        </p:spPr>
        <p:txBody>
          <a:bodyPr/>
          <a:lstStyle/>
          <a:p>
            <a:pPr>
              <a:defRPr/>
            </a:pPr>
            <a:fld id="{9A90B65F-360A-4ED4-BD0C-DA8F4C995503}" type="slidenum">
              <a:rPr lang="en-US" smtClean="0"/>
              <a:pPr>
                <a:defRPr/>
              </a:pPr>
              <a:t>17</a:t>
            </a:fld>
            <a:endParaRPr lang="en-US" dirty="0"/>
          </a:p>
        </p:txBody>
      </p:sp>
      <p:sp>
        <p:nvSpPr>
          <p:cNvPr id="11" name="Footer Placeholder 10"/>
          <p:cNvSpPr>
            <a:spLocks noGrp="1"/>
          </p:cNvSpPr>
          <p:nvPr>
            <p:ph type="ftr" sz="quarter" idx="10"/>
          </p:nvPr>
        </p:nvSpPr>
        <p:spPr/>
        <p:txBody>
          <a:bodyPr/>
          <a:lstStyle/>
          <a:p>
            <a:pPr>
              <a:defRPr/>
            </a:pPr>
            <a:r>
              <a:rPr lang="en-US" dirty="0"/>
              <a:t>Copyright © 2016 by Nelson Education Ltd.</a:t>
            </a:r>
          </a:p>
        </p:txBody>
      </p:sp>
    </p:spTree>
    <p:extLst>
      <p:ext uri="{BB962C8B-B14F-4D97-AF65-F5344CB8AC3E}">
        <p14:creationId xmlns:p14="http://schemas.microsoft.com/office/powerpoint/2010/main" val="17366116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pPr>
              <a:defRPr/>
            </a:pPr>
            <a:fld id="{9A90B65F-360A-4ED4-BD0C-DA8F4C995503}" type="slidenum">
              <a:rPr lang="en-US" smtClean="0"/>
              <a:pPr>
                <a:defRPr/>
              </a:pPr>
              <a:t>18</a:t>
            </a:fld>
            <a:endParaRPr lang="en-US" dirty="0"/>
          </a:p>
        </p:txBody>
      </p:sp>
      <p:sp>
        <p:nvSpPr>
          <p:cNvPr id="6" name="Footer Placeholder 5"/>
          <p:cNvSpPr>
            <a:spLocks noGrp="1"/>
          </p:cNvSpPr>
          <p:nvPr>
            <p:ph type="ftr" sz="quarter" idx="12"/>
          </p:nvPr>
        </p:nvSpPr>
        <p:spPr/>
        <p:txBody>
          <a:bodyPr/>
          <a:lstStyle/>
          <a:p>
            <a:pPr>
              <a:defRPr/>
            </a:pPr>
            <a:r>
              <a:rPr lang="en-US" dirty="0"/>
              <a:t>Copyright © 2016 by Nelson Education Ltd.</a:t>
            </a:r>
          </a:p>
        </p:txBody>
      </p:sp>
    </p:spTree>
    <p:extLst>
      <p:ext uri="{BB962C8B-B14F-4D97-AF65-F5344CB8AC3E}">
        <p14:creationId xmlns:p14="http://schemas.microsoft.com/office/powerpoint/2010/main" val="19408573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ChangeArrowheads="1"/>
          </p:cNvSpPr>
          <p:nvPr/>
        </p:nvSpPr>
        <p:spPr bwMode="auto">
          <a:xfrm>
            <a:off x="3972560" y="0"/>
            <a:ext cx="3037840" cy="464820"/>
          </a:xfrm>
          <a:prstGeom prst="rect">
            <a:avLst/>
          </a:prstGeom>
          <a:noFill/>
          <a:ln w="12700">
            <a:noFill/>
            <a:miter lim="800000"/>
            <a:headEnd/>
            <a:tailEnd/>
          </a:ln>
        </p:spPr>
        <p:txBody>
          <a:bodyPr wrap="none" lIns="93177" tIns="46589" rIns="93177" bIns="46589" anchor="ctr"/>
          <a:lstStyle/>
          <a:p>
            <a:pPr>
              <a:lnSpc>
                <a:spcPct val="90000"/>
              </a:lnSpc>
              <a:spcBef>
                <a:spcPct val="20000"/>
              </a:spcBef>
              <a:buClr>
                <a:srgbClr val="963C26"/>
              </a:buClr>
              <a:buFont typeface="Wingdings" pitchFamily="2" charset="2"/>
              <a:buNone/>
            </a:pPr>
            <a:endParaRPr lang="en-CA" dirty="0"/>
          </a:p>
        </p:txBody>
      </p:sp>
      <p:sp>
        <p:nvSpPr>
          <p:cNvPr id="78852" name="Rectangle 4"/>
          <p:cNvSpPr>
            <a:spLocks noChangeArrowheads="1"/>
          </p:cNvSpPr>
          <p:nvPr/>
        </p:nvSpPr>
        <p:spPr bwMode="auto">
          <a:xfrm>
            <a:off x="0" y="8831580"/>
            <a:ext cx="3037840" cy="464820"/>
          </a:xfrm>
          <a:prstGeom prst="rect">
            <a:avLst/>
          </a:prstGeom>
          <a:noFill/>
          <a:ln w="12700">
            <a:noFill/>
            <a:miter lim="800000"/>
            <a:headEnd/>
            <a:tailEnd/>
          </a:ln>
        </p:spPr>
        <p:txBody>
          <a:bodyPr wrap="none" lIns="93177" tIns="46589" rIns="93177" bIns="46589" anchor="ctr"/>
          <a:lstStyle/>
          <a:p>
            <a:pPr>
              <a:lnSpc>
                <a:spcPct val="90000"/>
              </a:lnSpc>
              <a:spcBef>
                <a:spcPct val="20000"/>
              </a:spcBef>
              <a:buClr>
                <a:srgbClr val="963C26"/>
              </a:buClr>
              <a:buFont typeface="Wingdings" pitchFamily="2" charset="2"/>
              <a:buNone/>
            </a:pPr>
            <a:endParaRPr lang="en-CA" dirty="0"/>
          </a:p>
        </p:txBody>
      </p:sp>
      <p:sp>
        <p:nvSpPr>
          <p:cNvPr id="78853" name="Rectangle 5"/>
          <p:cNvSpPr>
            <a:spLocks noChangeArrowheads="1"/>
          </p:cNvSpPr>
          <p:nvPr/>
        </p:nvSpPr>
        <p:spPr bwMode="auto">
          <a:xfrm>
            <a:off x="0" y="0"/>
            <a:ext cx="3037840" cy="464820"/>
          </a:xfrm>
          <a:prstGeom prst="rect">
            <a:avLst/>
          </a:prstGeom>
          <a:noFill/>
          <a:ln w="12700">
            <a:noFill/>
            <a:miter lim="800000"/>
            <a:headEnd/>
            <a:tailEnd/>
          </a:ln>
        </p:spPr>
        <p:txBody>
          <a:bodyPr wrap="none" lIns="93177" tIns="46589" rIns="93177" bIns="46589" anchor="ctr"/>
          <a:lstStyle/>
          <a:p>
            <a:pPr>
              <a:lnSpc>
                <a:spcPct val="90000"/>
              </a:lnSpc>
              <a:spcBef>
                <a:spcPct val="20000"/>
              </a:spcBef>
              <a:buClr>
                <a:srgbClr val="963C26"/>
              </a:buClr>
              <a:buFont typeface="Wingdings" pitchFamily="2" charset="2"/>
              <a:buNone/>
            </a:pPr>
            <a:endParaRPr lang="en-CA" dirty="0"/>
          </a:p>
        </p:txBody>
      </p:sp>
      <p:sp>
        <p:nvSpPr>
          <p:cNvPr id="78854" name="Rectangle 6"/>
          <p:cNvSpPr>
            <a:spLocks noGrp="1" noRot="1" noChangeAspect="1" noChangeArrowheads="1" noTextEdit="1"/>
          </p:cNvSpPr>
          <p:nvPr>
            <p:ph type="sldImg"/>
          </p:nvPr>
        </p:nvSpPr>
        <p:spPr>
          <a:xfrm>
            <a:off x="1189038" y="703263"/>
            <a:ext cx="4632325" cy="3473450"/>
          </a:xfrm>
          <a:ln w="12700" cap="flat">
            <a:solidFill>
              <a:schemeClr val="tx1"/>
            </a:solidFill>
          </a:ln>
        </p:spPr>
      </p:sp>
      <p:sp>
        <p:nvSpPr>
          <p:cNvPr id="78855" name="Rectangle 7"/>
          <p:cNvSpPr>
            <a:spLocks noGrp="1" noChangeArrowheads="1"/>
          </p:cNvSpPr>
          <p:nvPr>
            <p:ph type="body" idx="1"/>
          </p:nvPr>
        </p:nvSpPr>
        <p:spPr>
          <a:xfrm>
            <a:off x="934720" y="4415790"/>
            <a:ext cx="5140960" cy="4183380"/>
          </a:xfrm>
          <a:noFill/>
          <a:ln/>
        </p:spPr>
        <p:txBody>
          <a:bodyPr lIns="92207" tIns="45295" rIns="92207" bIns="45295"/>
          <a:lstStyle/>
          <a:p>
            <a:pPr marL="174708" indent="-174708" eaLnBrk="1" hangingPunct="1">
              <a:buFont typeface="Arial" pitchFamily="34" charset="0"/>
              <a:buChar char="•"/>
            </a:pPr>
            <a:r>
              <a:rPr lang="de-DE" dirty="0"/>
              <a:t>The goal is to avoid</a:t>
            </a:r>
            <a:r>
              <a:rPr lang="de-DE" baseline="0" dirty="0"/>
              <a:t> </a:t>
            </a:r>
            <a:r>
              <a:rPr lang="de-DE" dirty="0"/>
              <a:t>pompous and pretentious language. Everyday familiar words help your audience comprehend your ideas quickly. Be selective in your use of jargon. Jargon is technical or specialized terms within a field that enables insiders to communicate complex ideas, but to outsiders, jargon means nothing. </a:t>
            </a:r>
          </a:p>
          <a:p>
            <a:pPr marL="174708" indent="-174708" eaLnBrk="1" hangingPunct="1">
              <a:buFont typeface="Arial" pitchFamily="34" charset="0"/>
              <a:buChar char="•"/>
            </a:pPr>
            <a:r>
              <a:rPr lang="de-DE" dirty="0"/>
              <a:t>Use familiar but precise language to help receivers understand. Strong verbs and concrete nouns give readers more information and keep them interested. </a:t>
            </a:r>
            <a:endParaRPr lang="de-DE" b="1" dirty="0"/>
          </a:p>
        </p:txBody>
      </p:sp>
      <p:sp>
        <p:nvSpPr>
          <p:cNvPr id="10" name="Slide Number Placeholder 4"/>
          <p:cNvSpPr>
            <a:spLocks noGrp="1"/>
          </p:cNvSpPr>
          <p:nvPr>
            <p:ph type="sldNum" sz="quarter" idx="5"/>
          </p:nvPr>
        </p:nvSpPr>
        <p:spPr>
          <a:xfrm>
            <a:off x="3970938" y="8829967"/>
            <a:ext cx="3037840" cy="464820"/>
          </a:xfrm>
        </p:spPr>
        <p:txBody>
          <a:bodyPr/>
          <a:lstStyle/>
          <a:p>
            <a:pPr>
              <a:defRPr/>
            </a:pPr>
            <a:fld id="{9A90B65F-360A-4ED4-BD0C-DA8F4C995503}" type="slidenum">
              <a:rPr lang="en-US" smtClean="0"/>
              <a:pPr>
                <a:defRPr/>
              </a:pPr>
              <a:t>19</a:t>
            </a:fld>
            <a:endParaRPr lang="en-US" dirty="0"/>
          </a:p>
        </p:txBody>
      </p:sp>
      <p:sp>
        <p:nvSpPr>
          <p:cNvPr id="11" name="Footer Placeholder 10"/>
          <p:cNvSpPr>
            <a:spLocks noGrp="1"/>
          </p:cNvSpPr>
          <p:nvPr>
            <p:ph type="ftr" sz="quarter" idx="10"/>
          </p:nvPr>
        </p:nvSpPr>
        <p:spPr/>
        <p:txBody>
          <a:bodyPr/>
          <a:lstStyle/>
          <a:p>
            <a:pPr>
              <a:defRPr/>
            </a:pPr>
            <a:r>
              <a:rPr lang="en-US" dirty="0"/>
              <a:t>Copyright © 2016 by Nelson Education Ltd.</a:t>
            </a:r>
          </a:p>
        </p:txBody>
      </p:sp>
    </p:spTree>
    <p:extLst>
      <p:ext uri="{BB962C8B-B14F-4D97-AF65-F5344CB8AC3E}">
        <p14:creationId xmlns:p14="http://schemas.microsoft.com/office/powerpoint/2010/main" val="15530684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5" name="Slide Number Placeholder 4"/>
          <p:cNvSpPr>
            <a:spLocks noGrp="1"/>
          </p:cNvSpPr>
          <p:nvPr>
            <p:ph type="sldNum" sz="quarter" idx="11"/>
          </p:nvPr>
        </p:nvSpPr>
        <p:spPr/>
        <p:txBody>
          <a:bodyPr/>
          <a:lstStyle/>
          <a:p>
            <a:pPr>
              <a:defRPr/>
            </a:pPr>
            <a:fld id="{9A90B65F-360A-4ED4-BD0C-DA8F4C995503}" type="slidenum">
              <a:rPr lang="en-US" smtClean="0"/>
              <a:pPr>
                <a:defRPr/>
              </a:pPr>
              <a:t>20</a:t>
            </a:fld>
            <a:endParaRPr lang="en-US" dirty="0"/>
          </a:p>
        </p:txBody>
      </p:sp>
      <p:sp>
        <p:nvSpPr>
          <p:cNvPr id="6" name="Footer Placeholder 5"/>
          <p:cNvSpPr>
            <a:spLocks noGrp="1"/>
          </p:cNvSpPr>
          <p:nvPr>
            <p:ph type="ftr" sz="quarter" idx="12"/>
          </p:nvPr>
        </p:nvSpPr>
        <p:spPr/>
        <p:txBody>
          <a:bodyPr/>
          <a:lstStyle/>
          <a:p>
            <a:pPr>
              <a:defRPr/>
            </a:pPr>
            <a:r>
              <a:rPr lang="en-US" dirty="0"/>
              <a:t>Copyright © 2016 by Nelson Education Ltd.</a:t>
            </a:r>
          </a:p>
        </p:txBody>
      </p:sp>
    </p:spTree>
    <p:extLst>
      <p:ext uri="{BB962C8B-B14F-4D97-AF65-F5344CB8AC3E}">
        <p14:creationId xmlns:p14="http://schemas.microsoft.com/office/powerpoint/2010/main" val="34478191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5" name="Slide Number Placeholder 4"/>
          <p:cNvSpPr>
            <a:spLocks noGrp="1"/>
          </p:cNvSpPr>
          <p:nvPr>
            <p:ph type="sldNum" sz="quarter" idx="11"/>
          </p:nvPr>
        </p:nvSpPr>
        <p:spPr/>
        <p:txBody>
          <a:bodyPr/>
          <a:lstStyle/>
          <a:p>
            <a:pPr>
              <a:defRPr/>
            </a:pPr>
            <a:fld id="{9A90B65F-360A-4ED4-BD0C-DA8F4C995503}" type="slidenum">
              <a:rPr lang="en-US" smtClean="0"/>
              <a:pPr>
                <a:defRPr/>
              </a:pPr>
              <a:t>21</a:t>
            </a:fld>
            <a:endParaRPr lang="en-US" dirty="0"/>
          </a:p>
        </p:txBody>
      </p:sp>
      <p:sp>
        <p:nvSpPr>
          <p:cNvPr id="6" name="Footer Placeholder 5"/>
          <p:cNvSpPr>
            <a:spLocks noGrp="1"/>
          </p:cNvSpPr>
          <p:nvPr>
            <p:ph type="ftr" sz="quarter" idx="12"/>
          </p:nvPr>
        </p:nvSpPr>
        <p:spPr/>
        <p:txBody>
          <a:bodyPr/>
          <a:lstStyle/>
          <a:p>
            <a:pPr>
              <a:defRPr/>
            </a:pPr>
            <a:r>
              <a:rPr lang="en-US" dirty="0"/>
              <a:t>Copyright © 2016 by Nelson Education Ltd.</a:t>
            </a:r>
          </a:p>
        </p:txBody>
      </p:sp>
    </p:spTree>
    <p:extLst>
      <p:ext uri="{BB962C8B-B14F-4D97-AF65-F5344CB8AC3E}">
        <p14:creationId xmlns:p14="http://schemas.microsoft.com/office/powerpoint/2010/main" val="39933761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5" name="Slide Number Placeholder 4"/>
          <p:cNvSpPr>
            <a:spLocks noGrp="1"/>
          </p:cNvSpPr>
          <p:nvPr>
            <p:ph type="sldNum" sz="quarter" idx="11"/>
          </p:nvPr>
        </p:nvSpPr>
        <p:spPr/>
        <p:txBody>
          <a:bodyPr/>
          <a:lstStyle/>
          <a:p>
            <a:pPr>
              <a:defRPr/>
            </a:pPr>
            <a:fld id="{9A90B65F-360A-4ED4-BD0C-DA8F4C995503}" type="slidenum">
              <a:rPr lang="en-US" smtClean="0"/>
              <a:pPr>
                <a:defRPr/>
              </a:pPr>
              <a:t>22</a:t>
            </a:fld>
            <a:endParaRPr lang="en-US" dirty="0"/>
          </a:p>
        </p:txBody>
      </p:sp>
      <p:sp>
        <p:nvSpPr>
          <p:cNvPr id="6" name="Footer Placeholder 5"/>
          <p:cNvSpPr>
            <a:spLocks noGrp="1"/>
          </p:cNvSpPr>
          <p:nvPr>
            <p:ph type="ftr" sz="quarter" idx="12"/>
          </p:nvPr>
        </p:nvSpPr>
        <p:spPr/>
        <p:txBody>
          <a:bodyPr/>
          <a:lstStyle/>
          <a:p>
            <a:pPr>
              <a:defRPr/>
            </a:pPr>
            <a:r>
              <a:rPr lang="en-US" dirty="0"/>
              <a:t>Copyright © 2016 by Nelson Education Ltd.</a:t>
            </a:r>
          </a:p>
        </p:txBody>
      </p:sp>
    </p:spTree>
    <p:extLst>
      <p:ext uri="{BB962C8B-B14F-4D97-AF65-F5344CB8AC3E}">
        <p14:creationId xmlns:p14="http://schemas.microsoft.com/office/powerpoint/2010/main" val="25144132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5" name="Slide Number Placeholder 4"/>
          <p:cNvSpPr>
            <a:spLocks noGrp="1"/>
          </p:cNvSpPr>
          <p:nvPr>
            <p:ph type="sldNum" sz="quarter" idx="11"/>
          </p:nvPr>
        </p:nvSpPr>
        <p:spPr/>
        <p:txBody>
          <a:bodyPr/>
          <a:lstStyle/>
          <a:p>
            <a:pPr>
              <a:defRPr/>
            </a:pPr>
            <a:fld id="{9A90B65F-360A-4ED4-BD0C-DA8F4C995503}" type="slidenum">
              <a:rPr lang="en-US" smtClean="0"/>
              <a:pPr>
                <a:defRPr/>
              </a:pPr>
              <a:t>23</a:t>
            </a:fld>
            <a:endParaRPr lang="en-US" dirty="0"/>
          </a:p>
        </p:txBody>
      </p:sp>
      <p:sp>
        <p:nvSpPr>
          <p:cNvPr id="6" name="Footer Placeholder 5"/>
          <p:cNvSpPr>
            <a:spLocks noGrp="1"/>
          </p:cNvSpPr>
          <p:nvPr>
            <p:ph type="ftr" sz="quarter" idx="12"/>
          </p:nvPr>
        </p:nvSpPr>
        <p:spPr/>
        <p:txBody>
          <a:bodyPr/>
          <a:lstStyle/>
          <a:p>
            <a:pPr>
              <a:defRPr/>
            </a:pPr>
            <a:r>
              <a:rPr lang="en-US" dirty="0"/>
              <a:t>Copyright © 2016 by Nelson Education Ltd.</a:t>
            </a:r>
          </a:p>
        </p:txBody>
      </p:sp>
    </p:spTree>
    <p:extLst>
      <p:ext uri="{BB962C8B-B14F-4D97-AF65-F5344CB8AC3E}">
        <p14:creationId xmlns:p14="http://schemas.microsoft.com/office/powerpoint/2010/main" val="23932227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These are examples of the four</a:t>
            </a:r>
            <a:r>
              <a:rPr lang="en-CA" baseline="0" dirty="0"/>
              <a:t> techniques to adapt the message to the audience. </a:t>
            </a:r>
            <a:endParaRPr lang="en-CA" dirty="0"/>
          </a:p>
        </p:txBody>
      </p:sp>
      <p:sp>
        <p:nvSpPr>
          <p:cNvPr id="5" name="Slide Number Placeholder 4"/>
          <p:cNvSpPr>
            <a:spLocks noGrp="1"/>
          </p:cNvSpPr>
          <p:nvPr>
            <p:ph type="sldNum" sz="quarter" idx="11"/>
          </p:nvPr>
        </p:nvSpPr>
        <p:spPr/>
        <p:txBody>
          <a:bodyPr/>
          <a:lstStyle/>
          <a:p>
            <a:pPr>
              <a:defRPr/>
            </a:pPr>
            <a:fld id="{9A90B65F-360A-4ED4-BD0C-DA8F4C995503}" type="slidenum">
              <a:rPr lang="en-US" smtClean="0"/>
              <a:pPr>
                <a:defRPr/>
              </a:pPr>
              <a:t>24</a:t>
            </a:fld>
            <a:endParaRPr lang="en-US" dirty="0"/>
          </a:p>
        </p:txBody>
      </p:sp>
      <p:sp>
        <p:nvSpPr>
          <p:cNvPr id="6" name="Footer Placeholder 5"/>
          <p:cNvSpPr>
            <a:spLocks noGrp="1"/>
          </p:cNvSpPr>
          <p:nvPr>
            <p:ph type="ftr" sz="quarter" idx="12"/>
          </p:nvPr>
        </p:nvSpPr>
        <p:spPr/>
        <p:txBody>
          <a:bodyPr/>
          <a:lstStyle/>
          <a:p>
            <a:pPr>
              <a:defRPr/>
            </a:pPr>
            <a:r>
              <a:rPr lang="en-US" dirty="0"/>
              <a:t>Copyright © 2016 by Nelson Education Ltd.</a:t>
            </a:r>
          </a:p>
        </p:txBody>
      </p:sp>
    </p:spTree>
    <p:extLst>
      <p:ext uri="{BB962C8B-B14F-4D97-AF65-F5344CB8AC3E}">
        <p14:creationId xmlns:p14="http://schemas.microsoft.com/office/powerpoint/2010/main" val="473812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p:spPr>
        <p:txBody>
          <a:bodyPr/>
          <a:lstStyle/>
          <a:p>
            <a:pPr eaLnBrk="1" hangingPunct="1"/>
            <a:endParaRPr lang="en-CA" dirty="0"/>
          </a:p>
        </p:txBody>
      </p:sp>
      <p:sp>
        <p:nvSpPr>
          <p:cNvPr id="5" name="Slide Number Placeholder 3"/>
          <p:cNvSpPr>
            <a:spLocks noGrp="1"/>
          </p:cNvSpPr>
          <p:nvPr>
            <p:ph type="sldNum" sz="quarter" idx="5"/>
          </p:nvPr>
        </p:nvSpPr>
        <p:spPr>
          <a:xfrm>
            <a:off x="3970938" y="8829967"/>
            <a:ext cx="3037840" cy="464820"/>
          </a:xfrm>
        </p:spPr>
        <p:txBody>
          <a:bodyPr/>
          <a:lstStyle/>
          <a:p>
            <a:pPr>
              <a:defRPr/>
            </a:pPr>
            <a:fld id="{BFFF1470-60C9-4D83-8D19-FCE72567E55F}" type="slidenum">
              <a:rPr lang="en-US" smtClean="0"/>
              <a:pPr>
                <a:defRPr/>
              </a:pPr>
              <a:t>2</a:t>
            </a:fld>
            <a:endParaRPr lang="en-US" dirty="0"/>
          </a:p>
        </p:txBody>
      </p:sp>
      <p:sp>
        <p:nvSpPr>
          <p:cNvPr id="6" name="Footer Placeholder 5"/>
          <p:cNvSpPr>
            <a:spLocks noGrp="1"/>
          </p:cNvSpPr>
          <p:nvPr>
            <p:ph type="ftr" sz="quarter" idx="10"/>
          </p:nvPr>
        </p:nvSpPr>
        <p:spPr/>
        <p:txBody>
          <a:bodyPr/>
          <a:lstStyle/>
          <a:p>
            <a:pPr>
              <a:defRPr/>
            </a:pPr>
            <a:r>
              <a:rPr lang="en-US" dirty="0"/>
              <a:t>Copyright © 2016 by Nelson Education Ltd.</a:t>
            </a:r>
          </a:p>
        </p:txBody>
      </p:sp>
    </p:spTree>
    <p:extLst>
      <p:ext uri="{BB962C8B-B14F-4D97-AF65-F5344CB8AC3E}">
        <p14:creationId xmlns:p14="http://schemas.microsoft.com/office/powerpoint/2010/main" val="28735997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5" name="Slide Number Placeholder 4"/>
          <p:cNvSpPr>
            <a:spLocks noGrp="1"/>
          </p:cNvSpPr>
          <p:nvPr>
            <p:ph type="sldNum" sz="quarter" idx="11"/>
          </p:nvPr>
        </p:nvSpPr>
        <p:spPr/>
        <p:txBody>
          <a:bodyPr/>
          <a:lstStyle/>
          <a:p>
            <a:pPr>
              <a:defRPr/>
            </a:pPr>
            <a:fld id="{9A90B65F-360A-4ED4-BD0C-DA8F4C995503}" type="slidenum">
              <a:rPr lang="en-US" smtClean="0"/>
              <a:pPr>
                <a:defRPr/>
              </a:pPr>
              <a:t>25</a:t>
            </a:fld>
            <a:endParaRPr lang="en-US" dirty="0"/>
          </a:p>
        </p:txBody>
      </p:sp>
      <p:sp>
        <p:nvSpPr>
          <p:cNvPr id="6" name="Footer Placeholder 5"/>
          <p:cNvSpPr>
            <a:spLocks noGrp="1"/>
          </p:cNvSpPr>
          <p:nvPr>
            <p:ph type="ftr" sz="quarter" idx="12"/>
          </p:nvPr>
        </p:nvSpPr>
        <p:spPr/>
        <p:txBody>
          <a:bodyPr/>
          <a:lstStyle/>
          <a:p>
            <a:pPr>
              <a:defRPr/>
            </a:pPr>
            <a:r>
              <a:rPr lang="en-US" dirty="0"/>
              <a:t>Copyright © 2016 by Nelson Education Ltd.</a:t>
            </a:r>
          </a:p>
        </p:txBody>
      </p:sp>
    </p:spTree>
    <p:extLst>
      <p:ext uri="{BB962C8B-B14F-4D97-AF65-F5344CB8AC3E}">
        <p14:creationId xmlns:p14="http://schemas.microsoft.com/office/powerpoint/2010/main" val="20938566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5" name="Slide Number Placeholder 4"/>
          <p:cNvSpPr>
            <a:spLocks noGrp="1"/>
          </p:cNvSpPr>
          <p:nvPr>
            <p:ph type="sldNum" sz="quarter" idx="11"/>
          </p:nvPr>
        </p:nvSpPr>
        <p:spPr/>
        <p:txBody>
          <a:bodyPr/>
          <a:lstStyle/>
          <a:p>
            <a:pPr>
              <a:defRPr/>
            </a:pPr>
            <a:fld id="{9A90B65F-360A-4ED4-BD0C-DA8F4C995503}" type="slidenum">
              <a:rPr lang="en-US" smtClean="0"/>
              <a:pPr>
                <a:defRPr/>
              </a:pPr>
              <a:t>26</a:t>
            </a:fld>
            <a:endParaRPr lang="en-US" dirty="0"/>
          </a:p>
        </p:txBody>
      </p:sp>
      <p:sp>
        <p:nvSpPr>
          <p:cNvPr id="6" name="Footer Placeholder 5"/>
          <p:cNvSpPr>
            <a:spLocks noGrp="1"/>
          </p:cNvSpPr>
          <p:nvPr>
            <p:ph type="ftr" sz="quarter" idx="12"/>
          </p:nvPr>
        </p:nvSpPr>
        <p:spPr/>
        <p:txBody>
          <a:bodyPr/>
          <a:lstStyle/>
          <a:p>
            <a:pPr>
              <a:defRPr/>
            </a:pPr>
            <a:r>
              <a:rPr lang="en-US" dirty="0"/>
              <a:t>Copyright © 2016 by Nelson Education Ltd.</a:t>
            </a:r>
          </a:p>
        </p:txBody>
      </p:sp>
    </p:spTree>
    <p:extLst>
      <p:ext uri="{BB962C8B-B14F-4D97-AF65-F5344CB8AC3E}">
        <p14:creationId xmlns:p14="http://schemas.microsoft.com/office/powerpoint/2010/main" val="38708971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5" name="Slide Number Placeholder 4"/>
          <p:cNvSpPr>
            <a:spLocks noGrp="1"/>
          </p:cNvSpPr>
          <p:nvPr>
            <p:ph type="sldNum" sz="quarter" idx="11"/>
          </p:nvPr>
        </p:nvSpPr>
        <p:spPr/>
        <p:txBody>
          <a:bodyPr/>
          <a:lstStyle/>
          <a:p>
            <a:pPr>
              <a:defRPr/>
            </a:pPr>
            <a:fld id="{9A90B65F-360A-4ED4-BD0C-DA8F4C995503}" type="slidenum">
              <a:rPr lang="en-US" smtClean="0"/>
              <a:pPr>
                <a:defRPr/>
              </a:pPr>
              <a:t>28</a:t>
            </a:fld>
            <a:endParaRPr lang="en-US" dirty="0"/>
          </a:p>
        </p:txBody>
      </p:sp>
      <p:sp>
        <p:nvSpPr>
          <p:cNvPr id="6" name="Footer Placeholder 5"/>
          <p:cNvSpPr>
            <a:spLocks noGrp="1"/>
          </p:cNvSpPr>
          <p:nvPr>
            <p:ph type="ftr" sz="quarter" idx="12"/>
          </p:nvPr>
        </p:nvSpPr>
        <p:spPr/>
        <p:txBody>
          <a:bodyPr/>
          <a:lstStyle/>
          <a:p>
            <a:pPr>
              <a:defRPr/>
            </a:pPr>
            <a:r>
              <a:rPr lang="en-US" dirty="0"/>
              <a:t>Copyright © 2016 by Nelson Education Ltd.</a:t>
            </a:r>
          </a:p>
        </p:txBody>
      </p:sp>
    </p:spTree>
    <p:extLst>
      <p:ext uri="{BB962C8B-B14F-4D97-AF65-F5344CB8AC3E}">
        <p14:creationId xmlns:p14="http://schemas.microsoft.com/office/powerpoint/2010/main" val="40067810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5" name="Slide Number Placeholder 4"/>
          <p:cNvSpPr>
            <a:spLocks noGrp="1"/>
          </p:cNvSpPr>
          <p:nvPr>
            <p:ph type="sldNum" sz="quarter" idx="11"/>
          </p:nvPr>
        </p:nvSpPr>
        <p:spPr/>
        <p:txBody>
          <a:bodyPr/>
          <a:lstStyle/>
          <a:p>
            <a:pPr>
              <a:defRPr/>
            </a:pPr>
            <a:fld id="{9A90B65F-360A-4ED4-BD0C-DA8F4C995503}" type="slidenum">
              <a:rPr lang="en-US" smtClean="0"/>
              <a:pPr>
                <a:defRPr/>
              </a:pPr>
              <a:t>32</a:t>
            </a:fld>
            <a:endParaRPr lang="en-US" dirty="0"/>
          </a:p>
        </p:txBody>
      </p:sp>
      <p:sp>
        <p:nvSpPr>
          <p:cNvPr id="6" name="Footer Placeholder 5"/>
          <p:cNvSpPr>
            <a:spLocks noGrp="1"/>
          </p:cNvSpPr>
          <p:nvPr>
            <p:ph type="ftr" sz="quarter" idx="12"/>
          </p:nvPr>
        </p:nvSpPr>
        <p:spPr/>
        <p:txBody>
          <a:bodyPr/>
          <a:lstStyle/>
          <a:p>
            <a:pPr>
              <a:defRPr/>
            </a:pPr>
            <a:r>
              <a:rPr lang="en-US" dirty="0"/>
              <a:t>Copyright © 2016 by Nelson Education Ltd.</a:t>
            </a:r>
          </a:p>
        </p:txBody>
      </p:sp>
    </p:spTree>
    <p:extLst>
      <p:ext uri="{BB962C8B-B14F-4D97-AF65-F5344CB8AC3E}">
        <p14:creationId xmlns:p14="http://schemas.microsoft.com/office/powerpoint/2010/main" val="9269949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5" name="Slide Number Placeholder 4"/>
          <p:cNvSpPr>
            <a:spLocks noGrp="1"/>
          </p:cNvSpPr>
          <p:nvPr>
            <p:ph type="sldNum" sz="quarter" idx="11"/>
          </p:nvPr>
        </p:nvSpPr>
        <p:spPr/>
        <p:txBody>
          <a:bodyPr/>
          <a:lstStyle/>
          <a:p>
            <a:pPr>
              <a:defRPr/>
            </a:pPr>
            <a:fld id="{9A90B65F-360A-4ED4-BD0C-DA8F4C995503}" type="slidenum">
              <a:rPr lang="en-US" smtClean="0"/>
              <a:pPr>
                <a:defRPr/>
              </a:pPr>
              <a:t>33</a:t>
            </a:fld>
            <a:endParaRPr lang="en-US" dirty="0"/>
          </a:p>
        </p:txBody>
      </p:sp>
      <p:sp>
        <p:nvSpPr>
          <p:cNvPr id="6" name="Footer Placeholder 5"/>
          <p:cNvSpPr>
            <a:spLocks noGrp="1"/>
          </p:cNvSpPr>
          <p:nvPr>
            <p:ph type="ftr" sz="quarter" idx="12"/>
          </p:nvPr>
        </p:nvSpPr>
        <p:spPr/>
        <p:txBody>
          <a:bodyPr/>
          <a:lstStyle/>
          <a:p>
            <a:pPr>
              <a:defRPr/>
            </a:pPr>
            <a:r>
              <a:rPr lang="en-US" dirty="0"/>
              <a:t>Copyright © 2016 by Nelson Education Ltd.</a:t>
            </a:r>
          </a:p>
        </p:txBody>
      </p:sp>
    </p:spTree>
    <p:extLst>
      <p:ext uri="{BB962C8B-B14F-4D97-AF65-F5344CB8AC3E}">
        <p14:creationId xmlns:p14="http://schemas.microsoft.com/office/powerpoint/2010/main" val="14685033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4708" indent="-174708">
              <a:buFont typeface="Arial" pitchFamily="34" charset="0"/>
              <a:buChar char="•"/>
            </a:pPr>
            <a:r>
              <a:rPr lang="en-CA" dirty="0"/>
              <a:t>Team-written documents are necessary for big projects that have short deadlines and that require the efforts of many people. Team-written documents and presentations create better products. </a:t>
            </a:r>
          </a:p>
          <a:p>
            <a:pPr marL="174708" indent="-174708">
              <a:buFont typeface="Arial" pitchFamily="34" charset="0"/>
              <a:buChar char="•"/>
            </a:pPr>
            <a:r>
              <a:rPr lang="en-CA" dirty="0"/>
              <a:t>Teams generally work closely in Phase 1, work separately in Phase 2, and synthesize their drafts in Phase 3.</a:t>
            </a:r>
          </a:p>
        </p:txBody>
      </p:sp>
      <p:sp>
        <p:nvSpPr>
          <p:cNvPr id="4" name="Slide Number Placeholder 3"/>
          <p:cNvSpPr>
            <a:spLocks noGrp="1"/>
          </p:cNvSpPr>
          <p:nvPr>
            <p:ph type="sldNum" sz="quarter" idx="10"/>
          </p:nvPr>
        </p:nvSpPr>
        <p:spPr/>
        <p:txBody>
          <a:bodyPr/>
          <a:lstStyle/>
          <a:p>
            <a:pPr>
              <a:defRPr/>
            </a:pPr>
            <a:fld id="{9A90B65F-360A-4ED4-BD0C-DA8F4C995503}" type="slidenum">
              <a:rPr lang="en-US" smtClean="0"/>
              <a:pPr>
                <a:defRPr/>
              </a:pPr>
              <a:t>37</a:t>
            </a:fld>
            <a:endParaRPr lang="en-US" dirty="0"/>
          </a:p>
        </p:txBody>
      </p:sp>
      <p:sp>
        <p:nvSpPr>
          <p:cNvPr id="6" name="Footer Placeholder 5"/>
          <p:cNvSpPr>
            <a:spLocks noGrp="1"/>
          </p:cNvSpPr>
          <p:nvPr>
            <p:ph type="ftr" sz="quarter" idx="11"/>
          </p:nvPr>
        </p:nvSpPr>
        <p:spPr/>
        <p:txBody>
          <a:bodyPr/>
          <a:lstStyle/>
          <a:p>
            <a:pPr>
              <a:defRPr/>
            </a:pPr>
            <a:r>
              <a:rPr lang="en-US" dirty="0"/>
              <a:t>Copyright © 2016 by Nelson Education Ltd.</a:t>
            </a:r>
          </a:p>
        </p:txBody>
      </p:sp>
    </p:spTree>
    <p:extLst>
      <p:ext uri="{BB962C8B-B14F-4D97-AF65-F5344CB8AC3E}">
        <p14:creationId xmlns:p14="http://schemas.microsoft.com/office/powerpoint/2010/main" val="18192648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5" name="Slide Number Placeholder 4"/>
          <p:cNvSpPr>
            <a:spLocks noGrp="1"/>
          </p:cNvSpPr>
          <p:nvPr>
            <p:ph type="sldNum" sz="quarter" idx="11"/>
          </p:nvPr>
        </p:nvSpPr>
        <p:spPr/>
        <p:txBody>
          <a:bodyPr/>
          <a:lstStyle/>
          <a:p>
            <a:pPr>
              <a:defRPr/>
            </a:pPr>
            <a:fld id="{9A90B65F-360A-4ED4-BD0C-DA8F4C995503}" type="slidenum">
              <a:rPr lang="en-US" smtClean="0"/>
              <a:pPr>
                <a:defRPr/>
              </a:pPr>
              <a:t>38</a:t>
            </a:fld>
            <a:endParaRPr lang="en-US" dirty="0"/>
          </a:p>
        </p:txBody>
      </p:sp>
      <p:sp>
        <p:nvSpPr>
          <p:cNvPr id="6" name="Footer Placeholder 5"/>
          <p:cNvSpPr>
            <a:spLocks noGrp="1"/>
          </p:cNvSpPr>
          <p:nvPr>
            <p:ph type="ftr" sz="quarter" idx="12"/>
          </p:nvPr>
        </p:nvSpPr>
        <p:spPr/>
        <p:txBody>
          <a:bodyPr/>
          <a:lstStyle/>
          <a:p>
            <a:pPr>
              <a:defRPr/>
            </a:pPr>
            <a:r>
              <a:rPr lang="en-US" dirty="0"/>
              <a:t>Copyright © 2016 by Nelson Education Ltd.</a:t>
            </a:r>
          </a:p>
        </p:txBody>
      </p:sp>
    </p:spTree>
    <p:extLst>
      <p:ext uri="{BB962C8B-B14F-4D97-AF65-F5344CB8AC3E}">
        <p14:creationId xmlns:p14="http://schemas.microsoft.com/office/powerpoint/2010/main" val="18278088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5" name="Slide Number Placeholder 4"/>
          <p:cNvSpPr>
            <a:spLocks noGrp="1"/>
          </p:cNvSpPr>
          <p:nvPr>
            <p:ph type="sldNum" sz="quarter" idx="11"/>
          </p:nvPr>
        </p:nvSpPr>
        <p:spPr/>
        <p:txBody>
          <a:bodyPr/>
          <a:lstStyle/>
          <a:p>
            <a:pPr>
              <a:defRPr/>
            </a:pPr>
            <a:fld id="{9A90B65F-360A-4ED4-BD0C-DA8F4C995503}" type="slidenum">
              <a:rPr lang="en-US" smtClean="0"/>
              <a:pPr>
                <a:defRPr/>
              </a:pPr>
              <a:t>39</a:t>
            </a:fld>
            <a:endParaRPr lang="en-US" dirty="0"/>
          </a:p>
        </p:txBody>
      </p:sp>
      <p:sp>
        <p:nvSpPr>
          <p:cNvPr id="6" name="Footer Placeholder 5"/>
          <p:cNvSpPr>
            <a:spLocks noGrp="1"/>
          </p:cNvSpPr>
          <p:nvPr>
            <p:ph type="ftr" sz="quarter" idx="12"/>
          </p:nvPr>
        </p:nvSpPr>
        <p:spPr/>
        <p:txBody>
          <a:bodyPr/>
          <a:lstStyle/>
          <a:p>
            <a:pPr>
              <a:defRPr/>
            </a:pPr>
            <a:r>
              <a:rPr lang="en-US" dirty="0"/>
              <a:t>Copyright © 2016 by Nelson Education Ltd.</a:t>
            </a:r>
          </a:p>
        </p:txBody>
      </p:sp>
    </p:spTree>
    <p:extLst>
      <p:ext uri="{BB962C8B-B14F-4D97-AF65-F5344CB8AC3E}">
        <p14:creationId xmlns:p14="http://schemas.microsoft.com/office/powerpoint/2010/main" val="24171417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4708" indent="-174708">
              <a:buFont typeface="Arial" pitchFamily="34" charset="0"/>
              <a:buChar char="•"/>
            </a:pPr>
            <a:r>
              <a:rPr lang="en-CA" dirty="0"/>
              <a:t>E-mail remains a popular tool for online asynchronous collaboration.</a:t>
            </a:r>
          </a:p>
          <a:p>
            <a:pPr marL="174708" indent="-174708">
              <a:buFont typeface="Arial" pitchFamily="34" charset="0"/>
              <a:buChar char="•"/>
            </a:pPr>
            <a:r>
              <a:rPr lang="en-CA" dirty="0"/>
              <a:t>Mailing lists can be archived online, providing a threaded listing of posts and full-text searching.</a:t>
            </a:r>
          </a:p>
          <a:p>
            <a:pPr marL="174708" indent="-174708">
              <a:buFont typeface="Arial" pitchFamily="34" charset="0"/>
              <a:buChar char="•"/>
            </a:pPr>
            <a:r>
              <a:rPr lang="en-CA" dirty="0"/>
              <a:t>Participants can upload documents to the discussion board instead of sending large files to everyone. </a:t>
            </a:r>
          </a:p>
          <a:p>
            <a:pPr marL="174708" indent="-174708">
              <a:buFont typeface="Arial" pitchFamily="34" charset="0"/>
              <a:buChar char="•"/>
            </a:pPr>
            <a:r>
              <a:rPr lang="en-CA" dirty="0"/>
              <a:t>Instant messaging allows members to clear up minor matters immediately and is helpful in initiating a quick group discussion.</a:t>
            </a:r>
          </a:p>
          <a:p>
            <a:pPr marL="174708" indent="-174708">
              <a:buFont typeface="Arial" pitchFamily="34" charset="0"/>
              <a:buChar char="•"/>
            </a:pPr>
            <a:r>
              <a:rPr lang="en-CA" dirty="0"/>
              <a:t>Blogs are websites with journal entries usually written by one person with comments added by others. Wikis allow multiple users to collaboratively create and edit pages. Wikis are good tools for building a knowledge repository that can be edited by participants. </a:t>
            </a:r>
          </a:p>
          <a:p>
            <a:pPr marL="174708" indent="-174708">
              <a:buFont typeface="Arial" pitchFamily="34" charset="0"/>
              <a:buChar char="•"/>
            </a:pPr>
            <a:r>
              <a:rPr lang="en-CA" dirty="0"/>
              <a:t>Groupware and portals involve software featuring online discussion areas, document- and file-sharing areas, integrated calendaring, and collaborative authoring tools. </a:t>
            </a:r>
          </a:p>
        </p:txBody>
      </p:sp>
      <p:sp>
        <p:nvSpPr>
          <p:cNvPr id="4" name="Slide Number Placeholder 3"/>
          <p:cNvSpPr>
            <a:spLocks noGrp="1"/>
          </p:cNvSpPr>
          <p:nvPr>
            <p:ph type="sldNum" sz="quarter" idx="10"/>
          </p:nvPr>
        </p:nvSpPr>
        <p:spPr/>
        <p:txBody>
          <a:bodyPr/>
          <a:lstStyle/>
          <a:p>
            <a:pPr>
              <a:defRPr/>
            </a:pPr>
            <a:fld id="{9A90B65F-360A-4ED4-BD0C-DA8F4C995503}" type="slidenum">
              <a:rPr lang="en-US" smtClean="0"/>
              <a:pPr>
                <a:defRPr/>
              </a:pPr>
              <a:t>40</a:t>
            </a:fld>
            <a:endParaRPr lang="en-US" dirty="0"/>
          </a:p>
        </p:txBody>
      </p:sp>
      <p:sp>
        <p:nvSpPr>
          <p:cNvPr id="6" name="Footer Placeholder 5"/>
          <p:cNvSpPr>
            <a:spLocks noGrp="1"/>
          </p:cNvSpPr>
          <p:nvPr>
            <p:ph type="ftr" sz="quarter" idx="11"/>
          </p:nvPr>
        </p:nvSpPr>
        <p:spPr/>
        <p:txBody>
          <a:bodyPr/>
          <a:lstStyle/>
          <a:p>
            <a:pPr>
              <a:defRPr/>
            </a:pPr>
            <a:r>
              <a:rPr lang="en-US" dirty="0"/>
              <a:t>Copyright © 2016 by Nelson Education Ltd.</a:t>
            </a:r>
          </a:p>
        </p:txBody>
      </p:sp>
    </p:spTree>
    <p:extLst>
      <p:ext uri="{BB962C8B-B14F-4D97-AF65-F5344CB8AC3E}">
        <p14:creationId xmlns:p14="http://schemas.microsoft.com/office/powerpoint/2010/main" val="14395482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5" name="Slide Number Placeholder 4"/>
          <p:cNvSpPr>
            <a:spLocks noGrp="1"/>
          </p:cNvSpPr>
          <p:nvPr>
            <p:ph type="sldNum" sz="quarter" idx="11"/>
          </p:nvPr>
        </p:nvSpPr>
        <p:spPr/>
        <p:txBody>
          <a:bodyPr/>
          <a:lstStyle/>
          <a:p>
            <a:pPr>
              <a:defRPr/>
            </a:pPr>
            <a:fld id="{9A90B65F-360A-4ED4-BD0C-DA8F4C995503}" type="slidenum">
              <a:rPr lang="en-US" smtClean="0"/>
              <a:pPr>
                <a:defRPr/>
              </a:pPr>
              <a:t>41</a:t>
            </a:fld>
            <a:endParaRPr lang="en-US" dirty="0"/>
          </a:p>
        </p:txBody>
      </p:sp>
      <p:sp>
        <p:nvSpPr>
          <p:cNvPr id="6" name="Footer Placeholder 5"/>
          <p:cNvSpPr>
            <a:spLocks noGrp="1"/>
          </p:cNvSpPr>
          <p:nvPr>
            <p:ph type="ftr" sz="quarter" idx="12"/>
          </p:nvPr>
        </p:nvSpPr>
        <p:spPr/>
        <p:txBody>
          <a:bodyPr/>
          <a:lstStyle/>
          <a:p>
            <a:pPr>
              <a:defRPr/>
            </a:pPr>
            <a:r>
              <a:rPr lang="en-US" dirty="0"/>
              <a:t>Copyright © 2016 by Nelson Education Ltd.</a:t>
            </a:r>
          </a:p>
        </p:txBody>
      </p:sp>
    </p:spTree>
    <p:extLst>
      <p:ext uri="{BB962C8B-B14F-4D97-AF65-F5344CB8AC3E}">
        <p14:creationId xmlns:p14="http://schemas.microsoft.com/office/powerpoint/2010/main" val="30296609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p:cNvSpPr>
            <a:spLocks noGrp="1" noChangeArrowheads="1"/>
          </p:cNvSpPr>
          <p:nvPr>
            <p:ph type="sldNum" sz="quarter" idx="5"/>
          </p:nvPr>
        </p:nvSpPr>
        <p:spPr>
          <a:noFill/>
        </p:spPr>
        <p:txBody>
          <a:bodyPr/>
          <a:lstStyle/>
          <a:p>
            <a:fld id="{8AD77ADD-3C6B-49A8-A8C0-5E5B01C34AB7}" type="slidenum">
              <a:rPr lang="en-US" smtClean="0"/>
              <a:pPr/>
              <a:t>4</a:t>
            </a:fld>
            <a:endParaRPr lang="en-US" dirty="0"/>
          </a:p>
        </p:txBody>
      </p:sp>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a:ln/>
        </p:spPr>
        <p:txBody>
          <a:bodyPr/>
          <a:lstStyle/>
          <a:p>
            <a:pPr eaLnBrk="1" hangingPunct="1"/>
            <a:endParaRPr lang="en-CA" dirty="0"/>
          </a:p>
        </p:txBody>
      </p:sp>
      <p:sp>
        <p:nvSpPr>
          <p:cNvPr id="6" name="Footer Placeholder 5"/>
          <p:cNvSpPr>
            <a:spLocks noGrp="1"/>
          </p:cNvSpPr>
          <p:nvPr>
            <p:ph type="ftr" sz="quarter" idx="10"/>
          </p:nvPr>
        </p:nvSpPr>
        <p:spPr/>
        <p:txBody>
          <a:bodyPr/>
          <a:lstStyle/>
          <a:p>
            <a:pPr>
              <a:defRPr/>
            </a:pPr>
            <a:r>
              <a:rPr lang="en-US" dirty="0"/>
              <a:t>Copyright © 2016 by Nelson Education Ltd.</a:t>
            </a:r>
          </a:p>
        </p:txBody>
      </p:sp>
    </p:spTree>
    <p:extLst>
      <p:ext uri="{BB962C8B-B14F-4D97-AF65-F5344CB8AC3E}">
        <p14:creationId xmlns:p14="http://schemas.microsoft.com/office/powerpoint/2010/main" val="6051447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b="0" dirty="0"/>
              <a:t>Define your business</a:t>
            </a:r>
            <a:r>
              <a:rPr lang="en-CA" b="0" baseline="0" dirty="0"/>
              <a:t> writing goals. Get over the notion that longer is better—</a:t>
            </a:r>
            <a:r>
              <a:rPr lang="en-CA" b="0" baseline="0" dirty="0">
                <a:highlight>
                  <a:srgbClr val="FFFF00"/>
                </a:highlight>
              </a:rPr>
              <a:t>less is more in business writing</a:t>
            </a:r>
            <a:r>
              <a:rPr lang="en-CA" b="0" baseline="0" dirty="0"/>
              <a:t>. You are writing to express your ideas succinctly not to try to impress the reader with overly long explanations. </a:t>
            </a:r>
            <a:endParaRPr lang="en-CA" b="1" dirty="0"/>
          </a:p>
        </p:txBody>
      </p:sp>
      <p:sp>
        <p:nvSpPr>
          <p:cNvPr id="4" name="Slide Number Placeholder 3"/>
          <p:cNvSpPr>
            <a:spLocks noGrp="1"/>
          </p:cNvSpPr>
          <p:nvPr>
            <p:ph type="sldNum" sz="quarter" idx="10"/>
          </p:nvPr>
        </p:nvSpPr>
        <p:spPr/>
        <p:txBody>
          <a:bodyPr/>
          <a:lstStyle/>
          <a:p>
            <a:pPr>
              <a:defRPr/>
            </a:pPr>
            <a:fld id="{9A90B65F-360A-4ED4-BD0C-DA8F4C995503}" type="slidenum">
              <a:rPr lang="en-US" smtClean="0"/>
              <a:pPr>
                <a:defRPr/>
              </a:pPr>
              <a:t>5</a:t>
            </a:fld>
            <a:endParaRPr lang="en-US" dirty="0"/>
          </a:p>
        </p:txBody>
      </p:sp>
      <p:sp>
        <p:nvSpPr>
          <p:cNvPr id="6" name="Footer Placeholder 5"/>
          <p:cNvSpPr>
            <a:spLocks noGrp="1"/>
          </p:cNvSpPr>
          <p:nvPr>
            <p:ph type="ftr" sz="quarter" idx="11"/>
          </p:nvPr>
        </p:nvSpPr>
        <p:spPr/>
        <p:txBody>
          <a:bodyPr/>
          <a:lstStyle/>
          <a:p>
            <a:pPr>
              <a:defRPr/>
            </a:pPr>
            <a:r>
              <a:rPr lang="en-US" dirty="0"/>
              <a:t>Copyright © 2016 by Nelson Education Ltd.</a:t>
            </a:r>
          </a:p>
        </p:txBody>
      </p:sp>
    </p:spTree>
    <p:extLst>
      <p:ext uri="{BB962C8B-B14F-4D97-AF65-F5344CB8AC3E}">
        <p14:creationId xmlns:p14="http://schemas.microsoft.com/office/powerpoint/2010/main" val="28455454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pPr>
              <a:defRPr/>
            </a:pPr>
            <a:fld id="{9A90B65F-360A-4ED4-BD0C-DA8F4C995503}" type="slidenum">
              <a:rPr lang="en-US" smtClean="0"/>
              <a:pPr>
                <a:defRPr/>
              </a:pPr>
              <a:t>6</a:t>
            </a:fld>
            <a:endParaRPr lang="en-US" dirty="0"/>
          </a:p>
        </p:txBody>
      </p:sp>
      <p:sp>
        <p:nvSpPr>
          <p:cNvPr id="6" name="Footer Placeholder 5"/>
          <p:cNvSpPr>
            <a:spLocks noGrp="1"/>
          </p:cNvSpPr>
          <p:nvPr>
            <p:ph type="ftr" sz="quarter" idx="11"/>
          </p:nvPr>
        </p:nvSpPr>
        <p:spPr/>
        <p:txBody>
          <a:bodyPr/>
          <a:lstStyle/>
          <a:p>
            <a:pPr>
              <a:defRPr/>
            </a:pPr>
            <a:r>
              <a:rPr lang="en-US" dirty="0"/>
              <a:t>Copyright © 2016 by Nelson Education Ltd.</a:t>
            </a:r>
          </a:p>
        </p:txBody>
      </p:sp>
    </p:spTree>
    <p:extLst>
      <p:ext uri="{BB962C8B-B14F-4D97-AF65-F5344CB8AC3E}">
        <p14:creationId xmlns:p14="http://schemas.microsoft.com/office/powerpoint/2010/main" val="3735143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With experience, good writers and presenters learn to alter, compress, and rearrange the steps as needed. What is critical to remember is that revising is a major component of the writing process even if the message is short.</a:t>
            </a:r>
          </a:p>
        </p:txBody>
      </p:sp>
      <p:sp>
        <p:nvSpPr>
          <p:cNvPr id="4" name="Slide Number Placeholder 3"/>
          <p:cNvSpPr>
            <a:spLocks noGrp="1"/>
          </p:cNvSpPr>
          <p:nvPr>
            <p:ph type="sldNum" sz="quarter" idx="10"/>
          </p:nvPr>
        </p:nvSpPr>
        <p:spPr/>
        <p:txBody>
          <a:bodyPr/>
          <a:lstStyle/>
          <a:p>
            <a:pPr>
              <a:defRPr/>
            </a:pPr>
            <a:fld id="{9A90B65F-360A-4ED4-BD0C-DA8F4C995503}" type="slidenum">
              <a:rPr lang="en-US" smtClean="0"/>
              <a:pPr>
                <a:defRPr/>
              </a:pPr>
              <a:t>7</a:t>
            </a:fld>
            <a:endParaRPr lang="en-US" dirty="0"/>
          </a:p>
        </p:txBody>
      </p:sp>
      <p:sp>
        <p:nvSpPr>
          <p:cNvPr id="6" name="Footer Placeholder 5"/>
          <p:cNvSpPr>
            <a:spLocks noGrp="1"/>
          </p:cNvSpPr>
          <p:nvPr>
            <p:ph type="ftr" sz="quarter" idx="11"/>
          </p:nvPr>
        </p:nvSpPr>
        <p:spPr/>
        <p:txBody>
          <a:bodyPr/>
          <a:lstStyle/>
          <a:p>
            <a:pPr>
              <a:defRPr/>
            </a:pPr>
            <a:r>
              <a:rPr lang="en-US" dirty="0"/>
              <a:t>Copyright © 2016 by Nelson Education Ltd.</a:t>
            </a:r>
          </a:p>
        </p:txBody>
      </p:sp>
    </p:spTree>
    <p:extLst>
      <p:ext uri="{BB962C8B-B14F-4D97-AF65-F5344CB8AC3E}">
        <p14:creationId xmlns:p14="http://schemas.microsoft.com/office/powerpoint/2010/main" val="13055281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708" indent="-174708" eaLnBrk="1" hangingPunct="1">
              <a:buFont typeface="Arial" pitchFamily="34" charset="0"/>
              <a:buChar char="•"/>
            </a:pPr>
            <a:r>
              <a:rPr lang="de-DE" dirty="0"/>
              <a:t>By analyzing the purpose before beginning, writers can avoid backtracking and starting over. </a:t>
            </a:r>
          </a:p>
          <a:p>
            <a:pPr marL="174708" indent="-174708" eaLnBrk="1" hangingPunct="1">
              <a:buFont typeface="Arial" pitchFamily="34" charset="0"/>
              <a:buChar char="•"/>
            </a:pPr>
            <a:r>
              <a:rPr lang="de-DE" dirty="0"/>
              <a:t>Most business messages do nothing more than inform. They explain procedures, announce meetings, answer questions, and transmit findings. Some messages are meant to persuade (e.g., sell products, convince managers, motivate employees, win over customers). </a:t>
            </a:r>
          </a:p>
          <a:p>
            <a:pPr marL="174708" indent="-174708" eaLnBrk="1" hangingPunct="1">
              <a:buFont typeface="Arial" pitchFamily="34" charset="0"/>
              <a:buChar char="•"/>
            </a:pPr>
            <a:r>
              <a:rPr lang="de-DE" dirty="0"/>
              <a:t>Identify the purpose by asking two important questions:</a:t>
            </a:r>
          </a:p>
          <a:p>
            <a:pPr marL="232943" indent="-232943" eaLnBrk="1" hangingPunct="1">
              <a:buFont typeface="+mj-lt"/>
              <a:buAutoNum type="arabicPeriod"/>
            </a:pPr>
            <a:r>
              <a:rPr lang="de-DE" dirty="0"/>
              <a:t>Why am I sending this message?</a:t>
            </a:r>
          </a:p>
          <a:p>
            <a:pPr marL="232943" indent="-232943" eaLnBrk="1" hangingPunct="1">
              <a:buFont typeface="+mj-lt"/>
              <a:buAutoNum type="arabicPeriod"/>
            </a:pPr>
            <a:r>
              <a:rPr lang="de-DE" dirty="0"/>
              <a:t>What do I hope to achieve?</a:t>
            </a:r>
          </a:p>
        </p:txBody>
      </p:sp>
      <p:sp>
        <p:nvSpPr>
          <p:cNvPr id="5" name="Slide Number Placeholder 4"/>
          <p:cNvSpPr>
            <a:spLocks noGrp="1"/>
          </p:cNvSpPr>
          <p:nvPr>
            <p:ph type="sldNum" sz="quarter" idx="11"/>
          </p:nvPr>
        </p:nvSpPr>
        <p:spPr/>
        <p:txBody>
          <a:bodyPr/>
          <a:lstStyle/>
          <a:p>
            <a:pPr>
              <a:defRPr/>
            </a:pPr>
            <a:fld id="{9A90B65F-360A-4ED4-BD0C-DA8F4C995503}" type="slidenum">
              <a:rPr lang="en-US" smtClean="0"/>
              <a:pPr>
                <a:defRPr/>
              </a:pPr>
              <a:t>8</a:t>
            </a:fld>
            <a:endParaRPr lang="en-US" dirty="0"/>
          </a:p>
        </p:txBody>
      </p:sp>
      <p:sp>
        <p:nvSpPr>
          <p:cNvPr id="6" name="Footer Placeholder 5"/>
          <p:cNvSpPr>
            <a:spLocks noGrp="1"/>
          </p:cNvSpPr>
          <p:nvPr>
            <p:ph type="ftr" sz="quarter" idx="12"/>
          </p:nvPr>
        </p:nvSpPr>
        <p:spPr/>
        <p:txBody>
          <a:bodyPr/>
          <a:lstStyle/>
          <a:p>
            <a:pPr>
              <a:defRPr/>
            </a:pPr>
            <a:r>
              <a:rPr lang="en-US" dirty="0"/>
              <a:t>Copyright © 2016 by Nelson Education Ltd.</a:t>
            </a:r>
          </a:p>
        </p:txBody>
      </p:sp>
    </p:spTree>
    <p:extLst>
      <p:ext uri="{BB962C8B-B14F-4D97-AF65-F5344CB8AC3E}">
        <p14:creationId xmlns:p14="http://schemas.microsoft.com/office/powerpoint/2010/main" val="3747553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Promoting goodwill</a:t>
            </a:r>
            <a:r>
              <a:rPr lang="en-CA" baseline="0" dirty="0"/>
              <a:t> means having y</a:t>
            </a:r>
            <a:r>
              <a:rPr lang="en-CA" dirty="0"/>
              <a:t>ou and your organization look good to your audience. </a:t>
            </a:r>
          </a:p>
        </p:txBody>
      </p:sp>
      <p:sp>
        <p:nvSpPr>
          <p:cNvPr id="4" name="Footer Placeholder 3"/>
          <p:cNvSpPr>
            <a:spLocks noGrp="1"/>
          </p:cNvSpPr>
          <p:nvPr>
            <p:ph type="ftr" sz="quarter" idx="10"/>
          </p:nvPr>
        </p:nvSpPr>
        <p:spPr/>
        <p:txBody>
          <a:bodyPr/>
          <a:lstStyle/>
          <a:p>
            <a:pPr>
              <a:defRPr/>
            </a:pPr>
            <a:r>
              <a:rPr lang="en-US" dirty="0"/>
              <a:t>Copyright © 2016 by Nelson Education Ltd.</a:t>
            </a:r>
          </a:p>
        </p:txBody>
      </p:sp>
      <p:sp>
        <p:nvSpPr>
          <p:cNvPr id="5" name="Slide Number Placeholder 4"/>
          <p:cNvSpPr>
            <a:spLocks noGrp="1"/>
          </p:cNvSpPr>
          <p:nvPr>
            <p:ph type="sldNum" sz="quarter" idx="11"/>
          </p:nvPr>
        </p:nvSpPr>
        <p:spPr/>
        <p:txBody>
          <a:bodyPr/>
          <a:lstStyle/>
          <a:p>
            <a:pPr>
              <a:defRPr/>
            </a:pPr>
            <a:fld id="{9A90B65F-360A-4ED4-BD0C-DA8F4C995503}" type="slidenum">
              <a:rPr lang="en-US" smtClean="0"/>
              <a:pPr>
                <a:defRPr/>
              </a:pPr>
              <a:t>9</a:t>
            </a:fld>
            <a:endParaRPr lang="en-US" dirty="0"/>
          </a:p>
        </p:txBody>
      </p:sp>
    </p:spTree>
    <p:extLst>
      <p:ext uri="{BB962C8B-B14F-4D97-AF65-F5344CB8AC3E}">
        <p14:creationId xmlns:p14="http://schemas.microsoft.com/office/powerpoint/2010/main" val="39491982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ChangeArrowheads="1"/>
          </p:cNvSpPr>
          <p:nvPr/>
        </p:nvSpPr>
        <p:spPr bwMode="auto">
          <a:xfrm>
            <a:off x="3972560" y="0"/>
            <a:ext cx="3037840" cy="464820"/>
          </a:xfrm>
          <a:prstGeom prst="rect">
            <a:avLst/>
          </a:prstGeom>
          <a:noFill/>
          <a:ln w="12700">
            <a:noFill/>
            <a:miter lim="800000"/>
            <a:headEnd/>
            <a:tailEnd/>
          </a:ln>
        </p:spPr>
        <p:txBody>
          <a:bodyPr wrap="none" lIns="93177" tIns="46589" rIns="93177" bIns="46589" anchor="ctr"/>
          <a:lstStyle/>
          <a:p>
            <a:pPr>
              <a:lnSpc>
                <a:spcPct val="90000"/>
              </a:lnSpc>
              <a:spcBef>
                <a:spcPct val="20000"/>
              </a:spcBef>
              <a:buClr>
                <a:srgbClr val="963C26"/>
              </a:buClr>
              <a:buFont typeface="Wingdings" pitchFamily="2" charset="2"/>
              <a:buNone/>
            </a:pPr>
            <a:endParaRPr lang="en-CA" dirty="0"/>
          </a:p>
        </p:txBody>
      </p:sp>
      <p:sp>
        <p:nvSpPr>
          <p:cNvPr id="70660" name="Rectangle 4"/>
          <p:cNvSpPr>
            <a:spLocks noChangeArrowheads="1"/>
          </p:cNvSpPr>
          <p:nvPr/>
        </p:nvSpPr>
        <p:spPr bwMode="auto">
          <a:xfrm>
            <a:off x="0" y="8831580"/>
            <a:ext cx="3037840" cy="464820"/>
          </a:xfrm>
          <a:prstGeom prst="rect">
            <a:avLst/>
          </a:prstGeom>
          <a:noFill/>
          <a:ln w="12700">
            <a:noFill/>
            <a:miter lim="800000"/>
            <a:headEnd/>
            <a:tailEnd/>
          </a:ln>
        </p:spPr>
        <p:txBody>
          <a:bodyPr wrap="none" lIns="93177" tIns="46589" rIns="93177" bIns="46589" anchor="ctr"/>
          <a:lstStyle/>
          <a:p>
            <a:pPr>
              <a:lnSpc>
                <a:spcPct val="90000"/>
              </a:lnSpc>
              <a:spcBef>
                <a:spcPct val="20000"/>
              </a:spcBef>
              <a:buClr>
                <a:srgbClr val="963C26"/>
              </a:buClr>
              <a:buFont typeface="Wingdings" pitchFamily="2" charset="2"/>
              <a:buNone/>
            </a:pPr>
            <a:endParaRPr lang="en-CA" dirty="0"/>
          </a:p>
        </p:txBody>
      </p:sp>
      <p:sp>
        <p:nvSpPr>
          <p:cNvPr id="70661" name="Rectangle 5"/>
          <p:cNvSpPr>
            <a:spLocks noChangeArrowheads="1"/>
          </p:cNvSpPr>
          <p:nvPr/>
        </p:nvSpPr>
        <p:spPr bwMode="auto">
          <a:xfrm>
            <a:off x="0" y="0"/>
            <a:ext cx="3037840" cy="464820"/>
          </a:xfrm>
          <a:prstGeom prst="rect">
            <a:avLst/>
          </a:prstGeom>
          <a:noFill/>
          <a:ln w="12700">
            <a:noFill/>
            <a:miter lim="800000"/>
            <a:headEnd/>
            <a:tailEnd/>
          </a:ln>
        </p:spPr>
        <p:txBody>
          <a:bodyPr wrap="none" lIns="93177" tIns="46589" rIns="93177" bIns="46589" anchor="ctr"/>
          <a:lstStyle/>
          <a:p>
            <a:pPr>
              <a:lnSpc>
                <a:spcPct val="90000"/>
              </a:lnSpc>
              <a:spcBef>
                <a:spcPct val="20000"/>
              </a:spcBef>
              <a:buClr>
                <a:srgbClr val="963C26"/>
              </a:buClr>
              <a:buFont typeface="Wingdings" pitchFamily="2" charset="2"/>
              <a:buNone/>
            </a:pPr>
            <a:endParaRPr lang="en-CA" dirty="0"/>
          </a:p>
        </p:txBody>
      </p:sp>
      <p:sp>
        <p:nvSpPr>
          <p:cNvPr id="70662" name="Rectangle 6"/>
          <p:cNvSpPr>
            <a:spLocks noGrp="1" noRot="1" noChangeAspect="1" noChangeArrowheads="1" noTextEdit="1"/>
          </p:cNvSpPr>
          <p:nvPr>
            <p:ph type="sldImg"/>
          </p:nvPr>
        </p:nvSpPr>
        <p:spPr>
          <a:xfrm>
            <a:off x="1189038" y="703263"/>
            <a:ext cx="4632325" cy="3473450"/>
          </a:xfrm>
          <a:ln w="12700" cap="flat">
            <a:solidFill>
              <a:schemeClr val="tx1"/>
            </a:solidFill>
          </a:ln>
        </p:spPr>
      </p:sp>
      <p:sp>
        <p:nvSpPr>
          <p:cNvPr id="70663" name="Rectangle 7"/>
          <p:cNvSpPr>
            <a:spLocks noGrp="1" noChangeArrowheads="1"/>
          </p:cNvSpPr>
          <p:nvPr>
            <p:ph type="body" idx="1"/>
          </p:nvPr>
        </p:nvSpPr>
        <p:spPr>
          <a:xfrm>
            <a:off x="934720" y="4415790"/>
            <a:ext cx="5140960" cy="4183380"/>
          </a:xfrm>
          <a:noFill/>
          <a:ln/>
        </p:spPr>
        <p:txBody>
          <a:bodyPr lIns="92207" tIns="45295" rIns="92207" bIns="45295"/>
          <a:lstStyle/>
          <a:p>
            <a:pPr eaLnBrk="1" hangingPunct="1"/>
            <a:r>
              <a:rPr lang="de-DE" dirty="0"/>
              <a:t>Technology and competition continue to accelerate the pace of business today. As a result. communicators are switching to ever-faster means of exchanging information. </a:t>
            </a:r>
          </a:p>
          <a:p>
            <a:pPr eaLnBrk="1" hangingPunct="1"/>
            <a:endParaRPr lang="de-DE" dirty="0"/>
          </a:p>
          <a:p>
            <a:pPr eaLnBrk="1" hangingPunct="1"/>
            <a:r>
              <a:rPr lang="de-DE" dirty="0"/>
              <a:t>Hard-copy memos are still written, especially for messages that require persuasion, permanence, or formality. They are also prepared as attachments to e-mail messages. However, the channel of choice for corporate communicators today is e-mail. It</a:t>
            </a:r>
            <a:r>
              <a:rPr lang="en-US" dirty="0"/>
              <a:t>’</a:t>
            </a:r>
            <a:r>
              <a:rPr lang="de-DE" dirty="0"/>
              <a:t>s fast, inexpensive, and easy. In addition customer service functions can now be served through websites or by e-mail. Many businesses now help customers with live chats. Regardless of the channel choice—live chat, e-mail, a hard-copy memo, a letter, or a report—you will be displaying your communication skills and applying the writing process. </a:t>
            </a:r>
          </a:p>
        </p:txBody>
      </p:sp>
      <p:sp>
        <p:nvSpPr>
          <p:cNvPr id="10" name="Slide Number Placeholder 4"/>
          <p:cNvSpPr>
            <a:spLocks noGrp="1"/>
          </p:cNvSpPr>
          <p:nvPr>
            <p:ph type="sldNum" sz="quarter" idx="5"/>
          </p:nvPr>
        </p:nvSpPr>
        <p:spPr>
          <a:xfrm>
            <a:off x="3970938" y="8829967"/>
            <a:ext cx="3037840" cy="464820"/>
          </a:xfrm>
        </p:spPr>
        <p:txBody>
          <a:bodyPr/>
          <a:lstStyle/>
          <a:p>
            <a:pPr>
              <a:defRPr/>
            </a:pPr>
            <a:fld id="{9A90B65F-360A-4ED4-BD0C-DA8F4C995503}" type="slidenum">
              <a:rPr lang="en-US" smtClean="0"/>
              <a:pPr>
                <a:defRPr/>
              </a:pPr>
              <a:t>13</a:t>
            </a:fld>
            <a:endParaRPr lang="en-US" dirty="0"/>
          </a:p>
        </p:txBody>
      </p:sp>
      <p:sp>
        <p:nvSpPr>
          <p:cNvPr id="11" name="Footer Placeholder 10"/>
          <p:cNvSpPr>
            <a:spLocks noGrp="1"/>
          </p:cNvSpPr>
          <p:nvPr>
            <p:ph type="ftr" sz="quarter" idx="10"/>
          </p:nvPr>
        </p:nvSpPr>
        <p:spPr/>
        <p:txBody>
          <a:bodyPr/>
          <a:lstStyle/>
          <a:p>
            <a:pPr>
              <a:defRPr/>
            </a:pPr>
            <a:r>
              <a:rPr lang="en-US" dirty="0"/>
              <a:t>Copyright © 2016 by Nelson Education Ltd.</a:t>
            </a:r>
          </a:p>
        </p:txBody>
      </p:sp>
    </p:spTree>
    <p:extLst>
      <p:ext uri="{BB962C8B-B14F-4D97-AF65-F5344CB8AC3E}">
        <p14:creationId xmlns:p14="http://schemas.microsoft.com/office/powerpoint/2010/main" val="41789709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6" name="Slide Number Placeholder 7"/>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buNone/>
              <a:defRPr sz="1200">
                <a:solidFill>
                  <a:schemeClr val="tx1">
                    <a:tint val="75000"/>
                  </a:schemeClr>
                </a:solidFill>
              </a:defRPr>
            </a:lvl1pPr>
          </a:lstStyle>
          <a:p>
            <a:r>
              <a:rPr lang="en-CA" dirty="0"/>
              <a:t>4-</a:t>
            </a:r>
            <a:fld id="{90E60EF9-1974-4B4E-8EB0-BAAA0C254CFE}" type="slidenum">
              <a:rPr lang="en-CA" smtClean="0"/>
              <a:pPr/>
              <a:t>‹#›</a:t>
            </a:fld>
            <a:endParaRPr lang="en-CA" dirty="0"/>
          </a:p>
        </p:txBody>
      </p:sp>
      <p:sp>
        <p:nvSpPr>
          <p:cNvPr id="7" name="Footer Placeholder 6"/>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buNone/>
              <a:defRPr sz="1100">
                <a:solidFill>
                  <a:schemeClr val="tx1">
                    <a:tint val="75000"/>
                  </a:schemeClr>
                </a:solidFill>
              </a:defRPr>
            </a:lvl1pPr>
          </a:lstStyle>
          <a:p>
            <a:r>
              <a:rPr lang="en-US" dirty="0"/>
              <a:t>Copyright © 2019 by Nelson Education Ltd.</a:t>
            </a:r>
            <a:endParaRPr lang="en-CA" dirty="0"/>
          </a:p>
        </p:txBody>
      </p:sp>
    </p:spTree>
    <p:extLst>
      <p:ext uri="{BB962C8B-B14F-4D97-AF65-F5344CB8AC3E}">
        <p14:creationId xmlns:p14="http://schemas.microsoft.com/office/powerpoint/2010/main" val="1461647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7"/>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buNone/>
              <a:defRPr sz="1200">
                <a:solidFill>
                  <a:schemeClr val="tx1">
                    <a:tint val="75000"/>
                  </a:schemeClr>
                </a:solidFill>
              </a:defRPr>
            </a:lvl1pPr>
          </a:lstStyle>
          <a:p>
            <a:r>
              <a:rPr lang="en-CA" dirty="0"/>
              <a:t>4-</a:t>
            </a:r>
            <a:fld id="{90E60EF9-1974-4B4E-8EB0-BAAA0C254CFE}" type="slidenum">
              <a:rPr lang="en-CA" smtClean="0"/>
              <a:pPr/>
              <a:t>‹#›</a:t>
            </a:fld>
            <a:endParaRPr lang="en-CA" dirty="0"/>
          </a:p>
        </p:txBody>
      </p:sp>
      <p:sp>
        <p:nvSpPr>
          <p:cNvPr id="7" name="Footer Placeholder 6"/>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buNone/>
              <a:defRPr sz="1100">
                <a:solidFill>
                  <a:schemeClr val="tx1">
                    <a:tint val="75000"/>
                  </a:schemeClr>
                </a:solidFill>
              </a:defRPr>
            </a:lvl1pPr>
          </a:lstStyle>
          <a:p>
            <a:r>
              <a:rPr lang="en-US" dirty="0"/>
              <a:t>Copyright © 2019 by Nelson Education Ltd.</a:t>
            </a:r>
            <a:endParaRPr lang="en-CA" dirty="0"/>
          </a:p>
        </p:txBody>
      </p:sp>
    </p:spTree>
    <p:extLst>
      <p:ext uri="{BB962C8B-B14F-4D97-AF65-F5344CB8AC3E}">
        <p14:creationId xmlns:p14="http://schemas.microsoft.com/office/powerpoint/2010/main" val="2774253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7"/>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buNone/>
              <a:defRPr sz="1200">
                <a:solidFill>
                  <a:schemeClr val="tx1">
                    <a:tint val="75000"/>
                  </a:schemeClr>
                </a:solidFill>
              </a:defRPr>
            </a:lvl1pPr>
          </a:lstStyle>
          <a:p>
            <a:r>
              <a:rPr lang="en-CA" dirty="0"/>
              <a:t>4-</a:t>
            </a:r>
            <a:fld id="{90E60EF9-1974-4B4E-8EB0-BAAA0C254CFE}" type="slidenum">
              <a:rPr lang="en-CA" smtClean="0"/>
              <a:pPr/>
              <a:t>‹#›</a:t>
            </a:fld>
            <a:endParaRPr lang="en-CA" dirty="0"/>
          </a:p>
        </p:txBody>
      </p:sp>
      <p:sp>
        <p:nvSpPr>
          <p:cNvPr id="8" name="Footer Placeholder 6"/>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buNone/>
              <a:defRPr sz="1100">
                <a:solidFill>
                  <a:schemeClr val="tx1">
                    <a:tint val="75000"/>
                  </a:schemeClr>
                </a:solidFill>
              </a:defRPr>
            </a:lvl1pPr>
          </a:lstStyle>
          <a:p>
            <a:r>
              <a:rPr lang="en-US" dirty="0"/>
              <a:t>Copyright © 2019 by Nelson Education Ltd.</a:t>
            </a:r>
            <a:endParaRPr lang="en-CA" dirty="0"/>
          </a:p>
        </p:txBody>
      </p:sp>
    </p:spTree>
    <p:extLst>
      <p:ext uri="{BB962C8B-B14F-4D97-AF65-F5344CB8AC3E}">
        <p14:creationId xmlns:p14="http://schemas.microsoft.com/office/powerpoint/2010/main" val="1120168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7"/>
          <p:cNvSpPr>
            <a:spLocks noGrp="1"/>
          </p:cNvSpPr>
          <p:nvPr>
            <p:ph type="sldNum" sz="quarter" idx="11"/>
          </p:nvPr>
        </p:nvSpPr>
        <p:spPr>
          <a:xfrm>
            <a:off x="6553200" y="6356350"/>
            <a:ext cx="2133600" cy="365125"/>
          </a:xfrm>
          <a:prstGeom prst="rect">
            <a:avLst/>
          </a:prstGeom>
        </p:spPr>
        <p:txBody>
          <a:bodyPr vert="horz" lIns="91440" tIns="45720" rIns="91440" bIns="45720" rtlCol="0" anchor="ctr"/>
          <a:lstStyle>
            <a:lvl1pPr algn="r">
              <a:buNone/>
              <a:defRPr sz="1200">
                <a:solidFill>
                  <a:schemeClr val="tx1">
                    <a:tint val="75000"/>
                  </a:schemeClr>
                </a:solidFill>
              </a:defRPr>
            </a:lvl1pPr>
          </a:lstStyle>
          <a:p>
            <a:r>
              <a:rPr lang="en-CA" dirty="0"/>
              <a:t>4-</a:t>
            </a:r>
            <a:fld id="{90E60EF9-1974-4B4E-8EB0-BAAA0C254CFE}" type="slidenum">
              <a:rPr lang="en-CA" smtClean="0"/>
              <a:pPr/>
              <a:t>‹#›</a:t>
            </a:fld>
            <a:endParaRPr lang="en-CA" dirty="0"/>
          </a:p>
        </p:txBody>
      </p:sp>
      <p:sp>
        <p:nvSpPr>
          <p:cNvPr id="10" name="Footer Placeholder 6"/>
          <p:cNvSpPr>
            <a:spLocks noGrp="1"/>
          </p:cNvSpPr>
          <p:nvPr>
            <p:ph type="ftr" sz="quarter" idx="12"/>
          </p:nvPr>
        </p:nvSpPr>
        <p:spPr>
          <a:xfrm>
            <a:off x="3124200" y="6356350"/>
            <a:ext cx="2895600" cy="365125"/>
          </a:xfrm>
          <a:prstGeom prst="rect">
            <a:avLst/>
          </a:prstGeom>
        </p:spPr>
        <p:txBody>
          <a:bodyPr vert="horz" lIns="91440" tIns="45720" rIns="91440" bIns="45720" rtlCol="0" anchor="ctr"/>
          <a:lstStyle>
            <a:lvl1pPr algn="ctr">
              <a:buNone/>
              <a:defRPr sz="1100">
                <a:solidFill>
                  <a:schemeClr val="tx1">
                    <a:tint val="75000"/>
                  </a:schemeClr>
                </a:solidFill>
              </a:defRPr>
            </a:lvl1pPr>
          </a:lstStyle>
          <a:p>
            <a:r>
              <a:rPr lang="en-US" dirty="0"/>
              <a:t>Copyright © 2019 by Nelson Education Ltd.</a:t>
            </a:r>
            <a:endParaRPr lang="en-CA" dirty="0"/>
          </a:p>
        </p:txBody>
      </p:sp>
    </p:spTree>
    <p:extLst>
      <p:ext uri="{BB962C8B-B14F-4D97-AF65-F5344CB8AC3E}">
        <p14:creationId xmlns:p14="http://schemas.microsoft.com/office/powerpoint/2010/main" val="3355757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21404" y="482195"/>
            <a:ext cx="8153400" cy="914400"/>
          </a:xfrm>
        </p:spPr>
        <p:txBody>
          <a:bodyPr/>
          <a:lstStyle>
            <a:lvl1pPr>
              <a:defRPr>
                <a:latin typeface="Calibri" panose="020F0502020204030204" pitchFamily="34" charset="0"/>
              </a:defRPr>
            </a:lvl1pPr>
          </a:lstStyle>
          <a:p>
            <a:r>
              <a:rPr lang="en-US" dirty="0"/>
              <a:t>Click to edit Master title style</a:t>
            </a:r>
          </a:p>
        </p:txBody>
      </p:sp>
      <p:sp>
        <p:nvSpPr>
          <p:cNvPr id="3" name="Text Placeholder 2"/>
          <p:cNvSpPr>
            <a:spLocks noGrp="1"/>
          </p:cNvSpPr>
          <p:nvPr>
            <p:ph type="body" sz="half" idx="1"/>
          </p:nvPr>
        </p:nvSpPr>
        <p:spPr>
          <a:xfrm>
            <a:off x="1066800" y="1752600"/>
            <a:ext cx="3848100" cy="4267200"/>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067300" y="1752600"/>
            <a:ext cx="3848100" cy="4267200"/>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7"/>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buNone/>
              <a:defRPr sz="1200">
                <a:solidFill>
                  <a:schemeClr val="tx1">
                    <a:tint val="75000"/>
                  </a:schemeClr>
                </a:solidFill>
              </a:defRPr>
            </a:lvl1pPr>
          </a:lstStyle>
          <a:p>
            <a:r>
              <a:rPr lang="en-CA" dirty="0"/>
              <a:t>4-</a:t>
            </a:r>
            <a:fld id="{90E60EF9-1974-4B4E-8EB0-BAAA0C254CFE}" type="slidenum">
              <a:rPr lang="en-CA" smtClean="0"/>
              <a:pPr/>
              <a:t>‹#›</a:t>
            </a:fld>
            <a:endParaRPr lang="en-CA" dirty="0"/>
          </a:p>
        </p:txBody>
      </p:sp>
      <p:sp>
        <p:nvSpPr>
          <p:cNvPr id="8" name="Footer Placeholder 6"/>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buNone/>
              <a:defRPr sz="1100">
                <a:solidFill>
                  <a:schemeClr val="tx1">
                    <a:tint val="75000"/>
                  </a:schemeClr>
                </a:solidFill>
              </a:defRPr>
            </a:lvl1pPr>
          </a:lstStyle>
          <a:p>
            <a:r>
              <a:rPr lang="en-US" dirty="0"/>
              <a:t>Copyright © 2019 by Nelson Education Ltd.</a:t>
            </a:r>
            <a:endParaRPr lang="en-CA" dirty="0"/>
          </a:p>
        </p:txBody>
      </p:sp>
    </p:spTree>
    <p:extLst>
      <p:ext uri="{BB962C8B-B14F-4D97-AF65-F5344CB8AC3E}">
        <p14:creationId xmlns:p14="http://schemas.microsoft.com/office/powerpoint/2010/main" val="1622459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Slide Number Placeholder 7"/>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buNone/>
              <a:defRPr sz="1200">
                <a:solidFill>
                  <a:schemeClr val="tx1">
                    <a:tint val="75000"/>
                  </a:schemeClr>
                </a:solidFill>
              </a:defRPr>
            </a:lvl1pPr>
          </a:lstStyle>
          <a:p>
            <a:r>
              <a:rPr lang="en-CA" dirty="0"/>
              <a:t>4-</a:t>
            </a:r>
            <a:fld id="{90E60EF9-1974-4B4E-8EB0-BAAA0C254CFE}" type="slidenum">
              <a:rPr lang="en-CA" smtClean="0"/>
              <a:pPr/>
              <a:t>‹#›</a:t>
            </a:fld>
            <a:endParaRPr lang="en-CA" dirty="0"/>
          </a:p>
        </p:txBody>
      </p:sp>
      <p:sp>
        <p:nvSpPr>
          <p:cNvPr id="5" name="Footer Placeholder 6"/>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buNone/>
              <a:defRPr sz="1100">
                <a:solidFill>
                  <a:schemeClr val="tx1">
                    <a:tint val="75000"/>
                  </a:schemeClr>
                </a:solidFill>
              </a:defRPr>
            </a:lvl1pPr>
          </a:lstStyle>
          <a:p>
            <a:r>
              <a:rPr lang="en-US" dirty="0"/>
              <a:t>Copyright © 2019 by Nelson Education Ltd.</a:t>
            </a:r>
            <a:endParaRPr lang="en-CA" dirty="0"/>
          </a:p>
        </p:txBody>
      </p:sp>
    </p:spTree>
    <p:extLst>
      <p:ext uri="{BB962C8B-B14F-4D97-AF65-F5344CB8AC3E}">
        <p14:creationId xmlns:p14="http://schemas.microsoft.com/office/powerpoint/2010/main" val="230677527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6"/>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buNone/>
              <a:defRPr sz="1100">
                <a:solidFill>
                  <a:schemeClr val="tx1">
                    <a:tint val="75000"/>
                  </a:schemeClr>
                </a:solidFill>
              </a:defRPr>
            </a:lvl1pPr>
          </a:lstStyle>
          <a:p>
            <a:r>
              <a:rPr lang="en-US" dirty="0"/>
              <a:t>Copyright © 2019 by Nelson Education Ltd.</a:t>
            </a:r>
            <a:endParaRPr lang="en-CA" dirty="0"/>
          </a:p>
        </p:txBody>
      </p:sp>
      <p:sp>
        <p:nvSpPr>
          <p:cNvPr id="8" name="Slide Number Placeholder 7"/>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buNone/>
              <a:defRPr sz="1200">
                <a:solidFill>
                  <a:schemeClr val="tx1">
                    <a:tint val="75000"/>
                  </a:schemeClr>
                </a:solidFill>
              </a:defRPr>
            </a:lvl1pPr>
          </a:lstStyle>
          <a:p>
            <a:r>
              <a:rPr lang="en-CA" dirty="0"/>
              <a:t>4-</a:t>
            </a:r>
            <a:fld id="{90E60EF9-1974-4B4E-8EB0-BAAA0C254CFE}" type="slidenum">
              <a:rPr lang="en-CA" smtClean="0"/>
              <a:pPr/>
              <a:t>‹#›</a:t>
            </a:fld>
            <a:endParaRPr lang="en-CA" dirty="0"/>
          </a:p>
        </p:txBody>
      </p:sp>
    </p:spTree>
    <p:extLst>
      <p:ext uri="{BB962C8B-B14F-4D97-AF65-F5344CB8AC3E}">
        <p14:creationId xmlns:p14="http://schemas.microsoft.com/office/powerpoint/2010/main" val="2953755625"/>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9" r:id="rId5"/>
    <p:sldLayoutId id="2147483740" r:id="rId6"/>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slide" Target="slide8.xml"/><Relationship Id="rId5" Type="http://schemas.openxmlformats.org/officeDocument/2006/relationships/slide" Target="slide21.xml"/><Relationship Id="rId4" Type="http://schemas.openxmlformats.org/officeDocument/2006/relationships/slide" Target="slide3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077200" cy="5943600"/>
          </a:xfrm>
        </p:spPr>
        <p:txBody>
          <a:bodyPr>
            <a:normAutofit/>
          </a:bodyPr>
          <a:lstStyle/>
          <a:p>
            <a:pPr>
              <a:buNone/>
            </a:pPr>
            <a:r>
              <a:rPr lang="en-US" dirty="0"/>
              <a:t>NETA PowerPoint® Slides </a:t>
            </a:r>
          </a:p>
          <a:p>
            <a:pPr>
              <a:buNone/>
            </a:pPr>
            <a:r>
              <a:rPr lang="en-US" dirty="0"/>
              <a:t>to Accompany</a:t>
            </a:r>
            <a:endParaRPr lang="en-CA" dirty="0"/>
          </a:p>
          <a:p>
            <a:endParaRPr lang="en-US" dirty="0"/>
          </a:p>
          <a:p>
            <a:pPr marL="0" indent="0">
              <a:buNone/>
            </a:pPr>
            <a:endParaRPr lang="en-US" sz="2800" dirty="0"/>
          </a:p>
          <a:p>
            <a:pPr marL="0" indent="0">
              <a:buNone/>
            </a:pPr>
            <a:endParaRPr lang="en-US" sz="2800" dirty="0"/>
          </a:p>
          <a:p>
            <a:pPr marL="0" indent="0">
              <a:buNone/>
            </a:pPr>
            <a:endParaRPr lang="en-US" sz="2800" dirty="0"/>
          </a:p>
          <a:p>
            <a:pPr marL="0" indent="0">
              <a:buNone/>
            </a:pPr>
            <a:endParaRPr lang="en-US" sz="2800" dirty="0"/>
          </a:p>
          <a:p>
            <a:pPr marL="0" indent="0" algn="r">
              <a:buNone/>
            </a:pPr>
            <a:endParaRPr lang="en-US" sz="2400" dirty="0"/>
          </a:p>
          <a:p>
            <a:pPr marL="0" indent="0" algn="r">
              <a:buNone/>
            </a:pPr>
            <a:endParaRPr lang="en-US" sz="2200" dirty="0">
              <a:latin typeface="Calibri" panose="020F0502020204030204" pitchFamily="34" charset="0"/>
            </a:endParaRPr>
          </a:p>
          <a:p>
            <a:pPr marL="0" indent="0" algn="r">
              <a:lnSpc>
                <a:spcPct val="110000"/>
              </a:lnSpc>
              <a:spcBef>
                <a:spcPts val="0"/>
              </a:spcBef>
              <a:buNone/>
            </a:pPr>
            <a:r>
              <a:rPr lang="en-US" sz="2200" dirty="0">
                <a:latin typeface="Calibri" panose="020F0502020204030204" pitchFamily="34" charset="0"/>
              </a:rPr>
              <a:t>Prepared by </a:t>
            </a:r>
          </a:p>
          <a:p>
            <a:pPr marL="0" indent="0" algn="r">
              <a:lnSpc>
                <a:spcPct val="110000"/>
              </a:lnSpc>
              <a:spcBef>
                <a:spcPts val="0"/>
              </a:spcBef>
              <a:buNone/>
            </a:pPr>
            <a:r>
              <a:rPr lang="en-US" sz="2200" dirty="0">
                <a:latin typeface="Calibri" panose="020F0502020204030204" pitchFamily="34" charset="0"/>
              </a:rPr>
              <a:t>Katharine Ferguson, </a:t>
            </a:r>
          </a:p>
          <a:p>
            <a:pPr marL="0" indent="0" algn="r">
              <a:lnSpc>
                <a:spcPct val="110000"/>
              </a:lnSpc>
              <a:spcBef>
                <a:spcPts val="0"/>
              </a:spcBef>
              <a:buNone/>
            </a:pPr>
            <a:r>
              <a:rPr lang="en-US" sz="2200" dirty="0">
                <a:latin typeface="Calibri" panose="020F0502020204030204" pitchFamily="34" charset="0"/>
              </a:rPr>
              <a:t>Seneca College</a:t>
            </a:r>
            <a:endParaRPr lang="en-CA" sz="2200" dirty="0">
              <a:latin typeface="Calibri" panose="020F0502020204030204" pitchFamily="34" charset="0"/>
            </a:endParaRPr>
          </a:p>
        </p:txBody>
      </p:sp>
      <p:sp>
        <p:nvSpPr>
          <p:cNvPr id="6" name="Footer Placeholder 5"/>
          <p:cNvSpPr>
            <a:spLocks noGrp="1"/>
          </p:cNvSpPr>
          <p:nvPr>
            <p:ph type="ftr" sz="quarter" idx="3"/>
          </p:nvPr>
        </p:nvSpPr>
        <p:spPr>
          <a:xfrm>
            <a:off x="3124200" y="6356350"/>
            <a:ext cx="3200400" cy="365125"/>
          </a:xfrm>
        </p:spPr>
        <p:txBody>
          <a:bodyPr/>
          <a:lstStyle/>
          <a:p>
            <a:r>
              <a:rPr lang="en-US" dirty="0"/>
              <a:t>Copyright © 2019 by Nelson Education Ltd.</a:t>
            </a:r>
            <a:endParaRPr lang="en-CA" dirty="0"/>
          </a:p>
        </p:txBody>
      </p:sp>
      <p:sp>
        <p:nvSpPr>
          <p:cNvPr id="7" name="Slide Number Placeholder 6"/>
          <p:cNvSpPr>
            <a:spLocks noGrp="1"/>
          </p:cNvSpPr>
          <p:nvPr>
            <p:ph type="sldNum" sz="quarter" idx="4"/>
          </p:nvPr>
        </p:nvSpPr>
        <p:spPr/>
        <p:txBody>
          <a:bodyPr/>
          <a:lstStyle/>
          <a:p>
            <a:r>
              <a:rPr lang="en-CA" dirty="0"/>
              <a:t>4-</a:t>
            </a:r>
            <a:fld id="{90E60EF9-1974-4B4E-8EB0-BAAA0C254CFE}" type="slidenum">
              <a:rPr lang="en-CA" smtClean="0"/>
              <a:pPr/>
              <a:t>1</a:t>
            </a:fld>
            <a:endParaRPr lang="en-CA"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87824" y="1484784"/>
            <a:ext cx="3008740" cy="3854065"/>
          </a:xfrm>
          <a:prstGeom prst="rect">
            <a:avLst/>
          </a:prstGeom>
        </p:spPr>
      </p:pic>
    </p:spTree>
    <p:extLst>
      <p:ext uri="{BB962C8B-B14F-4D97-AF65-F5344CB8AC3E}">
        <p14:creationId xmlns:p14="http://schemas.microsoft.com/office/powerpoint/2010/main" val="34118788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02588-0B38-4F17-9D5C-5B9221713C6A}"/>
              </a:ext>
            </a:extLst>
          </p:cNvPr>
          <p:cNvSpPr>
            <a:spLocks noGrp="1"/>
          </p:cNvSpPr>
          <p:nvPr>
            <p:ph type="title"/>
          </p:nvPr>
        </p:nvSpPr>
        <p:spPr/>
        <p:txBody>
          <a:bodyPr>
            <a:normAutofit fontScale="90000"/>
          </a:bodyPr>
          <a:lstStyle/>
          <a:p>
            <a:r>
              <a:rPr lang="en-CA" dirty="0"/>
              <a:t>Anticipating and Profiling the Audience</a:t>
            </a:r>
          </a:p>
        </p:txBody>
      </p:sp>
      <p:sp>
        <p:nvSpPr>
          <p:cNvPr id="5" name="Content Placeholder 4">
            <a:extLst>
              <a:ext uri="{FF2B5EF4-FFF2-40B4-BE49-F238E27FC236}">
                <a16:creationId xmlns:a16="http://schemas.microsoft.com/office/drawing/2014/main" id="{D94111E5-F4A4-428D-A927-B7CFCC9EE101}"/>
              </a:ext>
            </a:extLst>
          </p:cNvPr>
          <p:cNvSpPr>
            <a:spLocks noGrp="1"/>
          </p:cNvSpPr>
          <p:nvPr>
            <p:ph idx="1"/>
          </p:nvPr>
        </p:nvSpPr>
        <p:spPr/>
        <p:txBody>
          <a:bodyPr/>
          <a:lstStyle/>
          <a:p>
            <a:r>
              <a:rPr lang="en-CA" sz="3400" dirty="0"/>
              <a:t>Anticipating the audience asks questions:</a:t>
            </a:r>
          </a:p>
          <a:p>
            <a:pPr marL="514350" indent="-514350">
              <a:buFont typeface="+mj-lt"/>
              <a:buAutoNum type="alphaLcParenR"/>
            </a:pPr>
            <a:r>
              <a:rPr lang="en-CA" dirty="0"/>
              <a:t>What is the reader or listener like?</a:t>
            </a:r>
          </a:p>
          <a:p>
            <a:pPr marL="514350" indent="-514350">
              <a:buFont typeface="+mj-lt"/>
              <a:buAutoNum type="alphaLcParenR"/>
            </a:pPr>
            <a:r>
              <a:rPr lang="en-CA" dirty="0"/>
              <a:t>How will that person react to the message?</a:t>
            </a:r>
          </a:p>
          <a:p>
            <a:pPr marL="0" indent="0">
              <a:buNone/>
            </a:pPr>
            <a:endParaRPr lang="en-CA" dirty="0"/>
          </a:p>
          <a:p>
            <a:r>
              <a:rPr lang="en-CA" dirty="0"/>
              <a:t>How much time is devoted to answering these questions depends on the message and context.</a:t>
            </a:r>
          </a:p>
        </p:txBody>
      </p:sp>
      <p:sp>
        <p:nvSpPr>
          <p:cNvPr id="3" name="Slide Number Placeholder 2">
            <a:extLst>
              <a:ext uri="{FF2B5EF4-FFF2-40B4-BE49-F238E27FC236}">
                <a16:creationId xmlns:a16="http://schemas.microsoft.com/office/drawing/2014/main" id="{36DEB36A-59D8-43FA-A85C-767CEAE7F4D1}"/>
              </a:ext>
            </a:extLst>
          </p:cNvPr>
          <p:cNvSpPr>
            <a:spLocks noGrp="1"/>
          </p:cNvSpPr>
          <p:nvPr>
            <p:ph type="sldNum" sz="quarter" idx="4"/>
          </p:nvPr>
        </p:nvSpPr>
        <p:spPr/>
        <p:txBody>
          <a:bodyPr/>
          <a:lstStyle/>
          <a:p>
            <a:r>
              <a:rPr lang="en-CA" dirty="0"/>
              <a:t>4-</a:t>
            </a:r>
            <a:fld id="{90E60EF9-1974-4B4E-8EB0-BAAA0C254CFE}" type="slidenum">
              <a:rPr lang="en-CA" smtClean="0"/>
              <a:pPr/>
              <a:t>10</a:t>
            </a:fld>
            <a:endParaRPr lang="en-CA" dirty="0"/>
          </a:p>
        </p:txBody>
      </p:sp>
      <p:sp>
        <p:nvSpPr>
          <p:cNvPr id="4" name="Footer Placeholder 3">
            <a:extLst>
              <a:ext uri="{FF2B5EF4-FFF2-40B4-BE49-F238E27FC236}">
                <a16:creationId xmlns:a16="http://schemas.microsoft.com/office/drawing/2014/main" id="{3128D0E4-B09A-4723-80DD-9B047E6B2B74}"/>
              </a:ext>
            </a:extLst>
          </p:cNvPr>
          <p:cNvSpPr>
            <a:spLocks noGrp="1"/>
          </p:cNvSpPr>
          <p:nvPr>
            <p:ph type="ftr" sz="quarter" idx="3"/>
          </p:nvPr>
        </p:nvSpPr>
        <p:spPr/>
        <p:txBody>
          <a:bodyPr/>
          <a:lstStyle/>
          <a:p>
            <a:r>
              <a:rPr lang="en-US" dirty="0"/>
              <a:t>Copyright © 2019 by Nelson Education Ltd.</a:t>
            </a:r>
            <a:endParaRPr lang="en-CA" dirty="0"/>
          </a:p>
        </p:txBody>
      </p:sp>
    </p:spTree>
    <p:extLst>
      <p:ext uri="{BB962C8B-B14F-4D97-AF65-F5344CB8AC3E}">
        <p14:creationId xmlns:p14="http://schemas.microsoft.com/office/powerpoint/2010/main" val="3905045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 calcmode="lin" valueType="num">
                                      <p:cBhvr additive="base">
                                        <p:cTn id="19"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 calcmode="lin" valueType="num">
                                      <p:cBhvr additive="base">
                                        <p:cTn id="25" dur="500" fill="hold"/>
                                        <p:tgtEl>
                                          <p:spTgt spid="5">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9F1EF-7116-46F1-97B2-F330BFC51E6E}"/>
              </a:ext>
            </a:extLst>
          </p:cNvPr>
          <p:cNvSpPr>
            <a:spLocks noGrp="1"/>
          </p:cNvSpPr>
          <p:nvPr>
            <p:ph type="title"/>
          </p:nvPr>
        </p:nvSpPr>
        <p:spPr/>
        <p:txBody>
          <a:bodyPr>
            <a:normAutofit fontScale="90000"/>
          </a:bodyPr>
          <a:lstStyle/>
          <a:p>
            <a:r>
              <a:rPr lang="en-CA" dirty="0"/>
              <a:t>Asking the Right Profiling Questions </a:t>
            </a:r>
          </a:p>
        </p:txBody>
      </p:sp>
      <p:sp>
        <p:nvSpPr>
          <p:cNvPr id="3" name="Content Placeholder 2">
            <a:extLst>
              <a:ext uri="{FF2B5EF4-FFF2-40B4-BE49-F238E27FC236}">
                <a16:creationId xmlns:a16="http://schemas.microsoft.com/office/drawing/2014/main" id="{27756D13-429B-4C03-9025-0E960F8975EA}"/>
              </a:ext>
            </a:extLst>
          </p:cNvPr>
          <p:cNvSpPr>
            <a:spLocks noGrp="1"/>
          </p:cNvSpPr>
          <p:nvPr>
            <p:ph idx="1"/>
          </p:nvPr>
        </p:nvSpPr>
        <p:spPr/>
        <p:txBody>
          <a:bodyPr>
            <a:normAutofit fontScale="92500" lnSpcReduction="20000"/>
          </a:bodyPr>
          <a:lstStyle/>
          <a:p>
            <a:r>
              <a:rPr lang="en-CA" b="1" dirty="0"/>
              <a:t>Analytical report:</a:t>
            </a:r>
            <a:r>
              <a:rPr lang="en-CA" dirty="0"/>
              <a:t> Is it a big group or management who will read the message? This profiling will take time.</a:t>
            </a:r>
          </a:p>
          <a:p>
            <a:r>
              <a:rPr lang="en-CA" b="1" dirty="0"/>
              <a:t>An e-mail message:</a:t>
            </a:r>
            <a:r>
              <a:rPr lang="en-CA" dirty="0"/>
              <a:t> To whom am I writing? It may take little time if to a coworker or familiar supplier.</a:t>
            </a:r>
          </a:p>
          <a:p>
            <a:r>
              <a:rPr lang="en-CA" b="1" dirty="0"/>
              <a:t>A blog post:</a:t>
            </a:r>
            <a:r>
              <a:rPr lang="en-CA" dirty="0"/>
              <a:t> Will local, national, and international audiences read the message?</a:t>
            </a:r>
          </a:p>
          <a:p>
            <a:r>
              <a:rPr lang="en-CA" b="1" dirty="0"/>
              <a:t>Brief message on social media:</a:t>
            </a:r>
            <a:r>
              <a:rPr lang="en-CA" dirty="0"/>
              <a:t> How much of your day and life do you want to share? Will customers and business partners read posts?</a:t>
            </a:r>
          </a:p>
        </p:txBody>
      </p:sp>
      <p:sp>
        <p:nvSpPr>
          <p:cNvPr id="4" name="Slide Number Placeholder 3">
            <a:extLst>
              <a:ext uri="{FF2B5EF4-FFF2-40B4-BE49-F238E27FC236}">
                <a16:creationId xmlns:a16="http://schemas.microsoft.com/office/drawing/2014/main" id="{0A452F92-08B1-4B67-9854-F19B2CE8D4FC}"/>
              </a:ext>
            </a:extLst>
          </p:cNvPr>
          <p:cNvSpPr>
            <a:spLocks noGrp="1"/>
          </p:cNvSpPr>
          <p:nvPr>
            <p:ph type="sldNum" sz="quarter" idx="4"/>
          </p:nvPr>
        </p:nvSpPr>
        <p:spPr/>
        <p:txBody>
          <a:bodyPr/>
          <a:lstStyle/>
          <a:p>
            <a:r>
              <a:rPr lang="en-CA" dirty="0"/>
              <a:t>4-</a:t>
            </a:r>
            <a:fld id="{90E60EF9-1974-4B4E-8EB0-BAAA0C254CFE}" type="slidenum">
              <a:rPr lang="en-CA" smtClean="0"/>
              <a:pPr/>
              <a:t>11</a:t>
            </a:fld>
            <a:endParaRPr lang="en-CA" dirty="0"/>
          </a:p>
        </p:txBody>
      </p:sp>
      <p:sp>
        <p:nvSpPr>
          <p:cNvPr id="5" name="Footer Placeholder 4">
            <a:extLst>
              <a:ext uri="{FF2B5EF4-FFF2-40B4-BE49-F238E27FC236}">
                <a16:creationId xmlns:a16="http://schemas.microsoft.com/office/drawing/2014/main" id="{92BF15D5-8B55-4050-BF70-CEE3DD182251}"/>
              </a:ext>
            </a:extLst>
          </p:cNvPr>
          <p:cNvSpPr>
            <a:spLocks noGrp="1"/>
          </p:cNvSpPr>
          <p:nvPr>
            <p:ph type="ftr" sz="quarter" idx="3"/>
          </p:nvPr>
        </p:nvSpPr>
        <p:spPr/>
        <p:txBody>
          <a:bodyPr/>
          <a:lstStyle/>
          <a:p>
            <a:r>
              <a:rPr lang="en-US" dirty="0"/>
              <a:t>Copyright © 2019 by Nelson Education Ltd.</a:t>
            </a:r>
            <a:endParaRPr lang="en-CA" dirty="0"/>
          </a:p>
        </p:txBody>
      </p:sp>
    </p:spTree>
    <p:extLst>
      <p:ext uri="{BB962C8B-B14F-4D97-AF65-F5344CB8AC3E}">
        <p14:creationId xmlns:p14="http://schemas.microsoft.com/office/powerpoint/2010/main" val="141025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290C9-7E9C-42D4-A8CD-3CBC61D5E501}"/>
              </a:ext>
            </a:extLst>
          </p:cNvPr>
          <p:cNvSpPr>
            <a:spLocks noGrp="1"/>
          </p:cNvSpPr>
          <p:nvPr>
            <p:ph type="title"/>
          </p:nvPr>
        </p:nvSpPr>
        <p:spPr/>
        <p:txBody>
          <a:bodyPr>
            <a:normAutofit fontScale="90000"/>
          </a:bodyPr>
          <a:lstStyle/>
          <a:p>
            <a:r>
              <a:rPr lang="en-CA" dirty="0"/>
              <a:t>Making Choices Based on the Audience Profile</a:t>
            </a:r>
          </a:p>
        </p:txBody>
      </p:sp>
      <p:sp>
        <p:nvSpPr>
          <p:cNvPr id="3" name="Content Placeholder 2">
            <a:extLst>
              <a:ext uri="{FF2B5EF4-FFF2-40B4-BE49-F238E27FC236}">
                <a16:creationId xmlns:a16="http://schemas.microsoft.com/office/drawing/2014/main" id="{96F1E6D6-332E-4C53-B088-EE3805B7052A}"/>
              </a:ext>
            </a:extLst>
          </p:cNvPr>
          <p:cNvSpPr>
            <a:spLocks noGrp="1"/>
          </p:cNvSpPr>
          <p:nvPr>
            <p:ph idx="1"/>
          </p:nvPr>
        </p:nvSpPr>
        <p:spPr/>
        <p:txBody>
          <a:bodyPr/>
          <a:lstStyle/>
          <a:p>
            <a:r>
              <a:rPr lang="en-CA" dirty="0"/>
              <a:t>What language is appropriate?</a:t>
            </a:r>
          </a:p>
          <a:p>
            <a:r>
              <a:rPr lang="en-CA" dirty="0"/>
              <a:t>Are you free to use specialized technical terms?</a:t>
            </a:r>
          </a:p>
          <a:p>
            <a:r>
              <a:rPr lang="en-CA" dirty="0"/>
              <a:t>Should the tone be formal or informal?</a:t>
            </a:r>
          </a:p>
          <a:p>
            <a:r>
              <a:rPr lang="en-CA" dirty="0"/>
              <a:t>Will the receiver respond positively or negatively to the message?</a:t>
            </a:r>
          </a:p>
          <a:p>
            <a:r>
              <a:rPr lang="en-CA" dirty="0"/>
              <a:t>Will a secondary audience read the message and who are they?</a:t>
            </a:r>
          </a:p>
        </p:txBody>
      </p:sp>
      <p:sp>
        <p:nvSpPr>
          <p:cNvPr id="4" name="Slide Number Placeholder 3">
            <a:extLst>
              <a:ext uri="{FF2B5EF4-FFF2-40B4-BE49-F238E27FC236}">
                <a16:creationId xmlns:a16="http://schemas.microsoft.com/office/drawing/2014/main" id="{FFAE8AA5-5C7F-45E9-89F5-8D32BF475BFB}"/>
              </a:ext>
            </a:extLst>
          </p:cNvPr>
          <p:cNvSpPr>
            <a:spLocks noGrp="1"/>
          </p:cNvSpPr>
          <p:nvPr>
            <p:ph type="sldNum" sz="quarter" idx="4"/>
          </p:nvPr>
        </p:nvSpPr>
        <p:spPr/>
        <p:txBody>
          <a:bodyPr/>
          <a:lstStyle/>
          <a:p>
            <a:r>
              <a:rPr lang="en-CA" dirty="0"/>
              <a:t>4-</a:t>
            </a:r>
            <a:fld id="{90E60EF9-1974-4B4E-8EB0-BAAA0C254CFE}" type="slidenum">
              <a:rPr lang="en-CA" smtClean="0"/>
              <a:pPr/>
              <a:t>12</a:t>
            </a:fld>
            <a:endParaRPr lang="en-CA" dirty="0"/>
          </a:p>
        </p:txBody>
      </p:sp>
      <p:sp>
        <p:nvSpPr>
          <p:cNvPr id="5" name="Footer Placeholder 4">
            <a:extLst>
              <a:ext uri="{FF2B5EF4-FFF2-40B4-BE49-F238E27FC236}">
                <a16:creationId xmlns:a16="http://schemas.microsoft.com/office/drawing/2014/main" id="{DDF5F50F-D09C-4B67-8920-A836C3B1B412}"/>
              </a:ext>
            </a:extLst>
          </p:cNvPr>
          <p:cNvSpPr>
            <a:spLocks noGrp="1"/>
          </p:cNvSpPr>
          <p:nvPr>
            <p:ph type="ftr" sz="quarter" idx="3"/>
          </p:nvPr>
        </p:nvSpPr>
        <p:spPr/>
        <p:txBody>
          <a:bodyPr/>
          <a:lstStyle/>
          <a:p>
            <a:r>
              <a:rPr lang="en-US" dirty="0"/>
              <a:t>Copyright © 2019 by Nelson Education Ltd.</a:t>
            </a:r>
            <a:endParaRPr lang="en-CA" dirty="0"/>
          </a:p>
        </p:txBody>
      </p:sp>
    </p:spTree>
    <p:extLst>
      <p:ext uri="{BB962C8B-B14F-4D97-AF65-F5344CB8AC3E}">
        <p14:creationId xmlns:p14="http://schemas.microsoft.com/office/powerpoint/2010/main" val="1597785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7268" name="Rectangle 4"/>
          <p:cNvSpPr>
            <a:spLocks noGrp="1" noChangeArrowheads="1"/>
          </p:cNvSpPr>
          <p:nvPr>
            <p:ph type="title"/>
          </p:nvPr>
        </p:nvSpPr>
        <p:spPr/>
        <p:txBody>
          <a:bodyPr/>
          <a:lstStyle/>
          <a:p>
            <a:r>
              <a:rPr lang="en-US" dirty="0"/>
              <a:t>Selecting the Best Channel</a:t>
            </a:r>
          </a:p>
        </p:txBody>
      </p:sp>
      <p:sp>
        <p:nvSpPr>
          <p:cNvPr id="8" name="Content Placeholder 7"/>
          <p:cNvSpPr>
            <a:spLocks noGrp="1"/>
          </p:cNvSpPr>
          <p:nvPr>
            <p:ph idx="1"/>
          </p:nvPr>
        </p:nvSpPr>
        <p:spPr>
          <a:xfrm>
            <a:off x="457200" y="3048000"/>
            <a:ext cx="8229600" cy="3078163"/>
          </a:xfrm>
        </p:spPr>
        <p:txBody>
          <a:bodyPr/>
          <a:lstStyle/>
          <a:p>
            <a:r>
              <a:rPr lang="en-US" dirty="0"/>
              <a:t>Importance, confidentiality and sensitivity of the message</a:t>
            </a:r>
          </a:p>
          <a:p>
            <a:r>
              <a:rPr lang="en-US" dirty="0"/>
              <a:t>Amount and speed of feedback and interactivity required</a:t>
            </a:r>
          </a:p>
          <a:p>
            <a:r>
              <a:rPr lang="en-US" dirty="0"/>
              <a:t>Necessity of a permanent record</a:t>
            </a:r>
          </a:p>
        </p:txBody>
      </p:sp>
      <p:sp>
        <p:nvSpPr>
          <p:cNvPr id="69635" name="Rectangle 2"/>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pPr>
              <a:lnSpc>
                <a:spcPct val="90000"/>
              </a:lnSpc>
              <a:spcBef>
                <a:spcPct val="20000"/>
              </a:spcBef>
              <a:buClr>
                <a:srgbClr val="963C26"/>
              </a:buClr>
              <a:buFont typeface="Wingdings" pitchFamily="2" charset="2"/>
              <a:buNone/>
            </a:pPr>
            <a:endParaRPr lang="en-CA" dirty="0"/>
          </a:p>
        </p:txBody>
      </p:sp>
      <p:sp>
        <p:nvSpPr>
          <p:cNvPr id="267281" name="Text Box 17"/>
          <p:cNvSpPr txBox="1">
            <a:spLocks noChangeArrowheads="1"/>
          </p:cNvSpPr>
          <p:nvPr/>
        </p:nvSpPr>
        <p:spPr bwMode="auto">
          <a:xfrm>
            <a:off x="681302" y="1561779"/>
            <a:ext cx="1720536" cy="535531"/>
          </a:xfrm>
          <a:prstGeom prst="rect">
            <a:avLst/>
          </a:prstGeom>
          <a:noFill/>
          <a:ln w="9525" algn="ctr">
            <a:noFill/>
            <a:miter lim="800000"/>
            <a:headEnd/>
            <a:tailEnd/>
          </a:ln>
        </p:spPr>
        <p:txBody>
          <a:bodyPr wrap="none">
            <a:spAutoFit/>
          </a:bodyPr>
          <a:lstStyle/>
          <a:p>
            <a:pPr marL="457200" indent="-457200">
              <a:lnSpc>
                <a:spcPct val="90000"/>
              </a:lnSpc>
              <a:spcBef>
                <a:spcPct val="20000"/>
              </a:spcBef>
              <a:spcAft>
                <a:spcPct val="10000"/>
              </a:spcAft>
              <a:buClr>
                <a:srgbClr val="963C26"/>
              </a:buClr>
              <a:buFont typeface="Wingdings" pitchFamily="2" charset="2"/>
              <a:buNone/>
            </a:pPr>
            <a:r>
              <a:rPr lang="en-US" sz="3200" i="1" dirty="0">
                <a:solidFill>
                  <a:schemeClr val="tx2"/>
                </a:solidFill>
                <a:latin typeface="Calibri" pitchFamily="34" charset="0"/>
                <a:cs typeface="Calibri" pitchFamily="34" charset="0"/>
              </a:rPr>
              <a:t>Intranet?</a:t>
            </a:r>
          </a:p>
        </p:txBody>
      </p:sp>
      <p:sp>
        <p:nvSpPr>
          <p:cNvPr id="267282" name="Text Box 18"/>
          <p:cNvSpPr txBox="1">
            <a:spLocks noChangeArrowheads="1"/>
          </p:cNvSpPr>
          <p:nvPr/>
        </p:nvSpPr>
        <p:spPr bwMode="auto">
          <a:xfrm rot="10800000" flipV="1">
            <a:off x="3581400" y="1598069"/>
            <a:ext cx="1597756" cy="535531"/>
          </a:xfrm>
          <a:prstGeom prst="rect">
            <a:avLst/>
          </a:prstGeom>
          <a:noFill/>
          <a:ln w="9525" algn="ctr">
            <a:noFill/>
            <a:miter lim="800000"/>
            <a:headEnd/>
            <a:tailEnd/>
          </a:ln>
        </p:spPr>
        <p:txBody>
          <a:bodyPr wrap="square">
            <a:spAutoFit/>
          </a:bodyPr>
          <a:lstStyle/>
          <a:p>
            <a:pPr marL="457200" indent="-457200">
              <a:lnSpc>
                <a:spcPct val="90000"/>
              </a:lnSpc>
              <a:spcBef>
                <a:spcPct val="20000"/>
              </a:spcBef>
              <a:spcAft>
                <a:spcPct val="10000"/>
              </a:spcAft>
              <a:buClr>
                <a:srgbClr val="963C26"/>
              </a:buClr>
              <a:buFont typeface="Wingdings" pitchFamily="2" charset="2"/>
              <a:buNone/>
            </a:pPr>
            <a:r>
              <a:rPr lang="en-US" sz="3200" i="1" dirty="0">
                <a:solidFill>
                  <a:schemeClr val="tx2"/>
                </a:solidFill>
                <a:latin typeface="Calibri" pitchFamily="34" charset="0"/>
                <a:cs typeface="Calibri" pitchFamily="34" charset="0"/>
              </a:rPr>
              <a:t>E-mail?</a:t>
            </a:r>
          </a:p>
        </p:txBody>
      </p:sp>
      <p:sp>
        <p:nvSpPr>
          <p:cNvPr id="267283" name="Text Box 19"/>
          <p:cNvSpPr txBox="1">
            <a:spLocks noChangeArrowheads="1"/>
          </p:cNvSpPr>
          <p:nvPr/>
        </p:nvSpPr>
        <p:spPr bwMode="auto">
          <a:xfrm>
            <a:off x="6914859" y="1547007"/>
            <a:ext cx="1447799" cy="535531"/>
          </a:xfrm>
          <a:prstGeom prst="rect">
            <a:avLst/>
          </a:prstGeom>
          <a:noFill/>
          <a:ln w="9525" algn="ctr">
            <a:noFill/>
            <a:miter lim="800000"/>
            <a:headEnd/>
            <a:tailEnd/>
          </a:ln>
        </p:spPr>
        <p:txBody>
          <a:bodyPr wrap="square">
            <a:spAutoFit/>
          </a:bodyPr>
          <a:lstStyle/>
          <a:p>
            <a:pPr marL="457200" indent="-457200">
              <a:lnSpc>
                <a:spcPct val="90000"/>
              </a:lnSpc>
              <a:spcBef>
                <a:spcPct val="20000"/>
              </a:spcBef>
              <a:spcAft>
                <a:spcPct val="10000"/>
              </a:spcAft>
              <a:buClr>
                <a:srgbClr val="963C26"/>
              </a:buClr>
              <a:buFont typeface="Wingdings" pitchFamily="2" charset="2"/>
              <a:buNone/>
            </a:pPr>
            <a:r>
              <a:rPr lang="en-US" sz="3200" i="1" dirty="0">
                <a:solidFill>
                  <a:schemeClr val="tx2"/>
                </a:solidFill>
                <a:latin typeface="Calibri" pitchFamily="34" charset="0"/>
                <a:cs typeface="Calibri" pitchFamily="34" charset="0"/>
              </a:rPr>
              <a:t>Letter?</a:t>
            </a:r>
          </a:p>
        </p:txBody>
      </p:sp>
      <p:sp>
        <p:nvSpPr>
          <p:cNvPr id="267284" name="Text Box 20"/>
          <p:cNvSpPr txBox="1">
            <a:spLocks noChangeArrowheads="1"/>
          </p:cNvSpPr>
          <p:nvPr/>
        </p:nvSpPr>
        <p:spPr bwMode="auto">
          <a:xfrm>
            <a:off x="1444524" y="2165131"/>
            <a:ext cx="3492687" cy="535531"/>
          </a:xfrm>
          <a:prstGeom prst="rect">
            <a:avLst/>
          </a:prstGeom>
          <a:noFill/>
          <a:ln w="9525" algn="ctr">
            <a:noFill/>
            <a:miter lim="800000"/>
            <a:headEnd/>
            <a:tailEnd/>
          </a:ln>
        </p:spPr>
        <p:txBody>
          <a:bodyPr wrap="none">
            <a:spAutoFit/>
          </a:bodyPr>
          <a:lstStyle/>
          <a:p>
            <a:pPr marL="457200" indent="-457200">
              <a:lnSpc>
                <a:spcPct val="90000"/>
              </a:lnSpc>
              <a:spcBef>
                <a:spcPct val="20000"/>
              </a:spcBef>
              <a:spcAft>
                <a:spcPct val="10000"/>
              </a:spcAft>
              <a:buClr>
                <a:srgbClr val="963C26"/>
              </a:buClr>
              <a:buFont typeface="Wingdings" pitchFamily="2" charset="2"/>
              <a:buNone/>
            </a:pPr>
            <a:r>
              <a:rPr lang="en-US" sz="3200" i="1" dirty="0">
                <a:solidFill>
                  <a:schemeClr val="tx2"/>
                </a:solidFill>
                <a:latin typeface="Calibri" pitchFamily="34" charset="0"/>
                <a:cs typeface="Calibri" pitchFamily="34" charset="0"/>
              </a:rPr>
              <a:t>Videoconferencing?</a:t>
            </a:r>
          </a:p>
        </p:txBody>
      </p:sp>
      <p:sp>
        <p:nvSpPr>
          <p:cNvPr id="267285" name="Text Box 21"/>
          <p:cNvSpPr txBox="1">
            <a:spLocks noChangeArrowheads="1"/>
          </p:cNvSpPr>
          <p:nvPr/>
        </p:nvSpPr>
        <p:spPr bwMode="auto">
          <a:xfrm>
            <a:off x="5352759" y="2221747"/>
            <a:ext cx="2286000" cy="387798"/>
          </a:xfrm>
          <a:prstGeom prst="rect">
            <a:avLst/>
          </a:prstGeom>
          <a:noFill/>
          <a:ln w="9525" algn="ctr">
            <a:noFill/>
            <a:miter lim="800000"/>
            <a:headEnd/>
            <a:tailEnd/>
          </a:ln>
        </p:spPr>
        <p:txBody>
          <a:bodyPr wrap="square">
            <a:spAutoFit/>
          </a:bodyPr>
          <a:lstStyle/>
          <a:p>
            <a:pPr algn="ctr">
              <a:lnSpc>
                <a:spcPct val="60000"/>
              </a:lnSpc>
              <a:spcBef>
                <a:spcPct val="20000"/>
              </a:spcBef>
              <a:spcAft>
                <a:spcPct val="10000"/>
              </a:spcAft>
              <a:buClr>
                <a:srgbClr val="963C26"/>
              </a:buClr>
              <a:buFont typeface="Wingdings" pitchFamily="2" charset="2"/>
              <a:buNone/>
            </a:pPr>
            <a:r>
              <a:rPr lang="en-US" sz="3200" i="1" dirty="0">
                <a:solidFill>
                  <a:schemeClr val="tx2"/>
                </a:solidFill>
                <a:latin typeface="Calibri" pitchFamily="34" charset="0"/>
                <a:cs typeface="Calibri" pitchFamily="34" charset="0"/>
              </a:rPr>
              <a:t>Voice mail?</a:t>
            </a:r>
          </a:p>
        </p:txBody>
      </p:sp>
      <p:sp>
        <p:nvSpPr>
          <p:cNvPr id="12" name="Footer Placeholder 1"/>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13" name="Slide Number Placeholder 12"/>
          <p:cNvSpPr>
            <a:spLocks noGrp="1"/>
          </p:cNvSpPr>
          <p:nvPr>
            <p:ph type="sldNum" sz="quarter" idx="4"/>
          </p:nvPr>
        </p:nvSpPr>
        <p:spPr/>
        <p:txBody>
          <a:bodyPr/>
          <a:lstStyle/>
          <a:p>
            <a:r>
              <a:rPr lang="en-CA" dirty="0"/>
              <a:t>4-</a:t>
            </a:r>
            <a:fld id="{90E60EF9-1974-4B4E-8EB0-BAAA0C254CFE}" type="slidenum">
              <a:rPr lang="en-CA" smtClean="0"/>
              <a:pPr/>
              <a:t>13</a:t>
            </a:fld>
            <a:endParaRPr lang="en-CA"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7268"/>
                                        </p:tgtEl>
                                        <p:attrNameLst>
                                          <p:attrName>style.visibility</p:attrName>
                                        </p:attrNameLst>
                                      </p:cBhvr>
                                      <p:to>
                                        <p:strVal val="visible"/>
                                      </p:to>
                                    </p:set>
                                    <p:anim calcmode="lin" valueType="num">
                                      <p:cBhvr additive="base">
                                        <p:cTn id="7" dur="500" fill="hold"/>
                                        <p:tgtEl>
                                          <p:spTgt spid="267268"/>
                                        </p:tgtEl>
                                        <p:attrNameLst>
                                          <p:attrName>ppt_x</p:attrName>
                                        </p:attrNameLst>
                                      </p:cBhvr>
                                      <p:tavLst>
                                        <p:tav tm="0">
                                          <p:val>
                                            <p:strVal val="0-#ppt_w/2"/>
                                          </p:val>
                                        </p:tav>
                                        <p:tav tm="100000">
                                          <p:val>
                                            <p:strVal val="#ppt_x"/>
                                          </p:val>
                                        </p:tav>
                                      </p:tavLst>
                                    </p:anim>
                                    <p:anim calcmode="lin" valueType="num">
                                      <p:cBhvr additive="base">
                                        <p:cTn id="8" dur="500" fill="hold"/>
                                        <p:tgtEl>
                                          <p:spTgt spid="26726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 calcmode="lin" valueType="num">
                                      <p:cBhvr additive="base">
                                        <p:cTn id="13"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anim calcmode="lin" valueType="num">
                                      <p:cBhvr additive="base">
                                        <p:cTn id="19" dur="500" fill="hold"/>
                                        <p:tgtEl>
                                          <p:spTgt spid="8">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
                                            <p:txEl>
                                              <p:pRg st="2" end="2"/>
                                            </p:txEl>
                                          </p:spTgt>
                                        </p:tgtEl>
                                        <p:attrNameLst>
                                          <p:attrName>style.visibility</p:attrName>
                                        </p:attrNameLst>
                                      </p:cBhvr>
                                      <p:to>
                                        <p:strVal val="visible"/>
                                      </p:to>
                                    </p:set>
                                    <p:anim calcmode="lin" valueType="num">
                                      <p:cBhvr additive="base">
                                        <p:cTn id="25" dur="500" fill="hold"/>
                                        <p:tgtEl>
                                          <p:spTgt spid="8">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68" grpId="0"/>
      <p:bldP spid="8"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C7562-3EDC-43EE-96D6-B05AECBF48E0}"/>
              </a:ext>
            </a:extLst>
          </p:cNvPr>
          <p:cNvSpPr>
            <a:spLocks noGrp="1"/>
          </p:cNvSpPr>
          <p:nvPr>
            <p:ph type="title"/>
          </p:nvPr>
        </p:nvSpPr>
        <p:spPr/>
        <p:txBody>
          <a:bodyPr/>
          <a:lstStyle/>
          <a:p>
            <a:r>
              <a:rPr lang="en-US" dirty="0">
                <a:highlight>
                  <a:srgbClr val="FFFF00"/>
                </a:highlight>
              </a:rPr>
              <a:t>Selecting the Best Channel</a:t>
            </a:r>
            <a:endParaRPr lang="en-CA" dirty="0">
              <a:highlight>
                <a:srgbClr val="FFFF00"/>
              </a:highlight>
            </a:endParaRPr>
          </a:p>
        </p:txBody>
      </p:sp>
      <p:sp>
        <p:nvSpPr>
          <p:cNvPr id="3" name="Content Placeholder 2">
            <a:extLst>
              <a:ext uri="{FF2B5EF4-FFF2-40B4-BE49-F238E27FC236}">
                <a16:creationId xmlns:a16="http://schemas.microsoft.com/office/drawing/2014/main" id="{CF590C8B-2A3C-43E2-A099-65646523F865}"/>
              </a:ext>
            </a:extLst>
          </p:cNvPr>
          <p:cNvSpPr>
            <a:spLocks noGrp="1"/>
          </p:cNvSpPr>
          <p:nvPr>
            <p:ph idx="1"/>
          </p:nvPr>
        </p:nvSpPr>
        <p:spPr>
          <a:xfrm>
            <a:off x="457200" y="1988840"/>
            <a:ext cx="8229600" cy="4137323"/>
          </a:xfrm>
        </p:spPr>
        <p:txBody>
          <a:bodyPr>
            <a:normAutofit/>
          </a:bodyPr>
          <a:lstStyle/>
          <a:p>
            <a:r>
              <a:rPr lang="en-CA" sz="3400" dirty="0">
                <a:highlight>
                  <a:srgbClr val="FFFF00"/>
                </a:highlight>
              </a:rPr>
              <a:t>Cost</a:t>
            </a:r>
            <a:r>
              <a:rPr lang="en-CA" sz="3400" dirty="0"/>
              <a:t> of the channel</a:t>
            </a:r>
          </a:p>
          <a:p>
            <a:r>
              <a:rPr lang="en-CA" sz="3400" dirty="0">
                <a:highlight>
                  <a:srgbClr val="FFFF00"/>
                </a:highlight>
              </a:rPr>
              <a:t>Degree</a:t>
            </a:r>
            <a:r>
              <a:rPr lang="en-CA" sz="3400" dirty="0"/>
              <a:t> </a:t>
            </a:r>
            <a:r>
              <a:rPr lang="en-CA" sz="3400" dirty="0">
                <a:highlight>
                  <a:srgbClr val="FFFF00"/>
                </a:highlight>
              </a:rPr>
              <a:t>of</a:t>
            </a:r>
            <a:r>
              <a:rPr lang="en-CA" sz="3400" dirty="0"/>
              <a:t> </a:t>
            </a:r>
            <a:r>
              <a:rPr lang="en-CA" sz="3400" dirty="0">
                <a:highlight>
                  <a:srgbClr val="FFFF00"/>
                </a:highlight>
              </a:rPr>
              <a:t>formality</a:t>
            </a:r>
            <a:r>
              <a:rPr lang="en-CA" sz="3400" dirty="0"/>
              <a:t> </a:t>
            </a:r>
            <a:r>
              <a:rPr lang="en-CA" sz="3400" dirty="0">
                <a:highlight>
                  <a:srgbClr val="FFFF00"/>
                </a:highlight>
              </a:rPr>
              <a:t>desired</a:t>
            </a:r>
          </a:p>
          <a:p>
            <a:r>
              <a:rPr lang="en-CA" sz="3400" dirty="0"/>
              <a:t>Receiver’s preference and </a:t>
            </a:r>
            <a:r>
              <a:rPr lang="en-CA" sz="3400" dirty="0">
                <a:highlight>
                  <a:srgbClr val="FFFF00"/>
                </a:highlight>
              </a:rPr>
              <a:t>level of technical expertise</a:t>
            </a:r>
          </a:p>
        </p:txBody>
      </p:sp>
      <p:sp>
        <p:nvSpPr>
          <p:cNvPr id="4" name="Slide Number Placeholder 3">
            <a:extLst>
              <a:ext uri="{FF2B5EF4-FFF2-40B4-BE49-F238E27FC236}">
                <a16:creationId xmlns:a16="http://schemas.microsoft.com/office/drawing/2014/main" id="{876492CD-F595-4900-9BE1-4260F79D96B1}"/>
              </a:ext>
            </a:extLst>
          </p:cNvPr>
          <p:cNvSpPr>
            <a:spLocks noGrp="1"/>
          </p:cNvSpPr>
          <p:nvPr>
            <p:ph type="sldNum" sz="quarter" idx="4"/>
          </p:nvPr>
        </p:nvSpPr>
        <p:spPr/>
        <p:txBody>
          <a:bodyPr/>
          <a:lstStyle/>
          <a:p>
            <a:r>
              <a:rPr lang="en-CA" dirty="0"/>
              <a:t>4-</a:t>
            </a:r>
            <a:fld id="{90E60EF9-1974-4B4E-8EB0-BAAA0C254CFE}" type="slidenum">
              <a:rPr lang="en-CA" smtClean="0"/>
              <a:pPr/>
              <a:t>14</a:t>
            </a:fld>
            <a:endParaRPr lang="en-CA" dirty="0"/>
          </a:p>
        </p:txBody>
      </p:sp>
      <p:sp>
        <p:nvSpPr>
          <p:cNvPr id="5" name="Footer Placeholder 4">
            <a:extLst>
              <a:ext uri="{FF2B5EF4-FFF2-40B4-BE49-F238E27FC236}">
                <a16:creationId xmlns:a16="http://schemas.microsoft.com/office/drawing/2014/main" id="{46E570F1-7D30-4E94-A9A2-DD91C25DC212}"/>
              </a:ext>
            </a:extLst>
          </p:cNvPr>
          <p:cNvSpPr>
            <a:spLocks noGrp="1"/>
          </p:cNvSpPr>
          <p:nvPr>
            <p:ph type="ftr" sz="quarter" idx="3"/>
          </p:nvPr>
        </p:nvSpPr>
        <p:spPr/>
        <p:txBody>
          <a:bodyPr/>
          <a:lstStyle/>
          <a:p>
            <a:r>
              <a:rPr lang="en-US" dirty="0"/>
              <a:t>Copyright © 2019 by Nelson Education Ltd.</a:t>
            </a:r>
            <a:endParaRPr lang="en-CA" dirty="0"/>
          </a:p>
        </p:txBody>
      </p:sp>
    </p:spTree>
    <p:extLst>
      <p:ext uri="{BB962C8B-B14F-4D97-AF65-F5344CB8AC3E}">
        <p14:creationId xmlns:p14="http://schemas.microsoft.com/office/powerpoint/2010/main" val="3182225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EBB31-1FA0-41F8-A0C8-2F79B325026A}"/>
              </a:ext>
            </a:extLst>
          </p:cNvPr>
          <p:cNvSpPr>
            <a:spLocks noGrp="1"/>
          </p:cNvSpPr>
          <p:nvPr>
            <p:ph type="title"/>
          </p:nvPr>
        </p:nvSpPr>
        <p:spPr/>
        <p:txBody>
          <a:bodyPr>
            <a:normAutofit fontScale="90000"/>
          </a:bodyPr>
          <a:lstStyle/>
          <a:p>
            <a:r>
              <a:rPr lang="en-CA" dirty="0"/>
              <a:t>Rich and Lean Communication Channels</a:t>
            </a:r>
          </a:p>
        </p:txBody>
      </p:sp>
      <p:sp>
        <p:nvSpPr>
          <p:cNvPr id="8" name="Text Placeholder 7">
            <a:extLst>
              <a:ext uri="{FF2B5EF4-FFF2-40B4-BE49-F238E27FC236}">
                <a16:creationId xmlns:a16="http://schemas.microsoft.com/office/drawing/2014/main" id="{12573A3A-2CE7-42E2-8357-D84077D5A850}"/>
              </a:ext>
            </a:extLst>
          </p:cNvPr>
          <p:cNvSpPr>
            <a:spLocks noGrp="1"/>
          </p:cNvSpPr>
          <p:nvPr>
            <p:ph type="body" idx="1"/>
          </p:nvPr>
        </p:nvSpPr>
        <p:spPr>
          <a:xfrm>
            <a:off x="460724" y="1580394"/>
            <a:ext cx="4040188" cy="639762"/>
          </a:xfrm>
        </p:spPr>
        <p:txBody>
          <a:bodyPr>
            <a:normAutofit/>
          </a:bodyPr>
          <a:lstStyle/>
          <a:p>
            <a:r>
              <a:rPr lang="en-CA" sz="3000" dirty="0">
                <a:highlight>
                  <a:srgbClr val="FFFF00"/>
                </a:highlight>
              </a:rPr>
              <a:t>Rich Channels</a:t>
            </a:r>
          </a:p>
        </p:txBody>
      </p:sp>
      <p:sp>
        <p:nvSpPr>
          <p:cNvPr id="9" name="Content Placeholder 8">
            <a:extLst>
              <a:ext uri="{FF2B5EF4-FFF2-40B4-BE49-F238E27FC236}">
                <a16:creationId xmlns:a16="http://schemas.microsoft.com/office/drawing/2014/main" id="{29522A4A-FA40-44E1-A974-B448209579EC}"/>
              </a:ext>
            </a:extLst>
          </p:cNvPr>
          <p:cNvSpPr>
            <a:spLocks noGrp="1"/>
          </p:cNvSpPr>
          <p:nvPr>
            <p:ph sz="half" idx="2"/>
          </p:nvPr>
        </p:nvSpPr>
        <p:spPr>
          <a:xfrm>
            <a:off x="457200" y="2174875"/>
            <a:ext cx="4040188" cy="2838301"/>
          </a:xfrm>
        </p:spPr>
        <p:txBody>
          <a:bodyPr>
            <a:normAutofit/>
          </a:bodyPr>
          <a:lstStyle/>
          <a:p>
            <a:pPr marL="457200" indent="-457200">
              <a:buFont typeface="+mj-lt"/>
              <a:buAutoNum type="arabicPeriod"/>
            </a:pPr>
            <a:r>
              <a:rPr lang="en-CA" sz="2800" dirty="0"/>
              <a:t>Face to face</a:t>
            </a:r>
          </a:p>
          <a:p>
            <a:pPr marL="457200" indent="-457200">
              <a:buFont typeface="+mj-lt"/>
              <a:buAutoNum type="arabicPeriod"/>
            </a:pPr>
            <a:r>
              <a:rPr lang="en-CA" sz="2800" dirty="0"/>
              <a:t>Telephone</a:t>
            </a:r>
          </a:p>
          <a:p>
            <a:pPr marL="457200" indent="-457200">
              <a:buFont typeface="+mj-lt"/>
              <a:buAutoNum type="arabicPeriod"/>
            </a:pPr>
            <a:r>
              <a:rPr lang="en-CA" sz="2800" dirty="0"/>
              <a:t>Video chat</a:t>
            </a:r>
          </a:p>
          <a:p>
            <a:pPr marL="457200" indent="-457200">
              <a:buFont typeface="+mj-lt"/>
              <a:buAutoNum type="arabicPeriod"/>
            </a:pPr>
            <a:r>
              <a:rPr lang="en-CA" sz="2800" dirty="0"/>
              <a:t>E-mail</a:t>
            </a:r>
          </a:p>
          <a:p>
            <a:pPr marL="457200" indent="-457200">
              <a:buFont typeface="+mj-lt"/>
              <a:buAutoNum type="arabicPeriod"/>
            </a:pPr>
            <a:r>
              <a:rPr lang="en-CA" sz="2800" dirty="0"/>
              <a:t>Text messaging</a:t>
            </a:r>
          </a:p>
          <a:p>
            <a:pPr marL="457200" indent="-457200">
              <a:buFont typeface="+mj-lt"/>
              <a:buAutoNum type="arabicPeriod"/>
            </a:pPr>
            <a:endParaRPr lang="en-CA" sz="2800" dirty="0"/>
          </a:p>
        </p:txBody>
      </p:sp>
      <p:sp>
        <p:nvSpPr>
          <p:cNvPr id="10" name="Text Placeholder 9">
            <a:extLst>
              <a:ext uri="{FF2B5EF4-FFF2-40B4-BE49-F238E27FC236}">
                <a16:creationId xmlns:a16="http://schemas.microsoft.com/office/drawing/2014/main" id="{82DE8C9F-4DCD-450C-8C88-80E5C48B3D03}"/>
              </a:ext>
            </a:extLst>
          </p:cNvPr>
          <p:cNvSpPr>
            <a:spLocks noGrp="1"/>
          </p:cNvSpPr>
          <p:nvPr>
            <p:ph type="body" sz="quarter" idx="3"/>
          </p:nvPr>
        </p:nvSpPr>
        <p:spPr/>
        <p:txBody>
          <a:bodyPr>
            <a:normAutofit/>
          </a:bodyPr>
          <a:lstStyle/>
          <a:p>
            <a:r>
              <a:rPr lang="en-CA" sz="3000" dirty="0">
                <a:highlight>
                  <a:srgbClr val="FFFF00"/>
                </a:highlight>
              </a:rPr>
              <a:t>Lean Channels</a:t>
            </a:r>
          </a:p>
        </p:txBody>
      </p:sp>
      <p:sp>
        <p:nvSpPr>
          <p:cNvPr id="11" name="Content Placeholder 10">
            <a:extLst>
              <a:ext uri="{FF2B5EF4-FFF2-40B4-BE49-F238E27FC236}">
                <a16:creationId xmlns:a16="http://schemas.microsoft.com/office/drawing/2014/main" id="{56D9F1D3-CF7A-4271-A257-03F1A788A120}"/>
              </a:ext>
            </a:extLst>
          </p:cNvPr>
          <p:cNvSpPr>
            <a:spLocks noGrp="1"/>
          </p:cNvSpPr>
          <p:nvPr>
            <p:ph sz="quarter" idx="4"/>
          </p:nvPr>
        </p:nvSpPr>
        <p:spPr>
          <a:xfrm>
            <a:off x="4645025" y="2174875"/>
            <a:ext cx="4041775" cy="2550269"/>
          </a:xfrm>
        </p:spPr>
        <p:txBody>
          <a:bodyPr>
            <a:normAutofit lnSpcReduction="10000"/>
          </a:bodyPr>
          <a:lstStyle/>
          <a:p>
            <a:pPr marL="457200" indent="-457200">
              <a:buAutoNum type="arabicPeriod" startAt="6"/>
            </a:pPr>
            <a:r>
              <a:rPr lang="en-CA" sz="2800" dirty="0"/>
              <a:t> Letter</a:t>
            </a:r>
          </a:p>
          <a:p>
            <a:pPr marL="457200" indent="-457200">
              <a:buAutoNum type="arabicPeriod" startAt="6"/>
            </a:pPr>
            <a:r>
              <a:rPr lang="en-CA" sz="2800" dirty="0"/>
              <a:t> Memo</a:t>
            </a:r>
          </a:p>
          <a:p>
            <a:pPr marL="457200" indent="-457200">
              <a:buAutoNum type="arabicPeriod" startAt="6"/>
            </a:pPr>
            <a:r>
              <a:rPr lang="en-CA" sz="2800" dirty="0"/>
              <a:t> Blog</a:t>
            </a:r>
          </a:p>
          <a:p>
            <a:pPr marL="457200" indent="-457200">
              <a:buAutoNum type="arabicPeriod" startAt="6"/>
            </a:pPr>
            <a:r>
              <a:rPr lang="en-CA" sz="2800" dirty="0"/>
              <a:t> Report </a:t>
            </a:r>
          </a:p>
          <a:p>
            <a:pPr marL="457200" indent="-457200">
              <a:buAutoNum type="arabicPeriod" startAt="6"/>
            </a:pPr>
            <a:r>
              <a:rPr lang="en-CA" sz="2800" dirty="0"/>
              <a:t> Wiki</a:t>
            </a:r>
          </a:p>
          <a:p>
            <a:pPr marL="0" indent="0">
              <a:buNone/>
            </a:pPr>
            <a:endParaRPr lang="en-CA" sz="2800" dirty="0"/>
          </a:p>
        </p:txBody>
      </p:sp>
      <p:sp>
        <p:nvSpPr>
          <p:cNvPr id="4" name="Slide Number Placeholder 3">
            <a:extLst>
              <a:ext uri="{FF2B5EF4-FFF2-40B4-BE49-F238E27FC236}">
                <a16:creationId xmlns:a16="http://schemas.microsoft.com/office/drawing/2014/main" id="{99C2A612-A5D4-43CD-B5D2-E5A86AFED088}"/>
              </a:ext>
            </a:extLst>
          </p:cNvPr>
          <p:cNvSpPr>
            <a:spLocks noGrp="1"/>
          </p:cNvSpPr>
          <p:nvPr>
            <p:ph type="sldNum" sz="quarter" idx="11"/>
          </p:nvPr>
        </p:nvSpPr>
        <p:spPr/>
        <p:txBody>
          <a:bodyPr/>
          <a:lstStyle/>
          <a:p>
            <a:r>
              <a:rPr lang="en-CA" dirty="0"/>
              <a:t>4-</a:t>
            </a:r>
            <a:fld id="{90E60EF9-1974-4B4E-8EB0-BAAA0C254CFE}" type="slidenum">
              <a:rPr lang="en-CA" smtClean="0"/>
              <a:pPr/>
              <a:t>15</a:t>
            </a:fld>
            <a:endParaRPr lang="en-CA" dirty="0"/>
          </a:p>
        </p:txBody>
      </p:sp>
      <p:sp>
        <p:nvSpPr>
          <p:cNvPr id="5" name="Footer Placeholder 4">
            <a:extLst>
              <a:ext uri="{FF2B5EF4-FFF2-40B4-BE49-F238E27FC236}">
                <a16:creationId xmlns:a16="http://schemas.microsoft.com/office/drawing/2014/main" id="{A1AE3D21-66A9-464D-823D-5DF3746BC80C}"/>
              </a:ext>
            </a:extLst>
          </p:cNvPr>
          <p:cNvSpPr>
            <a:spLocks noGrp="1"/>
          </p:cNvSpPr>
          <p:nvPr>
            <p:ph type="ftr" sz="quarter" idx="12"/>
          </p:nvPr>
        </p:nvSpPr>
        <p:spPr/>
        <p:txBody>
          <a:bodyPr/>
          <a:lstStyle/>
          <a:p>
            <a:r>
              <a:rPr lang="en-US" dirty="0"/>
              <a:t>Copyright © 2019 by Nelson Education Ltd.</a:t>
            </a:r>
            <a:endParaRPr lang="en-CA" dirty="0"/>
          </a:p>
        </p:txBody>
      </p:sp>
      <p:sp>
        <p:nvSpPr>
          <p:cNvPr id="13" name="TextBox 12">
            <a:extLst>
              <a:ext uri="{FF2B5EF4-FFF2-40B4-BE49-F238E27FC236}">
                <a16:creationId xmlns:a16="http://schemas.microsoft.com/office/drawing/2014/main" id="{07395BA9-BFBF-471F-B4F8-D3CE780DBA40}"/>
              </a:ext>
            </a:extLst>
          </p:cNvPr>
          <p:cNvSpPr txBox="1"/>
          <p:nvPr/>
        </p:nvSpPr>
        <p:spPr>
          <a:xfrm>
            <a:off x="457200" y="4887900"/>
            <a:ext cx="8363272" cy="1384995"/>
          </a:xfrm>
          <a:prstGeom prst="rect">
            <a:avLst/>
          </a:prstGeom>
          <a:noFill/>
        </p:spPr>
        <p:txBody>
          <a:bodyPr wrap="square" rtlCol="0">
            <a:spAutoFit/>
          </a:bodyPr>
          <a:lstStyle/>
          <a:p>
            <a:r>
              <a:rPr lang="en-CA" b="1" dirty="0"/>
              <a:t>Two tips when choosing the channel:</a:t>
            </a:r>
            <a:r>
              <a:rPr lang="en-CA" dirty="0"/>
              <a:t> U</a:t>
            </a:r>
            <a:r>
              <a:rPr lang="en-CA" sz="2800" dirty="0"/>
              <a:t>se the richest medium available, and employ richer media for more persuasive or personal communication.</a:t>
            </a:r>
          </a:p>
        </p:txBody>
      </p:sp>
    </p:spTree>
    <p:extLst>
      <p:ext uri="{BB962C8B-B14F-4D97-AF65-F5344CB8AC3E}">
        <p14:creationId xmlns:p14="http://schemas.microsoft.com/office/powerpoint/2010/main" val="4218351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 calcmode="lin" valueType="num">
                                      <p:cBhvr additive="base">
                                        <p:cTn id="13"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 calcmode="lin" valueType="num">
                                      <p:cBhvr additive="base">
                                        <p:cTn id="19"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
                                            <p:txEl>
                                              <p:pRg st="1" end="1"/>
                                            </p:txEl>
                                          </p:spTgt>
                                        </p:tgtEl>
                                        <p:attrNameLst>
                                          <p:attrName>style.visibility</p:attrName>
                                        </p:attrNameLst>
                                      </p:cBhvr>
                                      <p:to>
                                        <p:strVal val="visible"/>
                                      </p:to>
                                    </p:set>
                                    <p:anim calcmode="lin" valueType="num">
                                      <p:cBhvr additive="base">
                                        <p:cTn id="25" dur="500" fill="hold"/>
                                        <p:tgtEl>
                                          <p:spTgt spid="9">
                                            <p:txEl>
                                              <p:pRg st="1" end="1"/>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9">
                                            <p:txEl>
                                              <p:pRg st="2" end="2"/>
                                            </p:txEl>
                                          </p:spTgt>
                                        </p:tgtEl>
                                        <p:attrNameLst>
                                          <p:attrName>style.visibility</p:attrName>
                                        </p:attrNameLst>
                                      </p:cBhvr>
                                      <p:to>
                                        <p:strVal val="visible"/>
                                      </p:to>
                                    </p:set>
                                    <p:anim calcmode="lin" valueType="num">
                                      <p:cBhvr additive="base">
                                        <p:cTn id="31" dur="500" fill="hold"/>
                                        <p:tgtEl>
                                          <p:spTgt spid="9">
                                            <p:txEl>
                                              <p:pRg st="2" end="2"/>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9">
                                            <p:txEl>
                                              <p:pRg st="3" end="3"/>
                                            </p:txEl>
                                          </p:spTgt>
                                        </p:tgtEl>
                                        <p:attrNameLst>
                                          <p:attrName>style.visibility</p:attrName>
                                        </p:attrNameLst>
                                      </p:cBhvr>
                                      <p:to>
                                        <p:strVal val="visible"/>
                                      </p:to>
                                    </p:set>
                                    <p:anim calcmode="lin" valueType="num">
                                      <p:cBhvr additive="base">
                                        <p:cTn id="37" dur="500" fill="hold"/>
                                        <p:tgtEl>
                                          <p:spTgt spid="9">
                                            <p:txEl>
                                              <p:pRg st="3" end="3"/>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9">
                                            <p:txEl>
                                              <p:pRg st="4" end="4"/>
                                            </p:txEl>
                                          </p:spTgt>
                                        </p:tgtEl>
                                        <p:attrNameLst>
                                          <p:attrName>style.visibility</p:attrName>
                                        </p:attrNameLst>
                                      </p:cBhvr>
                                      <p:to>
                                        <p:strVal val="visible"/>
                                      </p:to>
                                    </p:set>
                                    <p:anim calcmode="lin" valueType="num">
                                      <p:cBhvr additive="base">
                                        <p:cTn id="43" dur="500" fill="hold"/>
                                        <p:tgtEl>
                                          <p:spTgt spid="9">
                                            <p:txEl>
                                              <p:pRg st="4" end="4"/>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0">
                                            <p:txEl>
                                              <p:pRg st="0" end="0"/>
                                            </p:txEl>
                                          </p:spTgt>
                                        </p:tgtEl>
                                        <p:attrNameLst>
                                          <p:attrName>style.visibility</p:attrName>
                                        </p:attrNameLst>
                                      </p:cBhvr>
                                      <p:to>
                                        <p:strVal val="visible"/>
                                      </p:to>
                                    </p:set>
                                    <p:anim calcmode="lin" valueType="num">
                                      <p:cBhvr additive="base">
                                        <p:cTn id="49"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1">
                                            <p:txEl>
                                              <p:pRg st="0" end="0"/>
                                            </p:txEl>
                                          </p:spTgt>
                                        </p:tgtEl>
                                        <p:attrNameLst>
                                          <p:attrName>style.visibility</p:attrName>
                                        </p:attrNameLst>
                                      </p:cBhvr>
                                      <p:to>
                                        <p:strVal val="visible"/>
                                      </p:to>
                                    </p:set>
                                    <p:anim calcmode="lin" valueType="num">
                                      <p:cBhvr additive="base">
                                        <p:cTn id="55" dur="500" fill="hold"/>
                                        <p:tgtEl>
                                          <p:spTgt spid="11">
                                            <p:txEl>
                                              <p:pRg st="0" end="0"/>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11">
                                            <p:txEl>
                                              <p:pRg st="1" end="1"/>
                                            </p:txEl>
                                          </p:spTgt>
                                        </p:tgtEl>
                                        <p:attrNameLst>
                                          <p:attrName>style.visibility</p:attrName>
                                        </p:attrNameLst>
                                      </p:cBhvr>
                                      <p:to>
                                        <p:strVal val="visible"/>
                                      </p:to>
                                    </p:set>
                                    <p:anim calcmode="lin" valueType="num">
                                      <p:cBhvr additive="base">
                                        <p:cTn id="61" dur="500" fill="hold"/>
                                        <p:tgtEl>
                                          <p:spTgt spid="11">
                                            <p:txEl>
                                              <p:pRg st="1" end="1"/>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1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11">
                                            <p:txEl>
                                              <p:pRg st="2" end="2"/>
                                            </p:txEl>
                                          </p:spTgt>
                                        </p:tgtEl>
                                        <p:attrNameLst>
                                          <p:attrName>style.visibility</p:attrName>
                                        </p:attrNameLst>
                                      </p:cBhvr>
                                      <p:to>
                                        <p:strVal val="visible"/>
                                      </p:to>
                                    </p:set>
                                    <p:anim calcmode="lin" valueType="num">
                                      <p:cBhvr additive="base">
                                        <p:cTn id="67" dur="500" fill="hold"/>
                                        <p:tgtEl>
                                          <p:spTgt spid="11">
                                            <p:txEl>
                                              <p:pRg st="2" end="2"/>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1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11">
                                            <p:txEl>
                                              <p:pRg st="3" end="3"/>
                                            </p:txEl>
                                          </p:spTgt>
                                        </p:tgtEl>
                                        <p:attrNameLst>
                                          <p:attrName>style.visibility</p:attrName>
                                        </p:attrNameLst>
                                      </p:cBhvr>
                                      <p:to>
                                        <p:strVal val="visible"/>
                                      </p:to>
                                    </p:set>
                                    <p:anim calcmode="lin" valueType="num">
                                      <p:cBhvr additive="base">
                                        <p:cTn id="73" dur="500" fill="hold"/>
                                        <p:tgtEl>
                                          <p:spTgt spid="11">
                                            <p:txEl>
                                              <p:pRg st="3" end="3"/>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1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11">
                                            <p:txEl>
                                              <p:pRg st="4" end="4"/>
                                            </p:txEl>
                                          </p:spTgt>
                                        </p:tgtEl>
                                        <p:attrNameLst>
                                          <p:attrName>style.visibility</p:attrName>
                                        </p:attrNameLst>
                                      </p:cBhvr>
                                      <p:to>
                                        <p:strVal val="visible"/>
                                      </p:to>
                                    </p:set>
                                    <p:anim calcmode="lin" valueType="num">
                                      <p:cBhvr additive="base">
                                        <p:cTn id="79" dur="500" fill="hold"/>
                                        <p:tgtEl>
                                          <p:spTgt spid="11">
                                            <p:txEl>
                                              <p:pRg st="4" end="4"/>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1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13"/>
                                        </p:tgtEl>
                                        <p:attrNameLst>
                                          <p:attrName>style.visibility</p:attrName>
                                        </p:attrNameLst>
                                      </p:cBhvr>
                                      <p:to>
                                        <p:strVal val="visible"/>
                                      </p:to>
                                    </p:set>
                                    <p:anim calcmode="lin" valueType="num">
                                      <p:cBhvr additive="base">
                                        <p:cTn id="85" dur="500" fill="hold"/>
                                        <p:tgtEl>
                                          <p:spTgt spid="13"/>
                                        </p:tgtEl>
                                        <p:attrNameLst>
                                          <p:attrName>ppt_x</p:attrName>
                                        </p:attrNameLst>
                                      </p:cBhvr>
                                      <p:tavLst>
                                        <p:tav tm="0">
                                          <p:val>
                                            <p:strVal val="0-#ppt_w/2"/>
                                          </p:val>
                                        </p:tav>
                                        <p:tav tm="100000">
                                          <p:val>
                                            <p:strVal val="#ppt_x"/>
                                          </p:val>
                                        </p:tav>
                                      </p:tavLst>
                                    </p:anim>
                                    <p:anim calcmode="lin" valueType="num">
                                      <p:cBhvr additive="base">
                                        <p:cTn id="86"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bldP spid="9" grpId="0" build="p"/>
      <p:bldP spid="10" grpId="0" build="p"/>
      <p:bldP spid="11" grpId="0" build="p"/>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9497" name="Rectangle 9"/>
          <p:cNvSpPr>
            <a:spLocks noGrp="1" noChangeArrowheads="1"/>
          </p:cNvSpPr>
          <p:nvPr>
            <p:ph type="title"/>
          </p:nvPr>
        </p:nvSpPr>
        <p:spPr/>
        <p:txBody>
          <a:bodyPr>
            <a:normAutofit fontScale="90000"/>
          </a:bodyPr>
          <a:lstStyle/>
          <a:p>
            <a:r>
              <a:rPr lang="en-US" dirty="0">
                <a:solidFill>
                  <a:srgbClr val="000000"/>
                </a:solidFill>
              </a:rPr>
              <a:t>Using Expert Writing Techniques to Adapt to Your Audience</a:t>
            </a:r>
          </a:p>
        </p:txBody>
      </p:sp>
      <p:sp>
        <p:nvSpPr>
          <p:cNvPr id="71683" name="Rectangle 7"/>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pPr>
              <a:lnSpc>
                <a:spcPct val="90000"/>
              </a:lnSpc>
              <a:spcBef>
                <a:spcPct val="20000"/>
              </a:spcBef>
              <a:buClr>
                <a:srgbClr val="963C26"/>
              </a:buClr>
              <a:buFont typeface="Wingdings" pitchFamily="2" charset="2"/>
              <a:buNone/>
            </a:pPr>
            <a:endParaRPr lang="en-CA" dirty="0"/>
          </a:p>
        </p:txBody>
      </p:sp>
      <p:sp>
        <p:nvSpPr>
          <p:cNvPr id="319504" name="Rectangle 16"/>
          <p:cNvSpPr>
            <a:spLocks noChangeArrowheads="1"/>
          </p:cNvSpPr>
          <p:nvPr/>
        </p:nvSpPr>
        <p:spPr bwMode="auto">
          <a:xfrm>
            <a:off x="2667000" y="1905000"/>
            <a:ext cx="5943600" cy="762000"/>
          </a:xfrm>
          <a:prstGeom prst="rect">
            <a:avLst/>
          </a:prstGeom>
          <a:solidFill>
            <a:schemeClr val="bg1">
              <a:alpha val="0"/>
            </a:schemeClr>
          </a:solidFill>
          <a:ln w="9525">
            <a:noFill/>
            <a:miter lim="800000"/>
            <a:headEnd/>
            <a:tailEnd/>
          </a:ln>
        </p:spPr>
        <p:txBody>
          <a:bodyPr/>
          <a:lstStyle/>
          <a:p>
            <a:pPr>
              <a:lnSpc>
                <a:spcPct val="90000"/>
              </a:lnSpc>
              <a:spcBef>
                <a:spcPct val="20000"/>
              </a:spcBef>
              <a:buClr>
                <a:srgbClr val="963C26"/>
              </a:buClr>
              <a:buFont typeface="Wingdings" pitchFamily="2" charset="2"/>
              <a:buNone/>
            </a:pPr>
            <a:r>
              <a:rPr lang="en-US" sz="3200" b="1" dirty="0">
                <a:solidFill>
                  <a:schemeClr val="accent3">
                    <a:lumMod val="75000"/>
                  </a:schemeClr>
                </a:solidFill>
                <a:latin typeface="Calibri" pitchFamily="34" charset="0"/>
                <a:cs typeface="Calibri" pitchFamily="34" charset="0"/>
              </a:rPr>
              <a:t>Spotlighting audience benefits</a:t>
            </a:r>
          </a:p>
        </p:txBody>
      </p:sp>
      <p:sp>
        <p:nvSpPr>
          <p:cNvPr id="319505" name="WordArt 17"/>
          <p:cNvSpPr>
            <a:spLocks noChangeArrowheads="1" noChangeShapeType="1" noTextEdit="1"/>
          </p:cNvSpPr>
          <p:nvPr/>
        </p:nvSpPr>
        <p:spPr bwMode="auto">
          <a:xfrm>
            <a:off x="1066800" y="1702676"/>
            <a:ext cx="838200" cy="1659649"/>
          </a:xfrm>
          <a:prstGeom prst="rect">
            <a:avLst/>
          </a:prstGeom>
          <a:scene3d>
            <a:camera prst="perspectiveContrastingLeftFacing"/>
            <a:lightRig rig="threePt" dir="t"/>
          </a:scene3d>
        </p:spPr>
        <p:txBody>
          <a:bodyPr wrap="none" fromWordArt="1">
            <a:prstTxWarp prst="textPlain">
              <a:avLst>
                <a:gd name="adj" fmla="val 50000"/>
              </a:avLst>
            </a:prstTxWarp>
          </a:bodyPr>
          <a:lstStyle/>
          <a:p>
            <a:pPr algn="ctr"/>
            <a:r>
              <a:rPr lang="en-US" sz="9600" kern="10" dirty="0">
                <a:ln w="9525">
                  <a:noFill/>
                  <a:round/>
                  <a:headEnd/>
                  <a:tailEnd/>
                </a:ln>
                <a:solidFill>
                  <a:schemeClr val="accent3">
                    <a:lumMod val="75000"/>
                  </a:schemeClr>
                </a:solidFill>
                <a:effectLst>
                  <a:outerShdw blurRad="38100" dist="38100" dir="2700000" algn="tl">
                    <a:srgbClr val="000000">
                      <a:alpha val="43137"/>
                    </a:srgbClr>
                  </a:outerShdw>
                </a:effectLst>
                <a:latin typeface="Arial Black"/>
              </a:rPr>
              <a:t>1</a:t>
            </a:r>
          </a:p>
        </p:txBody>
      </p:sp>
      <p:sp>
        <p:nvSpPr>
          <p:cNvPr id="319506" name="Rectangle 18"/>
          <p:cNvSpPr>
            <a:spLocks noChangeArrowheads="1"/>
          </p:cNvSpPr>
          <p:nvPr/>
        </p:nvSpPr>
        <p:spPr bwMode="auto">
          <a:xfrm>
            <a:off x="2667000" y="2895600"/>
            <a:ext cx="5943600" cy="838200"/>
          </a:xfrm>
          <a:prstGeom prst="rect">
            <a:avLst/>
          </a:prstGeom>
          <a:solidFill>
            <a:schemeClr val="bg1">
              <a:alpha val="0"/>
            </a:schemeClr>
          </a:solidFill>
          <a:ln w="9525">
            <a:noFill/>
            <a:miter lim="800000"/>
            <a:headEnd/>
            <a:tailEnd/>
          </a:ln>
        </p:spPr>
        <p:txBody>
          <a:bodyPr/>
          <a:lstStyle/>
          <a:p>
            <a:pPr>
              <a:lnSpc>
                <a:spcPct val="80000"/>
              </a:lnSpc>
              <a:spcBef>
                <a:spcPct val="20000"/>
              </a:spcBef>
              <a:buClr>
                <a:srgbClr val="963C26"/>
              </a:buClr>
              <a:buFont typeface="Wingdings" pitchFamily="2" charset="2"/>
              <a:buNone/>
            </a:pPr>
            <a:r>
              <a:rPr lang="en-US" sz="2800" i="1" dirty="0">
                <a:latin typeface="Calibri" pitchFamily="34" charset="0"/>
                <a:cs typeface="Calibri" pitchFamily="34" charset="0"/>
              </a:rPr>
              <a:t>The warranty starts working for you immediately.</a:t>
            </a:r>
            <a:endParaRPr lang="en-US" sz="2400" i="1" dirty="0">
              <a:latin typeface="Calibri" pitchFamily="34" charset="0"/>
              <a:cs typeface="Calibri" pitchFamily="34" charset="0"/>
            </a:endParaRPr>
          </a:p>
        </p:txBody>
      </p:sp>
      <p:sp>
        <p:nvSpPr>
          <p:cNvPr id="319507" name="Rectangle 19"/>
          <p:cNvSpPr>
            <a:spLocks noChangeArrowheads="1"/>
          </p:cNvSpPr>
          <p:nvPr/>
        </p:nvSpPr>
        <p:spPr bwMode="auto">
          <a:xfrm>
            <a:off x="2667000" y="3962400"/>
            <a:ext cx="5943600" cy="762000"/>
          </a:xfrm>
          <a:prstGeom prst="rect">
            <a:avLst/>
          </a:prstGeom>
          <a:solidFill>
            <a:schemeClr val="bg1">
              <a:alpha val="0"/>
            </a:schemeClr>
          </a:solidFill>
          <a:ln w="9525">
            <a:noFill/>
            <a:miter lim="800000"/>
            <a:headEnd/>
            <a:tailEnd/>
          </a:ln>
        </p:spPr>
        <p:txBody>
          <a:bodyPr/>
          <a:lstStyle/>
          <a:p>
            <a:pPr>
              <a:lnSpc>
                <a:spcPct val="90000"/>
              </a:lnSpc>
              <a:spcBef>
                <a:spcPct val="20000"/>
              </a:spcBef>
              <a:buClr>
                <a:srgbClr val="963C26"/>
              </a:buClr>
              <a:buFont typeface="Wingdings" pitchFamily="2" charset="2"/>
              <a:buNone/>
            </a:pPr>
            <a:r>
              <a:rPr lang="en-US" sz="3200" b="1" dirty="0">
                <a:solidFill>
                  <a:schemeClr val="accent3">
                    <a:lumMod val="75000"/>
                  </a:schemeClr>
                </a:solidFill>
                <a:latin typeface="Calibri" pitchFamily="34" charset="0"/>
                <a:cs typeface="Calibri" pitchFamily="34" charset="0"/>
              </a:rPr>
              <a:t>Developing the “you” view</a:t>
            </a:r>
          </a:p>
        </p:txBody>
      </p:sp>
      <p:sp>
        <p:nvSpPr>
          <p:cNvPr id="319508" name="WordArt 20"/>
          <p:cNvSpPr>
            <a:spLocks noChangeArrowheads="1" noChangeShapeType="1" noTextEdit="1"/>
          </p:cNvSpPr>
          <p:nvPr/>
        </p:nvSpPr>
        <p:spPr bwMode="auto">
          <a:xfrm>
            <a:off x="1219200" y="3886200"/>
            <a:ext cx="838200" cy="1685925"/>
          </a:xfrm>
          <a:prstGeom prst="rect">
            <a:avLst/>
          </a:prstGeom>
          <a:scene3d>
            <a:camera prst="perspectiveContrastingLeftFacing"/>
            <a:lightRig rig="threePt" dir="t"/>
          </a:scene3d>
        </p:spPr>
        <p:txBody>
          <a:bodyPr wrap="none" fromWordArt="1">
            <a:prstTxWarp prst="textPlain">
              <a:avLst>
                <a:gd name="adj" fmla="val 50000"/>
              </a:avLst>
            </a:prstTxWarp>
          </a:bodyPr>
          <a:lstStyle/>
          <a:p>
            <a:pPr algn="ctr"/>
            <a:r>
              <a:rPr lang="en-US" sz="9600" kern="10" dirty="0">
                <a:ln w="9525">
                  <a:noFill/>
                  <a:round/>
                  <a:headEnd/>
                  <a:tailEnd/>
                </a:ln>
                <a:solidFill>
                  <a:schemeClr val="accent3">
                    <a:lumMod val="75000"/>
                  </a:schemeClr>
                </a:solidFill>
                <a:effectLst>
                  <a:outerShdw blurRad="38100" dist="38100" dir="2700000" algn="tl">
                    <a:srgbClr val="000000">
                      <a:alpha val="43137"/>
                    </a:srgbClr>
                  </a:outerShdw>
                </a:effectLst>
                <a:latin typeface="Arial Black"/>
              </a:rPr>
              <a:t>2</a:t>
            </a:r>
          </a:p>
        </p:txBody>
      </p:sp>
      <p:sp>
        <p:nvSpPr>
          <p:cNvPr id="319509" name="Rectangle 21"/>
          <p:cNvSpPr>
            <a:spLocks noChangeArrowheads="1"/>
          </p:cNvSpPr>
          <p:nvPr/>
        </p:nvSpPr>
        <p:spPr bwMode="auto">
          <a:xfrm>
            <a:off x="2667000" y="4495800"/>
            <a:ext cx="5943600" cy="914400"/>
          </a:xfrm>
          <a:prstGeom prst="rect">
            <a:avLst/>
          </a:prstGeom>
          <a:solidFill>
            <a:schemeClr val="bg1">
              <a:alpha val="0"/>
            </a:schemeClr>
          </a:solidFill>
          <a:ln w="9525">
            <a:noFill/>
            <a:miter lim="800000"/>
            <a:headEnd/>
            <a:tailEnd/>
          </a:ln>
        </p:spPr>
        <p:txBody>
          <a:bodyPr/>
          <a:lstStyle/>
          <a:p>
            <a:pPr>
              <a:spcBef>
                <a:spcPct val="20000"/>
              </a:spcBef>
              <a:buClr>
                <a:srgbClr val="963C26"/>
              </a:buClr>
              <a:buFont typeface="Wingdings" pitchFamily="2" charset="2"/>
              <a:buNone/>
            </a:pPr>
            <a:r>
              <a:rPr lang="en-US" sz="2800" i="1" dirty="0">
                <a:latin typeface="Calibri" pitchFamily="34" charset="0"/>
                <a:cs typeface="Calibri" pitchFamily="34" charset="0"/>
              </a:rPr>
              <a:t>You will receive your order.</a:t>
            </a:r>
            <a:br>
              <a:rPr lang="en-US" sz="2800" i="1" dirty="0">
                <a:latin typeface="Calibri" pitchFamily="34" charset="0"/>
                <a:cs typeface="Calibri" pitchFamily="34" charset="0"/>
              </a:rPr>
            </a:br>
            <a:r>
              <a:rPr lang="en-US" sz="2800" i="1" dirty="0">
                <a:latin typeface="Calibri" pitchFamily="34" charset="0"/>
                <a:cs typeface="Calibri" pitchFamily="34" charset="0"/>
              </a:rPr>
              <a:t>Your account is now open.</a:t>
            </a:r>
            <a:endParaRPr lang="en-US" sz="2400" i="1" dirty="0">
              <a:latin typeface="Calibri" pitchFamily="34" charset="0"/>
              <a:cs typeface="Calibri" pitchFamily="34" charset="0"/>
            </a:endParaRPr>
          </a:p>
        </p:txBody>
      </p:sp>
      <p:sp>
        <p:nvSpPr>
          <p:cNvPr id="12" name="Footer Placeholder 1"/>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13" name="Slide Number Placeholder 12"/>
          <p:cNvSpPr>
            <a:spLocks noGrp="1"/>
          </p:cNvSpPr>
          <p:nvPr>
            <p:ph type="sldNum" sz="quarter" idx="4"/>
          </p:nvPr>
        </p:nvSpPr>
        <p:spPr/>
        <p:txBody>
          <a:bodyPr/>
          <a:lstStyle/>
          <a:p>
            <a:r>
              <a:rPr lang="en-CA" dirty="0"/>
              <a:t>4-</a:t>
            </a:r>
            <a:fld id="{90E60EF9-1974-4B4E-8EB0-BAAA0C254CFE}" type="slidenum">
              <a:rPr lang="en-CA" smtClean="0"/>
              <a:pPr/>
              <a:t>16</a:t>
            </a:fld>
            <a:endParaRPr lang="en-CA"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19497"/>
                                        </p:tgtEl>
                                        <p:attrNameLst>
                                          <p:attrName>style.visibility</p:attrName>
                                        </p:attrNameLst>
                                      </p:cBhvr>
                                      <p:to>
                                        <p:strVal val="visible"/>
                                      </p:to>
                                    </p:set>
                                    <p:anim calcmode="lin" valueType="num">
                                      <p:cBhvr additive="base">
                                        <p:cTn id="7" dur="500" fill="hold"/>
                                        <p:tgtEl>
                                          <p:spTgt spid="319497"/>
                                        </p:tgtEl>
                                        <p:attrNameLst>
                                          <p:attrName>ppt_x</p:attrName>
                                        </p:attrNameLst>
                                      </p:cBhvr>
                                      <p:tavLst>
                                        <p:tav tm="0">
                                          <p:val>
                                            <p:strVal val="0-#ppt_w/2"/>
                                          </p:val>
                                        </p:tav>
                                        <p:tav tm="100000">
                                          <p:val>
                                            <p:strVal val="#ppt_x"/>
                                          </p:val>
                                        </p:tav>
                                      </p:tavLst>
                                    </p:anim>
                                    <p:anim calcmode="lin" valueType="num">
                                      <p:cBhvr additive="base">
                                        <p:cTn id="8" dur="500" fill="hold"/>
                                        <p:tgtEl>
                                          <p:spTgt spid="31949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19504"/>
                                        </p:tgtEl>
                                        <p:attrNameLst>
                                          <p:attrName>style.visibility</p:attrName>
                                        </p:attrNameLst>
                                      </p:cBhvr>
                                      <p:to>
                                        <p:strVal val="visible"/>
                                      </p:to>
                                    </p:set>
                                    <p:anim calcmode="lin" valueType="num">
                                      <p:cBhvr additive="base">
                                        <p:cTn id="13" dur="500" fill="hold"/>
                                        <p:tgtEl>
                                          <p:spTgt spid="319504"/>
                                        </p:tgtEl>
                                        <p:attrNameLst>
                                          <p:attrName>ppt_x</p:attrName>
                                        </p:attrNameLst>
                                      </p:cBhvr>
                                      <p:tavLst>
                                        <p:tav tm="0">
                                          <p:val>
                                            <p:strVal val="0-#ppt_w/2"/>
                                          </p:val>
                                        </p:tav>
                                        <p:tav tm="100000">
                                          <p:val>
                                            <p:strVal val="#ppt_x"/>
                                          </p:val>
                                        </p:tav>
                                      </p:tavLst>
                                    </p:anim>
                                    <p:anim calcmode="lin" valueType="num">
                                      <p:cBhvr additive="base">
                                        <p:cTn id="14" dur="500" fill="hold"/>
                                        <p:tgtEl>
                                          <p:spTgt spid="31950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19506"/>
                                        </p:tgtEl>
                                        <p:attrNameLst>
                                          <p:attrName>style.visibility</p:attrName>
                                        </p:attrNameLst>
                                      </p:cBhvr>
                                      <p:to>
                                        <p:strVal val="visible"/>
                                      </p:to>
                                    </p:set>
                                    <p:anim calcmode="lin" valueType="num">
                                      <p:cBhvr additive="base">
                                        <p:cTn id="19" dur="500" fill="hold"/>
                                        <p:tgtEl>
                                          <p:spTgt spid="319506"/>
                                        </p:tgtEl>
                                        <p:attrNameLst>
                                          <p:attrName>ppt_x</p:attrName>
                                        </p:attrNameLst>
                                      </p:cBhvr>
                                      <p:tavLst>
                                        <p:tav tm="0">
                                          <p:val>
                                            <p:strVal val="0-#ppt_w/2"/>
                                          </p:val>
                                        </p:tav>
                                        <p:tav tm="100000">
                                          <p:val>
                                            <p:strVal val="#ppt_x"/>
                                          </p:val>
                                        </p:tav>
                                      </p:tavLst>
                                    </p:anim>
                                    <p:anim calcmode="lin" valueType="num">
                                      <p:cBhvr additive="base">
                                        <p:cTn id="20" dur="500" fill="hold"/>
                                        <p:tgtEl>
                                          <p:spTgt spid="31950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19507"/>
                                        </p:tgtEl>
                                        <p:attrNameLst>
                                          <p:attrName>style.visibility</p:attrName>
                                        </p:attrNameLst>
                                      </p:cBhvr>
                                      <p:to>
                                        <p:strVal val="visible"/>
                                      </p:to>
                                    </p:set>
                                    <p:anim calcmode="lin" valueType="num">
                                      <p:cBhvr additive="base">
                                        <p:cTn id="25" dur="500" fill="hold"/>
                                        <p:tgtEl>
                                          <p:spTgt spid="319507"/>
                                        </p:tgtEl>
                                        <p:attrNameLst>
                                          <p:attrName>ppt_x</p:attrName>
                                        </p:attrNameLst>
                                      </p:cBhvr>
                                      <p:tavLst>
                                        <p:tav tm="0">
                                          <p:val>
                                            <p:strVal val="0-#ppt_w/2"/>
                                          </p:val>
                                        </p:tav>
                                        <p:tav tm="100000">
                                          <p:val>
                                            <p:strVal val="#ppt_x"/>
                                          </p:val>
                                        </p:tav>
                                      </p:tavLst>
                                    </p:anim>
                                    <p:anim calcmode="lin" valueType="num">
                                      <p:cBhvr additive="base">
                                        <p:cTn id="26" dur="500" fill="hold"/>
                                        <p:tgtEl>
                                          <p:spTgt spid="319507"/>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19509"/>
                                        </p:tgtEl>
                                        <p:attrNameLst>
                                          <p:attrName>style.visibility</p:attrName>
                                        </p:attrNameLst>
                                      </p:cBhvr>
                                      <p:to>
                                        <p:strVal val="visible"/>
                                      </p:to>
                                    </p:set>
                                    <p:anim calcmode="lin" valueType="num">
                                      <p:cBhvr additive="base">
                                        <p:cTn id="31" dur="500" fill="hold"/>
                                        <p:tgtEl>
                                          <p:spTgt spid="319509"/>
                                        </p:tgtEl>
                                        <p:attrNameLst>
                                          <p:attrName>ppt_x</p:attrName>
                                        </p:attrNameLst>
                                      </p:cBhvr>
                                      <p:tavLst>
                                        <p:tav tm="0">
                                          <p:val>
                                            <p:strVal val="0-#ppt_w/2"/>
                                          </p:val>
                                        </p:tav>
                                        <p:tav tm="100000">
                                          <p:val>
                                            <p:strVal val="#ppt_x"/>
                                          </p:val>
                                        </p:tav>
                                      </p:tavLst>
                                    </p:anim>
                                    <p:anim calcmode="lin" valueType="num">
                                      <p:cBhvr additive="base">
                                        <p:cTn id="32" dur="500" fill="hold"/>
                                        <p:tgtEl>
                                          <p:spTgt spid="31950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497" grpId="0"/>
      <p:bldP spid="319504" grpId="0" animBg="1"/>
      <p:bldP spid="319506" grpId="0" animBg="1"/>
      <p:bldP spid="319507" grpId="0" animBg="1"/>
      <p:bldP spid="319509"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1540" name="Rectangle 4"/>
          <p:cNvSpPr>
            <a:spLocks noGrp="1" noChangeArrowheads="1"/>
          </p:cNvSpPr>
          <p:nvPr>
            <p:ph type="title"/>
          </p:nvPr>
        </p:nvSpPr>
        <p:spPr/>
        <p:txBody>
          <a:bodyPr>
            <a:normAutofit fontScale="90000"/>
          </a:bodyPr>
          <a:lstStyle/>
          <a:p>
            <a:r>
              <a:rPr lang="en-US" dirty="0"/>
              <a:t>Using Expert Writing Techniques to Adapt to Your Audience</a:t>
            </a:r>
          </a:p>
        </p:txBody>
      </p:sp>
      <p:sp>
        <p:nvSpPr>
          <p:cNvPr id="73731" name="Rectangle 2"/>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pPr>
              <a:lnSpc>
                <a:spcPct val="90000"/>
              </a:lnSpc>
              <a:spcBef>
                <a:spcPct val="20000"/>
              </a:spcBef>
              <a:buClr>
                <a:srgbClr val="963C26"/>
              </a:buClr>
              <a:buFont typeface="Wingdings" pitchFamily="2" charset="2"/>
              <a:buNone/>
            </a:pPr>
            <a:endParaRPr lang="en-CA" dirty="0"/>
          </a:p>
        </p:txBody>
      </p:sp>
      <p:sp>
        <p:nvSpPr>
          <p:cNvPr id="321541" name="Rectangle 5"/>
          <p:cNvSpPr>
            <a:spLocks noChangeArrowheads="1"/>
          </p:cNvSpPr>
          <p:nvPr/>
        </p:nvSpPr>
        <p:spPr bwMode="auto">
          <a:xfrm>
            <a:off x="2627586" y="4229100"/>
            <a:ext cx="6096000" cy="723900"/>
          </a:xfrm>
          <a:prstGeom prst="rect">
            <a:avLst/>
          </a:prstGeom>
          <a:solidFill>
            <a:schemeClr val="bg1">
              <a:alpha val="0"/>
            </a:schemeClr>
          </a:solidFill>
          <a:ln w="9525">
            <a:noFill/>
            <a:miter lim="800000"/>
            <a:headEnd/>
            <a:tailEnd/>
          </a:ln>
        </p:spPr>
        <p:txBody>
          <a:bodyPr/>
          <a:lstStyle/>
          <a:p>
            <a:pPr>
              <a:lnSpc>
                <a:spcPct val="90000"/>
              </a:lnSpc>
              <a:spcBef>
                <a:spcPct val="20000"/>
              </a:spcBef>
              <a:buClr>
                <a:srgbClr val="963C26"/>
              </a:buClr>
              <a:buFont typeface="Wingdings" pitchFamily="2" charset="2"/>
              <a:buNone/>
            </a:pPr>
            <a:r>
              <a:rPr lang="en-US" sz="2800" b="1" dirty="0">
                <a:solidFill>
                  <a:schemeClr val="accent3">
                    <a:lumMod val="75000"/>
                  </a:schemeClr>
                </a:solidFill>
                <a:latin typeface="Calibri" pitchFamily="34" charset="0"/>
                <a:cs typeface="Calibri" pitchFamily="34" charset="0"/>
              </a:rPr>
              <a:t>Being positive rather than negative</a:t>
            </a:r>
          </a:p>
        </p:txBody>
      </p:sp>
      <p:sp>
        <p:nvSpPr>
          <p:cNvPr id="321542" name="WordArt 6"/>
          <p:cNvSpPr>
            <a:spLocks noChangeArrowheads="1" noChangeShapeType="1" noTextEdit="1"/>
          </p:cNvSpPr>
          <p:nvPr/>
        </p:nvSpPr>
        <p:spPr bwMode="auto">
          <a:xfrm>
            <a:off x="762000" y="1600200"/>
            <a:ext cx="1219200" cy="1685925"/>
          </a:xfrm>
          <a:prstGeom prst="rect">
            <a:avLst/>
          </a:prstGeom>
          <a:scene3d>
            <a:camera prst="perspectiveContrastingLeftFacing"/>
            <a:lightRig rig="threePt" dir="t"/>
          </a:scene3d>
        </p:spPr>
        <p:txBody>
          <a:bodyPr wrap="none" fromWordArt="1">
            <a:prstTxWarp prst="textPlain">
              <a:avLst>
                <a:gd name="adj" fmla="val 50000"/>
              </a:avLst>
            </a:prstTxWarp>
          </a:bodyPr>
          <a:lstStyle/>
          <a:p>
            <a:pPr algn="ctr"/>
            <a:r>
              <a:rPr lang="en-US" sz="9600" kern="10" dirty="0">
                <a:ln w="9525">
                  <a:noFill/>
                  <a:round/>
                  <a:headEnd/>
                  <a:tailEnd/>
                </a:ln>
                <a:solidFill>
                  <a:schemeClr val="accent3">
                    <a:lumMod val="75000"/>
                  </a:schemeClr>
                </a:solidFill>
                <a:effectLst>
                  <a:outerShdw blurRad="38100" dist="38100" dir="2700000" algn="tl">
                    <a:srgbClr val="000000">
                      <a:alpha val="43137"/>
                    </a:srgbClr>
                  </a:outerShdw>
                </a:effectLst>
                <a:latin typeface="Arial Black"/>
              </a:rPr>
              <a:t>3</a:t>
            </a:r>
          </a:p>
        </p:txBody>
      </p:sp>
      <p:sp>
        <p:nvSpPr>
          <p:cNvPr id="321543" name="Rectangle 7"/>
          <p:cNvSpPr>
            <a:spLocks noChangeArrowheads="1"/>
          </p:cNvSpPr>
          <p:nvPr/>
        </p:nvSpPr>
        <p:spPr bwMode="auto">
          <a:xfrm>
            <a:off x="2590800" y="5029200"/>
            <a:ext cx="6324600" cy="838200"/>
          </a:xfrm>
          <a:prstGeom prst="rect">
            <a:avLst/>
          </a:prstGeom>
          <a:solidFill>
            <a:schemeClr val="bg1">
              <a:alpha val="0"/>
            </a:schemeClr>
          </a:solidFill>
          <a:ln w="9525">
            <a:noFill/>
            <a:miter lim="800000"/>
            <a:headEnd/>
            <a:tailEnd/>
          </a:ln>
        </p:spPr>
        <p:txBody>
          <a:bodyPr/>
          <a:lstStyle/>
          <a:p>
            <a:pPr>
              <a:lnSpc>
                <a:spcPct val="90000"/>
              </a:lnSpc>
              <a:spcBef>
                <a:spcPct val="20000"/>
              </a:spcBef>
              <a:buClr>
                <a:srgbClr val="963C26"/>
              </a:buClr>
              <a:buFont typeface="Wingdings" pitchFamily="2" charset="2"/>
              <a:buNone/>
            </a:pPr>
            <a:r>
              <a:rPr lang="en-US" sz="2800" i="1" dirty="0">
                <a:latin typeface="Calibri" pitchFamily="34" charset="0"/>
                <a:cs typeface="Calibri" pitchFamily="34" charset="0"/>
              </a:rPr>
              <a:t>You will be happy to … </a:t>
            </a:r>
            <a:r>
              <a:rPr lang="en-US" sz="2800" dirty="0">
                <a:latin typeface="Calibri" pitchFamily="34" charset="0"/>
                <a:cs typeface="Calibri" pitchFamily="34" charset="0"/>
              </a:rPr>
              <a:t> </a:t>
            </a:r>
          </a:p>
          <a:p>
            <a:pPr>
              <a:lnSpc>
                <a:spcPct val="90000"/>
              </a:lnSpc>
              <a:spcBef>
                <a:spcPct val="20000"/>
              </a:spcBef>
              <a:buClr>
                <a:srgbClr val="963C26"/>
              </a:buClr>
              <a:buFont typeface="Wingdings" pitchFamily="2" charset="2"/>
              <a:buNone/>
            </a:pPr>
            <a:r>
              <a:rPr lang="en-US" sz="2800" dirty="0">
                <a:latin typeface="Calibri" pitchFamily="34" charset="0"/>
                <a:cs typeface="Calibri" pitchFamily="34" charset="0"/>
              </a:rPr>
              <a:t>not </a:t>
            </a:r>
            <a:r>
              <a:rPr lang="en-US" sz="2800" i="1" dirty="0">
                <a:latin typeface="Calibri" pitchFamily="34" charset="0"/>
                <a:cs typeface="Calibri" pitchFamily="34" charset="0"/>
              </a:rPr>
              <a:t>You won’t be sorry that …</a:t>
            </a:r>
          </a:p>
        </p:txBody>
      </p:sp>
      <p:sp>
        <p:nvSpPr>
          <p:cNvPr id="321545" name="WordArt 9"/>
          <p:cNvSpPr>
            <a:spLocks noChangeArrowheads="1" noChangeShapeType="1" noTextEdit="1"/>
          </p:cNvSpPr>
          <p:nvPr/>
        </p:nvSpPr>
        <p:spPr bwMode="auto">
          <a:xfrm>
            <a:off x="838200" y="3886200"/>
            <a:ext cx="1143000" cy="1685925"/>
          </a:xfrm>
          <a:prstGeom prst="rect">
            <a:avLst/>
          </a:prstGeom>
          <a:scene3d>
            <a:camera prst="perspectiveContrastingLeftFacing"/>
            <a:lightRig rig="threePt" dir="t"/>
          </a:scene3d>
        </p:spPr>
        <p:txBody>
          <a:bodyPr wrap="none" fromWordArt="1">
            <a:prstTxWarp prst="textPlain">
              <a:avLst>
                <a:gd name="adj" fmla="val 50000"/>
              </a:avLst>
            </a:prstTxWarp>
          </a:bodyPr>
          <a:lstStyle/>
          <a:p>
            <a:pPr algn="ctr"/>
            <a:r>
              <a:rPr lang="en-US" sz="9600" kern="10" dirty="0">
                <a:ln w="9525">
                  <a:noFill/>
                  <a:round/>
                  <a:headEnd/>
                  <a:tailEnd/>
                </a:ln>
                <a:solidFill>
                  <a:schemeClr val="accent3">
                    <a:lumMod val="75000"/>
                  </a:schemeClr>
                </a:solidFill>
                <a:effectLst>
                  <a:outerShdw blurRad="38100" dist="38100" dir="2700000" algn="tl">
                    <a:srgbClr val="000000">
                      <a:alpha val="43137"/>
                    </a:srgbClr>
                  </a:outerShdw>
                </a:effectLst>
                <a:latin typeface="Arial Black"/>
              </a:rPr>
              <a:t>4</a:t>
            </a:r>
          </a:p>
        </p:txBody>
      </p:sp>
      <p:sp>
        <p:nvSpPr>
          <p:cNvPr id="321547" name="Rectangle 11"/>
          <p:cNvSpPr>
            <a:spLocks noChangeArrowheads="1"/>
          </p:cNvSpPr>
          <p:nvPr/>
        </p:nvSpPr>
        <p:spPr bwMode="auto">
          <a:xfrm>
            <a:off x="2438400" y="1783694"/>
            <a:ext cx="6248400" cy="609600"/>
          </a:xfrm>
          <a:prstGeom prst="rect">
            <a:avLst/>
          </a:prstGeom>
          <a:solidFill>
            <a:schemeClr val="bg1">
              <a:alpha val="0"/>
            </a:schemeClr>
          </a:solidFill>
          <a:ln w="9525">
            <a:noFill/>
            <a:miter lim="800000"/>
            <a:headEnd/>
            <a:tailEnd/>
          </a:ln>
        </p:spPr>
        <p:txBody>
          <a:bodyPr/>
          <a:lstStyle/>
          <a:p>
            <a:pPr>
              <a:lnSpc>
                <a:spcPct val="80000"/>
              </a:lnSpc>
              <a:spcBef>
                <a:spcPct val="20000"/>
              </a:spcBef>
              <a:buClr>
                <a:srgbClr val="963C26"/>
              </a:buClr>
              <a:buFont typeface="Wingdings" pitchFamily="2" charset="2"/>
              <a:buNone/>
            </a:pPr>
            <a:r>
              <a:rPr lang="en-US" sz="2800" b="1" dirty="0">
                <a:solidFill>
                  <a:schemeClr val="accent3">
                    <a:lumMod val="75000"/>
                  </a:schemeClr>
                </a:solidFill>
                <a:latin typeface="Calibri" pitchFamily="34" charset="0"/>
                <a:cs typeface="Calibri" pitchFamily="34" charset="0"/>
              </a:rPr>
              <a:t>Sounding conversational but professional</a:t>
            </a:r>
          </a:p>
        </p:txBody>
      </p:sp>
      <p:sp>
        <p:nvSpPr>
          <p:cNvPr id="321548" name="Rectangle 12"/>
          <p:cNvSpPr>
            <a:spLocks noChangeArrowheads="1"/>
          </p:cNvSpPr>
          <p:nvPr/>
        </p:nvSpPr>
        <p:spPr bwMode="auto">
          <a:xfrm>
            <a:off x="2438400" y="2667000"/>
            <a:ext cx="5943600" cy="838200"/>
          </a:xfrm>
          <a:prstGeom prst="rect">
            <a:avLst/>
          </a:prstGeom>
          <a:solidFill>
            <a:schemeClr val="bg1">
              <a:alpha val="0"/>
            </a:schemeClr>
          </a:solidFill>
          <a:ln w="9525">
            <a:noFill/>
            <a:miter lim="800000"/>
            <a:headEnd/>
            <a:tailEnd/>
          </a:ln>
        </p:spPr>
        <p:txBody>
          <a:bodyPr/>
          <a:lstStyle/>
          <a:p>
            <a:pPr>
              <a:lnSpc>
                <a:spcPct val="80000"/>
              </a:lnSpc>
              <a:spcBef>
                <a:spcPct val="20000"/>
              </a:spcBef>
              <a:buClr>
                <a:srgbClr val="963C26"/>
              </a:buClr>
              <a:buFont typeface="Wingdings" pitchFamily="2" charset="2"/>
              <a:buNone/>
            </a:pPr>
            <a:r>
              <a:rPr lang="en-US" sz="2800" i="1" dirty="0">
                <a:latin typeface="Calibri" pitchFamily="34" charset="0"/>
                <a:cs typeface="Calibri" pitchFamily="34" charset="0"/>
              </a:rPr>
              <a:t>Your report was excellent</a:t>
            </a:r>
            <a:r>
              <a:rPr lang="en-US" sz="2800" dirty="0">
                <a:latin typeface="Calibri" pitchFamily="34" charset="0"/>
                <a:cs typeface="Calibri" pitchFamily="34" charset="0"/>
              </a:rPr>
              <a:t>,</a:t>
            </a:r>
            <a:r>
              <a:rPr lang="en-US" sz="2800" i="1" dirty="0">
                <a:latin typeface="Calibri" pitchFamily="34" charset="0"/>
                <a:cs typeface="Calibri" pitchFamily="34" charset="0"/>
              </a:rPr>
              <a:t> </a:t>
            </a:r>
          </a:p>
          <a:p>
            <a:pPr>
              <a:lnSpc>
                <a:spcPct val="80000"/>
              </a:lnSpc>
              <a:spcBef>
                <a:spcPct val="20000"/>
              </a:spcBef>
              <a:buClr>
                <a:srgbClr val="963C26"/>
              </a:buClr>
              <a:buFont typeface="Wingdings" pitchFamily="2" charset="2"/>
              <a:buNone/>
            </a:pPr>
            <a:r>
              <a:rPr lang="en-US" sz="2800" dirty="0">
                <a:latin typeface="Calibri" pitchFamily="34" charset="0"/>
                <a:cs typeface="Calibri" pitchFamily="34" charset="0"/>
              </a:rPr>
              <a:t>not</a:t>
            </a:r>
            <a:r>
              <a:rPr lang="en-US" sz="2800" i="1" dirty="0">
                <a:latin typeface="Calibri" pitchFamily="34" charset="0"/>
                <a:cs typeface="Calibri" pitchFamily="34" charset="0"/>
              </a:rPr>
              <a:t> Your report was totally awesome!</a:t>
            </a:r>
            <a:endParaRPr lang="en-US" sz="2400" i="1" dirty="0">
              <a:latin typeface="Calibri" pitchFamily="34" charset="0"/>
              <a:cs typeface="Calibri" pitchFamily="34" charset="0"/>
            </a:endParaRPr>
          </a:p>
        </p:txBody>
      </p:sp>
      <p:sp>
        <p:nvSpPr>
          <p:cNvPr id="12" name="Footer Placeholder 1"/>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13" name="Slide Number Placeholder 12"/>
          <p:cNvSpPr>
            <a:spLocks noGrp="1"/>
          </p:cNvSpPr>
          <p:nvPr>
            <p:ph type="sldNum" sz="quarter" idx="4"/>
          </p:nvPr>
        </p:nvSpPr>
        <p:spPr/>
        <p:txBody>
          <a:bodyPr/>
          <a:lstStyle/>
          <a:p>
            <a:r>
              <a:rPr lang="en-CA" dirty="0"/>
              <a:t>4-</a:t>
            </a:r>
            <a:fld id="{90E60EF9-1974-4B4E-8EB0-BAAA0C254CFE}" type="slidenum">
              <a:rPr lang="en-CA" smtClean="0"/>
              <a:pPr/>
              <a:t>17</a:t>
            </a:fld>
            <a:endParaRPr lang="en-CA"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21540"/>
                                        </p:tgtEl>
                                        <p:attrNameLst>
                                          <p:attrName>style.visibility</p:attrName>
                                        </p:attrNameLst>
                                      </p:cBhvr>
                                      <p:to>
                                        <p:strVal val="visible"/>
                                      </p:to>
                                    </p:set>
                                    <p:anim calcmode="lin" valueType="num">
                                      <p:cBhvr additive="base">
                                        <p:cTn id="7" dur="500" fill="hold"/>
                                        <p:tgtEl>
                                          <p:spTgt spid="321540"/>
                                        </p:tgtEl>
                                        <p:attrNameLst>
                                          <p:attrName>ppt_x</p:attrName>
                                        </p:attrNameLst>
                                      </p:cBhvr>
                                      <p:tavLst>
                                        <p:tav tm="0">
                                          <p:val>
                                            <p:strVal val="0-#ppt_w/2"/>
                                          </p:val>
                                        </p:tav>
                                        <p:tav tm="100000">
                                          <p:val>
                                            <p:strVal val="#ppt_x"/>
                                          </p:val>
                                        </p:tav>
                                      </p:tavLst>
                                    </p:anim>
                                    <p:anim calcmode="lin" valueType="num">
                                      <p:cBhvr additive="base">
                                        <p:cTn id="8" dur="500" fill="hold"/>
                                        <p:tgtEl>
                                          <p:spTgt spid="3215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21547"/>
                                        </p:tgtEl>
                                        <p:attrNameLst>
                                          <p:attrName>style.visibility</p:attrName>
                                        </p:attrNameLst>
                                      </p:cBhvr>
                                      <p:to>
                                        <p:strVal val="visible"/>
                                      </p:to>
                                    </p:set>
                                    <p:anim calcmode="lin" valueType="num">
                                      <p:cBhvr additive="base">
                                        <p:cTn id="13" dur="500" fill="hold"/>
                                        <p:tgtEl>
                                          <p:spTgt spid="321547"/>
                                        </p:tgtEl>
                                        <p:attrNameLst>
                                          <p:attrName>ppt_x</p:attrName>
                                        </p:attrNameLst>
                                      </p:cBhvr>
                                      <p:tavLst>
                                        <p:tav tm="0">
                                          <p:val>
                                            <p:strVal val="0-#ppt_w/2"/>
                                          </p:val>
                                        </p:tav>
                                        <p:tav tm="100000">
                                          <p:val>
                                            <p:strVal val="#ppt_x"/>
                                          </p:val>
                                        </p:tav>
                                      </p:tavLst>
                                    </p:anim>
                                    <p:anim calcmode="lin" valueType="num">
                                      <p:cBhvr additive="base">
                                        <p:cTn id="14" dur="500" fill="hold"/>
                                        <p:tgtEl>
                                          <p:spTgt spid="32154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21548">
                                            <p:txEl>
                                              <p:pRg st="0" end="0"/>
                                            </p:txEl>
                                          </p:spTgt>
                                        </p:tgtEl>
                                        <p:attrNameLst>
                                          <p:attrName>style.visibility</p:attrName>
                                        </p:attrNameLst>
                                      </p:cBhvr>
                                      <p:to>
                                        <p:strVal val="visible"/>
                                      </p:to>
                                    </p:set>
                                    <p:anim calcmode="lin" valueType="num">
                                      <p:cBhvr additive="base">
                                        <p:cTn id="19" dur="500" fill="hold"/>
                                        <p:tgtEl>
                                          <p:spTgt spid="321548">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21548">
                                            <p:txEl>
                                              <p:pRg st="0" end="0"/>
                                            </p:txEl>
                                          </p:spTgt>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321548">
                                            <p:txEl>
                                              <p:pRg st="1" end="1"/>
                                            </p:txEl>
                                          </p:spTgt>
                                        </p:tgtEl>
                                        <p:attrNameLst>
                                          <p:attrName>style.visibility</p:attrName>
                                        </p:attrNameLst>
                                      </p:cBhvr>
                                      <p:to>
                                        <p:strVal val="visible"/>
                                      </p:to>
                                    </p:set>
                                    <p:anim calcmode="lin" valueType="num">
                                      <p:cBhvr additive="base">
                                        <p:cTn id="23" dur="500" fill="hold"/>
                                        <p:tgtEl>
                                          <p:spTgt spid="321548">
                                            <p:txEl>
                                              <p:pRg st="1" end="1"/>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2154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321541"/>
                                        </p:tgtEl>
                                        <p:attrNameLst>
                                          <p:attrName>style.visibility</p:attrName>
                                        </p:attrNameLst>
                                      </p:cBhvr>
                                      <p:to>
                                        <p:strVal val="visible"/>
                                      </p:to>
                                    </p:set>
                                    <p:anim calcmode="lin" valueType="num">
                                      <p:cBhvr additive="base">
                                        <p:cTn id="29" dur="500" fill="hold"/>
                                        <p:tgtEl>
                                          <p:spTgt spid="321541"/>
                                        </p:tgtEl>
                                        <p:attrNameLst>
                                          <p:attrName>ppt_x</p:attrName>
                                        </p:attrNameLst>
                                      </p:cBhvr>
                                      <p:tavLst>
                                        <p:tav tm="0">
                                          <p:val>
                                            <p:strVal val="0-#ppt_w/2"/>
                                          </p:val>
                                        </p:tav>
                                        <p:tav tm="100000">
                                          <p:val>
                                            <p:strVal val="#ppt_x"/>
                                          </p:val>
                                        </p:tav>
                                      </p:tavLst>
                                    </p:anim>
                                    <p:anim calcmode="lin" valueType="num">
                                      <p:cBhvr additive="base">
                                        <p:cTn id="30" dur="500" fill="hold"/>
                                        <p:tgtEl>
                                          <p:spTgt spid="321541"/>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321543"/>
                                        </p:tgtEl>
                                        <p:attrNameLst>
                                          <p:attrName>style.visibility</p:attrName>
                                        </p:attrNameLst>
                                      </p:cBhvr>
                                      <p:to>
                                        <p:strVal val="visible"/>
                                      </p:to>
                                    </p:set>
                                    <p:anim calcmode="lin" valueType="num">
                                      <p:cBhvr additive="base">
                                        <p:cTn id="35" dur="500" fill="hold"/>
                                        <p:tgtEl>
                                          <p:spTgt spid="321543"/>
                                        </p:tgtEl>
                                        <p:attrNameLst>
                                          <p:attrName>ppt_x</p:attrName>
                                        </p:attrNameLst>
                                      </p:cBhvr>
                                      <p:tavLst>
                                        <p:tav tm="0">
                                          <p:val>
                                            <p:strVal val="0-#ppt_w/2"/>
                                          </p:val>
                                        </p:tav>
                                        <p:tav tm="100000">
                                          <p:val>
                                            <p:strVal val="#ppt_x"/>
                                          </p:val>
                                        </p:tav>
                                      </p:tavLst>
                                    </p:anim>
                                    <p:anim calcmode="lin" valueType="num">
                                      <p:cBhvr additive="base">
                                        <p:cTn id="36" dur="500" fill="hold"/>
                                        <p:tgtEl>
                                          <p:spTgt spid="32154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540" grpId="0"/>
      <p:bldP spid="321541" grpId="0" animBg="1"/>
      <p:bldP spid="321543" grpId="0" animBg="1"/>
      <p:bldP spid="32154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4"/>
          <p:cNvSpPr>
            <a:spLocks noGrp="1" noChangeArrowheads="1"/>
          </p:cNvSpPr>
          <p:nvPr>
            <p:ph type="title"/>
          </p:nvPr>
        </p:nvSpPr>
        <p:spPr/>
        <p:txBody>
          <a:bodyPr>
            <a:normAutofit fontScale="90000"/>
          </a:bodyPr>
          <a:lstStyle/>
          <a:p>
            <a:r>
              <a:rPr lang="en-US" dirty="0"/>
              <a:t>Using Expert Writing Techniques to Adapt to Your Audience</a:t>
            </a:r>
          </a:p>
        </p:txBody>
      </p:sp>
      <p:sp>
        <p:nvSpPr>
          <p:cNvPr id="5" name="WordArt 9"/>
          <p:cNvSpPr>
            <a:spLocks noChangeArrowheads="1" noChangeShapeType="1" noTextEdit="1"/>
          </p:cNvSpPr>
          <p:nvPr/>
        </p:nvSpPr>
        <p:spPr bwMode="auto">
          <a:xfrm>
            <a:off x="914400" y="3886200"/>
            <a:ext cx="1002424" cy="1685925"/>
          </a:xfrm>
          <a:prstGeom prst="rect">
            <a:avLst/>
          </a:prstGeom>
          <a:scene3d>
            <a:camera prst="perspectiveContrastingLeftFacing"/>
            <a:lightRig rig="threePt" dir="t"/>
          </a:scene3d>
        </p:spPr>
        <p:txBody>
          <a:bodyPr wrap="none" fromWordArt="1">
            <a:prstTxWarp prst="textPlain">
              <a:avLst>
                <a:gd name="adj" fmla="val 50000"/>
              </a:avLst>
            </a:prstTxWarp>
          </a:bodyPr>
          <a:lstStyle/>
          <a:p>
            <a:pPr algn="ctr"/>
            <a:r>
              <a:rPr lang="en-US" sz="9600" kern="10" dirty="0">
                <a:ln w="9525">
                  <a:noFill/>
                  <a:round/>
                  <a:headEnd/>
                  <a:tailEnd/>
                </a:ln>
                <a:solidFill>
                  <a:schemeClr val="accent3">
                    <a:lumMod val="75000"/>
                  </a:schemeClr>
                </a:solidFill>
                <a:effectLst>
                  <a:outerShdw blurRad="38100" dist="38100" dir="2700000" algn="tl">
                    <a:srgbClr val="000000">
                      <a:alpha val="43137"/>
                    </a:srgbClr>
                  </a:outerShdw>
                </a:effectLst>
                <a:latin typeface="Arial Black"/>
              </a:rPr>
              <a:t>6</a:t>
            </a:r>
          </a:p>
        </p:txBody>
      </p:sp>
      <p:sp>
        <p:nvSpPr>
          <p:cNvPr id="6" name="Rectangle 5"/>
          <p:cNvSpPr>
            <a:spLocks noChangeArrowheads="1"/>
          </p:cNvSpPr>
          <p:nvPr/>
        </p:nvSpPr>
        <p:spPr bwMode="auto">
          <a:xfrm>
            <a:off x="2362200" y="4038600"/>
            <a:ext cx="6096000" cy="571500"/>
          </a:xfrm>
          <a:prstGeom prst="rect">
            <a:avLst/>
          </a:prstGeom>
          <a:solidFill>
            <a:schemeClr val="bg1">
              <a:alpha val="0"/>
            </a:schemeClr>
          </a:solidFill>
          <a:ln w="9525">
            <a:noFill/>
            <a:miter lim="800000"/>
            <a:headEnd/>
            <a:tailEnd/>
          </a:ln>
        </p:spPr>
        <p:txBody>
          <a:bodyPr/>
          <a:lstStyle/>
          <a:p>
            <a:pPr>
              <a:lnSpc>
                <a:spcPct val="90000"/>
              </a:lnSpc>
              <a:spcBef>
                <a:spcPct val="20000"/>
              </a:spcBef>
              <a:buClr>
                <a:srgbClr val="963C26"/>
              </a:buClr>
              <a:buFont typeface="Wingdings" pitchFamily="2" charset="2"/>
              <a:buNone/>
            </a:pPr>
            <a:r>
              <a:rPr lang="en-US" sz="3200" b="1" dirty="0">
                <a:solidFill>
                  <a:schemeClr val="accent3">
                    <a:lumMod val="75000"/>
                  </a:schemeClr>
                </a:solidFill>
                <a:latin typeface="Calibri" pitchFamily="34" charset="0"/>
                <a:cs typeface="Calibri" pitchFamily="34" charset="0"/>
              </a:rPr>
              <a:t>Employing bias-free language</a:t>
            </a:r>
          </a:p>
        </p:txBody>
      </p:sp>
      <p:sp>
        <p:nvSpPr>
          <p:cNvPr id="7" name="Rectangle 7"/>
          <p:cNvSpPr>
            <a:spLocks noChangeArrowheads="1"/>
          </p:cNvSpPr>
          <p:nvPr/>
        </p:nvSpPr>
        <p:spPr bwMode="auto">
          <a:xfrm>
            <a:off x="2338552" y="4610098"/>
            <a:ext cx="5738648" cy="1257302"/>
          </a:xfrm>
          <a:prstGeom prst="rect">
            <a:avLst/>
          </a:prstGeom>
          <a:solidFill>
            <a:schemeClr val="bg1">
              <a:alpha val="0"/>
            </a:schemeClr>
          </a:solidFill>
          <a:ln w="9525">
            <a:noFill/>
            <a:miter lim="800000"/>
            <a:headEnd/>
            <a:tailEnd/>
          </a:ln>
        </p:spPr>
        <p:txBody>
          <a:bodyPr/>
          <a:lstStyle/>
          <a:p>
            <a:pPr>
              <a:lnSpc>
                <a:spcPct val="90000"/>
              </a:lnSpc>
              <a:spcBef>
                <a:spcPct val="20000"/>
              </a:spcBef>
              <a:buClr>
                <a:srgbClr val="963C26"/>
              </a:buClr>
              <a:buFont typeface="Wingdings" pitchFamily="2" charset="2"/>
              <a:buNone/>
            </a:pPr>
            <a:r>
              <a:rPr lang="en-US" sz="2800" i="1" dirty="0">
                <a:latin typeface="Calibri" pitchFamily="34" charset="0"/>
                <a:cs typeface="Calibri" pitchFamily="34" charset="0"/>
              </a:rPr>
              <a:t>businessperson</a:t>
            </a:r>
            <a:r>
              <a:rPr lang="en-US" sz="2800" dirty="0">
                <a:latin typeface="Calibri" pitchFamily="34" charset="0"/>
                <a:cs typeface="Calibri" pitchFamily="34" charset="0"/>
              </a:rPr>
              <a:t>, not</a:t>
            </a:r>
            <a:r>
              <a:rPr lang="en-US" sz="2800" i="1" dirty="0">
                <a:latin typeface="Calibri" pitchFamily="34" charset="0"/>
                <a:cs typeface="Calibri" pitchFamily="34" charset="0"/>
              </a:rPr>
              <a:t> businessman</a:t>
            </a:r>
            <a:br>
              <a:rPr lang="en-US" sz="2800" i="1" dirty="0">
                <a:latin typeface="Calibri" pitchFamily="34" charset="0"/>
                <a:cs typeface="Calibri" pitchFamily="34" charset="0"/>
              </a:rPr>
            </a:br>
            <a:r>
              <a:rPr lang="en-US" sz="2800" i="1" dirty="0">
                <a:latin typeface="Calibri" pitchFamily="34" charset="0"/>
                <a:cs typeface="Calibri" pitchFamily="34" charset="0"/>
              </a:rPr>
              <a:t>doctors/they</a:t>
            </a:r>
            <a:r>
              <a:rPr lang="en-US" sz="2800" dirty="0">
                <a:latin typeface="Calibri" pitchFamily="34" charset="0"/>
                <a:cs typeface="Calibri" pitchFamily="34" charset="0"/>
              </a:rPr>
              <a:t>, not</a:t>
            </a:r>
            <a:r>
              <a:rPr lang="en-US" sz="2800" i="1" dirty="0">
                <a:latin typeface="Calibri" pitchFamily="34" charset="0"/>
                <a:cs typeface="Calibri" pitchFamily="34" charset="0"/>
              </a:rPr>
              <a:t> doctor/he </a:t>
            </a:r>
            <a:r>
              <a:rPr lang="en-US" sz="2800" dirty="0">
                <a:latin typeface="Calibri" pitchFamily="34" charset="0"/>
                <a:cs typeface="Calibri" pitchFamily="34" charset="0"/>
              </a:rPr>
              <a:t>or</a:t>
            </a:r>
            <a:r>
              <a:rPr lang="en-US" sz="2800" i="1" dirty="0">
                <a:latin typeface="Calibri" pitchFamily="34" charset="0"/>
                <a:cs typeface="Calibri" pitchFamily="34" charset="0"/>
              </a:rPr>
              <a:t> nurse/she</a:t>
            </a:r>
          </a:p>
        </p:txBody>
      </p:sp>
      <p:sp>
        <p:nvSpPr>
          <p:cNvPr id="8" name="WordArt 6"/>
          <p:cNvSpPr>
            <a:spLocks noChangeArrowheads="1" noChangeShapeType="1" noTextEdit="1"/>
          </p:cNvSpPr>
          <p:nvPr/>
        </p:nvSpPr>
        <p:spPr bwMode="auto">
          <a:xfrm>
            <a:off x="914400" y="1905000"/>
            <a:ext cx="838200" cy="1631239"/>
          </a:xfrm>
          <a:prstGeom prst="rect">
            <a:avLst/>
          </a:prstGeom>
          <a:scene3d>
            <a:camera prst="perspectiveContrastingLeftFacing"/>
            <a:lightRig rig="threePt" dir="t"/>
          </a:scene3d>
        </p:spPr>
        <p:txBody>
          <a:bodyPr wrap="none" fromWordArt="1">
            <a:prstTxWarp prst="textPlain">
              <a:avLst>
                <a:gd name="adj" fmla="val 50000"/>
              </a:avLst>
            </a:prstTxWarp>
          </a:bodyPr>
          <a:lstStyle/>
          <a:p>
            <a:pPr algn="ctr"/>
            <a:r>
              <a:rPr lang="en-US" sz="9600" kern="10" dirty="0">
                <a:ln w="9525">
                  <a:noFill/>
                  <a:round/>
                  <a:headEnd/>
                  <a:tailEnd/>
                </a:ln>
                <a:solidFill>
                  <a:schemeClr val="accent3">
                    <a:lumMod val="75000"/>
                  </a:schemeClr>
                </a:solidFill>
                <a:effectLst>
                  <a:outerShdw blurRad="38100" dist="38100" dir="2700000" algn="tl">
                    <a:srgbClr val="000000">
                      <a:alpha val="43137"/>
                    </a:srgbClr>
                  </a:outerShdw>
                </a:effectLst>
                <a:latin typeface="Arial Black"/>
              </a:rPr>
              <a:t>5</a:t>
            </a:r>
          </a:p>
        </p:txBody>
      </p:sp>
      <p:sp>
        <p:nvSpPr>
          <p:cNvPr id="9" name="Rectangle 11"/>
          <p:cNvSpPr>
            <a:spLocks noChangeArrowheads="1"/>
          </p:cNvSpPr>
          <p:nvPr/>
        </p:nvSpPr>
        <p:spPr bwMode="auto">
          <a:xfrm>
            <a:off x="2165131" y="2035886"/>
            <a:ext cx="4769069" cy="609600"/>
          </a:xfrm>
          <a:prstGeom prst="rect">
            <a:avLst/>
          </a:prstGeom>
          <a:solidFill>
            <a:schemeClr val="bg1">
              <a:alpha val="0"/>
            </a:schemeClr>
          </a:solidFill>
          <a:ln w="9525">
            <a:noFill/>
            <a:miter lim="800000"/>
            <a:headEnd/>
            <a:tailEnd/>
          </a:ln>
        </p:spPr>
        <p:txBody>
          <a:bodyPr/>
          <a:lstStyle/>
          <a:p>
            <a:pPr>
              <a:lnSpc>
                <a:spcPct val="80000"/>
              </a:lnSpc>
              <a:spcBef>
                <a:spcPct val="20000"/>
              </a:spcBef>
              <a:buClr>
                <a:srgbClr val="963C26"/>
              </a:buClr>
              <a:buFont typeface="Wingdings" pitchFamily="2" charset="2"/>
              <a:buNone/>
            </a:pPr>
            <a:r>
              <a:rPr lang="en-US" sz="3200" b="1" dirty="0">
                <a:solidFill>
                  <a:schemeClr val="accent3">
                    <a:lumMod val="75000"/>
                  </a:schemeClr>
                </a:solidFill>
                <a:latin typeface="Calibri" pitchFamily="34" charset="0"/>
                <a:cs typeface="Calibri" pitchFamily="34" charset="0"/>
              </a:rPr>
              <a:t>Expressing courtesy</a:t>
            </a:r>
          </a:p>
        </p:txBody>
      </p:sp>
      <p:sp>
        <p:nvSpPr>
          <p:cNvPr id="10" name="Rectangle 12"/>
          <p:cNvSpPr>
            <a:spLocks noChangeArrowheads="1"/>
          </p:cNvSpPr>
          <p:nvPr/>
        </p:nvSpPr>
        <p:spPr bwMode="auto">
          <a:xfrm>
            <a:off x="2165131" y="2626107"/>
            <a:ext cx="5943600" cy="914400"/>
          </a:xfrm>
          <a:prstGeom prst="rect">
            <a:avLst/>
          </a:prstGeom>
          <a:solidFill>
            <a:schemeClr val="bg1">
              <a:alpha val="0"/>
            </a:schemeClr>
          </a:solidFill>
          <a:ln w="9525">
            <a:noFill/>
            <a:miter lim="800000"/>
            <a:headEnd/>
            <a:tailEnd/>
          </a:ln>
        </p:spPr>
        <p:txBody>
          <a:bodyPr/>
          <a:lstStyle/>
          <a:p>
            <a:pPr>
              <a:lnSpc>
                <a:spcPct val="80000"/>
              </a:lnSpc>
              <a:spcBef>
                <a:spcPct val="20000"/>
              </a:spcBef>
              <a:buClr>
                <a:srgbClr val="963C26"/>
              </a:buClr>
              <a:buFont typeface="Wingdings" pitchFamily="2" charset="2"/>
              <a:buNone/>
            </a:pPr>
            <a:r>
              <a:rPr lang="en-US" sz="2800" i="1" dirty="0">
                <a:latin typeface="Calibri" pitchFamily="34" charset="0"/>
                <a:cs typeface="Calibri" pitchFamily="34" charset="0"/>
              </a:rPr>
              <a:t>Please complete the report</a:t>
            </a:r>
            <a:r>
              <a:rPr lang="en-US" sz="2800" dirty="0">
                <a:latin typeface="Calibri" pitchFamily="34" charset="0"/>
                <a:cs typeface="Calibri" pitchFamily="34" charset="0"/>
              </a:rPr>
              <a:t>,</a:t>
            </a:r>
            <a:r>
              <a:rPr lang="en-US" sz="2800" i="1" dirty="0">
                <a:latin typeface="Calibri" pitchFamily="34" charset="0"/>
                <a:cs typeface="Calibri" pitchFamily="34" charset="0"/>
              </a:rPr>
              <a:t> </a:t>
            </a:r>
          </a:p>
          <a:p>
            <a:pPr>
              <a:lnSpc>
                <a:spcPct val="80000"/>
              </a:lnSpc>
              <a:spcBef>
                <a:spcPct val="20000"/>
              </a:spcBef>
              <a:buClr>
                <a:srgbClr val="963C26"/>
              </a:buClr>
              <a:buFont typeface="Wingdings" pitchFamily="2" charset="2"/>
              <a:buNone/>
            </a:pPr>
            <a:r>
              <a:rPr lang="en-US" sz="2800" dirty="0">
                <a:latin typeface="Calibri" pitchFamily="34" charset="0"/>
                <a:cs typeface="Calibri" pitchFamily="34" charset="0"/>
              </a:rPr>
              <a:t>not</a:t>
            </a:r>
            <a:r>
              <a:rPr lang="en-US" sz="2800" i="1" dirty="0">
                <a:latin typeface="Calibri" pitchFamily="34" charset="0"/>
                <a:cs typeface="Calibri" pitchFamily="34" charset="0"/>
              </a:rPr>
              <a:t> You must complete the report!</a:t>
            </a:r>
          </a:p>
        </p:txBody>
      </p:sp>
      <p:sp>
        <p:nvSpPr>
          <p:cNvPr id="12" name="Footer Placeholder 1"/>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13" name="Slide Number Placeholder 12"/>
          <p:cNvSpPr>
            <a:spLocks noGrp="1"/>
          </p:cNvSpPr>
          <p:nvPr>
            <p:ph type="sldNum" sz="quarter" idx="4"/>
          </p:nvPr>
        </p:nvSpPr>
        <p:spPr/>
        <p:txBody>
          <a:bodyPr/>
          <a:lstStyle/>
          <a:p>
            <a:r>
              <a:rPr lang="en-CA" dirty="0"/>
              <a:t>4-</a:t>
            </a:r>
            <a:fld id="{90E60EF9-1974-4B4E-8EB0-BAAA0C254CFE}" type="slidenum">
              <a:rPr lang="en-CA" smtClean="0"/>
              <a:pPr/>
              <a:t>18</a:t>
            </a:fld>
            <a:endParaRPr lang="en-CA" dirty="0"/>
          </a:p>
        </p:txBody>
      </p:sp>
    </p:spTree>
    <p:extLst>
      <p:ext uri="{BB962C8B-B14F-4D97-AF65-F5344CB8AC3E}">
        <p14:creationId xmlns:p14="http://schemas.microsoft.com/office/powerpoint/2010/main" val="4245476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0-#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0-#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 calcmode="lin" valueType="num">
                                      <p:cBhvr additive="base">
                                        <p:cTn id="25"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0-#ppt_w/2"/>
                                          </p:val>
                                        </p:tav>
                                        <p:tav tm="100000">
                                          <p:val>
                                            <p:strVal val="#ppt_x"/>
                                          </p:val>
                                        </p:tav>
                                      </p:tavLst>
                                    </p:anim>
                                    <p:anim calcmode="lin" valueType="num">
                                      <p:cBhvr additive="base">
                                        <p:cTn id="32"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7" grpId="0" animBg="1"/>
      <p:bldP spid="9" grpId="0" animBg="1"/>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5636" name="Rectangle 4"/>
          <p:cNvSpPr>
            <a:spLocks noGrp="1" noChangeArrowheads="1"/>
          </p:cNvSpPr>
          <p:nvPr>
            <p:ph type="title"/>
          </p:nvPr>
        </p:nvSpPr>
        <p:spPr/>
        <p:txBody>
          <a:bodyPr>
            <a:normAutofit fontScale="90000"/>
          </a:bodyPr>
          <a:lstStyle/>
          <a:p>
            <a:r>
              <a:rPr lang="en-US" dirty="0"/>
              <a:t>Using Expert Writing Techniques to Adapt to Your Audience</a:t>
            </a:r>
          </a:p>
        </p:txBody>
      </p:sp>
      <p:sp>
        <p:nvSpPr>
          <p:cNvPr id="77827" name="Rectangle 2"/>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pPr>
              <a:lnSpc>
                <a:spcPct val="90000"/>
              </a:lnSpc>
              <a:spcBef>
                <a:spcPct val="20000"/>
              </a:spcBef>
              <a:buClr>
                <a:srgbClr val="963C26"/>
              </a:buClr>
              <a:buFont typeface="Wingdings" pitchFamily="2" charset="2"/>
              <a:buNone/>
            </a:pPr>
            <a:endParaRPr lang="en-CA" dirty="0"/>
          </a:p>
        </p:txBody>
      </p:sp>
      <p:sp>
        <p:nvSpPr>
          <p:cNvPr id="325637" name="WordArt 5"/>
          <p:cNvSpPr>
            <a:spLocks noChangeArrowheads="1" noChangeShapeType="1" noTextEdit="1"/>
          </p:cNvSpPr>
          <p:nvPr/>
        </p:nvSpPr>
        <p:spPr bwMode="auto">
          <a:xfrm>
            <a:off x="914400" y="1676400"/>
            <a:ext cx="838200" cy="1685925"/>
          </a:xfrm>
          <a:prstGeom prst="rect">
            <a:avLst/>
          </a:prstGeom>
          <a:scene3d>
            <a:camera prst="perspectiveContrastingLeftFacing"/>
            <a:lightRig rig="threePt" dir="t"/>
          </a:scene3d>
        </p:spPr>
        <p:txBody>
          <a:bodyPr wrap="none" fromWordArt="1">
            <a:prstTxWarp prst="textPlain">
              <a:avLst>
                <a:gd name="adj" fmla="val 50000"/>
              </a:avLst>
            </a:prstTxWarp>
          </a:bodyPr>
          <a:lstStyle/>
          <a:p>
            <a:pPr algn="ctr"/>
            <a:r>
              <a:rPr lang="en-US" sz="9600" kern="10" dirty="0">
                <a:ln w="9525">
                  <a:noFill/>
                  <a:round/>
                  <a:headEnd/>
                  <a:tailEnd/>
                </a:ln>
                <a:solidFill>
                  <a:schemeClr val="accent3">
                    <a:lumMod val="75000"/>
                  </a:schemeClr>
                </a:solidFill>
                <a:effectLst>
                  <a:outerShdw blurRad="38100" dist="38100" dir="2700000" algn="tl">
                    <a:srgbClr val="000000">
                      <a:alpha val="43137"/>
                    </a:srgbClr>
                  </a:outerShdw>
                </a:effectLst>
                <a:latin typeface="Arial Black"/>
              </a:rPr>
              <a:t>7</a:t>
            </a:r>
          </a:p>
        </p:txBody>
      </p:sp>
      <p:sp>
        <p:nvSpPr>
          <p:cNvPr id="325638" name="Rectangle 6"/>
          <p:cNvSpPr>
            <a:spLocks noChangeArrowheads="1"/>
          </p:cNvSpPr>
          <p:nvPr/>
        </p:nvSpPr>
        <p:spPr bwMode="auto">
          <a:xfrm>
            <a:off x="2286000" y="1828800"/>
            <a:ext cx="5943600" cy="990600"/>
          </a:xfrm>
          <a:prstGeom prst="rect">
            <a:avLst/>
          </a:prstGeom>
          <a:solidFill>
            <a:schemeClr val="bg1">
              <a:alpha val="0"/>
            </a:schemeClr>
          </a:solidFill>
          <a:ln w="9525">
            <a:noFill/>
            <a:miter lim="800000"/>
            <a:headEnd/>
            <a:tailEnd/>
          </a:ln>
        </p:spPr>
        <p:txBody>
          <a:bodyPr/>
          <a:lstStyle/>
          <a:p>
            <a:pPr>
              <a:lnSpc>
                <a:spcPct val="90000"/>
              </a:lnSpc>
              <a:spcBef>
                <a:spcPct val="20000"/>
              </a:spcBef>
              <a:buClr>
                <a:srgbClr val="963C26"/>
              </a:buClr>
              <a:buFont typeface="Wingdings" pitchFamily="2" charset="2"/>
              <a:buNone/>
            </a:pPr>
            <a:r>
              <a:rPr lang="en-US" sz="3200" b="1" dirty="0">
                <a:solidFill>
                  <a:schemeClr val="accent3">
                    <a:lumMod val="75000"/>
                  </a:schemeClr>
                </a:solidFill>
                <a:latin typeface="Calibri" pitchFamily="34" charset="0"/>
                <a:cs typeface="Calibri" pitchFamily="34" charset="0"/>
              </a:rPr>
              <a:t>Preferring plain language and familiar words</a:t>
            </a:r>
          </a:p>
        </p:txBody>
      </p:sp>
      <p:sp>
        <p:nvSpPr>
          <p:cNvPr id="325639" name="WordArt 7"/>
          <p:cNvSpPr>
            <a:spLocks noChangeArrowheads="1" noChangeShapeType="1" noTextEdit="1"/>
          </p:cNvSpPr>
          <p:nvPr/>
        </p:nvSpPr>
        <p:spPr bwMode="auto">
          <a:xfrm>
            <a:off x="990600" y="3810000"/>
            <a:ext cx="838200" cy="1685925"/>
          </a:xfrm>
          <a:prstGeom prst="rect">
            <a:avLst/>
          </a:prstGeom>
          <a:scene3d>
            <a:camera prst="perspectiveContrastingLeftFacing"/>
            <a:lightRig rig="threePt" dir="t"/>
          </a:scene3d>
        </p:spPr>
        <p:txBody>
          <a:bodyPr wrap="none" fromWordArt="1">
            <a:prstTxWarp prst="textPlain">
              <a:avLst>
                <a:gd name="adj" fmla="val 50000"/>
              </a:avLst>
            </a:prstTxWarp>
          </a:bodyPr>
          <a:lstStyle/>
          <a:p>
            <a:pPr algn="ctr"/>
            <a:r>
              <a:rPr lang="en-US" sz="9600" kern="10" dirty="0">
                <a:ln w="9525">
                  <a:noFill/>
                  <a:round/>
                  <a:headEnd/>
                  <a:tailEnd/>
                </a:ln>
                <a:solidFill>
                  <a:schemeClr val="accent3">
                    <a:lumMod val="75000"/>
                  </a:schemeClr>
                </a:solidFill>
                <a:effectLst>
                  <a:outerShdw blurRad="38100" dist="38100" dir="2700000" algn="tl">
                    <a:srgbClr val="000000">
                      <a:alpha val="43137"/>
                    </a:srgbClr>
                  </a:outerShdw>
                </a:effectLst>
                <a:latin typeface="Arial Black"/>
              </a:rPr>
              <a:t>8</a:t>
            </a:r>
          </a:p>
        </p:txBody>
      </p:sp>
      <p:sp>
        <p:nvSpPr>
          <p:cNvPr id="325640" name="Rectangle 8"/>
          <p:cNvSpPr>
            <a:spLocks noChangeArrowheads="1"/>
          </p:cNvSpPr>
          <p:nvPr/>
        </p:nvSpPr>
        <p:spPr bwMode="auto">
          <a:xfrm>
            <a:off x="2286000" y="2667000"/>
            <a:ext cx="5943600" cy="914400"/>
          </a:xfrm>
          <a:prstGeom prst="rect">
            <a:avLst/>
          </a:prstGeom>
          <a:solidFill>
            <a:schemeClr val="bg1">
              <a:alpha val="0"/>
            </a:schemeClr>
          </a:solidFill>
          <a:ln w="9525">
            <a:noFill/>
            <a:miter lim="800000"/>
            <a:headEnd/>
            <a:tailEnd/>
          </a:ln>
        </p:spPr>
        <p:txBody>
          <a:bodyPr/>
          <a:lstStyle/>
          <a:p>
            <a:pPr>
              <a:spcBef>
                <a:spcPct val="20000"/>
              </a:spcBef>
              <a:buClr>
                <a:srgbClr val="963C26"/>
              </a:buClr>
              <a:buFont typeface="Wingdings" pitchFamily="2" charset="2"/>
              <a:buNone/>
            </a:pPr>
            <a:r>
              <a:rPr lang="en-US" sz="2800" i="1" dirty="0">
                <a:latin typeface="Calibri" pitchFamily="34" charset="0"/>
                <a:cs typeface="Calibri" pitchFamily="34" charset="0"/>
              </a:rPr>
              <a:t>salary</a:t>
            </a:r>
            <a:r>
              <a:rPr lang="en-US" sz="2800" dirty="0">
                <a:latin typeface="Calibri" pitchFamily="34" charset="0"/>
                <a:cs typeface="Calibri" pitchFamily="34" charset="0"/>
              </a:rPr>
              <a:t>,</a:t>
            </a:r>
            <a:r>
              <a:rPr lang="en-US" sz="2800" i="1" dirty="0">
                <a:latin typeface="Calibri" pitchFamily="34" charset="0"/>
                <a:cs typeface="Calibri" pitchFamily="34" charset="0"/>
              </a:rPr>
              <a:t> </a:t>
            </a:r>
            <a:r>
              <a:rPr lang="en-US" sz="2800" dirty="0">
                <a:latin typeface="Calibri" pitchFamily="34" charset="0"/>
                <a:cs typeface="Calibri" pitchFamily="34" charset="0"/>
              </a:rPr>
              <a:t>not</a:t>
            </a:r>
            <a:r>
              <a:rPr lang="en-US" sz="2800" i="1" dirty="0">
                <a:latin typeface="Calibri" pitchFamily="34" charset="0"/>
                <a:cs typeface="Calibri" pitchFamily="34" charset="0"/>
              </a:rPr>
              <a:t> remuneration</a:t>
            </a:r>
            <a:br>
              <a:rPr lang="en-US" sz="2800" i="1" dirty="0">
                <a:latin typeface="Calibri" pitchFamily="34" charset="0"/>
                <a:cs typeface="Calibri" pitchFamily="34" charset="0"/>
              </a:rPr>
            </a:br>
            <a:r>
              <a:rPr lang="en-US" sz="2800" i="1" dirty="0">
                <a:latin typeface="Calibri" pitchFamily="34" charset="0"/>
                <a:cs typeface="Calibri" pitchFamily="34" charset="0"/>
              </a:rPr>
              <a:t>begin</a:t>
            </a:r>
            <a:r>
              <a:rPr lang="en-US" sz="2800" dirty="0">
                <a:latin typeface="Calibri" pitchFamily="34" charset="0"/>
                <a:cs typeface="Calibri" pitchFamily="34" charset="0"/>
              </a:rPr>
              <a:t>,</a:t>
            </a:r>
            <a:r>
              <a:rPr lang="en-US" sz="2800" i="1" dirty="0">
                <a:latin typeface="Calibri" pitchFamily="34" charset="0"/>
                <a:cs typeface="Calibri" pitchFamily="34" charset="0"/>
              </a:rPr>
              <a:t> </a:t>
            </a:r>
            <a:r>
              <a:rPr lang="en-US" sz="2800" dirty="0">
                <a:latin typeface="Calibri" pitchFamily="34" charset="0"/>
                <a:cs typeface="Calibri" pitchFamily="34" charset="0"/>
              </a:rPr>
              <a:t>not</a:t>
            </a:r>
            <a:r>
              <a:rPr lang="en-US" sz="2800" i="1" dirty="0">
                <a:latin typeface="Calibri" pitchFamily="34" charset="0"/>
                <a:cs typeface="Calibri" pitchFamily="34" charset="0"/>
              </a:rPr>
              <a:t> commence</a:t>
            </a:r>
          </a:p>
        </p:txBody>
      </p:sp>
      <p:sp>
        <p:nvSpPr>
          <p:cNvPr id="325641" name="Rectangle 9"/>
          <p:cNvSpPr>
            <a:spLocks noChangeArrowheads="1"/>
          </p:cNvSpPr>
          <p:nvPr/>
        </p:nvSpPr>
        <p:spPr bwMode="auto">
          <a:xfrm>
            <a:off x="2286000" y="3962400"/>
            <a:ext cx="6096000" cy="685800"/>
          </a:xfrm>
          <a:prstGeom prst="rect">
            <a:avLst/>
          </a:prstGeom>
          <a:solidFill>
            <a:schemeClr val="bg1">
              <a:alpha val="0"/>
            </a:schemeClr>
          </a:solidFill>
          <a:ln w="9525">
            <a:noFill/>
            <a:miter lim="800000"/>
            <a:headEnd/>
            <a:tailEnd/>
          </a:ln>
        </p:spPr>
        <p:txBody>
          <a:bodyPr/>
          <a:lstStyle/>
          <a:p>
            <a:pPr>
              <a:lnSpc>
                <a:spcPct val="80000"/>
              </a:lnSpc>
              <a:spcBef>
                <a:spcPct val="20000"/>
              </a:spcBef>
              <a:buClr>
                <a:srgbClr val="963C26"/>
              </a:buClr>
              <a:buFont typeface="Wingdings" pitchFamily="2" charset="2"/>
              <a:buNone/>
            </a:pPr>
            <a:r>
              <a:rPr lang="en-US" sz="3200" b="1" dirty="0">
                <a:solidFill>
                  <a:schemeClr val="accent3">
                    <a:lumMod val="75000"/>
                  </a:schemeClr>
                </a:solidFill>
                <a:latin typeface="Calibri" pitchFamily="34" charset="0"/>
                <a:cs typeface="Calibri" pitchFamily="34" charset="0"/>
              </a:rPr>
              <a:t>Using precise, vigorous words</a:t>
            </a:r>
          </a:p>
        </p:txBody>
      </p:sp>
      <p:sp>
        <p:nvSpPr>
          <p:cNvPr id="325642" name="Rectangle 10"/>
          <p:cNvSpPr>
            <a:spLocks noChangeArrowheads="1"/>
          </p:cNvSpPr>
          <p:nvPr/>
        </p:nvSpPr>
        <p:spPr bwMode="auto">
          <a:xfrm>
            <a:off x="2209800" y="4419600"/>
            <a:ext cx="6019800" cy="1371600"/>
          </a:xfrm>
          <a:prstGeom prst="rect">
            <a:avLst/>
          </a:prstGeom>
          <a:solidFill>
            <a:schemeClr val="bg1">
              <a:alpha val="0"/>
            </a:schemeClr>
          </a:solidFill>
          <a:ln w="9525">
            <a:noFill/>
            <a:miter lim="800000"/>
            <a:headEnd/>
            <a:tailEnd/>
          </a:ln>
        </p:spPr>
        <p:txBody>
          <a:bodyPr/>
          <a:lstStyle/>
          <a:p>
            <a:pPr>
              <a:lnSpc>
                <a:spcPct val="90000"/>
              </a:lnSpc>
              <a:spcBef>
                <a:spcPct val="20000"/>
              </a:spcBef>
              <a:spcAft>
                <a:spcPct val="10000"/>
              </a:spcAft>
              <a:buClr>
                <a:srgbClr val="963C26"/>
              </a:buClr>
              <a:buFont typeface="Wingdings" pitchFamily="2" charset="2"/>
              <a:buNone/>
            </a:pPr>
            <a:r>
              <a:rPr lang="en-US" sz="2800" i="1" dirty="0">
                <a:latin typeface="Calibri" pitchFamily="34" charset="0"/>
                <a:cs typeface="Calibri" pitchFamily="34" charset="0"/>
              </a:rPr>
              <a:t>Fax me</a:t>
            </a:r>
            <a:r>
              <a:rPr lang="en-US" sz="2800" dirty="0">
                <a:latin typeface="Calibri" pitchFamily="34" charset="0"/>
                <a:cs typeface="Calibri" pitchFamily="34" charset="0"/>
              </a:rPr>
              <a:t>, not</a:t>
            </a:r>
            <a:r>
              <a:rPr lang="en-US" sz="2800" i="1" dirty="0">
                <a:latin typeface="Calibri" pitchFamily="34" charset="0"/>
                <a:cs typeface="Calibri" pitchFamily="34" charset="0"/>
              </a:rPr>
              <a:t> Contact me</a:t>
            </a:r>
            <a:br>
              <a:rPr lang="en-US" sz="2800" i="1" dirty="0">
                <a:latin typeface="Calibri" pitchFamily="34" charset="0"/>
                <a:cs typeface="Calibri" pitchFamily="34" charset="0"/>
              </a:rPr>
            </a:br>
            <a:r>
              <a:rPr lang="en-US" sz="2800" i="1" dirty="0">
                <a:latin typeface="Calibri" pitchFamily="34" charset="0"/>
                <a:cs typeface="Calibri" pitchFamily="34" charset="0"/>
              </a:rPr>
              <a:t>Buy staples</a:t>
            </a:r>
            <a:r>
              <a:rPr lang="en-US" sz="2800" dirty="0">
                <a:latin typeface="Calibri" pitchFamily="34" charset="0"/>
                <a:cs typeface="Calibri" pitchFamily="34" charset="0"/>
              </a:rPr>
              <a:t>, not</a:t>
            </a:r>
            <a:r>
              <a:rPr lang="en-US" sz="2800" i="1" dirty="0">
                <a:latin typeface="Calibri" pitchFamily="34" charset="0"/>
                <a:cs typeface="Calibri" pitchFamily="34" charset="0"/>
              </a:rPr>
              <a:t> Get those things </a:t>
            </a:r>
            <a:br>
              <a:rPr lang="en-US" sz="2800" i="1" dirty="0">
                <a:latin typeface="Calibri" pitchFamily="34" charset="0"/>
                <a:cs typeface="Calibri" pitchFamily="34" charset="0"/>
              </a:rPr>
            </a:br>
            <a:r>
              <a:rPr lang="en-US" sz="2800" i="1" dirty="0">
                <a:latin typeface="Calibri" pitchFamily="34" charset="0"/>
                <a:cs typeface="Calibri" pitchFamily="34" charset="0"/>
              </a:rPr>
              <a:t>for me</a:t>
            </a:r>
          </a:p>
        </p:txBody>
      </p:sp>
      <p:sp>
        <p:nvSpPr>
          <p:cNvPr id="12" name="Footer Placeholder 1"/>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13" name="Slide Number Placeholder 12"/>
          <p:cNvSpPr>
            <a:spLocks noGrp="1"/>
          </p:cNvSpPr>
          <p:nvPr>
            <p:ph type="sldNum" sz="quarter" idx="4"/>
          </p:nvPr>
        </p:nvSpPr>
        <p:spPr/>
        <p:txBody>
          <a:bodyPr/>
          <a:lstStyle/>
          <a:p>
            <a:r>
              <a:rPr lang="en-CA" dirty="0"/>
              <a:t>4-</a:t>
            </a:r>
            <a:fld id="{90E60EF9-1974-4B4E-8EB0-BAAA0C254CFE}" type="slidenum">
              <a:rPr lang="en-CA" smtClean="0"/>
              <a:pPr/>
              <a:t>19</a:t>
            </a:fld>
            <a:endParaRPr lang="en-CA"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25636"/>
                                        </p:tgtEl>
                                        <p:attrNameLst>
                                          <p:attrName>style.visibility</p:attrName>
                                        </p:attrNameLst>
                                      </p:cBhvr>
                                      <p:to>
                                        <p:strVal val="visible"/>
                                      </p:to>
                                    </p:set>
                                    <p:anim calcmode="lin" valueType="num">
                                      <p:cBhvr additive="base">
                                        <p:cTn id="7" dur="500" fill="hold"/>
                                        <p:tgtEl>
                                          <p:spTgt spid="325636"/>
                                        </p:tgtEl>
                                        <p:attrNameLst>
                                          <p:attrName>ppt_x</p:attrName>
                                        </p:attrNameLst>
                                      </p:cBhvr>
                                      <p:tavLst>
                                        <p:tav tm="0">
                                          <p:val>
                                            <p:strVal val="0-#ppt_w/2"/>
                                          </p:val>
                                        </p:tav>
                                        <p:tav tm="100000">
                                          <p:val>
                                            <p:strVal val="#ppt_x"/>
                                          </p:val>
                                        </p:tav>
                                      </p:tavLst>
                                    </p:anim>
                                    <p:anim calcmode="lin" valueType="num">
                                      <p:cBhvr additive="base">
                                        <p:cTn id="8" dur="500" fill="hold"/>
                                        <p:tgtEl>
                                          <p:spTgt spid="32563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25638"/>
                                        </p:tgtEl>
                                        <p:attrNameLst>
                                          <p:attrName>style.visibility</p:attrName>
                                        </p:attrNameLst>
                                      </p:cBhvr>
                                      <p:to>
                                        <p:strVal val="visible"/>
                                      </p:to>
                                    </p:set>
                                    <p:anim calcmode="lin" valueType="num">
                                      <p:cBhvr additive="base">
                                        <p:cTn id="13" dur="500" fill="hold"/>
                                        <p:tgtEl>
                                          <p:spTgt spid="325638"/>
                                        </p:tgtEl>
                                        <p:attrNameLst>
                                          <p:attrName>ppt_x</p:attrName>
                                        </p:attrNameLst>
                                      </p:cBhvr>
                                      <p:tavLst>
                                        <p:tav tm="0">
                                          <p:val>
                                            <p:strVal val="0-#ppt_w/2"/>
                                          </p:val>
                                        </p:tav>
                                        <p:tav tm="100000">
                                          <p:val>
                                            <p:strVal val="#ppt_x"/>
                                          </p:val>
                                        </p:tav>
                                      </p:tavLst>
                                    </p:anim>
                                    <p:anim calcmode="lin" valueType="num">
                                      <p:cBhvr additive="base">
                                        <p:cTn id="14" dur="500" fill="hold"/>
                                        <p:tgtEl>
                                          <p:spTgt spid="32563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25640"/>
                                        </p:tgtEl>
                                        <p:attrNameLst>
                                          <p:attrName>style.visibility</p:attrName>
                                        </p:attrNameLst>
                                      </p:cBhvr>
                                      <p:to>
                                        <p:strVal val="visible"/>
                                      </p:to>
                                    </p:set>
                                    <p:anim calcmode="lin" valueType="num">
                                      <p:cBhvr additive="base">
                                        <p:cTn id="19" dur="500" fill="hold"/>
                                        <p:tgtEl>
                                          <p:spTgt spid="325640"/>
                                        </p:tgtEl>
                                        <p:attrNameLst>
                                          <p:attrName>ppt_x</p:attrName>
                                        </p:attrNameLst>
                                      </p:cBhvr>
                                      <p:tavLst>
                                        <p:tav tm="0">
                                          <p:val>
                                            <p:strVal val="0-#ppt_w/2"/>
                                          </p:val>
                                        </p:tav>
                                        <p:tav tm="100000">
                                          <p:val>
                                            <p:strVal val="#ppt_x"/>
                                          </p:val>
                                        </p:tav>
                                      </p:tavLst>
                                    </p:anim>
                                    <p:anim calcmode="lin" valueType="num">
                                      <p:cBhvr additive="base">
                                        <p:cTn id="20" dur="500" fill="hold"/>
                                        <p:tgtEl>
                                          <p:spTgt spid="325640"/>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25641"/>
                                        </p:tgtEl>
                                        <p:attrNameLst>
                                          <p:attrName>style.visibility</p:attrName>
                                        </p:attrNameLst>
                                      </p:cBhvr>
                                      <p:to>
                                        <p:strVal val="visible"/>
                                      </p:to>
                                    </p:set>
                                    <p:anim calcmode="lin" valueType="num">
                                      <p:cBhvr additive="base">
                                        <p:cTn id="25" dur="500" fill="hold"/>
                                        <p:tgtEl>
                                          <p:spTgt spid="325641"/>
                                        </p:tgtEl>
                                        <p:attrNameLst>
                                          <p:attrName>ppt_x</p:attrName>
                                        </p:attrNameLst>
                                      </p:cBhvr>
                                      <p:tavLst>
                                        <p:tav tm="0">
                                          <p:val>
                                            <p:strVal val="0-#ppt_w/2"/>
                                          </p:val>
                                        </p:tav>
                                        <p:tav tm="100000">
                                          <p:val>
                                            <p:strVal val="#ppt_x"/>
                                          </p:val>
                                        </p:tav>
                                      </p:tavLst>
                                    </p:anim>
                                    <p:anim calcmode="lin" valueType="num">
                                      <p:cBhvr additive="base">
                                        <p:cTn id="26" dur="500" fill="hold"/>
                                        <p:tgtEl>
                                          <p:spTgt spid="325641"/>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25642"/>
                                        </p:tgtEl>
                                        <p:attrNameLst>
                                          <p:attrName>style.visibility</p:attrName>
                                        </p:attrNameLst>
                                      </p:cBhvr>
                                      <p:to>
                                        <p:strVal val="visible"/>
                                      </p:to>
                                    </p:set>
                                    <p:anim calcmode="lin" valueType="num">
                                      <p:cBhvr additive="base">
                                        <p:cTn id="31" dur="500" fill="hold"/>
                                        <p:tgtEl>
                                          <p:spTgt spid="325642"/>
                                        </p:tgtEl>
                                        <p:attrNameLst>
                                          <p:attrName>ppt_x</p:attrName>
                                        </p:attrNameLst>
                                      </p:cBhvr>
                                      <p:tavLst>
                                        <p:tav tm="0">
                                          <p:val>
                                            <p:strVal val="0-#ppt_w/2"/>
                                          </p:val>
                                        </p:tav>
                                        <p:tav tm="100000">
                                          <p:val>
                                            <p:strVal val="#ppt_x"/>
                                          </p:val>
                                        </p:tav>
                                      </p:tavLst>
                                    </p:anim>
                                    <p:anim calcmode="lin" valueType="num">
                                      <p:cBhvr additive="base">
                                        <p:cTn id="32" dur="500" fill="hold"/>
                                        <p:tgtEl>
                                          <p:spTgt spid="3256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5636" grpId="0"/>
      <p:bldP spid="325638" grpId="0" animBg="1"/>
      <p:bldP spid="325640" grpId="0" animBg="1"/>
      <p:bldP spid="325641" grpId="0" animBg="1"/>
      <p:bldP spid="32564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ctrTitle"/>
          </p:nvPr>
        </p:nvSpPr>
        <p:spPr>
          <a:xfrm>
            <a:off x="3505200" y="2209800"/>
            <a:ext cx="5638800" cy="914400"/>
          </a:xfrm>
        </p:spPr>
        <p:txBody>
          <a:bodyPr>
            <a:noAutofit/>
          </a:bodyPr>
          <a:lstStyle/>
          <a:p>
            <a:pPr>
              <a:defRPr/>
            </a:pPr>
            <a:r>
              <a:rPr lang="en-US" sz="3200" dirty="0">
                <a:latin typeface="Calibri" pitchFamily="34" charset="0"/>
                <a:cs typeface="Calibri" pitchFamily="34" charset="0"/>
              </a:rPr>
              <a:t>Planning Business Messages</a:t>
            </a:r>
            <a:endParaRPr lang="en-US" sz="3200" dirty="0"/>
          </a:p>
        </p:txBody>
      </p:sp>
      <p:sp>
        <p:nvSpPr>
          <p:cNvPr id="2" name="TextBox 1"/>
          <p:cNvSpPr txBox="1"/>
          <p:nvPr/>
        </p:nvSpPr>
        <p:spPr>
          <a:xfrm>
            <a:off x="3468370" y="1600200"/>
            <a:ext cx="4532630" cy="769441"/>
          </a:xfrm>
          <a:prstGeom prst="rect">
            <a:avLst/>
          </a:prstGeom>
          <a:noFill/>
        </p:spPr>
        <p:txBody>
          <a:bodyPr wrap="square" rtlCol="0">
            <a:spAutoFit/>
          </a:bodyPr>
          <a:lstStyle/>
          <a:p>
            <a:pPr>
              <a:buNone/>
            </a:pPr>
            <a:r>
              <a:rPr lang="en-CA" sz="4400" b="0" dirty="0">
                <a:latin typeface="+mj-lt"/>
              </a:rPr>
              <a:t>    Chapter 4</a:t>
            </a:r>
          </a:p>
        </p:txBody>
      </p:sp>
      <p:sp>
        <p:nvSpPr>
          <p:cNvPr id="7" name="Slide Number Placeholder 6"/>
          <p:cNvSpPr>
            <a:spLocks noGrp="1"/>
          </p:cNvSpPr>
          <p:nvPr>
            <p:ph type="sldNum" sz="quarter" idx="4"/>
          </p:nvPr>
        </p:nvSpPr>
        <p:spPr/>
        <p:txBody>
          <a:bodyPr/>
          <a:lstStyle/>
          <a:p>
            <a:r>
              <a:rPr lang="en-CA" dirty="0"/>
              <a:t>4-</a:t>
            </a:r>
            <a:fld id="{90E60EF9-1974-4B4E-8EB0-BAAA0C254CFE}" type="slidenum">
              <a:rPr lang="en-CA" smtClean="0"/>
              <a:pPr/>
              <a:t>2</a:t>
            </a:fld>
            <a:endParaRPr lang="en-CA" dirty="0"/>
          </a:p>
        </p:txBody>
      </p:sp>
      <p:sp>
        <p:nvSpPr>
          <p:cNvPr id="9" name="Footer Placeholder 5"/>
          <p:cNvSpPr>
            <a:spLocks noGrp="1"/>
          </p:cNvSpPr>
          <p:nvPr>
            <p:ph type="ftr" sz="quarter" idx="3"/>
          </p:nvPr>
        </p:nvSpPr>
        <p:spPr>
          <a:xfrm>
            <a:off x="3124200" y="6356350"/>
            <a:ext cx="3200400" cy="365125"/>
          </a:xfrm>
        </p:spPr>
        <p:txBody>
          <a:bodyPr/>
          <a:lstStyle/>
          <a:p>
            <a:r>
              <a:rPr lang="en-US" dirty="0"/>
              <a:t>Copyright © 2019 by Nelson Education Ltd.</a:t>
            </a:r>
            <a:endParaRPr lang="en-CA"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7544" y="1519151"/>
            <a:ext cx="3008740" cy="3854065"/>
          </a:xfrm>
          <a:prstGeom prst="rect">
            <a:avLst/>
          </a:prstGeom>
        </p:spPr>
      </p:pic>
    </p:spTree>
    <p:extLst>
      <p:ext uri="{BB962C8B-B14F-4D97-AF65-F5344CB8AC3E}">
        <p14:creationId xmlns:p14="http://schemas.microsoft.com/office/powerpoint/2010/main" val="827638801"/>
      </p:ext>
    </p:extLst>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ctr"/>
            <a:r>
              <a:rPr lang="en-US" dirty="0">
                <a:solidFill>
                  <a:schemeClr val="tx1"/>
                </a:solidFill>
                <a:effectLst/>
                <a:latin typeface="Calibri" panose="020F0502020204030204" pitchFamily="34" charset="0"/>
              </a:rPr>
              <a:t>Communication Defined</a:t>
            </a:r>
          </a:p>
        </p:txBody>
      </p:sp>
      <p:sp>
        <p:nvSpPr>
          <p:cNvPr id="8" name="Content Placeholder 7"/>
          <p:cNvSpPr>
            <a:spLocks noGrp="1"/>
          </p:cNvSpPr>
          <p:nvPr>
            <p:ph idx="1"/>
          </p:nvPr>
        </p:nvSpPr>
        <p:spPr>
          <a:xfrm>
            <a:off x="457200" y="1600200"/>
            <a:ext cx="7848600" cy="4525963"/>
          </a:xfrm>
        </p:spPr>
        <p:txBody>
          <a:bodyPr/>
          <a:lstStyle/>
          <a:p>
            <a:pPr>
              <a:buFont typeface="Arial" panose="020B0604020202020204" pitchFamily="34" charset="0"/>
              <a:buChar char="•"/>
            </a:pPr>
            <a:r>
              <a:rPr lang="en-US" sz="3600" dirty="0">
                <a:highlight>
                  <a:srgbClr val="FFFF00"/>
                </a:highlight>
                <a:latin typeface="Calibri" panose="020F0502020204030204" pitchFamily="34" charset="0"/>
              </a:rPr>
              <a:t>Communication is the transmission of information and meaning from a sender to a receiver.</a:t>
            </a:r>
          </a:p>
          <a:p>
            <a:pPr>
              <a:buFont typeface="Arial" panose="020B0604020202020204" pitchFamily="34" charset="0"/>
              <a:buChar char="•"/>
            </a:pPr>
            <a:r>
              <a:rPr lang="en-US" sz="3600" dirty="0">
                <a:latin typeface="Calibri" panose="020F0502020204030204" pitchFamily="34" charset="0"/>
              </a:rPr>
              <a:t>The crucial element is meaning.</a:t>
            </a:r>
          </a:p>
          <a:p>
            <a:pPr>
              <a:buFont typeface="Arial" panose="020B0604020202020204" pitchFamily="34" charset="0"/>
              <a:buChar char="•"/>
            </a:pPr>
            <a:r>
              <a:rPr lang="en-US" sz="3600" dirty="0">
                <a:latin typeface="Calibri" panose="020F0502020204030204" pitchFamily="34" charset="0"/>
              </a:rPr>
              <a:t>The process is successful only if the receiver understands the message as the sender intended.</a:t>
            </a:r>
          </a:p>
        </p:txBody>
      </p:sp>
      <p:sp>
        <p:nvSpPr>
          <p:cNvPr id="6" name="Footer Placeholder 1"/>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9" name="Slide Number Placeholder 8"/>
          <p:cNvSpPr>
            <a:spLocks noGrp="1"/>
          </p:cNvSpPr>
          <p:nvPr>
            <p:ph type="sldNum" sz="quarter" idx="4"/>
          </p:nvPr>
        </p:nvSpPr>
        <p:spPr/>
        <p:txBody>
          <a:bodyPr/>
          <a:lstStyle/>
          <a:p>
            <a:r>
              <a:rPr lang="en-CA" dirty="0"/>
              <a:t>4-</a:t>
            </a:r>
            <a:fld id="{90E60EF9-1974-4B4E-8EB0-BAAA0C254CFE}" type="slidenum">
              <a:rPr lang="en-CA" smtClean="0"/>
              <a:pPr/>
              <a:t>20</a:t>
            </a:fld>
            <a:endParaRPr lang="en-CA" dirty="0"/>
          </a:p>
        </p:txBody>
      </p:sp>
    </p:spTree>
    <p:extLst>
      <p:ext uri="{BB962C8B-B14F-4D97-AF65-F5344CB8AC3E}">
        <p14:creationId xmlns:p14="http://schemas.microsoft.com/office/powerpoint/2010/main" val="1699526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 calcmode="lin" valueType="num">
                                      <p:cBhvr additive="base">
                                        <p:cTn id="13"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anim calcmode="lin" valueType="num">
                                      <p:cBhvr additive="base">
                                        <p:cTn id="19" dur="500" fill="hold"/>
                                        <p:tgtEl>
                                          <p:spTgt spid="8">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
                                            <p:txEl>
                                              <p:pRg st="2" end="2"/>
                                            </p:txEl>
                                          </p:spTgt>
                                        </p:tgtEl>
                                        <p:attrNameLst>
                                          <p:attrName>style.visibility</p:attrName>
                                        </p:attrNameLst>
                                      </p:cBhvr>
                                      <p:to>
                                        <p:strVal val="visible"/>
                                      </p:to>
                                    </p:set>
                                    <p:anim calcmode="lin" valueType="num">
                                      <p:cBhvr additive="base">
                                        <p:cTn id="25" dur="500" fill="hold"/>
                                        <p:tgtEl>
                                          <p:spTgt spid="8">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en-CA" dirty="0"/>
              <a:t>Spotlighting Audience Benefits</a:t>
            </a:r>
          </a:p>
        </p:txBody>
      </p:sp>
      <p:sp>
        <p:nvSpPr>
          <p:cNvPr id="8" name="Text Placeholder 7"/>
          <p:cNvSpPr>
            <a:spLocks noGrp="1"/>
          </p:cNvSpPr>
          <p:nvPr>
            <p:ph type="body" idx="1"/>
          </p:nvPr>
        </p:nvSpPr>
        <p:spPr>
          <a:xfrm>
            <a:off x="457200" y="1657350"/>
            <a:ext cx="4040188" cy="639762"/>
          </a:xfrm>
        </p:spPr>
        <p:txBody>
          <a:bodyPr/>
          <a:lstStyle/>
          <a:p>
            <a:r>
              <a:rPr lang="en-CA" sz="3200" dirty="0"/>
              <a:t>Sender focused</a:t>
            </a:r>
          </a:p>
        </p:txBody>
      </p:sp>
      <p:sp>
        <p:nvSpPr>
          <p:cNvPr id="9" name="Content Placeholder 8"/>
          <p:cNvSpPr>
            <a:spLocks noGrp="1"/>
          </p:cNvSpPr>
          <p:nvPr>
            <p:ph sz="half" idx="2"/>
          </p:nvPr>
        </p:nvSpPr>
        <p:spPr>
          <a:xfrm>
            <a:off x="533400" y="2297112"/>
            <a:ext cx="4040188" cy="3951288"/>
          </a:xfrm>
        </p:spPr>
        <p:txBody>
          <a:bodyPr>
            <a:normAutofit/>
          </a:bodyPr>
          <a:lstStyle/>
          <a:p>
            <a:pPr marL="0" indent="0">
              <a:buNone/>
            </a:pPr>
            <a:r>
              <a:rPr lang="en-US" sz="2800" dirty="0">
                <a:latin typeface="Calibri" pitchFamily="34" charset="0"/>
                <a:cs typeface="Calibri" pitchFamily="34" charset="0"/>
              </a:rPr>
              <a:t>All employees are instructed herewith </a:t>
            </a:r>
            <a:br>
              <a:rPr lang="en-US" sz="2800" dirty="0">
                <a:latin typeface="Calibri" pitchFamily="34" charset="0"/>
                <a:cs typeface="Calibri" pitchFamily="34" charset="0"/>
              </a:rPr>
            </a:br>
            <a:r>
              <a:rPr lang="en-US" sz="2800" dirty="0">
                <a:latin typeface="Calibri" pitchFamily="34" charset="0"/>
                <a:cs typeface="Calibri" pitchFamily="34" charset="0"/>
              </a:rPr>
              <a:t>to fill out the enclosed questionnaire completely and immediately so that </a:t>
            </a:r>
            <a:br>
              <a:rPr lang="en-US" sz="2800" dirty="0">
                <a:latin typeface="Calibri" pitchFamily="34" charset="0"/>
                <a:cs typeface="Calibri" pitchFamily="34" charset="0"/>
              </a:rPr>
            </a:br>
            <a:r>
              <a:rPr lang="en-US" sz="2800" dirty="0">
                <a:latin typeface="Calibri" pitchFamily="34" charset="0"/>
                <a:cs typeface="Calibri" pitchFamily="34" charset="0"/>
              </a:rPr>
              <a:t>we can allocate our training resource </a:t>
            </a:r>
            <a:br>
              <a:rPr lang="en-US" sz="2800" dirty="0">
                <a:latin typeface="Calibri" pitchFamily="34" charset="0"/>
                <a:cs typeface="Calibri" pitchFamily="34" charset="0"/>
              </a:rPr>
            </a:br>
            <a:r>
              <a:rPr lang="en-US" sz="2800" dirty="0">
                <a:latin typeface="Calibri" pitchFamily="34" charset="0"/>
                <a:cs typeface="Calibri" pitchFamily="34" charset="0"/>
              </a:rPr>
              <a:t>funds to employees. </a:t>
            </a:r>
          </a:p>
        </p:txBody>
      </p:sp>
      <p:sp>
        <p:nvSpPr>
          <p:cNvPr id="10" name="Text Placeholder 9"/>
          <p:cNvSpPr>
            <a:spLocks noGrp="1"/>
          </p:cNvSpPr>
          <p:nvPr>
            <p:ph type="body" sz="quarter" idx="3"/>
          </p:nvPr>
        </p:nvSpPr>
        <p:spPr>
          <a:xfrm>
            <a:off x="4645025" y="1657350"/>
            <a:ext cx="4041775" cy="639762"/>
          </a:xfrm>
        </p:spPr>
        <p:txBody>
          <a:bodyPr>
            <a:normAutofit/>
          </a:bodyPr>
          <a:lstStyle/>
          <a:p>
            <a:r>
              <a:rPr lang="en-US" sz="3200" dirty="0"/>
              <a:t>Audience focused</a:t>
            </a:r>
          </a:p>
        </p:txBody>
      </p:sp>
      <p:sp>
        <p:nvSpPr>
          <p:cNvPr id="11" name="Content Placeholder 10"/>
          <p:cNvSpPr>
            <a:spLocks noGrp="1"/>
          </p:cNvSpPr>
          <p:nvPr>
            <p:ph sz="quarter" idx="4"/>
          </p:nvPr>
        </p:nvSpPr>
        <p:spPr>
          <a:xfrm>
            <a:off x="4645025" y="2297112"/>
            <a:ext cx="4041775" cy="3951288"/>
          </a:xfrm>
        </p:spPr>
        <p:txBody>
          <a:bodyPr/>
          <a:lstStyle/>
          <a:p>
            <a:pPr marL="0" indent="0">
              <a:buNone/>
            </a:pPr>
            <a:r>
              <a:rPr lang="en-US" sz="2800" dirty="0">
                <a:latin typeface="Calibri" pitchFamily="34" charset="0"/>
                <a:cs typeface="Calibri" pitchFamily="34" charset="0"/>
              </a:rPr>
              <a:t>By filling out the enclosed form, </a:t>
            </a:r>
            <a:r>
              <a:rPr lang="en-US" sz="2800" b="1" i="1" dirty="0">
                <a:latin typeface="Calibri" pitchFamily="34" charset="0"/>
                <a:cs typeface="Calibri" pitchFamily="34" charset="0"/>
              </a:rPr>
              <a:t>you </a:t>
            </a:r>
            <a:r>
              <a:rPr lang="en-US" sz="2800" dirty="0">
                <a:latin typeface="Calibri" pitchFamily="34" charset="0"/>
                <a:cs typeface="Calibri" pitchFamily="34" charset="0"/>
              </a:rPr>
              <a:t>can be one of the first employees to sign up for our training resources funds.</a:t>
            </a:r>
          </a:p>
        </p:txBody>
      </p:sp>
      <p:sp>
        <p:nvSpPr>
          <p:cNvPr id="12" name="Footer Placeholder 1"/>
          <p:cNvSpPr>
            <a:spLocks noGrp="1"/>
          </p:cNvSpPr>
          <p:nvPr>
            <p:ph type="ftr" sz="quarter" idx="3"/>
          </p:nvPr>
        </p:nvSpPr>
        <p:spPr>
          <a:xfrm>
            <a:off x="3124200" y="6309320"/>
            <a:ext cx="2895600" cy="365125"/>
          </a:xfrm>
        </p:spPr>
        <p:txBody>
          <a:bodyPr>
            <a:normAutofit fontScale="47500" lnSpcReduction="20000"/>
          </a:bodyPr>
          <a:lstStyle/>
          <a:p>
            <a:pPr algn="ctr"/>
            <a:r>
              <a:rPr lang="en-US" b="0" dirty="0">
                <a:solidFill>
                  <a:srgbClr val="898989"/>
                </a:solidFill>
                <a:latin typeface="Gill Sans MT"/>
              </a:rPr>
              <a:t>Copyright © 2019 by Nelson Education Ltd.</a:t>
            </a:r>
            <a:endParaRPr lang="en-CA" b="0" dirty="0">
              <a:solidFill>
                <a:srgbClr val="898989"/>
              </a:solidFill>
              <a:latin typeface="Gill Sans MT"/>
            </a:endParaRPr>
          </a:p>
        </p:txBody>
      </p:sp>
      <p:sp>
        <p:nvSpPr>
          <p:cNvPr id="13" name="Slide Number Placeholder 12"/>
          <p:cNvSpPr>
            <a:spLocks noGrp="1"/>
          </p:cNvSpPr>
          <p:nvPr>
            <p:ph type="sldNum" sz="quarter" idx="11"/>
          </p:nvPr>
        </p:nvSpPr>
        <p:spPr/>
        <p:txBody>
          <a:bodyPr/>
          <a:lstStyle/>
          <a:p>
            <a:r>
              <a:rPr lang="en-CA" dirty="0"/>
              <a:t>4-</a:t>
            </a:r>
            <a:fld id="{90E60EF9-1974-4B4E-8EB0-BAAA0C254CFE}" type="slidenum">
              <a:rPr lang="en-CA" smtClean="0"/>
              <a:pPr/>
              <a:t>21</a:t>
            </a:fld>
            <a:endParaRPr lang="en-CA" dirty="0"/>
          </a:p>
        </p:txBody>
      </p:sp>
    </p:spTree>
    <p:extLst>
      <p:ext uri="{BB962C8B-B14F-4D97-AF65-F5344CB8AC3E}">
        <p14:creationId xmlns:p14="http://schemas.microsoft.com/office/powerpoint/2010/main" val="1711099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 calcmode="lin" valueType="num">
                                      <p:cBhvr additive="base">
                                        <p:cTn id="13"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 calcmode="lin" valueType="num">
                                      <p:cBhvr additive="base">
                                        <p:cTn id="19"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0">
                                            <p:txEl>
                                              <p:pRg st="0" end="0"/>
                                            </p:txEl>
                                          </p:spTgt>
                                        </p:tgtEl>
                                        <p:attrNameLst>
                                          <p:attrName>style.visibility</p:attrName>
                                        </p:attrNameLst>
                                      </p:cBhvr>
                                      <p:to>
                                        <p:strVal val="visible"/>
                                      </p:to>
                                    </p:set>
                                    <p:anim calcmode="lin" valueType="num">
                                      <p:cBhvr additive="base">
                                        <p:cTn id="25"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1">
                                            <p:txEl>
                                              <p:pRg st="0" end="0"/>
                                            </p:txEl>
                                          </p:spTgt>
                                        </p:tgtEl>
                                        <p:attrNameLst>
                                          <p:attrName>style.visibility</p:attrName>
                                        </p:attrNameLst>
                                      </p:cBhvr>
                                      <p:to>
                                        <p:strVal val="visible"/>
                                      </p:to>
                                    </p:set>
                                    <p:anim calcmode="lin" valueType="num">
                                      <p:cBhvr additive="base">
                                        <p:cTn id="31" dur="500" fill="hold"/>
                                        <p:tgtEl>
                                          <p:spTgt spid="11">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bldP spid="9" grpId="0" build="p"/>
      <p:bldP spid="11"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en-CA" dirty="0"/>
              <a:t>Spotlighting Reader Benefits </a:t>
            </a:r>
          </a:p>
        </p:txBody>
      </p:sp>
      <p:sp>
        <p:nvSpPr>
          <p:cNvPr id="8" name="Text Placeholder 7"/>
          <p:cNvSpPr>
            <a:spLocks noGrp="1"/>
          </p:cNvSpPr>
          <p:nvPr>
            <p:ph type="body" idx="1"/>
          </p:nvPr>
        </p:nvSpPr>
        <p:spPr>
          <a:xfrm>
            <a:off x="457200" y="1733550"/>
            <a:ext cx="4040188" cy="639762"/>
          </a:xfrm>
        </p:spPr>
        <p:txBody>
          <a:bodyPr/>
          <a:lstStyle/>
          <a:p>
            <a:r>
              <a:rPr lang="en-CA" sz="3200" dirty="0"/>
              <a:t>Sender focused</a:t>
            </a:r>
          </a:p>
        </p:txBody>
      </p:sp>
      <p:sp>
        <p:nvSpPr>
          <p:cNvPr id="9" name="Content Placeholder 8"/>
          <p:cNvSpPr>
            <a:spLocks noGrp="1"/>
          </p:cNvSpPr>
          <p:nvPr>
            <p:ph sz="half" idx="2"/>
          </p:nvPr>
        </p:nvSpPr>
        <p:spPr>
          <a:xfrm>
            <a:off x="457200" y="2373312"/>
            <a:ext cx="4040188" cy="3951288"/>
          </a:xfrm>
        </p:spPr>
        <p:txBody>
          <a:bodyPr>
            <a:normAutofit/>
          </a:bodyPr>
          <a:lstStyle/>
          <a:p>
            <a:pPr marL="0" indent="0">
              <a:spcBef>
                <a:spcPts val="0"/>
              </a:spcBef>
              <a:buNone/>
            </a:pPr>
            <a:r>
              <a:rPr lang="en-CA" sz="2800" dirty="0">
                <a:latin typeface="Calibri" pitchFamily="34" charset="0"/>
                <a:cs typeface="Calibri" pitchFamily="34" charset="0"/>
              </a:rPr>
              <a:t>Our warranty becomes</a:t>
            </a:r>
          </a:p>
          <a:p>
            <a:pPr marL="0" indent="0">
              <a:spcBef>
                <a:spcPts val="0"/>
              </a:spcBef>
              <a:buNone/>
            </a:pPr>
            <a:r>
              <a:rPr lang="en-CA" sz="2800" dirty="0">
                <a:latin typeface="Calibri" pitchFamily="34" charset="0"/>
                <a:cs typeface="Calibri" pitchFamily="34" charset="0"/>
              </a:rPr>
              <a:t>effective only when we</a:t>
            </a:r>
          </a:p>
          <a:p>
            <a:pPr marL="0" indent="0">
              <a:spcBef>
                <a:spcPts val="0"/>
              </a:spcBef>
              <a:buNone/>
            </a:pPr>
            <a:r>
              <a:rPr lang="en-CA" sz="2800" dirty="0">
                <a:latin typeface="Calibri" pitchFamily="34" charset="0"/>
                <a:cs typeface="Calibri" pitchFamily="34" charset="0"/>
              </a:rPr>
              <a:t>receive an owner’s</a:t>
            </a:r>
          </a:p>
          <a:p>
            <a:pPr marL="0" indent="0">
              <a:spcBef>
                <a:spcPts val="0"/>
              </a:spcBef>
              <a:buNone/>
            </a:pPr>
            <a:r>
              <a:rPr lang="en-CA" sz="2800" dirty="0">
                <a:latin typeface="Calibri" pitchFamily="34" charset="0"/>
                <a:cs typeface="Calibri" pitchFamily="34" charset="0"/>
              </a:rPr>
              <a:t>registration.</a:t>
            </a:r>
          </a:p>
        </p:txBody>
      </p:sp>
      <p:sp>
        <p:nvSpPr>
          <p:cNvPr id="10" name="Text Placeholder 9"/>
          <p:cNvSpPr>
            <a:spLocks noGrp="1"/>
          </p:cNvSpPr>
          <p:nvPr>
            <p:ph type="body" sz="quarter" idx="3"/>
          </p:nvPr>
        </p:nvSpPr>
        <p:spPr>
          <a:xfrm>
            <a:off x="4645025" y="1733550"/>
            <a:ext cx="4041775" cy="639762"/>
          </a:xfrm>
        </p:spPr>
        <p:txBody>
          <a:bodyPr>
            <a:normAutofit/>
          </a:bodyPr>
          <a:lstStyle/>
          <a:p>
            <a:r>
              <a:rPr lang="en-US" sz="3200" dirty="0"/>
              <a:t>Audience focused</a:t>
            </a:r>
          </a:p>
        </p:txBody>
      </p:sp>
      <p:sp>
        <p:nvSpPr>
          <p:cNvPr id="11" name="Content Placeholder 10"/>
          <p:cNvSpPr>
            <a:spLocks noGrp="1"/>
          </p:cNvSpPr>
          <p:nvPr>
            <p:ph sz="quarter" idx="4"/>
          </p:nvPr>
        </p:nvSpPr>
        <p:spPr>
          <a:xfrm>
            <a:off x="4645025" y="2373312"/>
            <a:ext cx="4041775" cy="3951288"/>
          </a:xfrm>
        </p:spPr>
        <p:txBody>
          <a:bodyPr/>
          <a:lstStyle/>
          <a:p>
            <a:pPr marL="0" indent="0">
              <a:spcBef>
                <a:spcPts val="0"/>
              </a:spcBef>
              <a:buClr>
                <a:srgbClr val="963C26"/>
              </a:buClr>
              <a:buNone/>
            </a:pPr>
            <a:r>
              <a:rPr lang="en-US" sz="2800" dirty="0">
                <a:latin typeface="Calibri" pitchFamily="34" charset="0"/>
                <a:cs typeface="Calibri" pitchFamily="34" charset="0"/>
              </a:rPr>
              <a:t>Your warranty begins working </a:t>
            </a:r>
            <a:r>
              <a:rPr lang="en-US" sz="2800" b="1" i="1" dirty="0">
                <a:latin typeface="Calibri" pitchFamily="34" charset="0"/>
                <a:cs typeface="Calibri" pitchFamily="34" charset="0"/>
              </a:rPr>
              <a:t>for you </a:t>
            </a:r>
            <a:r>
              <a:rPr lang="en-US" sz="2800" dirty="0">
                <a:latin typeface="Calibri" pitchFamily="34" charset="0"/>
                <a:cs typeface="Calibri" pitchFamily="34" charset="0"/>
              </a:rPr>
              <a:t>as soon as you return your owner’s registration.</a:t>
            </a:r>
          </a:p>
        </p:txBody>
      </p:sp>
      <p:sp>
        <p:nvSpPr>
          <p:cNvPr id="12" name="Footer Placeholder 1"/>
          <p:cNvSpPr>
            <a:spLocks noGrp="1"/>
          </p:cNvSpPr>
          <p:nvPr>
            <p:ph type="ftr" sz="quarter" idx="3"/>
          </p:nvPr>
        </p:nvSpPr>
        <p:spPr>
          <a:xfrm>
            <a:off x="3124200" y="6309320"/>
            <a:ext cx="2895600" cy="365125"/>
          </a:xfrm>
        </p:spPr>
        <p:txBody>
          <a:bodyPr>
            <a:normAutofit fontScale="47500" lnSpcReduction="20000"/>
          </a:bodyPr>
          <a:lstStyle/>
          <a:p>
            <a:pPr algn="ctr"/>
            <a:r>
              <a:rPr lang="en-US" b="0" dirty="0">
                <a:solidFill>
                  <a:srgbClr val="898989"/>
                </a:solidFill>
                <a:latin typeface="Gill Sans MT"/>
              </a:rPr>
              <a:t>Copyright © 2019 by Nelson Education Ltd.</a:t>
            </a:r>
            <a:endParaRPr lang="en-CA" b="0" dirty="0">
              <a:solidFill>
                <a:srgbClr val="898989"/>
              </a:solidFill>
              <a:latin typeface="Gill Sans MT"/>
            </a:endParaRPr>
          </a:p>
        </p:txBody>
      </p:sp>
      <p:sp>
        <p:nvSpPr>
          <p:cNvPr id="13" name="Slide Number Placeholder 12"/>
          <p:cNvSpPr>
            <a:spLocks noGrp="1"/>
          </p:cNvSpPr>
          <p:nvPr>
            <p:ph type="sldNum" sz="quarter" idx="11"/>
          </p:nvPr>
        </p:nvSpPr>
        <p:spPr/>
        <p:txBody>
          <a:bodyPr/>
          <a:lstStyle/>
          <a:p>
            <a:r>
              <a:rPr lang="en-CA" dirty="0"/>
              <a:t>4-</a:t>
            </a:r>
            <a:fld id="{90E60EF9-1974-4B4E-8EB0-BAAA0C254CFE}" type="slidenum">
              <a:rPr lang="en-CA" smtClean="0"/>
              <a:pPr/>
              <a:t>22</a:t>
            </a:fld>
            <a:endParaRPr lang="en-CA" dirty="0"/>
          </a:p>
        </p:txBody>
      </p:sp>
    </p:spTree>
    <p:extLst>
      <p:ext uri="{BB962C8B-B14F-4D97-AF65-F5344CB8AC3E}">
        <p14:creationId xmlns:p14="http://schemas.microsoft.com/office/powerpoint/2010/main" val="3915449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 calcmode="lin" valueType="num">
                                      <p:cBhvr additive="base">
                                        <p:cTn id="13"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 calcmode="lin" valueType="num">
                                      <p:cBhvr additive="base">
                                        <p:cTn id="19"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
                                            <p:txEl>
                                              <p:pRg st="0" end="0"/>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9">
                                            <p:txEl>
                                              <p:pRg st="1" end="1"/>
                                            </p:txEl>
                                          </p:spTgt>
                                        </p:tgtEl>
                                        <p:attrNameLst>
                                          <p:attrName>style.visibility</p:attrName>
                                        </p:attrNameLst>
                                      </p:cBhvr>
                                      <p:to>
                                        <p:strVal val="visible"/>
                                      </p:to>
                                    </p:set>
                                    <p:anim calcmode="lin" valueType="num">
                                      <p:cBhvr additive="base">
                                        <p:cTn id="23" dur="500" fill="hold"/>
                                        <p:tgtEl>
                                          <p:spTgt spid="9">
                                            <p:txEl>
                                              <p:pRg st="1" end="1"/>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9">
                                            <p:txEl>
                                              <p:pRg st="1" end="1"/>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9">
                                            <p:txEl>
                                              <p:pRg st="2" end="2"/>
                                            </p:txEl>
                                          </p:spTgt>
                                        </p:tgtEl>
                                        <p:attrNameLst>
                                          <p:attrName>style.visibility</p:attrName>
                                        </p:attrNameLst>
                                      </p:cBhvr>
                                      <p:to>
                                        <p:strVal val="visible"/>
                                      </p:to>
                                    </p:set>
                                    <p:anim calcmode="lin" valueType="num">
                                      <p:cBhvr additive="base">
                                        <p:cTn id="27" dur="500" fill="hold"/>
                                        <p:tgtEl>
                                          <p:spTgt spid="9">
                                            <p:txEl>
                                              <p:pRg st="2" end="2"/>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9">
                                            <p:txEl>
                                              <p:pRg st="2" end="2"/>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9">
                                            <p:txEl>
                                              <p:pRg st="3" end="3"/>
                                            </p:txEl>
                                          </p:spTgt>
                                        </p:tgtEl>
                                        <p:attrNameLst>
                                          <p:attrName>style.visibility</p:attrName>
                                        </p:attrNameLst>
                                      </p:cBhvr>
                                      <p:to>
                                        <p:strVal val="visible"/>
                                      </p:to>
                                    </p:set>
                                    <p:anim calcmode="lin" valueType="num">
                                      <p:cBhvr additive="base">
                                        <p:cTn id="31" dur="500" fill="hold"/>
                                        <p:tgtEl>
                                          <p:spTgt spid="9">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0">
                                            <p:txEl>
                                              <p:pRg st="0" end="0"/>
                                            </p:txEl>
                                          </p:spTgt>
                                        </p:tgtEl>
                                        <p:attrNameLst>
                                          <p:attrName>style.visibility</p:attrName>
                                        </p:attrNameLst>
                                      </p:cBhvr>
                                      <p:to>
                                        <p:strVal val="visible"/>
                                      </p:to>
                                    </p:set>
                                    <p:anim calcmode="lin" valueType="num">
                                      <p:cBhvr additive="base">
                                        <p:cTn id="37"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1">
                                            <p:txEl>
                                              <p:pRg st="0" end="0"/>
                                            </p:txEl>
                                          </p:spTgt>
                                        </p:tgtEl>
                                        <p:attrNameLst>
                                          <p:attrName>style.visibility</p:attrName>
                                        </p:attrNameLst>
                                      </p:cBhvr>
                                      <p:to>
                                        <p:strVal val="visible"/>
                                      </p:to>
                                    </p:set>
                                    <p:anim calcmode="lin" valueType="num">
                                      <p:cBhvr additive="base">
                                        <p:cTn id="43" dur="500" fill="hold"/>
                                        <p:tgtEl>
                                          <p:spTgt spid="11">
                                            <p:txEl>
                                              <p:pRg st="0" end="0"/>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bldP spid="9" grpId="0" build="p"/>
      <p:bldP spid="10" grpId="0" build="p"/>
      <p:bldP spid="11"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idx="1"/>
            <p:extLst>
              <p:ext uri="{D42A27DB-BD31-4B8C-83A1-F6EECF244321}">
                <p14:modId xmlns:p14="http://schemas.microsoft.com/office/powerpoint/2010/main" val="2380417326"/>
              </p:ext>
            </p:extLst>
          </p:nvPr>
        </p:nvGraphicFramePr>
        <p:xfrm>
          <a:off x="467544" y="1828799"/>
          <a:ext cx="8219256" cy="4267201"/>
        </p:xfrm>
        <a:graphic>
          <a:graphicData uri="http://schemas.openxmlformats.org/drawingml/2006/table">
            <a:tbl>
              <a:tblPr firstRow="1" bandRow="1">
                <a:tableStyleId>{5C22544A-7EE6-4342-B048-85BDC9FD1C3A}</a:tableStyleId>
              </a:tblPr>
              <a:tblGrid>
                <a:gridCol w="4104456">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74847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1" dirty="0">
                          <a:latin typeface="Calibri" pitchFamily="34" charset="0"/>
                          <a:cs typeface="Calibri" pitchFamily="34" charset="0"/>
                        </a:rPr>
                        <a:t>“I/We” View</a:t>
                      </a:r>
                    </a:p>
                  </a:txBody>
                  <a:tcPr marL="90601" marR="90601">
                    <a:solidFill>
                      <a:schemeClr val="accent3">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1" dirty="0">
                          <a:latin typeface="Calibri" pitchFamily="34" charset="0"/>
                          <a:cs typeface="Calibri" pitchFamily="34" charset="0"/>
                        </a:rPr>
                        <a:t>“You” View</a:t>
                      </a:r>
                    </a:p>
                  </a:txBody>
                  <a:tcPr marL="90601" marR="90601">
                    <a:solidFill>
                      <a:schemeClr val="accent3">
                        <a:lumMod val="75000"/>
                      </a:schemeClr>
                    </a:solidFill>
                  </a:tcPr>
                </a:tc>
                <a:extLst>
                  <a:ext uri="{0D108BD9-81ED-4DB2-BD59-A6C34878D82A}">
                    <a16:rowId xmlns:a16="http://schemas.microsoft.com/office/drawing/2014/main" val="10000"/>
                  </a:ext>
                </a:extLst>
              </a:tr>
              <a:tr h="163000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dirty="0"/>
                        <a:t>We are requiring all employees to respond to</a:t>
                      </a:r>
                      <a:r>
                        <a:rPr lang="en-US" sz="2400" b="0" baseline="0" dirty="0"/>
                        <a:t> the attached survey about health benefits</a:t>
                      </a:r>
                      <a:r>
                        <a:rPr lang="en-US" sz="2400" b="0" dirty="0"/>
                        <a:t>.</a:t>
                      </a:r>
                      <a:endParaRPr lang="en-CA" sz="2400" b="0" dirty="0">
                        <a:latin typeface="Calibri" pitchFamily="34" charset="0"/>
                        <a:cs typeface="Calibri" pitchFamily="34" charset="0"/>
                      </a:endParaRPr>
                    </a:p>
                  </a:txBody>
                  <a:tcPr marL="90601" marR="90601">
                    <a:solidFill>
                      <a:schemeClr val="accent3">
                        <a:lumMod val="40000"/>
                        <a:lumOff val="60000"/>
                      </a:schemeClr>
                    </a:solidFill>
                  </a:tcPr>
                </a:tc>
                <a:tc>
                  <a:txBody>
                    <a:bodyPr/>
                    <a:lstStyle/>
                    <a:p>
                      <a:r>
                        <a:rPr lang="en-US" sz="2400" b="0" dirty="0"/>
                        <a:t>Because </a:t>
                      </a:r>
                      <a:r>
                        <a:rPr lang="en-US" sz="2400" b="1" dirty="0"/>
                        <a:t>your</a:t>
                      </a:r>
                      <a:r>
                        <a:rPr lang="en-US" sz="2400" b="0" dirty="0"/>
                        <a:t> ideas</a:t>
                      </a:r>
                      <a:r>
                        <a:rPr lang="en-US" sz="2400" b="0" baseline="0" dirty="0"/>
                        <a:t> count, please complete the attached survey about health benefits.</a:t>
                      </a:r>
                      <a:endParaRPr lang="en-CA" sz="2400" b="0" dirty="0">
                        <a:solidFill>
                          <a:schemeClr val="tx1"/>
                        </a:solidFill>
                        <a:latin typeface="Calibri" pitchFamily="34" charset="0"/>
                        <a:cs typeface="Calibri" pitchFamily="34" charset="0"/>
                      </a:endParaRPr>
                    </a:p>
                  </a:txBody>
                  <a:tcPr marL="90601" marR="90601">
                    <a:solidFill>
                      <a:schemeClr val="accent3">
                        <a:lumMod val="40000"/>
                        <a:lumOff val="60000"/>
                      </a:schemeClr>
                    </a:solidFill>
                  </a:tcPr>
                </a:tc>
                <a:extLst>
                  <a:ext uri="{0D108BD9-81ED-4DB2-BD59-A6C34878D82A}">
                    <a16:rowId xmlns:a16="http://schemas.microsoft.com/office/drawing/2014/main" val="10001"/>
                  </a:ext>
                </a:extLst>
              </a:tr>
              <a:tr h="18887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dirty="0"/>
                        <a:t>I</a:t>
                      </a:r>
                      <a:r>
                        <a:rPr lang="en-US" sz="2400" b="0" baseline="0" dirty="0"/>
                        <a:t> need your account number before I can do anything.</a:t>
                      </a:r>
                      <a:r>
                        <a:rPr lang="en-US" sz="2400" b="0" dirty="0"/>
                        <a:t> </a:t>
                      </a:r>
                      <a:endParaRPr lang="en-CA" sz="2400" b="0" dirty="0">
                        <a:latin typeface="Calibri" pitchFamily="34" charset="0"/>
                        <a:cs typeface="Calibri" pitchFamily="34" charset="0"/>
                      </a:endParaRPr>
                    </a:p>
                  </a:txBody>
                  <a:tcPr marL="90601" marR="90601">
                    <a:solidFill>
                      <a:schemeClr val="accent3">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dirty="0">
                          <a:effectLst/>
                        </a:rPr>
                        <a:t>Please provide me with </a:t>
                      </a:r>
                      <a:r>
                        <a:rPr lang="en-US" sz="2400" b="1" dirty="0">
                          <a:effectLst/>
                        </a:rPr>
                        <a:t>your</a:t>
                      </a:r>
                      <a:r>
                        <a:rPr lang="en-US" sz="2400" b="0" dirty="0">
                          <a:effectLst/>
                        </a:rPr>
                        <a:t> account number</a:t>
                      </a:r>
                      <a:r>
                        <a:rPr lang="en-US" sz="2400" b="0" baseline="0" dirty="0">
                          <a:effectLst/>
                        </a:rPr>
                        <a:t> so that I can locate </a:t>
                      </a:r>
                      <a:r>
                        <a:rPr lang="en-US" sz="2400" b="1" baseline="0" dirty="0">
                          <a:effectLst/>
                        </a:rPr>
                        <a:t>your</a:t>
                      </a:r>
                      <a:r>
                        <a:rPr lang="en-US" sz="2400" b="0" baseline="0" dirty="0">
                          <a:effectLst/>
                        </a:rPr>
                        <a:t> records and </a:t>
                      </a:r>
                      <a:r>
                        <a:rPr lang="en-US" sz="2400" b="1" baseline="0" dirty="0">
                          <a:effectLst/>
                        </a:rPr>
                        <a:t>help you</a:t>
                      </a:r>
                      <a:r>
                        <a:rPr lang="en-US" sz="2400" b="0" baseline="0" dirty="0">
                          <a:effectLst/>
                        </a:rPr>
                        <a:t> with this problem.</a:t>
                      </a:r>
                      <a:endParaRPr lang="en-CA" sz="2400" b="0" i="0" dirty="0">
                        <a:latin typeface="Calibri" pitchFamily="34" charset="0"/>
                        <a:cs typeface="Calibri" pitchFamily="34" charset="0"/>
                      </a:endParaRPr>
                    </a:p>
                  </a:txBody>
                  <a:tcPr marL="90601" marR="90601">
                    <a:solidFill>
                      <a:schemeClr val="accent3">
                        <a:lumMod val="40000"/>
                        <a:lumOff val="60000"/>
                      </a:schemeClr>
                    </a:solidFill>
                  </a:tcPr>
                </a:tc>
                <a:extLst>
                  <a:ext uri="{0D108BD9-81ED-4DB2-BD59-A6C34878D82A}">
                    <a16:rowId xmlns:a16="http://schemas.microsoft.com/office/drawing/2014/main" val="10002"/>
                  </a:ext>
                </a:extLst>
              </a:tr>
            </a:tbl>
          </a:graphicData>
        </a:graphic>
      </p:graphicFrame>
      <p:sp>
        <p:nvSpPr>
          <p:cNvPr id="6" name="Footer Placeholder 1"/>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10" name="Slide Number Placeholder 9"/>
          <p:cNvSpPr>
            <a:spLocks noGrp="1"/>
          </p:cNvSpPr>
          <p:nvPr>
            <p:ph type="sldNum" sz="quarter" idx="4"/>
          </p:nvPr>
        </p:nvSpPr>
        <p:spPr/>
        <p:txBody>
          <a:bodyPr/>
          <a:lstStyle/>
          <a:p>
            <a:r>
              <a:rPr lang="en-CA" dirty="0"/>
              <a:t>4-</a:t>
            </a:r>
            <a:fld id="{90E60EF9-1974-4B4E-8EB0-BAAA0C254CFE}" type="slidenum">
              <a:rPr lang="en-CA" smtClean="0"/>
              <a:pPr/>
              <a:t>23</a:t>
            </a:fld>
            <a:endParaRPr lang="en-CA" dirty="0"/>
          </a:p>
        </p:txBody>
      </p:sp>
      <p:sp>
        <p:nvSpPr>
          <p:cNvPr id="13" name="Title 6"/>
          <p:cNvSpPr>
            <a:spLocks noGrp="1"/>
          </p:cNvSpPr>
          <p:nvPr>
            <p:ph type="title"/>
          </p:nvPr>
        </p:nvSpPr>
        <p:spPr>
          <a:xfrm>
            <a:off x="457200" y="274638"/>
            <a:ext cx="8229600" cy="1143000"/>
          </a:xfrm>
        </p:spPr>
        <p:txBody>
          <a:bodyPr>
            <a:noAutofit/>
          </a:bodyPr>
          <a:lstStyle/>
          <a:p>
            <a:r>
              <a:rPr lang="en-CA" dirty="0"/>
              <a:t>Developing Reader Benefits </a:t>
            </a:r>
            <a:br>
              <a:rPr lang="en-CA" dirty="0"/>
            </a:br>
            <a:r>
              <a:rPr lang="en-CA" dirty="0"/>
              <a:t>and “You” View</a:t>
            </a:r>
          </a:p>
        </p:txBody>
      </p:sp>
    </p:spTree>
    <p:extLst>
      <p:ext uri="{BB962C8B-B14F-4D97-AF65-F5344CB8AC3E}">
        <p14:creationId xmlns:p14="http://schemas.microsoft.com/office/powerpoint/2010/main" val="2067046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0-#ppt_w/2"/>
                                          </p:val>
                                        </p:tav>
                                        <p:tav tm="100000">
                                          <p:val>
                                            <p:strVal val="#ppt_x"/>
                                          </p:val>
                                        </p:tav>
                                      </p:tavLst>
                                    </p:anim>
                                    <p:anim calcmode="lin" valueType="num">
                                      <p:cBhvr additive="base">
                                        <p:cTn id="13"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a:xfrm>
            <a:off x="0" y="274638"/>
            <a:ext cx="9144000" cy="1143000"/>
          </a:xfrm>
          <a:noFill/>
        </p:spPr>
        <p:txBody>
          <a:bodyPr>
            <a:noAutofit/>
          </a:bodyPr>
          <a:lstStyle/>
          <a:p>
            <a:pPr algn="ctr"/>
            <a:r>
              <a:rPr lang="en-CA" sz="4000" dirty="0">
                <a:effectLst/>
                <a:latin typeface="Calibri" pitchFamily="34" charset="0"/>
                <a:cs typeface="Calibri" pitchFamily="34" charset="0"/>
              </a:rPr>
              <a:t>Sounding Conversational </a:t>
            </a:r>
            <a:br>
              <a:rPr lang="en-CA" sz="4000" dirty="0">
                <a:effectLst/>
                <a:latin typeface="Calibri" pitchFamily="34" charset="0"/>
                <a:cs typeface="Calibri" pitchFamily="34" charset="0"/>
              </a:rPr>
            </a:br>
            <a:r>
              <a:rPr lang="en-CA" sz="4000" dirty="0">
                <a:effectLst/>
                <a:latin typeface="Calibri" pitchFamily="34" charset="0"/>
                <a:cs typeface="Calibri" pitchFamily="34" charset="0"/>
              </a:rPr>
              <a:t>but Professional</a:t>
            </a:r>
          </a:p>
        </p:txBody>
      </p:sp>
      <p:sp>
        <p:nvSpPr>
          <p:cNvPr id="6" name="Content Placeholder 5"/>
          <p:cNvSpPr>
            <a:spLocks noGrp="1"/>
          </p:cNvSpPr>
          <p:nvPr>
            <p:ph sz="half" idx="1"/>
          </p:nvPr>
        </p:nvSpPr>
        <p:spPr>
          <a:noFill/>
        </p:spPr>
        <p:txBody>
          <a:bodyPr>
            <a:normAutofit/>
          </a:bodyPr>
          <a:lstStyle/>
          <a:p>
            <a:pPr>
              <a:buClr>
                <a:srgbClr val="002060"/>
              </a:buClr>
              <a:buNone/>
            </a:pPr>
            <a:r>
              <a:rPr lang="en-CA" b="1" dirty="0"/>
              <a:t>Unprofessional</a:t>
            </a:r>
          </a:p>
          <a:p>
            <a:pPr marL="0" indent="0">
              <a:buClr>
                <a:srgbClr val="002060"/>
              </a:buClr>
              <a:buNone/>
            </a:pPr>
            <a:r>
              <a:rPr lang="en-CA" sz="2600" dirty="0"/>
              <a:t>Hey, boss, Gr8 news! Firewall now installed!! BTW, check with me b4 announcing it.</a:t>
            </a:r>
            <a:endParaRPr lang="en-CA" sz="2600" dirty="0">
              <a:effectLst>
                <a:outerShdw blurRad="38100" dist="38100" dir="2700000" algn="tl">
                  <a:srgbClr val="000000">
                    <a:alpha val="43137"/>
                  </a:srgbClr>
                </a:outerShdw>
              </a:effectLst>
            </a:endParaRPr>
          </a:p>
          <a:p>
            <a:pPr>
              <a:buClr>
                <a:srgbClr val="002060"/>
              </a:buClr>
              <a:buNone/>
            </a:pPr>
            <a:r>
              <a:rPr lang="en-CA" b="1" dirty="0"/>
              <a:t>Professional</a:t>
            </a:r>
          </a:p>
          <a:p>
            <a:pPr marL="0" indent="0">
              <a:buClr>
                <a:srgbClr val="002060"/>
              </a:buClr>
              <a:buNone/>
            </a:pPr>
            <a:r>
              <a:rPr lang="en-CA" sz="2600" dirty="0"/>
              <a:t>Mr. Smith, our new firewall software is now installed. Please check with me before announcing it.</a:t>
            </a:r>
          </a:p>
        </p:txBody>
      </p:sp>
      <p:sp>
        <p:nvSpPr>
          <p:cNvPr id="10" name="Content Placeholder 9"/>
          <p:cNvSpPr>
            <a:spLocks noGrp="1"/>
          </p:cNvSpPr>
          <p:nvPr>
            <p:ph sz="half" idx="2"/>
          </p:nvPr>
        </p:nvSpPr>
        <p:spPr>
          <a:noFill/>
        </p:spPr>
        <p:txBody>
          <a:bodyPr>
            <a:normAutofit/>
          </a:bodyPr>
          <a:lstStyle/>
          <a:p>
            <a:pPr>
              <a:buClr>
                <a:srgbClr val="002060"/>
              </a:buClr>
              <a:buNone/>
            </a:pPr>
            <a:r>
              <a:rPr lang="en-CA" b="1" dirty="0"/>
              <a:t>Overly Formal</a:t>
            </a:r>
          </a:p>
          <a:p>
            <a:pPr marL="0" indent="0">
              <a:buClr>
                <a:srgbClr val="002060"/>
              </a:buClr>
              <a:buNone/>
            </a:pPr>
            <a:r>
              <a:rPr lang="en-CA" sz="2600" dirty="0"/>
              <a:t>Pertaining to your order, we must verify the sizes that your organization requires prior to consignment of your order to our shipper.</a:t>
            </a:r>
            <a:endParaRPr lang="en-CA" sz="1100" i="1" dirty="0"/>
          </a:p>
          <a:p>
            <a:pPr>
              <a:buNone/>
            </a:pPr>
            <a:r>
              <a:rPr lang="en-CA" b="1" dirty="0"/>
              <a:t>Conversational</a:t>
            </a:r>
          </a:p>
          <a:p>
            <a:pPr marL="0" indent="0">
              <a:buNone/>
            </a:pPr>
            <a:r>
              <a:rPr lang="en-CA" sz="2600" dirty="0"/>
              <a:t>We will send your order as soon as we confirm the sizes you need.</a:t>
            </a:r>
          </a:p>
        </p:txBody>
      </p:sp>
      <p:sp>
        <p:nvSpPr>
          <p:cNvPr id="8" name="Footer Placeholder 1"/>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9" name="Slide Number Placeholder 8"/>
          <p:cNvSpPr>
            <a:spLocks noGrp="1"/>
          </p:cNvSpPr>
          <p:nvPr>
            <p:ph type="sldNum" sz="quarter" idx="4"/>
          </p:nvPr>
        </p:nvSpPr>
        <p:spPr/>
        <p:txBody>
          <a:bodyPr/>
          <a:lstStyle/>
          <a:p>
            <a:r>
              <a:rPr lang="en-CA" dirty="0"/>
              <a:t>4-</a:t>
            </a:r>
            <a:fld id="{90E60EF9-1974-4B4E-8EB0-BAAA0C254CFE}" type="slidenum">
              <a:rPr lang="en-CA" smtClean="0"/>
              <a:pPr/>
              <a:t>24</a:t>
            </a:fld>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 calcmode="lin" valueType="num">
                                      <p:cBhvr additive="base">
                                        <p:cTn id="13"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 calcmode="lin" valueType="num">
                                      <p:cBhvr additive="base">
                                        <p:cTn id="19" dur="500" fill="hold"/>
                                        <p:tgtEl>
                                          <p:spTgt spid="6">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 calcmode="lin" valueType="num">
                                      <p:cBhvr additive="base">
                                        <p:cTn id="25" dur="500" fill="hold"/>
                                        <p:tgtEl>
                                          <p:spTgt spid="6">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anim calcmode="lin" valueType="num">
                                      <p:cBhvr additive="base">
                                        <p:cTn id="31" dur="500" fill="hold"/>
                                        <p:tgtEl>
                                          <p:spTgt spid="6">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0">
                                            <p:txEl>
                                              <p:pRg st="0" end="0"/>
                                            </p:txEl>
                                          </p:spTgt>
                                        </p:tgtEl>
                                        <p:attrNameLst>
                                          <p:attrName>style.visibility</p:attrName>
                                        </p:attrNameLst>
                                      </p:cBhvr>
                                      <p:to>
                                        <p:strVal val="visible"/>
                                      </p:to>
                                    </p:set>
                                    <p:anim calcmode="lin" valueType="num">
                                      <p:cBhvr additive="base">
                                        <p:cTn id="37"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0">
                                            <p:txEl>
                                              <p:pRg st="1" end="1"/>
                                            </p:txEl>
                                          </p:spTgt>
                                        </p:tgtEl>
                                        <p:attrNameLst>
                                          <p:attrName>style.visibility</p:attrName>
                                        </p:attrNameLst>
                                      </p:cBhvr>
                                      <p:to>
                                        <p:strVal val="visible"/>
                                      </p:to>
                                    </p:set>
                                    <p:anim calcmode="lin" valueType="num">
                                      <p:cBhvr additive="base">
                                        <p:cTn id="43" dur="500" fill="hold"/>
                                        <p:tgtEl>
                                          <p:spTgt spid="10">
                                            <p:txEl>
                                              <p:pRg st="1" end="1"/>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0">
                                            <p:txEl>
                                              <p:pRg st="2" end="2"/>
                                            </p:txEl>
                                          </p:spTgt>
                                        </p:tgtEl>
                                        <p:attrNameLst>
                                          <p:attrName>style.visibility</p:attrName>
                                        </p:attrNameLst>
                                      </p:cBhvr>
                                      <p:to>
                                        <p:strVal val="visible"/>
                                      </p:to>
                                    </p:set>
                                    <p:anim calcmode="lin" valueType="num">
                                      <p:cBhvr additive="base">
                                        <p:cTn id="49" dur="500" fill="hold"/>
                                        <p:tgtEl>
                                          <p:spTgt spid="10">
                                            <p:txEl>
                                              <p:pRg st="2" end="2"/>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0">
                                            <p:txEl>
                                              <p:pRg st="3" end="3"/>
                                            </p:txEl>
                                          </p:spTgt>
                                        </p:tgtEl>
                                        <p:attrNameLst>
                                          <p:attrName>style.visibility</p:attrName>
                                        </p:attrNameLst>
                                      </p:cBhvr>
                                      <p:to>
                                        <p:strVal val="visible"/>
                                      </p:to>
                                    </p:set>
                                    <p:anim calcmode="lin" valueType="num">
                                      <p:cBhvr additive="base">
                                        <p:cTn id="55" dur="500" fill="hold"/>
                                        <p:tgtEl>
                                          <p:spTgt spid="10">
                                            <p:txEl>
                                              <p:pRg st="3" end="3"/>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0">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P spid="10"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pPr algn="ctr"/>
            <a:r>
              <a:rPr lang="en-US" sz="4400" dirty="0">
                <a:solidFill>
                  <a:schemeClr val="tx1"/>
                </a:solidFill>
                <a:effectLst/>
              </a:rPr>
              <a:t>Being Positive Rather </a:t>
            </a:r>
            <a:br>
              <a:rPr lang="en-US" sz="4400" dirty="0">
                <a:solidFill>
                  <a:schemeClr val="tx1"/>
                </a:solidFill>
                <a:effectLst/>
              </a:rPr>
            </a:br>
            <a:r>
              <a:rPr lang="en-US" sz="4400" dirty="0">
                <a:solidFill>
                  <a:schemeClr val="tx1"/>
                </a:solidFill>
                <a:effectLst/>
              </a:rPr>
              <a:t>Than Negative</a:t>
            </a:r>
          </a:p>
        </p:txBody>
      </p:sp>
      <p:sp>
        <p:nvSpPr>
          <p:cNvPr id="10" name="Text Placeholder 9"/>
          <p:cNvSpPr>
            <a:spLocks noGrp="1"/>
          </p:cNvSpPr>
          <p:nvPr>
            <p:ph type="body" idx="1"/>
          </p:nvPr>
        </p:nvSpPr>
        <p:spPr/>
        <p:txBody>
          <a:bodyPr>
            <a:normAutofit/>
          </a:bodyPr>
          <a:lstStyle/>
          <a:p>
            <a:r>
              <a:rPr lang="en-US" sz="3200" dirty="0"/>
              <a:t>     Negative</a:t>
            </a:r>
          </a:p>
        </p:txBody>
      </p:sp>
      <p:sp>
        <p:nvSpPr>
          <p:cNvPr id="11" name="Content Placeholder 10"/>
          <p:cNvSpPr>
            <a:spLocks noGrp="1"/>
          </p:cNvSpPr>
          <p:nvPr>
            <p:ph sz="half" idx="2"/>
          </p:nvPr>
        </p:nvSpPr>
        <p:spPr>
          <a:xfrm>
            <a:off x="531812" y="2220912"/>
            <a:ext cx="4040188" cy="3951288"/>
          </a:xfrm>
        </p:spPr>
        <p:txBody>
          <a:bodyPr>
            <a:normAutofit/>
          </a:bodyPr>
          <a:lstStyle/>
          <a:p>
            <a:pPr>
              <a:buFont typeface="Arial" panose="020B0604020202020204" pitchFamily="34" charset="0"/>
              <a:buChar char="•"/>
            </a:pPr>
            <a:r>
              <a:rPr lang="en-US" sz="2800" dirty="0"/>
              <a:t>This plan definitely cannot succeed if we don’t obtain management approval.</a:t>
            </a:r>
          </a:p>
          <a:p>
            <a:pPr>
              <a:buFont typeface="Arial" panose="020B0604020202020204" pitchFamily="34" charset="0"/>
              <a:buChar char="•"/>
            </a:pPr>
            <a:r>
              <a:rPr lang="en-US" sz="2800" dirty="0"/>
              <a:t>You failed to include your credit card number, so we can’t mail your order.</a:t>
            </a:r>
          </a:p>
        </p:txBody>
      </p:sp>
      <p:sp>
        <p:nvSpPr>
          <p:cNvPr id="12" name="Text Placeholder 11"/>
          <p:cNvSpPr>
            <a:spLocks noGrp="1"/>
          </p:cNvSpPr>
          <p:nvPr>
            <p:ph type="body" sz="quarter" idx="3"/>
          </p:nvPr>
        </p:nvSpPr>
        <p:spPr/>
        <p:txBody>
          <a:bodyPr>
            <a:normAutofit/>
          </a:bodyPr>
          <a:lstStyle/>
          <a:p>
            <a:r>
              <a:rPr lang="en-US" sz="3200" dirty="0"/>
              <a:t>   Positive</a:t>
            </a:r>
          </a:p>
        </p:txBody>
      </p:sp>
      <p:sp>
        <p:nvSpPr>
          <p:cNvPr id="13" name="Content Placeholder 12"/>
          <p:cNvSpPr>
            <a:spLocks noGrp="1"/>
          </p:cNvSpPr>
          <p:nvPr>
            <p:ph sz="quarter" idx="4"/>
          </p:nvPr>
        </p:nvSpPr>
        <p:spPr>
          <a:xfrm>
            <a:off x="4495800" y="2174875"/>
            <a:ext cx="4041775" cy="3951288"/>
          </a:xfrm>
        </p:spPr>
        <p:txBody>
          <a:bodyPr>
            <a:noAutofit/>
          </a:bodyPr>
          <a:lstStyle/>
          <a:p>
            <a:pPr>
              <a:buFont typeface="Arial" panose="020B0604020202020204" pitchFamily="34" charset="0"/>
              <a:buChar char="•"/>
            </a:pPr>
            <a:r>
              <a:rPr lang="en-US" sz="2800" dirty="0"/>
              <a:t>This plan definitely can succeed if we obtain management approval.</a:t>
            </a:r>
          </a:p>
          <a:p>
            <a:pPr>
              <a:buFont typeface="Arial" panose="020B0604020202020204" pitchFamily="34" charset="0"/>
              <a:buChar char="•"/>
            </a:pPr>
            <a:r>
              <a:rPr lang="en-US" sz="2800" dirty="0"/>
              <a:t>We look forward to completing your order as soon as we receive your credit card number.</a:t>
            </a:r>
          </a:p>
        </p:txBody>
      </p:sp>
      <p:sp>
        <p:nvSpPr>
          <p:cNvPr id="9" name="Footer Placeholder 1"/>
          <p:cNvSpPr>
            <a:spLocks noGrp="1"/>
          </p:cNvSpPr>
          <p:nvPr>
            <p:ph type="ftr" sz="quarter" idx="3"/>
          </p:nvPr>
        </p:nvSpPr>
        <p:spPr>
          <a:xfrm>
            <a:off x="3124200" y="6309320"/>
            <a:ext cx="2895600" cy="365125"/>
          </a:xfrm>
        </p:spPr>
        <p:txBody>
          <a:bodyPr>
            <a:normAutofit fontScale="47500" lnSpcReduction="20000"/>
          </a:bodyPr>
          <a:lstStyle/>
          <a:p>
            <a:pPr algn="ctr"/>
            <a:r>
              <a:rPr lang="en-US" b="0" dirty="0">
                <a:solidFill>
                  <a:srgbClr val="898989"/>
                </a:solidFill>
                <a:latin typeface="Gill Sans MT"/>
              </a:rPr>
              <a:t>Copyright © 2019 by Nelson Education Ltd.</a:t>
            </a:r>
            <a:endParaRPr lang="en-CA" b="0" dirty="0">
              <a:solidFill>
                <a:srgbClr val="898989"/>
              </a:solidFill>
              <a:latin typeface="Gill Sans MT"/>
            </a:endParaRPr>
          </a:p>
        </p:txBody>
      </p:sp>
      <p:sp>
        <p:nvSpPr>
          <p:cNvPr id="14" name="Slide Number Placeholder 13"/>
          <p:cNvSpPr>
            <a:spLocks noGrp="1"/>
          </p:cNvSpPr>
          <p:nvPr>
            <p:ph type="sldNum" sz="quarter" idx="11"/>
          </p:nvPr>
        </p:nvSpPr>
        <p:spPr/>
        <p:txBody>
          <a:bodyPr/>
          <a:lstStyle/>
          <a:p>
            <a:r>
              <a:rPr lang="en-CA" dirty="0"/>
              <a:t>4-</a:t>
            </a:r>
            <a:fld id="{90E60EF9-1974-4B4E-8EB0-BAAA0C254CFE}" type="slidenum">
              <a:rPr lang="en-CA" smtClean="0"/>
              <a:pPr/>
              <a:t>25</a:t>
            </a:fld>
            <a:endParaRPr lang="en-CA" dirty="0"/>
          </a:p>
        </p:txBody>
      </p:sp>
    </p:spTree>
    <p:extLst>
      <p:ext uri="{BB962C8B-B14F-4D97-AF65-F5344CB8AC3E}">
        <p14:creationId xmlns:p14="http://schemas.microsoft.com/office/powerpoint/2010/main" val="3137763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anim calcmode="lin" valueType="num">
                                      <p:cBhvr additive="base">
                                        <p:cTn id="13"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anim calcmode="lin" valueType="num">
                                      <p:cBhvr additive="base">
                                        <p:cTn id="19" dur="500" fill="hold"/>
                                        <p:tgtEl>
                                          <p:spTgt spid="12">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1">
                                            <p:txEl>
                                              <p:pRg st="0" end="0"/>
                                            </p:txEl>
                                          </p:spTgt>
                                        </p:tgtEl>
                                        <p:attrNameLst>
                                          <p:attrName>style.visibility</p:attrName>
                                        </p:attrNameLst>
                                      </p:cBhvr>
                                      <p:to>
                                        <p:strVal val="visible"/>
                                      </p:to>
                                    </p:set>
                                    <p:anim calcmode="lin" valueType="num">
                                      <p:cBhvr additive="base">
                                        <p:cTn id="25" dur="500" fill="hold"/>
                                        <p:tgtEl>
                                          <p:spTgt spid="11">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3">
                                            <p:txEl>
                                              <p:pRg st="0" end="0"/>
                                            </p:txEl>
                                          </p:spTgt>
                                        </p:tgtEl>
                                        <p:attrNameLst>
                                          <p:attrName>style.visibility</p:attrName>
                                        </p:attrNameLst>
                                      </p:cBhvr>
                                      <p:to>
                                        <p:strVal val="visible"/>
                                      </p:to>
                                    </p:set>
                                    <p:anim calcmode="lin" valueType="num">
                                      <p:cBhvr additive="base">
                                        <p:cTn id="31" dur="500" fill="hold"/>
                                        <p:tgtEl>
                                          <p:spTgt spid="13">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1">
                                            <p:txEl>
                                              <p:pRg st="1" end="1"/>
                                            </p:txEl>
                                          </p:spTgt>
                                        </p:tgtEl>
                                        <p:attrNameLst>
                                          <p:attrName>style.visibility</p:attrName>
                                        </p:attrNameLst>
                                      </p:cBhvr>
                                      <p:to>
                                        <p:strVal val="visible"/>
                                      </p:to>
                                    </p:set>
                                    <p:anim calcmode="lin" valueType="num">
                                      <p:cBhvr additive="base">
                                        <p:cTn id="37" dur="500" fill="hold"/>
                                        <p:tgtEl>
                                          <p:spTgt spid="11">
                                            <p:txEl>
                                              <p:pRg st="1" end="1"/>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3">
                                            <p:txEl>
                                              <p:pRg st="1" end="1"/>
                                            </p:txEl>
                                          </p:spTgt>
                                        </p:tgtEl>
                                        <p:attrNameLst>
                                          <p:attrName>style.visibility</p:attrName>
                                        </p:attrNameLst>
                                      </p:cBhvr>
                                      <p:to>
                                        <p:strVal val="visible"/>
                                      </p:to>
                                    </p:set>
                                    <p:anim calcmode="lin" valueType="num">
                                      <p:cBhvr additive="base">
                                        <p:cTn id="43" dur="500" fill="hold"/>
                                        <p:tgtEl>
                                          <p:spTgt spid="13">
                                            <p:txEl>
                                              <p:pRg st="1" end="1"/>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build="p"/>
      <p:bldP spid="11" grpId="0" uiExpand="1" build="p"/>
      <p:bldP spid="12" grpId="0" build="p"/>
      <p:bldP spid="1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0" y="152400"/>
            <a:ext cx="9144000" cy="1219200"/>
          </a:xfrm>
        </p:spPr>
        <p:txBody>
          <a:bodyPr>
            <a:noAutofit/>
          </a:bodyPr>
          <a:lstStyle/>
          <a:p>
            <a:r>
              <a:rPr lang="en-US" sz="4000" dirty="0"/>
              <a:t>Negative Expressions and </a:t>
            </a:r>
            <a:br>
              <a:rPr lang="en-US" sz="4000" dirty="0"/>
            </a:br>
            <a:r>
              <a:rPr lang="en-US" sz="4000" dirty="0"/>
              <a:t>Hidden Messages</a:t>
            </a:r>
            <a:endParaRPr lang="en-US" sz="4000" dirty="0">
              <a:solidFill>
                <a:schemeClr val="tx1"/>
              </a:solidFill>
              <a:effectLst/>
            </a:endParaRPr>
          </a:p>
        </p:txBody>
      </p:sp>
      <p:sp>
        <p:nvSpPr>
          <p:cNvPr id="10" name="Text Placeholder 9"/>
          <p:cNvSpPr>
            <a:spLocks noGrp="1"/>
          </p:cNvSpPr>
          <p:nvPr>
            <p:ph type="body" idx="1"/>
          </p:nvPr>
        </p:nvSpPr>
        <p:spPr>
          <a:xfrm>
            <a:off x="381000" y="1524000"/>
            <a:ext cx="4040188" cy="639762"/>
          </a:xfrm>
        </p:spPr>
        <p:txBody>
          <a:bodyPr>
            <a:normAutofit/>
          </a:bodyPr>
          <a:lstStyle/>
          <a:p>
            <a:pPr algn="ctr"/>
            <a:r>
              <a:rPr lang="en-US" sz="3200" dirty="0"/>
              <a:t>Negative expression</a:t>
            </a:r>
          </a:p>
        </p:txBody>
      </p:sp>
      <p:sp>
        <p:nvSpPr>
          <p:cNvPr id="11" name="Content Placeholder 10"/>
          <p:cNvSpPr>
            <a:spLocks noGrp="1"/>
          </p:cNvSpPr>
          <p:nvPr>
            <p:ph sz="half" idx="2"/>
          </p:nvPr>
        </p:nvSpPr>
        <p:spPr>
          <a:xfrm>
            <a:off x="381000" y="2163762"/>
            <a:ext cx="4040188" cy="4541838"/>
          </a:xfrm>
        </p:spPr>
        <p:txBody>
          <a:bodyPr>
            <a:noAutofit/>
          </a:bodyPr>
          <a:lstStyle/>
          <a:p>
            <a:pPr>
              <a:lnSpc>
                <a:spcPct val="90000"/>
              </a:lnSpc>
              <a:spcAft>
                <a:spcPct val="10000"/>
              </a:spcAft>
              <a:buClr>
                <a:srgbClr val="963C26"/>
              </a:buClr>
            </a:pPr>
            <a:r>
              <a:rPr lang="en-US" sz="2600" dirty="0">
                <a:latin typeface="Calibri" pitchFamily="34" charset="0"/>
                <a:cs typeface="Calibri" pitchFamily="34" charset="0"/>
              </a:rPr>
              <a:t>You overlooked …</a:t>
            </a:r>
          </a:p>
          <a:p>
            <a:pPr>
              <a:lnSpc>
                <a:spcPct val="90000"/>
              </a:lnSpc>
              <a:spcAft>
                <a:spcPct val="10000"/>
              </a:spcAft>
              <a:buClr>
                <a:srgbClr val="963C26"/>
              </a:buClr>
            </a:pPr>
            <a:r>
              <a:rPr lang="en-US" sz="2600" dirty="0">
                <a:latin typeface="Calibri" pitchFamily="34" charset="0"/>
                <a:cs typeface="Calibri" pitchFamily="34" charset="0"/>
              </a:rPr>
              <a:t>You state that …</a:t>
            </a:r>
          </a:p>
          <a:p>
            <a:pPr>
              <a:lnSpc>
                <a:spcPct val="90000"/>
              </a:lnSpc>
              <a:spcAft>
                <a:spcPct val="10000"/>
              </a:spcAft>
              <a:buClr>
                <a:srgbClr val="963C26"/>
              </a:buClr>
            </a:pPr>
            <a:r>
              <a:rPr lang="en-US" sz="2600" dirty="0">
                <a:latin typeface="Calibri" pitchFamily="34" charset="0"/>
                <a:cs typeface="Calibri" pitchFamily="34" charset="0"/>
              </a:rPr>
              <a:t>You failed to …</a:t>
            </a:r>
          </a:p>
          <a:p>
            <a:pPr>
              <a:lnSpc>
                <a:spcPct val="90000"/>
              </a:lnSpc>
              <a:spcAft>
                <a:spcPct val="10000"/>
              </a:spcAft>
              <a:buClr>
                <a:srgbClr val="963C26"/>
              </a:buClr>
            </a:pPr>
            <a:r>
              <a:rPr lang="en-US" sz="2600" dirty="0">
                <a:latin typeface="Calibri" pitchFamily="34" charset="0"/>
                <a:cs typeface="Calibri" pitchFamily="34" charset="0"/>
              </a:rPr>
              <a:t>You claim that …</a:t>
            </a:r>
          </a:p>
          <a:p>
            <a:pPr>
              <a:lnSpc>
                <a:spcPct val="90000"/>
              </a:lnSpc>
              <a:spcAft>
                <a:spcPct val="10000"/>
              </a:spcAft>
              <a:buClr>
                <a:srgbClr val="963C26"/>
              </a:buClr>
            </a:pPr>
            <a:r>
              <a:rPr lang="en-US" sz="2600" dirty="0">
                <a:latin typeface="Calibri" pitchFamily="34" charset="0"/>
                <a:cs typeface="Calibri" pitchFamily="34" charset="0"/>
              </a:rPr>
              <a:t>You are wrong.</a:t>
            </a:r>
          </a:p>
          <a:p>
            <a:pPr>
              <a:lnSpc>
                <a:spcPct val="90000"/>
              </a:lnSpc>
              <a:spcAft>
                <a:spcPct val="10000"/>
              </a:spcAft>
              <a:buClr>
                <a:srgbClr val="963C26"/>
              </a:buClr>
            </a:pPr>
            <a:r>
              <a:rPr lang="en-US" sz="2600" dirty="0">
                <a:latin typeface="Calibri" pitchFamily="34" charset="0"/>
                <a:cs typeface="Calibri" pitchFamily="34" charset="0"/>
              </a:rPr>
              <a:t>You do not understand.</a:t>
            </a:r>
          </a:p>
          <a:p>
            <a:pPr>
              <a:lnSpc>
                <a:spcPct val="90000"/>
              </a:lnSpc>
              <a:spcAft>
                <a:spcPct val="10000"/>
              </a:spcAft>
              <a:buClr>
                <a:srgbClr val="963C26"/>
              </a:buClr>
            </a:pPr>
            <a:r>
              <a:rPr lang="en-US" sz="2600" dirty="0">
                <a:latin typeface="Calibri" pitchFamily="34" charset="0"/>
                <a:cs typeface="Calibri" pitchFamily="34" charset="0"/>
              </a:rPr>
              <a:t>Your delay …</a:t>
            </a:r>
          </a:p>
          <a:p>
            <a:pPr>
              <a:lnSpc>
                <a:spcPct val="90000"/>
              </a:lnSpc>
              <a:spcAft>
                <a:spcPct val="10000"/>
              </a:spcAft>
              <a:buClr>
                <a:srgbClr val="963C26"/>
              </a:buClr>
            </a:pPr>
            <a:r>
              <a:rPr lang="en-US" sz="2600" dirty="0">
                <a:latin typeface="Calibri" pitchFamily="34" charset="0"/>
                <a:cs typeface="Calibri" pitchFamily="34" charset="0"/>
              </a:rPr>
              <a:t>You forgot to …</a:t>
            </a:r>
          </a:p>
        </p:txBody>
      </p:sp>
      <p:sp>
        <p:nvSpPr>
          <p:cNvPr id="12" name="Text Placeholder 11"/>
          <p:cNvSpPr>
            <a:spLocks noGrp="1"/>
          </p:cNvSpPr>
          <p:nvPr>
            <p:ph type="body" sz="quarter" idx="3"/>
          </p:nvPr>
        </p:nvSpPr>
        <p:spPr>
          <a:xfrm>
            <a:off x="4568825" y="1524000"/>
            <a:ext cx="4041775" cy="639762"/>
          </a:xfrm>
        </p:spPr>
        <p:txBody>
          <a:bodyPr>
            <a:normAutofit/>
          </a:bodyPr>
          <a:lstStyle/>
          <a:p>
            <a:pPr algn="ctr"/>
            <a:r>
              <a:rPr lang="en-US" sz="3000" dirty="0"/>
              <a:t>Hidden message</a:t>
            </a:r>
          </a:p>
        </p:txBody>
      </p:sp>
      <p:sp>
        <p:nvSpPr>
          <p:cNvPr id="13" name="Content Placeholder 12"/>
          <p:cNvSpPr>
            <a:spLocks noGrp="1"/>
          </p:cNvSpPr>
          <p:nvPr>
            <p:ph sz="quarter" idx="4"/>
          </p:nvPr>
        </p:nvSpPr>
        <p:spPr>
          <a:xfrm>
            <a:off x="4568825" y="2163762"/>
            <a:ext cx="4041775" cy="3951288"/>
          </a:xfrm>
        </p:spPr>
        <p:txBody>
          <a:bodyPr>
            <a:noAutofit/>
          </a:bodyPr>
          <a:lstStyle/>
          <a:p>
            <a:pPr>
              <a:lnSpc>
                <a:spcPct val="90000"/>
              </a:lnSpc>
              <a:spcAft>
                <a:spcPct val="10000"/>
              </a:spcAft>
              <a:buClr>
                <a:srgbClr val="963C26"/>
              </a:buClr>
            </a:pPr>
            <a:r>
              <a:rPr lang="en-US" sz="2600" dirty="0">
                <a:latin typeface="Calibri" pitchFamily="34" charset="0"/>
                <a:cs typeface="Calibri" pitchFamily="34" charset="0"/>
              </a:rPr>
              <a:t>You are careless.</a:t>
            </a:r>
          </a:p>
          <a:p>
            <a:pPr>
              <a:lnSpc>
                <a:spcPct val="90000"/>
              </a:lnSpc>
              <a:spcAft>
                <a:spcPct val="10000"/>
              </a:spcAft>
              <a:buClr>
                <a:srgbClr val="963C26"/>
              </a:buClr>
            </a:pPr>
            <a:r>
              <a:rPr lang="en-US" sz="2600" dirty="0">
                <a:latin typeface="Calibri" pitchFamily="34" charset="0"/>
                <a:cs typeface="Calibri" pitchFamily="34" charset="0"/>
              </a:rPr>
              <a:t>But I don’t believe you.</a:t>
            </a:r>
          </a:p>
          <a:p>
            <a:pPr>
              <a:lnSpc>
                <a:spcPct val="90000"/>
              </a:lnSpc>
              <a:spcAft>
                <a:spcPct val="10000"/>
              </a:spcAft>
              <a:buClr>
                <a:srgbClr val="963C26"/>
              </a:buClr>
            </a:pPr>
            <a:r>
              <a:rPr lang="en-US" sz="2600" dirty="0">
                <a:latin typeface="Calibri" pitchFamily="34" charset="0"/>
                <a:cs typeface="Calibri" pitchFamily="34" charset="0"/>
              </a:rPr>
              <a:t>It is probably not true.</a:t>
            </a:r>
          </a:p>
          <a:p>
            <a:pPr>
              <a:lnSpc>
                <a:spcPct val="90000"/>
              </a:lnSpc>
              <a:spcAft>
                <a:spcPct val="10000"/>
              </a:spcAft>
              <a:buClr>
                <a:srgbClr val="963C26"/>
              </a:buClr>
            </a:pPr>
            <a:r>
              <a:rPr lang="en-US" sz="2600" dirty="0">
                <a:latin typeface="Calibri" pitchFamily="34" charset="0"/>
                <a:cs typeface="Calibri" pitchFamily="34" charset="0"/>
              </a:rPr>
              <a:t>I am right.</a:t>
            </a:r>
          </a:p>
          <a:p>
            <a:pPr>
              <a:lnSpc>
                <a:spcPct val="90000"/>
              </a:lnSpc>
              <a:spcAft>
                <a:spcPct val="10000"/>
              </a:spcAft>
              <a:buClr>
                <a:srgbClr val="963C26"/>
              </a:buClr>
            </a:pPr>
            <a:r>
              <a:rPr lang="en-US" sz="2600" dirty="0">
                <a:latin typeface="Calibri" pitchFamily="34" charset="0"/>
                <a:cs typeface="Calibri" pitchFamily="34" charset="0"/>
              </a:rPr>
              <a:t>You are not very bright.</a:t>
            </a:r>
          </a:p>
          <a:p>
            <a:pPr>
              <a:lnSpc>
                <a:spcPct val="90000"/>
              </a:lnSpc>
              <a:spcAft>
                <a:spcPct val="10000"/>
              </a:spcAft>
              <a:buClr>
                <a:srgbClr val="963C26"/>
              </a:buClr>
            </a:pPr>
            <a:r>
              <a:rPr lang="en-US" sz="2600" dirty="0">
                <a:latin typeface="Calibri" pitchFamily="34" charset="0"/>
                <a:cs typeface="Calibri" pitchFamily="34" charset="0"/>
              </a:rPr>
              <a:t>You are at fault.</a:t>
            </a:r>
          </a:p>
          <a:p>
            <a:pPr>
              <a:lnSpc>
                <a:spcPct val="90000"/>
              </a:lnSpc>
              <a:spcAft>
                <a:spcPct val="10000"/>
              </a:spcAft>
              <a:buClr>
                <a:srgbClr val="963C26"/>
              </a:buClr>
            </a:pPr>
            <a:r>
              <a:rPr lang="en-US" sz="2600" dirty="0">
                <a:latin typeface="Calibri" pitchFamily="34" charset="0"/>
                <a:cs typeface="Calibri" pitchFamily="34" charset="0"/>
              </a:rPr>
              <a:t>You are not only inefficient but also stupid and careless! </a:t>
            </a:r>
          </a:p>
        </p:txBody>
      </p:sp>
      <p:sp>
        <p:nvSpPr>
          <p:cNvPr id="9" name="Footer Placeholder 1"/>
          <p:cNvSpPr>
            <a:spLocks noGrp="1"/>
          </p:cNvSpPr>
          <p:nvPr>
            <p:ph type="ftr" sz="quarter" idx="3"/>
          </p:nvPr>
        </p:nvSpPr>
        <p:spPr>
          <a:xfrm>
            <a:off x="3124200" y="6309320"/>
            <a:ext cx="2895600" cy="365125"/>
          </a:xfrm>
        </p:spPr>
        <p:txBody>
          <a:bodyPr>
            <a:normAutofit fontScale="47500" lnSpcReduction="20000"/>
          </a:bodyPr>
          <a:lstStyle/>
          <a:p>
            <a:pPr algn="ctr"/>
            <a:r>
              <a:rPr lang="en-US" b="0" dirty="0">
                <a:solidFill>
                  <a:srgbClr val="898989"/>
                </a:solidFill>
                <a:latin typeface="Gill Sans MT"/>
              </a:rPr>
              <a:t>Copyright © 2019 by Nelson Education Ltd.</a:t>
            </a:r>
            <a:endParaRPr lang="en-CA" b="0" dirty="0">
              <a:solidFill>
                <a:srgbClr val="898989"/>
              </a:solidFill>
              <a:latin typeface="Gill Sans MT"/>
            </a:endParaRPr>
          </a:p>
        </p:txBody>
      </p:sp>
      <p:sp>
        <p:nvSpPr>
          <p:cNvPr id="14" name="Slide Number Placeholder 13"/>
          <p:cNvSpPr>
            <a:spLocks noGrp="1"/>
          </p:cNvSpPr>
          <p:nvPr>
            <p:ph type="sldNum" sz="quarter" idx="11"/>
          </p:nvPr>
        </p:nvSpPr>
        <p:spPr/>
        <p:txBody>
          <a:bodyPr/>
          <a:lstStyle/>
          <a:p>
            <a:r>
              <a:rPr lang="en-CA" dirty="0"/>
              <a:t>4-</a:t>
            </a:r>
            <a:fld id="{90E60EF9-1974-4B4E-8EB0-BAAA0C254CFE}" type="slidenum">
              <a:rPr lang="en-CA" smtClean="0"/>
              <a:pPr/>
              <a:t>26</a:t>
            </a:fld>
            <a:endParaRPr lang="en-CA" dirty="0"/>
          </a:p>
        </p:txBody>
      </p:sp>
    </p:spTree>
    <p:extLst>
      <p:ext uri="{BB962C8B-B14F-4D97-AF65-F5344CB8AC3E}">
        <p14:creationId xmlns:p14="http://schemas.microsoft.com/office/powerpoint/2010/main" val="1687747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anim calcmode="lin" valueType="num">
                                      <p:cBhvr additive="base">
                                        <p:cTn id="13"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anim calcmode="lin" valueType="num">
                                      <p:cBhvr additive="base">
                                        <p:cTn id="19" dur="500" fill="hold"/>
                                        <p:tgtEl>
                                          <p:spTgt spid="12">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1">
                                            <p:txEl>
                                              <p:pRg st="0" end="0"/>
                                            </p:txEl>
                                          </p:spTgt>
                                        </p:tgtEl>
                                        <p:attrNameLst>
                                          <p:attrName>style.visibility</p:attrName>
                                        </p:attrNameLst>
                                      </p:cBhvr>
                                      <p:to>
                                        <p:strVal val="visible"/>
                                      </p:to>
                                    </p:set>
                                    <p:anim calcmode="lin" valueType="num">
                                      <p:cBhvr additive="base">
                                        <p:cTn id="25" dur="500" fill="hold"/>
                                        <p:tgtEl>
                                          <p:spTgt spid="11">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3">
                                            <p:txEl>
                                              <p:pRg st="0" end="0"/>
                                            </p:txEl>
                                          </p:spTgt>
                                        </p:tgtEl>
                                        <p:attrNameLst>
                                          <p:attrName>style.visibility</p:attrName>
                                        </p:attrNameLst>
                                      </p:cBhvr>
                                      <p:to>
                                        <p:strVal val="visible"/>
                                      </p:to>
                                    </p:set>
                                    <p:anim calcmode="lin" valueType="num">
                                      <p:cBhvr additive="base">
                                        <p:cTn id="31" dur="500" fill="hold"/>
                                        <p:tgtEl>
                                          <p:spTgt spid="13">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1">
                                            <p:txEl>
                                              <p:pRg st="1" end="1"/>
                                            </p:txEl>
                                          </p:spTgt>
                                        </p:tgtEl>
                                        <p:attrNameLst>
                                          <p:attrName>style.visibility</p:attrName>
                                        </p:attrNameLst>
                                      </p:cBhvr>
                                      <p:to>
                                        <p:strVal val="visible"/>
                                      </p:to>
                                    </p:set>
                                    <p:anim calcmode="lin" valueType="num">
                                      <p:cBhvr additive="base">
                                        <p:cTn id="37" dur="500" fill="hold"/>
                                        <p:tgtEl>
                                          <p:spTgt spid="11">
                                            <p:txEl>
                                              <p:pRg st="1" end="1"/>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3">
                                            <p:txEl>
                                              <p:pRg st="1" end="1"/>
                                            </p:txEl>
                                          </p:spTgt>
                                        </p:tgtEl>
                                        <p:attrNameLst>
                                          <p:attrName>style.visibility</p:attrName>
                                        </p:attrNameLst>
                                      </p:cBhvr>
                                      <p:to>
                                        <p:strVal val="visible"/>
                                      </p:to>
                                    </p:set>
                                    <p:anim calcmode="lin" valueType="num">
                                      <p:cBhvr additive="base">
                                        <p:cTn id="43" dur="500" fill="hold"/>
                                        <p:tgtEl>
                                          <p:spTgt spid="13">
                                            <p:txEl>
                                              <p:pRg st="1" end="1"/>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1">
                                            <p:txEl>
                                              <p:pRg st="2" end="2"/>
                                            </p:txEl>
                                          </p:spTgt>
                                        </p:tgtEl>
                                        <p:attrNameLst>
                                          <p:attrName>style.visibility</p:attrName>
                                        </p:attrNameLst>
                                      </p:cBhvr>
                                      <p:to>
                                        <p:strVal val="visible"/>
                                      </p:to>
                                    </p:set>
                                    <p:anim calcmode="lin" valueType="num">
                                      <p:cBhvr additive="base">
                                        <p:cTn id="49" dur="500" fill="hold"/>
                                        <p:tgtEl>
                                          <p:spTgt spid="11">
                                            <p:txEl>
                                              <p:pRg st="2" end="2"/>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1">
                                            <p:txEl>
                                              <p:pRg st="3" end="3"/>
                                            </p:txEl>
                                          </p:spTgt>
                                        </p:tgtEl>
                                        <p:attrNameLst>
                                          <p:attrName>style.visibility</p:attrName>
                                        </p:attrNameLst>
                                      </p:cBhvr>
                                      <p:to>
                                        <p:strVal val="visible"/>
                                      </p:to>
                                    </p:set>
                                    <p:anim calcmode="lin" valueType="num">
                                      <p:cBhvr additive="base">
                                        <p:cTn id="55" dur="500" fill="hold"/>
                                        <p:tgtEl>
                                          <p:spTgt spid="11">
                                            <p:txEl>
                                              <p:pRg st="3" end="3"/>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13">
                                            <p:txEl>
                                              <p:pRg st="2" end="2"/>
                                            </p:txEl>
                                          </p:spTgt>
                                        </p:tgtEl>
                                        <p:attrNameLst>
                                          <p:attrName>style.visibility</p:attrName>
                                        </p:attrNameLst>
                                      </p:cBhvr>
                                      <p:to>
                                        <p:strVal val="visible"/>
                                      </p:to>
                                    </p:set>
                                    <p:anim calcmode="lin" valueType="num">
                                      <p:cBhvr additive="base">
                                        <p:cTn id="61" dur="500" fill="hold"/>
                                        <p:tgtEl>
                                          <p:spTgt spid="13">
                                            <p:txEl>
                                              <p:pRg st="2" end="2"/>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1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11">
                                            <p:txEl>
                                              <p:pRg st="4" end="4"/>
                                            </p:txEl>
                                          </p:spTgt>
                                        </p:tgtEl>
                                        <p:attrNameLst>
                                          <p:attrName>style.visibility</p:attrName>
                                        </p:attrNameLst>
                                      </p:cBhvr>
                                      <p:to>
                                        <p:strVal val="visible"/>
                                      </p:to>
                                    </p:set>
                                    <p:anim calcmode="lin" valueType="num">
                                      <p:cBhvr additive="base">
                                        <p:cTn id="67" dur="500" fill="hold"/>
                                        <p:tgtEl>
                                          <p:spTgt spid="11">
                                            <p:txEl>
                                              <p:pRg st="4" end="4"/>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1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13">
                                            <p:txEl>
                                              <p:pRg st="3" end="3"/>
                                            </p:txEl>
                                          </p:spTgt>
                                        </p:tgtEl>
                                        <p:attrNameLst>
                                          <p:attrName>style.visibility</p:attrName>
                                        </p:attrNameLst>
                                      </p:cBhvr>
                                      <p:to>
                                        <p:strVal val="visible"/>
                                      </p:to>
                                    </p:set>
                                    <p:anim calcmode="lin" valueType="num">
                                      <p:cBhvr additive="base">
                                        <p:cTn id="73" dur="500" fill="hold"/>
                                        <p:tgtEl>
                                          <p:spTgt spid="13">
                                            <p:txEl>
                                              <p:pRg st="3" end="3"/>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1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11">
                                            <p:txEl>
                                              <p:pRg st="5" end="5"/>
                                            </p:txEl>
                                          </p:spTgt>
                                        </p:tgtEl>
                                        <p:attrNameLst>
                                          <p:attrName>style.visibility</p:attrName>
                                        </p:attrNameLst>
                                      </p:cBhvr>
                                      <p:to>
                                        <p:strVal val="visible"/>
                                      </p:to>
                                    </p:set>
                                    <p:anim calcmode="lin" valueType="num">
                                      <p:cBhvr additive="base">
                                        <p:cTn id="79" dur="500" fill="hold"/>
                                        <p:tgtEl>
                                          <p:spTgt spid="11">
                                            <p:txEl>
                                              <p:pRg st="5" end="5"/>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1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13">
                                            <p:txEl>
                                              <p:pRg st="4" end="4"/>
                                            </p:txEl>
                                          </p:spTgt>
                                        </p:tgtEl>
                                        <p:attrNameLst>
                                          <p:attrName>style.visibility</p:attrName>
                                        </p:attrNameLst>
                                      </p:cBhvr>
                                      <p:to>
                                        <p:strVal val="visible"/>
                                      </p:to>
                                    </p:set>
                                    <p:anim calcmode="lin" valueType="num">
                                      <p:cBhvr additive="base">
                                        <p:cTn id="85" dur="500" fill="hold"/>
                                        <p:tgtEl>
                                          <p:spTgt spid="13">
                                            <p:txEl>
                                              <p:pRg st="4" end="4"/>
                                            </p:txEl>
                                          </p:spTgt>
                                        </p:tgtEl>
                                        <p:attrNameLst>
                                          <p:attrName>ppt_x</p:attrName>
                                        </p:attrNameLst>
                                      </p:cBhvr>
                                      <p:tavLst>
                                        <p:tav tm="0">
                                          <p:val>
                                            <p:strVal val="0-#ppt_w/2"/>
                                          </p:val>
                                        </p:tav>
                                        <p:tav tm="100000">
                                          <p:val>
                                            <p:strVal val="#ppt_x"/>
                                          </p:val>
                                        </p:tav>
                                      </p:tavLst>
                                    </p:anim>
                                    <p:anim calcmode="lin" valueType="num">
                                      <p:cBhvr additive="base">
                                        <p:cTn id="86" dur="500" fill="hold"/>
                                        <p:tgtEl>
                                          <p:spTgt spid="1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grpId="0" nodeType="clickEffect">
                                  <p:stCondLst>
                                    <p:cond delay="0"/>
                                  </p:stCondLst>
                                  <p:childTnLst>
                                    <p:set>
                                      <p:cBhvr>
                                        <p:cTn id="90" dur="1" fill="hold">
                                          <p:stCondLst>
                                            <p:cond delay="0"/>
                                          </p:stCondLst>
                                        </p:cTn>
                                        <p:tgtEl>
                                          <p:spTgt spid="11">
                                            <p:txEl>
                                              <p:pRg st="6" end="6"/>
                                            </p:txEl>
                                          </p:spTgt>
                                        </p:tgtEl>
                                        <p:attrNameLst>
                                          <p:attrName>style.visibility</p:attrName>
                                        </p:attrNameLst>
                                      </p:cBhvr>
                                      <p:to>
                                        <p:strVal val="visible"/>
                                      </p:to>
                                    </p:set>
                                    <p:anim calcmode="lin" valueType="num">
                                      <p:cBhvr additive="base">
                                        <p:cTn id="91" dur="500" fill="hold"/>
                                        <p:tgtEl>
                                          <p:spTgt spid="11">
                                            <p:txEl>
                                              <p:pRg st="6" end="6"/>
                                            </p:txEl>
                                          </p:spTgt>
                                        </p:tgtEl>
                                        <p:attrNameLst>
                                          <p:attrName>ppt_x</p:attrName>
                                        </p:attrNameLst>
                                      </p:cBhvr>
                                      <p:tavLst>
                                        <p:tav tm="0">
                                          <p:val>
                                            <p:strVal val="0-#ppt_w/2"/>
                                          </p:val>
                                        </p:tav>
                                        <p:tav tm="100000">
                                          <p:val>
                                            <p:strVal val="#ppt_x"/>
                                          </p:val>
                                        </p:tav>
                                      </p:tavLst>
                                    </p:anim>
                                    <p:anim calcmode="lin" valueType="num">
                                      <p:cBhvr additive="base">
                                        <p:cTn id="92" dur="500" fill="hold"/>
                                        <p:tgtEl>
                                          <p:spTgt spid="1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grpId="0" nodeType="clickEffect">
                                  <p:stCondLst>
                                    <p:cond delay="0"/>
                                  </p:stCondLst>
                                  <p:childTnLst>
                                    <p:set>
                                      <p:cBhvr>
                                        <p:cTn id="96" dur="1" fill="hold">
                                          <p:stCondLst>
                                            <p:cond delay="0"/>
                                          </p:stCondLst>
                                        </p:cTn>
                                        <p:tgtEl>
                                          <p:spTgt spid="13">
                                            <p:txEl>
                                              <p:pRg st="5" end="5"/>
                                            </p:txEl>
                                          </p:spTgt>
                                        </p:tgtEl>
                                        <p:attrNameLst>
                                          <p:attrName>style.visibility</p:attrName>
                                        </p:attrNameLst>
                                      </p:cBhvr>
                                      <p:to>
                                        <p:strVal val="visible"/>
                                      </p:to>
                                    </p:set>
                                    <p:anim calcmode="lin" valueType="num">
                                      <p:cBhvr additive="base">
                                        <p:cTn id="97" dur="500" fill="hold"/>
                                        <p:tgtEl>
                                          <p:spTgt spid="13">
                                            <p:txEl>
                                              <p:pRg st="5" end="5"/>
                                            </p:txEl>
                                          </p:spTgt>
                                        </p:tgtEl>
                                        <p:attrNameLst>
                                          <p:attrName>ppt_x</p:attrName>
                                        </p:attrNameLst>
                                      </p:cBhvr>
                                      <p:tavLst>
                                        <p:tav tm="0">
                                          <p:val>
                                            <p:strVal val="0-#ppt_w/2"/>
                                          </p:val>
                                        </p:tav>
                                        <p:tav tm="100000">
                                          <p:val>
                                            <p:strVal val="#ppt_x"/>
                                          </p:val>
                                        </p:tav>
                                      </p:tavLst>
                                    </p:anim>
                                    <p:anim calcmode="lin" valueType="num">
                                      <p:cBhvr additive="base">
                                        <p:cTn id="98" dur="500" fill="hold"/>
                                        <p:tgtEl>
                                          <p:spTgt spid="1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8" fill="hold" grpId="0" nodeType="clickEffect">
                                  <p:stCondLst>
                                    <p:cond delay="0"/>
                                  </p:stCondLst>
                                  <p:childTnLst>
                                    <p:set>
                                      <p:cBhvr>
                                        <p:cTn id="102" dur="1" fill="hold">
                                          <p:stCondLst>
                                            <p:cond delay="0"/>
                                          </p:stCondLst>
                                        </p:cTn>
                                        <p:tgtEl>
                                          <p:spTgt spid="11">
                                            <p:txEl>
                                              <p:pRg st="7" end="7"/>
                                            </p:txEl>
                                          </p:spTgt>
                                        </p:tgtEl>
                                        <p:attrNameLst>
                                          <p:attrName>style.visibility</p:attrName>
                                        </p:attrNameLst>
                                      </p:cBhvr>
                                      <p:to>
                                        <p:strVal val="visible"/>
                                      </p:to>
                                    </p:set>
                                    <p:anim calcmode="lin" valueType="num">
                                      <p:cBhvr additive="base">
                                        <p:cTn id="103" dur="500" fill="hold"/>
                                        <p:tgtEl>
                                          <p:spTgt spid="11">
                                            <p:txEl>
                                              <p:pRg st="7" end="7"/>
                                            </p:txEl>
                                          </p:spTgt>
                                        </p:tgtEl>
                                        <p:attrNameLst>
                                          <p:attrName>ppt_x</p:attrName>
                                        </p:attrNameLst>
                                      </p:cBhvr>
                                      <p:tavLst>
                                        <p:tav tm="0">
                                          <p:val>
                                            <p:strVal val="0-#ppt_w/2"/>
                                          </p:val>
                                        </p:tav>
                                        <p:tav tm="100000">
                                          <p:val>
                                            <p:strVal val="#ppt_x"/>
                                          </p:val>
                                        </p:tav>
                                      </p:tavLst>
                                    </p:anim>
                                    <p:anim calcmode="lin" valueType="num">
                                      <p:cBhvr additive="base">
                                        <p:cTn id="104" dur="500" fill="hold"/>
                                        <p:tgtEl>
                                          <p:spTgt spid="11">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8" fill="hold" grpId="0" nodeType="clickEffect">
                                  <p:stCondLst>
                                    <p:cond delay="0"/>
                                  </p:stCondLst>
                                  <p:childTnLst>
                                    <p:set>
                                      <p:cBhvr>
                                        <p:cTn id="108" dur="1" fill="hold">
                                          <p:stCondLst>
                                            <p:cond delay="0"/>
                                          </p:stCondLst>
                                        </p:cTn>
                                        <p:tgtEl>
                                          <p:spTgt spid="13">
                                            <p:txEl>
                                              <p:pRg st="6" end="6"/>
                                            </p:txEl>
                                          </p:spTgt>
                                        </p:tgtEl>
                                        <p:attrNameLst>
                                          <p:attrName>style.visibility</p:attrName>
                                        </p:attrNameLst>
                                      </p:cBhvr>
                                      <p:to>
                                        <p:strVal val="visible"/>
                                      </p:to>
                                    </p:set>
                                    <p:anim calcmode="lin" valueType="num">
                                      <p:cBhvr additive="base">
                                        <p:cTn id="109" dur="500" fill="hold"/>
                                        <p:tgtEl>
                                          <p:spTgt spid="13">
                                            <p:txEl>
                                              <p:pRg st="6" end="6"/>
                                            </p:txEl>
                                          </p:spTgt>
                                        </p:tgtEl>
                                        <p:attrNameLst>
                                          <p:attrName>ppt_x</p:attrName>
                                        </p:attrNameLst>
                                      </p:cBhvr>
                                      <p:tavLst>
                                        <p:tav tm="0">
                                          <p:val>
                                            <p:strVal val="0-#ppt_w/2"/>
                                          </p:val>
                                        </p:tav>
                                        <p:tav tm="100000">
                                          <p:val>
                                            <p:strVal val="#ppt_x"/>
                                          </p:val>
                                        </p:tav>
                                      </p:tavLst>
                                    </p:anim>
                                    <p:anim calcmode="lin" valueType="num">
                                      <p:cBhvr additive="base">
                                        <p:cTn id="110" dur="500" fill="hold"/>
                                        <p:tgtEl>
                                          <p:spTgt spid="1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build="p"/>
      <p:bldP spid="11" grpId="0" uiExpand="1" build="p"/>
      <p:bldP spid="12" grpId="0" build="p"/>
      <p:bldP spid="1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25957A1-17DC-408E-ADFF-2DE1DCC562B1}"/>
              </a:ext>
            </a:extLst>
          </p:cNvPr>
          <p:cNvSpPr>
            <a:spLocks noGrp="1"/>
          </p:cNvSpPr>
          <p:nvPr>
            <p:ph type="title"/>
          </p:nvPr>
        </p:nvSpPr>
        <p:spPr/>
        <p:txBody>
          <a:bodyPr/>
          <a:lstStyle/>
          <a:p>
            <a:r>
              <a:rPr lang="en-CA" dirty="0"/>
              <a:t>Expressing Courtesy</a:t>
            </a:r>
          </a:p>
        </p:txBody>
      </p:sp>
      <p:sp>
        <p:nvSpPr>
          <p:cNvPr id="7" name="Text Placeholder 6">
            <a:extLst>
              <a:ext uri="{FF2B5EF4-FFF2-40B4-BE49-F238E27FC236}">
                <a16:creationId xmlns:a16="http://schemas.microsoft.com/office/drawing/2014/main" id="{59056629-405A-4FD1-A97D-2634A24E05F9}"/>
              </a:ext>
            </a:extLst>
          </p:cNvPr>
          <p:cNvSpPr>
            <a:spLocks noGrp="1"/>
          </p:cNvSpPr>
          <p:nvPr>
            <p:ph type="body" idx="1"/>
          </p:nvPr>
        </p:nvSpPr>
        <p:spPr/>
        <p:txBody>
          <a:bodyPr/>
          <a:lstStyle/>
          <a:p>
            <a:r>
              <a:rPr lang="en-CA" dirty="0"/>
              <a:t>     Less Courteous  </a:t>
            </a:r>
          </a:p>
        </p:txBody>
      </p:sp>
      <p:sp>
        <p:nvSpPr>
          <p:cNvPr id="8" name="Content Placeholder 7">
            <a:extLst>
              <a:ext uri="{FF2B5EF4-FFF2-40B4-BE49-F238E27FC236}">
                <a16:creationId xmlns:a16="http://schemas.microsoft.com/office/drawing/2014/main" id="{6FD1BC6C-6C09-4F9E-9CC6-44AF96A389B8}"/>
              </a:ext>
            </a:extLst>
          </p:cNvPr>
          <p:cNvSpPr>
            <a:spLocks noGrp="1"/>
          </p:cNvSpPr>
          <p:nvPr>
            <p:ph sz="half" idx="2"/>
          </p:nvPr>
        </p:nvSpPr>
        <p:spPr/>
        <p:txBody>
          <a:bodyPr/>
          <a:lstStyle/>
          <a:p>
            <a:r>
              <a:rPr lang="en-CA" dirty="0"/>
              <a:t>Can’t you people get anything right? This is the second time I’ve written.</a:t>
            </a:r>
          </a:p>
          <a:p>
            <a:endParaRPr lang="en-CA" dirty="0"/>
          </a:p>
          <a:p>
            <a:endParaRPr lang="en-CA" dirty="0"/>
          </a:p>
          <a:p>
            <a:r>
              <a:rPr lang="en-CA" dirty="0"/>
              <a:t>Stewart, you must complete all performance reviews by Friday.</a:t>
            </a:r>
          </a:p>
        </p:txBody>
      </p:sp>
      <p:sp>
        <p:nvSpPr>
          <p:cNvPr id="9" name="Text Placeholder 8">
            <a:extLst>
              <a:ext uri="{FF2B5EF4-FFF2-40B4-BE49-F238E27FC236}">
                <a16:creationId xmlns:a16="http://schemas.microsoft.com/office/drawing/2014/main" id="{0B47C680-F742-47FC-A2C8-B068CC8AD9FA}"/>
              </a:ext>
            </a:extLst>
          </p:cNvPr>
          <p:cNvSpPr>
            <a:spLocks noGrp="1"/>
          </p:cNvSpPr>
          <p:nvPr>
            <p:ph type="body" sz="quarter" idx="3"/>
          </p:nvPr>
        </p:nvSpPr>
        <p:spPr/>
        <p:txBody>
          <a:bodyPr/>
          <a:lstStyle/>
          <a:p>
            <a:r>
              <a:rPr lang="en-CA" dirty="0"/>
              <a:t>   More Courteous and Helpful</a:t>
            </a:r>
          </a:p>
        </p:txBody>
      </p:sp>
      <p:sp>
        <p:nvSpPr>
          <p:cNvPr id="10" name="Content Placeholder 9">
            <a:extLst>
              <a:ext uri="{FF2B5EF4-FFF2-40B4-BE49-F238E27FC236}">
                <a16:creationId xmlns:a16="http://schemas.microsoft.com/office/drawing/2014/main" id="{E21BE9A2-F13B-495A-B7EA-211EA9B68F93}"/>
              </a:ext>
            </a:extLst>
          </p:cNvPr>
          <p:cNvSpPr>
            <a:spLocks noGrp="1"/>
          </p:cNvSpPr>
          <p:nvPr>
            <p:ph sz="quarter" idx="4"/>
          </p:nvPr>
        </p:nvSpPr>
        <p:spPr/>
        <p:txBody>
          <a:bodyPr/>
          <a:lstStyle/>
          <a:p>
            <a:r>
              <a:rPr lang="en-CA" dirty="0"/>
              <a:t>Please credit my account for $340. My latest statement shows that the error noted in my letter of May 15 has not yet been corrected. </a:t>
            </a:r>
          </a:p>
          <a:p>
            <a:endParaRPr lang="en-CA" sz="1600" dirty="0"/>
          </a:p>
          <a:p>
            <a:r>
              <a:rPr lang="en-CA" dirty="0"/>
              <a:t>Stewart, will you please complete all performance reviews by Friday.</a:t>
            </a:r>
          </a:p>
          <a:p>
            <a:endParaRPr lang="en-CA" dirty="0"/>
          </a:p>
        </p:txBody>
      </p:sp>
      <p:sp>
        <p:nvSpPr>
          <p:cNvPr id="4" name="Slide Number Placeholder 3">
            <a:extLst>
              <a:ext uri="{FF2B5EF4-FFF2-40B4-BE49-F238E27FC236}">
                <a16:creationId xmlns:a16="http://schemas.microsoft.com/office/drawing/2014/main" id="{BF54B6FA-149C-4CE2-ACC0-BD5F2AF3F04E}"/>
              </a:ext>
            </a:extLst>
          </p:cNvPr>
          <p:cNvSpPr>
            <a:spLocks noGrp="1"/>
          </p:cNvSpPr>
          <p:nvPr>
            <p:ph type="sldNum" sz="quarter" idx="11"/>
          </p:nvPr>
        </p:nvSpPr>
        <p:spPr/>
        <p:txBody>
          <a:bodyPr/>
          <a:lstStyle/>
          <a:p>
            <a:r>
              <a:rPr lang="en-CA" dirty="0"/>
              <a:t>4-</a:t>
            </a:r>
            <a:fld id="{90E60EF9-1974-4B4E-8EB0-BAAA0C254CFE}" type="slidenum">
              <a:rPr lang="en-CA" smtClean="0"/>
              <a:pPr/>
              <a:t>27</a:t>
            </a:fld>
            <a:endParaRPr lang="en-CA" dirty="0"/>
          </a:p>
        </p:txBody>
      </p:sp>
      <p:sp>
        <p:nvSpPr>
          <p:cNvPr id="5" name="Footer Placeholder 4">
            <a:extLst>
              <a:ext uri="{FF2B5EF4-FFF2-40B4-BE49-F238E27FC236}">
                <a16:creationId xmlns:a16="http://schemas.microsoft.com/office/drawing/2014/main" id="{1FB718F8-F832-4EF0-BAAB-6F32F7C31691}"/>
              </a:ext>
            </a:extLst>
          </p:cNvPr>
          <p:cNvSpPr>
            <a:spLocks noGrp="1"/>
          </p:cNvSpPr>
          <p:nvPr>
            <p:ph type="ftr" sz="quarter" idx="12"/>
          </p:nvPr>
        </p:nvSpPr>
        <p:spPr/>
        <p:txBody>
          <a:bodyPr/>
          <a:lstStyle/>
          <a:p>
            <a:r>
              <a:rPr lang="en-US" dirty="0"/>
              <a:t>Copyright © 2019 by Nelson Education Ltd.</a:t>
            </a:r>
            <a:endParaRPr lang="en-CA" dirty="0"/>
          </a:p>
        </p:txBody>
      </p:sp>
    </p:spTree>
    <p:extLst>
      <p:ext uri="{BB962C8B-B14F-4D97-AF65-F5344CB8AC3E}">
        <p14:creationId xmlns:p14="http://schemas.microsoft.com/office/powerpoint/2010/main" val="1858493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 calcmode="lin" valueType="num">
                                      <p:cBhvr additive="base">
                                        <p:cTn id="13"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 calcmode="lin" valueType="num">
                                      <p:cBhvr additive="base">
                                        <p:cTn id="19"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
                                            <p:txEl>
                                              <p:pRg st="0" end="0"/>
                                            </p:txEl>
                                          </p:spTgt>
                                        </p:tgtEl>
                                        <p:attrNameLst>
                                          <p:attrName>style.visibility</p:attrName>
                                        </p:attrNameLst>
                                      </p:cBhvr>
                                      <p:to>
                                        <p:strVal val="visible"/>
                                      </p:to>
                                    </p:set>
                                    <p:anim calcmode="lin" valueType="num">
                                      <p:cBhvr additive="base">
                                        <p:cTn id="25"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0">
                                            <p:txEl>
                                              <p:pRg st="0" end="0"/>
                                            </p:txEl>
                                          </p:spTgt>
                                        </p:tgtEl>
                                        <p:attrNameLst>
                                          <p:attrName>style.visibility</p:attrName>
                                        </p:attrNameLst>
                                      </p:cBhvr>
                                      <p:to>
                                        <p:strVal val="visible"/>
                                      </p:to>
                                    </p:set>
                                    <p:anim calcmode="lin" valueType="num">
                                      <p:cBhvr additive="base">
                                        <p:cTn id="31"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8">
                                            <p:txEl>
                                              <p:pRg st="3" end="3"/>
                                            </p:txEl>
                                          </p:spTgt>
                                        </p:tgtEl>
                                        <p:attrNameLst>
                                          <p:attrName>style.visibility</p:attrName>
                                        </p:attrNameLst>
                                      </p:cBhvr>
                                      <p:to>
                                        <p:strVal val="visible"/>
                                      </p:to>
                                    </p:set>
                                    <p:anim calcmode="lin" valueType="num">
                                      <p:cBhvr additive="base">
                                        <p:cTn id="37" dur="500" fill="hold"/>
                                        <p:tgtEl>
                                          <p:spTgt spid="8">
                                            <p:txEl>
                                              <p:pRg st="3" end="3"/>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10">
                                            <p:txEl>
                                              <p:pRg st="2" end="2"/>
                                            </p:txEl>
                                          </p:spTgt>
                                        </p:tgtEl>
                                        <p:attrNameLst>
                                          <p:attrName>style.visibility</p:attrName>
                                        </p:attrNameLst>
                                      </p:cBhvr>
                                      <p:to>
                                        <p:strVal val="visible"/>
                                      </p:to>
                                    </p:set>
                                    <p:anim calcmode="lin" valueType="num">
                                      <p:cBhvr additive="base">
                                        <p:cTn id="43" dur="500" fill="hold"/>
                                        <p:tgtEl>
                                          <p:spTgt spid="10">
                                            <p:txEl>
                                              <p:pRg st="2" end="2"/>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0">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bldP spid="9"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a:solidFill>
                  <a:schemeClr val="tx1"/>
                </a:solidFill>
                <a:effectLst/>
              </a:rPr>
              <a:t>Employing Bias-Free Language</a:t>
            </a:r>
          </a:p>
        </p:txBody>
      </p:sp>
      <p:sp>
        <p:nvSpPr>
          <p:cNvPr id="6" name="Text Placeholder 5"/>
          <p:cNvSpPr>
            <a:spLocks noGrp="1"/>
          </p:cNvSpPr>
          <p:nvPr>
            <p:ph type="body" idx="1"/>
          </p:nvPr>
        </p:nvSpPr>
        <p:spPr/>
        <p:txBody>
          <a:bodyPr/>
          <a:lstStyle/>
          <a:p>
            <a:pPr algn="ctr"/>
            <a:r>
              <a:rPr lang="en-US" sz="3200" dirty="0"/>
              <a:t>Biased </a:t>
            </a:r>
            <a:r>
              <a:rPr lang="en-US" sz="2800" dirty="0"/>
              <a:t>	</a:t>
            </a:r>
          </a:p>
        </p:txBody>
      </p:sp>
      <p:sp>
        <p:nvSpPr>
          <p:cNvPr id="7" name="Content Placeholder 6"/>
          <p:cNvSpPr>
            <a:spLocks noGrp="1"/>
          </p:cNvSpPr>
          <p:nvPr>
            <p:ph sz="half" idx="2"/>
          </p:nvPr>
        </p:nvSpPr>
        <p:spPr>
          <a:xfrm>
            <a:off x="457200" y="2174875"/>
            <a:ext cx="4191000" cy="3951288"/>
          </a:xfrm>
        </p:spPr>
        <p:txBody>
          <a:bodyPr>
            <a:noAutofit/>
          </a:bodyPr>
          <a:lstStyle/>
          <a:p>
            <a:pPr>
              <a:buFont typeface="Arial" panose="020B0604020202020204" pitchFamily="34" charset="0"/>
              <a:buChar char="•"/>
            </a:pPr>
            <a:r>
              <a:rPr lang="en-US" dirty="0"/>
              <a:t>Female doctor, woman lawyer, cleaning woman</a:t>
            </a:r>
          </a:p>
          <a:p>
            <a:pPr>
              <a:buFont typeface="Arial" panose="020B0604020202020204" pitchFamily="34" charset="0"/>
              <a:buChar char="•"/>
            </a:pPr>
            <a:r>
              <a:rPr lang="en-US" dirty="0"/>
              <a:t>Waiter/waitress, authoress, stewardess </a:t>
            </a:r>
          </a:p>
          <a:p>
            <a:pPr>
              <a:buFont typeface="Arial" panose="020B0604020202020204" pitchFamily="34" charset="0"/>
              <a:buChar char="•"/>
            </a:pPr>
            <a:r>
              <a:rPr lang="en-US" dirty="0"/>
              <a:t>The doctor … he</a:t>
            </a:r>
          </a:p>
          <a:p>
            <a:pPr>
              <a:buFont typeface="Arial" panose="020B0604020202020204" pitchFamily="34" charset="0"/>
              <a:buChar char="•"/>
            </a:pPr>
            <a:r>
              <a:rPr lang="en-US" dirty="0"/>
              <a:t>The teacher … she</a:t>
            </a:r>
          </a:p>
          <a:p>
            <a:pPr>
              <a:buFont typeface="Arial" panose="020B0604020202020204" pitchFamily="34" charset="0"/>
              <a:buChar char="•"/>
            </a:pPr>
            <a:r>
              <a:rPr lang="en-US" dirty="0"/>
              <a:t>Executives and their wives</a:t>
            </a:r>
          </a:p>
          <a:p>
            <a:pPr>
              <a:buFont typeface="Arial" panose="020B0604020202020204" pitchFamily="34" charset="0"/>
              <a:buChar char="•"/>
            </a:pPr>
            <a:r>
              <a:rPr lang="en-US" dirty="0"/>
              <a:t>Each employee had his picture taken.</a:t>
            </a:r>
          </a:p>
        </p:txBody>
      </p:sp>
      <p:sp>
        <p:nvSpPr>
          <p:cNvPr id="8" name="Text Placeholder 7"/>
          <p:cNvSpPr>
            <a:spLocks noGrp="1"/>
          </p:cNvSpPr>
          <p:nvPr>
            <p:ph type="body" sz="quarter" idx="3"/>
          </p:nvPr>
        </p:nvSpPr>
        <p:spPr/>
        <p:txBody>
          <a:bodyPr/>
          <a:lstStyle/>
          <a:p>
            <a:pPr algn="ctr"/>
            <a:r>
              <a:rPr lang="en-US" sz="3200" dirty="0"/>
              <a:t>Improved</a:t>
            </a:r>
            <a:endParaRPr lang="en-US" sz="2800" dirty="0"/>
          </a:p>
        </p:txBody>
      </p:sp>
      <p:sp>
        <p:nvSpPr>
          <p:cNvPr id="9" name="Content Placeholder 8"/>
          <p:cNvSpPr>
            <a:spLocks noGrp="1"/>
          </p:cNvSpPr>
          <p:nvPr>
            <p:ph sz="quarter" idx="4"/>
          </p:nvPr>
        </p:nvSpPr>
        <p:spPr>
          <a:xfrm>
            <a:off x="4572000" y="2174875"/>
            <a:ext cx="3962400" cy="3951288"/>
          </a:xfrm>
        </p:spPr>
        <p:txBody>
          <a:bodyPr>
            <a:normAutofit/>
          </a:bodyPr>
          <a:lstStyle/>
          <a:p>
            <a:pPr>
              <a:buFont typeface="Arial" panose="020B0604020202020204" pitchFamily="34" charset="0"/>
              <a:buChar char="•"/>
            </a:pPr>
            <a:r>
              <a:rPr lang="en-US" sz="2200" dirty="0"/>
              <a:t>Doctor, lawyer, cleaner</a:t>
            </a:r>
          </a:p>
          <a:p>
            <a:pPr marL="0" indent="0">
              <a:buNone/>
            </a:pPr>
            <a:endParaRPr lang="en-US" sz="2200" dirty="0"/>
          </a:p>
          <a:p>
            <a:pPr>
              <a:buFont typeface="Arial" panose="020B0604020202020204" pitchFamily="34" charset="0"/>
              <a:buChar char="•"/>
            </a:pPr>
            <a:r>
              <a:rPr lang="en-US" sz="2200" dirty="0"/>
              <a:t>Server, author, flight attendant</a:t>
            </a:r>
          </a:p>
          <a:p>
            <a:pPr>
              <a:buFont typeface="Arial" panose="020B0604020202020204" pitchFamily="34" charset="0"/>
              <a:buChar char="•"/>
            </a:pPr>
            <a:r>
              <a:rPr lang="en-US" sz="2200" dirty="0"/>
              <a:t>Doctors … they</a:t>
            </a:r>
          </a:p>
          <a:p>
            <a:pPr>
              <a:buFont typeface="Arial" panose="020B0604020202020204" pitchFamily="34" charset="0"/>
              <a:buChar char="•"/>
            </a:pPr>
            <a:r>
              <a:rPr lang="en-US" sz="2200" dirty="0"/>
              <a:t>Teachers … they</a:t>
            </a:r>
          </a:p>
          <a:p>
            <a:pPr>
              <a:buFont typeface="Arial" panose="020B0604020202020204" pitchFamily="34" charset="0"/>
              <a:buChar char="•"/>
            </a:pPr>
            <a:r>
              <a:rPr lang="en-US" sz="2200" dirty="0"/>
              <a:t>Executives and their spouses</a:t>
            </a:r>
          </a:p>
          <a:p>
            <a:pPr>
              <a:buFont typeface="Arial" panose="020B0604020202020204" pitchFamily="34" charset="0"/>
              <a:buChar char="•"/>
            </a:pPr>
            <a:r>
              <a:rPr lang="en-US" sz="2200" dirty="0"/>
              <a:t>Each employee had a picture taken. All employees had their picture taken.</a:t>
            </a:r>
          </a:p>
        </p:txBody>
      </p:sp>
      <p:sp>
        <p:nvSpPr>
          <p:cNvPr id="11" name="Footer Placeholder 1"/>
          <p:cNvSpPr>
            <a:spLocks noGrp="1"/>
          </p:cNvSpPr>
          <p:nvPr>
            <p:ph type="ftr" sz="quarter" idx="3"/>
          </p:nvPr>
        </p:nvSpPr>
        <p:spPr>
          <a:xfrm>
            <a:off x="3124200" y="6309320"/>
            <a:ext cx="2895600" cy="365125"/>
          </a:xfrm>
        </p:spPr>
        <p:txBody>
          <a:bodyPr>
            <a:normAutofit fontScale="47500" lnSpcReduction="20000"/>
          </a:bodyPr>
          <a:lstStyle/>
          <a:p>
            <a:pPr algn="ctr"/>
            <a:r>
              <a:rPr lang="en-US" b="0" dirty="0">
                <a:solidFill>
                  <a:srgbClr val="898989"/>
                </a:solidFill>
                <a:latin typeface="Gill Sans MT"/>
              </a:rPr>
              <a:t>Copyright © 2019 by Nelson Education Ltd.</a:t>
            </a:r>
            <a:endParaRPr lang="en-CA" b="0" dirty="0">
              <a:solidFill>
                <a:srgbClr val="898989"/>
              </a:solidFill>
              <a:latin typeface="Gill Sans MT"/>
            </a:endParaRPr>
          </a:p>
        </p:txBody>
      </p:sp>
      <p:sp>
        <p:nvSpPr>
          <p:cNvPr id="12" name="Slide Number Placeholder 11"/>
          <p:cNvSpPr>
            <a:spLocks noGrp="1"/>
          </p:cNvSpPr>
          <p:nvPr>
            <p:ph type="sldNum" sz="quarter" idx="11"/>
          </p:nvPr>
        </p:nvSpPr>
        <p:spPr/>
        <p:txBody>
          <a:bodyPr/>
          <a:lstStyle/>
          <a:p>
            <a:r>
              <a:rPr lang="en-CA" dirty="0"/>
              <a:t>4-</a:t>
            </a:r>
            <a:fld id="{90E60EF9-1974-4B4E-8EB0-BAAA0C254CFE}" type="slidenum">
              <a:rPr lang="en-CA" smtClean="0"/>
              <a:pPr/>
              <a:t>28</a:t>
            </a:fld>
            <a:endParaRPr lang="en-CA" dirty="0"/>
          </a:p>
        </p:txBody>
      </p:sp>
    </p:spTree>
    <p:extLst>
      <p:ext uri="{BB962C8B-B14F-4D97-AF65-F5344CB8AC3E}">
        <p14:creationId xmlns:p14="http://schemas.microsoft.com/office/powerpoint/2010/main" val="1992251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 calcmode="lin" valueType="num">
                                      <p:cBhvr additive="base">
                                        <p:cTn id="13"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 calcmode="lin" valueType="num">
                                      <p:cBhvr additive="base">
                                        <p:cTn id="19"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
                                            <p:txEl>
                                              <p:pRg st="0" end="0"/>
                                            </p:txEl>
                                          </p:spTgt>
                                        </p:tgtEl>
                                        <p:attrNameLst>
                                          <p:attrName>style.visibility</p:attrName>
                                        </p:attrNameLst>
                                      </p:cBhvr>
                                      <p:to>
                                        <p:strVal val="visible"/>
                                      </p:to>
                                    </p:set>
                                    <p:anim calcmode="lin" valueType="num">
                                      <p:cBhvr additive="base">
                                        <p:cTn id="25"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9">
                                            <p:txEl>
                                              <p:pRg st="0" end="0"/>
                                            </p:txEl>
                                          </p:spTgt>
                                        </p:tgtEl>
                                        <p:attrNameLst>
                                          <p:attrName>style.visibility</p:attrName>
                                        </p:attrNameLst>
                                      </p:cBhvr>
                                      <p:to>
                                        <p:strVal val="visible"/>
                                      </p:to>
                                    </p:set>
                                    <p:anim calcmode="lin" valueType="num">
                                      <p:cBhvr additive="base">
                                        <p:cTn id="31"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7">
                                            <p:txEl>
                                              <p:pRg st="1" end="1"/>
                                            </p:txEl>
                                          </p:spTgt>
                                        </p:tgtEl>
                                        <p:attrNameLst>
                                          <p:attrName>style.visibility</p:attrName>
                                        </p:attrNameLst>
                                      </p:cBhvr>
                                      <p:to>
                                        <p:strVal val="visible"/>
                                      </p:to>
                                    </p:set>
                                    <p:anim calcmode="lin" valueType="num">
                                      <p:cBhvr additive="base">
                                        <p:cTn id="37" dur="500" fill="hold"/>
                                        <p:tgtEl>
                                          <p:spTgt spid="7">
                                            <p:txEl>
                                              <p:pRg st="1" end="1"/>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9">
                                            <p:txEl>
                                              <p:pRg st="2" end="2"/>
                                            </p:txEl>
                                          </p:spTgt>
                                        </p:tgtEl>
                                        <p:attrNameLst>
                                          <p:attrName>style.visibility</p:attrName>
                                        </p:attrNameLst>
                                      </p:cBhvr>
                                      <p:to>
                                        <p:strVal val="visible"/>
                                      </p:to>
                                    </p:set>
                                    <p:anim calcmode="lin" valueType="num">
                                      <p:cBhvr additive="base">
                                        <p:cTn id="43" dur="500" fill="hold"/>
                                        <p:tgtEl>
                                          <p:spTgt spid="9">
                                            <p:txEl>
                                              <p:pRg st="2" end="2"/>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7">
                                            <p:txEl>
                                              <p:pRg st="2" end="2"/>
                                            </p:txEl>
                                          </p:spTgt>
                                        </p:tgtEl>
                                        <p:attrNameLst>
                                          <p:attrName>style.visibility</p:attrName>
                                        </p:attrNameLst>
                                      </p:cBhvr>
                                      <p:to>
                                        <p:strVal val="visible"/>
                                      </p:to>
                                    </p:set>
                                    <p:anim calcmode="lin" valueType="num">
                                      <p:cBhvr additive="base">
                                        <p:cTn id="49" dur="500" fill="hold"/>
                                        <p:tgtEl>
                                          <p:spTgt spid="7">
                                            <p:txEl>
                                              <p:pRg st="2" end="2"/>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9">
                                            <p:txEl>
                                              <p:pRg st="3" end="3"/>
                                            </p:txEl>
                                          </p:spTgt>
                                        </p:tgtEl>
                                        <p:attrNameLst>
                                          <p:attrName>style.visibility</p:attrName>
                                        </p:attrNameLst>
                                      </p:cBhvr>
                                      <p:to>
                                        <p:strVal val="visible"/>
                                      </p:to>
                                    </p:set>
                                    <p:anim calcmode="lin" valueType="num">
                                      <p:cBhvr additive="base">
                                        <p:cTn id="55" dur="500" fill="hold"/>
                                        <p:tgtEl>
                                          <p:spTgt spid="9">
                                            <p:txEl>
                                              <p:pRg st="3" end="3"/>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7">
                                            <p:txEl>
                                              <p:pRg st="3" end="3"/>
                                            </p:txEl>
                                          </p:spTgt>
                                        </p:tgtEl>
                                        <p:attrNameLst>
                                          <p:attrName>style.visibility</p:attrName>
                                        </p:attrNameLst>
                                      </p:cBhvr>
                                      <p:to>
                                        <p:strVal val="visible"/>
                                      </p:to>
                                    </p:set>
                                    <p:anim calcmode="lin" valueType="num">
                                      <p:cBhvr additive="base">
                                        <p:cTn id="61" dur="500" fill="hold"/>
                                        <p:tgtEl>
                                          <p:spTgt spid="7">
                                            <p:txEl>
                                              <p:pRg st="3" end="3"/>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9">
                                            <p:txEl>
                                              <p:pRg st="4" end="4"/>
                                            </p:txEl>
                                          </p:spTgt>
                                        </p:tgtEl>
                                        <p:attrNameLst>
                                          <p:attrName>style.visibility</p:attrName>
                                        </p:attrNameLst>
                                      </p:cBhvr>
                                      <p:to>
                                        <p:strVal val="visible"/>
                                      </p:to>
                                    </p:set>
                                    <p:anim calcmode="lin" valueType="num">
                                      <p:cBhvr additive="base">
                                        <p:cTn id="67" dur="500" fill="hold"/>
                                        <p:tgtEl>
                                          <p:spTgt spid="9">
                                            <p:txEl>
                                              <p:pRg st="4" end="4"/>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7">
                                            <p:txEl>
                                              <p:pRg st="4" end="4"/>
                                            </p:txEl>
                                          </p:spTgt>
                                        </p:tgtEl>
                                        <p:attrNameLst>
                                          <p:attrName>style.visibility</p:attrName>
                                        </p:attrNameLst>
                                      </p:cBhvr>
                                      <p:to>
                                        <p:strVal val="visible"/>
                                      </p:to>
                                    </p:set>
                                    <p:anim calcmode="lin" valueType="num">
                                      <p:cBhvr additive="base">
                                        <p:cTn id="73" dur="500" fill="hold"/>
                                        <p:tgtEl>
                                          <p:spTgt spid="7">
                                            <p:txEl>
                                              <p:pRg st="4" end="4"/>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nodeType="clickEffect">
                                  <p:stCondLst>
                                    <p:cond delay="0"/>
                                  </p:stCondLst>
                                  <p:childTnLst>
                                    <p:set>
                                      <p:cBhvr>
                                        <p:cTn id="78" dur="1" fill="hold">
                                          <p:stCondLst>
                                            <p:cond delay="0"/>
                                          </p:stCondLst>
                                        </p:cTn>
                                        <p:tgtEl>
                                          <p:spTgt spid="9">
                                            <p:txEl>
                                              <p:pRg st="5" end="5"/>
                                            </p:txEl>
                                          </p:spTgt>
                                        </p:tgtEl>
                                        <p:attrNameLst>
                                          <p:attrName>style.visibility</p:attrName>
                                        </p:attrNameLst>
                                      </p:cBhvr>
                                      <p:to>
                                        <p:strVal val="visible"/>
                                      </p:to>
                                    </p:set>
                                    <p:anim calcmode="lin" valueType="num">
                                      <p:cBhvr additive="base">
                                        <p:cTn id="79" dur="500" fill="hold"/>
                                        <p:tgtEl>
                                          <p:spTgt spid="9">
                                            <p:txEl>
                                              <p:pRg st="5" end="5"/>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nodeType="clickEffect">
                                  <p:stCondLst>
                                    <p:cond delay="0"/>
                                  </p:stCondLst>
                                  <p:childTnLst>
                                    <p:set>
                                      <p:cBhvr>
                                        <p:cTn id="84" dur="1" fill="hold">
                                          <p:stCondLst>
                                            <p:cond delay="0"/>
                                          </p:stCondLst>
                                        </p:cTn>
                                        <p:tgtEl>
                                          <p:spTgt spid="7">
                                            <p:txEl>
                                              <p:pRg st="5" end="5"/>
                                            </p:txEl>
                                          </p:spTgt>
                                        </p:tgtEl>
                                        <p:attrNameLst>
                                          <p:attrName>style.visibility</p:attrName>
                                        </p:attrNameLst>
                                      </p:cBhvr>
                                      <p:to>
                                        <p:strVal val="visible"/>
                                      </p:to>
                                    </p:set>
                                    <p:anim calcmode="lin" valueType="num">
                                      <p:cBhvr additive="base">
                                        <p:cTn id="85" dur="500" fill="hold"/>
                                        <p:tgtEl>
                                          <p:spTgt spid="7">
                                            <p:txEl>
                                              <p:pRg st="5" end="5"/>
                                            </p:txEl>
                                          </p:spTgt>
                                        </p:tgtEl>
                                        <p:attrNameLst>
                                          <p:attrName>ppt_x</p:attrName>
                                        </p:attrNameLst>
                                      </p:cBhvr>
                                      <p:tavLst>
                                        <p:tav tm="0">
                                          <p:val>
                                            <p:strVal val="0-#ppt_w/2"/>
                                          </p:val>
                                        </p:tav>
                                        <p:tav tm="100000">
                                          <p:val>
                                            <p:strVal val="#ppt_x"/>
                                          </p:val>
                                        </p:tav>
                                      </p:tavLst>
                                    </p:anim>
                                    <p:anim calcmode="lin" valueType="num">
                                      <p:cBhvr additive="base">
                                        <p:cTn id="86" dur="500" fill="hold"/>
                                        <p:tgtEl>
                                          <p:spTgt spid="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nodeType="clickEffect">
                                  <p:stCondLst>
                                    <p:cond delay="0"/>
                                  </p:stCondLst>
                                  <p:childTnLst>
                                    <p:set>
                                      <p:cBhvr>
                                        <p:cTn id="90" dur="1" fill="hold">
                                          <p:stCondLst>
                                            <p:cond delay="0"/>
                                          </p:stCondLst>
                                        </p:cTn>
                                        <p:tgtEl>
                                          <p:spTgt spid="9">
                                            <p:txEl>
                                              <p:pRg st="6" end="6"/>
                                            </p:txEl>
                                          </p:spTgt>
                                        </p:tgtEl>
                                        <p:attrNameLst>
                                          <p:attrName>style.visibility</p:attrName>
                                        </p:attrNameLst>
                                      </p:cBhvr>
                                      <p:to>
                                        <p:strVal val="visible"/>
                                      </p:to>
                                    </p:set>
                                    <p:anim calcmode="lin" valueType="num">
                                      <p:cBhvr additive="base">
                                        <p:cTn id="91" dur="500" fill="hold"/>
                                        <p:tgtEl>
                                          <p:spTgt spid="9">
                                            <p:txEl>
                                              <p:pRg st="6" end="6"/>
                                            </p:txEl>
                                          </p:spTgt>
                                        </p:tgtEl>
                                        <p:attrNameLst>
                                          <p:attrName>ppt_x</p:attrName>
                                        </p:attrNameLst>
                                      </p:cBhvr>
                                      <p:tavLst>
                                        <p:tav tm="0">
                                          <p:val>
                                            <p:strVal val="0-#ppt_w/2"/>
                                          </p:val>
                                        </p:tav>
                                        <p:tav tm="100000">
                                          <p:val>
                                            <p:strVal val="#ppt_x"/>
                                          </p:val>
                                        </p:tav>
                                      </p:tavLst>
                                    </p:anim>
                                    <p:anim calcmode="lin" valueType="num">
                                      <p:cBhvr additive="base">
                                        <p:cTn id="92" dur="500" fill="hold"/>
                                        <p:tgtEl>
                                          <p:spTgt spid="9">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P spid="8"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0DC6E-0514-465D-B883-91C3CFEB8B1D}"/>
              </a:ext>
            </a:extLst>
          </p:cNvPr>
          <p:cNvSpPr>
            <a:spLocks noGrp="1"/>
          </p:cNvSpPr>
          <p:nvPr>
            <p:ph type="title"/>
          </p:nvPr>
        </p:nvSpPr>
        <p:spPr/>
        <p:txBody>
          <a:bodyPr/>
          <a:lstStyle/>
          <a:p>
            <a:r>
              <a:rPr lang="en-US" dirty="0"/>
              <a:t>Employing Bias-Free Language</a:t>
            </a:r>
            <a:endParaRPr lang="en-CA" dirty="0"/>
          </a:p>
        </p:txBody>
      </p:sp>
      <p:sp>
        <p:nvSpPr>
          <p:cNvPr id="3" name="Text Placeholder 2">
            <a:extLst>
              <a:ext uri="{FF2B5EF4-FFF2-40B4-BE49-F238E27FC236}">
                <a16:creationId xmlns:a16="http://schemas.microsoft.com/office/drawing/2014/main" id="{726EE3F8-F2F1-4CCB-BBFE-4E44AA8C28C6}"/>
              </a:ext>
            </a:extLst>
          </p:cNvPr>
          <p:cNvSpPr>
            <a:spLocks noGrp="1"/>
          </p:cNvSpPr>
          <p:nvPr>
            <p:ph type="body" idx="1"/>
          </p:nvPr>
        </p:nvSpPr>
        <p:spPr>
          <a:xfrm>
            <a:off x="536027" y="1535113"/>
            <a:ext cx="4108997" cy="639762"/>
          </a:xfrm>
        </p:spPr>
        <p:txBody>
          <a:bodyPr>
            <a:noAutofit/>
          </a:bodyPr>
          <a:lstStyle/>
          <a:p>
            <a:r>
              <a:rPr lang="en-CA" sz="2600" dirty="0"/>
              <a:t>   Racially or Ethically Biased</a:t>
            </a:r>
          </a:p>
        </p:txBody>
      </p:sp>
      <p:sp>
        <p:nvSpPr>
          <p:cNvPr id="4" name="Content Placeholder 3">
            <a:extLst>
              <a:ext uri="{FF2B5EF4-FFF2-40B4-BE49-F238E27FC236}">
                <a16:creationId xmlns:a16="http://schemas.microsoft.com/office/drawing/2014/main" id="{1F39E7E4-A45C-4DC6-B3AF-FCFA6D361D3C}"/>
              </a:ext>
            </a:extLst>
          </p:cNvPr>
          <p:cNvSpPr>
            <a:spLocks noGrp="1"/>
          </p:cNvSpPr>
          <p:nvPr>
            <p:ph sz="half" idx="2"/>
          </p:nvPr>
        </p:nvSpPr>
        <p:spPr/>
        <p:txBody>
          <a:bodyPr>
            <a:normAutofit/>
          </a:bodyPr>
          <a:lstStyle/>
          <a:p>
            <a:r>
              <a:rPr lang="en-CA" sz="2800" dirty="0"/>
              <a:t>An Indian accountant was hired. </a:t>
            </a:r>
          </a:p>
          <a:p>
            <a:r>
              <a:rPr lang="en-CA" sz="2800" dirty="0"/>
              <a:t>James Lee, a Chinese Canadian, applied.</a:t>
            </a:r>
          </a:p>
        </p:txBody>
      </p:sp>
      <p:sp>
        <p:nvSpPr>
          <p:cNvPr id="5" name="Text Placeholder 4">
            <a:extLst>
              <a:ext uri="{FF2B5EF4-FFF2-40B4-BE49-F238E27FC236}">
                <a16:creationId xmlns:a16="http://schemas.microsoft.com/office/drawing/2014/main" id="{250460D1-6A60-4877-A26C-DA58CBD21A90}"/>
              </a:ext>
            </a:extLst>
          </p:cNvPr>
          <p:cNvSpPr>
            <a:spLocks noGrp="1"/>
          </p:cNvSpPr>
          <p:nvPr>
            <p:ph type="body" sz="quarter" idx="3"/>
          </p:nvPr>
        </p:nvSpPr>
        <p:spPr/>
        <p:txBody>
          <a:bodyPr>
            <a:normAutofit/>
          </a:bodyPr>
          <a:lstStyle/>
          <a:p>
            <a:r>
              <a:rPr lang="en-CA" sz="2600" dirty="0"/>
              <a:t>     Improved</a:t>
            </a:r>
          </a:p>
        </p:txBody>
      </p:sp>
      <p:sp>
        <p:nvSpPr>
          <p:cNvPr id="6" name="Content Placeholder 5">
            <a:extLst>
              <a:ext uri="{FF2B5EF4-FFF2-40B4-BE49-F238E27FC236}">
                <a16:creationId xmlns:a16="http://schemas.microsoft.com/office/drawing/2014/main" id="{60E0F5CB-9353-4F35-94ED-274C5BC6AF2E}"/>
              </a:ext>
            </a:extLst>
          </p:cNvPr>
          <p:cNvSpPr>
            <a:spLocks noGrp="1"/>
          </p:cNvSpPr>
          <p:nvPr>
            <p:ph sz="quarter" idx="4"/>
          </p:nvPr>
        </p:nvSpPr>
        <p:spPr/>
        <p:txBody>
          <a:bodyPr>
            <a:normAutofit/>
          </a:bodyPr>
          <a:lstStyle/>
          <a:p>
            <a:r>
              <a:rPr lang="en-CA" sz="2800" dirty="0"/>
              <a:t>An accountant was hired.</a:t>
            </a:r>
          </a:p>
          <a:p>
            <a:endParaRPr lang="en-CA" sz="2800" dirty="0"/>
          </a:p>
          <a:p>
            <a:r>
              <a:rPr lang="en-CA" sz="2800" dirty="0"/>
              <a:t>James Lee applied.</a:t>
            </a:r>
          </a:p>
        </p:txBody>
      </p:sp>
      <p:sp>
        <p:nvSpPr>
          <p:cNvPr id="7" name="Slide Number Placeholder 6">
            <a:extLst>
              <a:ext uri="{FF2B5EF4-FFF2-40B4-BE49-F238E27FC236}">
                <a16:creationId xmlns:a16="http://schemas.microsoft.com/office/drawing/2014/main" id="{7B55A82F-C77F-4943-9ACD-27590615030E}"/>
              </a:ext>
            </a:extLst>
          </p:cNvPr>
          <p:cNvSpPr>
            <a:spLocks noGrp="1"/>
          </p:cNvSpPr>
          <p:nvPr>
            <p:ph type="sldNum" sz="quarter" idx="11"/>
          </p:nvPr>
        </p:nvSpPr>
        <p:spPr/>
        <p:txBody>
          <a:bodyPr/>
          <a:lstStyle/>
          <a:p>
            <a:r>
              <a:rPr lang="en-CA" dirty="0"/>
              <a:t>4-</a:t>
            </a:r>
            <a:fld id="{90E60EF9-1974-4B4E-8EB0-BAAA0C254CFE}" type="slidenum">
              <a:rPr lang="en-CA" smtClean="0"/>
              <a:pPr/>
              <a:t>29</a:t>
            </a:fld>
            <a:endParaRPr lang="en-CA" dirty="0"/>
          </a:p>
        </p:txBody>
      </p:sp>
      <p:sp>
        <p:nvSpPr>
          <p:cNvPr id="8" name="Footer Placeholder 7">
            <a:extLst>
              <a:ext uri="{FF2B5EF4-FFF2-40B4-BE49-F238E27FC236}">
                <a16:creationId xmlns:a16="http://schemas.microsoft.com/office/drawing/2014/main" id="{5FC7212F-47B6-46E0-9D42-CE606BB26B0D}"/>
              </a:ext>
            </a:extLst>
          </p:cNvPr>
          <p:cNvSpPr>
            <a:spLocks noGrp="1"/>
          </p:cNvSpPr>
          <p:nvPr>
            <p:ph type="ftr" sz="quarter" idx="12"/>
          </p:nvPr>
        </p:nvSpPr>
        <p:spPr/>
        <p:txBody>
          <a:bodyPr/>
          <a:lstStyle/>
          <a:p>
            <a:r>
              <a:rPr lang="en-US" dirty="0"/>
              <a:t>Copyright © 2019 by Nelson Education Ltd.</a:t>
            </a:r>
            <a:endParaRPr lang="en-CA" dirty="0"/>
          </a:p>
        </p:txBody>
      </p:sp>
    </p:spTree>
    <p:extLst>
      <p:ext uri="{BB962C8B-B14F-4D97-AF65-F5344CB8AC3E}">
        <p14:creationId xmlns:p14="http://schemas.microsoft.com/office/powerpoint/2010/main" val="878680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 calcmode="lin" valueType="num">
                                      <p:cBhvr additive="base">
                                        <p:cTn id="19"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anim calcmode="lin" valueType="num">
                                      <p:cBhvr additive="base">
                                        <p:cTn id="25"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anim calcmode="lin" valueType="num">
                                      <p:cBhvr additive="base">
                                        <p:cTn id="31"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4">
                                            <p:txEl>
                                              <p:pRg st="1" end="1"/>
                                            </p:txEl>
                                          </p:spTgt>
                                        </p:tgtEl>
                                        <p:attrNameLst>
                                          <p:attrName>style.visibility</p:attrName>
                                        </p:attrNameLst>
                                      </p:cBhvr>
                                      <p:to>
                                        <p:strVal val="visible"/>
                                      </p:to>
                                    </p:set>
                                    <p:anim calcmode="lin" valueType="num">
                                      <p:cBhvr additive="base">
                                        <p:cTn id="37"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6">
                                            <p:txEl>
                                              <p:pRg st="2" end="2"/>
                                            </p:txEl>
                                          </p:spTgt>
                                        </p:tgtEl>
                                        <p:attrNameLst>
                                          <p:attrName>style.visibility</p:attrName>
                                        </p:attrNameLst>
                                      </p:cBhvr>
                                      <p:to>
                                        <p:strVal val="visible"/>
                                      </p:to>
                                    </p:set>
                                    <p:anim calcmode="lin" valueType="num">
                                      <p:cBhvr additive="base">
                                        <p:cTn id="43" dur="500" fill="hold"/>
                                        <p:tgtEl>
                                          <p:spTgt spid="6">
                                            <p:txEl>
                                              <p:pRg st="2" end="2"/>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6">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D6B4C-2D69-40CF-A320-8D09BA8EEFF1}"/>
              </a:ext>
            </a:extLst>
          </p:cNvPr>
          <p:cNvSpPr>
            <a:spLocks noGrp="1"/>
          </p:cNvSpPr>
          <p:nvPr>
            <p:ph type="title"/>
          </p:nvPr>
        </p:nvSpPr>
        <p:spPr/>
        <p:txBody>
          <a:bodyPr/>
          <a:lstStyle/>
          <a:p>
            <a:r>
              <a:rPr lang="en-CA" dirty="0"/>
              <a:t>Unit 2 Employability Skills</a:t>
            </a:r>
          </a:p>
        </p:txBody>
      </p:sp>
      <p:sp>
        <p:nvSpPr>
          <p:cNvPr id="5" name="Content Placeholder 4">
            <a:extLst>
              <a:ext uri="{FF2B5EF4-FFF2-40B4-BE49-F238E27FC236}">
                <a16:creationId xmlns:a16="http://schemas.microsoft.com/office/drawing/2014/main" id="{3538895D-B7E6-4A8D-8469-1D91C2D1320A}"/>
              </a:ext>
            </a:extLst>
          </p:cNvPr>
          <p:cNvSpPr>
            <a:spLocks noGrp="1"/>
          </p:cNvSpPr>
          <p:nvPr>
            <p:ph idx="1"/>
          </p:nvPr>
        </p:nvSpPr>
        <p:spPr/>
        <p:txBody>
          <a:bodyPr>
            <a:normAutofit fontScale="70000" lnSpcReduction="20000"/>
          </a:bodyPr>
          <a:lstStyle/>
          <a:p>
            <a:pPr marL="0" indent="0">
              <a:buNone/>
            </a:pPr>
            <a:r>
              <a:rPr lang="en-CA" sz="4000" b="1" dirty="0"/>
              <a:t>Fundamental Skills</a:t>
            </a:r>
          </a:p>
          <a:p>
            <a:pPr>
              <a:buFont typeface="Wingdings" panose="05000000000000000000" pitchFamily="2" charset="2"/>
              <a:buChar char="ü"/>
            </a:pPr>
            <a:r>
              <a:rPr lang="en-CA" dirty="0"/>
              <a:t>Communicate</a:t>
            </a:r>
          </a:p>
          <a:p>
            <a:pPr>
              <a:buFont typeface="Wingdings" panose="05000000000000000000" pitchFamily="2" charset="2"/>
              <a:buChar char="ü"/>
            </a:pPr>
            <a:r>
              <a:rPr lang="en-CA" dirty="0"/>
              <a:t>Manage Information</a:t>
            </a:r>
          </a:p>
          <a:p>
            <a:pPr>
              <a:buFont typeface="Wingdings" panose="05000000000000000000" pitchFamily="2" charset="2"/>
              <a:buChar char="ü"/>
            </a:pPr>
            <a:r>
              <a:rPr lang="en-CA" dirty="0"/>
              <a:t>Think and Solve Problems</a:t>
            </a:r>
          </a:p>
          <a:p>
            <a:pPr marL="0" indent="0">
              <a:buNone/>
            </a:pPr>
            <a:r>
              <a:rPr lang="en-CA" sz="4000" b="1" dirty="0"/>
              <a:t>Personal Management Skills</a:t>
            </a:r>
          </a:p>
          <a:p>
            <a:pPr>
              <a:buFont typeface="Wingdings" panose="05000000000000000000" pitchFamily="2" charset="2"/>
              <a:buChar char="ü"/>
            </a:pPr>
            <a:r>
              <a:rPr lang="en-CA" dirty="0"/>
              <a:t>Demonstrate Positive Attitudes and Behaviours</a:t>
            </a:r>
          </a:p>
          <a:p>
            <a:pPr>
              <a:buFont typeface="Wingdings" panose="05000000000000000000" pitchFamily="2" charset="2"/>
              <a:buChar char="ü"/>
            </a:pPr>
            <a:r>
              <a:rPr lang="en-CA" dirty="0"/>
              <a:t>Be Responsible</a:t>
            </a:r>
          </a:p>
          <a:p>
            <a:pPr>
              <a:buFont typeface="Wingdings" panose="05000000000000000000" pitchFamily="2" charset="2"/>
              <a:buChar char="ü"/>
            </a:pPr>
            <a:r>
              <a:rPr lang="en-CA" dirty="0"/>
              <a:t>Be Adaptable</a:t>
            </a:r>
          </a:p>
          <a:p>
            <a:pPr>
              <a:buFont typeface="Wingdings" panose="05000000000000000000" pitchFamily="2" charset="2"/>
              <a:buChar char="ü"/>
            </a:pPr>
            <a:r>
              <a:rPr lang="en-CA" dirty="0"/>
              <a:t>Learn Continuously</a:t>
            </a:r>
          </a:p>
          <a:p>
            <a:pPr marL="0" indent="0">
              <a:buNone/>
            </a:pPr>
            <a:r>
              <a:rPr lang="en-CA" sz="4000" b="1" dirty="0"/>
              <a:t>Teamwork Skills</a:t>
            </a:r>
          </a:p>
          <a:p>
            <a:pPr>
              <a:buFont typeface="Wingdings" panose="05000000000000000000" pitchFamily="2" charset="2"/>
              <a:buChar char="ü"/>
            </a:pPr>
            <a:r>
              <a:rPr lang="en-CA" dirty="0"/>
              <a:t>Work With Others</a:t>
            </a:r>
          </a:p>
          <a:p>
            <a:pPr>
              <a:buFont typeface="Wingdings" panose="05000000000000000000" pitchFamily="2" charset="2"/>
              <a:buChar char="ü"/>
            </a:pPr>
            <a:r>
              <a:rPr lang="en-CA" dirty="0"/>
              <a:t>Participate in Projects and Tasks</a:t>
            </a:r>
          </a:p>
        </p:txBody>
      </p:sp>
      <p:sp>
        <p:nvSpPr>
          <p:cNvPr id="3" name="Slide Number Placeholder 2">
            <a:extLst>
              <a:ext uri="{FF2B5EF4-FFF2-40B4-BE49-F238E27FC236}">
                <a16:creationId xmlns:a16="http://schemas.microsoft.com/office/drawing/2014/main" id="{63D397BD-7A7B-4217-A717-3FB22883BF40}"/>
              </a:ext>
            </a:extLst>
          </p:cNvPr>
          <p:cNvSpPr>
            <a:spLocks noGrp="1"/>
          </p:cNvSpPr>
          <p:nvPr>
            <p:ph type="sldNum" sz="quarter" idx="4"/>
          </p:nvPr>
        </p:nvSpPr>
        <p:spPr/>
        <p:txBody>
          <a:bodyPr/>
          <a:lstStyle/>
          <a:p>
            <a:r>
              <a:rPr lang="en-CA" dirty="0"/>
              <a:t>4-</a:t>
            </a:r>
            <a:fld id="{90E60EF9-1974-4B4E-8EB0-BAAA0C254CFE}" type="slidenum">
              <a:rPr lang="en-CA" smtClean="0"/>
              <a:pPr/>
              <a:t>3</a:t>
            </a:fld>
            <a:endParaRPr lang="en-CA" dirty="0"/>
          </a:p>
        </p:txBody>
      </p:sp>
      <p:sp>
        <p:nvSpPr>
          <p:cNvPr id="4" name="Footer Placeholder 3">
            <a:extLst>
              <a:ext uri="{FF2B5EF4-FFF2-40B4-BE49-F238E27FC236}">
                <a16:creationId xmlns:a16="http://schemas.microsoft.com/office/drawing/2014/main" id="{3681AA84-FE7C-487E-AA9B-7595F289D5AB}"/>
              </a:ext>
            </a:extLst>
          </p:cNvPr>
          <p:cNvSpPr>
            <a:spLocks noGrp="1"/>
          </p:cNvSpPr>
          <p:nvPr>
            <p:ph type="ftr" sz="quarter" idx="3"/>
          </p:nvPr>
        </p:nvSpPr>
        <p:spPr/>
        <p:txBody>
          <a:bodyPr/>
          <a:lstStyle/>
          <a:p>
            <a:r>
              <a:rPr lang="en-US" dirty="0"/>
              <a:t>Copyright © 2019 by Nelson Education Ltd.</a:t>
            </a:r>
            <a:endParaRPr lang="en-CA" dirty="0"/>
          </a:p>
        </p:txBody>
      </p:sp>
    </p:spTree>
    <p:extLst>
      <p:ext uri="{BB962C8B-B14F-4D97-AF65-F5344CB8AC3E}">
        <p14:creationId xmlns:p14="http://schemas.microsoft.com/office/powerpoint/2010/main" val="285008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 calcmode="lin" valueType="num">
                                      <p:cBhvr additive="base">
                                        <p:cTn id="19"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 calcmode="lin" valueType="num">
                                      <p:cBhvr additive="base">
                                        <p:cTn id="25" dur="500" fill="hold"/>
                                        <p:tgtEl>
                                          <p:spTgt spid="5">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
                                            <p:txEl>
                                              <p:pRg st="3" end="3"/>
                                            </p:txEl>
                                          </p:spTgt>
                                        </p:tgtEl>
                                        <p:attrNameLst>
                                          <p:attrName>style.visibility</p:attrName>
                                        </p:attrNameLst>
                                      </p:cBhvr>
                                      <p:to>
                                        <p:strVal val="visible"/>
                                      </p:to>
                                    </p:set>
                                    <p:anim calcmode="lin" valueType="num">
                                      <p:cBhvr additive="base">
                                        <p:cTn id="31" dur="500" fill="hold"/>
                                        <p:tgtEl>
                                          <p:spTgt spid="5">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5">
                                            <p:txEl>
                                              <p:pRg st="4" end="4"/>
                                            </p:txEl>
                                          </p:spTgt>
                                        </p:tgtEl>
                                        <p:attrNameLst>
                                          <p:attrName>style.visibility</p:attrName>
                                        </p:attrNameLst>
                                      </p:cBhvr>
                                      <p:to>
                                        <p:strVal val="visible"/>
                                      </p:to>
                                    </p:set>
                                    <p:anim calcmode="lin" valueType="num">
                                      <p:cBhvr additive="base">
                                        <p:cTn id="37" dur="500" fill="hold"/>
                                        <p:tgtEl>
                                          <p:spTgt spid="5">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5">
                                            <p:txEl>
                                              <p:pRg st="5" end="5"/>
                                            </p:txEl>
                                          </p:spTgt>
                                        </p:tgtEl>
                                        <p:attrNameLst>
                                          <p:attrName>style.visibility</p:attrName>
                                        </p:attrNameLst>
                                      </p:cBhvr>
                                      <p:to>
                                        <p:strVal val="visible"/>
                                      </p:to>
                                    </p:set>
                                    <p:anim calcmode="lin" valueType="num">
                                      <p:cBhvr additive="base">
                                        <p:cTn id="43" dur="500" fill="hold"/>
                                        <p:tgtEl>
                                          <p:spTgt spid="5">
                                            <p:txEl>
                                              <p:p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5">
                                            <p:txEl>
                                              <p:pRg st="6" end="6"/>
                                            </p:txEl>
                                          </p:spTgt>
                                        </p:tgtEl>
                                        <p:attrNameLst>
                                          <p:attrName>style.visibility</p:attrName>
                                        </p:attrNameLst>
                                      </p:cBhvr>
                                      <p:to>
                                        <p:strVal val="visible"/>
                                      </p:to>
                                    </p:set>
                                    <p:anim calcmode="lin" valueType="num">
                                      <p:cBhvr additive="base">
                                        <p:cTn id="49" dur="500" fill="hold"/>
                                        <p:tgtEl>
                                          <p:spTgt spid="5">
                                            <p:txEl>
                                              <p:pRg st="6" end="6"/>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5">
                                            <p:txEl>
                                              <p:pRg st="7" end="7"/>
                                            </p:txEl>
                                          </p:spTgt>
                                        </p:tgtEl>
                                        <p:attrNameLst>
                                          <p:attrName>style.visibility</p:attrName>
                                        </p:attrNameLst>
                                      </p:cBhvr>
                                      <p:to>
                                        <p:strVal val="visible"/>
                                      </p:to>
                                    </p:set>
                                    <p:anim calcmode="lin" valueType="num">
                                      <p:cBhvr additive="base">
                                        <p:cTn id="55" dur="500" fill="hold"/>
                                        <p:tgtEl>
                                          <p:spTgt spid="5">
                                            <p:txEl>
                                              <p:pRg st="7" end="7"/>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5">
                                            <p:txEl>
                                              <p:pRg st="8" end="8"/>
                                            </p:txEl>
                                          </p:spTgt>
                                        </p:tgtEl>
                                        <p:attrNameLst>
                                          <p:attrName>style.visibility</p:attrName>
                                        </p:attrNameLst>
                                      </p:cBhvr>
                                      <p:to>
                                        <p:strVal val="visible"/>
                                      </p:to>
                                    </p:set>
                                    <p:anim calcmode="lin" valueType="num">
                                      <p:cBhvr additive="base">
                                        <p:cTn id="61" dur="500" fill="hold"/>
                                        <p:tgtEl>
                                          <p:spTgt spid="5">
                                            <p:txEl>
                                              <p:pRg st="8" end="8"/>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5">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5">
                                            <p:txEl>
                                              <p:pRg st="9" end="9"/>
                                            </p:txEl>
                                          </p:spTgt>
                                        </p:tgtEl>
                                        <p:attrNameLst>
                                          <p:attrName>style.visibility</p:attrName>
                                        </p:attrNameLst>
                                      </p:cBhvr>
                                      <p:to>
                                        <p:strVal val="visible"/>
                                      </p:to>
                                    </p:set>
                                    <p:anim calcmode="lin" valueType="num">
                                      <p:cBhvr additive="base">
                                        <p:cTn id="67" dur="500" fill="hold"/>
                                        <p:tgtEl>
                                          <p:spTgt spid="5">
                                            <p:txEl>
                                              <p:pRg st="9" end="9"/>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5">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5">
                                            <p:txEl>
                                              <p:pRg st="10" end="10"/>
                                            </p:txEl>
                                          </p:spTgt>
                                        </p:tgtEl>
                                        <p:attrNameLst>
                                          <p:attrName>style.visibility</p:attrName>
                                        </p:attrNameLst>
                                      </p:cBhvr>
                                      <p:to>
                                        <p:strVal val="visible"/>
                                      </p:to>
                                    </p:set>
                                    <p:anim calcmode="lin" valueType="num">
                                      <p:cBhvr additive="base">
                                        <p:cTn id="73" dur="500" fill="hold"/>
                                        <p:tgtEl>
                                          <p:spTgt spid="5">
                                            <p:txEl>
                                              <p:pRg st="10" end="10"/>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5">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5">
                                            <p:txEl>
                                              <p:pRg st="11" end="11"/>
                                            </p:txEl>
                                          </p:spTgt>
                                        </p:tgtEl>
                                        <p:attrNameLst>
                                          <p:attrName>style.visibility</p:attrName>
                                        </p:attrNameLst>
                                      </p:cBhvr>
                                      <p:to>
                                        <p:strVal val="visible"/>
                                      </p:to>
                                    </p:set>
                                    <p:anim calcmode="lin" valueType="num">
                                      <p:cBhvr additive="base">
                                        <p:cTn id="79" dur="500" fill="hold"/>
                                        <p:tgtEl>
                                          <p:spTgt spid="5">
                                            <p:txEl>
                                              <p:pRg st="11" end="11"/>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5">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AD1F7A1-EC89-41A4-B679-AB93362FAAAC}"/>
              </a:ext>
            </a:extLst>
          </p:cNvPr>
          <p:cNvSpPr>
            <a:spLocks noGrp="1"/>
          </p:cNvSpPr>
          <p:nvPr>
            <p:ph type="title"/>
          </p:nvPr>
        </p:nvSpPr>
        <p:spPr/>
        <p:txBody>
          <a:bodyPr/>
          <a:lstStyle/>
          <a:p>
            <a:r>
              <a:rPr lang="en-US" dirty="0"/>
              <a:t>Employing Bias-Free Language</a:t>
            </a:r>
            <a:endParaRPr lang="en-CA" dirty="0"/>
          </a:p>
        </p:txBody>
      </p:sp>
      <p:sp>
        <p:nvSpPr>
          <p:cNvPr id="7" name="Text Placeholder 6">
            <a:extLst>
              <a:ext uri="{FF2B5EF4-FFF2-40B4-BE49-F238E27FC236}">
                <a16:creationId xmlns:a16="http://schemas.microsoft.com/office/drawing/2014/main" id="{6A376220-4CF6-4D91-832D-84C48A4171E6}"/>
              </a:ext>
            </a:extLst>
          </p:cNvPr>
          <p:cNvSpPr>
            <a:spLocks noGrp="1"/>
          </p:cNvSpPr>
          <p:nvPr>
            <p:ph type="body" idx="1"/>
          </p:nvPr>
        </p:nvSpPr>
        <p:spPr/>
        <p:txBody>
          <a:bodyPr>
            <a:normAutofit/>
          </a:bodyPr>
          <a:lstStyle/>
          <a:p>
            <a:r>
              <a:rPr lang="en-CA" sz="2800" dirty="0"/>
              <a:t>     Age Biased</a:t>
            </a:r>
          </a:p>
        </p:txBody>
      </p:sp>
      <p:sp>
        <p:nvSpPr>
          <p:cNvPr id="8" name="Content Placeholder 7">
            <a:extLst>
              <a:ext uri="{FF2B5EF4-FFF2-40B4-BE49-F238E27FC236}">
                <a16:creationId xmlns:a16="http://schemas.microsoft.com/office/drawing/2014/main" id="{CD6116A3-6531-4F7B-A505-3B1B39F68C65}"/>
              </a:ext>
            </a:extLst>
          </p:cNvPr>
          <p:cNvSpPr>
            <a:spLocks noGrp="1"/>
          </p:cNvSpPr>
          <p:nvPr>
            <p:ph sz="half" idx="2"/>
          </p:nvPr>
        </p:nvSpPr>
        <p:spPr/>
        <p:txBody>
          <a:bodyPr>
            <a:normAutofit/>
          </a:bodyPr>
          <a:lstStyle/>
          <a:p>
            <a:r>
              <a:rPr lang="en-CA" sz="2800" dirty="0"/>
              <a:t>The law applied to old people. </a:t>
            </a:r>
          </a:p>
          <a:p>
            <a:r>
              <a:rPr lang="en-CA" sz="2800" dirty="0"/>
              <a:t>Sally Kay, 55, was transferred.</a:t>
            </a:r>
          </a:p>
        </p:txBody>
      </p:sp>
      <p:sp>
        <p:nvSpPr>
          <p:cNvPr id="9" name="Text Placeholder 8">
            <a:extLst>
              <a:ext uri="{FF2B5EF4-FFF2-40B4-BE49-F238E27FC236}">
                <a16:creationId xmlns:a16="http://schemas.microsoft.com/office/drawing/2014/main" id="{6D726396-18DC-4A9B-99FE-E712BE8AB316}"/>
              </a:ext>
            </a:extLst>
          </p:cNvPr>
          <p:cNvSpPr>
            <a:spLocks noGrp="1"/>
          </p:cNvSpPr>
          <p:nvPr>
            <p:ph type="body" sz="quarter" idx="3"/>
          </p:nvPr>
        </p:nvSpPr>
        <p:spPr/>
        <p:txBody>
          <a:bodyPr>
            <a:normAutofit/>
          </a:bodyPr>
          <a:lstStyle/>
          <a:p>
            <a:r>
              <a:rPr lang="en-CA" sz="2800" dirty="0"/>
              <a:t>    Improved </a:t>
            </a:r>
          </a:p>
        </p:txBody>
      </p:sp>
      <p:sp>
        <p:nvSpPr>
          <p:cNvPr id="10" name="Content Placeholder 9">
            <a:extLst>
              <a:ext uri="{FF2B5EF4-FFF2-40B4-BE49-F238E27FC236}">
                <a16:creationId xmlns:a16="http://schemas.microsoft.com/office/drawing/2014/main" id="{FCCFFFBF-6D72-45B0-8803-0D523C47CAC0}"/>
              </a:ext>
            </a:extLst>
          </p:cNvPr>
          <p:cNvSpPr>
            <a:spLocks noGrp="1"/>
          </p:cNvSpPr>
          <p:nvPr>
            <p:ph sz="quarter" idx="4"/>
          </p:nvPr>
        </p:nvSpPr>
        <p:spPr/>
        <p:txBody>
          <a:bodyPr>
            <a:normAutofit/>
          </a:bodyPr>
          <a:lstStyle/>
          <a:p>
            <a:r>
              <a:rPr lang="en-CA" sz="2800" dirty="0"/>
              <a:t>The law applied to people over 65.</a:t>
            </a:r>
          </a:p>
          <a:p>
            <a:r>
              <a:rPr lang="en-CA" sz="2800" dirty="0"/>
              <a:t>Sally Kay was transferred.</a:t>
            </a:r>
          </a:p>
        </p:txBody>
      </p:sp>
      <p:sp>
        <p:nvSpPr>
          <p:cNvPr id="4" name="Slide Number Placeholder 3">
            <a:extLst>
              <a:ext uri="{FF2B5EF4-FFF2-40B4-BE49-F238E27FC236}">
                <a16:creationId xmlns:a16="http://schemas.microsoft.com/office/drawing/2014/main" id="{B16441BA-8F0D-46E3-B670-209968180086}"/>
              </a:ext>
            </a:extLst>
          </p:cNvPr>
          <p:cNvSpPr>
            <a:spLocks noGrp="1"/>
          </p:cNvSpPr>
          <p:nvPr>
            <p:ph type="sldNum" sz="quarter" idx="11"/>
          </p:nvPr>
        </p:nvSpPr>
        <p:spPr/>
        <p:txBody>
          <a:bodyPr/>
          <a:lstStyle/>
          <a:p>
            <a:r>
              <a:rPr lang="en-CA" dirty="0"/>
              <a:t>4-</a:t>
            </a:r>
            <a:fld id="{90E60EF9-1974-4B4E-8EB0-BAAA0C254CFE}" type="slidenum">
              <a:rPr lang="en-CA" smtClean="0"/>
              <a:pPr/>
              <a:t>30</a:t>
            </a:fld>
            <a:endParaRPr lang="en-CA" dirty="0"/>
          </a:p>
        </p:txBody>
      </p:sp>
      <p:sp>
        <p:nvSpPr>
          <p:cNvPr id="5" name="Footer Placeholder 4">
            <a:extLst>
              <a:ext uri="{FF2B5EF4-FFF2-40B4-BE49-F238E27FC236}">
                <a16:creationId xmlns:a16="http://schemas.microsoft.com/office/drawing/2014/main" id="{4A794576-95F5-4E87-BEE0-42EDD4021AB4}"/>
              </a:ext>
            </a:extLst>
          </p:cNvPr>
          <p:cNvSpPr>
            <a:spLocks noGrp="1"/>
          </p:cNvSpPr>
          <p:nvPr>
            <p:ph type="ftr" sz="quarter" idx="12"/>
          </p:nvPr>
        </p:nvSpPr>
        <p:spPr/>
        <p:txBody>
          <a:bodyPr/>
          <a:lstStyle/>
          <a:p>
            <a:r>
              <a:rPr lang="en-US" dirty="0"/>
              <a:t>Copyright © 2019 by Nelson Education Ltd.</a:t>
            </a:r>
            <a:endParaRPr lang="en-CA" dirty="0"/>
          </a:p>
        </p:txBody>
      </p:sp>
    </p:spTree>
    <p:extLst>
      <p:ext uri="{BB962C8B-B14F-4D97-AF65-F5344CB8AC3E}">
        <p14:creationId xmlns:p14="http://schemas.microsoft.com/office/powerpoint/2010/main" val="3446321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 calcmode="lin" valueType="num">
                                      <p:cBhvr additive="base">
                                        <p:cTn id="13"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 calcmode="lin" valueType="num">
                                      <p:cBhvr additive="base">
                                        <p:cTn id="19"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
                                            <p:txEl>
                                              <p:pRg st="0" end="0"/>
                                            </p:txEl>
                                          </p:spTgt>
                                        </p:tgtEl>
                                        <p:attrNameLst>
                                          <p:attrName>style.visibility</p:attrName>
                                        </p:attrNameLst>
                                      </p:cBhvr>
                                      <p:to>
                                        <p:strVal val="visible"/>
                                      </p:to>
                                    </p:set>
                                    <p:anim calcmode="lin" valueType="num">
                                      <p:cBhvr additive="base">
                                        <p:cTn id="25"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0">
                                            <p:txEl>
                                              <p:pRg st="0" end="0"/>
                                            </p:txEl>
                                          </p:spTgt>
                                        </p:tgtEl>
                                        <p:attrNameLst>
                                          <p:attrName>style.visibility</p:attrName>
                                        </p:attrNameLst>
                                      </p:cBhvr>
                                      <p:to>
                                        <p:strVal val="visible"/>
                                      </p:to>
                                    </p:set>
                                    <p:anim calcmode="lin" valueType="num">
                                      <p:cBhvr additive="base">
                                        <p:cTn id="31"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8">
                                            <p:txEl>
                                              <p:pRg st="1" end="1"/>
                                            </p:txEl>
                                          </p:spTgt>
                                        </p:tgtEl>
                                        <p:attrNameLst>
                                          <p:attrName>style.visibility</p:attrName>
                                        </p:attrNameLst>
                                      </p:cBhvr>
                                      <p:to>
                                        <p:strVal val="visible"/>
                                      </p:to>
                                    </p:set>
                                    <p:anim calcmode="lin" valueType="num">
                                      <p:cBhvr additive="base">
                                        <p:cTn id="37" dur="500" fill="hold"/>
                                        <p:tgtEl>
                                          <p:spTgt spid="8">
                                            <p:txEl>
                                              <p:pRg st="1" end="1"/>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10">
                                            <p:txEl>
                                              <p:pRg st="1" end="1"/>
                                            </p:txEl>
                                          </p:spTgt>
                                        </p:tgtEl>
                                        <p:attrNameLst>
                                          <p:attrName>style.visibility</p:attrName>
                                        </p:attrNameLst>
                                      </p:cBhvr>
                                      <p:to>
                                        <p:strVal val="visible"/>
                                      </p:to>
                                    </p:set>
                                    <p:anim calcmode="lin" valueType="num">
                                      <p:cBhvr additive="base">
                                        <p:cTn id="43" dur="500" fill="hold"/>
                                        <p:tgtEl>
                                          <p:spTgt spid="10">
                                            <p:txEl>
                                              <p:pRg st="1" end="1"/>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0">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bldP spid="9"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98B28-2545-403A-A1D8-3DF2FBA88743}"/>
              </a:ext>
            </a:extLst>
          </p:cNvPr>
          <p:cNvSpPr>
            <a:spLocks noGrp="1"/>
          </p:cNvSpPr>
          <p:nvPr>
            <p:ph type="title"/>
          </p:nvPr>
        </p:nvSpPr>
        <p:spPr/>
        <p:txBody>
          <a:bodyPr/>
          <a:lstStyle/>
          <a:p>
            <a:r>
              <a:rPr lang="en-US" dirty="0"/>
              <a:t>Employing Bias-Free Language</a:t>
            </a:r>
            <a:endParaRPr lang="en-CA" dirty="0"/>
          </a:p>
        </p:txBody>
      </p:sp>
      <p:sp>
        <p:nvSpPr>
          <p:cNvPr id="3" name="Text Placeholder 2">
            <a:extLst>
              <a:ext uri="{FF2B5EF4-FFF2-40B4-BE49-F238E27FC236}">
                <a16:creationId xmlns:a16="http://schemas.microsoft.com/office/drawing/2014/main" id="{D24FFE50-EC62-4CF7-9259-64A51FF43483}"/>
              </a:ext>
            </a:extLst>
          </p:cNvPr>
          <p:cNvSpPr>
            <a:spLocks noGrp="1"/>
          </p:cNvSpPr>
          <p:nvPr>
            <p:ph type="body" idx="1"/>
          </p:nvPr>
        </p:nvSpPr>
        <p:spPr/>
        <p:txBody>
          <a:bodyPr>
            <a:normAutofit/>
          </a:bodyPr>
          <a:lstStyle/>
          <a:p>
            <a:r>
              <a:rPr lang="en-CA" sz="2800" dirty="0"/>
              <a:t>    Disability Biased</a:t>
            </a:r>
          </a:p>
        </p:txBody>
      </p:sp>
      <p:sp>
        <p:nvSpPr>
          <p:cNvPr id="4" name="Content Placeholder 3">
            <a:extLst>
              <a:ext uri="{FF2B5EF4-FFF2-40B4-BE49-F238E27FC236}">
                <a16:creationId xmlns:a16="http://schemas.microsoft.com/office/drawing/2014/main" id="{89393E96-E5C8-4F86-B5C5-B25B8725D3B4}"/>
              </a:ext>
            </a:extLst>
          </p:cNvPr>
          <p:cNvSpPr>
            <a:spLocks noGrp="1"/>
          </p:cNvSpPr>
          <p:nvPr>
            <p:ph sz="half" idx="2"/>
          </p:nvPr>
        </p:nvSpPr>
        <p:spPr/>
        <p:txBody>
          <a:bodyPr>
            <a:normAutofit/>
          </a:bodyPr>
          <a:lstStyle/>
          <a:p>
            <a:r>
              <a:rPr lang="en-CA" sz="2800" dirty="0"/>
              <a:t>Afflicted with arthritis, suffering from arthritis, crippled by arthritis</a:t>
            </a:r>
          </a:p>
          <a:p>
            <a:endParaRPr lang="en-CA" sz="2800" dirty="0"/>
          </a:p>
          <a:p>
            <a:r>
              <a:rPr lang="en-CA" sz="2800" dirty="0"/>
              <a:t>Confined to a wheelchair</a:t>
            </a:r>
          </a:p>
        </p:txBody>
      </p:sp>
      <p:sp>
        <p:nvSpPr>
          <p:cNvPr id="5" name="Text Placeholder 4">
            <a:extLst>
              <a:ext uri="{FF2B5EF4-FFF2-40B4-BE49-F238E27FC236}">
                <a16:creationId xmlns:a16="http://schemas.microsoft.com/office/drawing/2014/main" id="{EF3A08A5-8A32-437E-8F5C-3F79088ACB1E}"/>
              </a:ext>
            </a:extLst>
          </p:cNvPr>
          <p:cNvSpPr>
            <a:spLocks noGrp="1"/>
          </p:cNvSpPr>
          <p:nvPr>
            <p:ph type="body" sz="quarter" idx="3"/>
          </p:nvPr>
        </p:nvSpPr>
        <p:spPr/>
        <p:txBody>
          <a:bodyPr>
            <a:normAutofit/>
          </a:bodyPr>
          <a:lstStyle/>
          <a:p>
            <a:r>
              <a:rPr lang="en-CA" sz="2800" dirty="0"/>
              <a:t>   Improved</a:t>
            </a:r>
          </a:p>
        </p:txBody>
      </p:sp>
      <p:sp>
        <p:nvSpPr>
          <p:cNvPr id="6" name="Content Placeholder 5">
            <a:extLst>
              <a:ext uri="{FF2B5EF4-FFF2-40B4-BE49-F238E27FC236}">
                <a16:creationId xmlns:a16="http://schemas.microsoft.com/office/drawing/2014/main" id="{F222799C-7FEE-43CF-BB2B-1C70C40BA66D}"/>
              </a:ext>
            </a:extLst>
          </p:cNvPr>
          <p:cNvSpPr>
            <a:spLocks noGrp="1"/>
          </p:cNvSpPr>
          <p:nvPr>
            <p:ph sz="quarter" idx="4"/>
          </p:nvPr>
        </p:nvSpPr>
        <p:spPr/>
        <p:txBody>
          <a:bodyPr/>
          <a:lstStyle/>
          <a:p>
            <a:r>
              <a:rPr lang="en-CA" sz="2800" dirty="0"/>
              <a:t>Has arthritis</a:t>
            </a:r>
          </a:p>
          <a:p>
            <a:endParaRPr lang="en-CA" sz="2800" dirty="0"/>
          </a:p>
          <a:p>
            <a:endParaRPr lang="en-CA" sz="2800" dirty="0"/>
          </a:p>
          <a:p>
            <a:endParaRPr lang="en-CA" sz="2800" dirty="0"/>
          </a:p>
          <a:p>
            <a:r>
              <a:rPr lang="en-CA" sz="2800" dirty="0"/>
              <a:t>Uses a wheelchair</a:t>
            </a:r>
          </a:p>
          <a:p>
            <a:endParaRPr lang="en-CA" dirty="0"/>
          </a:p>
        </p:txBody>
      </p:sp>
      <p:sp>
        <p:nvSpPr>
          <p:cNvPr id="7" name="Slide Number Placeholder 6">
            <a:extLst>
              <a:ext uri="{FF2B5EF4-FFF2-40B4-BE49-F238E27FC236}">
                <a16:creationId xmlns:a16="http://schemas.microsoft.com/office/drawing/2014/main" id="{355C934A-196D-49BC-A69C-415E23E85914}"/>
              </a:ext>
            </a:extLst>
          </p:cNvPr>
          <p:cNvSpPr>
            <a:spLocks noGrp="1"/>
          </p:cNvSpPr>
          <p:nvPr>
            <p:ph type="sldNum" sz="quarter" idx="11"/>
          </p:nvPr>
        </p:nvSpPr>
        <p:spPr/>
        <p:txBody>
          <a:bodyPr/>
          <a:lstStyle/>
          <a:p>
            <a:r>
              <a:rPr lang="en-CA" dirty="0"/>
              <a:t>4-</a:t>
            </a:r>
            <a:fld id="{90E60EF9-1974-4B4E-8EB0-BAAA0C254CFE}" type="slidenum">
              <a:rPr lang="en-CA" smtClean="0"/>
              <a:pPr/>
              <a:t>31</a:t>
            </a:fld>
            <a:endParaRPr lang="en-CA" dirty="0"/>
          </a:p>
        </p:txBody>
      </p:sp>
      <p:sp>
        <p:nvSpPr>
          <p:cNvPr id="8" name="Footer Placeholder 7">
            <a:extLst>
              <a:ext uri="{FF2B5EF4-FFF2-40B4-BE49-F238E27FC236}">
                <a16:creationId xmlns:a16="http://schemas.microsoft.com/office/drawing/2014/main" id="{7454D78F-7B4E-453D-A44C-C81E28260FEF}"/>
              </a:ext>
            </a:extLst>
          </p:cNvPr>
          <p:cNvSpPr>
            <a:spLocks noGrp="1"/>
          </p:cNvSpPr>
          <p:nvPr>
            <p:ph type="ftr" sz="quarter" idx="12"/>
          </p:nvPr>
        </p:nvSpPr>
        <p:spPr/>
        <p:txBody>
          <a:bodyPr/>
          <a:lstStyle/>
          <a:p>
            <a:r>
              <a:rPr lang="en-US" dirty="0"/>
              <a:t>Copyright © 2019 by Nelson Education Ltd.</a:t>
            </a:r>
            <a:endParaRPr lang="en-CA" dirty="0"/>
          </a:p>
        </p:txBody>
      </p:sp>
    </p:spTree>
    <p:extLst>
      <p:ext uri="{BB962C8B-B14F-4D97-AF65-F5344CB8AC3E}">
        <p14:creationId xmlns:p14="http://schemas.microsoft.com/office/powerpoint/2010/main" val="41102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 calcmode="lin" valueType="num">
                                      <p:cBhvr additive="base">
                                        <p:cTn id="19"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anim calcmode="lin" valueType="num">
                                      <p:cBhvr additive="base">
                                        <p:cTn id="25"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anim calcmode="lin" valueType="num">
                                      <p:cBhvr additive="base">
                                        <p:cTn id="31"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4">
                                            <p:txEl>
                                              <p:pRg st="2" end="2"/>
                                            </p:txEl>
                                          </p:spTgt>
                                        </p:tgtEl>
                                        <p:attrNameLst>
                                          <p:attrName>style.visibility</p:attrName>
                                        </p:attrNameLst>
                                      </p:cBhvr>
                                      <p:to>
                                        <p:strVal val="visible"/>
                                      </p:to>
                                    </p:set>
                                    <p:anim calcmode="lin" valueType="num">
                                      <p:cBhvr additive="base">
                                        <p:cTn id="37"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6">
                                            <p:txEl>
                                              <p:pRg st="4" end="4"/>
                                            </p:txEl>
                                          </p:spTgt>
                                        </p:tgtEl>
                                        <p:attrNameLst>
                                          <p:attrName>style.visibility</p:attrName>
                                        </p:attrNameLst>
                                      </p:cBhvr>
                                      <p:to>
                                        <p:strVal val="visible"/>
                                      </p:to>
                                    </p:set>
                                    <p:anim calcmode="lin" valueType="num">
                                      <p:cBhvr additive="base">
                                        <p:cTn id="43" dur="500" fill="hold"/>
                                        <p:tgtEl>
                                          <p:spTgt spid="6">
                                            <p:txEl>
                                              <p:pRg st="4" end="4"/>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6">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pPr algn="ctr"/>
            <a:r>
              <a:rPr lang="en-US" dirty="0">
                <a:effectLst/>
              </a:rPr>
              <a:t>Preferring Plain Language</a:t>
            </a:r>
          </a:p>
        </p:txBody>
      </p:sp>
      <p:sp>
        <p:nvSpPr>
          <p:cNvPr id="10" name="Text Placeholder 9"/>
          <p:cNvSpPr>
            <a:spLocks noGrp="1"/>
          </p:cNvSpPr>
          <p:nvPr>
            <p:ph type="body" idx="1"/>
          </p:nvPr>
        </p:nvSpPr>
        <p:spPr/>
        <p:txBody>
          <a:bodyPr>
            <a:normAutofit/>
          </a:bodyPr>
          <a:lstStyle/>
          <a:p>
            <a:r>
              <a:rPr lang="en-US" sz="3200" dirty="0"/>
              <a:t>   Unfamiliar</a:t>
            </a:r>
          </a:p>
        </p:txBody>
      </p:sp>
      <p:sp>
        <p:nvSpPr>
          <p:cNvPr id="11" name="Content Placeholder 10"/>
          <p:cNvSpPr>
            <a:spLocks noGrp="1"/>
          </p:cNvSpPr>
          <p:nvPr>
            <p:ph sz="half" idx="2"/>
          </p:nvPr>
        </p:nvSpPr>
        <p:spPr/>
        <p:txBody>
          <a:bodyPr>
            <a:normAutofit/>
          </a:bodyPr>
          <a:lstStyle/>
          <a:p>
            <a:pPr>
              <a:buFont typeface="Arial" panose="020B0604020202020204" pitchFamily="34" charset="0"/>
              <a:buChar char="•"/>
            </a:pPr>
            <a:r>
              <a:rPr lang="en-US" sz="3200" dirty="0"/>
              <a:t>Interrogate</a:t>
            </a:r>
          </a:p>
          <a:p>
            <a:pPr>
              <a:buFont typeface="Arial" panose="020B0604020202020204" pitchFamily="34" charset="0"/>
              <a:buChar char="•"/>
            </a:pPr>
            <a:r>
              <a:rPr lang="en-US" sz="3200" dirty="0"/>
              <a:t>Materialize</a:t>
            </a:r>
          </a:p>
          <a:p>
            <a:pPr>
              <a:buFont typeface="Arial" panose="020B0604020202020204" pitchFamily="34" charset="0"/>
              <a:buChar char="•"/>
            </a:pPr>
            <a:r>
              <a:rPr lang="en-US" sz="3200" dirty="0"/>
              <a:t>Obfuscate</a:t>
            </a:r>
          </a:p>
          <a:p>
            <a:pPr>
              <a:buFont typeface="Arial" panose="020B0604020202020204" pitchFamily="34" charset="0"/>
              <a:buChar char="•"/>
            </a:pPr>
            <a:r>
              <a:rPr lang="en-US" sz="3200" dirty="0"/>
              <a:t>Remuneration</a:t>
            </a:r>
          </a:p>
          <a:p>
            <a:pPr>
              <a:buFont typeface="Arial" panose="020B0604020202020204" pitchFamily="34" charset="0"/>
              <a:buChar char="•"/>
            </a:pPr>
            <a:r>
              <a:rPr lang="en-US" sz="3200" dirty="0"/>
              <a:t>Terminate</a:t>
            </a:r>
          </a:p>
          <a:p>
            <a:pPr>
              <a:buFont typeface="Arial" panose="020B0604020202020204" pitchFamily="34" charset="0"/>
              <a:buChar char="•"/>
            </a:pPr>
            <a:endParaRPr lang="en-US" sz="2800" dirty="0"/>
          </a:p>
        </p:txBody>
      </p:sp>
      <p:sp>
        <p:nvSpPr>
          <p:cNvPr id="12" name="Text Placeholder 11"/>
          <p:cNvSpPr>
            <a:spLocks noGrp="1"/>
          </p:cNvSpPr>
          <p:nvPr>
            <p:ph type="body" sz="quarter" idx="3"/>
          </p:nvPr>
        </p:nvSpPr>
        <p:spPr/>
        <p:txBody>
          <a:bodyPr>
            <a:normAutofit/>
          </a:bodyPr>
          <a:lstStyle/>
          <a:p>
            <a:r>
              <a:rPr lang="en-US" sz="3200" dirty="0"/>
              <a:t>   Familiar</a:t>
            </a:r>
          </a:p>
        </p:txBody>
      </p:sp>
      <p:sp>
        <p:nvSpPr>
          <p:cNvPr id="13" name="Content Placeholder 12"/>
          <p:cNvSpPr>
            <a:spLocks noGrp="1"/>
          </p:cNvSpPr>
          <p:nvPr>
            <p:ph sz="quarter" idx="4"/>
          </p:nvPr>
        </p:nvSpPr>
        <p:spPr/>
        <p:txBody>
          <a:bodyPr/>
          <a:lstStyle/>
          <a:p>
            <a:pPr>
              <a:buFont typeface="Arial" panose="020B0604020202020204" pitchFamily="34" charset="0"/>
              <a:buChar char="•"/>
            </a:pPr>
            <a:r>
              <a:rPr lang="en-US" sz="3200" dirty="0"/>
              <a:t>Question</a:t>
            </a:r>
          </a:p>
          <a:p>
            <a:pPr>
              <a:buFont typeface="Arial" panose="020B0604020202020204" pitchFamily="34" charset="0"/>
              <a:buChar char="•"/>
            </a:pPr>
            <a:r>
              <a:rPr lang="en-US" sz="3200" dirty="0"/>
              <a:t>Appear</a:t>
            </a:r>
          </a:p>
          <a:p>
            <a:pPr>
              <a:buFont typeface="Arial" panose="020B0604020202020204" pitchFamily="34" charset="0"/>
              <a:buChar char="•"/>
            </a:pPr>
            <a:r>
              <a:rPr lang="en-US" sz="3200" dirty="0"/>
              <a:t>Confuse</a:t>
            </a:r>
          </a:p>
          <a:p>
            <a:pPr>
              <a:buFont typeface="Arial" panose="020B0604020202020204" pitchFamily="34" charset="0"/>
              <a:buChar char="•"/>
            </a:pPr>
            <a:r>
              <a:rPr lang="en-US" sz="3200" dirty="0"/>
              <a:t>Pay, salary</a:t>
            </a:r>
          </a:p>
          <a:p>
            <a:pPr>
              <a:buFont typeface="Arial" panose="020B0604020202020204" pitchFamily="34" charset="0"/>
              <a:buChar char="•"/>
            </a:pPr>
            <a:r>
              <a:rPr lang="en-US" sz="3200" dirty="0"/>
              <a:t>End</a:t>
            </a:r>
          </a:p>
          <a:p>
            <a:pPr>
              <a:buFont typeface="Arial" panose="020B0604020202020204" pitchFamily="34" charset="0"/>
              <a:buChar char="•"/>
            </a:pPr>
            <a:endParaRPr lang="en-US" sz="3200" dirty="0"/>
          </a:p>
        </p:txBody>
      </p:sp>
      <p:sp>
        <p:nvSpPr>
          <p:cNvPr id="14" name="Footer Placeholder 1"/>
          <p:cNvSpPr>
            <a:spLocks noGrp="1"/>
          </p:cNvSpPr>
          <p:nvPr>
            <p:ph type="ftr" sz="quarter" idx="3"/>
          </p:nvPr>
        </p:nvSpPr>
        <p:spPr>
          <a:xfrm>
            <a:off x="3124200" y="6309320"/>
            <a:ext cx="2895600" cy="365125"/>
          </a:xfrm>
        </p:spPr>
        <p:txBody>
          <a:bodyPr>
            <a:normAutofit fontScale="47500" lnSpcReduction="20000"/>
          </a:bodyPr>
          <a:lstStyle/>
          <a:p>
            <a:pPr algn="ctr"/>
            <a:r>
              <a:rPr lang="en-US" b="0" dirty="0">
                <a:solidFill>
                  <a:srgbClr val="898989"/>
                </a:solidFill>
                <a:latin typeface="Gill Sans MT"/>
              </a:rPr>
              <a:t>Copyright © 2019 by Nelson Education Ltd.</a:t>
            </a:r>
            <a:endParaRPr lang="en-CA" b="0" dirty="0">
              <a:solidFill>
                <a:srgbClr val="898989"/>
              </a:solidFill>
              <a:latin typeface="Gill Sans MT"/>
            </a:endParaRPr>
          </a:p>
        </p:txBody>
      </p:sp>
      <p:sp>
        <p:nvSpPr>
          <p:cNvPr id="15" name="Slide Number Placeholder 14"/>
          <p:cNvSpPr>
            <a:spLocks noGrp="1"/>
          </p:cNvSpPr>
          <p:nvPr>
            <p:ph type="sldNum" sz="quarter" idx="11"/>
          </p:nvPr>
        </p:nvSpPr>
        <p:spPr/>
        <p:txBody>
          <a:bodyPr/>
          <a:lstStyle/>
          <a:p>
            <a:r>
              <a:rPr lang="en-CA" dirty="0"/>
              <a:t>4-</a:t>
            </a:r>
            <a:fld id="{90E60EF9-1974-4B4E-8EB0-BAAA0C254CFE}" type="slidenum">
              <a:rPr lang="en-CA" smtClean="0"/>
              <a:pPr/>
              <a:t>32</a:t>
            </a:fld>
            <a:endParaRPr lang="en-CA" dirty="0"/>
          </a:p>
        </p:txBody>
      </p:sp>
    </p:spTree>
    <p:extLst>
      <p:ext uri="{BB962C8B-B14F-4D97-AF65-F5344CB8AC3E}">
        <p14:creationId xmlns:p14="http://schemas.microsoft.com/office/powerpoint/2010/main" val="1329844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anim calcmode="lin" valueType="num">
                                      <p:cBhvr additive="base">
                                        <p:cTn id="13"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1">
                                            <p:txEl>
                                              <p:pRg st="0" end="0"/>
                                            </p:txEl>
                                          </p:spTgt>
                                        </p:tgtEl>
                                        <p:attrNameLst>
                                          <p:attrName>style.visibility</p:attrName>
                                        </p:attrNameLst>
                                      </p:cBhvr>
                                      <p:to>
                                        <p:strVal val="visible"/>
                                      </p:to>
                                    </p:set>
                                    <p:anim calcmode="lin" valueType="num">
                                      <p:cBhvr additive="base">
                                        <p:cTn id="19" dur="500" fill="hold"/>
                                        <p:tgtEl>
                                          <p:spTgt spid="11">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2">
                                            <p:txEl>
                                              <p:pRg st="0" end="0"/>
                                            </p:txEl>
                                          </p:spTgt>
                                        </p:tgtEl>
                                        <p:attrNameLst>
                                          <p:attrName>style.visibility</p:attrName>
                                        </p:attrNameLst>
                                      </p:cBhvr>
                                      <p:to>
                                        <p:strVal val="visible"/>
                                      </p:to>
                                    </p:set>
                                    <p:anim calcmode="lin" valueType="num">
                                      <p:cBhvr additive="base">
                                        <p:cTn id="25" dur="500" fill="hold"/>
                                        <p:tgtEl>
                                          <p:spTgt spid="12">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3">
                                            <p:txEl>
                                              <p:pRg st="0" end="0"/>
                                            </p:txEl>
                                          </p:spTgt>
                                        </p:tgtEl>
                                        <p:attrNameLst>
                                          <p:attrName>style.visibility</p:attrName>
                                        </p:attrNameLst>
                                      </p:cBhvr>
                                      <p:to>
                                        <p:strVal val="visible"/>
                                      </p:to>
                                    </p:set>
                                    <p:anim calcmode="lin" valueType="num">
                                      <p:cBhvr additive="base">
                                        <p:cTn id="31" dur="500" fill="hold"/>
                                        <p:tgtEl>
                                          <p:spTgt spid="13">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1">
                                            <p:txEl>
                                              <p:pRg st="1" end="1"/>
                                            </p:txEl>
                                          </p:spTgt>
                                        </p:tgtEl>
                                        <p:attrNameLst>
                                          <p:attrName>style.visibility</p:attrName>
                                        </p:attrNameLst>
                                      </p:cBhvr>
                                      <p:to>
                                        <p:strVal val="visible"/>
                                      </p:to>
                                    </p:set>
                                    <p:anim calcmode="lin" valueType="num">
                                      <p:cBhvr additive="base">
                                        <p:cTn id="37" dur="500" fill="hold"/>
                                        <p:tgtEl>
                                          <p:spTgt spid="11">
                                            <p:txEl>
                                              <p:pRg st="1" end="1"/>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13">
                                            <p:txEl>
                                              <p:pRg st="1" end="1"/>
                                            </p:txEl>
                                          </p:spTgt>
                                        </p:tgtEl>
                                        <p:attrNameLst>
                                          <p:attrName>style.visibility</p:attrName>
                                        </p:attrNameLst>
                                      </p:cBhvr>
                                      <p:to>
                                        <p:strVal val="visible"/>
                                      </p:to>
                                    </p:set>
                                    <p:anim calcmode="lin" valueType="num">
                                      <p:cBhvr additive="base">
                                        <p:cTn id="43" dur="500" fill="hold"/>
                                        <p:tgtEl>
                                          <p:spTgt spid="13">
                                            <p:txEl>
                                              <p:pRg st="1" end="1"/>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11">
                                            <p:txEl>
                                              <p:pRg st="2" end="2"/>
                                            </p:txEl>
                                          </p:spTgt>
                                        </p:tgtEl>
                                        <p:attrNameLst>
                                          <p:attrName>style.visibility</p:attrName>
                                        </p:attrNameLst>
                                      </p:cBhvr>
                                      <p:to>
                                        <p:strVal val="visible"/>
                                      </p:to>
                                    </p:set>
                                    <p:anim calcmode="lin" valueType="num">
                                      <p:cBhvr additive="base">
                                        <p:cTn id="49" dur="500" fill="hold"/>
                                        <p:tgtEl>
                                          <p:spTgt spid="11">
                                            <p:txEl>
                                              <p:pRg st="2" end="2"/>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13">
                                            <p:txEl>
                                              <p:pRg st="2" end="2"/>
                                            </p:txEl>
                                          </p:spTgt>
                                        </p:tgtEl>
                                        <p:attrNameLst>
                                          <p:attrName>style.visibility</p:attrName>
                                        </p:attrNameLst>
                                      </p:cBhvr>
                                      <p:to>
                                        <p:strVal val="visible"/>
                                      </p:to>
                                    </p:set>
                                    <p:anim calcmode="lin" valueType="num">
                                      <p:cBhvr additive="base">
                                        <p:cTn id="55" dur="500" fill="hold"/>
                                        <p:tgtEl>
                                          <p:spTgt spid="13">
                                            <p:txEl>
                                              <p:pRg st="2" end="2"/>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11">
                                            <p:txEl>
                                              <p:pRg st="3" end="3"/>
                                            </p:txEl>
                                          </p:spTgt>
                                        </p:tgtEl>
                                        <p:attrNameLst>
                                          <p:attrName>style.visibility</p:attrName>
                                        </p:attrNameLst>
                                      </p:cBhvr>
                                      <p:to>
                                        <p:strVal val="visible"/>
                                      </p:to>
                                    </p:set>
                                    <p:anim calcmode="lin" valueType="num">
                                      <p:cBhvr additive="base">
                                        <p:cTn id="61" dur="500" fill="hold"/>
                                        <p:tgtEl>
                                          <p:spTgt spid="11">
                                            <p:txEl>
                                              <p:pRg st="3" end="3"/>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1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13">
                                            <p:txEl>
                                              <p:pRg st="3" end="3"/>
                                            </p:txEl>
                                          </p:spTgt>
                                        </p:tgtEl>
                                        <p:attrNameLst>
                                          <p:attrName>style.visibility</p:attrName>
                                        </p:attrNameLst>
                                      </p:cBhvr>
                                      <p:to>
                                        <p:strVal val="visible"/>
                                      </p:to>
                                    </p:set>
                                    <p:anim calcmode="lin" valueType="num">
                                      <p:cBhvr additive="base">
                                        <p:cTn id="67" dur="500" fill="hold"/>
                                        <p:tgtEl>
                                          <p:spTgt spid="13">
                                            <p:txEl>
                                              <p:pRg st="3" end="3"/>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1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11">
                                            <p:txEl>
                                              <p:pRg st="4" end="4"/>
                                            </p:txEl>
                                          </p:spTgt>
                                        </p:tgtEl>
                                        <p:attrNameLst>
                                          <p:attrName>style.visibility</p:attrName>
                                        </p:attrNameLst>
                                      </p:cBhvr>
                                      <p:to>
                                        <p:strVal val="visible"/>
                                      </p:to>
                                    </p:set>
                                    <p:anim calcmode="lin" valueType="num">
                                      <p:cBhvr additive="base">
                                        <p:cTn id="73" dur="500" fill="hold"/>
                                        <p:tgtEl>
                                          <p:spTgt spid="11">
                                            <p:txEl>
                                              <p:pRg st="4" end="4"/>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1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nodeType="clickEffect">
                                  <p:stCondLst>
                                    <p:cond delay="0"/>
                                  </p:stCondLst>
                                  <p:childTnLst>
                                    <p:set>
                                      <p:cBhvr>
                                        <p:cTn id="78" dur="1" fill="hold">
                                          <p:stCondLst>
                                            <p:cond delay="0"/>
                                          </p:stCondLst>
                                        </p:cTn>
                                        <p:tgtEl>
                                          <p:spTgt spid="13">
                                            <p:txEl>
                                              <p:pRg st="4" end="4"/>
                                            </p:txEl>
                                          </p:spTgt>
                                        </p:tgtEl>
                                        <p:attrNameLst>
                                          <p:attrName>style.visibility</p:attrName>
                                        </p:attrNameLst>
                                      </p:cBhvr>
                                      <p:to>
                                        <p:strVal val="visible"/>
                                      </p:to>
                                    </p:set>
                                    <p:anim calcmode="lin" valueType="num">
                                      <p:cBhvr additive="base">
                                        <p:cTn id="79" dur="500" fill="hold"/>
                                        <p:tgtEl>
                                          <p:spTgt spid="13">
                                            <p:txEl>
                                              <p:pRg st="4" end="4"/>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1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solidFill>
                <a:effectLst/>
              </a:rPr>
              <a:t>Using Precise, Vigorous Words</a:t>
            </a:r>
          </a:p>
        </p:txBody>
      </p:sp>
      <p:sp>
        <p:nvSpPr>
          <p:cNvPr id="3" name="Text Placeholder 2"/>
          <p:cNvSpPr>
            <a:spLocks noGrp="1"/>
          </p:cNvSpPr>
          <p:nvPr>
            <p:ph type="body" idx="1"/>
          </p:nvPr>
        </p:nvSpPr>
        <p:spPr/>
        <p:txBody>
          <a:bodyPr/>
          <a:lstStyle/>
          <a:p>
            <a:pPr algn="ctr"/>
            <a:r>
              <a:rPr lang="en-US" sz="2800" dirty="0"/>
              <a:t>Imprecise, Dull</a:t>
            </a:r>
          </a:p>
        </p:txBody>
      </p:sp>
      <p:sp>
        <p:nvSpPr>
          <p:cNvPr id="4" name="Content Placeholder 3"/>
          <p:cNvSpPr>
            <a:spLocks noGrp="1"/>
          </p:cNvSpPr>
          <p:nvPr>
            <p:ph sz="half" idx="2"/>
          </p:nvPr>
        </p:nvSpPr>
        <p:spPr/>
        <p:txBody>
          <a:bodyPr/>
          <a:lstStyle/>
          <a:p>
            <a:pPr>
              <a:buFont typeface="Arial" panose="020B0604020202020204" pitchFamily="34" charset="0"/>
              <a:buChar char="•"/>
            </a:pPr>
            <a:r>
              <a:rPr lang="en-US" sz="2800" dirty="0"/>
              <a:t>A change in profits	</a:t>
            </a:r>
          </a:p>
          <a:p>
            <a:pPr>
              <a:buFont typeface="Arial" panose="020B0604020202020204" pitchFamily="34" charset="0"/>
              <a:buChar char="•"/>
            </a:pPr>
            <a:endParaRPr lang="en-US" sz="2800" dirty="0"/>
          </a:p>
          <a:p>
            <a:pPr>
              <a:buFont typeface="Arial" panose="020B0604020202020204" pitchFamily="34" charset="0"/>
              <a:buChar char="•"/>
            </a:pPr>
            <a:endParaRPr lang="en-US" sz="2000" dirty="0"/>
          </a:p>
          <a:p>
            <a:pPr>
              <a:buFont typeface="Arial" panose="020B0604020202020204" pitchFamily="34" charset="0"/>
              <a:buChar char="•"/>
            </a:pPr>
            <a:r>
              <a:rPr lang="en-US" sz="2800" dirty="0"/>
              <a:t>To say</a:t>
            </a:r>
          </a:p>
          <a:p>
            <a:pPr>
              <a:buFont typeface="Arial" panose="020B0604020202020204" pitchFamily="34" charset="0"/>
              <a:buChar char="•"/>
            </a:pPr>
            <a:endParaRPr lang="en-US" sz="1600" dirty="0"/>
          </a:p>
          <a:p>
            <a:pPr>
              <a:buFont typeface="Arial" panose="020B0604020202020204" pitchFamily="34" charset="0"/>
              <a:buChar char="•"/>
            </a:pPr>
            <a:endParaRPr lang="en-US" sz="800" dirty="0"/>
          </a:p>
          <a:p>
            <a:pPr>
              <a:buFont typeface="Arial" panose="020B0604020202020204" pitchFamily="34" charset="0"/>
              <a:buChar char="•"/>
            </a:pPr>
            <a:r>
              <a:rPr lang="en-US" sz="2800" dirty="0"/>
              <a:t>To think about</a:t>
            </a:r>
          </a:p>
          <a:p>
            <a:pPr>
              <a:buFont typeface="Arial" panose="020B0604020202020204" pitchFamily="34" charset="0"/>
              <a:buChar char="•"/>
            </a:pPr>
            <a:endParaRPr lang="en-US" sz="2800" dirty="0"/>
          </a:p>
        </p:txBody>
      </p:sp>
      <p:sp>
        <p:nvSpPr>
          <p:cNvPr id="5" name="Text Placeholder 4"/>
          <p:cNvSpPr>
            <a:spLocks noGrp="1"/>
          </p:cNvSpPr>
          <p:nvPr>
            <p:ph type="body" sz="quarter" idx="3"/>
          </p:nvPr>
        </p:nvSpPr>
        <p:spPr>
          <a:xfrm>
            <a:off x="4495800" y="1535113"/>
            <a:ext cx="4041775" cy="639762"/>
          </a:xfrm>
        </p:spPr>
        <p:txBody>
          <a:bodyPr/>
          <a:lstStyle/>
          <a:p>
            <a:pPr algn="ctr"/>
            <a:r>
              <a:rPr lang="en-US" sz="2800" dirty="0"/>
              <a:t>More Precise</a:t>
            </a:r>
          </a:p>
        </p:txBody>
      </p:sp>
      <p:sp>
        <p:nvSpPr>
          <p:cNvPr id="6" name="Content Placeholder 5"/>
          <p:cNvSpPr>
            <a:spLocks noGrp="1"/>
          </p:cNvSpPr>
          <p:nvPr>
            <p:ph sz="quarter" idx="4"/>
          </p:nvPr>
        </p:nvSpPr>
        <p:spPr>
          <a:xfrm>
            <a:off x="4067944" y="2174875"/>
            <a:ext cx="4618856" cy="3951288"/>
          </a:xfrm>
        </p:spPr>
        <p:txBody>
          <a:bodyPr>
            <a:noAutofit/>
          </a:bodyPr>
          <a:lstStyle/>
          <a:p>
            <a:pPr>
              <a:buFont typeface="Arial" panose="020B0604020202020204" pitchFamily="34" charset="0"/>
              <a:buChar char="•"/>
            </a:pPr>
            <a:r>
              <a:rPr lang="en-US" sz="2800" dirty="0"/>
              <a:t>A 25 percent hike in profits, a 10 percent plunge in profits</a:t>
            </a:r>
          </a:p>
          <a:p>
            <a:pPr>
              <a:buFont typeface="Arial" panose="020B0604020202020204" pitchFamily="34" charset="0"/>
              <a:buChar char="•"/>
            </a:pPr>
            <a:r>
              <a:rPr lang="en-US" sz="2800" dirty="0"/>
              <a:t>To promise, confess, understand, assert, assume</a:t>
            </a:r>
          </a:p>
          <a:p>
            <a:pPr>
              <a:buFont typeface="Arial" panose="020B0604020202020204" pitchFamily="34" charset="0"/>
              <a:buChar char="•"/>
            </a:pPr>
            <a:r>
              <a:rPr lang="en-US" sz="2800" dirty="0"/>
              <a:t>To identify, diagnose, analyze, probe, examine, inspect</a:t>
            </a:r>
          </a:p>
          <a:p>
            <a:pPr>
              <a:buFont typeface="Arial" panose="020B0604020202020204" pitchFamily="34" charset="0"/>
              <a:buChar char="•"/>
            </a:pPr>
            <a:endParaRPr lang="en-US" sz="2800" dirty="0"/>
          </a:p>
        </p:txBody>
      </p:sp>
      <p:sp>
        <p:nvSpPr>
          <p:cNvPr id="9" name="Footer Placeholder 1"/>
          <p:cNvSpPr>
            <a:spLocks noGrp="1"/>
          </p:cNvSpPr>
          <p:nvPr>
            <p:ph type="ftr" sz="quarter" idx="3"/>
          </p:nvPr>
        </p:nvSpPr>
        <p:spPr>
          <a:xfrm>
            <a:off x="3124200" y="6309320"/>
            <a:ext cx="2895600" cy="365125"/>
          </a:xfrm>
        </p:spPr>
        <p:txBody>
          <a:bodyPr>
            <a:normAutofit fontScale="47500" lnSpcReduction="20000"/>
          </a:bodyPr>
          <a:lstStyle/>
          <a:p>
            <a:pPr algn="ctr"/>
            <a:r>
              <a:rPr lang="en-US" b="0" dirty="0">
                <a:solidFill>
                  <a:srgbClr val="898989"/>
                </a:solidFill>
                <a:latin typeface="Gill Sans MT"/>
              </a:rPr>
              <a:t>Copyright © 2019 by Nelson Education Ltd.</a:t>
            </a:r>
            <a:endParaRPr lang="en-CA" b="0" dirty="0">
              <a:solidFill>
                <a:srgbClr val="898989"/>
              </a:solidFill>
              <a:latin typeface="Gill Sans MT"/>
            </a:endParaRPr>
          </a:p>
        </p:txBody>
      </p:sp>
      <p:sp>
        <p:nvSpPr>
          <p:cNvPr id="11" name="Slide Number Placeholder 10"/>
          <p:cNvSpPr>
            <a:spLocks noGrp="1"/>
          </p:cNvSpPr>
          <p:nvPr>
            <p:ph type="sldNum" sz="quarter" idx="11"/>
          </p:nvPr>
        </p:nvSpPr>
        <p:spPr/>
        <p:txBody>
          <a:bodyPr/>
          <a:lstStyle/>
          <a:p>
            <a:r>
              <a:rPr lang="en-CA" dirty="0"/>
              <a:t>4-</a:t>
            </a:r>
            <a:fld id="{90E60EF9-1974-4B4E-8EB0-BAAA0C254CFE}" type="slidenum">
              <a:rPr lang="en-CA" smtClean="0"/>
              <a:pPr/>
              <a:t>33</a:t>
            </a:fld>
            <a:endParaRPr lang="en-CA" dirty="0"/>
          </a:p>
        </p:txBody>
      </p:sp>
    </p:spTree>
    <p:extLst>
      <p:ext uri="{BB962C8B-B14F-4D97-AF65-F5344CB8AC3E}">
        <p14:creationId xmlns:p14="http://schemas.microsoft.com/office/powerpoint/2010/main" val="1503919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 calcmode="lin" valueType="num">
                                      <p:cBhvr additive="base">
                                        <p:cTn id="19"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anim calcmode="lin" valueType="num">
                                      <p:cBhvr additive="base">
                                        <p:cTn id="25"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anim calcmode="lin" valueType="num">
                                      <p:cBhvr additive="base">
                                        <p:cTn id="31"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4">
                                            <p:txEl>
                                              <p:pRg st="3" end="3"/>
                                            </p:txEl>
                                          </p:spTgt>
                                        </p:tgtEl>
                                        <p:attrNameLst>
                                          <p:attrName>style.visibility</p:attrName>
                                        </p:attrNameLst>
                                      </p:cBhvr>
                                      <p:to>
                                        <p:strVal val="visible"/>
                                      </p:to>
                                    </p:set>
                                    <p:anim calcmode="lin" valueType="num">
                                      <p:cBhvr additive="base">
                                        <p:cTn id="37"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6">
                                            <p:txEl>
                                              <p:pRg st="1" end="1"/>
                                            </p:txEl>
                                          </p:spTgt>
                                        </p:tgtEl>
                                        <p:attrNameLst>
                                          <p:attrName>style.visibility</p:attrName>
                                        </p:attrNameLst>
                                      </p:cBhvr>
                                      <p:to>
                                        <p:strVal val="visible"/>
                                      </p:to>
                                    </p:set>
                                    <p:anim calcmode="lin" valueType="num">
                                      <p:cBhvr additive="base">
                                        <p:cTn id="43" dur="500" fill="hold"/>
                                        <p:tgtEl>
                                          <p:spTgt spid="6">
                                            <p:txEl>
                                              <p:pRg st="1" end="1"/>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4">
                                            <p:txEl>
                                              <p:pRg st="6" end="6"/>
                                            </p:txEl>
                                          </p:spTgt>
                                        </p:tgtEl>
                                        <p:attrNameLst>
                                          <p:attrName>style.visibility</p:attrName>
                                        </p:attrNameLst>
                                      </p:cBhvr>
                                      <p:to>
                                        <p:strVal val="visible"/>
                                      </p:to>
                                    </p:set>
                                    <p:anim calcmode="lin" valueType="num">
                                      <p:cBhvr additive="base">
                                        <p:cTn id="49" dur="500" fill="hold"/>
                                        <p:tgtEl>
                                          <p:spTgt spid="4">
                                            <p:txEl>
                                              <p:pRg st="6" end="6"/>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4">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6">
                                            <p:txEl>
                                              <p:pRg st="2" end="2"/>
                                            </p:txEl>
                                          </p:spTgt>
                                        </p:tgtEl>
                                        <p:attrNameLst>
                                          <p:attrName>style.visibility</p:attrName>
                                        </p:attrNameLst>
                                      </p:cBhvr>
                                      <p:to>
                                        <p:strVal val="visible"/>
                                      </p:to>
                                    </p:set>
                                    <p:anim calcmode="lin" valueType="num">
                                      <p:cBhvr additive="base">
                                        <p:cTn id="55" dur="500" fill="hold"/>
                                        <p:tgtEl>
                                          <p:spTgt spid="6">
                                            <p:txEl>
                                              <p:pRg st="2" end="2"/>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6">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AECA56F-EA48-4D29-B1F5-4424BA96EB78}"/>
              </a:ext>
            </a:extLst>
          </p:cNvPr>
          <p:cNvSpPr>
            <a:spLocks noGrp="1"/>
          </p:cNvSpPr>
          <p:nvPr>
            <p:ph type="title"/>
          </p:nvPr>
        </p:nvSpPr>
        <p:spPr/>
        <p:txBody>
          <a:bodyPr>
            <a:normAutofit fontScale="90000"/>
          </a:bodyPr>
          <a:lstStyle/>
          <a:p>
            <a:r>
              <a:rPr lang="en-CA" dirty="0">
                <a:highlight>
                  <a:srgbClr val="FFFF00"/>
                </a:highlight>
              </a:rPr>
              <a:t>Adapting A Message to Its Audience</a:t>
            </a:r>
          </a:p>
        </p:txBody>
      </p:sp>
      <p:sp>
        <p:nvSpPr>
          <p:cNvPr id="10" name="Content Placeholder 9">
            <a:extLst>
              <a:ext uri="{FF2B5EF4-FFF2-40B4-BE49-F238E27FC236}">
                <a16:creationId xmlns:a16="http://schemas.microsoft.com/office/drawing/2014/main" id="{54A06E3E-DF24-4BDF-88B3-F29F9C2A93AF}"/>
              </a:ext>
            </a:extLst>
          </p:cNvPr>
          <p:cNvSpPr>
            <a:spLocks noGrp="1"/>
          </p:cNvSpPr>
          <p:nvPr>
            <p:ph idx="1"/>
          </p:nvPr>
        </p:nvSpPr>
        <p:spPr/>
        <p:txBody>
          <a:bodyPr/>
          <a:lstStyle/>
          <a:p>
            <a:r>
              <a:rPr lang="en-CA" dirty="0"/>
              <a:t>Identify the message’s purpose.</a:t>
            </a:r>
          </a:p>
          <a:p>
            <a:r>
              <a:rPr lang="en-CA" dirty="0"/>
              <a:t>Select the most appropriate channel.</a:t>
            </a:r>
          </a:p>
          <a:p>
            <a:r>
              <a:rPr lang="en-CA" dirty="0"/>
              <a:t>Profile the audience.</a:t>
            </a:r>
          </a:p>
          <a:p>
            <a:r>
              <a:rPr lang="en-CA" dirty="0"/>
              <a:t>Focus on audience benefits.</a:t>
            </a:r>
          </a:p>
          <a:p>
            <a:r>
              <a:rPr lang="en-CA" dirty="0"/>
              <a:t>Avoid gender, racial, age, and disability bias.</a:t>
            </a:r>
          </a:p>
          <a:p>
            <a:endParaRPr lang="en-CA" dirty="0"/>
          </a:p>
        </p:txBody>
      </p:sp>
      <p:sp>
        <p:nvSpPr>
          <p:cNvPr id="7" name="Slide Number Placeholder 6">
            <a:extLst>
              <a:ext uri="{FF2B5EF4-FFF2-40B4-BE49-F238E27FC236}">
                <a16:creationId xmlns:a16="http://schemas.microsoft.com/office/drawing/2014/main" id="{E42E2848-BF3A-4A5F-B766-15E264DF9315}"/>
              </a:ext>
            </a:extLst>
          </p:cNvPr>
          <p:cNvSpPr>
            <a:spLocks noGrp="1"/>
          </p:cNvSpPr>
          <p:nvPr>
            <p:ph type="sldNum" sz="quarter" idx="4"/>
          </p:nvPr>
        </p:nvSpPr>
        <p:spPr/>
        <p:txBody>
          <a:bodyPr/>
          <a:lstStyle/>
          <a:p>
            <a:r>
              <a:rPr lang="en-CA" dirty="0"/>
              <a:t>4-</a:t>
            </a:r>
            <a:fld id="{90E60EF9-1974-4B4E-8EB0-BAAA0C254CFE}" type="slidenum">
              <a:rPr lang="en-CA" smtClean="0"/>
              <a:pPr/>
              <a:t>34</a:t>
            </a:fld>
            <a:endParaRPr lang="en-CA" dirty="0"/>
          </a:p>
        </p:txBody>
      </p:sp>
      <p:sp>
        <p:nvSpPr>
          <p:cNvPr id="8" name="Footer Placeholder 7">
            <a:extLst>
              <a:ext uri="{FF2B5EF4-FFF2-40B4-BE49-F238E27FC236}">
                <a16:creationId xmlns:a16="http://schemas.microsoft.com/office/drawing/2014/main" id="{67B76275-2466-4E77-A750-6AACAFCE9BD6}"/>
              </a:ext>
            </a:extLst>
          </p:cNvPr>
          <p:cNvSpPr>
            <a:spLocks noGrp="1"/>
          </p:cNvSpPr>
          <p:nvPr>
            <p:ph type="ftr" sz="quarter" idx="3"/>
          </p:nvPr>
        </p:nvSpPr>
        <p:spPr/>
        <p:txBody>
          <a:bodyPr/>
          <a:lstStyle/>
          <a:p>
            <a:r>
              <a:rPr lang="en-US" dirty="0"/>
              <a:t>Copyright © 2019 by Nelson Education Ltd.</a:t>
            </a:r>
            <a:endParaRPr lang="en-CA" dirty="0"/>
          </a:p>
        </p:txBody>
      </p:sp>
    </p:spTree>
    <p:extLst>
      <p:ext uri="{BB962C8B-B14F-4D97-AF65-F5344CB8AC3E}">
        <p14:creationId xmlns:p14="http://schemas.microsoft.com/office/powerpoint/2010/main" val="825652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anim calcmode="lin" valueType="num">
                                      <p:cBhvr additive="base">
                                        <p:cTn id="13"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
                                            <p:txEl>
                                              <p:pRg st="1" end="1"/>
                                            </p:txEl>
                                          </p:spTgt>
                                        </p:tgtEl>
                                        <p:attrNameLst>
                                          <p:attrName>style.visibility</p:attrName>
                                        </p:attrNameLst>
                                      </p:cBhvr>
                                      <p:to>
                                        <p:strVal val="visible"/>
                                      </p:to>
                                    </p:set>
                                    <p:anim calcmode="lin" valueType="num">
                                      <p:cBhvr additive="base">
                                        <p:cTn id="19" dur="500" fill="hold"/>
                                        <p:tgtEl>
                                          <p:spTgt spid="10">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
                                            <p:txEl>
                                              <p:pRg st="2" end="2"/>
                                            </p:txEl>
                                          </p:spTgt>
                                        </p:tgtEl>
                                        <p:attrNameLst>
                                          <p:attrName>style.visibility</p:attrName>
                                        </p:attrNameLst>
                                      </p:cBhvr>
                                      <p:to>
                                        <p:strVal val="visible"/>
                                      </p:to>
                                    </p:set>
                                    <p:anim calcmode="lin" valueType="num">
                                      <p:cBhvr additive="base">
                                        <p:cTn id="25" dur="500" fill="hold"/>
                                        <p:tgtEl>
                                          <p:spTgt spid="10">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
                                            <p:txEl>
                                              <p:pRg st="3" end="3"/>
                                            </p:txEl>
                                          </p:spTgt>
                                        </p:tgtEl>
                                        <p:attrNameLst>
                                          <p:attrName>style.visibility</p:attrName>
                                        </p:attrNameLst>
                                      </p:cBhvr>
                                      <p:to>
                                        <p:strVal val="visible"/>
                                      </p:to>
                                    </p:set>
                                    <p:anim calcmode="lin" valueType="num">
                                      <p:cBhvr additive="base">
                                        <p:cTn id="31" dur="500" fill="hold"/>
                                        <p:tgtEl>
                                          <p:spTgt spid="10">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0">
                                            <p:txEl>
                                              <p:pRg st="4" end="4"/>
                                            </p:txEl>
                                          </p:spTgt>
                                        </p:tgtEl>
                                        <p:attrNameLst>
                                          <p:attrName>style.visibility</p:attrName>
                                        </p:attrNameLst>
                                      </p:cBhvr>
                                      <p:to>
                                        <p:strVal val="visible"/>
                                      </p:to>
                                    </p:set>
                                    <p:anim calcmode="lin" valueType="num">
                                      <p:cBhvr additive="base">
                                        <p:cTn id="37" dur="500" fill="hold"/>
                                        <p:tgtEl>
                                          <p:spTgt spid="10">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0">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2DAD9-EDD9-4473-B4D1-A863E2C1037B}"/>
              </a:ext>
            </a:extLst>
          </p:cNvPr>
          <p:cNvSpPr>
            <a:spLocks noGrp="1"/>
          </p:cNvSpPr>
          <p:nvPr>
            <p:ph type="title"/>
          </p:nvPr>
        </p:nvSpPr>
        <p:spPr/>
        <p:txBody>
          <a:bodyPr>
            <a:normAutofit fontScale="90000"/>
          </a:bodyPr>
          <a:lstStyle/>
          <a:p>
            <a:r>
              <a:rPr lang="en-CA" dirty="0"/>
              <a:t>Adapting A Message to Its Audience</a:t>
            </a:r>
          </a:p>
        </p:txBody>
      </p:sp>
      <p:sp>
        <p:nvSpPr>
          <p:cNvPr id="3" name="Content Placeholder 2">
            <a:extLst>
              <a:ext uri="{FF2B5EF4-FFF2-40B4-BE49-F238E27FC236}">
                <a16:creationId xmlns:a16="http://schemas.microsoft.com/office/drawing/2014/main" id="{B3A1E8B9-7B0B-411E-805A-5B7E77F279B4}"/>
              </a:ext>
            </a:extLst>
          </p:cNvPr>
          <p:cNvSpPr>
            <a:spLocks noGrp="1"/>
          </p:cNvSpPr>
          <p:nvPr>
            <p:ph idx="1"/>
          </p:nvPr>
        </p:nvSpPr>
        <p:spPr/>
        <p:txBody>
          <a:bodyPr/>
          <a:lstStyle/>
          <a:p>
            <a:r>
              <a:rPr lang="en-CA" dirty="0"/>
              <a:t>Be conversational but professional. </a:t>
            </a:r>
          </a:p>
          <a:p>
            <a:r>
              <a:rPr lang="en-CA" dirty="0"/>
              <a:t>Express ideas positively rather than negatively.</a:t>
            </a:r>
          </a:p>
          <a:p>
            <a:r>
              <a:rPr lang="en-CA" dirty="0"/>
              <a:t>Use short, familiar words.</a:t>
            </a:r>
          </a:p>
          <a:p>
            <a:r>
              <a:rPr lang="en-CA" dirty="0"/>
              <a:t>Search for precise, vigorous words.</a:t>
            </a:r>
          </a:p>
        </p:txBody>
      </p:sp>
      <p:sp>
        <p:nvSpPr>
          <p:cNvPr id="4" name="Slide Number Placeholder 3">
            <a:extLst>
              <a:ext uri="{FF2B5EF4-FFF2-40B4-BE49-F238E27FC236}">
                <a16:creationId xmlns:a16="http://schemas.microsoft.com/office/drawing/2014/main" id="{F73E0D5B-4873-4308-A675-2A7A5286D606}"/>
              </a:ext>
            </a:extLst>
          </p:cNvPr>
          <p:cNvSpPr>
            <a:spLocks noGrp="1"/>
          </p:cNvSpPr>
          <p:nvPr>
            <p:ph type="sldNum" sz="quarter" idx="4"/>
          </p:nvPr>
        </p:nvSpPr>
        <p:spPr/>
        <p:txBody>
          <a:bodyPr/>
          <a:lstStyle/>
          <a:p>
            <a:r>
              <a:rPr lang="en-CA" dirty="0"/>
              <a:t>4-</a:t>
            </a:r>
            <a:fld id="{90E60EF9-1974-4B4E-8EB0-BAAA0C254CFE}" type="slidenum">
              <a:rPr lang="en-CA" smtClean="0"/>
              <a:pPr/>
              <a:t>35</a:t>
            </a:fld>
            <a:endParaRPr lang="en-CA" dirty="0"/>
          </a:p>
        </p:txBody>
      </p:sp>
      <p:sp>
        <p:nvSpPr>
          <p:cNvPr id="5" name="Footer Placeholder 4">
            <a:extLst>
              <a:ext uri="{FF2B5EF4-FFF2-40B4-BE49-F238E27FC236}">
                <a16:creationId xmlns:a16="http://schemas.microsoft.com/office/drawing/2014/main" id="{44423C10-D0AE-42D2-89D1-E06654D74626}"/>
              </a:ext>
            </a:extLst>
          </p:cNvPr>
          <p:cNvSpPr>
            <a:spLocks noGrp="1"/>
          </p:cNvSpPr>
          <p:nvPr>
            <p:ph type="ftr" sz="quarter" idx="3"/>
          </p:nvPr>
        </p:nvSpPr>
        <p:spPr/>
        <p:txBody>
          <a:bodyPr/>
          <a:lstStyle/>
          <a:p>
            <a:r>
              <a:rPr lang="en-US" dirty="0"/>
              <a:t>Copyright © 2019 by Nelson Education Ltd.</a:t>
            </a:r>
            <a:endParaRPr lang="en-CA" dirty="0"/>
          </a:p>
        </p:txBody>
      </p:sp>
    </p:spTree>
    <p:extLst>
      <p:ext uri="{BB962C8B-B14F-4D97-AF65-F5344CB8AC3E}">
        <p14:creationId xmlns:p14="http://schemas.microsoft.com/office/powerpoint/2010/main" val="1509155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6A403-2EAE-4DF2-8634-30A679C0371E}"/>
              </a:ext>
            </a:extLst>
          </p:cNvPr>
          <p:cNvSpPr>
            <a:spLocks noGrp="1"/>
          </p:cNvSpPr>
          <p:nvPr>
            <p:ph type="title"/>
          </p:nvPr>
        </p:nvSpPr>
        <p:spPr/>
        <p:txBody>
          <a:bodyPr/>
          <a:lstStyle/>
          <a:p>
            <a:r>
              <a:rPr lang="en-CA" dirty="0"/>
              <a:t>Sharing the Writing in Teams</a:t>
            </a:r>
          </a:p>
        </p:txBody>
      </p:sp>
      <p:sp>
        <p:nvSpPr>
          <p:cNvPr id="3" name="Content Placeholder 2">
            <a:extLst>
              <a:ext uri="{FF2B5EF4-FFF2-40B4-BE49-F238E27FC236}">
                <a16:creationId xmlns:a16="http://schemas.microsoft.com/office/drawing/2014/main" id="{A022865E-3B8E-4036-B305-D72913AAF4A2}"/>
              </a:ext>
            </a:extLst>
          </p:cNvPr>
          <p:cNvSpPr>
            <a:spLocks noGrp="1"/>
          </p:cNvSpPr>
          <p:nvPr>
            <p:ph idx="1"/>
          </p:nvPr>
        </p:nvSpPr>
        <p:spPr/>
        <p:txBody>
          <a:bodyPr/>
          <a:lstStyle/>
          <a:p>
            <a:r>
              <a:rPr lang="en-CA" dirty="0"/>
              <a:t>Collaboration on team-written documents is necessary for projects that </a:t>
            </a:r>
          </a:p>
          <a:p>
            <a:pPr lvl="1">
              <a:buFont typeface="Wingdings" panose="05000000000000000000" pitchFamily="2" charset="2"/>
              <a:buChar char="§"/>
            </a:pPr>
            <a:r>
              <a:rPr lang="en-CA" sz="3200" dirty="0"/>
              <a:t>Are big</a:t>
            </a:r>
          </a:p>
          <a:p>
            <a:pPr lvl="1">
              <a:buFont typeface="Wingdings" panose="05000000000000000000" pitchFamily="2" charset="2"/>
              <a:buChar char="§"/>
            </a:pPr>
            <a:r>
              <a:rPr lang="en-CA" sz="3200" dirty="0"/>
              <a:t>Have short deadlines</a:t>
            </a:r>
          </a:p>
          <a:p>
            <a:pPr lvl="1">
              <a:buFont typeface="Wingdings" panose="05000000000000000000" pitchFamily="2" charset="2"/>
              <a:buChar char="§"/>
            </a:pPr>
            <a:r>
              <a:rPr lang="en-CA" sz="3200" dirty="0"/>
              <a:t>Require the expertise or consensus of many people</a:t>
            </a:r>
          </a:p>
        </p:txBody>
      </p:sp>
      <p:sp>
        <p:nvSpPr>
          <p:cNvPr id="4" name="Slide Number Placeholder 3">
            <a:extLst>
              <a:ext uri="{FF2B5EF4-FFF2-40B4-BE49-F238E27FC236}">
                <a16:creationId xmlns:a16="http://schemas.microsoft.com/office/drawing/2014/main" id="{A1422FF7-5496-459F-98CD-348F5BBDA776}"/>
              </a:ext>
            </a:extLst>
          </p:cNvPr>
          <p:cNvSpPr>
            <a:spLocks noGrp="1"/>
          </p:cNvSpPr>
          <p:nvPr>
            <p:ph type="sldNum" sz="quarter" idx="4"/>
          </p:nvPr>
        </p:nvSpPr>
        <p:spPr/>
        <p:txBody>
          <a:bodyPr/>
          <a:lstStyle/>
          <a:p>
            <a:r>
              <a:rPr lang="en-CA" dirty="0"/>
              <a:t>4-</a:t>
            </a:r>
            <a:fld id="{90E60EF9-1974-4B4E-8EB0-BAAA0C254CFE}" type="slidenum">
              <a:rPr lang="en-CA" smtClean="0"/>
              <a:pPr/>
              <a:t>36</a:t>
            </a:fld>
            <a:endParaRPr lang="en-CA" dirty="0"/>
          </a:p>
        </p:txBody>
      </p:sp>
      <p:sp>
        <p:nvSpPr>
          <p:cNvPr id="5" name="Footer Placeholder 4">
            <a:extLst>
              <a:ext uri="{FF2B5EF4-FFF2-40B4-BE49-F238E27FC236}">
                <a16:creationId xmlns:a16="http://schemas.microsoft.com/office/drawing/2014/main" id="{286A84F5-B7D3-4E3E-A405-8EC0298C0A8B}"/>
              </a:ext>
            </a:extLst>
          </p:cNvPr>
          <p:cNvSpPr>
            <a:spLocks noGrp="1"/>
          </p:cNvSpPr>
          <p:nvPr>
            <p:ph type="ftr" sz="quarter" idx="3"/>
          </p:nvPr>
        </p:nvSpPr>
        <p:spPr/>
        <p:txBody>
          <a:bodyPr/>
          <a:lstStyle/>
          <a:p>
            <a:r>
              <a:rPr lang="en-US" dirty="0"/>
              <a:t>Copyright © 2019 by Nelson Education Ltd.</a:t>
            </a:r>
            <a:endParaRPr lang="en-CA" dirty="0"/>
          </a:p>
        </p:txBody>
      </p:sp>
    </p:spTree>
    <p:extLst>
      <p:ext uri="{BB962C8B-B14F-4D97-AF65-F5344CB8AC3E}">
        <p14:creationId xmlns:p14="http://schemas.microsoft.com/office/powerpoint/2010/main" val="617769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 presetClass="entr" presetSubtype="8" fill="hold" grpId="0" nodeType="after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par>
                          <p:cTn id="20" fill="hold">
                            <p:stCondLst>
                              <p:cond delay="1000"/>
                            </p:stCondLst>
                            <p:childTnLst>
                              <p:par>
                                <p:cTn id="21" presetID="2" presetClass="entr" presetSubtype="8" fill="hold" grpId="0" nodeType="after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par>
                          <p:cTn id="25" fill="hold">
                            <p:stCondLst>
                              <p:cond delay="1500"/>
                            </p:stCondLst>
                            <p:childTnLst>
                              <p:par>
                                <p:cTn id="26" presetID="2" presetClass="entr" presetSubtype="8" fill="hold" grpId="0" nodeType="after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additive="base">
                                        <p:cTn id="28"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2322" name="Rectangle 2"/>
          <p:cNvSpPr>
            <a:spLocks noGrp="1" noChangeArrowheads="1"/>
          </p:cNvSpPr>
          <p:nvPr>
            <p:ph type="title"/>
          </p:nvPr>
        </p:nvSpPr>
        <p:spPr/>
        <p:txBody>
          <a:bodyPr>
            <a:noAutofit/>
          </a:bodyPr>
          <a:lstStyle/>
          <a:p>
            <a:pPr>
              <a:defRPr/>
            </a:pPr>
            <a:r>
              <a:rPr lang="en-US" sz="4000" dirty="0">
                <a:solidFill>
                  <a:srgbClr val="000000"/>
                </a:solidFill>
              </a:rPr>
              <a:t>Sharing the Writing in Teams</a:t>
            </a:r>
            <a:br>
              <a:rPr lang="en-US" sz="4000" dirty="0">
                <a:solidFill>
                  <a:srgbClr val="000000"/>
                </a:solidFill>
              </a:rPr>
            </a:br>
            <a:r>
              <a:rPr lang="en-US" sz="4000" dirty="0">
                <a:solidFill>
                  <a:srgbClr val="000000"/>
                </a:solidFill>
              </a:rPr>
              <a:t>Phase 1: Prewriting</a:t>
            </a:r>
          </a:p>
        </p:txBody>
      </p:sp>
      <p:sp>
        <p:nvSpPr>
          <p:cNvPr id="312327" name="WordArt 7"/>
          <p:cNvSpPr>
            <a:spLocks noChangeArrowheads="1" noChangeShapeType="1" noTextEdit="1"/>
          </p:cNvSpPr>
          <p:nvPr/>
        </p:nvSpPr>
        <p:spPr bwMode="auto">
          <a:xfrm>
            <a:off x="1219200" y="2286000"/>
            <a:ext cx="1066800" cy="2308225"/>
          </a:xfrm>
          <a:prstGeom prst="rect">
            <a:avLst/>
          </a:prstGeom>
        </p:spPr>
        <p:txBody>
          <a:bodyPr wrap="none" fromWordArt="1">
            <a:prstTxWarp prst="textPlain">
              <a:avLst>
                <a:gd name="adj" fmla="val 40153"/>
              </a:avLst>
            </a:prstTxWarp>
          </a:bodyPr>
          <a:lstStyle/>
          <a:p>
            <a:pPr algn="ctr"/>
            <a:r>
              <a:rPr lang="en-US" sz="9600" kern="10" dirty="0">
                <a:ln w="9525">
                  <a:noFill/>
                  <a:round/>
                  <a:headEnd/>
                  <a:tailEnd/>
                </a:ln>
                <a:solidFill>
                  <a:schemeClr val="accent3">
                    <a:lumMod val="75000"/>
                  </a:schemeClr>
                </a:solidFill>
                <a:effectLst>
                  <a:outerShdw dist="35921" dir="2700000" algn="ctr" rotWithShape="0">
                    <a:srgbClr val="C0C0C0">
                      <a:alpha val="79999"/>
                    </a:srgbClr>
                  </a:outerShdw>
                </a:effectLst>
                <a:latin typeface="Impact"/>
              </a:rPr>
              <a:t>1</a:t>
            </a:r>
          </a:p>
        </p:txBody>
      </p:sp>
      <p:sp>
        <p:nvSpPr>
          <p:cNvPr id="312326" name="Rectangle 6"/>
          <p:cNvSpPr>
            <a:spLocks noChangeArrowheads="1"/>
          </p:cNvSpPr>
          <p:nvPr/>
        </p:nvSpPr>
        <p:spPr bwMode="auto">
          <a:xfrm>
            <a:off x="3429000" y="2286000"/>
            <a:ext cx="5334000" cy="3200400"/>
          </a:xfrm>
          <a:prstGeom prst="rect">
            <a:avLst/>
          </a:prstGeom>
          <a:noFill/>
          <a:ln w="9525">
            <a:noFill/>
            <a:miter lim="800000"/>
            <a:headEnd/>
            <a:tailEnd/>
          </a:ln>
        </p:spPr>
        <p:txBody>
          <a:bodyPr/>
          <a:lstStyle/>
          <a:p>
            <a:pPr>
              <a:lnSpc>
                <a:spcPct val="90000"/>
              </a:lnSpc>
              <a:spcBef>
                <a:spcPct val="20000"/>
              </a:spcBef>
              <a:spcAft>
                <a:spcPct val="10000"/>
              </a:spcAft>
              <a:buClr>
                <a:srgbClr val="963C26"/>
              </a:buClr>
              <a:buFont typeface="Wingdings" pitchFamily="2" charset="2"/>
              <a:buNone/>
            </a:pPr>
            <a:r>
              <a:rPr lang="en-US" sz="3200" dirty="0">
                <a:latin typeface="Calibri" pitchFamily="34" charset="0"/>
                <a:cs typeface="Calibri" pitchFamily="34" charset="0"/>
              </a:rPr>
              <a:t>Team members work closely to determine purpose, audience, content, and organization.</a:t>
            </a:r>
          </a:p>
          <a:p>
            <a:pPr marL="457200" indent="-457200">
              <a:lnSpc>
                <a:spcPct val="90000"/>
              </a:lnSpc>
              <a:spcBef>
                <a:spcPct val="20000"/>
              </a:spcBef>
              <a:spcAft>
                <a:spcPct val="10000"/>
              </a:spcAft>
              <a:buClr>
                <a:srgbClr val="963C26"/>
              </a:buClr>
              <a:buFont typeface="Arial" pitchFamily="34" charset="0"/>
              <a:buChar char="•"/>
            </a:pPr>
            <a:r>
              <a:rPr lang="en-US" sz="3200" dirty="0">
                <a:latin typeface="Calibri" pitchFamily="34" charset="0"/>
                <a:cs typeface="Calibri" pitchFamily="34" charset="0"/>
              </a:rPr>
              <a:t>Analyze</a:t>
            </a:r>
          </a:p>
          <a:p>
            <a:pPr marL="457200" indent="-457200">
              <a:lnSpc>
                <a:spcPct val="90000"/>
              </a:lnSpc>
              <a:spcBef>
                <a:spcPct val="20000"/>
              </a:spcBef>
              <a:spcAft>
                <a:spcPct val="10000"/>
              </a:spcAft>
              <a:buClr>
                <a:srgbClr val="963C26"/>
              </a:buClr>
              <a:buFont typeface="Arial" pitchFamily="34" charset="0"/>
              <a:buChar char="•"/>
            </a:pPr>
            <a:r>
              <a:rPr lang="en-US" sz="3200" dirty="0">
                <a:latin typeface="Calibri" pitchFamily="34" charset="0"/>
                <a:cs typeface="Calibri" pitchFamily="34" charset="0"/>
              </a:rPr>
              <a:t>Anticipate</a:t>
            </a:r>
          </a:p>
          <a:p>
            <a:pPr marL="457200" indent="-457200">
              <a:lnSpc>
                <a:spcPct val="90000"/>
              </a:lnSpc>
              <a:spcBef>
                <a:spcPct val="20000"/>
              </a:spcBef>
              <a:spcAft>
                <a:spcPct val="10000"/>
              </a:spcAft>
              <a:buClr>
                <a:srgbClr val="963C26"/>
              </a:buClr>
              <a:buFont typeface="Arial" pitchFamily="34" charset="0"/>
              <a:buChar char="•"/>
            </a:pPr>
            <a:r>
              <a:rPr lang="en-US" sz="3200" dirty="0">
                <a:latin typeface="Calibri" pitchFamily="34" charset="0"/>
                <a:cs typeface="Calibri" pitchFamily="34" charset="0"/>
              </a:rPr>
              <a:t>Adapt</a:t>
            </a:r>
          </a:p>
          <a:p>
            <a:pPr>
              <a:lnSpc>
                <a:spcPct val="90000"/>
              </a:lnSpc>
              <a:spcBef>
                <a:spcPct val="20000"/>
              </a:spcBef>
              <a:spcAft>
                <a:spcPct val="10000"/>
              </a:spcAft>
              <a:buClr>
                <a:srgbClr val="963C26"/>
              </a:buClr>
              <a:buFont typeface="Wingdings" pitchFamily="2" charset="2"/>
              <a:buNone/>
            </a:pPr>
            <a:endParaRPr lang="en-US" sz="3200" dirty="0">
              <a:latin typeface="Calibri" pitchFamily="34" charset="0"/>
              <a:cs typeface="Calibri" pitchFamily="34" charset="0"/>
            </a:endParaRPr>
          </a:p>
        </p:txBody>
      </p:sp>
      <p:sp>
        <p:nvSpPr>
          <p:cNvPr id="312328" name="Rectangle 8"/>
          <p:cNvSpPr>
            <a:spLocks noChangeArrowheads="1"/>
          </p:cNvSpPr>
          <p:nvPr/>
        </p:nvSpPr>
        <p:spPr bwMode="auto">
          <a:xfrm>
            <a:off x="762000" y="3276600"/>
            <a:ext cx="2286000" cy="609600"/>
          </a:xfrm>
          <a:prstGeom prst="rect">
            <a:avLst/>
          </a:prstGeom>
          <a:solidFill>
            <a:schemeClr val="bg1"/>
          </a:solidFill>
          <a:ln w="9525" algn="ctr">
            <a:noFill/>
            <a:miter lim="800000"/>
            <a:headEnd/>
            <a:tailEnd/>
          </a:ln>
        </p:spPr>
        <p:txBody>
          <a:bodyPr anchor="ctr"/>
          <a:lstStyle/>
          <a:p>
            <a:pPr algn="ctr">
              <a:lnSpc>
                <a:spcPct val="90000"/>
              </a:lnSpc>
              <a:spcBef>
                <a:spcPct val="20000"/>
              </a:spcBef>
              <a:spcAft>
                <a:spcPct val="10000"/>
              </a:spcAft>
              <a:buClr>
                <a:srgbClr val="963C26"/>
              </a:buClr>
              <a:buFont typeface="Wingdings" pitchFamily="2" charset="2"/>
              <a:buNone/>
            </a:pPr>
            <a:r>
              <a:rPr lang="en-US" sz="3600" dirty="0">
                <a:solidFill>
                  <a:schemeClr val="accent3">
                    <a:lumMod val="75000"/>
                  </a:schemeClr>
                </a:solidFill>
              </a:rPr>
              <a:t>Prewriting</a:t>
            </a:r>
          </a:p>
        </p:txBody>
      </p:sp>
      <p:sp>
        <p:nvSpPr>
          <p:cNvPr id="8" name="Footer Placeholder 1"/>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9" name="Slide Number Placeholder 8"/>
          <p:cNvSpPr>
            <a:spLocks noGrp="1"/>
          </p:cNvSpPr>
          <p:nvPr>
            <p:ph type="sldNum" sz="quarter" idx="4"/>
          </p:nvPr>
        </p:nvSpPr>
        <p:spPr/>
        <p:txBody>
          <a:bodyPr/>
          <a:lstStyle/>
          <a:p>
            <a:r>
              <a:rPr lang="en-CA" dirty="0"/>
              <a:t>4-</a:t>
            </a:r>
            <a:fld id="{90E60EF9-1974-4B4E-8EB0-BAAA0C254CFE}" type="slidenum">
              <a:rPr lang="en-CA" smtClean="0"/>
              <a:pPr/>
              <a:t>37</a:t>
            </a:fld>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12322"/>
                                        </p:tgtEl>
                                        <p:attrNameLst>
                                          <p:attrName>style.visibility</p:attrName>
                                        </p:attrNameLst>
                                      </p:cBhvr>
                                      <p:to>
                                        <p:strVal val="visible"/>
                                      </p:to>
                                    </p:set>
                                    <p:anim calcmode="lin" valueType="num">
                                      <p:cBhvr additive="base">
                                        <p:cTn id="7" dur="500" fill="hold"/>
                                        <p:tgtEl>
                                          <p:spTgt spid="312322"/>
                                        </p:tgtEl>
                                        <p:attrNameLst>
                                          <p:attrName>ppt_x</p:attrName>
                                        </p:attrNameLst>
                                      </p:cBhvr>
                                      <p:tavLst>
                                        <p:tav tm="0">
                                          <p:val>
                                            <p:strVal val="0-#ppt_w/2"/>
                                          </p:val>
                                        </p:tav>
                                        <p:tav tm="100000">
                                          <p:val>
                                            <p:strVal val="#ppt_x"/>
                                          </p:val>
                                        </p:tav>
                                      </p:tavLst>
                                    </p:anim>
                                    <p:anim calcmode="lin" valueType="num">
                                      <p:cBhvr additive="base">
                                        <p:cTn id="8" dur="500" fill="hold"/>
                                        <p:tgtEl>
                                          <p:spTgt spid="31232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12328"/>
                                        </p:tgtEl>
                                        <p:attrNameLst>
                                          <p:attrName>style.visibility</p:attrName>
                                        </p:attrNameLst>
                                      </p:cBhvr>
                                      <p:to>
                                        <p:strVal val="visible"/>
                                      </p:to>
                                    </p:set>
                                    <p:anim calcmode="lin" valueType="num">
                                      <p:cBhvr additive="base">
                                        <p:cTn id="13" dur="500" fill="hold"/>
                                        <p:tgtEl>
                                          <p:spTgt spid="312328"/>
                                        </p:tgtEl>
                                        <p:attrNameLst>
                                          <p:attrName>ppt_x</p:attrName>
                                        </p:attrNameLst>
                                      </p:cBhvr>
                                      <p:tavLst>
                                        <p:tav tm="0">
                                          <p:val>
                                            <p:strVal val="0-#ppt_w/2"/>
                                          </p:val>
                                        </p:tav>
                                        <p:tav tm="100000">
                                          <p:val>
                                            <p:strVal val="#ppt_x"/>
                                          </p:val>
                                        </p:tav>
                                      </p:tavLst>
                                    </p:anim>
                                    <p:anim calcmode="lin" valueType="num">
                                      <p:cBhvr additive="base">
                                        <p:cTn id="14" dur="500" fill="hold"/>
                                        <p:tgtEl>
                                          <p:spTgt spid="31232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12326"/>
                                        </p:tgtEl>
                                        <p:attrNameLst>
                                          <p:attrName>style.visibility</p:attrName>
                                        </p:attrNameLst>
                                      </p:cBhvr>
                                      <p:to>
                                        <p:strVal val="visible"/>
                                      </p:to>
                                    </p:set>
                                    <p:anim calcmode="lin" valueType="num">
                                      <p:cBhvr additive="base">
                                        <p:cTn id="19" dur="500" fill="hold"/>
                                        <p:tgtEl>
                                          <p:spTgt spid="312326"/>
                                        </p:tgtEl>
                                        <p:attrNameLst>
                                          <p:attrName>ppt_x</p:attrName>
                                        </p:attrNameLst>
                                      </p:cBhvr>
                                      <p:tavLst>
                                        <p:tav tm="0">
                                          <p:val>
                                            <p:strVal val="0-#ppt_w/2"/>
                                          </p:val>
                                        </p:tav>
                                        <p:tav tm="100000">
                                          <p:val>
                                            <p:strVal val="#ppt_x"/>
                                          </p:val>
                                        </p:tav>
                                      </p:tavLst>
                                    </p:anim>
                                    <p:anim calcmode="lin" valueType="num">
                                      <p:cBhvr additive="base">
                                        <p:cTn id="20" dur="500" fill="hold"/>
                                        <p:tgtEl>
                                          <p:spTgt spid="3123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322" grpId="0"/>
      <p:bldP spid="312326" grpId="0"/>
      <p:bldP spid="312328" grpId="0" animBg="1"/>
    </p:bld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5395" name="Rectangle 3"/>
          <p:cNvSpPr>
            <a:spLocks noGrp="1" noChangeArrowheads="1"/>
          </p:cNvSpPr>
          <p:nvPr>
            <p:ph type="title"/>
          </p:nvPr>
        </p:nvSpPr>
        <p:spPr/>
        <p:txBody>
          <a:bodyPr>
            <a:normAutofit/>
          </a:bodyPr>
          <a:lstStyle/>
          <a:p>
            <a:r>
              <a:rPr lang="en-US" dirty="0">
                <a:solidFill>
                  <a:srgbClr val="000000"/>
                </a:solidFill>
              </a:rPr>
              <a:t>Phase 2: Drafting</a:t>
            </a:r>
          </a:p>
        </p:txBody>
      </p:sp>
      <p:sp>
        <p:nvSpPr>
          <p:cNvPr id="315399" name="Rectangle 7"/>
          <p:cNvSpPr>
            <a:spLocks noChangeArrowheads="1"/>
          </p:cNvSpPr>
          <p:nvPr/>
        </p:nvSpPr>
        <p:spPr bwMode="auto">
          <a:xfrm>
            <a:off x="3505200" y="2057400"/>
            <a:ext cx="5257800" cy="3531840"/>
          </a:xfrm>
          <a:prstGeom prst="rect">
            <a:avLst/>
          </a:prstGeom>
          <a:noFill/>
          <a:ln w="9525">
            <a:noFill/>
            <a:miter lim="800000"/>
            <a:headEnd/>
            <a:tailEnd/>
          </a:ln>
        </p:spPr>
        <p:txBody>
          <a:bodyPr/>
          <a:lstStyle/>
          <a:p>
            <a:pPr>
              <a:lnSpc>
                <a:spcPct val="90000"/>
              </a:lnSpc>
              <a:spcBef>
                <a:spcPct val="20000"/>
              </a:spcBef>
              <a:spcAft>
                <a:spcPct val="10000"/>
              </a:spcAft>
              <a:buClr>
                <a:srgbClr val="963C26"/>
              </a:buClr>
              <a:buFont typeface="Wingdings" pitchFamily="2" charset="2"/>
              <a:buNone/>
            </a:pPr>
            <a:r>
              <a:rPr lang="en-US" sz="3200" dirty="0">
                <a:latin typeface="+mn-lt"/>
              </a:rPr>
              <a:t>Team members work separately to collect information and compose the first draft.</a:t>
            </a:r>
          </a:p>
          <a:p>
            <a:pPr marL="457200" indent="-457200">
              <a:lnSpc>
                <a:spcPct val="90000"/>
              </a:lnSpc>
              <a:spcBef>
                <a:spcPct val="20000"/>
              </a:spcBef>
              <a:spcAft>
                <a:spcPct val="10000"/>
              </a:spcAft>
              <a:buClr>
                <a:srgbClr val="963C26"/>
              </a:buClr>
              <a:buFont typeface="Arial" pitchFamily="34" charset="0"/>
              <a:buChar char="•"/>
            </a:pPr>
            <a:r>
              <a:rPr lang="en-US" sz="3200" dirty="0">
                <a:latin typeface="+mn-lt"/>
              </a:rPr>
              <a:t>Research</a:t>
            </a:r>
          </a:p>
          <a:p>
            <a:pPr marL="457200" indent="-457200">
              <a:lnSpc>
                <a:spcPct val="90000"/>
              </a:lnSpc>
              <a:spcBef>
                <a:spcPct val="20000"/>
              </a:spcBef>
              <a:spcAft>
                <a:spcPct val="10000"/>
              </a:spcAft>
              <a:buClr>
                <a:srgbClr val="963C26"/>
              </a:buClr>
              <a:buFont typeface="Arial" pitchFamily="34" charset="0"/>
              <a:buChar char="•"/>
            </a:pPr>
            <a:r>
              <a:rPr lang="en-US" sz="3200" dirty="0">
                <a:latin typeface="+mn-lt"/>
              </a:rPr>
              <a:t>Organize</a:t>
            </a:r>
          </a:p>
          <a:p>
            <a:pPr marL="457200" indent="-457200">
              <a:lnSpc>
                <a:spcPct val="90000"/>
              </a:lnSpc>
              <a:spcBef>
                <a:spcPct val="20000"/>
              </a:spcBef>
              <a:spcAft>
                <a:spcPct val="10000"/>
              </a:spcAft>
              <a:buClr>
                <a:srgbClr val="963C26"/>
              </a:buClr>
              <a:buFont typeface="Arial" pitchFamily="34" charset="0"/>
              <a:buChar char="•"/>
            </a:pPr>
            <a:r>
              <a:rPr lang="en-US" sz="3200" dirty="0">
                <a:latin typeface="+mn-lt"/>
              </a:rPr>
              <a:t>Compose</a:t>
            </a:r>
          </a:p>
          <a:p>
            <a:pPr>
              <a:lnSpc>
                <a:spcPct val="90000"/>
              </a:lnSpc>
              <a:spcBef>
                <a:spcPct val="20000"/>
              </a:spcBef>
              <a:spcAft>
                <a:spcPct val="10000"/>
              </a:spcAft>
              <a:buClr>
                <a:srgbClr val="963C26"/>
              </a:buClr>
              <a:buFont typeface="Wingdings" pitchFamily="2" charset="2"/>
              <a:buNone/>
            </a:pPr>
            <a:endParaRPr lang="en-US" sz="3200" dirty="0">
              <a:latin typeface="+mn-lt"/>
            </a:endParaRPr>
          </a:p>
        </p:txBody>
      </p:sp>
      <p:sp>
        <p:nvSpPr>
          <p:cNvPr id="315401" name="WordArt 9"/>
          <p:cNvSpPr>
            <a:spLocks noChangeArrowheads="1" noChangeShapeType="1" noTextEdit="1"/>
          </p:cNvSpPr>
          <p:nvPr/>
        </p:nvSpPr>
        <p:spPr bwMode="auto">
          <a:xfrm>
            <a:off x="1219200" y="2057400"/>
            <a:ext cx="1295400" cy="2324100"/>
          </a:xfrm>
          <a:prstGeom prst="rect">
            <a:avLst/>
          </a:prstGeom>
        </p:spPr>
        <p:txBody>
          <a:bodyPr wrap="none" fromWordArt="1">
            <a:prstTxWarp prst="textPlain">
              <a:avLst>
                <a:gd name="adj" fmla="val 42264"/>
              </a:avLst>
            </a:prstTxWarp>
          </a:bodyPr>
          <a:lstStyle/>
          <a:p>
            <a:pPr algn="ctr"/>
            <a:r>
              <a:rPr lang="en-US" sz="9600" kern="10" dirty="0">
                <a:ln w="9525">
                  <a:noFill/>
                  <a:round/>
                  <a:headEnd/>
                  <a:tailEnd/>
                </a:ln>
                <a:solidFill>
                  <a:schemeClr val="accent3">
                    <a:lumMod val="75000"/>
                  </a:schemeClr>
                </a:solidFill>
                <a:effectLst>
                  <a:outerShdw dist="35921" dir="2700000" algn="ctr" rotWithShape="0">
                    <a:srgbClr val="C0C0C0">
                      <a:alpha val="79999"/>
                    </a:srgbClr>
                  </a:outerShdw>
                </a:effectLst>
                <a:latin typeface="Impact"/>
              </a:rPr>
              <a:t>2</a:t>
            </a:r>
          </a:p>
        </p:txBody>
      </p:sp>
      <p:sp>
        <p:nvSpPr>
          <p:cNvPr id="315402" name="Rectangle 10"/>
          <p:cNvSpPr>
            <a:spLocks noChangeArrowheads="1"/>
          </p:cNvSpPr>
          <p:nvPr/>
        </p:nvSpPr>
        <p:spPr bwMode="auto">
          <a:xfrm>
            <a:off x="762000" y="3048000"/>
            <a:ext cx="2133600" cy="533400"/>
          </a:xfrm>
          <a:prstGeom prst="rect">
            <a:avLst/>
          </a:prstGeom>
          <a:solidFill>
            <a:schemeClr val="bg1"/>
          </a:solidFill>
          <a:ln w="9525" algn="ctr">
            <a:noFill/>
            <a:miter lim="800000"/>
            <a:headEnd/>
            <a:tailEnd/>
          </a:ln>
        </p:spPr>
        <p:txBody>
          <a:bodyPr anchor="ctr"/>
          <a:lstStyle/>
          <a:p>
            <a:pPr algn="ctr">
              <a:lnSpc>
                <a:spcPct val="90000"/>
              </a:lnSpc>
              <a:spcBef>
                <a:spcPct val="20000"/>
              </a:spcBef>
              <a:spcAft>
                <a:spcPct val="10000"/>
              </a:spcAft>
              <a:buClr>
                <a:srgbClr val="963C26"/>
              </a:buClr>
              <a:buFont typeface="Wingdings" pitchFamily="2" charset="2"/>
              <a:buNone/>
            </a:pPr>
            <a:r>
              <a:rPr lang="en-US" sz="3600" dirty="0">
                <a:solidFill>
                  <a:schemeClr val="accent3">
                    <a:lumMod val="75000"/>
                  </a:schemeClr>
                </a:solidFill>
              </a:rPr>
              <a:t>Drafting</a:t>
            </a:r>
          </a:p>
        </p:txBody>
      </p:sp>
      <p:sp>
        <p:nvSpPr>
          <p:cNvPr id="8" name="Footer Placeholder 1"/>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9" name="Slide Number Placeholder 8"/>
          <p:cNvSpPr>
            <a:spLocks noGrp="1"/>
          </p:cNvSpPr>
          <p:nvPr>
            <p:ph type="sldNum" sz="quarter" idx="4"/>
          </p:nvPr>
        </p:nvSpPr>
        <p:spPr/>
        <p:txBody>
          <a:bodyPr/>
          <a:lstStyle/>
          <a:p>
            <a:r>
              <a:rPr lang="en-CA" dirty="0"/>
              <a:t>4-</a:t>
            </a:r>
            <a:fld id="{90E60EF9-1974-4B4E-8EB0-BAAA0C254CFE}" type="slidenum">
              <a:rPr lang="en-CA" smtClean="0"/>
              <a:pPr/>
              <a:t>38</a:t>
            </a:fld>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15395"/>
                                        </p:tgtEl>
                                        <p:attrNameLst>
                                          <p:attrName>style.visibility</p:attrName>
                                        </p:attrNameLst>
                                      </p:cBhvr>
                                      <p:to>
                                        <p:strVal val="visible"/>
                                      </p:to>
                                    </p:set>
                                    <p:anim calcmode="lin" valueType="num">
                                      <p:cBhvr additive="base">
                                        <p:cTn id="7" dur="500" fill="hold"/>
                                        <p:tgtEl>
                                          <p:spTgt spid="315395"/>
                                        </p:tgtEl>
                                        <p:attrNameLst>
                                          <p:attrName>ppt_x</p:attrName>
                                        </p:attrNameLst>
                                      </p:cBhvr>
                                      <p:tavLst>
                                        <p:tav tm="0">
                                          <p:val>
                                            <p:strVal val="0-#ppt_w/2"/>
                                          </p:val>
                                        </p:tav>
                                        <p:tav tm="100000">
                                          <p:val>
                                            <p:strVal val="#ppt_x"/>
                                          </p:val>
                                        </p:tav>
                                      </p:tavLst>
                                    </p:anim>
                                    <p:anim calcmode="lin" valueType="num">
                                      <p:cBhvr additive="base">
                                        <p:cTn id="8" dur="500" fill="hold"/>
                                        <p:tgtEl>
                                          <p:spTgt spid="31539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15402">
                                            <p:txEl>
                                              <p:pRg st="0" end="0"/>
                                            </p:txEl>
                                          </p:spTgt>
                                        </p:tgtEl>
                                        <p:attrNameLst>
                                          <p:attrName>style.visibility</p:attrName>
                                        </p:attrNameLst>
                                      </p:cBhvr>
                                      <p:to>
                                        <p:strVal val="visible"/>
                                      </p:to>
                                    </p:set>
                                    <p:anim calcmode="lin" valueType="num">
                                      <p:cBhvr additive="base">
                                        <p:cTn id="13" dur="500" fill="hold"/>
                                        <p:tgtEl>
                                          <p:spTgt spid="315402">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1540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15399"/>
                                        </p:tgtEl>
                                        <p:attrNameLst>
                                          <p:attrName>style.visibility</p:attrName>
                                        </p:attrNameLst>
                                      </p:cBhvr>
                                      <p:to>
                                        <p:strVal val="visible"/>
                                      </p:to>
                                    </p:set>
                                    <p:anim calcmode="lin" valueType="num">
                                      <p:cBhvr additive="base">
                                        <p:cTn id="19" dur="500" fill="hold"/>
                                        <p:tgtEl>
                                          <p:spTgt spid="315399"/>
                                        </p:tgtEl>
                                        <p:attrNameLst>
                                          <p:attrName>ppt_x</p:attrName>
                                        </p:attrNameLst>
                                      </p:cBhvr>
                                      <p:tavLst>
                                        <p:tav tm="0">
                                          <p:val>
                                            <p:strVal val="0-#ppt_w/2"/>
                                          </p:val>
                                        </p:tav>
                                        <p:tav tm="100000">
                                          <p:val>
                                            <p:strVal val="#ppt_x"/>
                                          </p:val>
                                        </p:tav>
                                      </p:tavLst>
                                    </p:anim>
                                    <p:anim calcmode="lin" valueType="num">
                                      <p:cBhvr additive="base">
                                        <p:cTn id="20" dur="500" fill="hold"/>
                                        <p:tgtEl>
                                          <p:spTgt spid="31539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395" grpId="0"/>
      <p:bldP spid="315399" grpId="0"/>
    </p:bld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6418" name="Rectangle 2"/>
          <p:cNvSpPr>
            <a:spLocks noGrp="1" noChangeArrowheads="1"/>
          </p:cNvSpPr>
          <p:nvPr>
            <p:ph type="title"/>
          </p:nvPr>
        </p:nvSpPr>
        <p:spPr/>
        <p:txBody>
          <a:bodyPr>
            <a:normAutofit/>
          </a:bodyPr>
          <a:lstStyle/>
          <a:p>
            <a:r>
              <a:rPr lang="en-US" dirty="0">
                <a:solidFill>
                  <a:srgbClr val="000000"/>
                </a:solidFill>
              </a:rPr>
              <a:t>Phase 3: Revising</a:t>
            </a:r>
          </a:p>
        </p:txBody>
      </p:sp>
      <p:sp>
        <p:nvSpPr>
          <p:cNvPr id="316424" name="WordArt 8"/>
          <p:cNvSpPr>
            <a:spLocks noChangeArrowheads="1" noChangeShapeType="1" noTextEdit="1"/>
          </p:cNvSpPr>
          <p:nvPr/>
        </p:nvSpPr>
        <p:spPr bwMode="auto">
          <a:xfrm>
            <a:off x="1183758" y="1828800"/>
            <a:ext cx="1254641" cy="2743200"/>
          </a:xfrm>
          <a:prstGeom prst="rect">
            <a:avLst/>
          </a:prstGeom>
        </p:spPr>
        <p:txBody>
          <a:bodyPr wrap="none" fromWordArt="1">
            <a:prstTxWarp prst="textPlain">
              <a:avLst>
                <a:gd name="adj" fmla="val 39264"/>
              </a:avLst>
            </a:prstTxWarp>
          </a:bodyPr>
          <a:lstStyle/>
          <a:p>
            <a:pPr algn="ctr"/>
            <a:r>
              <a:rPr lang="en-US" sz="9600" kern="10" dirty="0">
                <a:ln w="9525">
                  <a:noFill/>
                  <a:round/>
                  <a:headEnd/>
                  <a:tailEnd/>
                </a:ln>
                <a:solidFill>
                  <a:schemeClr val="accent3">
                    <a:lumMod val="75000"/>
                  </a:schemeClr>
                </a:solidFill>
                <a:effectLst>
                  <a:outerShdw dist="35921" dir="2700000" algn="ctr" rotWithShape="0">
                    <a:srgbClr val="C0C0C0">
                      <a:alpha val="79999"/>
                    </a:srgbClr>
                  </a:outerShdw>
                </a:effectLst>
                <a:latin typeface="Impact"/>
              </a:rPr>
              <a:t>3</a:t>
            </a:r>
          </a:p>
        </p:txBody>
      </p:sp>
      <p:sp>
        <p:nvSpPr>
          <p:cNvPr id="316425" name="Rectangle 9"/>
          <p:cNvSpPr>
            <a:spLocks noChangeArrowheads="1"/>
          </p:cNvSpPr>
          <p:nvPr/>
        </p:nvSpPr>
        <p:spPr bwMode="auto">
          <a:xfrm>
            <a:off x="457200" y="3129070"/>
            <a:ext cx="2667000" cy="533400"/>
          </a:xfrm>
          <a:prstGeom prst="rect">
            <a:avLst/>
          </a:prstGeom>
          <a:solidFill>
            <a:schemeClr val="bg1"/>
          </a:solidFill>
          <a:ln w="9525" algn="ctr">
            <a:noFill/>
            <a:miter lim="800000"/>
            <a:headEnd/>
            <a:tailEnd/>
          </a:ln>
        </p:spPr>
        <p:txBody>
          <a:bodyPr anchor="ctr"/>
          <a:lstStyle/>
          <a:p>
            <a:pPr algn="ctr">
              <a:lnSpc>
                <a:spcPct val="90000"/>
              </a:lnSpc>
              <a:spcBef>
                <a:spcPct val="20000"/>
              </a:spcBef>
              <a:spcAft>
                <a:spcPct val="10000"/>
              </a:spcAft>
              <a:buClr>
                <a:srgbClr val="963C26"/>
              </a:buClr>
              <a:buFont typeface="Wingdings" pitchFamily="2" charset="2"/>
              <a:buNone/>
            </a:pPr>
            <a:r>
              <a:rPr lang="en-US" sz="3600" dirty="0">
                <a:solidFill>
                  <a:schemeClr val="accent3">
                    <a:lumMod val="75000"/>
                  </a:schemeClr>
                </a:solidFill>
              </a:rPr>
              <a:t>Revising</a:t>
            </a:r>
          </a:p>
        </p:txBody>
      </p:sp>
      <p:sp>
        <p:nvSpPr>
          <p:cNvPr id="316419" name="Rectangle 3"/>
          <p:cNvSpPr>
            <a:spLocks noChangeArrowheads="1"/>
          </p:cNvSpPr>
          <p:nvPr/>
        </p:nvSpPr>
        <p:spPr bwMode="auto">
          <a:xfrm>
            <a:off x="3505200" y="1828800"/>
            <a:ext cx="4495800" cy="3976464"/>
          </a:xfrm>
          <a:prstGeom prst="rect">
            <a:avLst/>
          </a:prstGeom>
          <a:noFill/>
          <a:ln w="9525">
            <a:noFill/>
            <a:miter lim="800000"/>
            <a:headEnd/>
            <a:tailEnd/>
          </a:ln>
        </p:spPr>
        <p:txBody>
          <a:bodyPr/>
          <a:lstStyle/>
          <a:p>
            <a:pPr>
              <a:lnSpc>
                <a:spcPct val="90000"/>
              </a:lnSpc>
              <a:spcBef>
                <a:spcPct val="20000"/>
              </a:spcBef>
              <a:spcAft>
                <a:spcPct val="10000"/>
              </a:spcAft>
              <a:buClr>
                <a:srgbClr val="963C26"/>
              </a:buClr>
              <a:buFont typeface="Wingdings" pitchFamily="2" charset="2"/>
              <a:buNone/>
            </a:pPr>
            <a:r>
              <a:rPr lang="en-US" sz="3200" dirty="0">
                <a:latin typeface="Calibri" pitchFamily="34" charset="0"/>
                <a:cs typeface="Calibri" pitchFamily="34" charset="0"/>
              </a:rPr>
              <a:t>Team members work together to synthesize, but individuals may do final formatting and proofreading.</a:t>
            </a:r>
          </a:p>
          <a:p>
            <a:pPr marL="457200" indent="-457200">
              <a:lnSpc>
                <a:spcPct val="90000"/>
              </a:lnSpc>
              <a:spcBef>
                <a:spcPct val="20000"/>
              </a:spcBef>
              <a:spcAft>
                <a:spcPct val="10000"/>
              </a:spcAft>
              <a:buClr>
                <a:srgbClr val="963C26"/>
              </a:buClr>
              <a:buFont typeface="Arial" pitchFamily="34" charset="0"/>
              <a:buChar char="•"/>
            </a:pPr>
            <a:r>
              <a:rPr lang="en-US" sz="3200" dirty="0">
                <a:latin typeface="Calibri" pitchFamily="34" charset="0"/>
                <a:cs typeface="Calibri" pitchFamily="34" charset="0"/>
              </a:rPr>
              <a:t>Edit</a:t>
            </a:r>
          </a:p>
          <a:p>
            <a:pPr marL="457200" indent="-457200">
              <a:lnSpc>
                <a:spcPct val="90000"/>
              </a:lnSpc>
              <a:spcBef>
                <a:spcPct val="20000"/>
              </a:spcBef>
              <a:spcAft>
                <a:spcPct val="10000"/>
              </a:spcAft>
              <a:buClr>
                <a:srgbClr val="963C26"/>
              </a:buClr>
              <a:buFont typeface="Arial" pitchFamily="34" charset="0"/>
              <a:buChar char="•"/>
            </a:pPr>
            <a:r>
              <a:rPr lang="en-US" sz="3200" dirty="0">
                <a:latin typeface="Calibri" pitchFamily="34" charset="0"/>
                <a:cs typeface="Calibri" pitchFamily="34" charset="0"/>
              </a:rPr>
              <a:t>Proofread</a:t>
            </a:r>
          </a:p>
          <a:p>
            <a:pPr marL="457200" indent="-457200">
              <a:lnSpc>
                <a:spcPct val="90000"/>
              </a:lnSpc>
              <a:spcBef>
                <a:spcPct val="20000"/>
              </a:spcBef>
              <a:spcAft>
                <a:spcPct val="10000"/>
              </a:spcAft>
              <a:buClr>
                <a:srgbClr val="963C26"/>
              </a:buClr>
              <a:buFont typeface="Arial" pitchFamily="34" charset="0"/>
              <a:buChar char="•"/>
            </a:pPr>
            <a:r>
              <a:rPr lang="en-US" sz="3200" dirty="0">
                <a:latin typeface="Calibri" pitchFamily="34" charset="0"/>
                <a:cs typeface="Calibri" pitchFamily="34" charset="0"/>
              </a:rPr>
              <a:t>Evaluate</a:t>
            </a:r>
          </a:p>
        </p:txBody>
      </p:sp>
      <p:sp>
        <p:nvSpPr>
          <p:cNvPr id="8" name="Footer Placeholder 1"/>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9" name="Slide Number Placeholder 8"/>
          <p:cNvSpPr>
            <a:spLocks noGrp="1"/>
          </p:cNvSpPr>
          <p:nvPr>
            <p:ph type="sldNum" sz="quarter" idx="4"/>
          </p:nvPr>
        </p:nvSpPr>
        <p:spPr/>
        <p:txBody>
          <a:bodyPr/>
          <a:lstStyle/>
          <a:p>
            <a:r>
              <a:rPr lang="en-CA" dirty="0"/>
              <a:t>4-</a:t>
            </a:r>
            <a:fld id="{90E60EF9-1974-4B4E-8EB0-BAAA0C254CFE}" type="slidenum">
              <a:rPr lang="en-CA" smtClean="0"/>
              <a:pPr/>
              <a:t>39</a:t>
            </a:fld>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16418"/>
                                        </p:tgtEl>
                                        <p:attrNameLst>
                                          <p:attrName>style.visibility</p:attrName>
                                        </p:attrNameLst>
                                      </p:cBhvr>
                                      <p:to>
                                        <p:strVal val="visible"/>
                                      </p:to>
                                    </p:set>
                                    <p:anim calcmode="lin" valueType="num">
                                      <p:cBhvr additive="base">
                                        <p:cTn id="7" dur="500" fill="hold"/>
                                        <p:tgtEl>
                                          <p:spTgt spid="316418"/>
                                        </p:tgtEl>
                                        <p:attrNameLst>
                                          <p:attrName>ppt_x</p:attrName>
                                        </p:attrNameLst>
                                      </p:cBhvr>
                                      <p:tavLst>
                                        <p:tav tm="0">
                                          <p:val>
                                            <p:strVal val="0-#ppt_w/2"/>
                                          </p:val>
                                        </p:tav>
                                        <p:tav tm="100000">
                                          <p:val>
                                            <p:strVal val="#ppt_x"/>
                                          </p:val>
                                        </p:tav>
                                      </p:tavLst>
                                    </p:anim>
                                    <p:anim calcmode="lin" valueType="num">
                                      <p:cBhvr additive="base">
                                        <p:cTn id="8" dur="500" fill="hold"/>
                                        <p:tgtEl>
                                          <p:spTgt spid="31641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16425">
                                            <p:txEl>
                                              <p:pRg st="0" end="0"/>
                                            </p:txEl>
                                          </p:spTgt>
                                        </p:tgtEl>
                                        <p:attrNameLst>
                                          <p:attrName>style.visibility</p:attrName>
                                        </p:attrNameLst>
                                      </p:cBhvr>
                                      <p:to>
                                        <p:strVal val="visible"/>
                                      </p:to>
                                    </p:set>
                                    <p:anim calcmode="lin" valueType="num">
                                      <p:cBhvr additive="base">
                                        <p:cTn id="13" dur="500" fill="hold"/>
                                        <p:tgtEl>
                                          <p:spTgt spid="316425">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1642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16419"/>
                                        </p:tgtEl>
                                        <p:attrNameLst>
                                          <p:attrName>style.visibility</p:attrName>
                                        </p:attrNameLst>
                                      </p:cBhvr>
                                      <p:to>
                                        <p:strVal val="visible"/>
                                      </p:to>
                                    </p:set>
                                    <p:anim calcmode="lin" valueType="num">
                                      <p:cBhvr additive="base">
                                        <p:cTn id="19" dur="500" fill="hold"/>
                                        <p:tgtEl>
                                          <p:spTgt spid="316419"/>
                                        </p:tgtEl>
                                        <p:attrNameLst>
                                          <p:attrName>ppt_x</p:attrName>
                                        </p:attrNameLst>
                                      </p:cBhvr>
                                      <p:tavLst>
                                        <p:tav tm="0">
                                          <p:val>
                                            <p:strVal val="0-#ppt_w/2"/>
                                          </p:val>
                                        </p:tav>
                                        <p:tav tm="100000">
                                          <p:val>
                                            <p:strVal val="#ppt_x"/>
                                          </p:val>
                                        </p:tav>
                                      </p:tavLst>
                                    </p:anim>
                                    <p:anim calcmode="lin" valueType="num">
                                      <p:cBhvr additive="base">
                                        <p:cTn id="20" dur="500" fill="hold"/>
                                        <p:tgtEl>
                                          <p:spTgt spid="3164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418" grpId="0"/>
      <p:bldP spid="316419"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US" dirty="0"/>
              <a:t>Planning Business Messages</a:t>
            </a:r>
          </a:p>
        </p:txBody>
      </p:sp>
      <p:sp>
        <p:nvSpPr>
          <p:cNvPr id="55299" name="AutoShape 38">
            <a:hlinkClick r:id="rId3" action="ppaction://hlinksldjump"/>
          </p:cNvPr>
          <p:cNvSpPr>
            <a:spLocks noChangeArrowheads="1"/>
          </p:cNvSpPr>
          <p:nvPr/>
        </p:nvSpPr>
        <p:spPr bwMode="auto">
          <a:xfrm>
            <a:off x="779241" y="2060848"/>
            <a:ext cx="3816423" cy="1440160"/>
          </a:xfrm>
          <a:prstGeom prst="roundRect">
            <a:avLst>
              <a:gd name="adj" fmla="val 16667"/>
            </a:avLst>
          </a:prstGeom>
          <a:solidFill>
            <a:schemeClr val="accent3">
              <a:lumMod val="40000"/>
              <a:lumOff val="60000"/>
            </a:schemeClr>
          </a:solidFill>
          <a:ln w="9525" algn="ctr">
            <a:noFill/>
            <a:round/>
            <a:headEnd/>
            <a:tailEnd/>
          </a:ln>
          <a:scene3d>
            <a:camera prst="orthographicFront"/>
            <a:lightRig rig="threePt" dir="t"/>
          </a:scene3d>
          <a:sp3d>
            <a:bevelT/>
          </a:sp3d>
        </p:spPr>
        <p:txBody>
          <a:bodyPr wrap="none" anchor="ctr"/>
          <a:lstStyle/>
          <a:p>
            <a:pPr algn="ctr">
              <a:lnSpc>
                <a:spcPct val="80000"/>
              </a:lnSpc>
              <a:spcBef>
                <a:spcPct val="20000"/>
              </a:spcBef>
              <a:buSzPct val="75000"/>
            </a:pPr>
            <a:r>
              <a:rPr lang="en-US" sz="2800" dirty="0">
                <a:latin typeface="Calibri" pitchFamily="34" charset="0"/>
                <a:cs typeface="Calibri" pitchFamily="34" charset="0"/>
              </a:rPr>
              <a:t>The 3-x-3</a:t>
            </a:r>
            <a:br>
              <a:rPr lang="en-US" sz="2800" dirty="0">
                <a:latin typeface="Calibri" pitchFamily="34" charset="0"/>
                <a:cs typeface="Calibri" pitchFamily="34" charset="0"/>
              </a:rPr>
            </a:br>
            <a:r>
              <a:rPr lang="en-US" sz="2800" dirty="0">
                <a:latin typeface="Calibri" pitchFamily="34" charset="0"/>
                <a:cs typeface="Calibri" pitchFamily="34" charset="0"/>
              </a:rPr>
              <a:t>writing process</a:t>
            </a:r>
          </a:p>
        </p:txBody>
      </p:sp>
      <p:sp>
        <p:nvSpPr>
          <p:cNvPr id="55303" name="AutoShape 41">
            <a:hlinkClick r:id="rId4" action="ppaction://hlinksldjump"/>
          </p:cNvPr>
          <p:cNvSpPr>
            <a:spLocks noChangeArrowheads="1"/>
          </p:cNvSpPr>
          <p:nvPr/>
        </p:nvSpPr>
        <p:spPr bwMode="auto">
          <a:xfrm>
            <a:off x="4860032" y="3712779"/>
            <a:ext cx="3600400" cy="1433644"/>
          </a:xfrm>
          <a:prstGeom prst="roundRect">
            <a:avLst>
              <a:gd name="adj" fmla="val 16667"/>
            </a:avLst>
          </a:prstGeom>
          <a:solidFill>
            <a:schemeClr val="accent3">
              <a:lumMod val="40000"/>
              <a:lumOff val="60000"/>
            </a:schemeClr>
          </a:solidFill>
          <a:ln w="9525" algn="ctr">
            <a:noFill/>
            <a:round/>
            <a:headEnd/>
            <a:tailEnd/>
          </a:ln>
          <a:scene3d>
            <a:camera prst="orthographicFront"/>
            <a:lightRig rig="threePt" dir="t"/>
          </a:scene3d>
          <a:sp3d>
            <a:bevelT/>
          </a:sp3d>
        </p:spPr>
        <p:txBody>
          <a:bodyPr wrap="none" anchor="ctr"/>
          <a:lstStyle/>
          <a:p>
            <a:pPr algn="ctr">
              <a:lnSpc>
                <a:spcPct val="80000"/>
              </a:lnSpc>
              <a:spcBef>
                <a:spcPct val="20000"/>
              </a:spcBef>
              <a:buSzPct val="75000"/>
            </a:pPr>
            <a:endParaRPr lang="en-US" sz="2800" dirty="0">
              <a:latin typeface="Calibri" pitchFamily="34" charset="0"/>
              <a:cs typeface="Calibri" pitchFamily="34" charset="0"/>
            </a:endParaRPr>
          </a:p>
          <a:p>
            <a:pPr algn="ctr">
              <a:lnSpc>
                <a:spcPct val="80000"/>
              </a:lnSpc>
              <a:spcBef>
                <a:spcPct val="20000"/>
              </a:spcBef>
              <a:buSzPct val="75000"/>
            </a:pPr>
            <a:r>
              <a:rPr lang="en-US" sz="2800" dirty="0">
                <a:latin typeface="Calibri" pitchFamily="34" charset="0"/>
                <a:cs typeface="Calibri" pitchFamily="34" charset="0"/>
              </a:rPr>
              <a:t>Team collaborative</a:t>
            </a:r>
          </a:p>
          <a:p>
            <a:pPr algn="ctr">
              <a:lnSpc>
                <a:spcPct val="80000"/>
              </a:lnSpc>
              <a:spcBef>
                <a:spcPct val="20000"/>
              </a:spcBef>
              <a:buSzPct val="75000"/>
            </a:pPr>
            <a:r>
              <a:rPr lang="en-US" sz="2800" dirty="0">
                <a:latin typeface="Calibri" pitchFamily="34" charset="0"/>
                <a:cs typeface="Calibri" pitchFamily="34" charset="0"/>
              </a:rPr>
              <a:t>writing</a:t>
            </a:r>
          </a:p>
          <a:p>
            <a:pPr algn="ctr">
              <a:lnSpc>
                <a:spcPct val="80000"/>
              </a:lnSpc>
              <a:spcBef>
                <a:spcPct val="20000"/>
              </a:spcBef>
              <a:buSzPct val="75000"/>
            </a:pPr>
            <a:endParaRPr lang="en-US" sz="2800" dirty="0">
              <a:latin typeface="Calibri" pitchFamily="34" charset="0"/>
              <a:cs typeface="Calibri" pitchFamily="34" charset="0"/>
            </a:endParaRPr>
          </a:p>
        </p:txBody>
      </p:sp>
      <p:sp>
        <p:nvSpPr>
          <p:cNvPr id="55304" name="AutoShape 37">
            <a:hlinkClick r:id="rId5" action="ppaction://hlinksldjump"/>
          </p:cNvPr>
          <p:cNvSpPr>
            <a:spLocks noChangeArrowheads="1"/>
          </p:cNvSpPr>
          <p:nvPr/>
        </p:nvSpPr>
        <p:spPr bwMode="auto">
          <a:xfrm>
            <a:off x="779241" y="3673516"/>
            <a:ext cx="3816424" cy="1512169"/>
          </a:xfrm>
          <a:prstGeom prst="roundRect">
            <a:avLst>
              <a:gd name="adj" fmla="val 16667"/>
            </a:avLst>
          </a:prstGeom>
          <a:solidFill>
            <a:schemeClr val="accent3">
              <a:lumMod val="40000"/>
              <a:lumOff val="60000"/>
            </a:schemeClr>
          </a:solidFill>
          <a:ln w="9525" algn="ctr">
            <a:noFill/>
            <a:round/>
            <a:headEnd/>
            <a:tailEnd/>
          </a:ln>
          <a:scene3d>
            <a:camera prst="orthographicFront"/>
            <a:lightRig rig="threePt" dir="t"/>
          </a:scene3d>
          <a:sp3d>
            <a:bevelT/>
          </a:sp3d>
        </p:spPr>
        <p:txBody>
          <a:bodyPr wrap="none" anchor="ctr"/>
          <a:lstStyle/>
          <a:p>
            <a:pPr algn="ctr">
              <a:lnSpc>
                <a:spcPct val="80000"/>
              </a:lnSpc>
              <a:spcBef>
                <a:spcPct val="20000"/>
              </a:spcBef>
              <a:buSzPct val="75000"/>
            </a:pPr>
            <a:endParaRPr lang="en-US" sz="2800" dirty="0">
              <a:latin typeface="Calibri" pitchFamily="34" charset="0"/>
              <a:cs typeface="Calibri" pitchFamily="34" charset="0"/>
            </a:endParaRPr>
          </a:p>
          <a:p>
            <a:pPr algn="ctr">
              <a:lnSpc>
                <a:spcPct val="80000"/>
              </a:lnSpc>
              <a:spcBef>
                <a:spcPct val="20000"/>
              </a:spcBef>
              <a:buSzPct val="75000"/>
            </a:pPr>
            <a:r>
              <a:rPr lang="en-US" sz="2800" dirty="0">
                <a:latin typeface="Calibri" pitchFamily="34" charset="0"/>
                <a:cs typeface="Calibri" pitchFamily="34" charset="0"/>
              </a:rPr>
              <a:t>Writing techniques and </a:t>
            </a:r>
          </a:p>
          <a:p>
            <a:pPr algn="ctr">
              <a:lnSpc>
                <a:spcPct val="80000"/>
              </a:lnSpc>
              <a:spcBef>
                <a:spcPct val="20000"/>
              </a:spcBef>
              <a:buSzPct val="75000"/>
            </a:pPr>
            <a:r>
              <a:rPr lang="en-US" sz="2800" dirty="0">
                <a:latin typeface="Calibri" pitchFamily="34" charset="0"/>
                <a:cs typeface="Calibri" pitchFamily="34" charset="0"/>
              </a:rPr>
              <a:t>professional language</a:t>
            </a:r>
            <a:br>
              <a:rPr lang="en-US" sz="2800" dirty="0">
                <a:latin typeface="Calibri" pitchFamily="34" charset="0"/>
                <a:cs typeface="Calibri" pitchFamily="34" charset="0"/>
              </a:rPr>
            </a:br>
            <a:endParaRPr lang="en-US" sz="2800" dirty="0">
              <a:latin typeface="Calibri" pitchFamily="34" charset="0"/>
              <a:cs typeface="Calibri" pitchFamily="34" charset="0"/>
            </a:endParaRPr>
          </a:p>
        </p:txBody>
      </p:sp>
      <p:sp>
        <p:nvSpPr>
          <p:cNvPr id="55306" name="AutoShape 50">
            <a:hlinkClick r:id="rId6" action="ppaction://hlinksldjump"/>
          </p:cNvPr>
          <p:cNvSpPr>
            <a:spLocks noChangeArrowheads="1"/>
          </p:cNvSpPr>
          <p:nvPr/>
        </p:nvSpPr>
        <p:spPr bwMode="auto">
          <a:xfrm>
            <a:off x="4860032" y="2060848"/>
            <a:ext cx="3600400" cy="1440159"/>
          </a:xfrm>
          <a:prstGeom prst="roundRect">
            <a:avLst>
              <a:gd name="adj" fmla="val 16667"/>
            </a:avLst>
          </a:prstGeom>
          <a:solidFill>
            <a:schemeClr val="accent3">
              <a:lumMod val="40000"/>
              <a:lumOff val="60000"/>
            </a:schemeClr>
          </a:solidFill>
          <a:ln w="9525" algn="ctr">
            <a:noFill/>
            <a:round/>
            <a:headEnd/>
            <a:tailEnd/>
          </a:ln>
          <a:scene3d>
            <a:camera prst="orthographicFront"/>
            <a:lightRig rig="threePt" dir="t"/>
          </a:scene3d>
          <a:sp3d>
            <a:bevelT/>
          </a:sp3d>
        </p:spPr>
        <p:txBody>
          <a:bodyPr wrap="none" anchor="ctr"/>
          <a:lstStyle/>
          <a:p>
            <a:pPr algn="ctr">
              <a:lnSpc>
                <a:spcPct val="80000"/>
              </a:lnSpc>
              <a:spcBef>
                <a:spcPct val="20000"/>
              </a:spcBef>
              <a:buSzPct val="75000"/>
            </a:pPr>
            <a:r>
              <a:rPr lang="en-US" sz="2800" dirty="0">
                <a:latin typeface="Calibri" pitchFamily="34" charset="0"/>
                <a:cs typeface="Calibri" pitchFamily="34" charset="0"/>
              </a:rPr>
              <a:t>Analyze, </a:t>
            </a:r>
            <a:br>
              <a:rPr lang="en-US" sz="2800" dirty="0">
                <a:latin typeface="Calibri" pitchFamily="34" charset="0"/>
                <a:cs typeface="Calibri" pitchFamily="34" charset="0"/>
              </a:rPr>
            </a:br>
            <a:r>
              <a:rPr lang="en-US" sz="2800" dirty="0">
                <a:latin typeface="Calibri" pitchFamily="34" charset="0"/>
                <a:cs typeface="Calibri" pitchFamily="34" charset="0"/>
              </a:rPr>
              <a:t>anticipate, adapt</a:t>
            </a:r>
          </a:p>
        </p:txBody>
      </p:sp>
      <p:sp>
        <p:nvSpPr>
          <p:cNvPr id="11" name="Footer Placeholder 1"/>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12" name="Slide Number Placeholder 11"/>
          <p:cNvSpPr>
            <a:spLocks noGrp="1"/>
          </p:cNvSpPr>
          <p:nvPr>
            <p:ph type="sldNum" sz="quarter" idx="4"/>
          </p:nvPr>
        </p:nvSpPr>
        <p:spPr/>
        <p:txBody>
          <a:bodyPr/>
          <a:lstStyle/>
          <a:p>
            <a:r>
              <a:rPr lang="en-CA" dirty="0"/>
              <a:t>4-</a:t>
            </a:r>
            <a:fld id="{90E60EF9-1974-4B4E-8EB0-BAAA0C254CFE}" type="slidenum">
              <a:rPr lang="en-CA" smtClean="0"/>
              <a:pPr/>
              <a:t>4</a:t>
            </a:fld>
            <a:endParaRPr lang="en-CA"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1" nodeType="clickEffect">
                                  <p:stCondLst>
                                    <p:cond delay="0"/>
                                  </p:stCondLst>
                                  <p:childTnLst>
                                    <p:set>
                                      <p:cBhvr>
                                        <p:cTn id="6" dur="1" fill="hold">
                                          <p:stCondLst>
                                            <p:cond delay="0"/>
                                          </p:stCondLst>
                                        </p:cTn>
                                        <p:tgtEl>
                                          <p:spTgt spid="102402"/>
                                        </p:tgtEl>
                                        <p:attrNameLst>
                                          <p:attrName>style.visibility</p:attrName>
                                        </p:attrNameLst>
                                      </p:cBhvr>
                                      <p:to>
                                        <p:strVal val="visible"/>
                                      </p:to>
                                    </p:set>
                                    <p:anim calcmode="lin" valueType="num">
                                      <p:cBhvr additive="base">
                                        <p:cTn id="7" dur="2000" fill="hold"/>
                                        <p:tgtEl>
                                          <p:spTgt spid="102402"/>
                                        </p:tgtEl>
                                        <p:attrNameLst>
                                          <p:attrName>ppt_x</p:attrName>
                                        </p:attrNameLst>
                                      </p:cBhvr>
                                      <p:tavLst>
                                        <p:tav tm="0">
                                          <p:val>
                                            <p:strVal val="0-#ppt_w/2"/>
                                          </p:val>
                                        </p:tav>
                                        <p:tav tm="100000">
                                          <p:val>
                                            <p:strVal val="#ppt_x"/>
                                          </p:val>
                                        </p:tav>
                                      </p:tavLst>
                                    </p:anim>
                                    <p:anim calcmode="lin" valueType="num">
                                      <p:cBhvr additive="base">
                                        <p:cTn id="8" dur="2000" fill="hold"/>
                                        <p:tgtEl>
                                          <p:spTgt spid="10240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55299"/>
                                        </p:tgtEl>
                                        <p:attrNameLst>
                                          <p:attrName>style.visibility</p:attrName>
                                        </p:attrNameLst>
                                      </p:cBhvr>
                                      <p:to>
                                        <p:strVal val="visible"/>
                                      </p:to>
                                    </p:set>
                                    <p:animEffect transition="in" filter="fade">
                                      <p:cBhvr>
                                        <p:cTn id="13" dur="2000"/>
                                        <p:tgtEl>
                                          <p:spTgt spid="5529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5306"/>
                                        </p:tgtEl>
                                        <p:attrNameLst>
                                          <p:attrName>style.visibility</p:attrName>
                                        </p:attrNameLst>
                                      </p:cBhvr>
                                      <p:to>
                                        <p:strVal val="visible"/>
                                      </p:to>
                                    </p:set>
                                    <p:animEffect transition="in" filter="fade">
                                      <p:cBhvr>
                                        <p:cTn id="18" dur="2000"/>
                                        <p:tgtEl>
                                          <p:spTgt spid="5530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5304"/>
                                        </p:tgtEl>
                                        <p:attrNameLst>
                                          <p:attrName>style.visibility</p:attrName>
                                        </p:attrNameLst>
                                      </p:cBhvr>
                                      <p:to>
                                        <p:strVal val="visible"/>
                                      </p:to>
                                    </p:set>
                                    <p:animEffect transition="in" filter="fade">
                                      <p:cBhvr>
                                        <p:cTn id="23" dur="2000"/>
                                        <p:tgtEl>
                                          <p:spTgt spid="5530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5303"/>
                                        </p:tgtEl>
                                        <p:attrNameLst>
                                          <p:attrName>style.visibility</p:attrName>
                                        </p:attrNameLst>
                                      </p:cBhvr>
                                      <p:to>
                                        <p:strVal val="visible"/>
                                      </p:to>
                                    </p:set>
                                    <p:animEffect transition="in" filter="fade">
                                      <p:cBhvr>
                                        <p:cTn id="28" dur="2000"/>
                                        <p:tgtEl>
                                          <p:spTgt spid="553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2" grpId="1"/>
      <p:bldP spid="55299" grpId="0" animBg="1"/>
      <p:bldP spid="55303" grpId="0" animBg="1"/>
      <p:bldP spid="55304" grpId="0" animBg="1"/>
      <p:bldP spid="55306" grpId="0" animBg="1"/>
    </p:bld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Digital Collaboration Tools Supporting Team Writing </a:t>
            </a:r>
          </a:p>
        </p:txBody>
      </p:sp>
      <p:sp>
        <p:nvSpPr>
          <p:cNvPr id="6" name="Content Placeholder 5"/>
          <p:cNvSpPr>
            <a:spLocks noGrp="1"/>
          </p:cNvSpPr>
          <p:nvPr>
            <p:ph idx="1"/>
          </p:nvPr>
        </p:nvSpPr>
        <p:spPr/>
        <p:txBody>
          <a:bodyPr/>
          <a:lstStyle/>
          <a:p>
            <a:r>
              <a:rPr lang="en-CA" dirty="0"/>
              <a:t>E-mail</a:t>
            </a:r>
          </a:p>
          <a:p>
            <a:r>
              <a:rPr lang="en-CA" dirty="0"/>
              <a:t>Instant messaging and texting</a:t>
            </a:r>
          </a:p>
          <a:p>
            <a:r>
              <a:rPr lang="en-CA" dirty="0"/>
              <a:t>Wikis</a:t>
            </a:r>
          </a:p>
          <a:p>
            <a:r>
              <a:rPr lang="en-CA" dirty="0"/>
              <a:t>Track changes and other tools </a:t>
            </a:r>
          </a:p>
          <a:p>
            <a:r>
              <a:rPr lang="en-CA" dirty="0"/>
              <a:t>Web and telephone conferencing</a:t>
            </a:r>
          </a:p>
          <a:p>
            <a:r>
              <a:rPr lang="en-CA" dirty="0"/>
              <a:t>Collaboration software</a:t>
            </a:r>
          </a:p>
        </p:txBody>
      </p:sp>
      <p:sp>
        <p:nvSpPr>
          <p:cNvPr id="7" name="Footer Placeholder 1"/>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8" name="Slide Number Placeholder 7"/>
          <p:cNvSpPr>
            <a:spLocks noGrp="1"/>
          </p:cNvSpPr>
          <p:nvPr>
            <p:ph type="sldNum" sz="quarter" idx="4"/>
          </p:nvPr>
        </p:nvSpPr>
        <p:spPr/>
        <p:txBody>
          <a:bodyPr/>
          <a:lstStyle/>
          <a:p>
            <a:r>
              <a:rPr lang="en-CA" dirty="0"/>
              <a:t>4-</a:t>
            </a:r>
            <a:fld id="{90E60EF9-1974-4B4E-8EB0-BAAA0C254CFE}" type="slidenum">
              <a:rPr lang="en-CA" smtClean="0"/>
              <a:pPr/>
              <a:t>40</a:t>
            </a:fld>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 calcmode="lin" valueType="num">
                                      <p:cBhvr additive="base">
                                        <p:cTn id="13"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
                                            <p:txEl>
                                              <p:pRg st="0" end="0"/>
                                            </p:txEl>
                                          </p:spTgt>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 calcmode="lin" valueType="num">
                                      <p:cBhvr additive="base">
                                        <p:cTn id="17" dur="500" fill="hold"/>
                                        <p:tgtEl>
                                          <p:spTgt spid="6">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6">
                                            <p:txEl>
                                              <p:pRg st="1" end="1"/>
                                            </p:txEl>
                                          </p:spTgt>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 calcmode="lin" valueType="num">
                                      <p:cBhvr additive="base">
                                        <p:cTn id="21" dur="500" fill="hold"/>
                                        <p:tgtEl>
                                          <p:spTgt spid="6">
                                            <p:txEl>
                                              <p:pRg st="2" end="2"/>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6">
                                            <p:txEl>
                                              <p:pRg st="2" end="2"/>
                                            </p:txEl>
                                          </p:spTgt>
                                        </p:tgtEl>
                                        <p:attrNameLst>
                                          <p:attrName>ppt_y</p:attrName>
                                        </p:attrNameLst>
                                      </p:cBhvr>
                                      <p:tavLst>
                                        <p:tav tm="0">
                                          <p:val>
                                            <p:strVal val="#ppt_y"/>
                                          </p:val>
                                        </p:tav>
                                        <p:tav tm="100000">
                                          <p:val>
                                            <p:strVal val="#ppt_y"/>
                                          </p:val>
                                        </p:tav>
                                      </p:tavLst>
                                    </p:anim>
                                  </p:childTnLst>
                                </p:cTn>
                              </p:par>
                              <p:par>
                                <p:cTn id="23" presetID="2" presetClass="entr" presetSubtype="8" fill="hold" nodeType="with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0"/>
                                  </p:stCondLst>
                                  <p:childTnLst>
                                    <p:set>
                                      <p:cBhvr>
                                        <p:cTn id="28" dur="1" fill="hold">
                                          <p:stCondLst>
                                            <p:cond delay="0"/>
                                          </p:stCondLst>
                                        </p:cTn>
                                        <p:tgtEl>
                                          <p:spTgt spid="6">
                                            <p:txEl>
                                              <p:pRg st="4" end="4"/>
                                            </p:txEl>
                                          </p:spTgt>
                                        </p:tgtEl>
                                        <p:attrNameLst>
                                          <p:attrName>style.visibility</p:attrName>
                                        </p:attrNameLst>
                                      </p:cBhvr>
                                      <p:to>
                                        <p:strVal val="visible"/>
                                      </p:to>
                                    </p:set>
                                    <p:anim calcmode="lin" valueType="num">
                                      <p:cBhvr additive="base">
                                        <p:cTn id="29" dur="500" fill="hold"/>
                                        <p:tgtEl>
                                          <p:spTgt spid="6">
                                            <p:txEl>
                                              <p:pRg st="4" end="4"/>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6">
                                            <p:txEl>
                                              <p:pRg st="4" end="4"/>
                                            </p:txEl>
                                          </p:spTgt>
                                        </p:tgtEl>
                                        <p:attrNameLst>
                                          <p:attrName>ppt_y</p:attrName>
                                        </p:attrNameLst>
                                      </p:cBhvr>
                                      <p:tavLst>
                                        <p:tav tm="0">
                                          <p:val>
                                            <p:strVal val="#ppt_y"/>
                                          </p:val>
                                        </p:tav>
                                        <p:tav tm="100000">
                                          <p:val>
                                            <p:strVal val="#ppt_y"/>
                                          </p:val>
                                        </p:tav>
                                      </p:tavLst>
                                    </p:anim>
                                  </p:childTnLst>
                                </p:cTn>
                              </p:par>
                              <p:par>
                                <p:cTn id="31" presetID="2" presetClass="entr" presetSubtype="8" fill="hold" nodeType="withEffect">
                                  <p:stCondLst>
                                    <p:cond delay="0"/>
                                  </p:stCondLst>
                                  <p:childTnLst>
                                    <p:set>
                                      <p:cBhvr>
                                        <p:cTn id="32" dur="1" fill="hold">
                                          <p:stCondLst>
                                            <p:cond delay="0"/>
                                          </p:stCondLst>
                                        </p:cTn>
                                        <p:tgtEl>
                                          <p:spTgt spid="6">
                                            <p:txEl>
                                              <p:pRg st="5" end="5"/>
                                            </p:txEl>
                                          </p:spTgt>
                                        </p:tgtEl>
                                        <p:attrNameLst>
                                          <p:attrName>style.visibility</p:attrName>
                                        </p:attrNameLst>
                                      </p:cBhvr>
                                      <p:to>
                                        <p:strVal val="visible"/>
                                      </p:to>
                                    </p:set>
                                    <p:anim calcmode="lin" valueType="num">
                                      <p:cBhvr additive="base">
                                        <p:cTn id="33" dur="500" fill="hold"/>
                                        <p:tgtEl>
                                          <p:spTgt spid="6">
                                            <p:txEl>
                                              <p:pRg st="5" end="5"/>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6">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i="1" dirty="0"/>
              <a:t>Summary of Learning Objectives</a:t>
            </a:r>
          </a:p>
        </p:txBody>
      </p:sp>
      <p:sp>
        <p:nvSpPr>
          <p:cNvPr id="3" name="Content Placeholder 2"/>
          <p:cNvSpPr>
            <a:spLocks noGrp="1"/>
          </p:cNvSpPr>
          <p:nvPr>
            <p:ph idx="1"/>
          </p:nvPr>
        </p:nvSpPr>
        <p:spPr>
          <a:xfrm>
            <a:off x="457200" y="1600200"/>
            <a:ext cx="7772400" cy="4525963"/>
          </a:xfrm>
        </p:spPr>
        <p:txBody>
          <a:bodyPr>
            <a:normAutofit lnSpcReduction="10000"/>
          </a:bodyPr>
          <a:lstStyle/>
          <a:p>
            <a:r>
              <a:rPr lang="en-CA" dirty="0"/>
              <a:t>Summarize the 3-×-3 writing process and explain how it guides a writer. </a:t>
            </a:r>
          </a:p>
          <a:p>
            <a:r>
              <a:rPr lang="en-CA" dirty="0"/>
              <a:t>Analyze the purpose of a message, anticipate its audience, and select the best communication channel. </a:t>
            </a:r>
          </a:p>
          <a:p>
            <a:r>
              <a:rPr lang="en-CA" dirty="0"/>
              <a:t>Employ expert writing techniques and professional language skills.</a:t>
            </a:r>
          </a:p>
          <a:p>
            <a:r>
              <a:rPr lang="en-CA" dirty="0"/>
              <a:t>Understand how teams approach collaborative writing projects. </a:t>
            </a:r>
          </a:p>
          <a:p>
            <a:endParaRPr lang="en-CA" dirty="0"/>
          </a:p>
          <a:p>
            <a:endParaRPr lang="en-CA" dirty="0"/>
          </a:p>
          <a:p>
            <a:endParaRPr lang="en-CA" dirty="0"/>
          </a:p>
          <a:p>
            <a:endParaRPr lang="en-CA" dirty="0"/>
          </a:p>
        </p:txBody>
      </p:sp>
      <p:sp>
        <p:nvSpPr>
          <p:cNvPr id="6" name="Footer Placeholder 1"/>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7" name="Slide Number Placeholder 6"/>
          <p:cNvSpPr>
            <a:spLocks noGrp="1"/>
          </p:cNvSpPr>
          <p:nvPr>
            <p:ph type="sldNum" sz="quarter" idx="4"/>
          </p:nvPr>
        </p:nvSpPr>
        <p:spPr/>
        <p:txBody>
          <a:bodyPr/>
          <a:lstStyle/>
          <a:p>
            <a:r>
              <a:rPr lang="en-CA" dirty="0"/>
              <a:t>4-</a:t>
            </a:r>
            <a:fld id="{90E60EF9-1974-4B4E-8EB0-BAAA0C254CFE}" type="slidenum">
              <a:rPr lang="en-CA" smtClean="0"/>
              <a:pPr/>
              <a:t>41</a:t>
            </a:fld>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4914" name="Rectangle 2"/>
          <p:cNvSpPr>
            <a:spLocks noGrp="1" noChangeArrowheads="1"/>
          </p:cNvSpPr>
          <p:nvPr>
            <p:ph type="title"/>
          </p:nvPr>
        </p:nvSpPr>
        <p:spPr>
          <a:xfrm>
            <a:off x="0" y="274638"/>
            <a:ext cx="9144000" cy="954742"/>
          </a:xfrm>
        </p:spPr>
        <p:txBody>
          <a:bodyPr>
            <a:noAutofit/>
          </a:bodyPr>
          <a:lstStyle/>
          <a:p>
            <a:r>
              <a:rPr lang="en-US" sz="4000" dirty="0">
                <a:solidFill>
                  <a:srgbClr val="000000"/>
                </a:solidFill>
              </a:rPr>
              <a:t>Defining Your Business Goals</a:t>
            </a:r>
          </a:p>
        </p:txBody>
      </p:sp>
      <p:sp>
        <p:nvSpPr>
          <p:cNvPr id="294920" name="Text Box 8"/>
          <p:cNvSpPr txBox="1">
            <a:spLocks noChangeArrowheads="1"/>
          </p:cNvSpPr>
          <p:nvPr/>
        </p:nvSpPr>
        <p:spPr bwMode="auto">
          <a:xfrm>
            <a:off x="838200" y="2127250"/>
            <a:ext cx="2971800" cy="1035050"/>
          </a:xfrm>
          <a:prstGeom prst="rect">
            <a:avLst/>
          </a:prstGeom>
          <a:solidFill>
            <a:schemeClr val="accent3">
              <a:lumMod val="40000"/>
              <a:lumOff val="60000"/>
              <a:alpha val="50000"/>
            </a:schemeClr>
          </a:solidFill>
          <a:ln w="25400" algn="ctr">
            <a:noFill/>
            <a:miter lim="800000"/>
            <a:headEnd/>
            <a:tailEnd/>
          </a:ln>
          <a:effectLst/>
          <a:scene3d>
            <a:camera prst="orthographicFront"/>
            <a:lightRig rig="threePt" dir="t"/>
          </a:scene3d>
          <a:sp3d>
            <a:bevelT/>
          </a:sp3d>
        </p:spPr>
        <p:txBody>
          <a:bodyPr lIns="73152" tIns="36576" rIns="73152" bIns="36576" anchor="ctr" anchorCtr="0"/>
          <a:lstStyle/>
          <a:p>
            <a:pPr algn="ctr">
              <a:spcBef>
                <a:spcPct val="20000"/>
              </a:spcBef>
              <a:buSzPct val="75000"/>
              <a:defRPr/>
            </a:pPr>
            <a:r>
              <a:rPr lang="en-US" sz="2800" b="1" dirty="0">
                <a:highlight>
                  <a:srgbClr val="FFFF00"/>
                </a:highlight>
              </a:rPr>
              <a:t>Purpose</a:t>
            </a:r>
            <a:r>
              <a:rPr lang="en-US" sz="2800" b="1" dirty="0"/>
              <a:t>ful</a:t>
            </a:r>
          </a:p>
        </p:txBody>
      </p:sp>
      <p:sp>
        <p:nvSpPr>
          <p:cNvPr id="294922" name="Text Box 10"/>
          <p:cNvSpPr txBox="1">
            <a:spLocks noChangeArrowheads="1"/>
          </p:cNvSpPr>
          <p:nvPr/>
        </p:nvSpPr>
        <p:spPr bwMode="auto">
          <a:xfrm>
            <a:off x="838200" y="3733800"/>
            <a:ext cx="2971800" cy="1014596"/>
          </a:xfrm>
          <a:prstGeom prst="rect">
            <a:avLst/>
          </a:prstGeom>
          <a:solidFill>
            <a:schemeClr val="accent3">
              <a:lumMod val="40000"/>
              <a:lumOff val="60000"/>
              <a:alpha val="50000"/>
            </a:schemeClr>
          </a:solidFill>
          <a:ln w="25400" algn="ctr">
            <a:noFill/>
            <a:miter lim="800000"/>
            <a:headEnd/>
            <a:tailEnd/>
          </a:ln>
          <a:effectLst/>
          <a:scene3d>
            <a:camera prst="orthographicFront"/>
            <a:lightRig rig="threePt" dir="t"/>
          </a:scene3d>
          <a:sp3d>
            <a:bevelT/>
          </a:sp3d>
        </p:spPr>
        <p:txBody>
          <a:bodyPr lIns="73152" tIns="36576" rIns="73152" bIns="36576" anchor="ctr" anchorCtr="0"/>
          <a:lstStyle/>
          <a:p>
            <a:pPr algn="ctr">
              <a:spcBef>
                <a:spcPct val="20000"/>
              </a:spcBef>
              <a:buSzPct val="75000"/>
              <a:defRPr/>
            </a:pPr>
            <a:r>
              <a:rPr lang="en-US" sz="2800" b="1" dirty="0"/>
              <a:t>Economical</a:t>
            </a:r>
          </a:p>
        </p:txBody>
      </p:sp>
      <p:sp>
        <p:nvSpPr>
          <p:cNvPr id="294923" name="Text Box 11"/>
          <p:cNvSpPr txBox="1">
            <a:spLocks noChangeArrowheads="1"/>
          </p:cNvSpPr>
          <p:nvPr/>
        </p:nvSpPr>
        <p:spPr bwMode="auto">
          <a:xfrm>
            <a:off x="838200" y="5138290"/>
            <a:ext cx="2971800" cy="1143000"/>
          </a:xfrm>
          <a:prstGeom prst="rect">
            <a:avLst/>
          </a:prstGeom>
          <a:solidFill>
            <a:schemeClr val="accent3">
              <a:lumMod val="40000"/>
              <a:lumOff val="60000"/>
              <a:alpha val="50000"/>
            </a:schemeClr>
          </a:solidFill>
          <a:ln w="25400" algn="ctr">
            <a:noFill/>
            <a:miter lim="800000"/>
            <a:headEnd/>
            <a:tailEnd/>
          </a:ln>
          <a:effectLst/>
          <a:scene3d>
            <a:camera prst="orthographicFront"/>
            <a:lightRig rig="threePt" dir="t"/>
          </a:scene3d>
          <a:sp3d>
            <a:bevelT/>
          </a:sp3d>
        </p:spPr>
        <p:txBody>
          <a:bodyPr lIns="73152" tIns="36576" rIns="73152" bIns="36576" anchor="ctr" anchorCtr="0"/>
          <a:lstStyle/>
          <a:p>
            <a:pPr algn="ctr">
              <a:spcBef>
                <a:spcPct val="20000"/>
              </a:spcBef>
              <a:buSzPct val="75000"/>
              <a:defRPr/>
            </a:pPr>
            <a:r>
              <a:rPr lang="en-US" sz="2800" b="1" dirty="0">
                <a:highlight>
                  <a:srgbClr val="FFFF00"/>
                </a:highlight>
              </a:rPr>
              <a:t>Audience oriented</a:t>
            </a:r>
          </a:p>
        </p:txBody>
      </p:sp>
      <p:sp>
        <p:nvSpPr>
          <p:cNvPr id="294927" name="AutoShape 15"/>
          <p:cNvSpPr>
            <a:spLocks noChangeArrowheads="1"/>
          </p:cNvSpPr>
          <p:nvPr/>
        </p:nvSpPr>
        <p:spPr bwMode="auto">
          <a:xfrm>
            <a:off x="4953000" y="3733800"/>
            <a:ext cx="3200400" cy="1066800"/>
          </a:xfrm>
          <a:prstGeom prst="wedgeRectCallout">
            <a:avLst>
              <a:gd name="adj1" fmla="val -88192"/>
              <a:gd name="adj2" fmla="val -16153"/>
            </a:avLst>
          </a:prstGeom>
          <a:noFill/>
          <a:ln w="9525" algn="ctr">
            <a:solidFill>
              <a:schemeClr val="tx1"/>
            </a:solidFill>
            <a:miter lim="800000"/>
            <a:headEnd/>
            <a:tailEnd/>
          </a:ln>
          <a:effectLst/>
          <a:scene3d>
            <a:camera prst="orthographicFront"/>
            <a:lightRig rig="threePt" dir="t"/>
          </a:scene3d>
          <a:sp3d>
            <a:bevelT/>
          </a:sp3d>
        </p:spPr>
        <p:txBody>
          <a:bodyPr/>
          <a:lstStyle/>
          <a:p>
            <a:pPr>
              <a:lnSpc>
                <a:spcPct val="90000"/>
              </a:lnSpc>
              <a:spcBef>
                <a:spcPct val="20000"/>
              </a:spcBef>
              <a:spcAft>
                <a:spcPct val="10000"/>
              </a:spcAft>
              <a:buClr>
                <a:srgbClr val="963C26"/>
              </a:buClr>
              <a:buFont typeface="Wingdings" pitchFamily="2" charset="2"/>
              <a:buNone/>
            </a:pPr>
            <a:r>
              <a:rPr lang="en-US" sz="2400" dirty="0">
                <a:highlight>
                  <a:srgbClr val="FFFF00"/>
                </a:highlight>
                <a:latin typeface="Calibri" pitchFamily="34" charset="0"/>
                <a:cs typeface="Calibri" pitchFamily="34" charset="0"/>
              </a:rPr>
              <a:t>It is concise and doesn’t waste the reader’s time</a:t>
            </a:r>
            <a:r>
              <a:rPr lang="en-US" sz="2400" dirty="0">
                <a:latin typeface="Calibri" pitchFamily="34" charset="0"/>
                <a:cs typeface="Calibri" pitchFamily="34" charset="0"/>
              </a:rPr>
              <a:t>.</a:t>
            </a:r>
          </a:p>
        </p:txBody>
      </p:sp>
      <p:sp>
        <p:nvSpPr>
          <p:cNvPr id="294928" name="AutoShape 16"/>
          <p:cNvSpPr>
            <a:spLocks noChangeArrowheads="1"/>
          </p:cNvSpPr>
          <p:nvPr/>
        </p:nvSpPr>
        <p:spPr bwMode="auto">
          <a:xfrm>
            <a:off x="4938920" y="5138290"/>
            <a:ext cx="3200400" cy="1143000"/>
          </a:xfrm>
          <a:prstGeom prst="wedgeRectCallout">
            <a:avLst>
              <a:gd name="adj1" fmla="val -86092"/>
              <a:gd name="adj2" fmla="val -31542"/>
            </a:avLst>
          </a:prstGeom>
          <a:noFill/>
          <a:ln w="9525" algn="ctr">
            <a:solidFill>
              <a:schemeClr val="tx1"/>
            </a:solidFill>
            <a:miter lim="800000"/>
            <a:headEnd/>
            <a:tailEnd/>
          </a:ln>
          <a:effectLst/>
          <a:scene3d>
            <a:camera prst="orthographicFront"/>
            <a:lightRig rig="threePt" dir="t"/>
          </a:scene3d>
          <a:sp3d>
            <a:bevelT/>
          </a:sp3d>
        </p:spPr>
        <p:txBody>
          <a:bodyPr/>
          <a:lstStyle/>
          <a:p>
            <a:pPr>
              <a:lnSpc>
                <a:spcPct val="90000"/>
              </a:lnSpc>
              <a:spcBef>
                <a:spcPct val="20000"/>
              </a:spcBef>
              <a:spcAft>
                <a:spcPct val="10000"/>
              </a:spcAft>
              <a:buClr>
                <a:srgbClr val="963C26"/>
              </a:buClr>
              <a:buFont typeface="Wingdings" pitchFamily="2" charset="2"/>
              <a:buNone/>
            </a:pPr>
            <a:r>
              <a:rPr lang="en-US" sz="2400" dirty="0">
                <a:latin typeface="Calibri" pitchFamily="34" charset="0"/>
                <a:cs typeface="Calibri" pitchFamily="34" charset="0"/>
              </a:rPr>
              <a:t>It looks at the problem from the reader’s perspective.</a:t>
            </a:r>
          </a:p>
        </p:txBody>
      </p:sp>
      <p:sp>
        <p:nvSpPr>
          <p:cNvPr id="294929" name="AutoShape 17"/>
          <p:cNvSpPr>
            <a:spLocks noChangeArrowheads="1"/>
          </p:cNvSpPr>
          <p:nvPr/>
        </p:nvSpPr>
        <p:spPr bwMode="auto">
          <a:xfrm>
            <a:off x="4938920" y="2131320"/>
            <a:ext cx="3200400" cy="1143000"/>
          </a:xfrm>
          <a:prstGeom prst="wedgeRectCallout">
            <a:avLst>
              <a:gd name="adj1" fmla="val -88958"/>
              <a:gd name="adj2" fmla="val 27273"/>
            </a:avLst>
          </a:prstGeom>
          <a:noFill/>
          <a:ln w="9525" algn="ctr">
            <a:solidFill>
              <a:schemeClr val="tx1"/>
            </a:solidFill>
            <a:miter lim="800000"/>
            <a:headEnd/>
            <a:tailEnd/>
          </a:ln>
          <a:effectLst/>
          <a:scene3d>
            <a:camera prst="orthographicFront"/>
            <a:lightRig rig="threePt" dir="t"/>
          </a:scene3d>
          <a:sp3d>
            <a:bevelT/>
          </a:sp3d>
        </p:spPr>
        <p:txBody>
          <a:bodyPr/>
          <a:lstStyle/>
          <a:p>
            <a:pPr>
              <a:lnSpc>
                <a:spcPct val="90000"/>
              </a:lnSpc>
              <a:spcBef>
                <a:spcPct val="20000"/>
              </a:spcBef>
              <a:spcAft>
                <a:spcPct val="10000"/>
              </a:spcAft>
              <a:buClr>
                <a:srgbClr val="963C26"/>
              </a:buClr>
              <a:buFont typeface="Wingdings" pitchFamily="2" charset="2"/>
              <a:buNone/>
            </a:pPr>
            <a:r>
              <a:rPr lang="en-US" sz="2400" dirty="0">
                <a:latin typeface="Calibri" pitchFamily="34" charset="0"/>
                <a:cs typeface="Calibri" pitchFamily="34" charset="0"/>
              </a:rPr>
              <a:t>It solves problems and conveys information</a:t>
            </a:r>
            <a:r>
              <a:rPr lang="en-US" sz="2800" dirty="0">
                <a:latin typeface="Calibri" pitchFamily="34" charset="0"/>
                <a:cs typeface="Calibri" pitchFamily="34" charset="0"/>
              </a:rPr>
              <a:t>.</a:t>
            </a:r>
          </a:p>
        </p:txBody>
      </p:sp>
      <p:sp>
        <p:nvSpPr>
          <p:cNvPr id="7" name="TextBox 6"/>
          <p:cNvSpPr txBox="1"/>
          <p:nvPr/>
        </p:nvSpPr>
        <p:spPr>
          <a:xfrm>
            <a:off x="457200" y="1396425"/>
            <a:ext cx="5562600" cy="584775"/>
          </a:xfrm>
          <a:prstGeom prst="rect">
            <a:avLst/>
          </a:prstGeom>
          <a:noFill/>
        </p:spPr>
        <p:txBody>
          <a:bodyPr wrap="square" rtlCol="0">
            <a:spAutoFit/>
          </a:bodyPr>
          <a:lstStyle/>
          <a:p>
            <a:r>
              <a:rPr lang="en-CA" sz="3200" i="1" dirty="0">
                <a:latin typeface="+mn-lt"/>
              </a:rPr>
              <a:t>Business writing should be</a:t>
            </a:r>
          </a:p>
        </p:txBody>
      </p:sp>
      <p:sp>
        <p:nvSpPr>
          <p:cNvPr id="12" name="Footer Placeholder 1"/>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13" name="Slide Number Placeholder 12"/>
          <p:cNvSpPr>
            <a:spLocks noGrp="1"/>
          </p:cNvSpPr>
          <p:nvPr>
            <p:ph type="sldNum" sz="quarter" idx="4"/>
          </p:nvPr>
        </p:nvSpPr>
        <p:spPr/>
        <p:txBody>
          <a:bodyPr/>
          <a:lstStyle/>
          <a:p>
            <a:r>
              <a:rPr lang="en-CA" dirty="0"/>
              <a:t>4-</a:t>
            </a:r>
            <a:fld id="{90E60EF9-1974-4B4E-8EB0-BAAA0C254CFE}" type="slidenum">
              <a:rPr lang="en-CA" smtClean="0"/>
              <a:pPr/>
              <a:t>5</a:t>
            </a:fld>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94914"/>
                                        </p:tgtEl>
                                        <p:attrNameLst>
                                          <p:attrName>style.visibility</p:attrName>
                                        </p:attrNameLst>
                                      </p:cBhvr>
                                      <p:to>
                                        <p:strVal val="visible"/>
                                      </p:to>
                                    </p:set>
                                    <p:anim calcmode="lin" valueType="num">
                                      <p:cBhvr additive="base">
                                        <p:cTn id="7" dur="2000" fill="hold"/>
                                        <p:tgtEl>
                                          <p:spTgt spid="294914"/>
                                        </p:tgtEl>
                                        <p:attrNameLst>
                                          <p:attrName>ppt_x</p:attrName>
                                        </p:attrNameLst>
                                      </p:cBhvr>
                                      <p:tavLst>
                                        <p:tav tm="0">
                                          <p:val>
                                            <p:strVal val="0-#ppt_w/2"/>
                                          </p:val>
                                        </p:tav>
                                        <p:tav tm="100000">
                                          <p:val>
                                            <p:strVal val="#ppt_x"/>
                                          </p:val>
                                        </p:tav>
                                      </p:tavLst>
                                    </p:anim>
                                    <p:anim calcmode="lin" valueType="num">
                                      <p:cBhvr additive="base">
                                        <p:cTn id="8" dur="2000" fill="hold"/>
                                        <p:tgtEl>
                                          <p:spTgt spid="29491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94920"/>
                                        </p:tgtEl>
                                        <p:attrNameLst>
                                          <p:attrName>style.visibility</p:attrName>
                                        </p:attrNameLst>
                                      </p:cBhvr>
                                      <p:to>
                                        <p:strVal val="visible"/>
                                      </p:to>
                                    </p:set>
                                    <p:anim calcmode="lin" valueType="num">
                                      <p:cBhvr additive="base">
                                        <p:cTn id="19" dur="1000" fill="hold"/>
                                        <p:tgtEl>
                                          <p:spTgt spid="294920"/>
                                        </p:tgtEl>
                                        <p:attrNameLst>
                                          <p:attrName>ppt_x</p:attrName>
                                        </p:attrNameLst>
                                      </p:cBhvr>
                                      <p:tavLst>
                                        <p:tav tm="0">
                                          <p:val>
                                            <p:strVal val="0-#ppt_w/2"/>
                                          </p:val>
                                        </p:tav>
                                        <p:tav tm="100000">
                                          <p:val>
                                            <p:strVal val="#ppt_x"/>
                                          </p:val>
                                        </p:tav>
                                      </p:tavLst>
                                    </p:anim>
                                    <p:anim calcmode="lin" valueType="num">
                                      <p:cBhvr additive="base">
                                        <p:cTn id="20" dur="1000" fill="hold"/>
                                        <p:tgtEl>
                                          <p:spTgt spid="294920"/>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53" presetClass="entr" presetSubtype="0" fill="hold" grpId="0" nodeType="clickEffect">
                                  <p:stCondLst>
                                    <p:cond delay="0"/>
                                  </p:stCondLst>
                                  <p:childTnLst>
                                    <p:set>
                                      <p:cBhvr>
                                        <p:cTn id="24" dur="1" fill="hold">
                                          <p:stCondLst>
                                            <p:cond delay="0"/>
                                          </p:stCondLst>
                                        </p:cTn>
                                        <p:tgtEl>
                                          <p:spTgt spid="294929"/>
                                        </p:tgtEl>
                                        <p:attrNameLst>
                                          <p:attrName>style.visibility</p:attrName>
                                        </p:attrNameLst>
                                      </p:cBhvr>
                                      <p:to>
                                        <p:strVal val="visible"/>
                                      </p:to>
                                    </p:set>
                                    <p:anim calcmode="lin" valueType="num">
                                      <p:cBhvr>
                                        <p:cTn id="25" dur="1000" fill="hold"/>
                                        <p:tgtEl>
                                          <p:spTgt spid="294929"/>
                                        </p:tgtEl>
                                        <p:attrNameLst>
                                          <p:attrName>ppt_w</p:attrName>
                                        </p:attrNameLst>
                                      </p:cBhvr>
                                      <p:tavLst>
                                        <p:tav tm="0">
                                          <p:val>
                                            <p:fltVal val="0"/>
                                          </p:val>
                                        </p:tav>
                                        <p:tav tm="100000">
                                          <p:val>
                                            <p:strVal val="#ppt_w"/>
                                          </p:val>
                                        </p:tav>
                                      </p:tavLst>
                                    </p:anim>
                                    <p:anim calcmode="lin" valueType="num">
                                      <p:cBhvr>
                                        <p:cTn id="26" dur="1000" fill="hold"/>
                                        <p:tgtEl>
                                          <p:spTgt spid="294929"/>
                                        </p:tgtEl>
                                        <p:attrNameLst>
                                          <p:attrName>ppt_h</p:attrName>
                                        </p:attrNameLst>
                                      </p:cBhvr>
                                      <p:tavLst>
                                        <p:tav tm="0">
                                          <p:val>
                                            <p:fltVal val="0"/>
                                          </p:val>
                                        </p:tav>
                                        <p:tav tm="100000">
                                          <p:val>
                                            <p:strVal val="#ppt_h"/>
                                          </p:val>
                                        </p:tav>
                                      </p:tavLst>
                                    </p:anim>
                                    <p:animEffect transition="in" filter="fade">
                                      <p:cBhvr>
                                        <p:cTn id="27" dur="1000"/>
                                        <p:tgtEl>
                                          <p:spTgt spid="294929"/>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0" fill="hold" grpId="0" nodeType="clickEffect">
                                  <p:stCondLst>
                                    <p:cond delay="0"/>
                                  </p:stCondLst>
                                  <p:childTnLst>
                                    <p:set>
                                      <p:cBhvr>
                                        <p:cTn id="31" dur="1" fill="hold">
                                          <p:stCondLst>
                                            <p:cond delay="0"/>
                                          </p:stCondLst>
                                        </p:cTn>
                                        <p:tgtEl>
                                          <p:spTgt spid="294922"/>
                                        </p:tgtEl>
                                        <p:attrNameLst>
                                          <p:attrName>style.visibility</p:attrName>
                                        </p:attrNameLst>
                                      </p:cBhvr>
                                      <p:to>
                                        <p:strVal val="visible"/>
                                      </p:to>
                                    </p:set>
                                    <p:anim calcmode="lin" valueType="num">
                                      <p:cBhvr>
                                        <p:cTn id="32" dur="1000" fill="hold"/>
                                        <p:tgtEl>
                                          <p:spTgt spid="294922"/>
                                        </p:tgtEl>
                                        <p:attrNameLst>
                                          <p:attrName>ppt_w</p:attrName>
                                        </p:attrNameLst>
                                      </p:cBhvr>
                                      <p:tavLst>
                                        <p:tav tm="0">
                                          <p:val>
                                            <p:fltVal val="0"/>
                                          </p:val>
                                        </p:tav>
                                        <p:tav tm="100000">
                                          <p:val>
                                            <p:strVal val="#ppt_w"/>
                                          </p:val>
                                        </p:tav>
                                      </p:tavLst>
                                    </p:anim>
                                    <p:anim calcmode="lin" valueType="num">
                                      <p:cBhvr>
                                        <p:cTn id="33" dur="1000" fill="hold"/>
                                        <p:tgtEl>
                                          <p:spTgt spid="294922"/>
                                        </p:tgtEl>
                                        <p:attrNameLst>
                                          <p:attrName>ppt_h</p:attrName>
                                        </p:attrNameLst>
                                      </p:cBhvr>
                                      <p:tavLst>
                                        <p:tav tm="0">
                                          <p:val>
                                            <p:fltVal val="0"/>
                                          </p:val>
                                        </p:tav>
                                        <p:tav tm="100000">
                                          <p:val>
                                            <p:strVal val="#ppt_h"/>
                                          </p:val>
                                        </p:tav>
                                      </p:tavLst>
                                    </p:anim>
                                    <p:animEffect transition="in" filter="fade">
                                      <p:cBhvr>
                                        <p:cTn id="34" dur="1000"/>
                                        <p:tgtEl>
                                          <p:spTgt spid="294922"/>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0" fill="hold" grpId="0" nodeType="clickEffect">
                                  <p:stCondLst>
                                    <p:cond delay="0"/>
                                  </p:stCondLst>
                                  <p:childTnLst>
                                    <p:set>
                                      <p:cBhvr>
                                        <p:cTn id="38" dur="1" fill="hold">
                                          <p:stCondLst>
                                            <p:cond delay="0"/>
                                          </p:stCondLst>
                                        </p:cTn>
                                        <p:tgtEl>
                                          <p:spTgt spid="294927"/>
                                        </p:tgtEl>
                                        <p:attrNameLst>
                                          <p:attrName>style.visibility</p:attrName>
                                        </p:attrNameLst>
                                      </p:cBhvr>
                                      <p:to>
                                        <p:strVal val="visible"/>
                                      </p:to>
                                    </p:set>
                                    <p:anim calcmode="lin" valueType="num">
                                      <p:cBhvr>
                                        <p:cTn id="39" dur="1000" fill="hold"/>
                                        <p:tgtEl>
                                          <p:spTgt spid="294927"/>
                                        </p:tgtEl>
                                        <p:attrNameLst>
                                          <p:attrName>ppt_w</p:attrName>
                                        </p:attrNameLst>
                                      </p:cBhvr>
                                      <p:tavLst>
                                        <p:tav tm="0">
                                          <p:val>
                                            <p:fltVal val="0"/>
                                          </p:val>
                                        </p:tav>
                                        <p:tav tm="100000">
                                          <p:val>
                                            <p:strVal val="#ppt_w"/>
                                          </p:val>
                                        </p:tav>
                                      </p:tavLst>
                                    </p:anim>
                                    <p:anim calcmode="lin" valueType="num">
                                      <p:cBhvr>
                                        <p:cTn id="40" dur="1000" fill="hold"/>
                                        <p:tgtEl>
                                          <p:spTgt spid="294927"/>
                                        </p:tgtEl>
                                        <p:attrNameLst>
                                          <p:attrName>ppt_h</p:attrName>
                                        </p:attrNameLst>
                                      </p:cBhvr>
                                      <p:tavLst>
                                        <p:tav tm="0">
                                          <p:val>
                                            <p:fltVal val="0"/>
                                          </p:val>
                                        </p:tav>
                                        <p:tav tm="100000">
                                          <p:val>
                                            <p:strVal val="#ppt_h"/>
                                          </p:val>
                                        </p:tav>
                                      </p:tavLst>
                                    </p:anim>
                                    <p:animEffect transition="in" filter="fade">
                                      <p:cBhvr>
                                        <p:cTn id="41" dur="1000"/>
                                        <p:tgtEl>
                                          <p:spTgt spid="294927"/>
                                        </p:tgtEl>
                                      </p:cBhvr>
                                    </p:animEffect>
                                  </p:childTnLst>
                                </p:cTn>
                              </p:par>
                            </p:childTnLst>
                          </p:cTn>
                        </p:par>
                      </p:childTnLst>
                    </p:cTn>
                  </p:par>
                  <p:par>
                    <p:cTn id="42" fill="hold">
                      <p:stCondLst>
                        <p:cond delay="indefinite"/>
                      </p:stCondLst>
                      <p:childTnLst>
                        <p:par>
                          <p:cTn id="43" fill="hold">
                            <p:stCondLst>
                              <p:cond delay="0"/>
                            </p:stCondLst>
                            <p:childTnLst>
                              <p:par>
                                <p:cTn id="44" presetID="53" presetClass="entr" presetSubtype="0" fill="hold" grpId="0" nodeType="clickEffect">
                                  <p:stCondLst>
                                    <p:cond delay="0"/>
                                  </p:stCondLst>
                                  <p:childTnLst>
                                    <p:set>
                                      <p:cBhvr>
                                        <p:cTn id="45" dur="1" fill="hold">
                                          <p:stCondLst>
                                            <p:cond delay="0"/>
                                          </p:stCondLst>
                                        </p:cTn>
                                        <p:tgtEl>
                                          <p:spTgt spid="294923"/>
                                        </p:tgtEl>
                                        <p:attrNameLst>
                                          <p:attrName>style.visibility</p:attrName>
                                        </p:attrNameLst>
                                      </p:cBhvr>
                                      <p:to>
                                        <p:strVal val="visible"/>
                                      </p:to>
                                    </p:set>
                                    <p:anim calcmode="lin" valueType="num">
                                      <p:cBhvr>
                                        <p:cTn id="46" dur="1000" fill="hold"/>
                                        <p:tgtEl>
                                          <p:spTgt spid="294923"/>
                                        </p:tgtEl>
                                        <p:attrNameLst>
                                          <p:attrName>ppt_w</p:attrName>
                                        </p:attrNameLst>
                                      </p:cBhvr>
                                      <p:tavLst>
                                        <p:tav tm="0">
                                          <p:val>
                                            <p:fltVal val="0"/>
                                          </p:val>
                                        </p:tav>
                                        <p:tav tm="100000">
                                          <p:val>
                                            <p:strVal val="#ppt_w"/>
                                          </p:val>
                                        </p:tav>
                                      </p:tavLst>
                                    </p:anim>
                                    <p:anim calcmode="lin" valueType="num">
                                      <p:cBhvr>
                                        <p:cTn id="47" dur="1000" fill="hold"/>
                                        <p:tgtEl>
                                          <p:spTgt spid="294923"/>
                                        </p:tgtEl>
                                        <p:attrNameLst>
                                          <p:attrName>ppt_h</p:attrName>
                                        </p:attrNameLst>
                                      </p:cBhvr>
                                      <p:tavLst>
                                        <p:tav tm="0">
                                          <p:val>
                                            <p:fltVal val="0"/>
                                          </p:val>
                                        </p:tav>
                                        <p:tav tm="100000">
                                          <p:val>
                                            <p:strVal val="#ppt_h"/>
                                          </p:val>
                                        </p:tav>
                                      </p:tavLst>
                                    </p:anim>
                                    <p:animEffect transition="in" filter="fade">
                                      <p:cBhvr>
                                        <p:cTn id="48" dur="1000"/>
                                        <p:tgtEl>
                                          <p:spTgt spid="294923"/>
                                        </p:tgtEl>
                                      </p:cBhvr>
                                    </p:animEffect>
                                  </p:childTnLst>
                                </p:cTn>
                              </p:par>
                            </p:childTnLst>
                          </p:cTn>
                        </p:par>
                      </p:childTnLst>
                    </p:cTn>
                  </p:par>
                  <p:par>
                    <p:cTn id="49" fill="hold">
                      <p:stCondLst>
                        <p:cond delay="indefinite"/>
                      </p:stCondLst>
                      <p:childTnLst>
                        <p:par>
                          <p:cTn id="50" fill="hold">
                            <p:stCondLst>
                              <p:cond delay="0"/>
                            </p:stCondLst>
                            <p:childTnLst>
                              <p:par>
                                <p:cTn id="51" presetID="53" presetClass="entr" presetSubtype="0" fill="hold" grpId="0" nodeType="clickEffect">
                                  <p:stCondLst>
                                    <p:cond delay="0"/>
                                  </p:stCondLst>
                                  <p:childTnLst>
                                    <p:set>
                                      <p:cBhvr>
                                        <p:cTn id="52" dur="1" fill="hold">
                                          <p:stCondLst>
                                            <p:cond delay="0"/>
                                          </p:stCondLst>
                                        </p:cTn>
                                        <p:tgtEl>
                                          <p:spTgt spid="294928"/>
                                        </p:tgtEl>
                                        <p:attrNameLst>
                                          <p:attrName>style.visibility</p:attrName>
                                        </p:attrNameLst>
                                      </p:cBhvr>
                                      <p:to>
                                        <p:strVal val="visible"/>
                                      </p:to>
                                    </p:set>
                                    <p:anim calcmode="lin" valueType="num">
                                      <p:cBhvr>
                                        <p:cTn id="53" dur="1000" fill="hold"/>
                                        <p:tgtEl>
                                          <p:spTgt spid="294928"/>
                                        </p:tgtEl>
                                        <p:attrNameLst>
                                          <p:attrName>ppt_w</p:attrName>
                                        </p:attrNameLst>
                                      </p:cBhvr>
                                      <p:tavLst>
                                        <p:tav tm="0">
                                          <p:val>
                                            <p:fltVal val="0"/>
                                          </p:val>
                                        </p:tav>
                                        <p:tav tm="100000">
                                          <p:val>
                                            <p:strVal val="#ppt_w"/>
                                          </p:val>
                                        </p:tav>
                                      </p:tavLst>
                                    </p:anim>
                                    <p:anim calcmode="lin" valueType="num">
                                      <p:cBhvr>
                                        <p:cTn id="54" dur="1000" fill="hold"/>
                                        <p:tgtEl>
                                          <p:spTgt spid="294928"/>
                                        </p:tgtEl>
                                        <p:attrNameLst>
                                          <p:attrName>ppt_h</p:attrName>
                                        </p:attrNameLst>
                                      </p:cBhvr>
                                      <p:tavLst>
                                        <p:tav tm="0">
                                          <p:val>
                                            <p:fltVal val="0"/>
                                          </p:val>
                                        </p:tav>
                                        <p:tav tm="100000">
                                          <p:val>
                                            <p:strVal val="#ppt_h"/>
                                          </p:val>
                                        </p:tav>
                                      </p:tavLst>
                                    </p:anim>
                                    <p:animEffect transition="in" filter="fade">
                                      <p:cBhvr>
                                        <p:cTn id="55" dur="1000"/>
                                        <p:tgtEl>
                                          <p:spTgt spid="2949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14" grpId="0"/>
      <p:bldP spid="294920" grpId="0" animBg="1"/>
      <p:bldP spid="294922" grpId="0" animBg="1"/>
      <p:bldP spid="294923" grpId="0" animBg="1"/>
      <p:bldP spid="294927" grpId="0" animBg="1"/>
      <p:bldP spid="294928" grpId="0" animBg="1"/>
      <p:bldP spid="294929" grpId="0" animBg="1"/>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8226" name="Rectangle 2"/>
          <p:cNvSpPr>
            <a:spLocks noGrp="1" noChangeArrowheads="1"/>
          </p:cNvSpPr>
          <p:nvPr>
            <p:ph type="title"/>
          </p:nvPr>
        </p:nvSpPr>
        <p:spPr/>
        <p:txBody>
          <a:bodyPr/>
          <a:lstStyle/>
          <a:p>
            <a:r>
              <a:rPr lang="en-US" dirty="0"/>
              <a:t>The 3-x-3 Writing Process</a:t>
            </a:r>
          </a:p>
        </p:txBody>
      </p:sp>
      <p:sp>
        <p:nvSpPr>
          <p:cNvPr id="308229" name="WordArt 5"/>
          <p:cNvSpPr>
            <a:spLocks noChangeArrowheads="1" noChangeShapeType="1" noTextEdit="1"/>
          </p:cNvSpPr>
          <p:nvPr/>
        </p:nvSpPr>
        <p:spPr bwMode="auto">
          <a:xfrm>
            <a:off x="1178846" y="1676400"/>
            <a:ext cx="838200" cy="2232025"/>
          </a:xfrm>
          <a:prstGeom prst="rect">
            <a:avLst/>
          </a:prstGeom>
          <a:solidFill>
            <a:schemeClr val="bg1"/>
          </a:solidFill>
          <a:ln>
            <a:noFill/>
          </a:ln>
        </p:spPr>
        <p:txBody>
          <a:bodyPr wrap="none" fromWordArt="1">
            <a:prstTxWarp prst="textPlain">
              <a:avLst>
                <a:gd name="adj" fmla="val 40153"/>
              </a:avLst>
            </a:prstTxWarp>
          </a:bodyPr>
          <a:lstStyle/>
          <a:p>
            <a:pPr algn="ctr"/>
            <a:r>
              <a:rPr lang="en-US" sz="9600" kern="10" dirty="0">
                <a:ln w="9525">
                  <a:noFill/>
                  <a:round/>
                  <a:headEnd/>
                  <a:tailEnd/>
                </a:ln>
                <a:solidFill>
                  <a:schemeClr val="accent3">
                    <a:lumMod val="75000"/>
                  </a:schemeClr>
                </a:solidFill>
                <a:effectLst>
                  <a:outerShdw blurRad="38100" dist="38100" dir="2700000" algn="tl">
                    <a:srgbClr val="000000">
                      <a:alpha val="43137"/>
                    </a:srgbClr>
                  </a:outerShdw>
                </a:effectLst>
                <a:latin typeface="Impact"/>
              </a:rPr>
              <a:t>1</a:t>
            </a:r>
          </a:p>
        </p:txBody>
      </p:sp>
      <p:sp>
        <p:nvSpPr>
          <p:cNvPr id="308231" name="WordArt 7"/>
          <p:cNvSpPr>
            <a:spLocks noChangeArrowheads="1" noChangeShapeType="1" noTextEdit="1"/>
          </p:cNvSpPr>
          <p:nvPr/>
        </p:nvSpPr>
        <p:spPr bwMode="auto">
          <a:xfrm>
            <a:off x="4074446" y="1600200"/>
            <a:ext cx="1066800" cy="2247900"/>
          </a:xfrm>
          <a:prstGeom prst="rect">
            <a:avLst/>
          </a:prstGeom>
        </p:spPr>
        <p:txBody>
          <a:bodyPr wrap="none" fromWordArt="1">
            <a:prstTxWarp prst="textPlain">
              <a:avLst>
                <a:gd name="adj" fmla="val 42264"/>
              </a:avLst>
            </a:prstTxWarp>
          </a:bodyPr>
          <a:lstStyle/>
          <a:p>
            <a:pPr algn="ctr"/>
            <a:r>
              <a:rPr lang="en-US" sz="9600" kern="10" dirty="0">
                <a:ln w="9525">
                  <a:noFill/>
                  <a:round/>
                  <a:headEnd/>
                  <a:tailEnd/>
                </a:ln>
                <a:solidFill>
                  <a:schemeClr val="accent3">
                    <a:lumMod val="75000"/>
                  </a:schemeClr>
                </a:solidFill>
                <a:effectLst>
                  <a:outerShdw blurRad="38100" dist="38100" dir="2700000" algn="tl">
                    <a:srgbClr val="000000">
                      <a:alpha val="43137"/>
                    </a:srgbClr>
                  </a:outerShdw>
                </a:effectLst>
                <a:latin typeface="Impact"/>
              </a:rPr>
              <a:t>2</a:t>
            </a:r>
          </a:p>
        </p:txBody>
      </p:sp>
      <p:sp>
        <p:nvSpPr>
          <p:cNvPr id="308232" name="WordArt 8"/>
          <p:cNvSpPr>
            <a:spLocks noChangeArrowheads="1" noChangeShapeType="1" noTextEdit="1"/>
          </p:cNvSpPr>
          <p:nvPr/>
        </p:nvSpPr>
        <p:spPr bwMode="auto">
          <a:xfrm>
            <a:off x="6893846" y="1600200"/>
            <a:ext cx="1219200" cy="2362200"/>
          </a:xfrm>
          <a:prstGeom prst="rect">
            <a:avLst/>
          </a:prstGeom>
        </p:spPr>
        <p:txBody>
          <a:bodyPr wrap="none" fromWordArt="1">
            <a:prstTxWarp prst="textPlain">
              <a:avLst>
                <a:gd name="adj" fmla="val 39264"/>
              </a:avLst>
            </a:prstTxWarp>
          </a:bodyPr>
          <a:lstStyle/>
          <a:p>
            <a:pPr algn="ctr"/>
            <a:r>
              <a:rPr lang="en-US" sz="9600" kern="10" dirty="0">
                <a:ln w="9525">
                  <a:noFill/>
                  <a:round/>
                  <a:headEnd/>
                  <a:tailEnd/>
                </a:ln>
                <a:solidFill>
                  <a:schemeClr val="accent3">
                    <a:lumMod val="75000"/>
                  </a:schemeClr>
                </a:solidFill>
                <a:effectLst>
                  <a:outerShdw blurRad="38100" dist="38100" dir="2700000" algn="tl">
                    <a:srgbClr val="000000">
                      <a:alpha val="43137"/>
                    </a:srgbClr>
                  </a:outerShdw>
                </a:effectLst>
                <a:latin typeface="Impact"/>
              </a:rPr>
              <a:t>3</a:t>
            </a:r>
          </a:p>
        </p:txBody>
      </p:sp>
      <p:sp>
        <p:nvSpPr>
          <p:cNvPr id="308233" name="Rectangle 9"/>
          <p:cNvSpPr>
            <a:spLocks noChangeArrowheads="1"/>
          </p:cNvSpPr>
          <p:nvPr/>
        </p:nvSpPr>
        <p:spPr bwMode="auto">
          <a:xfrm>
            <a:off x="416846" y="2667000"/>
            <a:ext cx="2286000" cy="609600"/>
          </a:xfrm>
          <a:prstGeom prst="rect">
            <a:avLst/>
          </a:prstGeom>
          <a:solidFill>
            <a:schemeClr val="bg1">
              <a:lumMod val="95000"/>
            </a:schemeClr>
          </a:solidFill>
          <a:ln w="9525" algn="ctr">
            <a:noFill/>
            <a:miter lim="800000"/>
            <a:headEnd/>
            <a:tailEnd/>
          </a:ln>
        </p:spPr>
        <p:txBody>
          <a:bodyPr anchor="ctr"/>
          <a:lstStyle/>
          <a:p>
            <a:pPr algn="ctr">
              <a:lnSpc>
                <a:spcPct val="90000"/>
              </a:lnSpc>
              <a:spcBef>
                <a:spcPct val="20000"/>
              </a:spcBef>
              <a:spcAft>
                <a:spcPct val="10000"/>
              </a:spcAft>
              <a:buClr>
                <a:srgbClr val="963C26"/>
              </a:buClr>
              <a:buFont typeface="Wingdings" pitchFamily="2" charset="2"/>
              <a:buNone/>
            </a:pPr>
            <a:r>
              <a:rPr lang="en-US" sz="3200" b="1" dirty="0">
                <a:solidFill>
                  <a:schemeClr val="accent3">
                    <a:lumMod val="75000"/>
                  </a:schemeClr>
                </a:solidFill>
                <a:cs typeface="Calibri" pitchFamily="34" charset="0"/>
              </a:rPr>
              <a:t>Prewriting</a:t>
            </a:r>
          </a:p>
        </p:txBody>
      </p:sp>
      <p:sp>
        <p:nvSpPr>
          <p:cNvPr id="308234" name="Rectangle 10"/>
          <p:cNvSpPr>
            <a:spLocks noChangeArrowheads="1"/>
          </p:cNvSpPr>
          <p:nvPr/>
        </p:nvSpPr>
        <p:spPr bwMode="auto">
          <a:xfrm>
            <a:off x="3464846" y="2743200"/>
            <a:ext cx="2133600" cy="533400"/>
          </a:xfrm>
          <a:prstGeom prst="rect">
            <a:avLst/>
          </a:prstGeom>
          <a:solidFill>
            <a:schemeClr val="bg1">
              <a:lumMod val="95000"/>
            </a:schemeClr>
          </a:solidFill>
          <a:ln w="9525" algn="ctr">
            <a:noFill/>
            <a:miter lim="800000"/>
            <a:headEnd/>
            <a:tailEnd/>
          </a:ln>
        </p:spPr>
        <p:txBody>
          <a:bodyPr anchor="ctr"/>
          <a:lstStyle/>
          <a:p>
            <a:pPr algn="ctr">
              <a:lnSpc>
                <a:spcPct val="90000"/>
              </a:lnSpc>
              <a:spcBef>
                <a:spcPct val="20000"/>
              </a:spcBef>
              <a:spcAft>
                <a:spcPct val="10000"/>
              </a:spcAft>
              <a:buClr>
                <a:srgbClr val="963C26"/>
              </a:buClr>
              <a:buFont typeface="Wingdings" pitchFamily="2" charset="2"/>
              <a:buNone/>
            </a:pPr>
            <a:r>
              <a:rPr lang="en-US" sz="3200" b="1" dirty="0">
                <a:solidFill>
                  <a:schemeClr val="accent3">
                    <a:lumMod val="75000"/>
                  </a:schemeClr>
                </a:solidFill>
              </a:rPr>
              <a:t>Drafting</a:t>
            </a:r>
          </a:p>
        </p:txBody>
      </p:sp>
      <p:sp>
        <p:nvSpPr>
          <p:cNvPr id="308235" name="Rectangle 11"/>
          <p:cNvSpPr>
            <a:spLocks noChangeArrowheads="1"/>
          </p:cNvSpPr>
          <p:nvPr/>
        </p:nvSpPr>
        <p:spPr bwMode="auto">
          <a:xfrm>
            <a:off x="6398546" y="2682987"/>
            <a:ext cx="2209800" cy="533400"/>
          </a:xfrm>
          <a:prstGeom prst="rect">
            <a:avLst/>
          </a:prstGeom>
          <a:solidFill>
            <a:schemeClr val="bg1">
              <a:lumMod val="95000"/>
            </a:schemeClr>
          </a:solidFill>
          <a:ln w="9525" algn="ctr">
            <a:noFill/>
            <a:miter lim="800000"/>
            <a:headEnd/>
            <a:tailEnd/>
          </a:ln>
        </p:spPr>
        <p:txBody>
          <a:bodyPr anchor="ctr"/>
          <a:lstStyle/>
          <a:p>
            <a:pPr algn="ctr">
              <a:lnSpc>
                <a:spcPct val="90000"/>
              </a:lnSpc>
              <a:spcBef>
                <a:spcPct val="20000"/>
              </a:spcBef>
              <a:spcAft>
                <a:spcPct val="10000"/>
              </a:spcAft>
              <a:buClr>
                <a:srgbClr val="963C26"/>
              </a:buClr>
              <a:buFont typeface="Wingdings" pitchFamily="2" charset="2"/>
              <a:buNone/>
            </a:pPr>
            <a:r>
              <a:rPr lang="en-US" sz="3200" b="1" dirty="0">
                <a:solidFill>
                  <a:schemeClr val="accent3">
                    <a:lumMod val="75000"/>
                  </a:schemeClr>
                </a:solidFill>
              </a:rPr>
              <a:t>Revising</a:t>
            </a:r>
          </a:p>
        </p:txBody>
      </p:sp>
      <p:sp>
        <p:nvSpPr>
          <p:cNvPr id="308236" name="Text Box 12"/>
          <p:cNvSpPr txBox="1">
            <a:spLocks noChangeArrowheads="1"/>
          </p:cNvSpPr>
          <p:nvPr/>
        </p:nvSpPr>
        <p:spPr bwMode="auto">
          <a:xfrm>
            <a:off x="721646" y="4038600"/>
            <a:ext cx="2128211" cy="1514261"/>
          </a:xfrm>
          <a:prstGeom prst="rect">
            <a:avLst/>
          </a:prstGeom>
          <a:noFill/>
          <a:ln w="9525" algn="ctr">
            <a:noFill/>
            <a:miter lim="800000"/>
            <a:headEnd/>
            <a:tailEnd/>
          </a:ln>
        </p:spPr>
        <p:txBody>
          <a:bodyPr wrap="none">
            <a:spAutoFit/>
          </a:bodyPr>
          <a:lstStyle/>
          <a:p>
            <a:pPr marL="457200" indent="-457200">
              <a:lnSpc>
                <a:spcPct val="90000"/>
              </a:lnSpc>
              <a:spcBef>
                <a:spcPct val="20000"/>
              </a:spcBef>
              <a:spcAft>
                <a:spcPct val="10000"/>
              </a:spcAft>
              <a:buClr>
                <a:srgbClr val="002060"/>
              </a:buClr>
              <a:buFont typeface="Arial" pitchFamily="34" charset="0"/>
              <a:buChar char="•"/>
            </a:pPr>
            <a:r>
              <a:rPr lang="en-US" sz="2800" dirty="0">
                <a:latin typeface="Calibri" pitchFamily="34" charset="0"/>
                <a:cs typeface="Calibri" pitchFamily="34" charset="0"/>
              </a:rPr>
              <a:t>Analyze</a:t>
            </a:r>
          </a:p>
          <a:p>
            <a:pPr marL="457200" indent="-457200">
              <a:lnSpc>
                <a:spcPct val="90000"/>
              </a:lnSpc>
              <a:spcBef>
                <a:spcPct val="20000"/>
              </a:spcBef>
              <a:spcAft>
                <a:spcPct val="10000"/>
              </a:spcAft>
              <a:buClr>
                <a:srgbClr val="002060"/>
              </a:buClr>
              <a:buFont typeface="Arial" pitchFamily="34" charset="0"/>
              <a:buChar char="•"/>
            </a:pPr>
            <a:r>
              <a:rPr lang="en-US" sz="2800" dirty="0">
                <a:latin typeface="Calibri" pitchFamily="34" charset="0"/>
                <a:cs typeface="Calibri" pitchFamily="34" charset="0"/>
              </a:rPr>
              <a:t>Anticipate</a:t>
            </a:r>
          </a:p>
          <a:p>
            <a:pPr marL="457200" indent="-457200">
              <a:lnSpc>
                <a:spcPct val="90000"/>
              </a:lnSpc>
              <a:spcBef>
                <a:spcPct val="20000"/>
              </a:spcBef>
              <a:spcAft>
                <a:spcPct val="10000"/>
              </a:spcAft>
              <a:buClr>
                <a:srgbClr val="002060"/>
              </a:buClr>
              <a:buFont typeface="Arial" pitchFamily="34" charset="0"/>
              <a:buChar char="•"/>
            </a:pPr>
            <a:r>
              <a:rPr lang="en-US" sz="2800" dirty="0">
                <a:latin typeface="Calibri" pitchFamily="34" charset="0"/>
                <a:cs typeface="Calibri" pitchFamily="34" charset="0"/>
              </a:rPr>
              <a:t>Adapt</a:t>
            </a:r>
          </a:p>
        </p:txBody>
      </p:sp>
      <p:sp>
        <p:nvSpPr>
          <p:cNvPr id="308237" name="Text Box 13"/>
          <p:cNvSpPr txBox="1">
            <a:spLocks noChangeArrowheads="1"/>
          </p:cNvSpPr>
          <p:nvPr/>
        </p:nvSpPr>
        <p:spPr bwMode="auto">
          <a:xfrm>
            <a:off x="3464846" y="4042772"/>
            <a:ext cx="2315287" cy="1514261"/>
          </a:xfrm>
          <a:prstGeom prst="rect">
            <a:avLst/>
          </a:prstGeom>
          <a:noFill/>
          <a:ln w="9525" algn="ctr">
            <a:noFill/>
            <a:miter lim="800000"/>
            <a:headEnd/>
            <a:tailEnd/>
          </a:ln>
        </p:spPr>
        <p:txBody>
          <a:bodyPr wrap="square">
            <a:spAutoFit/>
          </a:bodyPr>
          <a:lstStyle/>
          <a:p>
            <a:pPr marL="457200" indent="-457200">
              <a:lnSpc>
                <a:spcPct val="90000"/>
              </a:lnSpc>
              <a:spcBef>
                <a:spcPct val="20000"/>
              </a:spcBef>
              <a:spcAft>
                <a:spcPct val="10000"/>
              </a:spcAft>
              <a:buClr>
                <a:srgbClr val="002060"/>
              </a:buClr>
              <a:buFont typeface="Arial" pitchFamily="34" charset="0"/>
              <a:buChar char="•"/>
            </a:pPr>
            <a:r>
              <a:rPr lang="en-US" sz="2800" dirty="0">
                <a:latin typeface="Calibri" pitchFamily="34" charset="0"/>
                <a:cs typeface="Calibri" pitchFamily="34" charset="0"/>
              </a:rPr>
              <a:t>Research</a:t>
            </a:r>
          </a:p>
          <a:p>
            <a:pPr marL="457200" indent="-457200">
              <a:lnSpc>
                <a:spcPct val="90000"/>
              </a:lnSpc>
              <a:spcBef>
                <a:spcPct val="20000"/>
              </a:spcBef>
              <a:spcAft>
                <a:spcPct val="10000"/>
              </a:spcAft>
              <a:buClr>
                <a:srgbClr val="002060"/>
              </a:buClr>
              <a:buFont typeface="Arial" pitchFamily="34" charset="0"/>
              <a:buChar char="•"/>
            </a:pPr>
            <a:r>
              <a:rPr lang="en-US" sz="2800" dirty="0">
                <a:latin typeface="Calibri" pitchFamily="34" charset="0"/>
                <a:cs typeface="Calibri" pitchFamily="34" charset="0"/>
              </a:rPr>
              <a:t>Organize</a:t>
            </a:r>
          </a:p>
          <a:p>
            <a:pPr marL="457200" indent="-457200">
              <a:lnSpc>
                <a:spcPct val="90000"/>
              </a:lnSpc>
              <a:spcBef>
                <a:spcPct val="20000"/>
              </a:spcBef>
              <a:spcAft>
                <a:spcPct val="10000"/>
              </a:spcAft>
              <a:buClr>
                <a:srgbClr val="002060"/>
              </a:buClr>
              <a:buFont typeface="Arial" pitchFamily="34" charset="0"/>
              <a:buChar char="•"/>
            </a:pPr>
            <a:r>
              <a:rPr lang="en-US" sz="2800" dirty="0">
                <a:latin typeface="Calibri" pitchFamily="34" charset="0"/>
                <a:cs typeface="Calibri" pitchFamily="34" charset="0"/>
              </a:rPr>
              <a:t>Draft</a:t>
            </a:r>
          </a:p>
        </p:txBody>
      </p:sp>
      <p:sp>
        <p:nvSpPr>
          <p:cNvPr id="308238" name="Text Box 14"/>
          <p:cNvSpPr txBox="1">
            <a:spLocks noChangeArrowheads="1"/>
          </p:cNvSpPr>
          <p:nvPr/>
        </p:nvSpPr>
        <p:spPr bwMode="auto">
          <a:xfrm>
            <a:off x="6589046" y="4037816"/>
            <a:ext cx="2097754" cy="1514261"/>
          </a:xfrm>
          <a:prstGeom prst="rect">
            <a:avLst/>
          </a:prstGeom>
          <a:noFill/>
          <a:ln w="9525" algn="ctr">
            <a:noFill/>
            <a:miter lim="800000"/>
            <a:headEnd/>
            <a:tailEnd/>
          </a:ln>
        </p:spPr>
        <p:txBody>
          <a:bodyPr wrap="none">
            <a:spAutoFit/>
          </a:bodyPr>
          <a:lstStyle/>
          <a:p>
            <a:pPr marL="457200" indent="-457200">
              <a:lnSpc>
                <a:spcPct val="90000"/>
              </a:lnSpc>
              <a:spcBef>
                <a:spcPct val="20000"/>
              </a:spcBef>
              <a:spcAft>
                <a:spcPct val="10000"/>
              </a:spcAft>
              <a:buClr>
                <a:srgbClr val="002060"/>
              </a:buClr>
              <a:buFont typeface="Arial" pitchFamily="34" charset="0"/>
              <a:buChar char="•"/>
            </a:pPr>
            <a:r>
              <a:rPr lang="en-US" sz="2800" dirty="0">
                <a:latin typeface="Calibri" pitchFamily="34" charset="0"/>
                <a:cs typeface="Calibri" pitchFamily="34" charset="0"/>
              </a:rPr>
              <a:t>Edit</a:t>
            </a:r>
          </a:p>
          <a:p>
            <a:pPr marL="457200" indent="-457200">
              <a:lnSpc>
                <a:spcPct val="90000"/>
              </a:lnSpc>
              <a:spcBef>
                <a:spcPct val="20000"/>
              </a:spcBef>
              <a:spcAft>
                <a:spcPct val="10000"/>
              </a:spcAft>
              <a:buClr>
                <a:srgbClr val="002060"/>
              </a:buClr>
              <a:buFont typeface="Arial" pitchFamily="34" charset="0"/>
              <a:buChar char="•"/>
            </a:pPr>
            <a:r>
              <a:rPr lang="en-US" sz="2800" dirty="0">
                <a:latin typeface="Calibri" pitchFamily="34" charset="0"/>
                <a:cs typeface="Calibri" pitchFamily="34" charset="0"/>
              </a:rPr>
              <a:t>Proofread</a:t>
            </a:r>
          </a:p>
          <a:p>
            <a:pPr marL="457200" indent="-457200">
              <a:lnSpc>
                <a:spcPct val="90000"/>
              </a:lnSpc>
              <a:spcBef>
                <a:spcPct val="20000"/>
              </a:spcBef>
              <a:spcAft>
                <a:spcPct val="10000"/>
              </a:spcAft>
              <a:buClr>
                <a:srgbClr val="002060"/>
              </a:buClr>
              <a:buFont typeface="Arial" pitchFamily="34" charset="0"/>
              <a:buChar char="•"/>
            </a:pPr>
            <a:r>
              <a:rPr lang="en-US" sz="2800" dirty="0">
                <a:latin typeface="Calibri" pitchFamily="34" charset="0"/>
                <a:cs typeface="Calibri" pitchFamily="34" charset="0"/>
              </a:rPr>
              <a:t>Evaluate</a:t>
            </a:r>
          </a:p>
        </p:txBody>
      </p:sp>
      <p:grpSp>
        <p:nvGrpSpPr>
          <p:cNvPr id="308244" name="Group 20"/>
          <p:cNvGrpSpPr>
            <a:grpSpLocks/>
          </p:cNvGrpSpPr>
          <p:nvPr/>
        </p:nvGrpSpPr>
        <p:grpSpPr bwMode="auto">
          <a:xfrm>
            <a:off x="2702846" y="2743200"/>
            <a:ext cx="838200" cy="523875"/>
            <a:chOff x="1824" y="1971"/>
            <a:chExt cx="528" cy="330"/>
          </a:xfrm>
          <a:solidFill>
            <a:schemeClr val="accent3">
              <a:lumMod val="60000"/>
              <a:lumOff val="40000"/>
            </a:schemeClr>
          </a:solidFill>
        </p:grpSpPr>
        <p:sp>
          <p:nvSpPr>
            <p:cNvPr id="58387" name="AutoShape 16"/>
            <p:cNvSpPr>
              <a:spLocks noChangeArrowheads="1"/>
            </p:cNvSpPr>
            <p:nvPr/>
          </p:nvSpPr>
          <p:spPr bwMode="auto">
            <a:xfrm rot="-5400000">
              <a:off x="1779" y="2016"/>
              <a:ext cx="330" cy="240"/>
            </a:xfrm>
            <a:prstGeom prst="triangle">
              <a:avLst>
                <a:gd name="adj" fmla="val 50000"/>
              </a:avLst>
            </a:prstGeom>
            <a:grpFill/>
            <a:ln w="9525" algn="ctr">
              <a:noFill/>
              <a:miter lim="800000"/>
              <a:headEnd/>
              <a:tailEnd/>
            </a:ln>
          </p:spPr>
          <p:txBody>
            <a:bodyPr wrap="none" anchor="ctr"/>
            <a:lstStyle/>
            <a:p>
              <a:pPr>
                <a:lnSpc>
                  <a:spcPct val="90000"/>
                </a:lnSpc>
                <a:spcBef>
                  <a:spcPct val="20000"/>
                </a:spcBef>
                <a:buClr>
                  <a:srgbClr val="963C26"/>
                </a:buClr>
                <a:buFont typeface="Wingdings" pitchFamily="2" charset="2"/>
                <a:buNone/>
              </a:pPr>
              <a:endParaRPr lang="en-CA" dirty="0">
                <a:solidFill>
                  <a:schemeClr val="accent3">
                    <a:lumMod val="40000"/>
                    <a:lumOff val="60000"/>
                  </a:schemeClr>
                </a:solidFill>
              </a:endParaRPr>
            </a:p>
          </p:txBody>
        </p:sp>
        <p:sp>
          <p:nvSpPr>
            <p:cNvPr id="58388" name="AutoShape 17"/>
            <p:cNvSpPr>
              <a:spLocks noChangeArrowheads="1"/>
            </p:cNvSpPr>
            <p:nvPr/>
          </p:nvSpPr>
          <p:spPr bwMode="auto">
            <a:xfrm rot="5400000">
              <a:off x="2067" y="2016"/>
              <a:ext cx="330" cy="240"/>
            </a:xfrm>
            <a:prstGeom prst="triangle">
              <a:avLst>
                <a:gd name="adj" fmla="val 50000"/>
              </a:avLst>
            </a:prstGeom>
            <a:grpFill/>
            <a:ln w="9525" algn="ctr">
              <a:noFill/>
              <a:miter lim="800000"/>
              <a:headEnd/>
              <a:tailEnd/>
            </a:ln>
          </p:spPr>
          <p:txBody>
            <a:bodyPr wrap="none" anchor="ctr"/>
            <a:lstStyle/>
            <a:p>
              <a:pPr>
                <a:lnSpc>
                  <a:spcPct val="90000"/>
                </a:lnSpc>
                <a:spcBef>
                  <a:spcPct val="20000"/>
                </a:spcBef>
                <a:buClr>
                  <a:srgbClr val="963C26"/>
                </a:buClr>
                <a:buFont typeface="Wingdings" pitchFamily="2" charset="2"/>
                <a:buNone/>
              </a:pPr>
              <a:endParaRPr lang="en-CA" dirty="0">
                <a:solidFill>
                  <a:schemeClr val="accent3">
                    <a:lumMod val="40000"/>
                    <a:lumOff val="60000"/>
                  </a:schemeClr>
                </a:solidFill>
              </a:endParaRPr>
            </a:p>
          </p:txBody>
        </p:sp>
      </p:grpSp>
      <p:grpSp>
        <p:nvGrpSpPr>
          <p:cNvPr id="308245" name="Group 21"/>
          <p:cNvGrpSpPr>
            <a:grpSpLocks/>
          </p:cNvGrpSpPr>
          <p:nvPr/>
        </p:nvGrpSpPr>
        <p:grpSpPr bwMode="auto">
          <a:xfrm>
            <a:off x="5598446" y="2743200"/>
            <a:ext cx="838200" cy="523875"/>
            <a:chOff x="3696" y="1968"/>
            <a:chExt cx="528" cy="330"/>
          </a:xfrm>
          <a:solidFill>
            <a:schemeClr val="accent3">
              <a:lumMod val="60000"/>
              <a:lumOff val="40000"/>
            </a:schemeClr>
          </a:solidFill>
        </p:grpSpPr>
        <p:sp>
          <p:nvSpPr>
            <p:cNvPr id="58385" name="AutoShape 18"/>
            <p:cNvSpPr>
              <a:spLocks noChangeArrowheads="1"/>
            </p:cNvSpPr>
            <p:nvPr/>
          </p:nvSpPr>
          <p:spPr bwMode="auto">
            <a:xfrm rot="-5400000">
              <a:off x="3651" y="2013"/>
              <a:ext cx="330" cy="240"/>
            </a:xfrm>
            <a:prstGeom prst="triangle">
              <a:avLst>
                <a:gd name="adj" fmla="val 50000"/>
              </a:avLst>
            </a:prstGeom>
            <a:grpFill/>
            <a:ln w="9525" algn="ctr">
              <a:noFill/>
              <a:miter lim="800000"/>
              <a:headEnd/>
              <a:tailEnd/>
            </a:ln>
          </p:spPr>
          <p:txBody>
            <a:bodyPr wrap="none" anchor="ctr"/>
            <a:lstStyle/>
            <a:p>
              <a:pPr>
                <a:lnSpc>
                  <a:spcPct val="90000"/>
                </a:lnSpc>
                <a:spcBef>
                  <a:spcPct val="20000"/>
                </a:spcBef>
                <a:buClr>
                  <a:srgbClr val="963C26"/>
                </a:buClr>
                <a:buFont typeface="Wingdings" pitchFamily="2" charset="2"/>
                <a:buNone/>
              </a:pPr>
              <a:endParaRPr lang="en-CA" dirty="0"/>
            </a:p>
          </p:txBody>
        </p:sp>
        <p:sp>
          <p:nvSpPr>
            <p:cNvPr id="58386" name="AutoShape 19"/>
            <p:cNvSpPr>
              <a:spLocks noChangeArrowheads="1"/>
            </p:cNvSpPr>
            <p:nvPr/>
          </p:nvSpPr>
          <p:spPr bwMode="auto">
            <a:xfrm rot="5400000">
              <a:off x="3939" y="2013"/>
              <a:ext cx="330" cy="240"/>
            </a:xfrm>
            <a:prstGeom prst="triangle">
              <a:avLst>
                <a:gd name="adj" fmla="val 50000"/>
              </a:avLst>
            </a:prstGeom>
            <a:grpFill/>
            <a:ln w="9525" algn="ctr">
              <a:noFill/>
              <a:miter lim="800000"/>
              <a:headEnd/>
              <a:tailEnd/>
            </a:ln>
          </p:spPr>
          <p:txBody>
            <a:bodyPr wrap="none" anchor="ctr"/>
            <a:lstStyle/>
            <a:p>
              <a:pPr>
                <a:lnSpc>
                  <a:spcPct val="90000"/>
                </a:lnSpc>
                <a:spcBef>
                  <a:spcPct val="20000"/>
                </a:spcBef>
                <a:buClr>
                  <a:srgbClr val="963C26"/>
                </a:buClr>
                <a:buFont typeface="Wingdings" pitchFamily="2" charset="2"/>
                <a:buNone/>
              </a:pPr>
              <a:endParaRPr lang="en-CA" dirty="0"/>
            </a:p>
          </p:txBody>
        </p:sp>
      </p:grpSp>
      <p:sp>
        <p:nvSpPr>
          <p:cNvPr id="308246" name="Rectangle 22"/>
          <p:cNvSpPr>
            <a:spLocks noChangeArrowheads="1"/>
          </p:cNvSpPr>
          <p:nvPr/>
        </p:nvSpPr>
        <p:spPr bwMode="auto">
          <a:xfrm>
            <a:off x="1255046" y="5715000"/>
            <a:ext cx="6096000" cy="609600"/>
          </a:xfrm>
          <a:prstGeom prst="rect">
            <a:avLst/>
          </a:prstGeom>
          <a:noFill/>
          <a:ln w="9525" algn="ctr">
            <a:noFill/>
            <a:miter lim="800000"/>
            <a:headEnd/>
            <a:tailEnd/>
          </a:ln>
        </p:spPr>
        <p:txBody>
          <a:bodyPr wrap="none" anchor="ctr"/>
          <a:lstStyle/>
          <a:p>
            <a:pPr marL="457200" indent="-457200" algn="ctr">
              <a:lnSpc>
                <a:spcPct val="90000"/>
              </a:lnSpc>
              <a:spcBef>
                <a:spcPct val="20000"/>
              </a:spcBef>
              <a:spcAft>
                <a:spcPct val="10000"/>
              </a:spcAft>
              <a:buClr>
                <a:srgbClr val="963C26"/>
              </a:buClr>
              <a:buFont typeface="Wingdings" pitchFamily="2" charset="2"/>
              <a:buNone/>
            </a:pPr>
            <a:r>
              <a:rPr lang="en-US" sz="3200" dirty="0">
                <a:latin typeface="Calibri" pitchFamily="34" charset="0"/>
                <a:cs typeface="Calibri" pitchFamily="34" charset="0"/>
              </a:rPr>
              <a:t>The writing process is recursive.</a:t>
            </a:r>
          </a:p>
        </p:txBody>
      </p:sp>
      <p:sp>
        <p:nvSpPr>
          <p:cNvPr id="21" name="Footer Placeholder 1"/>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22" name="Slide Number Placeholder 21"/>
          <p:cNvSpPr>
            <a:spLocks noGrp="1"/>
          </p:cNvSpPr>
          <p:nvPr>
            <p:ph type="sldNum" sz="quarter" idx="4"/>
          </p:nvPr>
        </p:nvSpPr>
        <p:spPr/>
        <p:txBody>
          <a:bodyPr/>
          <a:lstStyle/>
          <a:p>
            <a:r>
              <a:rPr lang="en-CA" dirty="0"/>
              <a:t>4-</a:t>
            </a:r>
            <a:fld id="{90E60EF9-1974-4B4E-8EB0-BAAA0C254CFE}" type="slidenum">
              <a:rPr lang="en-CA" smtClean="0"/>
              <a:pPr/>
              <a:t>6</a:t>
            </a:fld>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8226"/>
                                        </p:tgtEl>
                                        <p:attrNameLst>
                                          <p:attrName>style.visibility</p:attrName>
                                        </p:attrNameLst>
                                      </p:cBhvr>
                                      <p:to>
                                        <p:strVal val="visible"/>
                                      </p:to>
                                    </p:set>
                                    <p:anim calcmode="lin" valueType="num">
                                      <p:cBhvr additive="base">
                                        <p:cTn id="7" dur="500" fill="hold"/>
                                        <p:tgtEl>
                                          <p:spTgt spid="308226"/>
                                        </p:tgtEl>
                                        <p:attrNameLst>
                                          <p:attrName>ppt_x</p:attrName>
                                        </p:attrNameLst>
                                      </p:cBhvr>
                                      <p:tavLst>
                                        <p:tav tm="0">
                                          <p:val>
                                            <p:strVal val="0-#ppt_w/2"/>
                                          </p:val>
                                        </p:tav>
                                        <p:tav tm="100000">
                                          <p:val>
                                            <p:strVal val="#ppt_x"/>
                                          </p:val>
                                        </p:tav>
                                      </p:tavLst>
                                    </p:anim>
                                    <p:anim calcmode="lin" valueType="num">
                                      <p:cBhvr additive="base">
                                        <p:cTn id="8" dur="500" fill="hold"/>
                                        <p:tgtEl>
                                          <p:spTgt spid="30822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08233"/>
                                        </p:tgtEl>
                                        <p:attrNameLst>
                                          <p:attrName>style.visibility</p:attrName>
                                        </p:attrNameLst>
                                      </p:cBhvr>
                                      <p:to>
                                        <p:strVal val="visible"/>
                                      </p:to>
                                    </p:set>
                                    <p:anim calcmode="lin" valueType="num">
                                      <p:cBhvr additive="base">
                                        <p:cTn id="13" dur="500" fill="hold"/>
                                        <p:tgtEl>
                                          <p:spTgt spid="308233"/>
                                        </p:tgtEl>
                                        <p:attrNameLst>
                                          <p:attrName>ppt_x</p:attrName>
                                        </p:attrNameLst>
                                      </p:cBhvr>
                                      <p:tavLst>
                                        <p:tav tm="0">
                                          <p:val>
                                            <p:strVal val="0-#ppt_w/2"/>
                                          </p:val>
                                        </p:tav>
                                        <p:tav tm="100000">
                                          <p:val>
                                            <p:strVal val="#ppt_x"/>
                                          </p:val>
                                        </p:tav>
                                      </p:tavLst>
                                    </p:anim>
                                    <p:anim calcmode="lin" valueType="num">
                                      <p:cBhvr additive="base">
                                        <p:cTn id="14" dur="500" fill="hold"/>
                                        <p:tgtEl>
                                          <p:spTgt spid="30823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08236"/>
                                        </p:tgtEl>
                                        <p:attrNameLst>
                                          <p:attrName>style.visibility</p:attrName>
                                        </p:attrNameLst>
                                      </p:cBhvr>
                                      <p:to>
                                        <p:strVal val="visible"/>
                                      </p:to>
                                    </p:set>
                                    <p:anim calcmode="lin" valueType="num">
                                      <p:cBhvr additive="base">
                                        <p:cTn id="19" dur="500" fill="hold"/>
                                        <p:tgtEl>
                                          <p:spTgt spid="308236"/>
                                        </p:tgtEl>
                                        <p:attrNameLst>
                                          <p:attrName>ppt_x</p:attrName>
                                        </p:attrNameLst>
                                      </p:cBhvr>
                                      <p:tavLst>
                                        <p:tav tm="0">
                                          <p:val>
                                            <p:strVal val="0-#ppt_w/2"/>
                                          </p:val>
                                        </p:tav>
                                        <p:tav tm="100000">
                                          <p:val>
                                            <p:strVal val="#ppt_x"/>
                                          </p:val>
                                        </p:tav>
                                      </p:tavLst>
                                    </p:anim>
                                    <p:anim calcmode="lin" valueType="num">
                                      <p:cBhvr additive="base">
                                        <p:cTn id="20" dur="500" fill="hold"/>
                                        <p:tgtEl>
                                          <p:spTgt spid="30823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08234"/>
                                        </p:tgtEl>
                                        <p:attrNameLst>
                                          <p:attrName>style.visibility</p:attrName>
                                        </p:attrNameLst>
                                      </p:cBhvr>
                                      <p:to>
                                        <p:strVal val="visible"/>
                                      </p:to>
                                    </p:set>
                                    <p:anim calcmode="lin" valueType="num">
                                      <p:cBhvr additive="base">
                                        <p:cTn id="25" dur="500" fill="hold"/>
                                        <p:tgtEl>
                                          <p:spTgt spid="308234"/>
                                        </p:tgtEl>
                                        <p:attrNameLst>
                                          <p:attrName>ppt_x</p:attrName>
                                        </p:attrNameLst>
                                      </p:cBhvr>
                                      <p:tavLst>
                                        <p:tav tm="0">
                                          <p:val>
                                            <p:strVal val="0-#ppt_w/2"/>
                                          </p:val>
                                        </p:tav>
                                        <p:tav tm="100000">
                                          <p:val>
                                            <p:strVal val="#ppt_x"/>
                                          </p:val>
                                        </p:tav>
                                      </p:tavLst>
                                    </p:anim>
                                    <p:anim calcmode="lin" valueType="num">
                                      <p:cBhvr additive="base">
                                        <p:cTn id="26" dur="500" fill="hold"/>
                                        <p:tgtEl>
                                          <p:spTgt spid="308234"/>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08237"/>
                                        </p:tgtEl>
                                        <p:attrNameLst>
                                          <p:attrName>style.visibility</p:attrName>
                                        </p:attrNameLst>
                                      </p:cBhvr>
                                      <p:to>
                                        <p:strVal val="visible"/>
                                      </p:to>
                                    </p:set>
                                    <p:anim calcmode="lin" valueType="num">
                                      <p:cBhvr additive="base">
                                        <p:cTn id="31" dur="500" fill="hold"/>
                                        <p:tgtEl>
                                          <p:spTgt spid="308237"/>
                                        </p:tgtEl>
                                        <p:attrNameLst>
                                          <p:attrName>ppt_x</p:attrName>
                                        </p:attrNameLst>
                                      </p:cBhvr>
                                      <p:tavLst>
                                        <p:tav tm="0">
                                          <p:val>
                                            <p:strVal val="0-#ppt_w/2"/>
                                          </p:val>
                                        </p:tav>
                                        <p:tav tm="100000">
                                          <p:val>
                                            <p:strVal val="#ppt_x"/>
                                          </p:val>
                                        </p:tav>
                                      </p:tavLst>
                                    </p:anim>
                                    <p:anim calcmode="lin" valueType="num">
                                      <p:cBhvr additive="base">
                                        <p:cTn id="32" dur="500" fill="hold"/>
                                        <p:tgtEl>
                                          <p:spTgt spid="308237"/>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08235"/>
                                        </p:tgtEl>
                                        <p:attrNameLst>
                                          <p:attrName>style.visibility</p:attrName>
                                        </p:attrNameLst>
                                      </p:cBhvr>
                                      <p:to>
                                        <p:strVal val="visible"/>
                                      </p:to>
                                    </p:set>
                                    <p:anim calcmode="lin" valueType="num">
                                      <p:cBhvr additive="base">
                                        <p:cTn id="37" dur="500" fill="hold"/>
                                        <p:tgtEl>
                                          <p:spTgt spid="308235"/>
                                        </p:tgtEl>
                                        <p:attrNameLst>
                                          <p:attrName>ppt_x</p:attrName>
                                        </p:attrNameLst>
                                      </p:cBhvr>
                                      <p:tavLst>
                                        <p:tav tm="0">
                                          <p:val>
                                            <p:strVal val="0-#ppt_w/2"/>
                                          </p:val>
                                        </p:tav>
                                        <p:tav tm="100000">
                                          <p:val>
                                            <p:strVal val="#ppt_x"/>
                                          </p:val>
                                        </p:tav>
                                      </p:tavLst>
                                    </p:anim>
                                    <p:anim calcmode="lin" valueType="num">
                                      <p:cBhvr additive="base">
                                        <p:cTn id="38" dur="500" fill="hold"/>
                                        <p:tgtEl>
                                          <p:spTgt spid="308235"/>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08238"/>
                                        </p:tgtEl>
                                        <p:attrNameLst>
                                          <p:attrName>style.visibility</p:attrName>
                                        </p:attrNameLst>
                                      </p:cBhvr>
                                      <p:to>
                                        <p:strVal val="visible"/>
                                      </p:to>
                                    </p:set>
                                    <p:anim calcmode="lin" valueType="num">
                                      <p:cBhvr additive="base">
                                        <p:cTn id="43" dur="500" fill="hold"/>
                                        <p:tgtEl>
                                          <p:spTgt spid="308238"/>
                                        </p:tgtEl>
                                        <p:attrNameLst>
                                          <p:attrName>ppt_x</p:attrName>
                                        </p:attrNameLst>
                                      </p:cBhvr>
                                      <p:tavLst>
                                        <p:tav tm="0">
                                          <p:val>
                                            <p:strVal val="0-#ppt_w/2"/>
                                          </p:val>
                                        </p:tav>
                                        <p:tav tm="100000">
                                          <p:val>
                                            <p:strVal val="#ppt_x"/>
                                          </p:val>
                                        </p:tav>
                                      </p:tavLst>
                                    </p:anim>
                                    <p:anim calcmode="lin" valueType="num">
                                      <p:cBhvr additive="base">
                                        <p:cTn id="44" dur="500" fill="hold"/>
                                        <p:tgtEl>
                                          <p:spTgt spid="308238"/>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08246"/>
                                        </p:tgtEl>
                                        <p:attrNameLst>
                                          <p:attrName>style.visibility</p:attrName>
                                        </p:attrNameLst>
                                      </p:cBhvr>
                                      <p:to>
                                        <p:strVal val="visible"/>
                                      </p:to>
                                    </p:set>
                                    <p:anim calcmode="lin" valueType="num">
                                      <p:cBhvr additive="base">
                                        <p:cTn id="49" dur="500" fill="hold"/>
                                        <p:tgtEl>
                                          <p:spTgt spid="308246"/>
                                        </p:tgtEl>
                                        <p:attrNameLst>
                                          <p:attrName>ppt_x</p:attrName>
                                        </p:attrNameLst>
                                      </p:cBhvr>
                                      <p:tavLst>
                                        <p:tav tm="0">
                                          <p:val>
                                            <p:strVal val="0-#ppt_w/2"/>
                                          </p:val>
                                        </p:tav>
                                        <p:tav tm="100000">
                                          <p:val>
                                            <p:strVal val="#ppt_x"/>
                                          </p:val>
                                        </p:tav>
                                      </p:tavLst>
                                    </p:anim>
                                    <p:anim calcmode="lin" valueType="num">
                                      <p:cBhvr additive="base">
                                        <p:cTn id="50" dur="500" fill="hold"/>
                                        <p:tgtEl>
                                          <p:spTgt spid="3082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226" grpId="0"/>
      <p:bldP spid="308233" grpId="0" animBg="1"/>
      <p:bldP spid="308234" grpId="0" animBg="1"/>
      <p:bldP spid="308235" grpId="0" animBg="1"/>
      <p:bldP spid="308236" grpId="0"/>
      <p:bldP spid="308237" grpId="0"/>
      <p:bldP spid="308238" grpId="0"/>
      <p:bldP spid="308246"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p:txBody>
          <a:bodyPr/>
          <a:lstStyle/>
          <a:p>
            <a:r>
              <a:rPr lang="en-US" dirty="0"/>
              <a:t>Pacing the Writing Process</a:t>
            </a:r>
          </a:p>
        </p:txBody>
      </p:sp>
      <p:sp>
        <p:nvSpPr>
          <p:cNvPr id="309252" name="WordArt 4"/>
          <p:cNvSpPr>
            <a:spLocks noChangeArrowheads="1" noChangeShapeType="1" noTextEdit="1"/>
          </p:cNvSpPr>
          <p:nvPr/>
        </p:nvSpPr>
        <p:spPr bwMode="auto">
          <a:xfrm>
            <a:off x="838200" y="1600200"/>
            <a:ext cx="1066800" cy="2308225"/>
          </a:xfrm>
          <a:prstGeom prst="rect">
            <a:avLst/>
          </a:prstGeom>
        </p:spPr>
        <p:txBody>
          <a:bodyPr wrap="none" fromWordArt="1">
            <a:prstTxWarp prst="textPlain">
              <a:avLst>
                <a:gd name="adj" fmla="val 40153"/>
              </a:avLst>
            </a:prstTxWarp>
          </a:bodyPr>
          <a:lstStyle/>
          <a:p>
            <a:pPr algn="ctr"/>
            <a:r>
              <a:rPr lang="en-US" sz="9600" kern="10" dirty="0">
                <a:ln w="9525">
                  <a:noFill/>
                  <a:round/>
                  <a:headEnd/>
                  <a:tailEnd/>
                </a:ln>
                <a:solidFill>
                  <a:schemeClr val="accent3">
                    <a:lumMod val="75000"/>
                  </a:schemeClr>
                </a:solidFill>
                <a:effectLst>
                  <a:outerShdw blurRad="38100" dist="38100" dir="2700000" algn="tl">
                    <a:srgbClr val="000000">
                      <a:alpha val="43137"/>
                    </a:srgbClr>
                  </a:outerShdw>
                </a:effectLst>
                <a:latin typeface="Impact"/>
              </a:rPr>
              <a:t>1</a:t>
            </a:r>
          </a:p>
        </p:txBody>
      </p:sp>
      <p:sp>
        <p:nvSpPr>
          <p:cNvPr id="309253" name="WordArt 5"/>
          <p:cNvSpPr>
            <a:spLocks noChangeArrowheads="1" noChangeShapeType="1" noTextEdit="1"/>
          </p:cNvSpPr>
          <p:nvPr/>
        </p:nvSpPr>
        <p:spPr bwMode="auto">
          <a:xfrm>
            <a:off x="3962400" y="1608082"/>
            <a:ext cx="1181100" cy="2300123"/>
          </a:xfrm>
          <a:prstGeom prst="rect">
            <a:avLst/>
          </a:prstGeom>
        </p:spPr>
        <p:txBody>
          <a:bodyPr wrap="none" fromWordArt="1">
            <a:prstTxWarp prst="textPlain">
              <a:avLst>
                <a:gd name="adj" fmla="val 42264"/>
              </a:avLst>
            </a:prstTxWarp>
          </a:bodyPr>
          <a:lstStyle/>
          <a:p>
            <a:pPr algn="ctr"/>
            <a:r>
              <a:rPr lang="en-US" sz="9600" kern="10" dirty="0">
                <a:ln w="9525">
                  <a:noFill/>
                  <a:round/>
                  <a:headEnd/>
                  <a:tailEnd/>
                </a:ln>
                <a:solidFill>
                  <a:schemeClr val="accent3">
                    <a:lumMod val="75000"/>
                  </a:schemeClr>
                </a:solidFill>
                <a:effectLst>
                  <a:outerShdw blurRad="38100" dist="38100" dir="2700000" algn="tl">
                    <a:srgbClr val="000000">
                      <a:alpha val="43137"/>
                    </a:srgbClr>
                  </a:outerShdw>
                </a:effectLst>
                <a:latin typeface="Impact"/>
              </a:rPr>
              <a:t>2</a:t>
            </a:r>
          </a:p>
        </p:txBody>
      </p:sp>
      <p:sp>
        <p:nvSpPr>
          <p:cNvPr id="309254" name="WordArt 6"/>
          <p:cNvSpPr>
            <a:spLocks noChangeArrowheads="1" noChangeShapeType="1" noTextEdit="1"/>
          </p:cNvSpPr>
          <p:nvPr/>
        </p:nvSpPr>
        <p:spPr bwMode="auto">
          <a:xfrm>
            <a:off x="6858000" y="1489836"/>
            <a:ext cx="1219200" cy="2434856"/>
          </a:xfrm>
          <a:prstGeom prst="rect">
            <a:avLst/>
          </a:prstGeom>
        </p:spPr>
        <p:txBody>
          <a:bodyPr wrap="none" fromWordArt="1">
            <a:prstTxWarp prst="textPlain">
              <a:avLst>
                <a:gd name="adj" fmla="val 39264"/>
              </a:avLst>
            </a:prstTxWarp>
          </a:bodyPr>
          <a:lstStyle/>
          <a:p>
            <a:pPr algn="ctr"/>
            <a:r>
              <a:rPr lang="en-US" sz="9600" kern="10" dirty="0">
                <a:ln w="9525">
                  <a:noFill/>
                  <a:round/>
                  <a:headEnd/>
                  <a:tailEnd/>
                </a:ln>
                <a:solidFill>
                  <a:schemeClr val="accent3">
                    <a:lumMod val="75000"/>
                  </a:schemeClr>
                </a:solidFill>
                <a:effectLst>
                  <a:outerShdw blurRad="38100" dist="38100" dir="2700000" algn="tl">
                    <a:srgbClr val="000000">
                      <a:alpha val="43137"/>
                    </a:srgbClr>
                  </a:outerShdw>
                </a:effectLst>
                <a:latin typeface="Impact"/>
              </a:rPr>
              <a:t>3</a:t>
            </a:r>
          </a:p>
        </p:txBody>
      </p:sp>
      <p:sp>
        <p:nvSpPr>
          <p:cNvPr id="309255" name="Rectangle 7"/>
          <p:cNvSpPr>
            <a:spLocks noChangeArrowheads="1"/>
          </p:cNvSpPr>
          <p:nvPr/>
        </p:nvSpPr>
        <p:spPr bwMode="auto">
          <a:xfrm>
            <a:off x="228600" y="2667000"/>
            <a:ext cx="2438400" cy="609600"/>
          </a:xfrm>
          <a:prstGeom prst="rect">
            <a:avLst/>
          </a:prstGeom>
          <a:solidFill>
            <a:schemeClr val="bg1">
              <a:lumMod val="95000"/>
            </a:schemeClr>
          </a:solidFill>
          <a:ln w="9525" algn="ctr">
            <a:noFill/>
            <a:miter lim="800000"/>
            <a:headEnd/>
            <a:tailEnd/>
          </a:ln>
        </p:spPr>
        <p:txBody>
          <a:bodyPr anchor="ctr"/>
          <a:lstStyle/>
          <a:p>
            <a:pPr algn="ctr">
              <a:lnSpc>
                <a:spcPct val="90000"/>
              </a:lnSpc>
              <a:spcBef>
                <a:spcPct val="20000"/>
              </a:spcBef>
              <a:spcAft>
                <a:spcPct val="10000"/>
              </a:spcAft>
              <a:buClr>
                <a:srgbClr val="963C26"/>
              </a:buClr>
              <a:buFont typeface="Wingdings" pitchFamily="2" charset="2"/>
              <a:buNone/>
            </a:pPr>
            <a:r>
              <a:rPr lang="en-US" sz="3200" b="1" dirty="0">
                <a:solidFill>
                  <a:schemeClr val="accent3">
                    <a:lumMod val="75000"/>
                  </a:schemeClr>
                </a:solidFill>
              </a:rPr>
              <a:t>Prewriting</a:t>
            </a:r>
          </a:p>
        </p:txBody>
      </p:sp>
      <p:sp>
        <p:nvSpPr>
          <p:cNvPr id="309256" name="Rectangle 8"/>
          <p:cNvSpPr>
            <a:spLocks noChangeArrowheads="1"/>
          </p:cNvSpPr>
          <p:nvPr/>
        </p:nvSpPr>
        <p:spPr bwMode="auto">
          <a:xfrm>
            <a:off x="3429000" y="2743200"/>
            <a:ext cx="2133600" cy="533400"/>
          </a:xfrm>
          <a:prstGeom prst="rect">
            <a:avLst/>
          </a:prstGeom>
          <a:solidFill>
            <a:schemeClr val="bg1">
              <a:lumMod val="95000"/>
            </a:schemeClr>
          </a:solidFill>
          <a:ln w="9525" algn="ctr">
            <a:noFill/>
            <a:miter lim="800000"/>
            <a:headEnd/>
            <a:tailEnd/>
          </a:ln>
        </p:spPr>
        <p:txBody>
          <a:bodyPr anchor="ctr"/>
          <a:lstStyle/>
          <a:p>
            <a:pPr algn="ctr">
              <a:lnSpc>
                <a:spcPct val="90000"/>
              </a:lnSpc>
              <a:spcBef>
                <a:spcPct val="20000"/>
              </a:spcBef>
              <a:spcAft>
                <a:spcPct val="10000"/>
              </a:spcAft>
              <a:buClr>
                <a:srgbClr val="963C26"/>
              </a:buClr>
              <a:buFont typeface="Wingdings" pitchFamily="2" charset="2"/>
              <a:buNone/>
            </a:pPr>
            <a:r>
              <a:rPr lang="en-US" sz="3200" b="1" dirty="0">
                <a:solidFill>
                  <a:schemeClr val="accent3">
                    <a:lumMod val="75000"/>
                  </a:schemeClr>
                </a:solidFill>
              </a:rPr>
              <a:t>Drafting</a:t>
            </a:r>
          </a:p>
        </p:txBody>
      </p:sp>
      <p:sp>
        <p:nvSpPr>
          <p:cNvPr id="309257" name="Rectangle 9"/>
          <p:cNvSpPr>
            <a:spLocks noChangeArrowheads="1"/>
          </p:cNvSpPr>
          <p:nvPr/>
        </p:nvSpPr>
        <p:spPr bwMode="auto">
          <a:xfrm>
            <a:off x="6324600" y="2743200"/>
            <a:ext cx="2209800" cy="533400"/>
          </a:xfrm>
          <a:prstGeom prst="rect">
            <a:avLst/>
          </a:prstGeom>
          <a:solidFill>
            <a:schemeClr val="bg1">
              <a:lumMod val="95000"/>
            </a:schemeClr>
          </a:solidFill>
          <a:ln w="9525" algn="ctr">
            <a:noFill/>
            <a:miter lim="800000"/>
            <a:headEnd/>
            <a:tailEnd/>
          </a:ln>
        </p:spPr>
        <p:txBody>
          <a:bodyPr anchor="ctr"/>
          <a:lstStyle/>
          <a:p>
            <a:pPr algn="ctr">
              <a:lnSpc>
                <a:spcPct val="90000"/>
              </a:lnSpc>
              <a:spcBef>
                <a:spcPct val="20000"/>
              </a:spcBef>
              <a:spcAft>
                <a:spcPct val="10000"/>
              </a:spcAft>
              <a:buClr>
                <a:srgbClr val="963C26"/>
              </a:buClr>
              <a:buFont typeface="Wingdings" pitchFamily="2" charset="2"/>
              <a:buNone/>
            </a:pPr>
            <a:r>
              <a:rPr lang="en-US" sz="3200" b="1" dirty="0">
                <a:solidFill>
                  <a:schemeClr val="accent3">
                    <a:lumMod val="75000"/>
                  </a:schemeClr>
                </a:solidFill>
              </a:rPr>
              <a:t>Revising</a:t>
            </a:r>
          </a:p>
        </p:txBody>
      </p:sp>
      <p:sp>
        <p:nvSpPr>
          <p:cNvPr id="309258" name="Text Box 10"/>
          <p:cNvSpPr txBox="1">
            <a:spLocks noChangeArrowheads="1"/>
          </p:cNvSpPr>
          <p:nvPr/>
        </p:nvSpPr>
        <p:spPr bwMode="auto">
          <a:xfrm>
            <a:off x="533400" y="4095161"/>
            <a:ext cx="2438401" cy="1169551"/>
          </a:xfrm>
          <a:prstGeom prst="rect">
            <a:avLst/>
          </a:prstGeom>
          <a:noFill/>
          <a:ln w="9525" algn="ctr">
            <a:noFill/>
            <a:miter lim="800000"/>
            <a:headEnd/>
            <a:tailEnd/>
          </a:ln>
        </p:spPr>
        <p:txBody>
          <a:bodyPr wrap="square">
            <a:spAutoFit/>
          </a:bodyPr>
          <a:lstStyle/>
          <a:p>
            <a:pPr marL="457200" indent="-457200">
              <a:lnSpc>
                <a:spcPts val="2800"/>
              </a:lnSpc>
              <a:spcBef>
                <a:spcPct val="20000"/>
              </a:spcBef>
              <a:spcAft>
                <a:spcPct val="10000"/>
              </a:spcAft>
              <a:buClr>
                <a:srgbClr val="002060"/>
              </a:buClr>
              <a:buFont typeface="Arial" pitchFamily="34" charset="0"/>
              <a:buChar char="•"/>
            </a:pPr>
            <a:r>
              <a:rPr lang="en-US" sz="2800" dirty="0"/>
              <a:t>About 25 percent of your time</a:t>
            </a:r>
          </a:p>
        </p:txBody>
      </p:sp>
      <p:grpSp>
        <p:nvGrpSpPr>
          <p:cNvPr id="309261" name="Group 13"/>
          <p:cNvGrpSpPr>
            <a:grpSpLocks/>
          </p:cNvGrpSpPr>
          <p:nvPr/>
        </p:nvGrpSpPr>
        <p:grpSpPr bwMode="auto">
          <a:xfrm>
            <a:off x="2590800" y="2743200"/>
            <a:ext cx="838200" cy="523875"/>
            <a:chOff x="1824" y="1971"/>
            <a:chExt cx="528" cy="330"/>
          </a:xfrm>
          <a:solidFill>
            <a:schemeClr val="accent3">
              <a:lumMod val="60000"/>
              <a:lumOff val="40000"/>
            </a:schemeClr>
          </a:solidFill>
        </p:grpSpPr>
        <p:sp>
          <p:nvSpPr>
            <p:cNvPr id="59410" name="AutoShape 14"/>
            <p:cNvSpPr>
              <a:spLocks noChangeArrowheads="1"/>
            </p:cNvSpPr>
            <p:nvPr/>
          </p:nvSpPr>
          <p:spPr bwMode="auto">
            <a:xfrm rot="-5400000">
              <a:off x="1779" y="2016"/>
              <a:ext cx="330" cy="240"/>
            </a:xfrm>
            <a:prstGeom prst="triangle">
              <a:avLst>
                <a:gd name="adj" fmla="val 50000"/>
              </a:avLst>
            </a:prstGeom>
            <a:grpFill/>
            <a:ln w="9525" algn="ctr">
              <a:noFill/>
              <a:miter lim="800000"/>
              <a:headEnd/>
              <a:tailEnd/>
            </a:ln>
          </p:spPr>
          <p:txBody>
            <a:bodyPr wrap="none" anchor="ctr"/>
            <a:lstStyle/>
            <a:p>
              <a:pPr>
                <a:lnSpc>
                  <a:spcPct val="90000"/>
                </a:lnSpc>
                <a:spcBef>
                  <a:spcPct val="20000"/>
                </a:spcBef>
                <a:buClr>
                  <a:srgbClr val="963C26"/>
                </a:buClr>
                <a:buFont typeface="Wingdings" pitchFamily="2" charset="2"/>
                <a:buNone/>
              </a:pPr>
              <a:endParaRPr lang="en-CA" dirty="0"/>
            </a:p>
          </p:txBody>
        </p:sp>
        <p:sp>
          <p:nvSpPr>
            <p:cNvPr id="59411" name="AutoShape 15"/>
            <p:cNvSpPr>
              <a:spLocks noChangeArrowheads="1"/>
            </p:cNvSpPr>
            <p:nvPr/>
          </p:nvSpPr>
          <p:spPr bwMode="auto">
            <a:xfrm rot="5400000">
              <a:off x="2067" y="2016"/>
              <a:ext cx="330" cy="240"/>
            </a:xfrm>
            <a:prstGeom prst="triangle">
              <a:avLst>
                <a:gd name="adj" fmla="val 50000"/>
              </a:avLst>
            </a:prstGeom>
            <a:grpFill/>
            <a:ln w="9525" algn="ctr">
              <a:noFill/>
              <a:miter lim="800000"/>
              <a:headEnd/>
              <a:tailEnd/>
            </a:ln>
          </p:spPr>
          <p:txBody>
            <a:bodyPr wrap="none" anchor="ctr"/>
            <a:lstStyle/>
            <a:p>
              <a:pPr>
                <a:lnSpc>
                  <a:spcPct val="90000"/>
                </a:lnSpc>
                <a:spcBef>
                  <a:spcPct val="20000"/>
                </a:spcBef>
                <a:buClr>
                  <a:srgbClr val="963C26"/>
                </a:buClr>
                <a:buFont typeface="Wingdings" pitchFamily="2" charset="2"/>
                <a:buNone/>
              </a:pPr>
              <a:endParaRPr lang="en-CA" dirty="0"/>
            </a:p>
          </p:txBody>
        </p:sp>
      </p:grpSp>
      <p:grpSp>
        <p:nvGrpSpPr>
          <p:cNvPr id="309264" name="Group 16"/>
          <p:cNvGrpSpPr>
            <a:grpSpLocks/>
          </p:cNvGrpSpPr>
          <p:nvPr/>
        </p:nvGrpSpPr>
        <p:grpSpPr bwMode="auto">
          <a:xfrm>
            <a:off x="5562600" y="2743200"/>
            <a:ext cx="838200" cy="523875"/>
            <a:chOff x="3696" y="1968"/>
            <a:chExt cx="528" cy="330"/>
          </a:xfrm>
          <a:solidFill>
            <a:schemeClr val="accent3">
              <a:lumMod val="60000"/>
              <a:lumOff val="40000"/>
            </a:schemeClr>
          </a:solidFill>
        </p:grpSpPr>
        <p:sp>
          <p:nvSpPr>
            <p:cNvPr id="59408" name="AutoShape 17"/>
            <p:cNvSpPr>
              <a:spLocks noChangeArrowheads="1"/>
            </p:cNvSpPr>
            <p:nvPr/>
          </p:nvSpPr>
          <p:spPr bwMode="auto">
            <a:xfrm rot="-5400000">
              <a:off x="3651" y="2013"/>
              <a:ext cx="330" cy="240"/>
            </a:xfrm>
            <a:prstGeom prst="triangle">
              <a:avLst>
                <a:gd name="adj" fmla="val 50000"/>
              </a:avLst>
            </a:prstGeom>
            <a:grpFill/>
            <a:ln w="9525" algn="ctr">
              <a:noFill/>
              <a:miter lim="800000"/>
              <a:headEnd/>
              <a:tailEnd/>
            </a:ln>
          </p:spPr>
          <p:txBody>
            <a:bodyPr wrap="none" anchor="ctr"/>
            <a:lstStyle/>
            <a:p>
              <a:pPr>
                <a:lnSpc>
                  <a:spcPct val="90000"/>
                </a:lnSpc>
                <a:spcBef>
                  <a:spcPct val="20000"/>
                </a:spcBef>
                <a:buClr>
                  <a:srgbClr val="963C26"/>
                </a:buClr>
                <a:buFont typeface="Wingdings" pitchFamily="2" charset="2"/>
                <a:buNone/>
              </a:pPr>
              <a:endParaRPr lang="en-CA" dirty="0"/>
            </a:p>
          </p:txBody>
        </p:sp>
        <p:sp>
          <p:nvSpPr>
            <p:cNvPr id="59409" name="AutoShape 18"/>
            <p:cNvSpPr>
              <a:spLocks noChangeArrowheads="1"/>
            </p:cNvSpPr>
            <p:nvPr/>
          </p:nvSpPr>
          <p:spPr bwMode="auto">
            <a:xfrm rot="5400000">
              <a:off x="3939" y="2013"/>
              <a:ext cx="330" cy="240"/>
            </a:xfrm>
            <a:prstGeom prst="triangle">
              <a:avLst>
                <a:gd name="adj" fmla="val 50000"/>
              </a:avLst>
            </a:prstGeom>
            <a:grpFill/>
            <a:ln w="9525" algn="ctr">
              <a:noFill/>
              <a:miter lim="800000"/>
              <a:headEnd/>
              <a:tailEnd/>
            </a:ln>
          </p:spPr>
          <p:txBody>
            <a:bodyPr wrap="none" anchor="ctr"/>
            <a:lstStyle/>
            <a:p>
              <a:pPr>
                <a:lnSpc>
                  <a:spcPct val="90000"/>
                </a:lnSpc>
                <a:spcBef>
                  <a:spcPct val="20000"/>
                </a:spcBef>
                <a:buClr>
                  <a:srgbClr val="963C26"/>
                </a:buClr>
                <a:buFont typeface="Wingdings" pitchFamily="2" charset="2"/>
                <a:buNone/>
              </a:pPr>
              <a:endParaRPr lang="en-CA" dirty="0"/>
            </a:p>
          </p:txBody>
        </p:sp>
      </p:grpSp>
      <p:sp>
        <p:nvSpPr>
          <p:cNvPr id="309268" name="Text Box 20"/>
          <p:cNvSpPr txBox="1">
            <a:spLocks noChangeArrowheads="1"/>
          </p:cNvSpPr>
          <p:nvPr/>
        </p:nvSpPr>
        <p:spPr bwMode="auto">
          <a:xfrm>
            <a:off x="3352800" y="4104589"/>
            <a:ext cx="2347117" cy="1169551"/>
          </a:xfrm>
          <a:prstGeom prst="rect">
            <a:avLst/>
          </a:prstGeom>
          <a:noFill/>
          <a:ln w="9525" algn="ctr">
            <a:noFill/>
            <a:miter lim="800000"/>
            <a:headEnd/>
            <a:tailEnd/>
          </a:ln>
        </p:spPr>
        <p:txBody>
          <a:bodyPr wrap="square">
            <a:spAutoFit/>
          </a:bodyPr>
          <a:lstStyle/>
          <a:p>
            <a:pPr marL="457200" indent="-457200">
              <a:lnSpc>
                <a:spcPts val="2800"/>
              </a:lnSpc>
              <a:spcBef>
                <a:spcPct val="20000"/>
              </a:spcBef>
              <a:spcAft>
                <a:spcPct val="10000"/>
              </a:spcAft>
              <a:buClr>
                <a:srgbClr val="002060"/>
              </a:buClr>
              <a:buFont typeface="Arial" pitchFamily="34" charset="0"/>
              <a:buChar char="•"/>
            </a:pPr>
            <a:r>
              <a:rPr lang="en-US" sz="2800" dirty="0"/>
              <a:t>About 25 percent of your time</a:t>
            </a:r>
          </a:p>
        </p:txBody>
      </p:sp>
      <p:sp>
        <p:nvSpPr>
          <p:cNvPr id="309269" name="Text Box 21"/>
          <p:cNvSpPr txBox="1">
            <a:spLocks noChangeArrowheads="1"/>
          </p:cNvSpPr>
          <p:nvPr/>
        </p:nvSpPr>
        <p:spPr bwMode="auto">
          <a:xfrm>
            <a:off x="6324600" y="4114800"/>
            <a:ext cx="2362200" cy="1169551"/>
          </a:xfrm>
          <a:prstGeom prst="rect">
            <a:avLst/>
          </a:prstGeom>
          <a:noFill/>
          <a:ln w="9525" algn="ctr">
            <a:noFill/>
            <a:miter lim="800000"/>
            <a:headEnd/>
            <a:tailEnd/>
          </a:ln>
        </p:spPr>
        <p:txBody>
          <a:bodyPr wrap="square">
            <a:spAutoFit/>
          </a:bodyPr>
          <a:lstStyle/>
          <a:p>
            <a:pPr marL="457200" indent="-457200">
              <a:lnSpc>
                <a:spcPts val="2800"/>
              </a:lnSpc>
              <a:spcBef>
                <a:spcPct val="20000"/>
              </a:spcBef>
              <a:spcAft>
                <a:spcPct val="10000"/>
              </a:spcAft>
              <a:buClr>
                <a:srgbClr val="002060"/>
              </a:buClr>
              <a:buFont typeface="Arial" pitchFamily="34" charset="0"/>
              <a:buChar char="•"/>
            </a:pPr>
            <a:r>
              <a:rPr lang="en-US" sz="2800" dirty="0"/>
              <a:t>About 50 percent of your time</a:t>
            </a:r>
          </a:p>
        </p:txBody>
      </p:sp>
      <p:sp>
        <p:nvSpPr>
          <p:cNvPr id="309271" name="Rectangle 23"/>
          <p:cNvSpPr>
            <a:spLocks noChangeArrowheads="1"/>
          </p:cNvSpPr>
          <p:nvPr/>
        </p:nvSpPr>
        <p:spPr bwMode="auto">
          <a:xfrm>
            <a:off x="228600" y="5321137"/>
            <a:ext cx="8001000" cy="990600"/>
          </a:xfrm>
          <a:prstGeom prst="rect">
            <a:avLst/>
          </a:prstGeom>
          <a:noFill/>
          <a:ln w="9525" algn="ctr">
            <a:noFill/>
            <a:miter lim="800000"/>
            <a:headEnd/>
            <a:tailEnd/>
          </a:ln>
        </p:spPr>
        <p:txBody>
          <a:bodyPr wrap="none" anchor="ctr"/>
          <a:lstStyle/>
          <a:p>
            <a:pPr algn="ctr">
              <a:lnSpc>
                <a:spcPct val="90000"/>
              </a:lnSpc>
              <a:spcBef>
                <a:spcPct val="20000"/>
              </a:spcBef>
              <a:spcAft>
                <a:spcPct val="10000"/>
              </a:spcAft>
              <a:buClr>
                <a:srgbClr val="963C26"/>
              </a:buClr>
              <a:buFont typeface="Wingdings" pitchFamily="2" charset="2"/>
              <a:buNone/>
            </a:pPr>
            <a:r>
              <a:rPr lang="en-US" sz="3200" dirty="0">
                <a:highlight>
                  <a:srgbClr val="FFFF00"/>
                </a:highlight>
                <a:latin typeface="Calibri" pitchFamily="34" charset="0"/>
                <a:cs typeface="Calibri" pitchFamily="34" charset="0"/>
              </a:rPr>
              <a:t>Don’t skimp on revising!</a:t>
            </a:r>
          </a:p>
        </p:txBody>
      </p:sp>
      <p:sp>
        <p:nvSpPr>
          <p:cNvPr id="21" name="Footer Placeholder 1"/>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22" name="Slide Number Placeholder 21"/>
          <p:cNvSpPr>
            <a:spLocks noGrp="1"/>
          </p:cNvSpPr>
          <p:nvPr>
            <p:ph type="sldNum" sz="quarter" idx="4"/>
          </p:nvPr>
        </p:nvSpPr>
        <p:spPr/>
        <p:txBody>
          <a:bodyPr/>
          <a:lstStyle/>
          <a:p>
            <a:r>
              <a:rPr lang="en-CA" dirty="0"/>
              <a:t>4-</a:t>
            </a:r>
            <a:fld id="{90E60EF9-1974-4B4E-8EB0-BAAA0C254CFE}" type="slidenum">
              <a:rPr lang="en-CA" smtClean="0"/>
              <a:pPr/>
              <a:t>7</a:t>
            </a:fld>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9250"/>
                                        </p:tgtEl>
                                        <p:attrNameLst>
                                          <p:attrName>style.visibility</p:attrName>
                                        </p:attrNameLst>
                                      </p:cBhvr>
                                      <p:to>
                                        <p:strVal val="visible"/>
                                      </p:to>
                                    </p:set>
                                    <p:anim calcmode="lin" valueType="num">
                                      <p:cBhvr additive="base">
                                        <p:cTn id="7" dur="500" fill="hold"/>
                                        <p:tgtEl>
                                          <p:spTgt spid="309250"/>
                                        </p:tgtEl>
                                        <p:attrNameLst>
                                          <p:attrName>ppt_x</p:attrName>
                                        </p:attrNameLst>
                                      </p:cBhvr>
                                      <p:tavLst>
                                        <p:tav tm="0">
                                          <p:val>
                                            <p:strVal val="0-#ppt_w/2"/>
                                          </p:val>
                                        </p:tav>
                                        <p:tav tm="100000">
                                          <p:val>
                                            <p:strVal val="#ppt_x"/>
                                          </p:val>
                                        </p:tav>
                                      </p:tavLst>
                                    </p:anim>
                                    <p:anim calcmode="lin" valueType="num">
                                      <p:cBhvr additive="base">
                                        <p:cTn id="8" dur="500" fill="hold"/>
                                        <p:tgtEl>
                                          <p:spTgt spid="30925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09255"/>
                                        </p:tgtEl>
                                        <p:attrNameLst>
                                          <p:attrName>style.visibility</p:attrName>
                                        </p:attrNameLst>
                                      </p:cBhvr>
                                      <p:to>
                                        <p:strVal val="visible"/>
                                      </p:to>
                                    </p:set>
                                    <p:anim calcmode="lin" valueType="num">
                                      <p:cBhvr additive="base">
                                        <p:cTn id="13" dur="500" fill="hold"/>
                                        <p:tgtEl>
                                          <p:spTgt spid="309255"/>
                                        </p:tgtEl>
                                        <p:attrNameLst>
                                          <p:attrName>ppt_x</p:attrName>
                                        </p:attrNameLst>
                                      </p:cBhvr>
                                      <p:tavLst>
                                        <p:tav tm="0">
                                          <p:val>
                                            <p:strVal val="0-#ppt_w/2"/>
                                          </p:val>
                                        </p:tav>
                                        <p:tav tm="100000">
                                          <p:val>
                                            <p:strVal val="#ppt_x"/>
                                          </p:val>
                                        </p:tav>
                                      </p:tavLst>
                                    </p:anim>
                                    <p:anim calcmode="lin" valueType="num">
                                      <p:cBhvr additive="base">
                                        <p:cTn id="14" dur="500" fill="hold"/>
                                        <p:tgtEl>
                                          <p:spTgt spid="30925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09258"/>
                                        </p:tgtEl>
                                        <p:attrNameLst>
                                          <p:attrName>style.visibility</p:attrName>
                                        </p:attrNameLst>
                                      </p:cBhvr>
                                      <p:to>
                                        <p:strVal val="visible"/>
                                      </p:to>
                                    </p:set>
                                    <p:anim calcmode="lin" valueType="num">
                                      <p:cBhvr additive="base">
                                        <p:cTn id="19" dur="500" fill="hold"/>
                                        <p:tgtEl>
                                          <p:spTgt spid="309258"/>
                                        </p:tgtEl>
                                        <p:attrNameLst>
                                          <p:attrName>ppt_x</p:attrName>
                                        </p:attrNameLst>
                                      </p:cBhvr>
                                      <p:tavLst>
                                        <p:tav tm="0">
                                          <p:val>
                                            <p:strVal val="0-#ppt_w/2"/>
                                          </p:val>
                                        </p:tav>
                                        <p:tav tm="100000">
                                          <p:val>
                                            <p:strVal val="#ppt_x"/>
                                          </p:val>
                                        </p:tav>
                                      </p:tavLst>
                                    </p:anim>
                                    <p:anim calcmode="lin" valueType="num">
                                      <p:cBhvr additive="base">
                                        <p:cTn id="20" dur="500" fill="hold"/>
                                        <p:tgtEl>
                                          <p:spTgt spid="30925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09256"/>
                                        </p:tgtEl>
                                        <p:attrNameLst>
                                          <p:attrName>style.visibility</p:attrName>
                                        </p:attrNameLst>
                                      </p:cBhvr>
                                      <p:to>
                                        <p:strVal val="visible"/>
                                      </p:to>
                                    </p:set>
                                    <p:anim calcmode="lin" valueType="num">
                                      <p:cBhvr additive="base">
                                        <p:cTn id="25" dur="500" fill="hold"/>
                                        <p:tgtEl>
                                          <p:spTgt spid="309256"/>
                                        </p:tgtEl>
                                        <p:attrNameLst>
                                          <p:attrName>ppt_x</p:attrName>
                                        </p:attrNameLst>
                                      </p:cBhvr>
                                      <p:tavLst>
                                        <p:tav tm="0">
                                          <p:val>
                                            <p:strVal val="0-#ppt_w/2"/>
                                          </p:val>
                                        </p:tav>
                                        <p:tav tm="100000">
                                          <p:val>
                                            <p:strVal val="#ppt_x"/>
                                          </p:val>
                                        </p:tav>
                                      </p:tavLst>
                                    </p:anim>
                                    <p:anim calcmode="lin" valueType="num">
                                      <p:cBhvr additive="base">
                                        <p:cTn id="26" dur="500" fill="hold"/>
                                        <p:tgtEl>
                                          <p:spTgt spid="309256"/>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09268"/>
                                        </p:tgtEl>
                                        <p:attrNameLst>
                                          <p:attrName>style.visibility</p:attrName>
                                        </p:attrNameLst>
                                      </p:cBhvr>
                                      <p:to>
                                        <p:strVal val="visible"/>
                                      </p:to>
                                    </p:set>
                                    <p:anim calcmode="lin" valueType="num">
                                      <p:cBhvr additive="base">
                                        <p:cTn id="31" dur="500" fill="hold"/>
                                        <p:tgtEl>
                                          <p:spTgt spid="309268"/>
                                        </p:tgtEl>
                                        <p:attrNameLst>
                                          <p:attrName>ppt_x</p:attrName>
                                        </p:attrNameLst>
                                      </p:cBhvr>
                                      <p:tavLst>
                                        <p:tav tm="0">
                                          <p:val>
                                            <p:strVal val="0-#ppt_w/2"/>
                                          </p:val>
                                        </p:tav>
                                        <p:tav tm="100000">
                                          <p:val>
                                            <p:strVal val="#ppt_x"/>
                                          </p:val>
                                        </p:tav>
                                      </p:tavLst>
                                    </p:anim>
                                    <p:anim calcmode="lin" valueType="num">
                                      <p:cBhvr additive="base">
                                        <p:cTn id="32" dur="500" fill="hold"/>
                                        <p:tgtEl>
                                          <p:spTgt spid="309268"/>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09257">
                                            <p:txEl>
                                              <p:pRg st="0" end="0"/>
                                            </p:txEl>
                                          </p:spTgt>
                                        </p:tgtEl>
                                        <p:attrNameLst>
                                          <p:attrName>style.visibility</p:attrName>
                                        </p:attrNameLst>
                                      </p:cBhvr>
                                      <p:to>
                                        <p:strVal val="visible"/>
                                      </p:to>
                                    </p:set>
                                    <p:anim calcmode="lin" valueType="num">
                                      <p:cBhvr additive="base">
                                        <p:cTn id="37" dur="500" fill="hold"/>
                                        <p:tgtEl>
                                          <p:spTgt spid="309257">
                                            <p:txEl>
                                              <p:pRg st="0" end="0"/>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0925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09269"/>
                                        </p:tgtEl>
                                        <p:attrNameLst>
                                          <p:attrName>style.visibility</p:attrName>
                                        </p:attrNameLst>
                                      </p:cBhvr>
                                      <p:to>
                                        <p:strVal val="visible"/>
                                      </p:to>
                                    </p:set>
                                    <p:anim calcmode="lin" valueType="num">
                                      <p:cBhvr additive="base">
                                        <p:cTn id="43" dur="500" fill="hold"/>
                                        <p:tgtEl>
                                          <p:spTgt spid="309269"/>
                                        </p:tgtEl>
                                        <p:attrNameLst>
                                          <p:attrName>ppt_x</p:attrName>
                                        </p:attrNameLst>
                                      </p:cBhvr>
                                      <p:tavLst>
                                        <p:tav tm="0">
                                          <p:val>
                                            <p:strVal val="0-#ppt_w/2"/>
                                          </p:val>
                                        </p:tav>
                                        <p:tav tm="100000">
                                          <p:val>
                                            <p:strVal val="#ppt_x"/>
                                          </p:val>
                                        </p:tav>
                                      </p:tavLst>
                                    </p:anim>
                                    <p:anim calcmode="lin" valueType="num">
                                      <p:cBhvr additive="base">
                                        <p:cTn id="44" dur="500" fill="hold"/>
                                        <p:tgtEl>
                                          <p:spTgt spid="309269"/>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09271"/>
                                        </p:tgtEl>
                                        <p:attrNameLst>
                                          <p:attrName>style.visibility</p:attrName>
                                        </p:attrNameLst>
                                      </p:cBhvr>
                                      <p:to>
                                        <p:strVal val="visible"/>
                                      </p:to>
                                    </p:set>
                                    <p:anim calcmode="lin" valueType="num">
                                      <p:cBhvr additive="base">
                                        <p:cTn id="49" dur="500" fill="hold"/>
                                        <p:tgtEl>
                                          <p:spTgt spid="309271"/>
                                        </p:tgtEl>
                                        <p:attrNameLst>
                                          <p:attrName>ppt_x</p:attrName>
                                        </p:attrNameLst>
                                      </p:cBhvr>
                                      <p:tavLst>
                                        <p:tav tm="0">
                                          <p:val>
                                            <p:strVal val="0-#ppt_w/2"/>
                                          </p:val>
                                        </p:tav>
                                        <p:tav tm="100000">
                                          <p:val>
                                            <p:strVal val="#ppt_x"/>
                                          </p:val>
                                        </p:tav>
                                      </p:tavLst>
                                    </p:anim>
                                    <p:anim calcmode="lin" valueType="num">
                                      <p:cBhvr additive="base">
                                        <p:cTn id="50" dur="500" fill="hold"/>
                                        <p:tgtEl>
                                          <p:spTgt spid="30927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250" grpId="0"/>
      <p:bldP spid="309255" grpId="0" animBg="1"/>
      <p:bldP spid="309256" grpId="0" animBg="1"/>
      <p:bldP spid="309258" grpId="0"/>
      <p:bldP spid="309268" grpId="0"/>
      <p:bldP spid="309269" grpId="0"/>
      <p:bldP spid="30927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Analyzing and Anticipating the </a:t>
            </a:r>
            <a:br>
              <a:rPr lang="en-US" dirty="0"/>
            </a:br>
            <a:r>
              <a:rPr lang="en-US" dirty="0">
                <a:solidFill>
                  <a:srgbClr val="000000"/>
                </a:solidFill>
              </a:rPr>
              <a:t>Audience</a:t>
            </a:r>
            <a:endParaRPr lang="en-CA" dirty="0">
              <a:solidFill>
                <a:srgbClr val="000000"/>
              </a:solidFill>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4015263648"/>
              </p:ext>
            </p:extLst>
          </p:nvPr>
        </p:nvGraphicFramePr>
        <p:xfrm>
          <a:off x="457200" y="1600200"/>
          <a:ext cx="8229600" cy="19049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 7"/>
          <p:cNvGraphicFramePr/>
          <p:nvPr>
            <p:extLst>
              <p:ext uri="{D42A27DB-BD31-4B8C-83A1-F6EECF244321}">
                <p14:modId xmlns:p14="http://schemas.microsoft.com/office/powerpoint/2010/main" val="865054278"/>
              </p:ext>
            </p:extLst>
          </p:nvPr>
        </p:nvGraphicFramePr>
        <p:xfrm>
          <a:off x="457200" y="3886199"/>
          <a:ext cx="8229600" cy="19304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9" name="TextBox 8"/>
          <p:cNvSpPr txBox="1"/>
          <p:nvPr/>
        </p:nvSpPr>
        <p:spPr>
          <a:xfrm>
            <a:off x="533400" y="3352799"/>
            <a:ext cx="1905000" cy="584775"/>
          </a:xfrm>
          <a:prstGeom prst="rect">
            <a:avLst/>
          </a:prstGeom>
          <a:noFill/>
        </p:spPr>
        <p:txBody>
          <a:bodyPr wrap="square" rtlCol="0">
            <a:spAutoFit/>
          </a:bodyPr>
          <a:lstStyle/>
          <a:p>
            <a:pPr algn="ctr"/>
            <a:r>
              <a:rPr lang="en-CA" sz="3200" b="1" dirty="0">
                <a:latin typeface="+mn-lt"/>
              </a:rPr>
              <a:t>and</a:t>
            </a:r>
          </a:p>
        </p:txBody>
      </p:sp>
      <p:sp>
        <p:nvSpPr>
          <p:cNvPr id="10" name="TextBox 9"/>
          <p:cNvSpPr txBox="1"/>
          <p:nvPr/>
        </p:nvSpPr>
        <p:spPr>
          <a:xfrm>
            <a:off x="3581400" y="3352798"/>
            <a:ext cx="1905000" cy="584775"/>
          </a:xfrm>
          <a:prstGeom prst="rect">
            <a:avLst/>
          </a:prstGeom>
          <a:noFill/>
        </p:spPr>
        <p:txBody>
          <a:bodyPr wrap="square" rtlCol="0">
            <a:spAutoFit/>
          </a:bodyPr>
          <a:lstStyle/>
          <a:p>
            <a:pPr algn="ctr"/>
            <a:r>
              <a:rPr lang="en-CA" sz="3200" b="1" dirty="0">
                <a:latin typeface="+mn-lt"/>
              </a:rPr>
              <a:t>and</a:t>
            </a:r>
          </a:p>
        </p:txBody>
      </p:sp>
      <p:sp>
        <p:nvSpPr>
          <p:cNvPr id="11" name="TextBox 10"/>
          <p:cNvSpPr txBox="1"/>
          <p:nvPr/>
        </p:nvSpPr>
        <p:spPr>
          <a:xfrm>
            <a:off x="6629400" y="3419939"/>
            <a:ext cx="1905000" cy="584775"/>
          </a:xfrm>
          <a:prstGeom prst="rect">
            <a:avLst/>
          </a:prstGeom>
          <a:noFill/>
        </p:spPr>
        <p:txBody>
          <a:bodyPr wrap="square" rtlCol="0">
            <a:spAutoFit/>
          </a:bodyPr>
          <a:lstStyle/>
          <a:p>
            <a:pPr algn="ctr"/>
            <a:r>
              <a:rPr lang="en-CA" sz="3200" b="1" dirty="0">
                <a:latin typeface="+mn-lt"/>
              </a:rPr>
              <a:t>and</a:t>
            </a:r>
          </a:p>
        </p:txBody>
      </p:sp>
      <p:sp>
        <p:nvSpPr>
          <p:cNvPr id="12" name="Footer Placeholder 1"/>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13" name="Slide Number Placeholder 12"/>
          <p:cNvSpPr>
            <a:spLocks noGrp="1"/>
          </p:cNvSpPr>
          <p:nvPr>
            <p:ph type="sldNum" sz="quarter" idx="4"/>
          </p:nvPr>
        </p:nvSpPr>
        <p:spPr/>
        <p:txBody>
          <a:bodyPr/>
          <a:lstStyle/>
          <a:p>
            <a:r>
              <a:rPr lang="en-CA" dirty="0"/>
              <a:t>4-</a:t>
            </a:r>
            <a:fld id="{90E60EF9-1974-4B4E-8EB0-BAAA0C254CFE}" type="slidenum">
              <a:rPr lang="en-CA" smtClean="0"/>
              <a:pPr/>
              <a:t>8</a:t>
            </a:fld>
            <a:endParaRPr lang="en-CA" dirty="0"/>
          </a:p>
        </p:txBody>
      </p:sp>
    </p:spTree>
    <p:extLst>
      <p:ext uri="{BB962C8B-B14F-4D97-AF65-F5344CB8AC3E}">
        <p14:creationId xmlns:p14="http://schemas.microsoft.com/office/powerpoint/2010/main" val="2317886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0-#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0-#ppt_w/2"/>
                                          </p:val>
                                        </p:tav>
                                        <p:tav tm="100000">
                                          <p:val>
                                            <p:strVal val="#ppt_x"/>
                                          </p:val>
                                        </p:tav>
                                      </p:tavLst>
                                    </p:anim>
                                    <p:anim calcmode="lin" valueType="num">
                                      <p:cBhvr additive="base">
                                        <p:cTn id="19"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Graphic spid="7" grpId="0">
        <p:bldAsOne/>
      </p:bldGraphic>
      <p:bldGraphic spid="8"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5450F-F2FF-4B8D-B1F1-B039A113D9CA}"/>
              </a:ext>
            </a:extLst>
          </p:cNvPr>
          <p:cNvSpPr>
            <a:spLocks noGrp="1"/>
          </p:cNvSpPr>
          <p:nvPr>
            <p:ph type="title"/>
          </p:nvPr>
        </p:nvSpPr>
        <p:spPr/>
        <p:txBody>
          <a:bodyPr/>
          <a:lstStyle/>
          <a:p>
            <a:r>
              <a:rPr lang="en-CA" dirty="0">
                <a:highlight>
                  <a:srgbClr val="FFFF00"/>
                </a:highlight>
              </a:rPr>
              <a:t>Determining Your Purpose</a:t>
            </a:r>
          </a:p>
        </p:txBody>
      </p:sp>
      <p:sp>
        <p:nvSpPr>
          <p:cNvPr id="5" name="Content Placeholder 4">
            <a:extLst>
              <a:ext uri="{FF2B5EF4-FFF2-40B4-BE49-F238E27FC236}">
                <a16:creationId xmlns:a16="http://schemas.microsoft.com/office/drawing/2014/main" id="{4D0C79DC-BCE2-424B-A9CA-233523CEFE9B}"/>
              </a:ext>
            </a:extLst>
          </p:cNvPr>
          <p:cNvSpPr>
            <a:spLocks noGrp="1"/>
          </p:cNvSpPr>
          <p:nvPr>
            <p:ph idx="1"/>
          </p:nvPr>
        </p:nvSpPr>
        <p:spPr/>
        <p:txBody>
          <a:bodyPr/>
          <a:lstStyle/>
          <a:p>
            <a:pPr marL="0" indent="0">
              <a:buNone/>
            </a:pPr>
            <a:r>
              <a:rPr lang="en-CA" sz="3400" dirty="0"/>
              <a:t>Ask two important questions:</a:t>
            </a:r>
          </a:p>
          <a:p>
            <a:pPr marL="514350" indent="-514350">
              <a:buFont typeface="+mj-lt"/>
              <a:buAutoNum type="alphaLcParenR"/>
            </a:pPr>
            <a:r>
              <a:rPr lang="en-CA" dirty="0"/>
              <a:t>Why am I sending this message?</a:t>
            </a:r>
          </a:p>
          <a:p>
            <a:pPr marL="514350" indent="-514350">
              <a:buFont typeface="+mj-lt"/>
              <a:buAutoNum type="alphaLcParenR"/>
            </a:pPr>
            <a:r>
              <a:rPr lang="en-CA" dirty="0"/>
              <a:t>What do I hope to achieve?</a:t>
            </a:r>
          </a:p>
          <a:p>
            <a:pPr marL="0" indent="0">
              <a:buNone/>
            </a:pPr>
            <a:r>
              <a:rPr lang="en-CA" sz="3400" dirty="0"/>
              <a:t>Purpose of business messages:</a:t>
            </a:r>
          </a:p>
          <a:p>
            <a:pPr lvl="1"/>
            <a:r>
              <a:rPr lang="en-CA" dirty="0"/>
              <a:t>To inform</a:t>
            </a:r>
          </a:p>
          <a:p>
            <a:pPr lvl="1"/>
            <a:r>
              <a:rPr lang="en-CA" dirty="0"/>
              <a:t>To persuade</a:t>
            </a:r>
          </a:p>
          <a:p>
            <a:pPr lvl="1"/>
            <a:r>
              <a:rPr lang="en-CA" dirty="0"/>
              <a:t>To promote goodwill</a:t>
            </a:r>
          </a:p>
          <a:p>
            <a:pPr marL="514350" indent="-514350">
              <a:buFont typeface="+mj-lt"/>
              <a:buAutoNum type="arabicPeriod"/>
            </a:pPr>
            <a:endParaRPr lang="en-CA" dirty="0"/>
          </a:p>
        </p:txBody>
      </p:sp>
      <p:sp>
        <p:nvSpPr>
          <p:cNvPr id="3" name="Slide Number Placeholder 2">
            <a:extLst>
              <a:ext uri="{FF2B5EF4-FFF2-40B4-BE49-F238E27FC236}">
                <a16:creationId xmlns:a16="http://schemas.microsoft.com/office/drawing/2014/main" id="{5A688B25-55D5-4FB9-9CA9-C6AF52FCB165}"/>
              </a:ext>
            </a:extLst>
          </p:cNvPr>
          <p:cNvSpPr>
            <a:spLocks noGrp="1"/>
          </p:cNvSpPr>
          <p:nvPr>
            <p:ph type="sldNum" sz="quarter" idx="4"/>
          </p:nvPr>
        </p:nvSpPr>
        <p:spPr/>
        <p:txBody>
          <a:bodyPr/>
          <a:lstStyle/>
          <a:p>
            <a:r>
              <a:rPr lang="en-CA" dirty="0"/>
              <a:t>4-</a:t>
            </a:r>
            <a:fld id="{90E60EF9-1974-4B4E-8EB0-BAAA0C254CFE}" type="slidenum">
              <a:rPr lang="en-CA" smtClean="0"/>
              <a:pPr/>
              <a:t>9</a:t>
            </a:fld>
            <a:endParaRPr lang="en-CA" dirty="0"/>
          </a:p>
        </p:txBody>
      </p:sp>
      <p:sp>
        <p:nvSpPr>
          <p:cNvPr id="4" name="Footer Placeholder 3">
            <a:extLst>
              <a:ext uri="{FF2B5EF4-FFF2-40B4-BE49-F238E27FC236}">
                <a16:creationId xmlns:a16="http://schemas.microsoft.com/office/drawing/2014/main" id="{940AAC4F-F3F9-4DD9-A17A-B20A611A1F17}"/>
              </a:ext>
            </a:extLst>
          </p:cNvPr>
          <p:cNvSpPr>
            <a:spLocks noGrp="1"/>
          </p:cNvSpPr>
          <p:nvPr>
            <p:ph type="ftr" sz="quarter" idx="3"/>
          </p:nvPr>
        </p:nvSpPr>
        <p:spPr/>
        <p:txBody>
          <a:bodyPr/>
          <a:lstStyle/>
          <a:p>
            <a:r>
              <a:rPr lang="en-US" dirty="0"/>
              <a:t>Copyright © 2019 by Nelson Education Ltd.</a:t>
            </a:r>
            <a:endParaRPr lang="en-CA" dirty="0"/>
          </a:p>
        </p:txBody>
      </p:sp>
    </p:spTree>
    <p:extLst>
      <p:ext uri="{BB962C8B-B14F-4D97-AF65-F5344CB8AC3E}">
        <p14:creationId xmlns:p14="http://schemas.microsoft.com/office/powerpoint/2010/main" val="805513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 calcmode="lin" valueType="num">
                                      <p:cBhvr additive="base">
                                        <p:cTn id="19"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 calcmode="lin" valueType="num">
                                      <p:cBhvr additive="base">
                                        <p:cTn id="25" dur="500" fill="hold"/>
                                        <p:tgtEl>
                                          <p:spTgt spid="5">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
                                            <p:txEl>
                                              <p:pRg st="3" end="3"/>
                                            </p:txEl>
                                          </p:spTgt>
                                        </p:tgtEl>
                                        <p:attrNameLst>
                                          <p:attrName>style.visibility</p:attrName>
                                        </p:attrNameLst>
                                      </p:cBhvr>
                                      <p:to>
                                        <p:strVal val="visible"/>
                                      </p:to>
                                    </p:set>
                                    <p:anim calcmode="lin" valueType="num">
                                      <p:cBhvr additive="base">
                                        <p:cTn id="31" dur="500" fill="hold"/>
                                        <p:tgtEl>
                                          <p:spTgt spid="5">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par>
                          <p:cTn id="33" fill="hold">
                            <p:stCondLst>
                              <p:cond delay="500"/>
                            </p:stCondLst>
                            <p:childTnLst>
                              <p:par>
                                <p:cTn id="34" presetID="2" presetClass="entr" presetSubtype="8" fill="hold" grpId="0" nodeType="afterEffect">
                                  <p:stCondLst>
                                    <p:cond delay="0"/>
                                  </p:stCondLst>
                                  <p:childTnLst>
                                    <p:set>
                                      <p:cBhvr>
                                        <p:cTn id="35" dur="1" fill="hold">
                                          <p:stCondLst>
                                            <p:cond delay="0"/>
                                          </p:stCondLst>
                                        </p:cTn>
                                        <p:tgtEl>
                                          <p:spTgt spid="5">
                                            <p:txEl>
                                              <p:pRg st="4" end="4"/>
                                            </p:txEl>
                                          </p:spTgt>
                                        </p:tgtEl>
                                        <p:attrNameLst>
                                          <p:attrName>style.visibility</p:attrName>
                                        </p:attrNameLst>
                                      </p:cBhvr>
                                      <p:to>
                                        <p:strVal val="visible"/>
                                      </p:to>
                                    </p:set>
                                    <p:anim calcmode="lin" valueType="num">
                                      <p:cBhvr additive="base">
                                        <p:cTn id="36" dur="500" fill="hold"/>
                                        <p:tgtEl>
                                          <p:spTgt spid="5">
                                            <p:txEl>
                                              <p:pRg st="4" end="4"/>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5">
                                            <p:txEl>
                                              <p:pRg st="4" end="4"/>
                                            </p:txEl>
                                          </p:spTgt>
                                        </p:tgtEl>
                                        <p:attrNameLst>
                                          <p:attrName>ppt_y</p:attrName>
                                        </p:attrNameLst>
                                      </p:cBhvr>
                                      <p:tavLst>
                                        <p:tav tm="0">
                                          <p:val>
                                            <p:strVal val="#ppt_y"/>
                                          </p:val>
                                        </p:tav>
                                        <p:tav tm="100000">
                                          <p:val>
                                            <p:strVal val="#ppt_y"/>
                                          </p:val>
                                        </p:tav>
                                      </p:tavLst>
                                    </p:anim>
                                  </p:childTnLst>
                                </p:cTn>
                              </p:par>
                            </p:childTnLst>
                          </p:cTn>
                        </p:par>
                        <p:par>
                          <p:cTn id="38" fill="hold">
                            <p:stCondLst>
                              <p:cond delay="1000"/>
                            </p:stCondLst>
                            <p:childTnLst>
                              <p:par>
                                <p:cTn id="39" presetID="2" presetClass="entr" presetSubtype="8" fill="hold" grpId="0" nodeType="afterEffect">
                                  <p:stCondLst>
                                    <p:cond delay="0"/>
                                  </p:stCondLst>
                                  <p:childTnLst>
                                    <p:set>
                                      <p:cBhvr>
                                        <p:cTn id="40" dur="1" fill="hold">
                                          <p:stCondLst>
                                            <p:cond delay="0"/>
                                          </p:stCondLst>
                                        </p:cTn>
                                        <p:tgtEl>
                                          <p:spTgt spid="5">
                                            <p:txEl>
                                              <p:pRg st="5" end="5"/>
                                            </p:txEl>
                                          </p:spTgt>
                                        </p:tgtEl>
                                        <p:attrNameLst>
                                          <p:attrName>style.visibility</p:attrName>
                                        </p:attrNameLst>
                                      </p:cBhvr>
                                      <p:to>
                                        <p:strVal val="visible"/>
                                      </p:to>
                                    </p:set>
                                    <p:anim calcmode="lin" valueType="num">
                                      <p:cBhvr additive="base">
                                        <p:cTn id="41" dur="500" fill="hold"/>
                                        <p:tgtEl>
                                          <p:spTgt spid="5">
                                            <p:txEl>
                                              <p:pRg st="5" end="5"/>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5">
                                            <p:txEl>
                                              <p:pRg st="5" end="5"/>
                                            </p:txEl>
                                          </p:spTgt>
                                        </p:tgtEl>
                                        <p:attrNameLst>
                                          <p:attrName>ppt_y</p:attrName>
                                        </p:attrNameLst>
                                      </p:cBhvr>
                                      <p:tavLst>
                                        <p:tav tm="0">
                                          <p:val>
                                            <p:strVal val="#ppt_y"/>
                                          </p:val>
                                        </p:tav>
                                        <p:tav tm="100000">
                                          <p:val>
                                            <p:strVal val="#ppt_y"/>
                                          </p:val>
                                        </p:tav>
                                      </p:tavLst>
                                    </p:anim>
                                  </p:childTnLst>
                                </p:cTn>
                              </p:par>
                            </p:childTnLst>
                          </p:cTn>
                        </p:par>
                        <p:par>
                          <p:cTn id="43" fill="hold">
                            <p:stCondLst>
                              <p:cond delay="1500"/>
                            </p:stCondLst>
                            <p:childTnLst>
                              <p:par>
                                <p:cTn id="44" presetID="2" presetClass="entr" presetSubtype="8" fill="hold" grpId="0" nodeType="afterEffect">
                                  <p:stCondLst>
                                    <p:cond delay="0"/>
                                  </p:stCondLst>
                                  <p:childTnLst>
                                    <p:set>
                                      <p:cBhvr>
                                        <p:cTn id="45" dur="1" fill="hold">
                                          <p:stCondLst>
                                            <p:cond delay="0"/>
                                          </p:stCondLst>
                                        </p:cTn>
                                        <p:tgtEl>
                                          <p:spTgt spid="5">
                                            <p:txEl>
                                              <p:pRg st="6" end="6"/>
                                            </p:txEl>
                                          </p:spTgt>
                                        </p:tgtEl>
                                        <p:attrNameLst>
                                          <p:attrName>style.visibility</p:attrName>
                                        </p:attrNameLst>
                                      </p:cBhvr>
                                      <p:to>
                                        <p:strVal val="visible"/>
                                      </p:to>
                                    </p:set>
                                    <p:anim calcmode="lin" valueType="num">
                                      <p:cBhvr additive="base">
                                        <p:cTn id="46" dur="500" fill="hold"/>
                                        <p:tgtEl>
                                          <p:spTgt spid="5">
                                            <p:txEl>
                                              <p:pRg st="6" end="6"/>
                                            </p:txEl>
                                          </p:spTgt>
                                        </p:tgtEl>
                                        <p:attrNameLst>
                                          <p:attrName>ppt_x</p:attrName>
                                        </p:attrNameLst>
                                      </p:cBhvr>
                                      <p:tavLst>
                                        <p:tav tm="0">
                                          <p:val>
                                            <p:strVal val="0-#ppt_w/2"/>
                                          </p:val>
                                        </p:tav>
                                        <p:tav tm="100000">
                                          <p:val>
                                            <p:strVal val="#ppt_x"/>
                                          </p:val>
                                        </p:tav>
                                      </p:tavLst>
                                    </p:anim>
                                    <p:anim calcmode="lin" valueType="num">
                                      <p:cBhvr additive="base">
                                        <p:cTn id="47" dur="500" fill="hold"/>
                                        <p:tgtEl>
                                          <p:spTgt spid="5">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uiExpand="1" build="p"/>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13731</TotalTime>
  <Words>2994</Words>
  <Application>Microsoft Office PowerPoint</Application>
  <PresentationFormat>On-screen Show (4:3)</PresentationFormat>
  <Paragraphs>515</Paragraphs>
  <Slides>41</Slides>
  <Notes>29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vt:lpstr>
      <vt:lpstr>Arial Black</vt:lpstr>
      <vt:lpstr>Calibri</vt:lpstr>
      <vt:lpstr>Gill Sans MT</vt:lpstr>
      <vt:lpstr>Impact</vt:lpstr>
      <vt:lpstr>Wingdings</vt:lpstr>
      <vt:lpstr>1_Office Theme</vt:lpstr>
      <vt:lpstr>PowerPoint Presentation</vt:lpstr>
      <vt:lpstr>Planning Business Messages</vt:lpstr>
      <vt:lpstr>Unit 2 Employability Skills</vt:lpstr>
      <vt:lpstr>Planning Business Messages</vt:lpstr>
      <vt:lpstr>Defining Your Business Goals</vt:lpstr>
      <vt:lpstr>The 3-x-3 Writing Process</vt:lpstr>
      <vt:lpstr>Pacing the Writing Process</vt:lpstr>
      <vt:lpstr>Analyzing and Anticipating the  Audience</vt:lpstr>
      <vt:lpstr>Determining Your Purpose</vt:lpstr>
      <vt:lpstr>Anticipating and Profiling the Audience</vt:lpstr>
      <vt:lpstr>Asking the Right Profiling Questions </vt:lpstr>
      <vt:lpstr>Making Choices Based on the Audience Profile</vt:lpstr>
      <vt:lpstr>Selecting the Best Channel</vt:lpstr>
      <vt:lpstr>Selecting the Best Channel</vt:lpstr>
      <vt:lpstr>Rich and Lean Communication Channels</vt:lpstr>
      <vt:lpstr>Using Expert Writing Techniques to Adapt to Your Audience</vt:lpstr>
      <vt:lpstr>Using Expert Writing Techniques to Adapt to Your Audience</vt:lpstr>
      <vt:lpstr>Using Expert Writing Techniques to Adapt to Your Audience</vt:lpstr>
      <vt:lpstr>Using Expert Writing Techniques to Adapt to Your Audience</vt:lpstr>
      <vt:lpstr>Communication Defined</vt:lpstr>
      <vt:lpstr>Spotlighting Audience Benefits</vt:lpstr>
      <vt:lpstr>Spotlighting Reader Benefits </vt:lpstr>
      <vt:lpstr>Developing Reader Benefits  and “You” View</vt:lpstr>
      <vt:lpstr>Sounding Conversational  but Professional</vt:lpstr>
      <vt:lpstr>Being Positive Rather  Than Negative</vt:lpstr>
      <vt:lpstr>Negative Expressions and  Hidden Messages</vt:lpstr>
      <vt:lpstr>Expressing Courtesy</vt:lpstr>
      <vt:lpstr>Employing Bias-Free Language</vt:lpstr>
      <vt:lpstr>Employing Bias-Free Language</vt:lpstr>
      <vt:lpstr>Employing Bias-Free Language</vt:lpstr>
      <vt:lpstr>Employing Bias-Free Language</vt:lpstr>
      <vt:lpstr>Preferring Plain Language</vt:lpstr>
      <vt:lpstr>Using Precise, Vigorous Words</vt:lpstr>
      <vt:lpstr>Adapting A Message to Its Audience</vt:lpstr>
      <vt:lpstr>Adapting A Message to Its Audience</vt:lpstr>
      <vt:lpstr>Sharing the Writing in Teams</vt:lpstr>
      <vt:lpstr>Sharing the Writing in Teams Phase 1: Prewriting</vt:lpstr>
      <vt:lpstr>Phase 2: Drafting</vt:lpstr>
      <vt:lpstr>Phase 3: Revising</vt:lpstr>
      <vt:lpstr>Digital Collaboration Tools Supporting Team Writing </vt:lpstr>
      <vt:lpstr>Summary of Learning Objectives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   Writing Process Phase 1: Analyze, Anticipate, Adapt</dc:title>
  <dc:creator>Larry and Kathy</dc:creator>
  <cp:lastModifiedBy>Kunjesh Kantilal Ramani</cp:lastModifiedBy>
  <cp:revision>471</cp:revision>
  <cp:lastPrinted>2017-10-17T05:36:17Z</cp:lastPrinted>
  <dcterms:created xsi:type="dcterms:W3CDTF">2015-03-13T00:27:10Z</dcterms:created>
  <dcterms:modified xsi:type="dcterms:W3CDTF">2022-10-26T01:20:21Z</dcterms:modified>
</cp:coreProperties>
</file>