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Lst>
  <p:notesMasterIdLst>
    <p:notesMasterId r:id="rId64"/>
  </p:notesMasterIdLst>
  <p:handoutMasterIdLst>
    <p:handoutMasterId r:id="rId65"/>
  </p:handoutMasterIdLst>
  <p:sldIdLst>
    <p:sldId id="426" r:id="rId2"/>
    <p:sldId id="415" r:id="rId3"/>
    <p:sldId id="261" r:id="rId4"/>
    <p:sldId id="427" r:id="rId5"/>
    <p:sldId id="428" r:id="rId6"/>
    <p:sldId id="369" r:id="rId7"/>
    <p:sldId id="416" r:id="rId8"/>
    <p:sldId id="429" r:id="rId9"/>
    <p:sldId id="430" r:id="rId10"/>
    <p:sldId id="431" r:id="rId11"/>
    <p:sldId id="432" r:id="rId12"/>
    <p:sldId id="403" r:id="rId13"/>
    <p:sldId id="375" r:id="rId14"/>
    <p:sldId id="370" r:id="rId15"/>
    <p:sldId id="417" r:id="rId16"/>
    <p:sldId id="433" r:id="rId17"/>
    <p:sldId id="434" r:id="rId18"/>
    <p:sldId id="435" r:id="rId19"/>
    <p:sldId id="436" r:id="rId20"/>
    <p:sldId id="407" r:id="rId21"/>
    <p:sldId id="398" r:id="rId22"/>
    <p:sldId id="397" r:id="rId23"/>
    <p:sldId id="399" r:id="rId24"/>
    <p:sldId id="400" r:id="rId25"/>
    <p:sldId id="379" r:id="rId26"/>
    <p:sldId id="419" r:id="rId27"/>
    <p:sldId id="420" r:id="rId28"/>
    <p:sldId id="421" r:id="rId29"/>
    <p:sldId id="422" r:id="rId30"/>
    <p:sldId id="324" r:id="rId31"/>
    <p:sldId id="437" r:id="rId32"/>
    <p:sldId id="410" r:id="rId33"/>
    <p:sldId id="423" r:id="rId34"/>
    <p:sldId id="438" r:id="rId35"/>
    <p:sldId id="382" r:id="rId36"/>
    <p:sldId id="412" r:id="rId37"/>
    <p:sldId id="439" r:id="rId38"/>
    <p:sldId id="362" r:id="rId39"/>
    <p:sldId id="440" r:id="rId40"/>
    <p:sldId id="383" r:id="rId41"/>
    <p:sldId id="384" r:id="rId42"/>
    <p:sldId id="389" r:id="rId43"/>
    <p:sldId id="385" r:id="rId44"/>
    <p:sldId id="388" r:id="rId45"/>
    <p:sldId id="386" r:id="rId46"/>
    <p:sldId id="387" r:id="rId47"/>
    <p:sldId id="391" r:id="rId48"/>
    <p:sldId id="392" r:id="rId49"/>
    <p:sldId id="390" r:id="rId50"/>
    <p:sldId id="424" r:id="rId51"/>
    <p:sldId id="425" r:id="rId52"/>
    <p:sldId id="394" r:id="rId53"/>
    <p:sldId id="441" r:id="rId54"/>
    <p:sldId id="442" r:id="rId55"/>
    <p:sldId id="443" r:id="rId56"/>
    <p:sldId id="444" r:id="rId57"/>
    <p:sldId id="445" r:id="rId58"/>
    <p:sldId id="446" r:id="rId59"/>
    <p:sldId id="447" r:id="rId60"/>
    <p:sldId id="448" r:id="rId61"/>
    <p:sldId id="396" r:id="rId62"/>
    <p:sldId id="413" r:id="rId63"/>
  </p:sldIdLst>
  <p:sldSz cx="9144000" cy="6858000" type="screen4x3"/>
  <p:notesSz cx="7010400" cy="9296400"/>
  <p:defaultTextStyle>
    <a:defPPr>
      <a:defRPr lang="en-US"/>
    </a:defPPr>
    <a:lvl1pPr algn="l" rtl="0" fontAlgn="base">
      <a:spcBef>
        <a:spcPct val="0"/>
      </a:spcBef>
      <a:spcAft>
        <a:spcPct val="0"/>
      </a:spcAft>
      <a:defRPr sz="2600" kern="1200">
        <a:solidFill>
          <a:schemeClr val="tx1"/>
        </a:solidFill>
        <a:latin typeface="Gill Sans MT" pitchFamily="34" charset="0"/>
        <a:ea typeface="+mn-ea"/>
        <a:cs typeface="+mn-cs"/>
      </a:defRPr>
    </a:lvl1pPr>
    <a:lvl2pPr marL="457200" algn="l" rtl="0" fontAlgn="base">
      <a:spcBef>
        <a:spcPct val="0"/>
      </a:spcBef>
      <a:spcAft>
        <a:spcPct val="0"/>
      </a:spcAft>
      <a:defRPr sz="2600" kern="1200">
        <a:solidFill>
          <a:schemeClr val="tx1"/>
        </a:solidFill>
        <a:latin typeface="Gill Sans MT" pitchFamily="34" charset="0"/>
        <a:ea typeface="+mn-ea"/>
        <a:cs typeface="+mn-cs"/>
      </a:defRPr>
    </a:lvl2pPr>
    <a:lvl3pPr marL="914400" algn="l" rtl="0" fontAlgn="base">
      <a:spcBef>
        <a:spcPct val="0"/>
      </a:spcBef>
      <a:spcAft>
        <a:spcPct val="0"/>
      </a:spcAft>
      <a:defRPr sz="2600" kern="1200">
        <a:solidFill>
          <a:schemeClr val="tx1"/>
        </a:solidFill>
        <a:latin typeface="Gill Sans MT" pitchFamily="34" charset="0"/>
        <a:ea typeface="+mn-ea"/>
        <a:cs typeface="+mn-cs"/>
      </a:defRPr>
    </a:lvl3pPr>
    <a:lvl4pPr marL="1371600" algn="l" rtl="0" fontAlgn="base">
      <a:spcBef>
        <a:spcPct val="0"/>
      </a:spcBef>
      <a:spcAft>
        <a:spcPct val="0"/>
      </a:spcAft>
      <a:defRPr sz="2600" kern="1200">
        <a:solidFill>
          <a:schemeClr val="tx1"/>
        </a:solidFill>
        <a:latin typeface="Gill Sans MT" pitchFamily="34" charset="0"/>
        <a:ea typeface="+mn-ea"/>
        <a:cs typeface="+mn-cs"/>
      </a:defRPr>
    </a:lvl4pPr>
    <a:lvl5pPr marL="1828800" algn="l" rtl="0" fontAlgn="base">
      <a:spcBef>
        <a:spcPct val="0"/>
      </a:spcBef>
      <a:spcAft>
        <a:spcPct val="0"/>
      </a:spcAft>
      <a:defRPr sz="2600" kern="1200">
        <a:solidFill>
          <a:schemeClr val="tx1"/>
        </a:solidFill>
        <a:latin typeface="Gill Sans MT" pitchFamily="34" charset="0"/>
        <a:ea typeface="+mn-ea"/>
        <a:cs typeface="+mn-cs"/>
      </a:defRPr>
    </a:lvl5pPr>
    <a:lvl6pPr marL="2286000" algn="l" defTabSz="914400" rtl="0" eaLnBrk="1" latinLnBrk="0" hangingPunct="1">
      <a:defRPr sz="2600" kern="1200">
        <a:solidFill>
          <a:schemeClr val="tx1"/>
        </a:solidFill>
        <a:latin typeface="Gill Sans MT" pitchFamily="34" charset="0"/>
        <a:ea typeface="+mn-ea"/>
        <a:cs typeface="+mn-cs"/>
      </a:defRPr>
    </a:lvl6pPr>
    <a:lvl7pPr marL="2743200" algn="l" defTabSz="914400" rtl="0" eaLnBrk="1" latinLnBrk="0" hangingPunct="1">
      <a:defRPr sz="2600" kern="1200">
        <a:solidFill>
          <a:schemeClr val="tx1"/>
        </a:solidFill>
        <a:latin typeface="Gill Sans MT" pitchFamily="34" charset="0"/>
        <a:ea typeface="+mn-ea"/>
        <a:cs typeface="+mn-cs"/>
      </a:defRPr>
    </a:lvl7pPr>
    <a:lvl8pPr marL="3200400" algn="l" defTabSz="914400" rtl="0" eaLnBrk="1" latinLnBrk="0" hangingPunct="1">
      <a:defRPr sz="2600" kern="1200">
        <a:solidFill>
          <a:schemeClr val="tx1"/>
        </a:solidFill>
        <a:latin typeface="Gill Sans MT" pitchFamily="34" charset="0"/>
        <a:ea typeface="+mn-ea"/>
        <a:cs typeface="+mn-cs"/>
      </a:defRPr>
    </a:lvl8pPr>
    <a:lvl9pPr marL="3657600" algn="l" defTabSz="914400" rtl="0" eaLnBrk="1" latinLnBrk="0" hangingPunct="1">
      <a:defRPr sz="2600" kern="1200">
        <a:solidFill>
          <a:schemeClr val="tx1"/>
        </a:solidFill>
        <a:latin typeface="Gill Sans MT"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rong Finish" initials="SF"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63C26"/>
    <a:srgbClr val="96916A"/>
    <a:srgbClr val="6A831B"/>
    <a:srgbClr val="78744B"/>
    <a:srgbClr val="D89013"/>
    <a:srgbClr val="5D8A9E"/>
    <a:srgbClr val="D165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40" autoAdjust="0"/>
    <p:restoredTop sz="84488" autoAdjust="0"/>
  </p:normalViewPr>
  <p:slideViewPr>
    <p:cSldViewPr>
      <p:cViewPr varScale="1">
        <p:scale>
          <a:sx n="66" d="100"/>
          <a:sy n="66" d="100"/>
        </p:scale>
        <p:origin x="2338" y="43"/>
      </p:cViewPr>
      <p:guideLst>
        <p:guide orient="horz" pos="2160"/>
        <p:guide pos="2880"/>
      </p:guideLst>
    </p:cSldViewPr>
  </p:slideViewPr>
  <p:outlineViewPr>
    <p:cViewPr>
      <p:scale>
        <a:sx n="33" d="100"/>
        <a:sy n="33" d="100"/>
      </p:scale>
      <p:origin x="0" y="11366"/>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100" d="100"/>
          <a:sy n="100" d="100"/>
        </p:scale>
        <p:origin x="-2896" y="-15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59AFE590-C0DC-4A82-8D38-41A6313B8A0D}" type="datetimeFigureOut">
              <a:rPr lang="en-CA" smtClean="0"/>
              <a:pPr/>
              <a:t>2022-10-27</a:t>
            </a:fld>
            <a:endParaRPr lang="en-CA"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t>Copyright © 2016 by Nelson Education Ltd.  </a:t>
            </a:r>
            <a:endParaRPr lang="en-CA"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980FD35-B32A-4247-8ABC-1B99F109C334}" type="slidenum">
              <a:rPr lang="en-CA" smtClean="0"/>
              <a:pPr/>
              <a:t>‹#›</a:t>
            </a:fld>
            <a:endParaRPr lang="en-CA" dirty="0"/>
          </a:p>
        </p:txBody>
      </p:sp>
    </p:spTree>
    <p:extLst>
      <p:ext uri="{BB962C8B-B14F-4D97-AF65-F5344CB8AC3E}">
        <p14:creationId xmlns:p14="http://schemas.microsoft.com/office/powerpoint/2010/main" val="41100549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endParaRPr lang="en-US" dirty="0"/>
          </a:p>
        </p:txBody>
      </p:sp>
      <p:sp>
        <p:nvSpPr>
          <p:cNvPr id="49155"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endParaRPr lang="en-US" dirty="0"/>
          </a:p>
        </p:txBody>
      </p:sp>
      <p:sp>
        <p:nvSpPr>
          <p:cNvPr id="5120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967"/>
            <a:ext cx="350520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nSpc>
                <a:spcPct val="100000"/>
              </a:lnSpc>
              <a:spcBef>
                <a:spcPct val="0"/>
              </a:spcBef>
              <a:buClrTx/>
              <a:buFontTx/>
              <a:buNone/>
              <a:defRPr sz="1200">
                <a:latin typeface="Arial" pitchFamily="34" charset="0"/>
              </a:defRPr>
            </a:lvl1pPr>
          </a:lstStyle>
          <a:p>
            <a:pPr>
              <a:defRPr/>
            </a:pPr>
            <a:r>
              <a:rPr lang="en-US" dirty="0"/>
              <a:t>Copyright © 2016 by Nelson Education Ltd.  </a:t>
            </a:r>
          </a:p>
        </p:txBody>
      </p:sp>
      <p:sp>
        <p:nvSpPr>
          <p:cNvPr id="49159"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lnSpc>
                <a:spcPct val="100000"/>
              </a:lnSpc>
              <a:spcBef>
                <a:spcPct val="0"/>
              </a:spcBef>
              <a:buClrTx/>
              <a:buFontTx/>
              <a:buNone/>
              <a:defRPr sz="1200">
                <a:latin typeface="Arial" pitchFamily="34" charset="0"/>
              </a:defRPr>
            </a:lvl1pPr>
          </a:lstStyle>
          <a:p>
            <a:pPr>
              <a:defRPr/>
            </a:pPr>
            <a:fld id="{34BDAD76-0F85-44DF-BBE2-B3152487241E}" type="slidenum">
              <a:rPr lang="en-US"/>
              <a:pPr>
                <a:defRPr/>
              </a:pPr>
              <a:t>‹#›</a:t>
            </a:fld>
            <a:endParaRPr lang="en-US" dirty="0"/>
          </a:p>
        </p:txBody>
      </p:sp>
    </p:spTree>
    <p:extLst>
      <p:ext uri="{BB962C8B-B14F-4D97-AF65-F5344CB8AC3E}">
        <p14:creationId xmlns:p14="http://schemas.microsoft.com/office/powerpoint/2010/main" val="2750224310"/>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BFFF1470-60C9-4D83-8D19-FCE72567E55F}" type="slidenum">
              <a:rPr lang="en-US" smtClean="0"/>
              <a:pPr>
                <a:defRPr/>
              </a:pPr>
              <a:t>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946607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Use the direct pattern when you expect the reader to be pleased, mildly interested, or, at worst, neutral. Put your main point—the purpose of your message—in the first or second sentence.</a:t>
            </a:r>
          </a:p>
          <a:p>
            <a:endParaRPr lang="en-CA" dirty="0"/>
          </a:p>
          <a:p>
            <a:r>
              <a:rPr lang="en-CA" dirty="0"/>
              <a:t>The direct pattern saves the reader’s time, creates a proper frame of mind, and reduces frustration by frontloading the main idea.</a:t>
            </a:r>
          </a:p>
          <a:p>
            <a:endParaRPr lang="en-CA" dirty="0"/>
          </a:p>
          <a:p>
            <a:r>
              <a:rPr lang="en-CA" dirty="0"/>
              <a:t>When you expect the audience to be uninterested, unwilling, displeased, or perhaps even hostile, the indirect pattern is more appropriate. In this pattern, you don’t reveal the main idea until after you have offered explanation or evidence. This approach works well for bad news, persuasion, and sensitive news. The indirect pattern has three benefits:</a:t>
            </a:r>
          </a:p>
          <a:p>
            <a:pPr marL="232943" indent="-232943">
              <a:buFont typeface="+mj-lt"/>
              <a:buAutoNum type="arabicPeriod"/>
            </a:pPr>
            <a:r>
              <a:rPr lang="en-CA" dirty="0"/>
              <a:t>Respects the feelings of the audience</a:t>
            </a:r>
          </a:p>
          <a:p>
            <a:pPr marL="232943" indent="-232943">
              <a:buFont typeface="+mj-lt"/>
              <a:buAutoNum type="arabicPeriod"/>
            </a:pPr>
            <a:r>
              <a:rPr lang="en-CA" dirty="0"/>
              <a:t>Facilitates a fair hearing</a:t>
            </a:r>
          </a:p>
          <a:p>
            <a:pPr marL="232943" indent="-232943">
              <a:buFont typeface="+mj-lt"/>
              <a:buAutoNum type="arabicPeriod"/>
            </a:pPr>
            <a:r>
              <a:rPr lang="en-CA" dirty="0"/>
              <a:t>Minimizes a negative reaction</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15</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6551981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discussing the benefits of the direct method or frontloading, ask students to identify the benefits based on these examples. </a:t>
            </a:r>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16</a:t>
            </a:fld>
            <a:endParaRPr lang="en-US" dirty="0"/>
          </a:p>
        </p:txBody>
      </p:sp>
    </p:spTree>
    <p:extLst>
      <p:ext uri="{BB962C8B-B14F-4D97-AF65-F5344CB8AC3E}">
        <p14:creationId xmlns:p14="http://schemas.microsoft.com/office/powerpoint/2010/main" val="3291155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17</a:t>
            </a:fld>
            <a:endParaRPr lang="en-US" dirty="0"/>
          </a:p>
        </p:txBody>
      </p:sp>
    </p:spTree>
    <p:extLst>
      <p:ext uri="{BB962C8B-B14F-4D97-AF65-F5344CB8AC3E}">
        <p14:creationId xmlns:p14="http://schemas.microsoft.com/office/powerpoint/2010/main" val="106972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students to think of situations that would suit the indirect pattern of organizing a message. Have they ever had to use this strategy to deliver bad news, or has this strategy ever been used on them by someone else? What was the outcome?</a:t>
            </a:r>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18</a:t>
            </a:fld>
            <a:endParaRPr lang="en-US" dirty="0"/>
          </a:p>
        </p:txBody>
      </p:sp>
    </p:spTree>
    <p:extLst>
      <p:ext uri="{BB962C8B-B14F-4D97-AF65-F5344CB8AC3E}">
        <p14:creationId xmlns:p14="http://schemas.microsoft.com/office/powerpoint/2010/main" val="3198792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20</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79462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b="0"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21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671776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22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148785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23</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063755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24</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016181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de-DE" dirty="0">
                <a:latin typeface="Arial" charset="0"/>
              </a:rPr>
              <a:t>Effective sentences are short and stress important ideas. Sentences of 20 or fewer words are easiest to understand.</a:t>
            </a: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25</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341332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p:spPr>
        <p:txBody>
          <a:bodyPr/>
          <a:lstStyle/>
          <a:p>
            <a:pPr eaLnBrk="1" hangingPunct="1"/>
            <a:endParaRPr lang="en-CA" dirty="0"/>
          </a:p>
        </p:txBody>
      </p:sp>
      <p:sp>
        <p:nvSpPr>
          <p:cNvPr id="6"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a:t>
            </a:fld>
            <a:endParaRPr lang="en-US" dirty="0"/>
          </a:p>
        </p:txBody>
      </p:sp>
      <p:sp>
        <p:nvSpPr>
          <p:cNvPr id="7" name="Footer Placeholder 6"/>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873599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de-DE" dirty="0">
                <a:latin typeface="Arial" charset="0"/>
              </a:rPr>
              <a:t>Emphasize an important idea by using vivid words, labelling the main idea, and placing the idea first or last in a sentence or making it the sentence subject. </a:t>
            </a: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26</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442226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27</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083875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28</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1089508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0"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1"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0662"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0663"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endParaRPr lang="de-DE" dirty="0">
              <a:latin typeface="Arial" charset="0"/>
            </a:endParaRP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29</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458959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6804"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6805"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6806"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6807"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r>
              <a:rPr lang="de-DE" dirty="0">
                <a:latin typeface="Arial" charset="0"/>
              </a:rPr>
              <a:t>In active-voice sentences the subject is the doer; in passive-voice sentences the subject is acted on.</a:t>
            </a: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30</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790941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32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3713089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33</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4186284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97256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2" name="Rectangle 4"/>
          <p:cNvSpPr>
            <a:spLocks noChangeArrowheads="1"/>
          </p:cNvSpPr>
          <p:nvPr/>
        </p:nvSpPr>
        <p:spPr bwMode="auto">
          <a:xfrm>
            <a:off x="0" y="883158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3" name="Rectangle 5"/>
          <p:cNvSpPr>
            <a:spLocks noChangeArrowheads="1"/>
          </p:cNvSpPr>
          <p:nvPr/>
        </p:nvSpPr>
        <p:spPr bwMode="auto">
          <a:xfrm>
            <a:off x="0" y="0"/>
            <a:ext cx="3037840" cy="464820"/>
          </a:xfrm>
          <a:prstGeom prst="rect">
            <a:avLst/>
          </a:prstGeom>
          <a:noFill/>
          <a:ln w="12700">
            <a:noFill/>
            <a:miter lim="800000"/>
            <a:headEnd/>
            <a:tailEnd/>
          </a:ln>
        </p:spPr>
        <p:txBody>
          <a:bodyPr wrap="none" lIns="93177" tIns="46589" rIns="93177" bIns="46589" anchor="ctr"/>
          <a:lstStyle/>
          <a:p>
            <a:pPr>
              <a:lnSpc>
                <a:spcPct val="90000"/>
              </a:lnSpc>
              <a:spcBef>
                <a:spcPct val="20000"/>
              </a:spcBef>
              <a:buClr>
                <a:srgbClr val="963C26"/>
              </a:buClr>
              <a:buFont typeface="Wingdings" pitchFamily="2" charset="2"/>
              <a:buNone/>
            </a:pPr>
            <a:endParaRPr lang="en-CA" dirty="0"/>
          </a:p>
        </p:txBody>
      </p:sp>
      <p:sp>
        <p:nvSpPr>
          <p:cNvPr id="78854" name="Rectangle 6"/>
          <p:cNvSpPr>
            <a:spLocks noGrp="1" noRot="1" noChangeAspect="1" noChangeArrowheads="1" noTextEdit="1"/>
          </p:cNvSpPr>
          <p:nvPr>
            <p:ph type="sldImg"/>
          </p:nvPr>
        </p:nvSpPr>
        <p:spPr>
          <a:xfrm>
            <a:off x="1189038" y="703263"/>
            <a:ext cx="4632325" cy="3473450"/>
          </a:xfrm>
          <a:ln w="12700" cap="flat">
            <a:solidFill>
              <a:schemeClr val="tx1"/>
            </a:solidFill>
          </a:ln>
        </p:spPr>
      </p:sp>
      <p:sp>
        <p:nvSpPr>
          <p:cNvPr id="78855" name="Rectangle 7"/>
          <p:cNvSpPr>
            <a:spLocks noGrp="1" noChangeArrowheads="1"/>
          </p:cNvSpPr>
          <p:nvPr>
            <p:ph type="body" idx="1"/>
          </p:nvPr>
        </p:nvSpPr>
        <p:spPr>
          <a:xfrm>
            <a:off x="934720" y="4415790"/>
            <a:ext cx="5140960" cy="4183380"/>
          </a:xfrm>
          <a:noFill/>
          <a:ln/>
        </p:spPr>
        <p:txBody>
          <a:bodyPr lIns="92207" tIns="45295" rIns="92207" bIns="45295"/>
          <a:lstStyle/>
          <a:p>
            <a:pPr eaLnBrk="1" hangingPunct="1">
              <a:buFont typeface="Arial" pitchFamily="34" charset="0"/>
              <a:buChar char="•"/>
            </a:pPr>
            <a:r>
              <a:rPr lang="de-DE" dirty="0">
                <a:latin typeface="Arial" charset="0"/>
              </a:rPr>
              <a:t> Modifiers must be close to the words they describe or limit. </a:t>
            </a:r>
          </a:p>
          <a:p>
            <a:pPr eaLnBrk="1" hangingPunct="1">
              <a:buFont typeface="Arial" pitchFamily="34" charset="0"/>
              <a:buChar char="•"/>
            </a:pPr>
            <a:r>
              <a:rPr lang="de-DE" dirty="0">
                <a:latin typeface="Arial" charset="0"/>
              </a:rPr>
              <a:t> A dangling modifier describes or limits a word or words that are missing from the sentence. To fix a dangling modifier, supply the missing part of the sentence.</a:t>
            </a:r>
          </a:p>
          <a:p>
            <a:pPr eaLnBrk="1" hangingPunct="1">
              <a:buFont typeface="Arial" pitchFamily="34" charset="0"/>
              <a:buChar char="•"/>
            </a:pPr>
            <a:r>
              <a:rPr lang="de-DE" dirty="0">
                <a:latin typeface="Arial" charset="0"/>
              </a:rPr>
              <a:t> A misplaced modifier occurs when the word or phrase it describes is not close enough to be clear. To fix a misplaced modifier, move the modifier closer to the word(s) it describes or limits. </a:t>
            </a:r>
            <a:endParaRPr lang="de-DE" b="1" dirty="0">
              <a:latin typeface="Arial" charset="0"/>
            </a:endParaRPr>
          </a:p>
        </p:txBody>
      </p:sp>
      <p:sp>
        <p:nvSpPr>
          <p:cNvPr id="10" name="Slide Number Placeholder 3"/>
          <p:cNvSpPr>
            <a:spLocks noGrp="1"/>
          </p:cNvSpPr>
          <p:nvPr>
            <p:ph type="sldNum" sz="quarter" idx="5"/>
          </p:nvPr>
        </p:nvSpPr>
        <p:spPr>
          <a:xfrm>
            <a:off x="3970938" y="8829967"/>
            <a:ext cx="3037840" cy="464820"/>
          </a:xfrm>
        </p:spPr>
        <p:txBody>
          <a:bodyPr/>
          <a:lstStyle/>
          <a:p>
            <a:pPr>
              <a:defRPr/>
            </a:pPr>
            <a:fld id="{BFFF1470-60C9-4D83-8D19-FCE72567E55F}" type="slidenum">
              <a:rPr lang="en-US" smtClean="0"/>
              <a:pPr>
                <a:defRPr/>
              </a:pPr>
              <a:t>35</a:t>
            </a:fld>
            <a:endParaRPr lang="en-US" dirty="0"/>
          </a:p>
        </p:txBody>
      </p:sp>
      <p:sp>
        <p:nvSpPr>
          <p:cNvPr id="11" name="Footer Placeholder 10"/>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667035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36</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9108123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summarizes how to draft effective sentences. </a:t>
            </a:r>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37</a:t>
            </a:fld>
            <a:endParaRPr lang="en-US" dirty="0"/>
          </a:p>
        </p:txBody>
      </p:sp>
    </p:spTree>
    <p:extLst>
      <p:ext uri="{BB962C8B-B14F-4D97-AF65-F5344CB8AC3E}">
        <p14:creationId xmlns:p14="http://schemas.microsoft.com/office/powerpoint/2010/main" val="2238029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305B8F17-56B4-4983-80C9-16345F9C9DF6}" type="slidenum">
              <a:rPr lang="en-US" smtClean="0">
                <a:latin typeface="Arial" charset="0"/>
              </a:rPr>
              <a:pPr/>
              <a:t>3</a:t>
            </a:fld>
            <a:endParaRPr lang="en-US" dirty="0">
              <a:latin typeface="Arial"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pPr eaLnBrk="1" hangingPunct="1"/>
            <a:endParaRPr lang="en-CA" dirty="0">
              <a:latin typeface="Arial" charset="0"/>
            </a:endParaRPr>
          </a:p>
        </p:txBody>
      </p:sp>
      <p:sp>
        <p:nvSpPr>
          <p:cNvPr id="6" name="Footer Placeholder 5"/>
          <p:cNvSpPr>
            <a:spLocks noGrp="1"/>
          </p:cNvSpPr>
          <p:nvPr>
            <p:ph type="ftr" sz="quarter" idx="10"/>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9216389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Effective paragraphs focus on one topic, link ideas to build coherence, and use transitional devices to enhance coherence. </a:t>
            </a:r>
            <a:endParaRPr lang="en-CA" b="1"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38</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75010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40</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9201898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This plan is useful whenever you must define (a new product or procedure), classify (parts of a whole), illustrate (an idea), or describe (a process). Start with the main sentence, then strengthen and amplify that idea with supporting ideas.</a:t>
            </a:r>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41</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337638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You can alter the direct plan by adding a limiting sentence if necessary. Be sure, though, that you follow with sentences that return to the main idea and support it.</a:t>
            </a:r>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42</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1902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Paragraphs arranged in the pivoting plan start with a limiting sentence that offers a contrasting or negative idea before delivering the topic sentence. The pivoting plan is particularly useful for comparing and contrasting ideas. In using the pivoting plan, be sure to emphasize the turn in direction with an obvious </a:t>
            </a:r>
            <a:r>
              <a:rPr lang="en-CA" i="1" dirty="0"/>
              <a:t>but</a:t>
            </a:r>
            <a:r>
              <a:rPr lang="en-CA" dirty="0"/>
              <a:t> or </a:t>
            </a:r>
            <a:r>
              <a:rPr lang="en-CA" i="1" dirty="0"/>
              <a:t>however</a:t>
            </a:r>
            <a:r>
              <a:rPr lang="en-CA" dirty="0"/>
              <a:t>. </a:t>
            </a:r>
            <a:endParaRPr lang="en-CA" b="1"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43</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450657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44</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48445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Paragraphs arranged in the indirect plan start with the supporting sentences and conclude with the topic sentence. This useful plan enables the writer to build a rationale—a foundation of reasons—before hitting the audience with the main idea, possibly one that is bad news. This indirect plan works well for describing causes and effects. </a:t>
            </a:r>
            <a:endParaRPr lang="en-CA" b="1"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45</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7674963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46</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42735177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47</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8250621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Sentences are dovetailed when an idea at the end of one connects with an idea at the beginning of the next. Dovetailing of sentences is especially helpful with dense, difficult topics. </a:t>
            </a:r>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48</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686543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Informal surveys gather unscientific but helpful information via questionnaires, telephone surveys, or online surveys. </a:t>
            </a:r>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6</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6861637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Familiar pronouns such as </a:t>
            </a:r>
            <a:r>
              <a:rPr lang="en-CA" i="1" dirty="0"/>
              <a:t>we</a:t>
            </a:r>
            <a:r>
              <a:rPr lang="en-CA" i="0" dirty="0"/>
              <a:t>,</a:t>
            </a:r>
            <a:r>
              <a:rPr lang="en-CA" i="1" dirty="0"/>
              <a:t> they</a:t>
            </a:r>
            <a:r>
              <a:rPr lang="en-CA" i="0" dirty="0"/>
              <a:t>,</a:t>
            </a:r>
            <a:r>
              <a:rPr lang="en-CA" i="1" dirty="0"/>
              <a:t> he</a:t>
            </a:r>
            <a:r>
              <a:rPr lang="en-CA" i="0" dirty="0"/>
              <a:t>,</a:t>
            </a:r>
            <a:r>
              <a:rPr lang="en-CA" i="1" dirty="0"/>
              <a:t> she</a:t>
            </a:r>
            <a:r>
              <a:rPr lang="en-CA" i="0" dirty="0"/>
              <a:t>, </a:t>
            </a:r>
            <a:r>
              <a:rPr lang="en-CA" dirty="0"/>
              <a:t>and </a:t>
            </a:r>
            <a:r>
              <a:rPr lang="en-CA" i="1" dirty="0"/>
              <a:t>it</a:t>
            </a:r>
            <a:r>
              <a:rPr lang="en-CA" i="0" dirty="0"/>
              <a:t>,</a:t>
            </a:r>
            <a:r>
              <a:rPr lang="en-CA" dirty="0"/>
              <a:t> help build continuity, as do demonstrative pronouns such as </a:t>
            </a:r>
            <a:r>
              <a:rPr lang="en-CA" i="1" dirty="0"/>
              <a:t>this</a:t>
            </a:r>
            <a:r>
              <a:rPr lang="en-CA" i="0" dirty="0"/>
              <a:t>, </a:t>
            </a:r>
            <a:r>
              <a:rPr lang="en-CA" i="1" dirty="0"/>
              <a:t>that</a:t>
            </a:r>
            <a:r>
              <a:rPr lang="en-CA" i="0" dirty="0"/>
              <a:t>, </a:t>
            </a:r>
            <a:r>
              <a:rPr lang="en-CA" i="1" dirty="0"/>
              <a:t>these</a:t>
            </a:r>
            <a:r>
              <a:rPr lang="en-CA" i="0" dirty="0"/>
              <a:t>, </a:t>
            </a:r>
            <a:r>
              <a:rPr lang="en-CA" dirty="0"/>
              <a:t>and </a:t>
            </a:r>
            <a:r>
              <a:rPr lang="en-CA" i="1" dirty="0"/>
              <a:t>those. </a:t>
            </a:r>
            <a:r>
              <a:rPr lang="en-CA" dirty="0"/>
              <a:t>These words confirm that something under discussion is still being talked about.</a:t>
            </a:r>
            <a:endParaRPr lang="en-CA" b="1"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49</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16956797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50</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6221018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51</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480444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a:t>Compose short paragraphs for readability. Business writers recognize that short paragraphs are more attractive and readable than longer ones. Paragraphs with eight or fewer lines look inviting. Long, solid chunks of print appear formidable. If a topic can’t be covered in eight or fewer printed lines (not sentences), consider breaking the</a:t>
            </a:r>
            <a:r>
              <a:rPr lang="en-CA" baseline="0" dirty="0"/>
              <a:t> topic</a:t>
            </a:r>
            <a:r>
              <a:rPr lang="en-CA" dirty="0"/>
              <a:t> into smaller segments.</a:t>
            </a:r>
            <a:endParaRPr lang="en-CA" b="1"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52</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264645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slide summarizes how to develop meaningful paragraphs.</a:t>
            </a:r>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53</a:t>
            </a:fld>
            <a:endParaRPr lang="en-US" dirty="0"/>
          </a:p>
        </p:txBody>
      </p:sp>
    </p:spTree>
    <p:extLst>
      <p:ext uri="{BB962C8B-B14F-4D97-AF65-F5344CB8AC3E}">
        <p14:creationId xmlns:p14="http://schemas.microsoft.com/office/powerpoint/2010/main" val="25200927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Skim value refers to browsing quickly to grasp main ideas. </a:t>
            </a:r>
          </a:p>
        </p:txBody>
      </p:sp>
      <p:sp>
        <p:nvSpPr>
          <p:cNvPr id="4" name="Footer Placeholder 3"/>
          <p:cNvSpPr>
            <a:spLocks noGrp="1"/>
          </p:cNvSpPr>
          <p:nvPr>
            <p:ph type="ftr" sz="quarter" idx="10"/>
          </p:nvPr>
        </p:nvSpPr>
        <p:spPr/>
        <p:txBody>
          <a:bodyPr/>
          <a:lstStyle/>
          <a:p>
            <a:pPr>
              <a:defRPr/>
            </a:pPr>
            <a:r>
              <a:rPr lang="en-US" dirty="0"/>
              <a:t>Copyright © 2016 by Nelson Education Ltd.  </a:t>
            </a:r>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59</a:t>
            </a:fld>
            <a:endParaRPr lang="en-US" dirty="0"/>
          </a:p>
        </p:txBody>
      </p:sp>
    </p:spTree>
    <p:extLst>
      <p:ext uri="{BB962C8B-B14F-4D97-AF65-F5344CB8AC3E}">
        <p14:creationId xmlns:p14="http://schemas.microsoft.com/office/powerpoint/2010/main" val="30376020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61</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6935200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62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781782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7</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410504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Footer Placeholder 3"/>
          <p:cNvSpPr>
            <a:spLocks noGrp="1"/>
          </p:cNvSpPr>
          <p:nvPr>
            <p:ph type="ftr" sz="quarter" idx="4"/>
          </p:nvPr>
        </p:nvSpPr>
        <p:spPr/>
        <p:txBody>
          <a:bodyPr/>
          <a:lstStyle/>
          <a:p>
            <a:pPr>
              <a:defRPr/>
            </a:pPr>
            <a:r>
              <a:rPr lang="en-US"/>
              <a:t>Copyright © 2016 by Nelson Education Ltd.  </a:t>
            </a:r>
            <a:endParaRPr lang="en-US" dirty="0"/>
          </a:p>
        </p:txBody>
      </p:sp>
      <p:sp>
        <p:nvSpPr>
          <p:cNvPr id="5" name="Slide Number Placeholder 4"/>
          <p:cNvSpPr>
            <a:spLocks noGrp="1"/>
          </p:cNvSpPr>
          <p:nvPr>
            <p:ph type="sldNum" sz="quarter" idx="5"/>
          </p:nvPr>
        </p:nvSpPr>
        <p:spPr/>
        <p:txBody>
          <a:bodyPr/>
          <a:lstStyle/>
          <a:p>
            <a:pPr>
              <a:defRPr/>
            </a:pPr>
            <a:fld id="{34BDAD76-0F85-44DF-BBE2-B3152487241E}" type="slidenum">
              <a:rPr lang="en-US" smtClean="0"/>
              <a:pPr>
                <a:defRPr/>
              </a:pPr>
              <a:t>8</a:t>
            </a:fld>
            <a:endParaRPr lang="en-US" dirty="0"/>
          </a:p>
        </p:txBody>
      </p:sp>
    </p:spTree>
    <p:extLst>
      <p:ext uri="{BB962C8B-B14F-4D97-AF65-F5344CB8AC3E}">
        <p14:creationId xmlns:p14="http://schemas.microsoft.com/office/powerpoint/2010/main" val="500997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5" name="Slide Number Placeholder 4"/>
          <p:cNvSpPr>
            <a:spLocks noGrp="1"/>
          </p:cNvSpPr>
          <p:nvPr>
            <p:ph type="sldNum" sz="quarter" idx="11"/>
          </p:nvPr>
        </p:nvSpPr>
        <p:spPr/>
        <p:txBody>
          <a:bodyPr/>
          <a:lstStyle/>
          <a:p>
            <a:pPr>
              <a:defRPr/>
            </a:pPr>
            <a:fld id="{34BDAD76-0F85-44DF-BBE2-B3152487241E}" type="slidenum">
              <a:rPr lang="en-US" smtClean="0"/>
              <a:pPr>
                <a:defRPr/>
              </a:pPr>
              <a:t>12</a:t>
            </a:fld>
            <a:endParaRPr lang="en-US" dirty="0"/>
          </a:p>
        </p:txBody>
      </p:sp>
      <p:sp>
        <p:nvSpPr>
          <p:cNvPr id="6" name="Footer Placeholder 5"/>
          <p:cNvSpPr>
            <a:spLocks noGrp="1"/>
          </p:cNvSpPr>
          <p:nvPr>
            <p:ph type="ftr" sz="quarter" idx="12"/>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3923094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13</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848140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2943" indent="-232943"/>
            <a:endParaRPr lang="en-CA" b="0" dirty="0"/>
          </a:p>
        </p:txBody>
      </p:sp>
      <p:sp>
        <p:nvSpPr>
          <p:cNvPr id="4" name="Slide Number Placeholder 3"/>
          <p:cNvSpPr>
            <a:spLocks noGrp="1"/>
          </p:cNvSpPr>
          <p:nvPr>
            <p:ph type="sldNum" sz="quarter" idx="10"/>
          </p:nvPr>
        </p:nvSpPr>
        <p:spPr/>
        <p:txBody>
          <a:bodyPr/>
          <a:lstStyle/>
          <a:p>
            <a:pPr>
              <a:defRPr/>
            </a:pPr>
            <a:fld id="{34BDAD76-0F85-44DF-BBE2-B3152487241E}" type="slidenum">
              <a:rPr lang="en-US" smtClean="0"/>
              <a:pPr>
                <a:defRPr/>
              </a:pPr>
              <a:t>14</a:t>
            </a:fld>
            <a:endParaRPr lang="en-US" dirty="0"/>
          </a:p>
        </p:txBody>
      </p:sp>
      <p:sp>
        <p:nvSpPr>
          <p:cNvPr id="6" name="Footer Placeholder 5"/>
          <p:cNvSpPr>
            <a:spLocks noGrp="1"/>
          </p:cNvSpPr>
          <p:nvPr>
            <p:ph type="ftr" sz="quarter" idx="11"/>
          </p:nvPr>
        </p:nvSpPr>
        <p:spPr/>
        <p:txBody>
          <a:bodyPr/>
          <a:lstStyle/>
          <a:p>
            <a:pPr>
              <a:defRPr/>
            </a:pPr>
            <a:r>
              <a:rPr lang="en-US" dirty="0"/>
              <a:t>Copyright © 2016 by Nelson Education Ltd.  </a:t>
            </a:r>
          </a:p>
        </p:txBody>
      </p:sp>
    </p:spTree>
    <p:extLst>
      <p:ext uri="{BB962C8B-B14F-4D97-AF65-F5344CB8AC3E}">
        <p14:creationId xmlns:p14="http://schemas.microsoft.com/office/powerpoint/2010/main" val="2034601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2"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  </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5-</a:t>
            </a:r>
            <a:fld id="{90E60EF9-1974-4B4E-8EB0-BAAA0C254CFE}" type="slidenum">
              <a:rPr lang="en-CA" smtClean="0"/>
              <a:pPr/>
              <a:t>‹#›</a:t>
            </a:fld>
            <a:endParaRPr lang="en-CA" dirty="0"/>
          </a:p>
        </p:txBody>
      </p:sp>
    </p:spTree>
    <p:extLst>
      <p:ext uri="{BB962C8B-B14F-4D97-AF65-F5344CB8AC3E}">
        <p14:creationId xmlns:p14="http://schemas.microsoft.com/office/powerpoint/2010/main" val="323225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  </a:t>
            </a:r>
            <a:endParaRPr lang="en-CA" dirty="0"/>
          </a:p>
        </p:txBody>
      </p:sp>
      <p:sp>
        <p:nvSpPr>
          <p:cNvPr id="6"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5-</a:t>
            </a:r>
            <a:fld id="{90E60EF9-1974-4B4E-8EB0-BAAA0C254CFE}" type="slidenum">
              <a:rPr lang="en-CA" smtClean="0"/>
              <a:pPr/>
              <a:t>‹#›</a:t>
            </a:fld>
            <a:endParaRPr lang="en-CA" dirty="0"/>
          </a:p>
        </p:txBody>
      </p:sp>
    </p:spTree>
    <p:extLst>
      <p:ext uri="{BB962C8B-B14F-4D97-AF65-F5344CB8AC3E}">
        <p14:creationId xmlns:p14="http://schemas.microsoft.com/office/powerpoint/2010/main" val="205843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6"/>
          <p:cNvSpPr>
            <a:spLocks noGrp="1"/>
          </p:cNvSpPr>
          <p:nvPr>
            <p:ph type="ftr" sz="quarter" idx="10"/>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  </a:t>
            </a:r>
            <a:endParaRPr lang="en-CA" dirty="0"/>
          </a:p>
        </p:txBody>
      </p:sp>
      <p:sp>
        <p:nvSpPr>
          <p:cNvPr id="9" name="Slide Number Placeholder 7"/>
          <p:cNvSpPr>
            <a:spLocks noGrp="1"/>
          </p:cNvSpPr>
          <p:nvPr>
            <p:ph type="sldNum" sz="quarter" idx="11"/>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5-</a:t>
            </a:r>
            <a:fld id="{90E60EF9-1974-4B4E-8EB0-BAAA0C254CFE}" type="slidenum">
              <a:rPr lang="en-CA" smtClean="0"/>
              <a:pPr/>
              <a:t>‹#›</a:t>
            </a:fld>
            <a:endParaRPr lang="en-CA" dirty="0"/>
          </a:p>
        </p:txBody>
      </p:sp>
    </p:spTree>
    <p:extLst>
      <p:ext uri="{BB962C8B-B14F-4D97-AF65-F5344CB8AC3E}">
        <p14:creationId xmlns:p14="http://schemas.microsoft.com/office/powerpoint/2010/main" val="2432793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dirty="0"/>
              <a:t>Copyright © 2019 by Nelson Education Ltd.  </a:t>
            </a:r>
            <a:endParaRPr lang="en-CA" dirty="0"/>
          </a:p>
        </p:txBody>
      </p:sp>
      <p:sp>
        <p:nvSpPr>
          <p:cNvPr id="5"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5-</a:t>
            </a:r>
            <a:fld id="{90E60EF9-1974-4B4E-8EB0-BAAA0C254CFE}" type="slidenum">
              <a:rPr lang="en-CA" smtClean="0"/>
              <a:pPr/>
              <a:t>‹#›</a:t>
            </a:fld>
            <a:endParaRPr lang="en-CA" dirty="0"/>
          </a:p>
        </p:txBody>
      </p:sp>
    </p:spTree>
    <p:extLst>
      <p:ext uri="{BB962C8B-B14F-4D97-AF65-F5344CB8AC3E}">
        <p14:creationId xmlns:p14="http://schemas.microsoft.com/office/powerpoint/2010/main" val="15472288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6"/>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buNone/>
              <a:defRPr sz="1100">
                <a:solidFill>
                  <a:schemeClr val="tx1">
                    <a:tint val="75000"/>
                  </a:schemeClr>
                </a:solidFill>
              </a:defRPr>
            </a:lvl1pPr>
          </a:lstStyle>
          <a:p>
            <a:r>
              <a:rPr lang="en-US" dirty="0"/>
              <a:t>Copyright © 2019 by Nelson Education Ltd.  </a:t>
            </a:r>
            <a:endParaRPr lang="en-CA" dirty="0"/>
          </a:p>
        </p:txBody>
      </p:sp>
      <p:sp>
        <p:nvSpPr>
          <p:cNvPr id="9" name="Slide Number Placeholder 7"/>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buNone/>
              <a:defRPr sz="1200">
                <a:solidFill>
                  <a:schemeClr val="tx1">
                    <a:tint val="75000"/>
                  </a:schemeClr>
                </a:solidFill>
              </a:defRPr>
            </a:lvl1pPr>
          </a:lstStyle>
          <a:p>
            <a:r>
              <a:rPr lang="en-CA" dirty="0"/>
              <a:t>5-</a:t>
            </a:r>
            <a:fld id="{90E60EF9-1974-4B4E-8EB0-BAAA0C254CFE}" type="slidenum">
              <a:rPr lang="en-CA" smtClean="0"/>
              <a:pPr/>
              <a:t>‹#›</a:t>
            </a:fld>
            <a:endParaRPr lang="en-CA" dirty="0"/>
          </a:p>
        </p:txBody>
      </p:sp>
    </p:spTree>
    <p:extLst>
      <p:ext uri="{BB962C8B-B14F-4D97-AF65-F5344CB8AC3E}">
        <p14:creationId xmlns:p14="http://schemas.microsoft.com/office/powerpoint/2010/main" val="628889181"/>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9" r:id="rId3"/>
    <p:sldLayoutId id="2147483752" r:id="rId4"/>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slide" Target="slide38.xml"/><Relationship Id="rId5" Type="http://schemas.openxmlformats.org/officeDocument/2006/relationships/slide" Target="slide14.xml"/><Relationship Id="rId4" Type="http://schemas.openxmlformats.org/officeDocument/2006/relationships/slide" Target="slide2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077200" cy="5943600"/>
          </a:xfrm>
        </p:spPr>
        <p:txBody>
          <a:bodyPr>
            <a:normAutofit/>
          </a:bodyPr>
          <a:lstStyle/>
          <a:p>
            <a:pPr>
              <a:buNone/>
            </a:pPr>
            <a:r>
              <a:rPr lang="en-US" dirty="0"/>
              <a:t>NETA PowerPoint® Slides </a:t>
            </a:r>
          </a:p>
          <a:p>
            <a:pPr>
              <a:buNone/>
            </a:pPr>
            <a:r>
              <a:rPr lang="en-US" dirty="0"/>
              <a:t>to Accompany</a:t>
            </a:r>
            <a:endParaRPr lang="en-CA" dirty="0"/>
          </a:p>
          <a:p>
            <a:endParaRPr lang="en-US" dirty="0"/>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0" indent="0" algn="r">
              <a:buNone/>
            </a:pPr>
            <a:endParaRPr lang="en-US" sz="2400" dirty="0"/>
          </a:p>
          <a:p>
            <a:pPr marL="0" indent="0" algn="r">
              <a:buNone/>
            </a:pPr>
            <a:endParaRPr lang="en-US" sz="2200" dirty="0">
              <a:latin typeface="Calibri" panose="020F0502020204030204" pitchFamily="34" charset="0"/>
            </a:endParaRPr>
          </a:p>
          <a:p>
            <a:pPr marL="0" indent="0" algn="r">
              <a:lnSpc>
                <a:spcPct val="110000"/>
              </a:lnSpc>
              <a:spcBef>
                <a:spcPts val="0"/>
              </a:spcBef>
              <a:buNone/>
            </a:pPr>
            <a:r>
              <a:rPr lang="en-US" sz="2200" dirty="0">
                <a:latin typeface="Calibri" panose="020F0502020204030204" pitchFamily="34" charset="0"/>
              </a:rPr>
              <a:t>Prepared by </a:t>
            </a:r>
          </a:p>
          <a:p>
            <a:pPr marL="0" indent="0" algn="r">
              <a:lnSpc>
                <a:spcPct val="110000"/>
              </a:lnSpc>
              <a:spcBef>
                <a:spcPts val="0"/>
              </a:spcBef>
              <a:buNone/>
            </a:pPr>
            <a:r>
              <a:rPr lang="en-US" sz="2200" dirty="0">
                <a:latin typeface="Calibri" panose="020F0502020204030204" pitchFamily="34" charset="0"/>
              </a:rPr>
              <a:t>Katharine Ferguson, </a:t>
            </a:r>
          </a:p>
          <a:p>
            <a:pPr marL="0" indent="0" algn="r">
              <a:lnSpc>
                <a:spcPct val="110000"/>
              </a:lnSpc>
              <a:spcBef>
                <a:spcPts val="0"/>
              </a:spcBef>
              <a:buNone/>
            </a:pPr>
            <a:r>
              <a:rPr lang="en-US" sz="2200" dirty="0">
                <a:latin typeface="Calibri" panose="020F0502020204030204" pitchFamily="34" charset="0"/>
              </a:rPr>
              <a:t>Seneca College</a:t>
            </a:r>
            <a:endParaRPr lang="en-CA" sz="2200" dirty="0">
              <a:latin typeface="Calibri" panose="020F0502020204030204" pitchFamily="34" charset="0"/>
            </a:endParaRPr>
          </a:p>
        </p:txBody>
      </p:sp>
      <p:sp>
        <p:nvSpPr>
          <p:cNvPr id="6" name="Footer Placeholder 5"/>
          <p:cNvSpPr>
            <a:spLocks noGrp="1"/>
          </p:cNvSpPr>
          <p:nvPr>
            <p:ph type="ftr" sz="quarter" idx="3"/>
          </p:nvPr>
        </p:nvSpPr>
        <p:spPr>
          <a:xfrm>
            <a:off x="2987824" y="6356350"/>
            <a:ext cx="3200400" cy="365125"/>
          </a:xfrm>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1</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7824" y="1484784"/>
            <a:ext cx="3008740" cy="3854065"/>
          </a:xfrm>
          <a:prstGeom prst="rect">
            <a:avLst/>
          </a:prstGeom>
        </p:spPr>
      </p:pic>
    </p:spTree>
    <p:extLst>
      <p:ext uri="{BB962C8B-B14F-4D97-AF65-F5344CB8AC3E}">
        <p14:creationId xmlns:p14="http://schemas.microsoft.com/office/powerpoint/2010/main" val="341187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07CD-4026-48B7-9152-7A8C6687E4CF}"/>
              </a:ext>
            </a:extLst>
          </p:cNvPr>
          <p:cNvSpPr>
            <a:spLocks noGrp="1"/>
          </p:cNvSpPr>
          <p:nvPr>
            <p:ph type="title"/>
          </p:nvPr>
        </p:nvSpPr>
        <p:spPr/>
        <p:txBody>
          <a:bodyPr>
            <a:normAutofit fontScale="90000"/>
          </a:bodyPr>
          <a:lstStyle/>
          <a:p>
            <a:r>
              <a:rPr lang="en-CA" dirty="0"/>
              <a:t>Comparing Brainstorming and Brainwriting</a:t>
            </a:r>
          </a:p>
        </p:txBody>
      </p:sp>
      <p:sp>
        <p:nvSpPr>
          <p:cNvPr id="3" name="Text Placeholder 2">
            <a:extLst>
              <a:ext uri="{FF2B5EF4-FFF2-40B4-BE49-F238E27FC236}">
                <a16:creationId xmlns:a16="http://schemas.microsoft.com/office/drawing/2014/main" id="{9DF7E787-0C2C-4762-B65B-CFF851A154E0}"/>
              </a:ext>
            </a:extLst>
          </p:cNvPr>
          <p:cNvSpPr>
            <a:spLocks noGrp="1"/>
          </p:cNvSpPr>
          <p:nvPr>
            <p:ph type="body" idx="1"/>
          </p:nvPr>
        </p:nvSpPr>
        <p:spPr/>
        <p:txBody>
          <a:bodyPr>
            <a:normAutofit/>
          </a:bodyPr>
          <a:lstStyle/>
          <a:p>
            <a:r>
              <a:rPr lang="en-CA" sz="2800" dirty="0"/>
              <a:t>    Brainstorming</a:t>
            </a:r>
          </a:p>
        </p:txBody>
      </p:sp>
      <p:sp>
        <p:nvSpPr>
          <p:cNvPr id="4" name="Content Placeholder 3">
            <a:extLst>
              <a:ext uri="{FF2B5EF4-FFF2-40B4-BE49-F238E27FC236}">
                <a16:creationId xmlns:a16="http://schemas.microsoft.com/office/drawing/2014/main" id="{54DD7C29-D094-49A7-8484-928EF0B50932}"/>
              </a:ext>
            </a:extLst>
          </p:cNvPr>
          <p:cNvSpPr>
            <a:spLocks noGrp="1"/>
          </p:cNvSpPr>
          <p:nvPr>
            <p:ph sz="half" idx="2"/>
          </p:nvPr>
        </p:nvSpPr>
        <p:spPr/>
        <p:txBody>
          <a:bodyPr>
            <a:normAutofit/>
          </a:bodyPr>
          <a:lstStyle/>
          <a:p>
            <a:r>
              <a:rPr lang="en-CA" sz="2800" dirty="0"/>
              <a:t>Emphasize quantity, not quality. No criticism.</a:t>
            </a:r>
          </a:p>
          <a:p>
            <a:r>
              <a:rPr lang="en-CA" sz="2800" dirty="0"/>
              <a:t>Write ideas on flipcharts or on sheets of paper on the walls.</a:t>
            </a:r>
          </a:p>
          <a:p>
            <a:r>
              <a:rPr lang="en-CA" sz="2800" dirty="0"/>
              <a:t>Organize, classify, and rank the ideas.</a:t>
            </a:r>
          </a:p>
          <a:p>
            <a:r>
              <a:rPr lang="en-CA" sz="2800" dirty="0"/>
              <a:t>Choose the best ideas. </a:t>
            </a:r>
          </a:p>
        </p:txBody>
      </p:sp>
      <p:sp>
        <p:nvSpPr>
          <p:cNvPr id="5" name="Text Placeholder 4">
            <a:extLst>
              <a:ext uri="{FF2B5EF4-FFF2-40B4-BE49-F238E27FC236}">
                <a16:creationId xmlns:a16="http://schemas.microsoft.com/office/drawing/2014/main" id="{675DCF79-243F-4497-AF9F-6BE38B6FDA8B}"/>
              </a:ext>
            </a:extLst>
          </p:cNvPr>
          <p:cNvSpPr>
            <a:spLocks noGrp="1"/>
          </p:cNvSpPr>
          <p:nvPr>
            <p:ph type="body" sz="quarter" idx="3"/>
          </p:nvPr>
        </p:nvSpPr>
        <p:spPr/>
        <p:txBody>
          <a:bodyPr>
            <a:normAutofit/>
          </a:bodyPr>
          <a:lstStyle/>
          <a:p>
            <a:r>
              <a:rPr lang="en-CA" sz="2800" dirty="0"/>
              <a:t>    Brainwriting</a:t>
            </a:r>
          </a:p>
        </p:txBody>
      </p:sp>
      <p:sp>
        <p:nvSpPr>
          <p:cNvPr id="6" name="Content Placeholder 5">
            <a:extLst>
              <a:ext uri="{FF2B5EF4-FFF2-40B4-BE49-F238E27FC236}">
                <a16:creationId xmlns:a16="http://schemas.microsoft.com/office/drawing/2014/main" id="{54A5E6F6-6991-4C30-BBD6-042F9FCE6159}"/>
              </a:ext>
            </a:extLst>
          </p:cNvPr>
          <p:cNvSpPr>
            <a:spLocks noGrp="1"/>
          </p:cNvSpPr>
          <p:nvPr>
            <p:ph sz="quarter" idx="4"/>
          </p:nvPr>
        </p:nvSpPr>
        <p:spPr/>
        <p:txBody>
          <a:bodyPr>
            <a:normAutofit/>
          </a:bodyPr>
          <a:lstStyle/>
          <a:p>
            <a:r>
              <a:rPr lang="en-CA" sz="2800" dirty="0"/>
              <a:t>Classify the ideas into groups, deleting repetition.</a:t>
            </a:r>
          </a:p>
          <a:p>
            <a:r>
              <a:rPr lang="en-CA" sz="2800" dirty="0"/>
              <a:t>Discuss the merits of each idea.</a:t>
            </a:r>
          </a:p>
          <a:p>
            <a:r>
              <a:rPr lang="en-CA" sz="2800" dirty="0"/>
              <a:t>Vote to select the best ideas.</a:t>
            </a:r>
          </a:p>
        </p:txBody>
      </p:sp>
      <p:sp>
        <p:nvSpPr>
          <p:cNvPr id="7" name="Footer Placeholder 6">
            <a:extLst>
              <a:ext uri="{FF2B5EF4-FFF2-40B4-BE49-F238E27FC236}">
                <a16:creationId xmlns:a16="http://schemas.microsoft.com/office/drawing/2014/main" id="{5E5673AB-7503-4B76-83C0-FB3230657253}"/>
              </a:ext>
            </a:extLst>
          </p:cNvPr>
          <p:cNvSpPr>
            <a:spLocks noGrp="1"/>
          </p:cNvSpPr>
          <p:nvPr>
            <p:ph type="ftr" sz="quarter" idx="10"/>
          </p:nvPr>
        </p:nvSpPr>
        <p:spPr/>
        <p:txBody>
          <a:bodyPr/>
          <a:lstStyle/>
          <a:p>
            <a:r>
              <a:rPr lang="en-US" dirty="0"/>
              <a:t>Copyright © 2019 by Nelson Education Ltd.  </a:t>
            </a:r>
            <a:endParaRPr lang="en-CA" dirty="0"/>
          </a:p>
        </p:txBody>
      </p:sp>
      <p:sp>
        <p:nvSpPr>
          <p:cNvPr id="8" name="Slide Number Placeholder 7">
            <a:extLst>
              <a:ext uri="{FF2B5EF4-FFF2-40B4-BE49-F238E27FC236}">
                <a16:creationId xmlns:a16="http://schemas.microsoft.com/office/drawing/2014/main" id="{4225E3BE-F5BF-4A3B-A957-0026B39B4A5A}"/>
              </a:ext>
            </a:extLst>
          </p:cNvPr>
          <p:cNvSpPr>
            <a:spLocks noGrp="1"/>
          </p:cNvSpPr>
          <p:nvPr>
            <p:ph type="sldNum" sz="quarter" idx="11"/>
          </p:nvPr>
        </p:nvSpPr>
        <p:spPr/>
        <p:txBody>
          <a:bodyPr/>
          <a:lstStyle/>
          <a:p>
            <a:r>
              <a:rPr lang="en-CA" dirty="0"/>
              <a:t>5-</a:t>
            </a:r>
            <a:fld id="{90E60EF9-1974-4B4E-8EB0-BAAA0C254CFE}" type="slidenum">
              <a:rPr lang="en-CA" smtClean="0"/>
              <a:pPr/>
              <a:t>10</a:t>
            </a:fld>
            <a:endParaRPr lang="en-CA" dirty="0"/>
          </a:p>
        </p:txBody>
      </p:sp>
    </p:spTree>
    <p:extLst>
      <p:ext uri="{BB962C8B-B14F-4D97-AF65-F5344CB8AC3E}">
        <p14:creationId xmlns:p14="http://schemas.microsoft.com/office/powerpoint/2010/main" val="255554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additive="base">
                                        <p:cTn id="25"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anim calcmode="lin" valueType="num">
                                      <p:cBhvr additive="base">
                                        <p:cTn id="37"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anim calcmode="lin" valueType="num">
                                      <p:cBhvr additive="base">
                                        <p:cTn id="4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
                                            <p:txEl>
                                              <p:pRg st="0" end="0"/>
                                            </p:txEl>
                                          </p:spTgt>
                                        </p:tgtEl>
                                        <p:attrNameLst>
                                          <p:attrName>style.visibility</p:attrName>
                                        </p:attrNameLst>
                                      </p:cBhvr>
                                      <p:to>
                                        <p:strVal val="visible"/>
                                      </p:to>
                                    </p:set>
                                    <p:anim calcmode="lin" valueType="num">
                                      <p:cBhvr additive="base">
                                        <p:cTn id="4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anim calcmode="lin" valueType="num">
                                      <p:cBhvr additive="base">
                                        <p:cTn id="55"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 calcmode="lin" valueType="num">
                                      <p:cBhvr additive="base">
                                        <p:cTn id="61"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9C60-F275-4D42-8DF6-84851C95B091}"/>
              </a:ext>
            </a:extLst>
          </p:cNvPr>
          <p:cNvSpPr>
            <a:spLocks noGrp="1"/>
          </p:cNvSpPr>
          <p:nvPr>
            <p:ph type="title"/>
          </p:nvPr>
        </p:nvSpPr>
        <p:spPr/>
        <p:txBody>
          <a:bodyPr>
            <a:normAutofit fontScale="90000"/>
          </a:bodyPr>
          <a:lstStyle/>
          <a:p>
            <a:r>
              <a:rPr lang="en-CA" dirty="0"/>
              <a:t>Crowdsourcing, Crowdstorming, and Crowdfunding</a:t>
            </a:r>
          </a:p>
        </p:txBody>
      </p:sp>
      <p:sp>
        <p:nvSpPr>
          <p:cNvPr id="9" name="Content Placeholder 8">
            <a:extLst>
              <a:ext uri="{FF2B5EF4-FFF2-40B4-BE49-F238E27FC236}">
                <a16:creationId xmlns:a16="http://schemas.microsoft.com/office/drawing/2014/main" id="{91024E7F-CB02-465F-B8E7-1B38F31C3DB7}"/>
              </a:ext>
            </a:extLst>
          </p:cNvPr>
          <p:cNvSpPr>
            <a:spLocks noGrp="1"/>
          </p:cNvSpPr>
          <p:nvPr>
            <p:ph idx="1"/>
          </p:nvPr>
        </p:nvSpPr>
        <p:spPr/>
        <p:txBody>
          <a:bodyPr>
            <a:normAutofit fontScale="85000" lnSpcReduction="20000"/>
          </a:bodyPr>
          <a:lstStyle/>
          <a:p>
            <a:pPr marL="0" indent="0">
              <a:buNone/>
            </a:pPr>
            <a:r>
              <a:rPr lang="en-CA" b="1" dirty="0"/>
              <a:t>Crowdsourcing</a:t>
            </a:r>
          </a:p>
          <a:p>
            <a:r>
              <a:rPr lang="en-CA" dirty="0"/>
              <a:t>Involves requesting ideas or services online from unknown crowd members rather than from traditional employees</a:t>
            </a:r>
          </a:p>
          <a:p>
            <a:pPr marL="0" indent="0">
              <a:buNone/>
            </a:pPr>
            <a:r>
              <a:rPr lang="en-CA" b="1" dirty="0"/>
              <a:t>Crowdstorming</a:t>
            </a:r>
          </a:p>
          <a:p>
            <a:r>
              <a:rPr lang="en-CA" dirty="0"/>
              <a:t>Requires the crowd to evaluate and filter the ideas into a viable product or plan</a:t>
            </a:r>
          </a:p>
          <a:p>
            <a:pPr marL="0" indent="0">
              <a:buNone/>
            </a:pPr>
            <a:r>
              <a:rPr lang="en-CA" b="1" dirty="0"/>
              <a:t>Crowdfunding</a:t>
            </a:r>
          </a:p>
          <a:p>
            <a:r>
              <a:rPr lang="en-CA" dirty="0"/>
              <a:t>Solicits contributions, usually through the Internet, from a group of friends or strangers to finance a project, cause, or business venture</a:t>
            </a:r>
          </a:p>
        </p:txBody>
      </p:sp>
      <p:sp>
        <p:nvSpPr>
          <p:cNvPr id="7" name="Footer Placeholder 6">
            <a:extLst>
              <a:ext uri="{FF2B5EF4-FFF2-40B4-BE49-F238E27FC236}">
                <a16:creationId xmlns:a16="http://schemas.microsoft.com/office/drawing/2014/main" id="{FD672FA6-88DC-4D74-9287-2D8EB3EABFB3}"/>
              </a:ext>
            </a:extLst>
          </p:cNvPr>
          <p:cNvSpPr>
            <a:spLocks noGrp="1"/>
          </p:cNvSpPr>
          <p:nvPr>
            <p:ph type="ftr" sz="quarter" idx="3"/>
          </p:nvPr>
        </p:nvSpPr>
        <p:spPr/>
        <p:txBody>
          <a:bodyPr/>
          <a:lstStyle/>
          <a:p>
            <a:r>
              <a:rPr lang="en-US" dirty="0"/>
              <a:t>Copyright © 2019 by Nelson Education Ltd.  </a:t>
            </a:r>
            <a:endParaRPr lang="en-CA" dirty="0"/>
          </a:p>
        </p:txBody>
      </p:sp>
      <p:sp>
        <p:nvSpPr>
          <p:cNvPr id="8" name="Slide Number Placeholder 7">
            <a:extLst>
              <a:ext uri="{FF2B5EF4-FFF2-40B4-BE49-F238E27FC236}">
                <a16:creationId xmlns:a16="http://schemas.microsoft.com/office/drawing/2014/main" id="{FE9379A8-6F6F-4506-B293-D108FDC2AC1F}"/>
              </a:ext>
            </a:extLst>
          </p:cNvPr>
          <p:cNvSpPr>
            <a:spLocks noGrp="1"/>
          </p:cNvSpPr>
          <p:nvPr>
            <p:ph type="sldNum" sz="quarter" idx="4"/>
          </p:nvPr>
        </p:nvSpPr>
        <p:spPr/>
        <p:txBody>
          <a:bodyPr/>
          <a:lstStyle/>
          <a:p>
            <a:r>
              <a:rPr lang="en-CA" dirty="0"/>
              <a:t>5-</a:t>
            </a:r>
            <a:fld id="{90E60EF9-1974-4B4E-8EB0-BAAA0C254CFE}" type="slidenum">
              <a:rPr lang="en-CA" smtClean="0"/>
              <a:pPr/>
              <a:t>11</a:t>
            </a:fld>
            <a:endParaRPr lang="en-CA" dirty="0"/>
          </a:p>
        </p:txBody>
      </p:sp>
    </p:spTree>
    <p:extLst>
      <p:ext uri="{BB962C8B-B14F-4D97-AF65-F5344CB8AC3E}">
        <p14:creationId xmlns:p14="http://schemas.microsoft.com/office/powerpoint/2010/main" val="287647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5" end="5"/>
                                            </p:txEl>
                                          </p:spTgt>
                                        </p:tgtEl>
                                        <p:attrNameLst>
                                          <p:attrName>style.visibility</p:attrName>
                                        </p:attrNameLst>
                                      </p:cBhvr>
                                      <p:to>
                                        <p:strVal val="visible"/>
                                      </p:to>
                                    </p:set>
                                    <p:anim calcmode="lin" valueType="num">
                                      <p:cBhvr additive="base">
                                        <p:cTn id="43"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normAutofit/>
          </a:bodyPr>
          <a:lstStyle/>
          <a:p>
            <a:r>
              <a:rPr lang="en-US" dirty="0"/>
              <a:t>Group Ideas to Show Relationships</a:t>
            </a:r>
          </a:p>
        </p:txBody>
      </p:sp>
      <p:sp>
        <p:nvSpPr>
          <p:cNvPr id="12" name="Content Placeholder 11"/>
          <p:cNvSpPr>
            <a:spLocks noGrp="1"/>
          </p:cNvSpPr>
          <p:nvPr>
            <p:ph idx="1"/>
          </p:nvPr>
        </p:nvSpPr>
        <p:spPr>
          <a:xfrm>
            <a:off x="457200" y="1600200"/>
            <a:ext cx="8001000" cy="4525963"/>
          </a:xfrm>
        </p:spPr>
        <p:txBody>
          <a:bodyPr/>
          <a:lstStyle/>
          <a:p>
            <a:r>
              <a:rPr lang="en-CA" dirty="0"/>
              <a:t>Organize by grouping and strategizing.</a:t>
            </a:r>
          </a:p>
          <a:p>
            <a:r>
              <a:rPr lang="en-CA" dirty="0"/>
              <a:t>Group similar items together and then place in a strategic sequence.</a:t>
            </a:r>
          </a:p>
          <a:p>
            <a:r>
              <a:rPr lang="en-CA" dirty="0"/>
              <a:t>Use lists and outlines.</a:t>
            </a:r>
          </a:p>
          <a:p>
            <a:r>
              <a:rPr lang="en-CA" dirty="0"/>
              <a:t>Organize by using the typical document components (e.g., a memo, an e-mail, and a letter have an opening, a body and a closing).</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12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additive="base">
                                        <p:cTn id="13"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anim calcmode="lin" valueType="num">
                                      <p:cBhvr additive="base">
                                        <p:cTn id="19"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anim calcmode="lin" valueType="num">
                                      <p:cBhvr additive="base">
                                        <p:cTn id="31"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normAutofit fontScale="90000"/>
          </a:bodyPr>
          <a:lstStyle/>
          <a:p>
            <a:r>
              <a:rPr lang="en-US" dirty="0"/>
              <a:t>Format and Tips </a:t>
            </a:r>
            <a:br>
              <a:rPr lang="en-US" dirty="0"/>
            </a:br>
            <a:r>
              <a:rPr lang="en-US" dirty="0"/>
              <a:t>for Making an Outline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13</a:t>
            </a:fld>
            <a:endParaRPr lang="en-CA" dirty="0"/>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673" y="1603247"/>
            <a:ext cx="7404654" cy="429993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0994"/>
                                        </p:tgtEl>
                                        <p:attrNameLst>
                                          <p:attrName>style.visibility</p:attrName>
                                        </p:attrNameLst>
                                      </p:cBhvr>
                                      <p:to>
                                        <p:strVal val="visible"/>
                                      </p:to>
                                    </p:set>
                                    <p:anim calcmode="lin" valueType="num">
                                      <p:cBhvr additive="base">
                                        <p:cTn id="7" dur="500" fill="hold"/>
                                        <p:tgtEl>
                                          <p:spTgt spid="340994"/>
                                        </p:tgtEl>
                                        <p:attrNameLst>
                                          <p:attrName>ppt_x</p:attrName>
                                        </p:attrNameLst>
                                      </p:cBhvr>
                                      <p:tavLst>
                                        <p:tav tm="0">
                                          <p:val>
                                            <p:strVal val="0-#ppt_w/2"/>
                                          </p:val>
                                        </p:tav>
                                        <p:tav tm="100000">
                                          <p:val>
                                            <p:strVal val="#ppt_x"/>
                                          </p:val>
                                        </p:tav>
                                      </p:tavLst>
                                    </p:anim>
                                    <p:anim calcmode="lin" valueType="num">
                                      <p:cBhvr additive="base">
                                        <p:cTn id="8" dur="500" fill="hold"/>
                                        <p:tgtEl>
                                          <p:spTgt spid="3409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CA" sz="4400" dirty="0">
                <a:solidFill>
                  <a:schemeClr val="tx1"/>
                </a:solidFill>
                <a:effectLst/>
              </a:rPr>
              <a:t>Organizing Ideas Into Strategies</a:t>
            </a:r>
          </a:p>
        </p:txBody>
      </p:sp>
      <p:sp>
        <p:nvSpPr>
          <p:cNvPr id="4" name="Content Placeholder 3"/>
          <p:cNvSpPr>
            <a:spLocks noGrp="1"/>
          </p:cNvSpPr>
          <p:nvPr>
            <p:ph idx="1"/>
          </p:nvPr>
        </p:nvSpPr>
        <p:spPr>
          <a:xfrm>
            <a:off x="457200" y="1916832"/>
            <a:ext cx="8229600" cy="4209331"/>
          </a:xfrm>
        </p:spPr>
        <p:txBody>
          <a:bodyPr/>
          <a:lstStyle/>
          <a:p>
            <a:pPr marL="0" indent="0">
              <a:buNone/>
            </a:pPr>
            <a:r>
              <a:rPr lang="en-CA" dirty="0"/>
              <a:t>Audience response determines the strategy:</a:t>
            </a:r>
          </a:p>
          <a:p>
            <a:r>
              <a:rPr lang="en-CA" dirty="0"/>
              <a:t>Use a </a:t>
            </a:r>
            <a:r>
              <a:rPr lang="en-CA" b="1" dirty="0"/>
              <a:t>direct strategy </a:t>
            </a:r>
            <a:r>
              <a:rPr lang="en-CA" dirty="0"/>
              <a:t>for receptive audiences.</a:t>
            </a:r>
          </a:p>
          <a:p>
            <a:r>
              <a:rPr lang="en-CA" dirty="0"/>
              <a:t>Use an </a:t>
            </a:r>
            <a:r>
              <a:rPr lang="en-CA" b="1" dirty="0"/>
              <a:t>indirect strategy </a:t>
            </a:r>
            <a:r>
              <a:rPr lang="en-CA" dirty="0"/>
              <a:t>for unreceptive audiences.</a:t>
            </a:r>
          </a:p>
          <a:p>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14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p:cNvSpPr>
            <a:spLocks noGrp="1"/>
          </p:cNvSpPr>
          <p:nvPr>
            <p:ph type="ftr" sz="quarter" idx="3"/>
          </p:nvPr>
        </p:nvSpPr>
        <p:spPr/>
        <p:txBody>
          <a:bodyPr/>
          <a:lstStyle/>
          <a:p>
            <a:r>
              <a:rPr lang="en-US" dirty="0"/>
              <a:t>Copyright © 2019 by Nelson Education Ltd.  </a:t>
            </a:r>
            <a:endParaRPr lang="en-CA" dirty="0"/>
          </a:p>
        </p:txBody>
      </p:sp>
      <p:sp>
        <p:nvSpPr>
          <p:cNvPr id="10" name="Slide Number Placeholder 9"/>
          <p:cNvSpPr>
            <a:spLocks noGrp="1"/>
          </p:cNvSpPr>
          <p:nvPr>
            <p:ph type="sldNum" sz="quarter" idx="4"/>
          </p:nvPr>
        </p:nvSpPr>
        <p:spPr/>
        <p:txBody>
          <a:bodyPr/>
          <a:lstStyle/>
          <a:p>
            <a:r>
              <a:rPr lang="en-CA" dirty="0"/>
              <a:t>5-</a:t>
            </a:r>
            <a:fld id="{90E60EF9-1974-4B4E-8EB0-BAAA0C254CFE}" type="slidenum">
              <a:rPr lang="en-CA" smtClean="0"/>
              <a:pPr/>
              <a:t>15</a:t>
            </a:fld>
            <a:endParaRPr lang="en-CA" dirty="0"/>
          </a:p>
        </p:txBody>
      </p:sp>
      <p:sp>
        <p:nvSpPr>
          <p:cNvPr id="14" name="Title 1"/>
          <p:cNvSpPr>
            <a:spLocks noGrp="1"/>
          </p:cNvSpPr>
          <p:nvPr>
            <p:ph type="title"/>
          </p:nvPr>
        </p:nvSpPr>
        <p:spPr>
          <a:xfrm>
            <a:off x="457200" y="274638"/>
            <a:ext cx="8229600" cy="1143000"/>
          </a:xfrm>
        </p:spPr>
        <p:txBody>
          <a:bodyPr/>
          <a:lstStyle/>
          <a:p>
            <a:r>
              <a:rPr lang="en-CA" sz="4400" dirty="0">
                <a:solidFill>
                  <a:schemeClr val="tx1"/>
                </a:solidFill>
                <a:effectLst/>
              </a:rPr>
              <a:t>Organizing Ideas Into Strategies</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477" y="1700808"/>
            <a:ext cx="8227046" cy="3816424"/>
          </a:xfrm>
          <a:prstGeom prst="rect">
            <a:avLst/>
          </a:prstGeom>
        </p:spPr>
      </p:pic>
    </p:spTree>
    <p:extLst>
      <p:ext uri="{BB962C8B-B14F-4D97-AF65-F5344CB8AC3E}">
        <p14:creationId xmlns:p14="http://schemas.microsoft.com/office/powerpoint/2010/main" val="207683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50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47946-BB57-47BA-8346-E869EFB288F7}"/>
              </a:ext>
            </a:extLst>
          </p:cNvPr>
          <p:cNvSpPr>
            <a:spLocks noGrp="1"/>
          </p:cNvSpPr>
          <p:nvPr>
            <p:ph type="title"/>
          </p:nvPr>
        </p:nvSpPr>
        <p:spPr/>
        <p:txBody>
          <a:bodyPr/>
          <a:lstStyle/>
          <a:p>
            <a:r>
              <a:rPr lang="en-CA" dirty="0"/>
              <a:t>Direct and Indirect Openings</a:t>
            </a:r>
          </a:p>
        </p:txBody>
      </p:sp>
      <p:sp>
        <p:nvSpPr>
          <p:cNvPr id="6" name="Text Placeholder 5">
            <a:extLst>
              <a:ext uri="{FF2B5EF4-FFF2-40B4-BE49-F238E27FC236}">
                <a16:creationId xmlns:a16="http://schemas.microsoft.com/office/drawing/2014/main" id="{B7A39470-8C59-4BA6-91C9-E23FA8295AF4}"/>
              </a:ext>
            </a:extLst>
          </p:cNvPr>
          <p:cNvSpPr>
            <a:spLocks noGrp="1"/>
          </p:cNvSpPr>
          <p:nvPr>
            <p:ph type="body" idx="1"/>
          </p:nvPr>
        </p:nvSpPr>
        <p:spPr/>
        <p:txBody>
          <a:bodyPr>
            <a:normAutofit/>
          </a:bodyPr>
          <a:lstStyle/>
          <a:p>
            <a:r>
              <a:rPr lang="en-CA" sz="2800" dirty="0"/>
              <a:t>    Indirect Opening</a:t>
            </a:r>
          </a:p>
        </p:txBody>
      </p:sp>
      <p:sp>
        <p:nvSpPr>
          <p:cNvPr id="7" name="Content Placeholder 6">
            <a:extLst>
              <a:ext uri="{FF2B5EF4-FFF2-40B4-BE49-F238E27FC236}">
                <a16:creationId xmlns:a16="http://schemas.microsoft.com/office/drawing/2014/main" id="{8E518B51-42FF-4F8E-A650-40FB316FD562}"/>
              </a:ext>
            </a:extLst>
          </p:cNvPr>
          <p:cNvSpPr>
            <a:spLocks noGrp="1"/>
          </p:cNvSpPr>
          <p:nvPr>
            <p:ph sz="half" idx="2"/>
          </p:nvPr>
        </p:nvSpPr>
        <p:spPr/>
        <p:txBody>
          <a:bodyPr>
            <a:normAutofit fontScale="92500"/>
          </a:bodyPr>
          <a:lstStyle/>
          <a:p>
            <a:r>
              <a:rPr lang="en-CA" dirty="0"/>
              <a:t>Our company has been concerned with attracting better-qualified job candidates. For this reason the Management Council has been gathering information about an internship program for college students. After considerable investigation, we have voted to begin a pilot program next fall. </a:t>
            </a:r>
          </a:p>
        </p:txBody>
      </p:sp>
      <p:sp>
        <p:nvSpPr>
          <p:cNvPr id="8" name="Text Placeholder 7">
            <a:extLst>
              <a:ext uri="{FF2B5EF4-FFF2-40B4-BE49-F238E27FC236}">
                <a16:creationId xmlns:a16="http://schemas.microsoft.com/office/drawing/2014/main" id="{52BD362D-EA40-4328-A3CF-0F335AF31603}"/>
              </a:ext>
            </a:extLst>
          </p:cNvPr>
          <p:cNvSpPr>
            <a:spLocks noGrp="1"/>
          </p:cNvSpPr>
          <p:nvPr>
            <p:ph type="body" sz="quarter" idx="3"/>
          </p:nvPr>
        </p:nvSpPr>
        <p:spPr/>
        <p:txBody>
          <a:bodyPr>
            <a:normAutofit/>
          </a:bodyPr>
          <a:lstStyle/>
          <a:p>
            <a:r>
              <a:rPr lang="en-CA" sz="2800" dirty="0"/>
              <a:t>    Direct Opening</a:t>
            </a:r>
          </a:p>
        </p:txBody>
      </p:sp>
      <p:sp>
        <p:nvSpPr>
          <p:cNvPr id="9" name="Content Placeholder 8">
            <a:extLst>
              <a:ext uri="{FF2B5EF4-FFF2-40B4-BE49-F238E27FC236}">
                <a16:creationId xmlns:a16="http://schemas.microsoft.com/office/drawing/2014/main" id="{1CE57E15-90E4-4549-8F6C-AE58E3137C99}"/>
              </a:ext>
            </a:extLst>
          </p:cNvPr>
          <p:cNvSpPr>
            <a:spLocks noGrp="1"/>
          </p:cNvSpPr>
          <p:nvPr>
            <p:ph sz="quarter" idx="4"/>
          </p:nvPr>
        </p:nvSpPr>
        <p:spPr/>
        <p:txBody>
          <a:bodyPr/>
          <a:lstStyle/>
          <a:p>
            <a:r>
              <a:rPr lang="en-CA" dirty="0"/>
              <a:t>The Management Council has voted to begin a college internship pilot program next fall. </a:t>
            </a:r>
          </a:p>
        </p:txBody>
      </p:sp>
      <p:sp>
        <p:nvSpPr>
          <p:cNvPr id="4" name="Footer Placeholder 3">
            <a:extLst>
              <a:ext uri="{FF2B5EF4-FFF2-40B4-BE49-F238E27FC236}">
                <a16:creationId xmlns:a16="http://schemas.microsoft.com/office/drawing/2014/main" id="{9BCFBCD9-63EE-46D8-A359-65C541D6BB31}"/>
              </a:ext>
            </a:extLst>
          </p:cNvPr>
          <p:cNvSpPr>
            <a:spLocks noGrp="1"/>
          </p:cNvSpPr>
          <p:nvPr>
            <p:ph type="ftr" sz="quarter" idx="10"/>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ECBAAACB-0A09-42B3-BC09-CEFB6559EFB6}"/>
              </a:ext>
            </a:extLst>
          </p:cNvPr>
          <p:cNvSpPr>
            <a:spLocks noGrp="1"/>
          </p:cNvSpPr>
          <p:nvPr>
            <p:ph type="sldNum" sz="quarter" idx="11"/>
          </p:nvPr>
        </p:nvSpPr>
        <p:spPr/>
        <p:txBody>
          <a:bodyPr/>
          <a:lstStyle/>
          <a:p>
            <a:r>
              <a:rPr lang="en-CA" dirty="0"/>
              <a:t>5-</a:t>
            </a:r>
            <a:fld id="{90E60EF9-1974-4B4E-8EB0-BAAA0C254CFE}" type="slidenum">
              <a:rPr lang="en-CA" smtClean="0"/>
              <a:pPr/>
              <a:t>16</a:t>
            </a:fld>
            <a:endParaRPr lang="en-CA" dirty="0"/>
          </a:p>
        </p:txBody>
      </p:sp>
    </p:spTree>
    <p:extLst>
      <p:ext uri="{BB962C8B-B14F-4D97-AF65-F5344CB8AC3E}">
        <p14:creationId xmlns:p14="http://schemas.microsoft.com/office/powerpoint/2010/main" val="310876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P spid="7" grpId="0" build="p"/>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5104F8C-1FEC-4392-9CAE-FB438456DA4A}"/>
              </a:ext>
            </a:extLst>
          </p:cNvPr>
          <p:cNvSpPr>
            <a:spLocks noGrp="1"/>
          </p:cNvSpPr>
          <p:nvPr>
            <p:ph type="title"/>
          </p:nvPr>
        </p:nvSpPr>
        <p:spPr/>
        <p:txBody>
          <a:bodyPr/>
          <a:lstStyle/>
          <a:p>
            <a:r>
              <a:rPr lang="en-CA" dirty="0"/>
              <a:t>Benefits of Frontloading</a:t>
            </a:r>
          </a:p>
        </p:txBody>
      </p:sp>
      <p:sp>
        <p:nvSpPr>
          <p:cNvPr id="10" name="Content Placeholder 9">
            <a:extLst>
              <a:ext uri="{FF2B5EF4-FFF2-40B4-BE49-F238E27FC236}">
                <a16:creationId xmlns:a16="http://schemas.microsoft.com/office/drawing/2014/main" id="{037EEC4F-1854-4070-8819-6182AD654A52}"/>
              </a:ext>
            </a:extLst>
          </p:cNvPr>
          <p:cNvSpPr>
            <a:spLocks noGrp="1"/>
          </p:cNvSpPr>
          <p:nvPr>
            <p:ph idx="1"/>
          </p:nvPr>
        </p:nvSpPr>
        <p:spPr/>
        <p:txBody>
          <a:bodyPr/>
          <a:lstStyle/>
          <a:p>
            <a:pPr marL="0" indent="0">
              <a:buNone/>
            </a:pPr>
            <a:r>
              <a:rPr lang="en-CA" sz="3600" dirty="0"/>
              <a:t>Direct method or frontloading:</a:t>
            </a:r>
          </a:p>
          <a:p>
            <a:r>
              <a:rPr lang="en-CA" sz="3600" dirty="0"/>
              <a:t>Saves the reader’s time</a:t>
            </a:r>
          </a:p>
          <a:p>
            <a:r>
              <a:rPr lang="en-CA" sz="3600" dirty="0"/>
              <a:t>Sets the proper frame of mind</a:t>
            </a:r>
          </a:p>
          <a:p>
            <a:r>
              <a:rPr lang="en-CA" sz="3600" dirty="0"/>
              <a:t>Reduces frustration</a:t>
            </a:r>
          </a:p>
          <a:p>
            <a:endParaRPr lang="en-CA" dirty="0"/>
          </a:p>
          <a:p>
            <a:endParaRPr lang="en-CA" dirty="0"/>
          </a:p>
        </p:txBody>
      </p:sp>
      <p:sp>
        <p:nvSpPr>
          <p:cNvPr id="7" name="Footer Placeholder 6">
            <a:extLst>
              <a:ext uri="{FF2B5EF4-FFF2-40B4-BE49-F238E27FC236}">
                <a16:creationId xmlns:a16="http://schemas.microsoft.com/office/drawing/2014/main" id="{1A82B9E2-D897-4D94-9586-681880063720}"/>
              </a:ext>
            </a:extLst>
          </p:cNvPr>
          <p:cNvSpPr>
            <a:spLocks noGrp="1"/>
          </p:cNvSpPr>
          <p:nvPr>
            <p:ph type="ftr" sz="quarter" idx="3"/>
          </p:nvPr>
        </p:nvSpPr>
        <p:spPr/>
        <p:txBody>
          <a:bodyPr/>
          <a:lstStyle/>
          <a:p>
            <a:r>
              <a:rPr lang="en-US" dirty="0"/>
              <a:t>Copyright © 2019 by Nelson Education Ltd.  </a:t>
            </a:r>
            <a:endParaRPr lang="en-CA" dirty="0"/>
          </a:p>
        </p:txBody>
      </p:sp>
      <p:sp>
        <p:nvSpPr>
          <p:cNvPr id="8" name="Slide Number Placeholder 7">
            <a:extLst>
              <a:ext uri="{FF2B5EF4-FFF2-40B4-BE49-F238E27FC236}">
                <a16:creationId xmlns:a16="http://schemas.microsoft.com/office/drawing/2014/main" id="{BEEEC20A-E253-4E86-B16A-3A957B911635}"/>
              </a:ext>
            </a:extLst>
          </p:cNvPr>
          <p:cNvSpPr>
            <a:spLocks noGrp="1"/>
          </p:cNvSpPr>
          <p:nvPr>
            <p:ph type="sldNum" sz="quarter" idx="4"/>
          </p:nvPr>
        </p:nvSpPr>
        <p:spPr/>
        <p:txBody>
          <a:bodyPr/>
          <a:lstStyle/>
          <a:p>
            <a:r>
              <a:rPr lang="en-CA" dirty="0"/>
              <a:t>5-</a:t>
            </a:r>
            <a:fld id="{90E60EF9-1974-4B4E-8EB0-BAAA0C254CFE}" type="slidenum">
              <a:rPr lang="en-CA" smtClean="0"/>
              <a:pPr/>
              <a:t>17</a:t>
            </a:fld>
            <a:endParaRPr lang="en-CA" dirty="0"/>
          </a:p>
        </p:txBody>
      </p:sp>
    </p:spTree>
    <p:extLst>
      <p:ext uri="{BB962C8B-B14F-4D97-AF65-F5344CB8AC3E}">
        <p14:creationId xmlns:p14="http://schemas.microsoft.com/office/powerpoint/2010/main" val="33609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anim calcmode="lin" valueType="num">
                                      <p:cBhvr additive="base">
                                        <p:cTn id="23"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10">
                                            <p:txEl>
                                              <p:pRg st="3" end="3"/>
                                            </p:txEl>
                                          </p:spTgt>
                                        </p:tgtEl>
                                        <p:attrNameLst>
                                          <p:attrName>style.visibility</p:attrName>
                                        </p:attrNameLst>
                                      </p:cBhvr>
                                      <p:to>
                                        <p:strVal val="visible"/>
                                      </p:to>
                                    </p:set>
                                    <p:anim calcmode="lin" valueType="num">
                                      <p:cBhvr additive="base">
                                        <p:cTn id="28"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15678-7FE2-41C5-BF16-5E40A105EFD3}"/>
              </a:ext>
            </a:extLst>
          </p:cNvPr>
          <p:cNvSpPr>
            <a:spLocks noGrp="1"/>
          </p:cNvSpPr>
          <p:nvPr>
            <p:ph type="title"/>
          </p:nvPr>
        </p:nvSpPr>
        <p:spPr/>
        <p:txBody>
          <a:bodyPr>
            <a:normAutofit fontScale="90000"/>
          </a:bodyPr>
          <a:lstStyle/>
          <a:p>
            <a:r>
              <a:rPr lang="en-CA" dirty="0"/>
              <a:t>Indirect Strategy for Unresponsive Audiences</a:t>
            </a:r>
          </a:p>
        </p:txBody>
      </p:sp>
      <p:sp>
        <p:nvSpPr>
          <p:cNvPr id="3" name="Content Placeholder 2">
            <a:extLst>
              <a:ext uri="{FF2B5EF4-FFF2-40B4-BE49-F238E27FC236}">
                <a16:creationId xmlns:a16="http://schemas.microsoft.com/office/drawing/2014/main" id="{B31E5556-8F51-4BE1-8D90-1A6D4A898D5F}"/>
              </a:ext>
            </a:extLst>
          </p:cNvPr>
          <p:cNvSpPr>
            <a:spLocks noGrp="1"/>
          </p:cNvSpPr>
          <p:nvPr>
            <p:ph idx="1"/>
          </p:nvPr>
        </p:nvSpPr>
        <p:spPr/>
        <p:txBody>
          <a:bodyPr>
            <a:normAutofit/>
          </a:bodyPr>
          <a:lstStyle/>
          <a:p>
            <a:pPr marL="0" indent="0">
              <a:buNone/>
            </a:pPr>
            <a:r>
              <a:rPr lang="en-CA" sz="3400" dirty="0"/>
              <a:t>The indirect strategy works well for the following:</a:t>
            </a:r>
          </a:p>
          <a:p>
            <a:r>
              <a:rPr lang="en-CA" sz="3400" dirty="0"/>
              <a:t>Bad news</a:t>
            </a:r>
          </a:p>
          <a:p>
            <a:r>
              <a:rPr lang="en-CA" sz="3400" dirty="0"/>
              <a:t>Ideas that require persuasion</a:t>
            </a:r>
          </a:p>
          <a:p>
            <a:r>
              <a:rPr lang="en-CA" sz="3400" dirty="0"/>
              <a:t>Sensitive news, especially when it is being transmitted to superiors </a:t>
            </a:r>
          </a:p>
        </p:txBody>
      </p:sp>
      <p:sp>
        <p:nvSpPr>
          <p:cNvPr id="4" name="Footer Placeholder 3">
            <a:extLst>
              <a:ext uri="{FF2B5EF4-FFF2-40B4-BE49-F238E27FC236}">
                <a16:creationId xmlns:a16="http://schemas.microsoft.com/office/drawing/2014/main" id="{422B9C95-DAFB-45CA-8B6F-312305522D08}"/>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7F0D35E9-0A2D-4830-8500-382A9E759A13}"/>
              </a:ext>
            </a:extLst>
          </p:cNvPr>
          <p:cNvSpPr>
            <a:spLocks noGrp="1"/>
          </p:cNvSpPr>
          <p:nvPr>
            <p:ph type="sldNum" sz="quarter" idx="4"/>
          </p:nvPr>
        </p:nvSpPr>
        <p:spPr/>
        <p:txBody>
          <a:bodyPr/>
          <a:lstStyle/>
          <a:p>
            <a:r>
              <a:rPr lang="en-CA" dirty="0"/>
              <a:t>5-</a:t>
            </a:r>
            <a:fld id="{90E60EF9-1974-4B4E-8EB0-BAAA0C254CFE}" type="slidenum">
              <a:rPr lang="en-CA" smtClean="0"/>
              <a:pPr/>
              <a:t>18</a:t>
            </a:fld>
            <a:endParaRPr lang="en-CA" dirty="0"/>
          </a:p>
        </p:txBody>
      </p:sp>
    </p:spTree>
    <p:extLst>
      <p:ext uri="{BB962C8B-B14F-4D97-AF65-F5344CB8AC3E}">
        <p14:creationId xmlns:p14="http://schemas.microsoft.com/office/powerpoint/2010/main" val="418136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B932-5AB0-4D19-A024-33FCD16B32EB}"/>
              </a:ext>
            </a:extLst>
          </p:cNvPr>
          <p:cNvSpPr>
            <a:spLocks noGrp="1"/>
          </p:cNvSpPr>
          <p:nvPr>
            <p:ph type="title"/>
          </p:nvPr>
        </p:nvSpPr>
        <p:spPr/>
        <p:txBody>
          <a:bodyPr/>
          <a:lstStyle/>
          <a:p>
            <a:r>
              <a:rPr lang="en-CA" dirty="0"/>
              <a:t>Benefits of Indirect Strategy</a:t>
            </a:r>
          </a:p>
        </p:txBody>
      </p:sp>
      <p:sp>
        <p:nvSpPr>
          <p:cNvPr id="3" name="Content Placeholder 2">
            <a:extLst>
              <a:ext uri="{FF2B5EF4-FFF2-40B4-BE49-F238E27FC236}">
                <a16:creationId xmlns:a16="http://schemas.microsoft.com/office/drawing/2014/main" id="{B4B39E32-DA2B-44DA-876C-998A8EA0B32A}"/>
              </a:ext>
            </a:extLst>
          </p:cNvPr>
          <p:cNvSpPr>
            <a:spLocks noGrp="1"/>
          </p:cNvSpPr>
          <p:nvPr>
            <p:ph idx="1"/>
          </p:nvPr>
        </p:nvSpPr>
        <p:spPr/>
        <p:txBody>
          <a:bodyPr>
            <a:normAutofit/>
          </a:bodyPr>
          <a:lstStyle/>
          <a:p>
            <a:r>
              <a:rPr lang="en-CA" sz="3400" dirty="0"/>
              <a:t>Respects the feelings of the audience</a:t>
            </a:r>
          </a:p>
          <a:p>
            <a:r>
              <a:rPr lang="en-CA" sz="3400" dirty="0"/>
              <a:t>Facilitates a fair hearing</a:t>
            </a:r>
          </a:p>
          <a:p>
            <a:r>
              <a:rPr lang="en-CA" sz="3400" dirty="0"/>
              <a:t>Minimizes a negative reaction</a:t>
            </a:r>
          </a:p>
        </p:txBody>
      </p:sp>
      <p:sp>
        <p:nvSpPr>
          <p:cNvPr id="4" name="Footer Placeholder 3">
            <a:extLst>
              <a:ext uri="{FF2B5EF4-FFF2-40B4-BE49-F238E27FC236}">
                <a16:creationId xmlns:a16="http://schemas.microsoft.com/office/drawing/2014/main" id="{DD332B16-3E69-477C-96F0-7067C691C70F}"/>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C03522F6-C857-4566-9762-93328125A6A2}"/>
              </a:ext>
            </a:extLst>
          </p:cNvPr>
          <p:cNvSpPr>
            <a:spLocks noGrp="1"/>
          </p:cNvSpPr>
          <p:nvPr>
            <p:ph type="sldNum" sz="quarter" idx="4"/>
          </p:nvPr>
        </p:nvSpPr>
        <p:spPr/>
        <p:txBody>
          <a:bodyPr/>
          <a:lstStyle/>
          <a:p>
            <a:r>
              <a:rPr lang="en-CA" dirty="0"/>
              <a:t>5-</a:t>
            </a:r>
            <a:fld id="{90E60EF9-1974-4B4E-8EB0-BAAA0C254CFE}" type="slidenum">
              <a:rPr lang="en-CA" smtClean="0"/>
              <a:pPr/>
              <a:t>19</a:t>
            </a:fld>
            <a:endParaRPr lang="en-CA" dirty="0"/>
          </a:p>
        </p:txBody>
      </p:sp>
    </p:spTree>
    <p:extLst>
      <p:ext uri="{BB962C8B-B14F-4D97-AF65-F5344CB8AC3E}">
        <p14:creationId xmlns:p14="http://schemas.microsoft.com/office/powerpoint/2010/main" val="201410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ctrTitle"/>
          </p:nvPr>
        </p:nvSpPr>
        <p:spPr>
          <a:xfrm>
            <a:off x="3505200" y="2369640"/>
            <a:ext cx="5029200" cy="983160"/>
          </a:xfrm>
        </p:spPr>
        <p:txBody>
          <a:bodyPr>
            <a:noAutofit/>
          </a:bodyPr>
          <a:lstStyle/>
          <a:p>
            <a:pPr algn="l">
              <a:defRPr/>
            </a:pPr>
            <a:r>
              <a:rPr lang="en-CA" sz="3200" dirty="0">
                <a:latin typeface="Calibri" pitchFamily="34" charset="0"/>
                <a:cs typeface="Calibri" pitchFamily="34" charset="0"/>
              </a:rPr>
              <a:t>Organizing and Drafting Business Messages</a:t>
            </a:r>
            <a:endParaRPr lang="en-US" sz="3200" dirty="0"/>
          </a:p>
        </p:txBody>
      </p:sp>
      <p:sp>
        <p:nvSpPr>
          <p:cNvPr id="2" name="TextBox 1"/>
          <p:cNvSpPr txBox="1"/>
          <p:nvPr/>
        </p:nvSpPr>
        <p:spPr>
          <a:xfrm>
            <a:off x="3468370" y="1600200"/>
            <a:ext cx="4532630" cy="769441"/>
          </a:xfrm>
          <a:prstGeom prst="rect">
            <a:avLst/>
          </a:prstGeom>
          <a:noFill/>
        </p:spPr>
        <p:txBody>
          <a:bodyPr wrap="square" rtlCol="0">
            <a:spAutoFit/>
          </a:bodyPr>
          <a:lstStyle/>
          <a:p>
            <a:pPr>
              <a:buNone/>
            </a:pPr>
            <a:r>
              <a:rPr lang="en-CA" sz="4400" b="0" dirty="0">
                <a:latin typeface="+mj-lt"/>
              </a:rPr>
              <a:t>Chapter </a:t>
            </a:r>
            <a:r>
              <a:rPr lang="en-CA" sz="4400" dirty="0">
                <a:latin typeface="+mj-lt"/>
              </a:rPr>
              <a:t>5</a:t>
            </a:r>
            <a:endParaRPr lang="en-CA" sz="4400" b="0" dirty="0">
              <a:latin typeface="+mj-lt"/>
            </a:endParaRPr>
          </a:p>
        </p:txBody>
      </p:sp>
      <p:sp>
        <p:nvSpPr>
          <p:cNvPr id="3" name="Footer Placeholder 2"/>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2</a:t>
            </a:fld>
            <a:endParaRPr lang="en-CA"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7544" y="1484784"/>
            <a:ext cx="3008740" cy="3854065"/>
          </a:xfrm>
          <a:prstGeom prst="rect">
            <a:avLst/>
          </a:prstGeom>
        </p:spPr>
      </p:pic>
    </p:spTree>
    <p:extLst>
      <p:ext uri="{BB962C8B-B14F-4D97-AF65-F5344CB8AC3E}">
        <p14:creationId xmlns:p14="http://schemas.microsoft.com/office/powerpoint/2010/main" val="2312213277"/>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CA" dirty="0"/>
              <a:t>Composing the First Draft With </a:t>
            </a:r>
            <a:r>
              <a:rPr lang="en-CA" dirty="0">
                <a:solidFill>
                  <a:srgbClr val="000000"/>
                </a:solidFill>
              </a:rPr>
              <a:t>Effective </a:t>
            </a:r>
            <a:r>
              <a:rPr lang="en-CA" dirty="0"/>
              <a:t>Sentences</a:t>
            </a:r>
          </a:p>
        </p:txBody>
      </p:sp>
      <p:sp>
        <p:nvSpPr>
          <p:cNvPr id="6" name="Content Placeholder 5"/>
          <p:cNvSpPr>
            <a:spLocks noGrp="1"/>
          </p:cNvSpPr>
          <p:nvPr>
            <p:ph idx="1"/>
          </p:nvPr>
        </p:nvSpPr>
        <p:spPr/>
        <p:txBody>
          <a:bodyPr>
            <a:normAutofit lnSpcReduction="10000"/>
          </a:bodyPr>
          <a:lstStyle/>
          <a:p>
            <a:pPr marL="0" indent="0">
              <a:buNone/>
            </a:pPr>
            <a:r>
              <a:rPr lang="en-CA" dirty="0"/>
              <a:t>Use </a:t>
            </a:r>
            <a:r>
              <a:rPr lang="en-CA" b="1" dirty="0"/>
              <a:t>four</a:t>
            </a:r>
            <a:r>
              <a:rPr lang="en-CA" dirty="0"/>
              <a:t> sentence types:</a:t>
            </a:r>
          </a:p>
          <a:p>
            <a:r>
              <a:rPr lang="en-CA" dirty="0"/>
              <a:t>A simple sentence has one complete thought.</a:t>
            </a:r>
          </a:p>
          <a:p>
            <a:r>
              <a:rPr lang="en-CA" dirty="0"/>
              <a:t>A compound sentence has two complete  but related thoughts.</a:t>
            </a:r>
          </a:p>
          <a:p>
            <a:r>
              <a:rPr lang="en-CA" dirty="0"/>
              <a:t>A complex sentence has an independent clause and a dependent clause. </a:t>
            </a:r>
          </a:p>
          <a:p>
            <a:r>
              <a:rPr lang="en-CA" dirty="0"/>
              <a:t>A compound-complex sentence has at least two independent clauses and one dependent clause.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8" name="Slide Number Placeholder 7"/>
          <p:cNvSpPr>
            <a:spLocks noGrp="1"/>
          </p:cNvSpPr>
          <p:nvPr>
            <p:ph type="sldNum" sz="quarter" idx="4"/>
          </p:nvPr>
        </p:nvSpPr>
        <p:spPr/>
        <p:txBody>
          <a:bodyPr/>
          <a:lstStyle/>
          <a:p>
            <a:r>
              <a:rPr lang="en-CA" dirty="0"/>
              <a:t>5-</a:t>
            </a:r>
            <a:fld id="{90E60EF9-1974-4B4E-8EB0-BAAA0C254CFE}" type="slidenum">
              <a:rPr lang="en-CA" smtClean="0"/>
              <a:pPr/>
              <a:t>20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en-CA" dirty="0"/>
              <a:t>Avoid Three </a:t>
            </a:r>
            <a:br>
              <a:rPr lang="en-CA" dirty="0"/>
            </a:br>
            <a:r>
              <a:rPr lang="en-CA" dirty="0"/>
              <a:t>Common Sentence Faults</a:t>
            </a:r>
          </a:p>
        </p:txBody>
      </p:sp>
      <p:sp>
        <p:nvSpPr>
          <p:cNvPr id="10" name="Content Placeholder 9"/>
          <p:cNvSpPr>
            <a:spLocks noGrp="1"/>
          </p:cNvSpPr>
          <p:nvPr>
            <p:ph idx="1"/>
          </p:nvPr>
        </p:nvSpPr>
        <p:spPr>
          <a:xfrm>
            <a:off x="533400" y="1570037"/>
            <a:ext cx="7772400" cy="4525963"/>
          </a:xfrm>
        </p:spPr>
        <p:txBody>
          <a:bodyPr>
            <a:noAutofit/>
          </a:bodyPr>
          <a:lstStyle/>
          <a:p>
            <a:pPr marL="0" indent="0">
              <a:buNone/>
            </a:pPr>
            <a:r>
              <a:rPr lang="en-CA" sz="2600" b="1" dirty="0">
                <a:solidFill>
                  <a:schemeClr val="accent3">
                    <a:lumMod val="50000"/>
                  </a:schemeClr>
                </a:solidFill>
              </a:rPr>
              <a:t>Fragments</a:t>
            </a:r>
          </a:p>
          <a:p>
            <a:r>
              <a:rPr lang="en-CA" sz="2600" dirty="0"/>
              <a:t>Are usually broken-off parts of complex sentences</a:t>
            </a:r>
          </a:p>
          <a:p>
            <a:r>
              <a:rPr lang="en-CA" sz="2600" dirty="0"/>
              <a:t>Can be identified by the words that introduce them—</a:t>
            </a:r>
            <a:r>
              <a:rPr lang="en-CA" sz="2600" i="1" dirty="0"/>
              <a:t>although, as, because, except, which</a:t>
            </a:r>
          </a:p>
          <a:p>
            <a:pPr marL="0" indent="0">
              <a:buNone/>
            </a:pPr>
            <a:r>
              <a:rPr lang="en-CA" sz="2600" b="1" dirty="0">
                <a:solidFill>
                  <a:schemeClr val="accent3">
                    <a:lumMod val="50000"/>
                  </a:schemeClr>
                </a:solidFill>
              </a:rPr>
              <a:t>Run-on (fused) sentences</a:t>
            </a:r>
          </a:p>
          <a:p>
            <a:r>
              <a:rPr lang="en-CA" sz="2600" dirty="0"/>
              <a:t>Are two independent clauses </a:t>
            </a:r>
            <a:r>
              <a:rPr lang="en-CA" sz="2600" i="1" u="sng" dirty="0"/>
              <a:t>not</a:t>
            </a:r>
            <a:r>
              <a:rPr lang="en-CA" sz="2600" dirty="0"/>
              <a:t> joined by appropriate punctuation</a:t>
            </a:r>
          </a:p>
          <a:p>
            <a:pPr marL="0" indent="0">
              <a:buNone/>
            </a:pPr>
            <a:r>
              <a:rPr lang="en-CA" sz="2600" b="1" dirty="0">
                <a:solidFill>
                  <a:schemeClr val="accent3">
                    <a:lumMod val="50000"/>
                  </a:schemeClr>
                </a:solidFill>
              </a:rPr>
              <a:t>Comma-splice sentences</a:t>
            </a:r>
          </a:p>
          <a:p>
            <a:r>
              <a:rPr lang="en-CA" sz="2600" dirty="0"/>
              <a:t>Results when two independent clauses are joined by comma</a:t>
            </a:r>
          </a:p>
          <a:p>
            <a:endParaRPr lang="en-CA" sz="2600"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21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 calcmode="lin" valueType="num">
                                      <p:cBhvr additive="base">
                                        <p:cTn id="49" dur="500" fill="hold"/>
                                        <p:tgtEl>
                                          <p:spTgt spid="10">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CA" dirty="0"/>
              <a:t>Sentence Fragments</a:t>
            </a:r>
          </a:p>
        </p:txBody>
      </p:sp>
      <p:sp>
        <p:nvSpPr>
          <p:cNvPr id="9" name="Text Placeholder 8"/>
          <p:cNvSpPr>
            <a:spLocks noGrp="1"/>
          </p:cNvSpPr>
          <p:nvPr>
            <p:ph type="body" idx="1"/>
          </p:nvPr>
        </p:nvSpPr>
        <p:spPr>
          <a:xfrm>
            <a:off x="457200" y="1108075"/>
            <a:ext cx="4040188" cy="639762"/>
          </a:xfrm>
        </p:spPr>
        <p:txBody>
          <a:bodyPr>
            <a:normAutofit/>
          </a:bodyPr>
          <a:lstStyle/>
          <a:p>
            <a:pPr algn="ctr"/>
            <a:r>
              <a:rPr lang="en-CA" sz="3200" dirty="0"/>
              <a:t>Fragment</a:t>
            </a:r>
          </a:p>
        </p:txBody>
      </p:sp>
      <p:sp>
        <p:nvSpPr>
          <p:cNvPr id="6" name="Content Placeholder 5"/>
          <p:cNvSpPr>
            <a:spLocks noGrp="1"/>
          </p:cNvSpPr>
          <p:nvPr>
            <p:ph sz="half" idx="2"/>
          </p:nvPr>
        </p:nvSpPr>
        <p:spPr>
          <a:xfrm>
            <a:off x="457200" y="1747836"/>
            <a:ext cx="4040188" cy="4500563"/>
          </a:xfrm>
        </p:spPr>
        <p:txBody>
          <a:bodyPr>
            <a:noAutofit/>
          </a:bodyPr>
          <a:lstStyle/>
          <a:p>
            <a:r>
              <a:rPr lang="en-CA" sz="2600" dirty="0"/>
              <a:t>Because most transactions require a permanent record. Good writing skills are critical.</a:t>
            </a:r>
          </a:p>
          <a:p>
            <a:r>
              <a:rPr lang="en-CA" sz="2600" dirty="0"/>
              <a:t>The recruiter requested a writing sample. Even though the candidate seemed to communicate well.</a:t>
            </a:r>
          </a:p>
          <a:p>
            <a:endParaRPr lang="en-CA" sz="2800" dirty="0"/>
          </a:p>
          <a:p>
            <a:endParaRPr lang="en-CA" sz="2800" dirty="0"/>
          </a:p>
        </p:txBody>
      </p:sp>
      <p:sp>
        <p:nvSpPr>
          <p:cNvPr id="10" name="Text Placeholder 9"/>
          <p:cNvSpPr>
            <a:spLocks noGrp="1"/>
          </p:cNvSpPr>
          <p:nvPr>
            <p:ph type="body" sz="quarter" idx="3"/>
          </p:nvPr>
        </p:nvSpPr>
        <p:spPr>
          <a:xfrm>
            <a:off x="4495800" y="1108075"/>
            <a:ext cx="4041775" cy="639762"/>
          </a:xfrm>
        </p:spPr>
        <p:txBody>
          <a:bodyPr>
            <a:normAutofit/>
          </a:bodyPr>
          <a:lstStyle/>
          <a:p>
            <a:pPr algn="ctr"/>
            <a:r>
              <a:rPr lang="en-CA" sz="3200" dirty="0"/>
              <a:t>Revision</a:t>
            </a:r>
          </a:p>
        </p:txBody>
      </p:sp>
      <p:sp>
        <p:nvSpPr>
          <p:cNvPr id="11" name="Content Placeholder 10"/>
          <p:cNvSpPr>
            <a:spLocks noGrp="1"/>
          </p:cNvSpPr>
          <p:nvPr>
            <p:ph sz="quarter" idx="4"/>
          </p:nvPr>
        </p:nvSpPr>
        <p:spPr>
          <a:xfrm>
            <a:off x="4495800" y="1747836"/>
            <a:ext cx="3660775" cy="4652963"/>
          </a:xfrm>
        </p:spPr>
        <p:txBody>
          <a:bodyPr>
            <a:noAutofit/>
          </a:bodyPr>
          <a:lstStyle/>
          <a:p>
            <a:r>
              <a:rPr lang="en-CA" sz="2600" dirty="0"/>
              <a:t>Because most transactions require a permanent record, good writing skills are critical.</a:t>
            </a:r>
          </a:p>
          <a:p>
            <a:r>
              <a:rPr lang="en-CA" sz="2600" dirty="0"/>
              <a:t>The recruiter requested a writing sample even though the candidate seemed to communicate well.</a:t>
            </a:r>
          </a:p>
        </p:txBody>
      </p:sp>
      <p:sp>
        <p:nvSpPr>
          <p:cNvPr id="5" name="Footer Placeholder 4"/>
          <p:cNvSpPr>
            <a:spLocks noGrp="1"/>
          </p:cNvSpPr>
          <p:nvPr>
            <p:ph type="ftr" sz="quarter" idx="10"/>
          </p:nvPr>
        </p:nvSpPr>
        <p:spPr/>
        <p:txBody>
          <a:bodyPr/>
          <a:lstStyle/>
          <a:p>
            <a:r>
              <a:rPr lang="en-US" dirty="0"/>
              <a:t>Copyright © 2019 by Nelson Education Ltd.  </a:t>
            </a:r>
            <a:endParaRPr lang="en-CA" dirty="0"/>
          </a:p>
        </p:txBody>
      </p:sp>
      <p:sp>
        <p:nvSpPr>
          <p:cNvPr id="12" name="Slide Number Placeholder 11"/>
          <p:cNvSpPr>
            <a:spLocks noGrp="1"/>
          </p:cNvSpPr>
          <p:nvPr>
            <p:ph type="sldNum" sz="quarter" idx="11"/>
          </p:nvPr>
        </p:nvSpPr>
        <p:spPr/>
        <p:txBody>
          <a:bodyPr/>
          <a:lstStyle/>
          <a:p>
            <a:r>
              <a:rPr lang="en-CA" dirty="0"/>
              <a:t>5-</a:t>
            </a:r>
            <a:fld id="{90E60EF9-1974-4B4E-8EB0-BAAA0C254CFE}" type="slidenum">
              <a:rPr lang="en-CA" smtClean="0"/>
              <a:pPr/>
              <a:t>22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additive="base">
                                        <p:cTn id="19"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anim calcmode="lin" valueType="num">
                                      <p:cBhvr additive="base">
                                        <p:cTn id="2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 calcmode="lin" valueType="num">
                                      <p:cBhvr additive="base">
                                        <p:cTn id="31"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 calcmode="lin" valueType="num">
                                      <p:cBhvr additive="base">
                                        <p:cTn id="3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1">
                                            <p:txEl>
                                              <p:pRg st="1" end="1"/>
                                            </p:txEl>
                                          </p:spTgt>
                                        </p:tgtEl>
                                        <p:attrNameLst>
                                          <p:attrName>style.visibility</p:attrName>
                                        </p:attrNameLst>
                                      </p:cBhvr>
                                      <p:to>
                                        <p:strVal val="visible"/>
                                      </p:to>
                                    </p:set>
                                    <p:anim calcmode="lin" valueType="num">
                                      <p:cBhvr additive="base">
                                        <p:cTn id="43" dur="500" fill="hold"/>
                                        <p:tgtEl>
                                          <p:spTgt spid="11">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229600" cy="1143000"/>
          </a:xfrm>
        </p:spPr>
        <p:txBody>
          <a:bodyPr/>
          <a:lstStyle/>
          <a:p>
            <a:r>
              <a:rPr lang="en-CA" dirty="0"/>
              <a:t>Run-on Sentences</a:t>
            </a:r>
          </a:p>
        </p:txBody>
      </p:sp>
      <p:sp>
        <p:nvSpPr>
          <p:cNvPr id="16" name="Text Placeholder 8"/>
          <p:cNvSpPr>
            <a:spLocks noGrp="1"/>
          </p:cNvSpPr>
          <p:nvPr>
            <p:ph type="body" idx="1"/>
          </p:nvPr>
        </p:nvSpPr>
        <p:spPr>
          <a:xfrm>
            <a:off x="457200" y="1412875"/>
            <a:ext cx="4040188" cy="639762"/>
          </a:xfrm>
        </p:spPr>
        <p:txBody>
          <a:bodyPr/>
          <a:lstStyle/>
          <a:p>
            <a:pPr algn="ctr"/>
            <a:r>
              <a:rPr lang="en-CA" sz="3200" dirty="0"/>
              <a:t>Run-on Sentence</a:t>
            </a:r>
          </a:p>
        </p:txBody>
      </p:sp>
      <p:sp>
        <p:nvSpPr>
          <p:cNvPr id="13" name="Content Placeholder 12"/>
          <p:cNvSpPr>
            <a:spLocks noGrp="1"/>
          </p:cNvSpPr>
          <p:nvPr>
            <p:ph sz="half" idx="2"/>
          </p:nvPr>
        </p:nvSpPr>
        <p:spPr>
          <a:xfrm>
            <a:off x="457200" y="2052637"/>
            <a:ext cx="4040188" cy="3951288"/>
          </a:xfrm>
        </p:spPr>
        <p:txBody>
          <a:bodyPr>
            <a:noAutofit/>
          </a:bodyPr>
          <a:lstStyle/>
          <a:p>
            <a:r>
              <a:rPr lang="en-CA" sz="2600" dirty="0"/>
              <a:t>Many job seekers prepare traditional résumés some also use websites as electronic portfolios.</a:t>
            </a:r>
          </a:p>
          <a:p>
            <a:r>
              <a:rPr lang="en-CA" sz="2600" dirty="0"/>
              <a:t>One candidate sent an </a:t>
            </a:r>
            <a:br>
              <a:rPr lang="en-CA" sz="2600" dirty="0"/>
            </a:br>
            <a:r>
              <a:rPr lang="en-CA" sz="2600" dirty="0"/>
              <a:t>e-mail another sent a link to her Web portfolio.</a:t>
            </a:r>
          </a:p>
        </p:txBody>
      </p:sp>
      <p:sp>
        <p:nvSpPr>
          <p:cNvPr id="9" name="Text Placeholder 8"/>
          <p:cNvSpPr>
            <a:spLocks noGrp="1"/>
          </p:cNvSpPr>
          <p:nvPr>
            <p:ph type="body" sz="quarter" idx="3"/>
          </p:nvPr>
        </p:nvSpPr>
        <p:spPr>
          <a:xfrm>
            <a:off x="4495800" y="1412875"/>
            <a:ext cx="4041775" cy="639762"/>
          </a:xfrm>
        </p:spPr>
        <p:txBody>
          <a:bodyPr>
            <a:normAutofit/>
          </a:bodyPr>
          <a:lstStyle/>
          <a:p>
            <a:pPr algn="ctr"/>
            <a:r>
              <a:rPr lang="en-CA" sz="3200" dirty="0"/>
              <a:t>Revision</a:t>
            </a:r>
          </a:p>
        </p:txBody>
      </p:sp>
      <p:sp>
        <p:nvSpPr>
          <p:cNvPr id="14" name="Content Placeholder 13"/>
          <p:cNvSpPr>
            <a:spLocks noGrp="1"/>
          </p:cNvSpPr>
          <p:nvPr>
            <p:ph sz="quarter" idx="4"/>
          </p:nvPr>
        </p:nvSpPr>
        <p:spPr>
          <a:xfrm>
            <a:off x="4495800" y="2052637"/>
            <a:ext cx="3660775" cy="3951288"/>
          </a:xfrm>
        </p:spPr>
        <p:txBody>
          <a:bodyPr>
            <a:noAutofit/>
          </a:bodyPr>
          <a:lstStyle/>
          <a:p>
            <a:r>
              <a:rPr lang="en-CA" sz="2600" dirty="0"/>
              <a:t>Many job seekers prepare traditional résumés. Some also use websites as electronic portfolios.</a:t>
            </a:r>
          </a:p>
          <a:p>
            <a:r>
              <a:rPr lang="en-CA" sz="2600" dirty="0"/>
              <a:t>One candidate sent an e-mail résumé; another sent a link to her Web portfolio.</a:t>
            </a:r>
          </a:p>
        </p:txBody>
      </p:sp>
      <p:sp>
        <p:nvSpPr>
          <p:cNvPr id="2" name="Footer Placeholder 1"/>
          <p:cNvSpPr>
            <a:spLocks noGrp="1"/>
          </p:cNvSpPr>
          <p:nvPr>
            <p:ph type="ftr" sz="quarter" idx="10"/>
          </p:nvPr>
        </p:nvSpPr>
        <p:spPr/>
        <p:txBody>
          <a:bodyPr/>
          <a:lstStyle/>
          <a:p>
            <a:r>
              <a:rPr lang="en-US" dirty="0"/>
              <a:t>Copyright © 2019 by Nelson Education Ltd.  </a:t>
            </a:r>
            <a:endParaRPr lang="en-CA" dirty="0"/>
          </a:p>
        </p:txBody>
      </p:sp>
      <p:sp>
        <p:nvSpPr>
          <p:cNvPr id="10" name="Slide Number Placeholder 9"/>
          <p:cNvSpPr>
            <a:spLocks noGrp="1"/>
          </p:cNvSpPr>
          <p:nvPr>
            <p:ph type="sldNum" sz="quarter" idx="11"/>
          </p:nvPr>
        </p:nvSpPr>
        <p:spPr/>
        <p:txBody>
          <a:bodyPr/>
          <a:lstStyle/>
          <a:p>
            <a:r>
              <a:rPr lang="en-CA" dirty="0"/>
              <a:t>5-</a:t>
            </a:r>
            <a:fld id="{90E60EF9-1974-4B4E-8EB0-BAAA0C254CFE}" type="slidenum">
              <a:rPr lang="en-CA" smtClean="0"/>
              <a:pPr/>
              <a:t>23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
                                            <p:txEl>
                                              <p:pRg st="0" end="0"/>
                                            </p:txEl>
                                          </p:spTgt>
                                        </p:tgtEl>
                                        <p:attrNameLst>
                                          <p:attrName>style.visibility</p:attrName>
                                        </p:attrNameLst>
                                      </p:cBhvr>
                                      <p:to>
                                        <p:strVal val="visible"/>
                                      </p:to>
                                    </p:set>
                                    <p:anim calcmode="lin" valueType="num">
                                      <p:cBhvr additive="base">
                                        <p:cTn id="13"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 calcmode="lin" valueType="num">
                                      <p:cBhvr additive="base">
                                        <p:cTn id="19"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4">
                                            <p:txEl>
                                              <p:pRg st="0" end="0"/>
                                            </p:txEl>
                                          </p:spTgt>
                                        </p:tgtEl>
                                        <p:attrNameLst>
                                          <p:attrName>style.visibility</p:attrName>
                                        </p:attrNameLst>
                                      </p:cBhvr>
                                      <p:to>
                                        <p:strVal val="visible"/>
                                      </p:to>
                                    </p:set>
                                    <p:anim calcmode="lin" valueType="num">
                                      <p:cBhvr additive="base">
                                        <p:cTn id="3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 calcmode="lin" valueType="num">
                                      <p:cBhvr additive="base">
                                        <p:cTn id="37"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4">
                                            <p:txEl>
                                              <p:pRg st="1" end="1"/>
                                            </p:txEl>
                                          </p:spTgt>
                                        </p:tgtEl>
                                        <p:attrNameLst>
                                          <p:attrName>style.visibility</p:attrName>
                                        </p:attrNameLst>
                                      </p:cBhvr>
                                      <p:to>
                                        <p:strVal val="visible"/>
                                      </p:to>
                                    </p:set>
                                    <p:anim calcmode="lin" valueType="num">
                                      <p:cBhvr additive="base">
                                        <p:cTn id="4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build="p"/>
      <p:bldP spid="9"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CA" dirty="0"/>
              <a:t>Comma-Splice Sentences</a:t>
            </a:r>
          </a:p>
        </p:txBody>
      </p:sp>
      <p:sp>
        <p:nvSpPr>
          <p:cNvPr id="6" name="Text Placeholder 5"/>
          <p:cNvSpPr>
            <a:spLocks noGrp="1"/>
          </p:cNvSpPr>
          <p:nvPr>
            <p:ph type="body" idx="1"/>
          </p:nvPr>
        </p:nvSpPr>
        <p:spPr/>
        <p:txBody>
          <a:bodyPr/>
          <a:lstStyle/>
          <a:p>
            <a:pPr algn="ctr"/>
            <a:r>
              <a:rPr lang="en-CA" sz="3200" dirty="0"/>
              <a:t>Comma Splice</a:t>
            </a:r>
          </a:p>
        </p:txBody>
      </p:sp>
      <p:sp>
        <p:nvSpPr>
          <p:cNvPr id="7" name="Content Placeholder 6"/>
          <p:cNvSpPr>
            <a:spLocks noGrp="1"/>
          </p:cNvSpPr>
          <p:nvPr>
            <p:ph sz="half" idx="2"/>
          </p:nvPr>
        </p:nvSpPr>
        <p:spPr/>
        <p:txBody>
          <a:bodyPr>
            <a:normAutofit/>
          </a:bodyPr>
          <a:lstStyle/>
          <a:p>
            <a:r>
              <a:rPr lang="en-CA" dirty="0"/>
              <a:t>Some employees prefer their desktop computers, others prefer their tablets.</a:t>
            </a:r>
          </a:p>
          <a:p>
            <a:endParaRPr lang="en-CA" sz="2800" dirty="0"/>
          </a:p>
          <a:p>
            <a:r>
              <a:rPr lang="en-CA" dirty="0"/>
              <a:t>Tablets are useful during meetings, they are convenient for note-taking.</a:t>
            </a:r>
          </a:p>
        </p:txBody>
      </p:sp>
      <p:sp>
        <p:nvSpPr>
          <p:cNvPr id="8" name="Text Placeholder 7"/>
          <p:cNvSpPr>
            <a:spLocks noGrp="1"/>
          </p:cNvSpPr>
          <p:nvPr>
            <p:ph type="body" sz="quarter" idx="3"/>
          </p:nvPr>
        </p:nvSpPr>
        <p:spPr>
          <a:xfrm>
            <a:off x="4495800" y="1535113"/>
            <a:ext cx="4041775" cy="639762"/>
          </a:xfrm>
        </p:spPr>
        <p:txBody>
          <a:bodyPr>
            <a:normAutofit/>
          </a:bodyPr>
          <a:lstStyle/>
          <a:p>
            <a:pPr algn="ctr"/>
            <a:r>
              <a:rPr lang="en-CA" sz="3200" dirty="0"/>
              <a:t>Possible Revision</a:t>
            </a:r>
          </a:p>
        </p:txBody>
      </p:sp>
      <p:sp>
        <p:nvSpPr>
          <p:cNvPr id="9" name="Content Placeholder 8"/>
          <p:cNvSpPr>
            <a:spLocks noGrp="1"/>
          </p:cNvSpPr>
          <p:nvPr>
            <p:ph sz="quarter" idx="4"/>
          </p:nvPr>
        </p:nvSpPr>
        <p:spPr>
          <a:xfrm>
            <a:off x="4495800" y="2174875"/>
            <a:ext cx="3660775" cy="3951288"/>
          </a:xfrm>
        </p:spPr>
        <p:txBody>
          <a:bodyPr>
            <a:normAutofit/>
          </a:bodyPr>
          <a:lstStyle/>
          <a:p>
            <a:r>
              <a:rPr lang="en-CA" dirty="0"/>
              <a:t>Some employees prefer their desktop computers; however, others prefer their tablets.</a:t>
            </a:r>
          </a:p>
          <a:p>
            <a:r>
              <a:rPr lang="en-CA" dirty="0"/>
              <a:t>Tablets are useful during meetings. They are convenient for note-taking.</a:t>
            </a:r>
          </a:p>
          <a:p>
            <a:endParaRPr lang="en-CA" dirty="0"/>
          </a:p>
          <a:p>
            <a:endParaRPr lang="en-CA" dirty="0"/>
          </a:p>
        </p:txBody>
      </p:sp>
      <p:sp>
        <p:nvSpPr>
          <p:cNvPr id="2" name="Footer Placeholder 1"/>
          <p:cNvSpPr>
            <a:spLocks noGrp="1"/>
          </p:cNvSpPr>
          <p:nvPr>
            <p:ph type="ftr" sz="quarter" idx="10"/>
          </p:nvPr>
        </p:nvSpPr>
        <p:spPr/>
        <p:txBody>
          <a:bodyPr/>
          <a:lstStyle/>
          <a:p>
            <a:r>
              <a:rPr lang="en-US" dirty="0"/>
              <a:t>Copyright © 2019 by Nelson Education Ltd.  </a:t>
            </a:r>
            <a:endParaRPr lang="en-CA" dirty="0"/>
          </a:p>
        </p:txBody>
      </p:sp>
      <p:sp>
        <p:nvSpPr>
          <p:cNvPr id="11" name="Slide Number Placeholder 10"/>
          <p:cNvSpPr>
            <a:spLocks noGrp="1"/>
          </p:cNvSpPr>
          <p:nvPr>
            <p:ph type="sldNum" sz="quarter" idx="11"/>
          </p:nvPr>
        </p:nvSpPr>
        <p:spPr/>
        <p:txBody>
          <a:bodyPr/>
          <a:lstStyle/>
          <a:p>
            <a:r>
              <a:rPr lang="en-CA" dirty="0"/>
              <a:t>5-</a:t>
            </a:r>
            <a:fld id="{90E60EF9-1974-4B4E-8EB0-BAAA0C254CFE}" type="slidenum">
              <a:rPr lang="en-CA" smtClean="0"/>
              <a:pPr/>
              <a:t>24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additive="base">
                                        <p:cTn id="19"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additive="base">
                                        <p:cTn id="37"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 calcmode="lin" valueType="num">
                                      <p:cBhvr additive="base">
                                        <p:cTn id="4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p:txBody>
          <a:bodyPr/>
          <a:lstStyle/>
          <a:p>
            <a:r>
              <a:rPr lang="en-US" dirty="0"/>
              <a:t>Use Short Sentences</a:t>
            </a:r>
          </a:p>
        </p:txBody>
      </p:sp>
      <p:sp>
        <p:nvSpPr>
          <p:cNvPr id="7" name="Content Placeholder 6"/>
          <p:cNvSpPr>
            <a:spLocks noGrp="1"/>
          </p:cNvSpPr>
          <p:nvPr>
            <p:ph idx="1"/>
          </p:nvPr>
        </p:nvSpPr>
        <p:spPr/>
        <p:txBody>
          <a:bodyPr/>
          <a:lstStyle/>
          <a:p>
            <a:r>
              <a:rPr lang="en-CA" dirty="0"/>
              <a:t>Those under 20 words are most readable.		</a:t>
            </a:r>
          </a:p>
          <a:p>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2650636210"/>
              </p:ext>
            </p:extLst>
          </p:nvPr>
        </p:nvGraphicFramePr>
        <p:xfrm>
          <a:off x="1547664" y="2468881"/>
          <a:ext cx="6072336" cy="3017520"/>
        </p:xfrm>
        <a:graphic>
          <a:graphicData uri="http://schemas.openxmlformats.org/drawingml/2006/table">
            <a:tbl>
              <a:tblPr firstRow="1" bandRow="1">
                <a:tableStyleId>{5C22544A-7EE6-4342-B048-85BDC9FD1C3A}</a:tableStyleId>
              </a:tblPr>
              <a:tblGrid>
                <a:gridCol w="3024336">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ctr"/>
                      <a:r>
                        <a:rPr lang="en-CA" sz="2800" dirty="0"/>
                        <a:t>Sentence</a:t>
                      </a:r>
                    </a:p>
                    <a:p>
                      <a:pPr algn="ctr"/>
                      <a:r>
                        <a:rPr lang="en-CA" sz="2800" dirty="0"/>
                        <a:t>Length</a:t>
                      </a:r>
                    </a:p>
                  </a:txBody>
                  <a:tcPr>
                    <a:solidFill>
                      <a:schemeClr val="accent3">
                        <a:lumMod val="75000"/>
                      </a:schemeClr>
                    </a:solidFill>
                  </a:tcPr>
                </a:tc>
                <a:tc>
                  <a:txBody>
                    <a:bodyPr/>
                    <a:lstStyle/>
                    <a:p>
                      <a:pPr algn="ctr"/>
                      <a:r>
                        <a:rPr lang="en-CA" sz="2800" dirty="0"/>
                        <a:t>Comprehension Rate</a:t>
                      </a:r>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en-CA" sz="2800" dirty="0"/>
                        <a:t>8 words</a:t>
                      </a:r>
                    </a:p>
                  </a:txBody>
                  <a:tcPr>
                    <a:solidFill>
                      <a:schemeClr val="accent3">
                        <a:lumMod val="20000"/>
                        <a:lumOff val="80000"/>
                      </a:schemeClr>
                    </a:solidFill>
                  </a:tcPr>
                </a:tc>
                <a:tc>
                  <a:txBody>
                    <a:bodyPr/>
                    <a:lstStyle/>
                    <a:p>
                      <a:r>
                        <a:rPr lang="en-CA" sz="2800" dirty="0"/>
                        <a:t>100</a:t>
                      </a:r>
                      <a:r>
                        <a:rPr lang="en-CA" sz="2800" baseline="0" dirty="0"/>
                        <a:t> percent</a:t>
                      </a:r>
                      <a:endParaRPr lang="en-CA" sz="2800" dirty="0"/>
                    </a:p>
                  </a:txBody>
                  <a:tcPr>
                    <a:solidFill>
                      <a:schemeClr val="accent3">
                        <a:lumMod val="20000"/>
                        <a:lumOff val="80000"/>
                      </a:schemeClr>
                    </a:solidFill>
                  </a:tcPr>
                </a:tc>
                <a:extLst>
                  <a:ext uri="{0D108BD9-81ED-4DB2-BD59-A6C34878D82A}">
                    <a16:rowId xmlns:a16="http://schemas.microsoft.com/office/drawing/2014/main" val="10001"/>
                  </a:ext>
                </a:extLst>
              </a:tr>
              <a:tr h="370840">
                <a:tc>
                  <a:txBody>
                    <a:bodyPr/>
                    <a:lstStyle/>
                    <a:p>
                      <a:r>
                        <a:rPr lang="en-CA" sz="2800" dirty="0"/>
                        <a:t>15 words</a:t>
                      </a:r>
                    </a:p>
                  </a:txBody>
                  <a:tcPr>
                    <a:solidFill>
                      <a:schemeClr val="accent3">
                        <a:lumMod val="40000"/>
                        <a:lumOff val="60000"/>
                      </a:schemeClr>
                    </a:solidFill>
                  </a:tcPr>
                </a:tc>
                <a:tc>
                  <a:txBody>
                    <a:bodyPr/>
                    <a:lstStyle/>
                    <a:p>
                      <a:r>
                        <a:rPr lang="en-CA" sz="2800" dirty="0"/>
                        <a:t>90</a:t>
                      </a:r>
                      <a:r>
                        <a:rPr lang="en-CA" sz="2800" baseline="0" dirty="0"/>
                        <a:t> percent</a:t>
                      </a:r>
                      <a:endParaRPr lang="en-CA" sz="2800" dirty="0"/>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r>
                        <a:rPr lang="en-CA" sz="2800" dirty="0"/>
                        <a:t>19 words</a:t>
                      </a:r>
                    </a:p>
                  </a:txBody>
                  <a:tcPr>
                    <a:solidFill>
                      <a:schemeClr val="accent3">
                        <a:lumMod val="20000"/>
                        <a:lumOff val="80000"/>
                      </a:schemeClr>
                    </a:solidFill>
                  </a:tcPr>
                </a:tc>
                <a:tc>
                  <a:txBody>
                    <a:bodyPr/>
                    <a:lstStyle/>
                    <a:p>
                      <a:r>
                        <a:rPr lang="en-CA" sz="2800" dirty="0"/>
                        <a:t>80</a:t>
                      </a:r>
                      <a:r>
                        <a:rPr lang="en-CA" sz="2800" baseline="0" dirty="0"/>
                        <a:t> percent</a:t>
                      </a:r>
                      <a:endParaRPr lang="en-CA" sz="2800" dirty="0"/>
                    </a:p>
                  </a:txBody>
                  <a:tcPr>
                    <a:solidFill>
                      <a:schemeClr val="accent3">
                        <a:lumMod val="20000"/>
                        <a:lumOff val="80000"/>
                      </a:schemeClr>
                    </a:solidFill>
                  </a:tcPr>
                </a:tc>
                <a:extLst>
                  <a:ext uri="{0D108BD9-81ED-4DB2-BD59-A6C34878D82A}">
                    <a16:rowId xmlns:a16="http://schemas.microsoft.com/office/drawing/2014/main" val="10003"/>
                  </a:ext>
                </a:extLst>
              </a:tr>
              <a:tr h="370840">
                <a:tc>
                  <a:txBody>
                    <a:bodyPr/>
                    <a:lstStyle/>
                    <a:p>
                      <a:r>
                        <a:rPr lang="en-CA" sz="2800" dirty="0"/>
                        <a:t>28 words</a:t>
                      </a:r>
                    </a:p>
                  </a:txBody>
                  <a:tcPr>
                    <a:solidFill>
                      <a:schemeClr val="accent3">
                        <a:lumMod val="40000"/>
                        <a:lumOff val="60000"/>
                      </a:schemeClr>
                    </a:solidFill>
                  </a:tcPr>
                </a:tc>
                <a:tc>
                  <a:txBody>
                    <a:bodyPr/>
                    <a:lstStyle/>
                    <a:p>
                      <a:r>
                        <a:rPr lang="en-CA" sz="2800" dirty="0"/>
                        <a:t>50</a:t>
                      </a:r>
                      <a:r>
                        <a:rPr lang="en-CA" sz="2800" baseline="0" dirty="0"/>
                        <a:t> percent</a:t>
                      </a:r>
                      <a:endParaRPr lang="en-CA" sz="2800" dirty="0"/>
                    </a:p>
                  </a:txBody>
                  <a:tcPr>
                    <a:solidFill>
                      <a:schemeClr val="accent3">
                        <a:lumMod val="40000"/>
                        <a:lumOff val="60000"/>
                      </a:schemeClr>
                    </a:solidFill>
                  </a:tcPr>
                </a:tc>
                <a:extLst>
                  <a:ext uri="{0D108BD9-81ED-4DB2-BD59-A6C34878D82A}">
                    <a16:rowId xmlns:a16="http://schemas.microsoft.com/office/drawing/2014/main" val="10004"/>
                  </a:ext>
                </a:extLst>
              </a:tr>
            </a:tbl>
          </a:graphicData>
        </a:graphic>
      </p:graphicFrame>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25</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P spid="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a:xfrm>
            <a:off x="457200" y="228600"/>
            <a:ext cx="8229600" cy="1143000"/>
          </a:xfrm>
        </p:spPr>
        <p:txBody>
          <a:bodyPr/>
          <a:lstStyle/>
          <a:p>
            <a:r>
              <a:rPr lang="en-US" dirty="0"/>
              <a:t>Emphasizing Important Ideas</a:t>
            </a:r>
          </a:p>
        </p:txBody>
      </p:sp>
      <p:sp>
        <p:nvSpPr>
          <p:cNvPr id="7" name="Content Placeholder 6"/>
          <p:cNvSpPr>
            <a:spLocks noGrp="1"/>
          </p:cNvSpPr>
          <p:nvPr>
            <p:ph idx="1"/>
          </p:nvPr>
        </p:nvSpPr>
        <p:spPr>
          <a:xfrm>
            <a:off x="457200" y="1265237"/>
            <a:ext cx="8229600" cy="4525963"/>
          </a:xfrm>
        </p:spPr>
        <p:txBody>
          <a:bodyPr/>
          <a:lstStyle/>
          <a:p>
            <a:pPr eaLnBrk="0" hangingPunct="0"/>
            <a:r>
              <a:rPr lang="en-US" dirty="0">
                <a:latin typeface="Calibri" pitchFamily="34" charset="0"/>
                <a:cs typeface="Calibri" pitchFamily="34" charset="0"/>
              </a:rPr>
              <a:t>Choose vivid words and label the main idea.</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643580070"/>
              </p:ext>
            </p:extLst>
          </p:nvPr>
        </p:nvGraphicFramePr>
        <p:xfrm>
          <a:off x="457200" y="2438400"/>
          <a:ext cx="8305800" cy="329184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70840">
                <a:tc>
                  <a:txBody>
                    <a:bodyPr/>
                    <a:lstStyle/>
                    <a:p>
                      <a:pPr algn="ctr"/>
                      <a:r>
                        <a:rPr lang="en-US" sz="2400" dirty="0"/>
                        <a:t>General</a:t>
                      </a:r>
                      <a:endParaRPr lang="en-CA" sz="2400" dirty="0"/>
                    </a:p>
                  </a:txBody>
                  <a:tcPr>
                    <a:solidFill>
                      <a:schemeClr val="accent3">
                        <a:lumMod val="75000"/>
                      </a:schemeClr>
                    </a:solidFill>
                  </a:tcPr>
                </a:tc>
                <a:tc>
                  <a:txBody>
                    <a:bodyPr/>
                    <a:lstStyle/>
                    <a:p>
                      <a:pPr algn="ctr"/>
                      <a:r>
                        <a:rPr lang="en-US" sz="2400" dirty="0"/>
                        <a:t>Vivid</a:t>
                      </a:r>
                      <a:endParaRPr lang="en-CA" sz="2400" dirty="0"/>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en-US" sz="2400" dirty="0"/>
                        <a:t>The way we socialize is changing.</a:t>
                      </a:r>
                      <a:endParaRPr lang="en-CA" sz="2400" dirty="0"/>
                    </a:p>
                  </a:txBody>
                  <a:tcPr>
                    <a:solidFill>
                      <a:schemeClr val="accent3">
                        <a:lumMod val="40000"/>
                        <a:lumOff val="60000"/>
                      </a:schemeClr>
                    </a:solidFill>
                  </a:tcPr>
                </a:tc>
                <a:tc>
                  <a:txBody>
                    <a:bodyPr/>
                    <a:lstStyle/>
                    <a:p>
                      <a:pPr marL="114300" eaLnBrk="0" hangingPunct="0"/>
                      <a:r>
                        <a:rPr lang="en-US" sz="2400" dirty="0"/>
                        <a:t>Facebook has dramatically changed the way people socialize on the Web.</a:t>
                      </a:r>
                      <a:endParaRPr lang="en-US" sz="24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pPr algn="ctr"/>
                      <a:r>
                        <a:rPr lang="en-US" sz="2400" b="1" dirty="0">
                          <a:solidFill>
                            <a:schemeClr val="bg1"/>
                          </a:solidFill>
                        </a:rPr>
                        <a:t>Unlabelled</a:t>
                      </a:r>
                      <a:endParaRPr lang="en-CA" sz="2400" b="1" dirty="0">
                        <a:solidFill>
                          <a:schemeClr val="bg1"/>
                        </a:solidFill>
                      </a:endParaRPr>
                    </a:p>
                  </a:txBody>
                  <a:tcPr>
                    <a:solidFill>
                      <a:schemeClr val="accent3">
                        <a:lumMod val="75000"/>
                      </a:schemeClr>
                    </a:solidFill>
                  </a:tcPr>
                </a:tc>
                <a:tc>
                  <a:txBody>
                    <a:bodyPr/>
                    <a:lstStyle/>
                    <a:p>
                      <a:pPr marL="114300" algn="ctr" eaLnBrk="0" hangingPunct="0"/>
                      <a:r>
                        <a:rPr lang="en-US" sz="2400" b="1" dirty="0">
                          <a:solidFill>
                            <a:schemeClr val="bg1"/>
                          </a:solidFill>
                        </a:rPr>
                        <a:t>Labelled</a:t>
                      </a:r>
                      <a:endParaRPr lang="en-US" sz="2400" b="1" dirty="0">
                        <a:solidFill>
                          <a:schemeClr val="bg1"/>
                        </a:solidFill>
                        <a:latin typeface="Calibri" pitchFamily="34" charset="0"/>
                        <a:cs typeface="Calibri" pitchFamily="34" charset="0"/>
                      </a:endParaRPr>
                    </a:p>
                  </a:txBody>
                  <a:tcPr>
                    <a:solidFill>
                      <a:schemeClr val="accent3">
                        <a:lumMod val="75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Explore the possibility of a Facebook fan page, but also consider security.</a:t>
                      </a:r>
                      <a:endParaRPr lang="en-US" sz="2400" dirty="0">
                        <a:latin typeface="Calibri" pitchFamily="34" charset="0"/>
                        <a:cs typeface="Calibri" pitchFamily="34" charset="0"/>
                      </a:endParaRPr>
                    </a:p>
                  </a:txBody>
                  <a:tcPr>
                    <a:solidFill>
                      <a:schemeClr val="accent3">
                        <a:lumMod val="40000"/>
                        <a:lumOff val="60000"/>
                      </a:schemeClr>
                    </a:solidFill>
                  </a:tcPr>
                </a:tc>
                <a:tc>
                  <a:txBody>
                    <a:bodyPr/>
                    <a:lstStyle/>
                    <a:p>
                      <a:pPr marL="114300" marR="0" indent="0" algn="l" defTabSz="914400" rtl="0" eaLnBrk="0" fontAlgn="auto" latinLnBrk="0" hangingPunct="0">
                        <a:lnSpc>
                          <a:spcPct val="100000"/>
                        </a:lnSpc>
                        <a:spcBef>
                          <a:spcPts val="0"/>
                        </a:spcBef>
                        <a:spcAft>
                          <a:spcPts val="0"/>
                        </a:spcAft>
                        <a:buClrTx/>
                        <a:buSzTx/>
                        <a:buFontTx/>
                        <a:buNone/>
                        <a:tabLst/>
                        <a:defRPr/>
                      </a:pPr>
                      <a:r>
                        <a:rPr lang="en-US" sz="2400" dirty="0"/>
                        <a:t>Explore the possibility of a Facebook fan page, but, </a:t>
                      </a:r>
                      <a:r>
                        <a:rPr lang="en-US" sz="2400" i="1" dirty="0"/>
                        <a:t>most important</a:t>
                      </a:r>
                      <a:r>
                        <a:rPr lang="en-US" sz="2400" dirty="0"/>
                        <a:t>, consider security.</a:t>
                      </a:r>
                      <a:endParaRPr lang="en-US" sz="24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26</a:t>
            </a:fld>
            <a:endParaRPr lang="en-CA" dirty="0"/>
          </a:p>
        </p:txBody>
      </p:sp>
    </p:spTree>
    <p:extLst>
      <p:ext uri="{BB962C8B-B14F-4D97-AF65-F5344CB8AC3E}">
        <p14:creationId xmlns:p14="http://schemas.microsoft.com/office/powerpoint/2010/main" val="8640624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a:xfrm>
            <a:off x="457200" y="304800"/>
            <a:ext cx="8229600" cy="1143000"/>
          </a:xfrm>
        </p:spPr>
        <p:txBody>
          <a:bodyPr/>
          <a:lstStyle/>
          <a:p>
            <a:r>
              <a:rPr lang="en-US" dirty="0"/>
              <a:t>Emphasize Important Ideas</a:t>
            </a:r>
          </a:p>
        </p:txBody>
      </p:sp>
      <p:sp>
        <p:nvSpPr>
          <p:cNvPr id="7" name="Content Placeholder 6"/>
          <p:cNvSpPr>
            <a:spLocks noGrp="1"/>
          </p:cNvSpPr>
          <p:nvPr>
            <p:ph idx="1"/>
          </p:nvPr>
        </p:nvSpPr>
        <p:spPr>
          <a:xfrm>
            <a:off x="457200" y="1371600"/>
            <a:ext cx="8229600" cy="4525963"/>
          </a:xfrm>
        </p:spPr>
        <p:txBody>
          <a:bodyPr/>
          <a:lstStyle/>
          <a:p>
            <a:pPr eaLnBrk="0" hangingPunct="0"/>
            <a:r>
              <a:rPr lang="en-US" dirty="0">
                <a:latin typeface="Calibri" pitchFamily="34" charset="0"/>
                <a:cs typeface="Calibri" pitchFamily="34" charset="0"/>
              </a:rPr>
              <a:t>Place important ideas first or last in the sentence.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4147386773"/>
              </p:ext>
            </p:extLst>
          </p:nvPr>
        </p:nvGraphicFramePr>
        <p:xfrm>
          <a:off x="457200" y="2590800"/>
          <a:ext cx="8305800" cy="274320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70840">
                <a:tc>
                  <a:txBody>
                    <a:bodyPr/>
                    <a:lstStyle/>
                    <a:p>
                      <a:pPr algn="ctr"/>
                      <a:r>
                        <a:rPr lang="en-CA" sz="2400" dirty="0"/>
                        <a:t>Main Idea Lost</a:t>
                      </a:r>
                    </a:p>
                  </a:txBody>
                  <a:tcPr>
                    <a:solidFill>
                      <a:schemeClr val="accent3">
                        <a:lumMod val="75000"/>
                      </a:schemeClr>
                    </a:solidFill>
                  </a:tcPr>
                </a:tc>
                <a:tc>
                  <a:txBody>
                    <a:bodyPr/>
                    <a:lstStyle/>
                    <a:p>
                      <a:pPr algn="ctr"/>
                      <a:r>
                        <a:rPr lang="en-US" sz="2400" dirty="0"/>
                        <a:t>Main Idea Emphasized</a:t>
                      </a:r>
                      <a:endParaRPr lang="en-CA" sz="2400" dirty="0"/>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en-US" sz="2400" dirty="0"/>
                        <a:t>Profit-sharing plans are more effective in increasing productivity when they are linked to individual performance rather than group performance.</a:t>
                      </a:r>
                      <a:endParaRPr lang="en-CA" sz="2400" dirty="0"/>
                    </a:p>
                  </a:txBody>
                  <a:tcPr>
                    <a:solidFill>
                      <a:schemeClr val="accent3">
                        <a:lumMod val="40000"/>
                        <a:lumOff val="60000"/>
                      </a:schemeClr>
                    </a:solidFill>
                  </a:tcPr>
                </a:tc>
                <a:tc>
                  <a:txBody>
                    <a:bodyPr/>
                    <a:lstStyle/>
                    <a:p>
                      <a:pPr marL="114300" eaLnBrk="0" hangingPunct="0"/>
                      <a:r>
                        <a:rPr lang="en-US" sz="2400" dirty="0"/>
                        <a:t>Productivity is more likely to be increased when profit-sharing plans are linked to individual performance rather than to group performance. </a:t>
                      </a:r>
                      <a:endParaRPr lang="en-US" sz="24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27</a:t>
            </a:fld>
            <a:endParaRPr lang="en-CA" dirty="0"/>
          </a:p>
        </p:txBody>
      </p:sp>
    </p:spTree>
    <p:extLst>
      <p:ext uri="{BB962C8B-B14F-4D97-AF65-F5344CB8AC3E}">
        <p14:creationId xmlns:p14="http://schemas.microsoft.com/office/powerpoint/2010/main" val="19671936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p:txBody>
          <a:bodyPr/>
          <a:lstStyle/>
          <a:p>
            <a:r>
              <a:rPr lang="en-US" dirty="0"/>
              <a:t>Emphasize Important Ideas</a:t>
            </a:r>
          </a:p>
        </p:txBody>
      </p:sp>
      <p:sp>
        <p:nvSpPr>
          <p:cNvPr id="4" name="Content Placeholder 3"/>
          <p:cNvSpPr>
            <a:spLocks noGrp="1"/>
          </p:cNvSpPr>
          <p:nvPr>
            <p:ph idx="1"/>
          </p:nvPr>
        </p:nvSpPr>
        <p:spPr>
          <a:xfrm>
            <a:off x="457200" y="1524000"/>
            <a:ext cx="8229600" cy="4525963"/>
          </a:xfrm>
        </p:spPr>
        <p:txBody>
          <a:bodyPr/>
          <a:lstStyle/>
          <a:p>
            <a:r>
              <a:rPr lang="en-US" dirty="0">
                <a:latin typeface="Calibri" pitchFamily="34" charset="0"/>
                <a:cs typeface="Calibri" pitchFamily="34" charset="0"/>
              </a:rPr>
              <a:t>Give important ideas the spotlight.</a:t>
            </a:r>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1196173972"/>
              </p:ext>
            </p:extLst>
          </p:nvPr>
        </p:nvGraphicFramePr>
        <p:xfrm>
          <a:off x="457200" y="2465720"/>
          <a:ext cx="8305800" cy="295656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7216">
                <a:tc>
                  <a:txBody>
                    <a:bodyPr/>
                    <a:lstStyle/>
                    <a:p>
                      <a:pPr algn="ctr"/>
                      <a:r>
                        <a:rPr lang="en-US" sz="2600" dirty="0"/>
                        <a:t>Main Idea Lost</a:t>
                      </a:r>
                      <a:endParaRPr lang="en-CA" sz="2600" dirty="0"/>
                    </a:p>
                  </a:txBody>
                  <a:tcPr>
                    <a:solidFill>
                      <a:schemeClr val="accent3">
                        <a:lumMod val="75000"/>
                      </a:schemeClr>
                    </a:solidFill>
                  </a:tcPr>
                </a:tc>
                <a:tc>
                  <a:txBody>
                    <a:bodyPr/>
                    <a:lstStyle/>
                    <a:p>
                      <a:pPr algn="ctr"/>
                      <a:r>
                        <a:rPr lang="en-US" sz="2600" dirty="0"/>
                        <a:t>Main Idea Clear</a:t>
                      </a:r>
                      <a:endParaRPr lang="en-CA" sz="2600" dirty="0"/>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en-US" sz="2600" dirty="0"/>
                        <a:t>Although you are the first trainee we have hired for this program, we have interviewed many candidates and expect to expand the program in the future.</a:t>
                      </a:r>
                      <a:endParaRPr lang="en-CA" sz="2600" dirty="0"/>
                    </a:p>
                  </a:txBody>
                  <a:tcPr>
                    <a:solidFill>
                      <a:schemeClr val="accent3">
                        <a:lumMod val="40000"/>
                        <a:lumOff val="60000"/>
                      </a:schemeClr>
                    </a:solidFill>
                  </a:tcPr>
                </a:tc>
                <a:tc>
                  <a:txBody>
                    <a:bodyPr/>
                    <a:lstStyle/>
                    <a:p>
                      <a:pPr marL="114300" eaLnBrk="0" hangingPunct="0"/>
                      <a:r>
                        <a:rPr lang="en-US" sz="2600" dirty="0"/>
                        <a:t>You are the first trainee we have hired for this program.</a:t>
                      </a:r>
                      <a:endParaRPr lang="en-US" sz="26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28</a:t>
            </a:fld>
            <a:endParaRPr lang="en-CA" dirty="0"/>
          </a:p>
        </p:txBody>
      </p:sp>
    </p:spTree>
    <p:extLst>
      <p:ext uri="{BB962C8B-B14F-4D97-AF65-F5344CB8AC3E}">
        <p14:creationId xmlns:p14="http://schemas.microsoft.com/office/powerpoint/2010/main" val="121494669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6" name="Rectangle 4"/>
          <p:cNvSpPr>
            <a:spLocks noGrp="1" noChangeArrowheads="1"/>
          </p:cNvSpPr>
          <p:nvPr>
            <p:ph type="title"/>
          </p:nvPr>
        </p:nvSpPr>
        <p:spPr/>
        <p:txBody>
          <a:bodyPr/>
          <a:lstStyle/>
          <a:p>
            <a:r>
              <a:rPr lang="en-US" dirty="0"/>
              <a:t>Emphasize Important Ideas</a:t>
            </a:r>
          </a:p>
        </p:txBody>
      </p:sp>
      <p:sp>
        <p:nvSpPr>
          <p:cNvPr id="4" name="Content Placeholder 3"/>
          <p:cNvSpPr>
            <a:spLocks noGrp="1"/>
          </p:cNvSpPr>
          <p:nvPr>
            <p:ph idx="1"/>
          </p:nvPr>
        </p:nvSpPr>
        <p:spPr>
          <a:xfrm>
            <a:off x="457200" y="1524000"/>
            <a:ext cx="8229600" cy="4525963"/>
          </a:xfrm>
        </p:spPr>
        <p:txBody>
          <a:bodyPr/>
          <a:lstStyle/>
          <a:p>
            <a:pPr eaLnBrk="0" hangingPunct="0"/>
            <a:r>
              <a:rPr lang="en-US" dirty="0">
                <a:latin typeface="Calibri" pitchFamily="34" charset="0"/>
                <a:cs typeface="Calibri" pitchFamily="34" charset="0"/>
              </a:rPr>
              <a:t>De-emphasize when necessary (i.e., bad news).</a:t>
            </a:r>
          </a:p>
          <a:p>
            <a:pPr eaLnBrk="0" hangingPunct="0"/>
            <a:endParaRPr lang="en-US" dirty="0">
              <a:latin typeface="Calibri" pitchFamily="34" charset="0"/>
              <a:cs typeface="Calibri" pitchFamily="34" charset="0"/>
            </a:endParaRP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9635"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69636"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1054484752"/>
              </p:ext>
            </p:extLst>
          </p:nvPr>
        </p:nvGraphicFramePr>
        <p:xfrm>
          <a:off x="473481" y="2780928"/>
          <a:ext cx="8305800" cy="3108960"/>
        </p:xfrm>
        <a:graphic>
          <a:graphicData uri="http://schemas.openxmlformats.org/drawingml/2006/table">
            <a:tbl>
              <a:tblPr firstRow="1" bandRow="1">
                <a:tableStyleId>{5C22544A-7EE6-4342-B048-85BDC9FD1C3A}</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70840">
                <a:tc>
                  <a:txBody>
                    <a:bodyPr/>
                    <a:lstStyle/>
                    <a:p>
                      <a:pPr algn="ctr"/>
                      <a:r>
                        <a:rPr lang="en-CA" sz="3200" dirty="0"/>
                        <a:t>Emphasizes Harsh Statement</a:t>
                      </a:r>
                    </a:p>
                  </a:txBody>
                  <a:tcPr>
                    <a:solidFill>
                      <a:schemeClr val="accent3">
                        <a:lumMod val="75000"/>
                      </a:schemeClr>
                    </a:solidFill>
                  </a:tcPr>
                </a:tc>
                <a:tc>
                  <a:txBody>
                    <a:bodyPr/>
                    <a:lstStyle/>
                    <a:p>
                      <a:pPr algn="ctr"/>
                      <a:r>
                        <a:rPr lang="en-US" sz="3200" dirty="0"/>
                        <a:t>De-emphasizes Harsh Statement</a:t>
                      </a:r>
                      <a:endParaRPr lang="en-CA" sz="3200" dirty="0"/>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pPr marL="114300" eaLnBrk="0" hangingPunct="0"/>
                      <a:r>
                        <a:rPr lang="en-US" sz="3200" dirty="0"/>
                        <a:t>Our records indicate you were recently fired.</a:t>
                      </a:r>
                      <a:endParaRPr lang="en-US" sz="3200" dirty="0">
                        <a:latin typeface="Calibri" pitchFamily="34" charset="0"/>
                        <a:cs typeface="Calibri" pitchFamily="34" charset="0"/>
                      </a:endParaRPr>
                    </a:p>
                  </a:txBody>
                  <a:tcPr>
                    <a:solidFill>
                      <a:schemeClr val="accent3">
                        <a:lumMod val="40000"/>
                        <a:lumOff val="60000"/>
                      </a:schemeClr>
                    </a:solidFill>
                  </a:tcPr>
                </a:tc>
                <a:tc>
                  <a:txBody>
                    <a:bodyPr/>
                    <a:lstStyle/>
                    <a:p>
                      <a:pPr marL="114300" eaLnBrk="0" hangingPunct="0"/>
                      <a:r>
                        <a:rPr lang="en-US" sz="3200" dirty="0"/>
                        <a:t>Our records indicate that your employment status has recently changed.</a:t>
                      </a:r>
                      <a:endParaRPr lang="en-US" sz="32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29</a:t>
            </a:fld>
            <a:endParaRPr lang="en-CA" dirty="0"/>
          </a:p>
        </p:txBody>
      </p:sp>
    </p:spTree>
    <p:extLst>
      <p:ext uri="{BB962C8B-B14F-4D97-AF65-F5344CB8AC3E}">
        <p14:creationId xmlns:p14="http://schemas.microsoft.com/office/powerpoint/2010/main" val="10182637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6116"/>
                                        </p:tgtEl>
                                        <p:attrNameLst>
                                          <p:attrName>style.visibility</p:attrName>
                                        </p:attrNameLst>
                                      </p:cBhvr>
                                      <p:to>
                                        <p:strVal val="visible"/>
                                      </p:to>
                                    </p:set>
                                    <p:anim calcmode="lin" valueType="num">
                                      <p:cBhvr additive="base">
                                        <p:cTn id="7" dur="500" fill="hold"/>
                                        <p:tgtEl>
                                          <p:spTgt spid="346116"/>
                                        </p:tgtEl>
                                        <p:attrNameLst>
                                          <p:attrName>ppt_x</p:attrName>
                                        </p:attrNameLst>
                                      </p:cBhvr>
                                      <p:tavLst>
                                        <p:tav tm="0">
                                          <p:val>
                                            <p:strVal val="0-#ppt_w/2"/>
                                          </p:val>
                                        </p:tav>
                                        <p:tav tm="100000">
                                          <p:val>
                                            <p:strVal val="#ppt_x"/>
                                          </p:val>
                                        </p:tav>
                                      </p:tavLst>
                                    </p:anim>
                                    <p:anim calcmode="lin" valueType="num">
                                      <p:cBhvr additive="base">
                                        <p:cTn id="8" dur="500" fill="hold"/>
                                        <p:tgtEl>
                                          <p:spTgt spid="34611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normAutofit fontScale="90000"/>
          </a:bodyPr>
          <a:lstStyle/>
          <a:p>
            <a:r>
              <a:rPr lang="en-US" dirty="0"/>
              <a:t>Organizing and Drafting </a:t>
            </a:r>
            <a:br>
              <a:rPr lang="en-US" dirty="0"/>
            </a:br>
            <a:r>
              <a:rPr lang="en-US" dirty="0"/>
              <a:t>Business Messages</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55301" name="AutoShape 39">
            <a:hlinkClick r:id="rId3" action="ppaction://hlinksldjump"/>
          </p:cNvPr>
          <p:cNvSpPr>
            <a:spLocks noChangeArrowheads="1"/>
          </p:cNvSpPr>
          <p:nvPr/>
        </p:nvSpPr>
        <p:spPr bwMode="auto">
          <a:xfrm>
            <a:off x="827584" y="2133600"/>
            <a:ext cx="3209428" cy="1096962"/>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Research</a:t>
            </a:r>
            <a:br>
              <a:rPr lang="en-US" sz="3200" dirty="0">
                <a:latin typeface="Calibri" pitchFamily="34" charset="0"/>
                <a:cs typeface="Calibri" pitchFamily="34" charset="0"/>
              </a:rPr>
            </a:br>
            <a:r>
              <a:rPr lang="en-US" sz="3200" dirty="0">
                <a:latin typeface="Calibri" pitchFamily="34" charset="0"/>
                <a:cs typeface="Calibri" pitchFamily="34" charset="0"/>
              </a:rPr>
              <a:t>methods</a:t>
            </a:r>
          </a:p>
        </p:txBody>
      </p:sp>
      <p:sp>
        <p:nvSpPr>
          <p:cNvPr id="55302" name="AutoShape 41">
            <a:hlinkClick r:id="rId4" action="ppaction://hlinksldjump"/>
          </p:cNvPr>
          <p:cNvSpPr>
            <a:spLocks noChangeArrowheads="1"/>
          </p:cNvSpPr>
          <p:nvPr/>
        </p:nvSpPr>
        <p:spPr bwMode="auto">
          <a:xfrm>
            <a:off x="4639172" y="3446462"/>
            <a:ext cx="3285628" cy="1096962"/>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Write effective</a:t>
            </a:r>
            <a:br>
              <a:rPr lang="en-US" sz="3200" dirty="0">
                <a:latin typeface="Calibri" pitchFamily="34" charset="0"/>
                <a:cs typeface="Calibri" pitchFamily="34" charset="0"/>
              </a:rPr>
            </a:br>
            <a:r>
              <a:rPr lang="en-US" sz="3200" dirty="0">
                <a:latin typeface="Calibri" pitchFamily="34" charset="0"/>
                <a:cs typeface="Calibri" pitchFamily="34" charset="0"/>
              </a:rPr>
              <a:t>sentences</a:t>
            </a:r>
          </a:p>
        </p:txBody>
      </p:sp>
      <p:sp>
        <p:nvSpPr>
          <p:cNvPr id="55303" name="AutoShape 38">
            <a:hlinkClick r:id="rId5" action="ppaction://hlinksldjump"/>
          </p:cNvPr>
          <p:cNvSpPr>
            <a:spLocks noChangeArrowheads="1"/>
          </p:cNvSpPr>
          <p:nvPr/>
        </p:nvSpPr>
        <p:spPr bwMode="auto">
          <a:xfrm>
            <a:off x="4648200" y="2133600"/>
            <a:ext cx="3276600" cy="1096963"/>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Generate ideas</a:t>
            </a:r>
          </a:p>
        </p:txBody>
      </p:sp>
      <p:sp>
        <p:nvSpPr>
          <p:cNvPr id="55304" name="AutoShape 50">
            <a:hlinkClick r:id="rId6" action="ppaction://hlinksldjump"/>
          </p:cNvPr>
          <p:cNvSpPr>
            <a:spLocks noChangeArrowheads="1"/>
          </p:cNvSpPr>
          <p:nvPr/>
        </p:nvSpPr>
        <p:spPr bwMode="auto">
          <a:xfrm>
            <a:off x="856295" y="4706713"/>
            <a:ext cx="3208784" cy="1096963"/>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Write effective</a:t>
            </a:r>
            <a:br>
              <a:rPr lang="en-US" sz="3200" dirty="0">
                <a:latin typeface="Calibri" pitchFamily="34" charset="0"/>
                <a:cs typeface="Calibri" pitchFamily="34" charset="0"/>
              </a:rPr>
            </a:br>
            <a:r>
              <a:rPr lang="en-US" sz="3200" dirty="0">
                <a:latin typeface="Calibri" pitchFamily="34" charset="0"/>
                <a:cs typeface="Calibri" pitchFamily="34" charset="0"/>
              </a:rPr>
              <a:t>paragraphs</a:t>
            </a:r>
          </a:p>
        </p:txBody>
      </p:sp>
      <p:sp>
        <p:nvSpPr>
          <p:cNvPr id="9" name="AutoShape 38">
            <a:hlinkClick r:id="rId5" action="ppaction://hlinksldjump"/>
          </p:cNvPr>
          <p:cNvSpPr>
            <a:spLocks noChangeArrowheads="1"/>
          </p:cNvSpPr>
          <p:nvPr/>
        </p:nvSpPr>
        <p:spPr bwMode="auto">
          <a:xfrm>
            <a:off x="827584" y="3446462"/>
            <a:ext cx="3209428" cy="1096963"/>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r>
              <a:rPr lang="en-US" sz="3200" dirty="0">
                <a:latin typeface="Calibri" pitchFamily="34" charset="0"/>
                <a:cs typeface="Calibri" pitchFamily="34" charset="0"/>
              </a:rPr>
              <a:t>Organize data</a:t>
            </a:r>
          </a:p>
        </p:txBody>
      </p:sp>
      <p:sp>
        <p:nvSpPr>
          <p:cNvPr id="10" name="Slide Number Placeholder 9"/>
          <p:cNvSpPr>
            <a:spLocks noGrp="1"/>
          </p:cNvSpPr>
          <p:nvPr>
            <p:ph type="sldNum" sz="quarter" idx="4"/>
          </p:nvPr>
        </p:nvSpPr>
        <p:spPr/>
        <p:txBody>
          <a:bodyPr/>
          <a:lstStyle/>
          <a:p>
            <a:r>
              <a:rPr lang="en-CA" dirty="0"/>
              <a:t>5-</a:t>
            </a:r>
            <a:fld id="{90E60EF9-1974-4B4E-8EB0-BAAA0C254CFE}" type="slidenum">
              <a:rPr lang="en-CA" smtClean="0"/>
              <a:pPr/>
              <a:t>3</a:t>
            </a:fld>
            <a:endParaRPr lang="en-CA" dirty="0"/>
          </a:p>
        </p:txBody>
      </p:sp>
      <p:sp>
        <p:nvSpPr>
          <p:cNvPr id="11" name="AutoShape 50">
            <a:hlinkClick r:id="rId6" action="ppaction://hlinksldjump"/>
            <a:extLst>
              <a:ext uri="{FF2B5EF4-FFF2-40B4-BE49-F238E27FC236}">
                <a16:creationId xmlns:a16="http://schemas.microsoft.com/office/drawing/2014/main" id="{6C224F98-E0C9-4F59-9C77-29EF58426719}"/>
              </a:ext>
            </a:extLst>
          </p:cNvPr>
          <p:cNvSpPr>
            <a:spLocks noChangeArrowheads="1"/>
          </p:cNvSpPr>
          <p:nvPr/>
        </p:nvSpPr>
        <p:spPr bwMode="auto">
          <a:xfrm>
            <a:off x="4716016" y="4706714"/>
            <a:ext cx="3208784" cy="1096963"/>
          </a:xfrm>
          <a:prstGeom prst="roundRect">
            <a:avLst>
              <a:gd name="adj" fmla="val 16667"/>
            </a:avLst>
          </a:prstGeom>
          <a:solidFill>
            <a:schemeClr val="accent3">
              <a:lumMod val="40000"/>
              <a:lumOff val="60000"/>
            </a:schemeClr>
          </a:solidFill>
          <a:ln w="9525" algn="ctr">
            <a:noFill/>
            <a:round/>
            <a:headEnd/>
            <a:tailEnd/>
          </a:ln>
          <a:scene3d>
            <a:camera prst="orthographicFront"/>
            <a:lightRig rig="threePt" dir="t"/>
          </a:scene3d>
          <a:sp3d>
            <a:bevelT/>
          </a:sp3d>
        </p:spPr>
        <p:txBody>
          <a:bodyPr wrap="none" anchor="ctr"/>
          <a:lstStyle/>
          <a:p>
            <a:pPr algn="ctr">
              <a:lnSpc>
                <a:spcPct val="80000"/>
              </a:lnSpc>
              <a:spcBef>
                <a:spcPct val="20000"/>
              </a:spcBef>
              <a:buSzPct val="75000"/>
            </a:pPr>
            <a:endParaRPr lang="en-US" sz="3200" dirty="0">
              <a:latin typeface="Calibri" pitchFamily="34" charset="0"/>
              <a:cs typeface="Calibri" pitchFamily="34" charset="0"/>
            </a:endParaRPr>
          </a:p>
          <a:p>
            <a:pPr algn="ctr">
              <a:lnSpc>
                <a:spcPct val="80000"/>
              </a:lnSpc>
              <a:spcBef>
                <a:spcPct val="20000"/>
              </a:spcBef>
              <a:buSzPct val="75000"/>
            </a:pPr>
            <a:r>
              <a:rPr lang="en-US" sz="3200" dirty="0">
                <a:latin typeface="Calibri" pitchFamily="34" charset="0"/>
                <a:cs typeface="Calibri" pitchFamily="34" charset="0"/>
              </a:rPr>
              <a:t>Enhance </a:t>
            </a:r>
            <a:br>
              <a:rPr lang="en-US" sz="3200" dirty="0">
                <a:latin typeface="Calibri" pitchFamily="34" charset="0"/>
                <a:cs typeface="Calibri" pitchFamily="34" charset="0"/>
              </a:rPr>
            </a:br>
            <a:r>
              <a:rPr lang="en-US" sz="3200" dirty="0">
                <a:latin typeface="Calibri" pitchFamily="34" charset="0"/>
                <a:cs typeface="Calibri" pitchFamily="34" charset="0"/>
              </a:rPr>
              <a:t>readability</a:t>
            </a:r>
            <a:br>
              <a:rPr lang="en-US" sz="3200" dirty="0">
                <a:latin typeface="Calibri" pitchFamily="34" charset="0"/>
                <a:cs typeface="Calibri" pitchFamily="34" charset="0"/>
              </a:rPr>
            </a:br>
            <a:endParaRPr lang="en-US" sz="3200" dirty="0">
              <a:latin typeface="Calibri" pitchFamily="34" charset="0"/>
              <a:cs typeface="Calibri"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 calcmode="lin" valueType="num">
                                      <p:cBhvr additive="base">
                                        <p:cTn id="7" dur="500" fill="hold"/>
                                        <p:tgtEl>
                                          <p:spTgt spid="102402"/>
                                        </p:tgtEl>
                                        <p:attrNameLst>
                                          <p:attrName>ppt_x</p:attrName>
                                        </p:attrNameLst>
                                      </p:cBhvr>
                                      <p:tavLst>
                                        <p:tav tm="0">
                                          <p:val>
                                            <p:strVal val="0-#ppt_w/2"/>
                                          </p:val>
                                        </p:tav>
                                        <p:tav tm="100000">
                                          <p:val>
                                            <p:strVal val="#ppt_x"/>
                                          </p:val>
                                        </p:tav>
                                      </p:tavLst>
                                    </p:anim>
                                    <p:anim calcmode="lin" valueType="num">
                                      <p:cBhvr additive="base">
                                        <p:cTn id="8" dur="500" fill="hold"/>
                                        <p:tgtEl>
                                          <p:spTgt spid="102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5301"/>
                                        </p:tgtEl>
                                        <p:attrNameLst>
                                          <p:attrName>style.visibility</p:attrName>
                                        </p:attrNameLst>
                                      </p:cBhvr>
                                      <p:to>
                                        <p:strVal val="visible"/>
                                      </p:to>
                                    </p:set>
                                    <p:anim calcmode="lin" valueType="num">
                                      <p:cBhvr additive="base">
                                        <p:cTn id="13" dur="500" fill="hold"/>
                                        <p:tgtEl>
                                          <p:spTgt spid="55301"/>
                                        </p:tgtEl>
                                        <p:attrNameLst>
                                          <p:attrName>ppt_x</p:attrName>
                                        </p:attrNameLst>
                                      </p:cBhvr>
                                      <p:tavLst>
                                        <p:tav tm="0">
                                          <p:val>
                                            <p:strVal val="0-#ppt_w/2"/>
                                          </p:val>
                                        </p:tav>
                                        <p:tav tm="100000">
                                          <p:val>
                                            <p:strVal val="#ppt_x"/>
                                          </p:val>
                                        </p:tav>
                                      </p:tavLst>
                                    </p:anim>
                                    <p:anim calcmode="lin" valueType="num">
                                      <p:cBhvr additive="base">
                                        <p:cTn id="14"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3"/>
                                        </p:tgtEl>
                                        <p:attrNameLst>
                                          <p:attrName>style.visibility</p:attrName>
                                        </p:attrNameLst>
                                      </p:cBhvr>
                                      <p:to>
                                        <p:strVal val="visible"/>
                                      </p:to>
                                    </p:set>
                                    <p:anim calcmode="lin" valueType="num">
                                      <p:cBhvr additive="base">
                                        <p:cTn id="19" dur="500" fill="hold"/>
                                        <p:tgtEl>
                                          <p:spTgt spid="55303"/>
                                        </p:tgtEl>
                                        <p:attrNameLst>
                                          <p:attrName>ppt_x</p:attrName>
                                        </p:attrNameLst>
                                      </p:cBhvr>
                                      <p:tavLst>
                                        <p:tav tm="0">
                                          <p:val>
                                            <p:strVal val="0-#ppt_w/2"/>
                                          </p:val>
                                        </p:tav>
                                        <p:tav tm="100000">
                                          <p:val>
                                            <p:strVal val="#ppt_x"/>
                                          </p:val>
                                        </p:tav>
                                      </p:tavLst>
                                    </p:anim>
                                    <p:anim calcmode="lin" valueType="num">
                                      <p:cBhvr additive="base">
                                        <p:cTn id="20" dur="500" fill="hold"/>
                                        <p:tgtEl>
                                          <p:spTgt spid="5530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5302"/>
                                        </p:tgtEl>
                                        <p:attrNameLst>
                                          <p:attrName>style.visibility</p:attrName>
                                        </p:attrNameLst>
                                      </p:cBhvr>
                                      <p:to>
                                        <p:strVal val="visible"/>
                                      </p:to>
                                    </p:set>
                                    <p:anim calcmode="lin" valueType="num">
                                      <p:cBhvr additive="base">
                                        <p:cTn id="31" dur="500" fill="hold"/>
                                        <p:tgtEl>
                                          <p:spTgt spid="55302"/>
                                        </p:tgtEl>
                                        <p:attrNameLst>
                                          <p:attrName>ppt_x</p:attrName>
                                        </p:attrNameLst>
                                      </p:cBhvr>
                                      <p:tavLst>
                                        <p:tav tm="0">
                                          <p:val>
                                            <p:strVal val="0-#ppt_w/2"/>
                                          </p:val>
                                        </p:tav>
                                        <p:tav tm="100000">
                                          <p:val>
                                            <p:strVal val="#ppt_x"/>
                                          </p:val>
                                        </p:tav>
                                      </p:tavLst>
                                    </p:anim>
                                    <p:anim calcmode="lin" valueType="num">
                                      <p:cBhvr additive="base">
                                        <p:cTn id="32" dur="500" fill="hold"/>
                                        <p:tgtEl>
                                          <p:spTgt spid="5530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55304"/>
                                        </p:tgtEl>
                                        <p:attrNameLst>
                                          <p:attrName>style.visibility</p:attrName>
                                        </p:attrNameLst>
                                      </p:cBhvr>
                                      <p:to>
                                        <p:strVal val="visible"/>
                                      </p:to>
                                    </p:set>
                                    <p:anim calcmode="lin" valueType="num">
                                      <p:cBhvr additive="base">
                                        <p:cTn id="37" dur="500" fill="hold"/>
                                        <p:tgtEl>
                                          <p:spTgt spid="55304"/>
                                        </p:tgtEl>
                                        <p:attrNameLst>
                                          <p:attrName>ppt_x</p:attrName>
                                        </p:attrNameLst>
                                      </p:cBhvr>
                                      <p:tavLst>
                                        <p:tav tm="0">
                                          <p:val>
                                            <p:strVal val="0-#ppt_w/2"/>
                                          </p:val>
                                        </p:tav>
                                        <p:tav tm="100000">
                                          <p:val>
                                            <p:strVal val="#ppt_x"/>
                                          </p:val>
                                        </p:tav>
                                      </p:tavLst>
                                    </p:anim>
                                    <p:anim calcmode="lin" valueType="num">
                                      <p:cBhvr additive="base">
                                        <p:cTn id="38" dur="500" fill="hold"/>
                                        <p:tgtEl>
                                          <p:spTgt spid="5530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55301" grpId="0" animBg="1"/>
      <p:bldP spid="55302" grpId="0" animBg="1"/>
      <p:bldP spid="55303" grpId="0" animBg="1"/>
      <p:bldP spid="55304" grpId="0" animBg="1"/>
      <p:bldP spid="9"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7268" name="Rectangle 4"/>
          <p:cNvSpPr>
            <a:spLocks noGrp="1" noChangeArrowheads="1"/>
          </p:cNvSpPr>
          <p:nvPr>
            <p:ph type="title"/>
          </p:nvPr>
        </p:nvSpPr>
        <p:spPr/>
        <p:txBody>
          <a:bodyPr>
            <a:normAutofit fontScale="90000"/>
          </a:bodyPr>
          <a:lstStyle/>
          <a:p>
            <a:r>
              <a:rPr lang="en-US" dirty="0"/>
              <a:t>Using Active and Passive Voice Effectively</a:t>
            </a:r>
          </a:p>
        </p:txBody>
      </p:sp>
      <p:sp>
        <p:nvSpPr>
          <p:cNvPr id="4" name="Content Placeholder 3"/>
          <p:cNvSpPr>
            <a:spLocks noGrp="1"/>
          </p:cNvSpPr>
          <p:nvPr>
            <p:ph idx="1"/>
          </p:nvPr>
        </p:nvSpPr>
        <p:spPr>
          <a:xfrm>
            <a:off x="457200" y="1600200"/>
            <a:ext cx="7772400" cy="4525963"/>
          </a:xfrm>
        </p:spPr>
        <p:txBody>
          <a:bodyPr/>
          <a:lstStyle/>
          <a:p>
            <a:pPr marL="0" indent="0">
              <a:buNone/>
            </a:pPr>
            <a:r>
              <a:rPr lang="en-CA" b="1" dirty="0"/>
              <a:t>Use active-voice verbs for most sentences.</a:t>
            </a:r>
          </a:p>
          <a:p>
            <a:r>
              <a:rPr lang="en-CA" dirty="0"/>
              <a:t>Reveals the performer immediately</a:t>
            </a:r>
          </a:p>
          <a:p>
            <a:pPr marL="0" indent="0">
              <a:buNone/>
            </a:pPr>
            <a:r>
              <a:rPr lang="en-CA" b="1" dirty="0"/>
              <a:t>Use passive-voice verbs to</a:t>
            </a:r>
          </a:p>
          <a:p>
            <a:r>
              <a:rPr lang="en-CA" dirty="0"/>
              <a:t>Emphasize an action rather than a person</a:t>
            </a:r>
          </a:p>
          <a:p>
            <a:r>
              <a:rPr lang="en-CA" dirty="0"/>
              <a:t>De-emphasize negative news</a:t>
            </a:r>
          </a:p>
          <a:p>
            <a:r>
              <a:rPr lang="en-CA" dirty="0"/>
              <a:t>Conceal the doer of an action</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5780" name="Rectangle 2"/>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75781" name="Rectangle 3"/>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 name="Slide Number Placeholder 7"/>
          <p:cNvSpPr>
            <a:spLocks noGrp="1"/>
          </p:cNvSpPr>
          <p:nvPr>
            <p:ph type="sldNum" sz="quarter" idx="4"/>
          </p:nvPr>
        </p:nvSpPr>
        <p:spPr/>
        <p:txBody>
          <a:bodyPr/>
          <a:lstStyle/>
          <a:p>
            <a:r>
              <a:rPr lang="en-CA" dirty="0"/>
              <a:t>5-</a:t>
            </a:r>
            <a:fld id="{90E60EF9-1974-4B4E-8EB0-BAAA0C254CFE}" type="slidenum">
              <a:rPr lang="en-CA" smtClean="0"/>
              <a:pPr/>
              <a:t>30</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 calcmode="lin" valueType="num">
                                      <p:cBhvr additive="base">
                                        <p:cTn id="7" dur="500" fill="hold"/>
                                        <p:tgtEl>
                                          <p:spTgt spid="267268"/>
                                        </p:tgtEl>
                                        <p:attrNameLst>
                                          <p:attrName>ppt_x</p:attrName>
                                        </p:attrNameLst>
                                      </p:cBhvr>
                                      <p:tavLst>
                                        <p:tav tm="0">
                                          <p:val>
                                            <p:strVal val="0-#ppt_w/2"/>
                                          </p:val>
                                        </p:tav>
                                        <p:tav tm="100000">
                                          <p:val>
                                            <p:strVal val="#ppt_x"/>
                                          </p:val>
                                        </p:tav>
                                      </p:tavLst>
                                    </p:anim>
                                    <p:anim calcmode="lin" valueType="num">
                                      <p:cBhvr additive="base">
                                        <p:cTn id="8" dur="500" fill="hold"/>
                                        <p:tgtEl>
                                          <p:spTgt spid="267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calcmode="lin" valueType="num">
                                      <p:cBhvr additive="base">
                                        <p:cTn id="23"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 calcmode="lin" valueType="num">
                                      <p:cBhvr additive="base">
                                        <p:cTn id="28"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nodeType="after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 calcmode="lin" valueType="num">
                                      <p:cBhvr additive="base">
                                        <p:cTn id="38"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18D822-541A-4A1E-B674-371E595F765B}"/>
              </a:ext>
            </a:extLst>
          </p:cNvPr>
          <p:cNvSpPr>
            <a:spLocks noGrp="1"/>
          </p:cNvSpPr>
          <p:nvPr>
            <p:ph type="title"/>
          </p:nvPr>
        </p:nvSpPr>
        <p:spPr/>
        <p:txBody>
          <a:bodyPr>
            <a:normAutofit fontScale="90000"/>
          </a:bodyPr>
          <a:lstStyle/>
          <a:p>
            <a:r>
              <a:rPr lang="en-CA" dirty="0"/>
              <a:t>Using the Active and Passive Voice Effectively</a:t>
            </a:r>
          </a:p>
        </p:txBody>
      </p:sp>
      <p:sp>
        <p:nvSpPr>
          <p:cNvPr id="7" name="Text Placeholder 6">
            <a:extLst>
              <a:ext uri="{FF2B5EF4-FFF2-40B4-BE49-F238E27FC236}">
                <a16:creationId xmlns:a16="http://schemas.microsoft.com/office/drawing/2014/main" id="{2BF48E60-49D8-44AC-94CE-80461FA1F0B4}"/>
              </a:ext>
            </a:extLst>
          </p:cNvPr>
          <p:cNvSpPr>
            <a:spLocks noGrp="1"/>
          </p:cNvSpPr>
          <p:nvPr>
            <p:ph type="body" idx="1"/>
          </p:nvPr>
        </p:nvSpPr>
        <p:spPr>
          <a:xfrm>
            <a:off x="457200" y="1535113"/>
            <a:ext cx="4040188" cy="453727"/>
          </a:xfrm>
        </p:spPr>
        <p:txBody>
          <a:bodyPr>
            <a:normAutofit lnSpcReduction="10000"/>
          </a:bodyPr>
          <a:lstStyle/>
          <a:p>
            <a:pPr algn="ctr"/>
            <a:r>
              <a:rPr lang="en-CA" dirty="0"/>
              <a:t>Active Voice</a:t>
            </a:r>
          </a:p>
        </p:txBody>
      </p:sp>
      <p:graphicFrame>
        <p:nvGraphicFramePr>
          <p:cNvPr id="11" name="Content Placeholder 10">
            <a:extLst>
              <a:ext uri="{FF2B5EF4-FFF2-40B4-BE49-F238E27FC236}">
                <a16:creationId xmlns:a16="http://schemas.microsoft.com/office/drawing/2014/main" id="{D1ECF365-DD61-4EB1-AA97-A9D5754C2DA7}"/>
              </a:ext>
            </a:extLst>
          </p:cNvPr>
          <p:cNvGraphicFramePr>
            <a:graphicFrameLocks noGrp="1"/>
          </p:cNvGraphicFramePr>
          <p:nvPr>
            <p:ph sz="half" idx="2"/>
            <p:extLst>
              <p:ext uri="{D42A27DB-BD31-4B8C-83A1-F6EECF244321}">
                <p14:modId xmlns:p14="http://schemas.microsoft.com/office/powerpoint/2010/main" val="1573266198"/>
              </p:ext>
            </p:extLst>
          </p:nvPr>
        </p:nvGraphicFramePr>
        <p:xfrm>
          <a:off x="251520" y="2174875"/>
          <a:ext cx="4245868" cy="4053840"/>
        </p:xfrm>
        <a:graphic>
          <a:graphicData uri="http://schemas.openxmlformats.org/drawingml/2006/table">
            <a:tbl>
              <a:tblPr firstRow="1" bandRow="1">
                <a:tableStyleId>{5940675A-B579-460E-94D1-54222C63F5DA}</a:tableStyleId>
              </a:tblPr>
              <a:tblGrid>
                <a:gridCol w="4245868">
                  <a:extLst>
                    <a:ext uri="{9D8B030D-6E8A-4147-A177-3AD203B41FA5}">
                      <a16:colId xmlns:a16="http://schemas.microsoft.com/office/drawing/2014/main" val="2338486879"/>
                    </a:ext>
                  </a:extLst>
                </a:gridCol>
              </a:tblGrid>
              <a:tr h="718949">
                <a:tc>
                  <a:txBody>
                    <a:bodyPr/>
                    <a:lstStyle/>
                    <a:p>
                      <a:r>
                        <a:rPr lang="en-CA" sz="2200" b="1" dirty="0"/>
                        <a:t>Actor</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Justin</a:t>
                      </a:r>
                      <a:r>
                        <a:rPr lang="en-CA" sz="2200" dirty="0"/>
                        <a:t> </a:t>
                      </a:r>
                      <a:r>
                        <a:rPr lang="en-CA" sz="2200" i="1" dirty="0"/>
                        <a:t>must submit </a:t>
                      </a:r>
                      <a:r>
                        <a:rPr lang="en-CA" sz="2200" dirty="0"/>
                        <a:t>a tax return.</a:t>
                      </a:r>
                    </a:p>
                    <a:p>
                      <a:endParaRPr lang="en-CA" sz="2200" dirty="0"/>
                    </a:p>
                  </a:txBody>
                  <a:tcPr>
                    <a:solidFill>
                      <a:schemeClr val="accent3">
                        <a:lumMod val="40000"/>
                        <a:lumOff val="60000"/>
                      </a:schemeClr>
                    </a:solidFill>
                  </a:tcPr>
                </a:tc>
                <a:extLst>
                  <a:ext uri="{0D108BD9-81ED-4DB2-BD59-A6C34878D82A}">
                    <a16:rowId xmlns:a16="http://schemas.microsoft.com/office/drawing/2014/main" val="2926509630"/>
                  </a:ext>
                </a:extLst>
              </a:tr>
              <a:tr h="370840">
                <a:tc>
                  <a:txBody>
                    <a:bodyPr/>
                    <a:lstStyle/>
                    <a:p>
                      <a:r>
                        <a:rPr lang="en-CA" sz="2200" b="1" dirty="0"/>
                        <a:t>Actor</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Officials</a:t>
                      </a:r>
                      <a:r>
                        <a:rPr lang="en-CA" sz="2200" dirty="0"/>
                        <a:t> </a:t>
                      </a:r>
                      <a:r>
                        <a:rPr lang="en-CA" sz="2200" i="1" dirty="0"/>
                        <a:t>reviewed</a:t>
                      </a:r>
                      <a:r>
                        <a:rPr lang="en-CA" sz="2200" dirty="0"/>
                        <a:t> all tax returns.</a:t>
                      </a:r>
                    </a:p>
                    <a:p>
                      <a:endParaRPr lang="en-CA" sz="2200" dirty="0"/>
                    </a:p>
                  </a:txBody>
                  <a:tcPr>
                    <a:solidFill>
                      <a:schemeClr val="accent3">
                        <a:lumMod val="20000"/>
                        <a:lumOff val="80000"/>
                      </a:schemeClr>
                    </a:solidFill>
                  </a:tcPr>
                </a:tc>
                <a:extLst>
                  <a:ext uri="{0D108BD9-81ED-4DB2-BD59-A6C34878D82A}">
                    <a16:rowId xmlns:a16="http://schemas.microsoft.com/office/drawing/2014/main" val="2686571706"/>
                  </a:ext>
                </a:extLst>
              </a:tr>
              <a:tr h="370840">
                <a:tc>
                  <a:txBody>
                    <a:bodyPr/>
                    <a:lstStyle/>
                    <a:p>
                      <a:r>
                        <a:rPr lang="en-CA" sz="2200" b="1" dirty="0"/>
                        <a:t>Actor</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We</a:t>
                      </a:r>
                      <a:r>
                        <a:rPr lang="en-CA" sz="2200" dirty="0"/>
                        <a:t> </a:t>
                      </a:r>
                      <a:r>
                        <a:rPr lang="en-CA" sz="2200" i="1" dirty="0"/>
                        <a:t>cannot make </a:t>
                      </a:r>
                      <a:r>
                        <a:rPr lang="en-CA" sz="2200" dirty="0"/>
                        <a:t>cash refunds. </a:t>
                      </a:r>
                    </a:p>
                  </a:txBody>
                  <a:tcPr>
                    <a:solidFill>
                      <a:schemeClr val="accent3">
                        <a:lumMod val="40000"/>
                        <a:lumOff val="60000"/>
                      </a:schemeClr>
                    </a:solidFill>
                  </a:tcPr>
                </a:tc>
                <a:extLst>
                  <a:ext uri="{0D108BD9-81ED-4DB2-BD59-A6C34878D82A}">
                    <a16:rowId xmlns:a16="http://schemas.microsoft.com/office/drawing/2014/main" val="752085382"/>
                  </a:ext>
                </a:extLst>
              </a:tr>
              <a:tr h="370840">
                <a:tc>
                  <a:txBody>
                    <a:bodyPr/>
                    <a:lstStyle/>
                    <a:p>
                      <a:r>
                        <a:rPr lang="en-CA" sz="2200" b="1" dirty="0"/>
                        <a:t>Actor</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Our CPA </a:t>
                      </a:r>
                      <a:r>
                        <a:rPr lang="en-CA" sz="2200" i="1" dirty="0"/>
                        <a:t>made</a:t>
                      </a:r>
                      <a:r>
                        <a:rPr lang="en-CA" sz="2200" dirty="0"/>
                        <a:t> </a:t>
                      </a:r>
                      <a:r>
                        <a:rPr lang="en-CA" sz="2200" i="1" dirty="0"/>
                        <a:t>a big error </a:t>
                      </a:r>
                      <a:r>
                        <a:rPr lang="en-CA" sz="2200" dirty="0"/>
                        <a:t>in the budget.</a:t>
                      </a:r>
                    </a:p>
                  </a:txBody>
                  <a:tcPr>
                    <a:solidFill>
                      <a:schemeClr val="accent3">
                        <a:lumMod val="20000"/>
                        <a:lumOff val="80000"/>
                      </a:schemeClr>
                    </a:solidFill>
                  </a:tcPr>
                </a:tc>
                <a:extLst>
                  <a:ext uri="{0D108BD9-81ED-4DB2-BD59-A6C34878D82A}">
                    <a16:rowId xmlns:a16="http://schemas.microsoft.com/office/drawing/2014/main" val="1074955015"/>
                  </a:ext>
                </a:extLst>
              </a:tr>
            </a:tbl>
          </a:graphicData>
        </a:graphic>
      </p:graphicFrame>
      <p:sp>
        <p:nvSpPr>
          <p:cNvPr id="9" name="Text Placeholder 8">
            <a:extLst>
              <a:ext uri="{FF2B5EF4-FFF2-40B4-BE49-F238E27FC236}">
                <a16:creationId xmlns:a16="http://schemas.microsoft.com/office/drawing/2014/main" id="{B55F5393-1102-4D54-A987-C6D86729453D}"/>
              </a:ext>
            </a:extLst>
          </p:cNvPr>
          <p:cNvSpPr>
            <a:spLocks noGrp="1"/>
          </p:cNvSpPr>
          <p:nvPr>
            <p:ph type="body" sz="quarter" idx="3"/>
          </p:nvPr>
        </p:nvSpPr>
        <p:spPr>
          <a:xfrm>
            <a:off x="4645025" y="1535113"/>
            <a:ext cx="4041775" cy="512127"/>
          </a:xfrm>
        </p:spPr>
        <p:txBody>
          <a:bodyPr/>
          <a:lstStyle/>
          <a:p>
            <a:pPr algn="ctr"/>
            <a:r>
              <a:rPr lang="en-CA" dirty="0"/>
              <a:t>Passive Voice</a:t>
            </a:r>
          </a:p>
        </p:txBody>
      </p:sp>
      <p:graphicFrame>
        <p:nvGraphicFramePr>
          <p:cNvPr id="12" name="Content Placeholder 11">
            <a:extLst>
              <a:ext uri="{FF2B5EF4-FFF2-40B4-BE49-F238E27FC236}">
                <a16:creationId xmlns:a16="http://schemas.microsoft.com/office/drawing/2014/main" id="{B77FDA05-E214-49CC-B398-BFA7E8096626}"/>
              </a:ext>
            </a:extLst>
          </p:cNvPr>
          <p:cNvGraphicFramePr>
            <a:graphicFrameLocks noGrp="1"/>
          </p:cNvGraphicFramePr>
          <p:nvPr>
            <p:ph sz="quarter" idx="4"/>
            <p:extLst>
              <p:ext uri="{D42A27DB-BD31-4B8C-83A1-F6EECF244321}">
                <p14:modId xmlns:p14="http://schemas.microsoft.com/office/powerpoint/2010/main" val="1854626800"/>
              </p:ext>
            </p:extLst>
          </p:nvPr>
        </p:nvGraphicFramePr>
        <p:xfrm>
          <a:off x="4645025" y="2174875"/>
          <a:ext cx="4175447" cy="4053840"/>
        </p:xfrm>
        <a:graphic>
          <a:graphicData uri="http://schemas.openxmlformats.org/drawingml/2006/table">
            <a:tbl>
              <a:tblPr firstRow="1" bandRow="1">
                <a:tableStyleId>{5940675A-B579-460E-94D1-54222C63F5DA}</a:tableStyleId>
              </a:tblPr>
              <a:tblGrid>
                <a:gridCol w="4175447">
                  <a:extLst>
                    <a:ext uri="{9D8B030D-6E8A-4147-A177-3AD203B41FA5}">
                      <a16:colId xmlns:a16="http://schemas.microsoft.com/office/drawing/2014/main" val="1237553845"/>
                    </a:ext>
                  </a:extLst>
                </a:gridCol>
              </a:tblGrid>
              <a:tr h="527685">
                <a:tc>
                  <a:txBody>
                    <a:bodyPr/>
                    <a:lstStyle/>
                    <a:p>
                      <a:r>
                        <a:rPr lang="en-CA" sz="2200" b="1" dirty="0"/>
                        <a:t>Received</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The tax return </a:t>
                      </a:r>
                      <a:r>
                        <a:rPr lang="en-CA" sz="2200" i="1" dirty="0"/>
                        <a:t>was submitted </a:t>
                      </a:r>
                      <a:r>
                        <a:rPr lang="en-CA" sz="2200" dirty="0"/>
                        <a:t>(by Justin).</a:t>
                      </a:r>
                    </a:p>
                  </a:txBody>
                  <a:tcPr>
                    <a:solidFill>
                      <a:schemeClr val="accent3">
                        <a:lumMod val="40000"/>
                        <a:lumOff val="60000"/>
                      </a:schemeClr>
                    </a:solidFill>
                  </a:tcPr>
                </a:tc>
                <a:extLst>
                  <a:ext uri="{0D108BD9-81ED-4DB2-BD59-A6C34878D82A}">
                    <a16:rowId xmlns:a16="http://schemas.microsoft.com/office/drawing/2014/main" val="2531681174"/>
                  </a:ext>
                </a:extLst>
              </a:tr>
              <a:tr h="370840">
                <a:tc>
                  <a:txBody>
                    <a:bodyPr/>
                    <a:lstStyle/>
                    <a:p>
                      <a:r>
                        <a:rPr lang="en-CA" sz="2200" b="1" dirty="0"/>
                        <a:t>Received</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i="0" dirty="0"/>
                        <a:t>All tax returns </a:t>
                      </a:r>
                      <a:r>
                        <a:rPr lang="en-CA" sz="2200" i="1" dirty="0"/>
                        <a:t>were reviewed </a:t>
                      </a:r>
                      <a:r>
                        <a:rPr lang="en-CA" sz="2200" dirty="0"/>
                        <a:t>(by officials).</a:t>
                      </a:r>
                    </a:p>
                  </a:txBody>
                  <a:tcPr>
                    <a:solidFill>
                      <a:schemeClr val="accent3">
                        <a:lumMod val="20000"/>
                        <a:lumOff val="80000"/>
                      </a:schemeClr>
                    </a:solidFill>
                  </a:tcPr>
                </a:tc>
                <a:extLst>
                  <a:ext uri="{0D108BD9-81ED-4DB2-BD59-A6C34878D82A}">
                    <a16:rowId xmlns:a16="http://schemas.microsoft.com/office/drawing/2014/main" val="3259836036"/>
                  </a:ext>
                </a:extLst>
              </a:tr>
              <a:tr h="370840">
                <a:tc>
                  <a:txBody>
                    <a:bodyPr/>
                    <a:lstStyle/>
                    <a:p>
                      <a:r>
                        <a:rPr lang="en-CA" sz="2200" b="1" dirty="0"/>
                        <a:t>Received</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Cash refund </a:t>
                      </a:r>
                      <a:r>
                        <a:rPr lang="en-CA" sz="2200" dirty="0"/>
                        <a:t>cannot be made.</a:t>
                      </a:r>
                    </a:p>
                  </a:txBody>
                  <a:tcPr>
                    <a:solidFill>
                      <a:schemeClr val="accent3">
                        <a:lumMod val="40000"/>
                        <a:lumOff val="60000"/>
                      </a:schemeClr>
                    </a:solidFill>
                  </a:tcPr>
                </a:tc>
                <a:extLst>
                  <a:ext uri="{0D108BD9-81ED-4DB2-BD59-A6C34878D82A}">
                    <a16:rowId xmlns:a16="http://schemas.microsoft.com/office/drawing/2014/main" val="2689127903"/>
                  </a:ext>
                </a:extLst>
              </a:tr>
              <a:tr h="370840">
                <a:tc>
                  <a:txBody>
                    <a:bodyPr/>
                    <a:lstStyle/>
                    <a:p>
                      <a:r>
                        <a:rPr lang="en-CA" sz="2200" b="1" dirty="0"/>
                        <a:t>Received</a:t>
                      </a:r>
                      <a:r>
                        <a:rPr lang="en-CA" sz="2200" dirty="0"/>
                        <a:t> </a:t>
                      </a:r>
                      <a:r>
                        <a:rPr lang="en-CA" sz="2200" dirty="0">
                          <a:sym typeface="Symbol" panose="05050102010706020507" pitchFamily="18" charset="2"/>
                        </a:rPr>
                        <a:t></a:t>
                      </a:r>
                      <a:r>
                        <a:rPr lang="en-CA" sz="2200" dirty="0"/>
                        <a:t> </a:t>
                      </a:r>
                      <a:r>
                        <a:rPr lang="en-CA" sz="2200" i="1" dirty="0"/>
                        <a:t>Action</a:t>
                      </a:r>
                    </a:p>
                    <a:p>
                      <a:r>
                        <a:rPr lang="en-CA" sz="2200" b="1" dirty="0"/>
                        <a:t>A big error </a:t>
                      </a:r>
                      <a:r>
                        <a:rPr lang="en-CA" sz="2200" i="1" dirty="0"/>
                        <a:t>was made </a:t>
                      </a:r>
                      <a:r>
                        <a:rPr lang="en-CA" sz="2200" dirty="0"/>
                        <a:t>in the budget. </a:t>
                      </a:r>
                    </a:p>
                  </a:txBody>
                  <a:tcPr>
                    <a:solidFill>
                      <a:schemeClr val="accent3">
                        <a:lumMod val="20000"/>
                        <a:lumOff val="80000"/>
                      </a:schemeClr>
                    </a:solidFill>
                  </a:tcPr>
                </a:tc>
                <a:extLst>
                  <a:ext uri="{0D108BD9-81ED-4DB2-BD59-A6C34878D82A}">
                    <a16:rowId xmlns:a16="http://schemas.microsoft.com/office/drawing/2014/main" val="2812598456"/>
                  </a:ext>
                </a:extLst>
              </a:tr>
            </a:tbl>
          </a:graphicData>
        </a:graphic>
      </p:graphicFrame>
      <p:sp>
        <p:nvSpPr>
          <p:cNvPr id="4" name="Footer Placeholder 3">
            <a:extLst>
              <a:ext uri="{FF2B5EF4-FFF2-40B4-BE49-F238E27FC236}">
                <a16:creationId xmlns:a16="http://schemas.microsoft.com/office/drawing/2014/main" id="{6B5F7EA8-DE1F-453E-95BB-F94AB6F5C8B5}"/>
              </a:ext>
            </a:extLst>
          </p:cNvPr>
          <p:cNvSpPr>
            <a:spLocks noGrp="1"/>
          </p:cNvSpPr>
          <p:nvPr>
            <p:ph type="ftr" sz="quarter" idx="10"/>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6D366D2D-2331-4790-9D7D-7FBFD4376B0A}"/>
              </a:ext>
            </a:extLst>
          </p:cNvPr>
          <p:cNvSpPr>
            <a:spLocks noGrp="1"/>
          </p:cNvSpPr>
          <p:nvPr>
            <p:ph type="sldNum" sz="quarter" idx="11"/>
          </p:nvPr>
        </p:nvSpPr>
        <p:spPr/>
        <p:txBody>
          <a:bodyPr/>
          <a:lstStyle/>
          <a:p>
            <a:r>
              <a:rPr lang="en-CA" dirty="0"/>
              <a:t>5-</a:t>
            </a:r>
            <a:fld id="{90E60EF9-1974-4B4E-8EB0-BAAA0C254CFE}" type="slidenum">
              <a:rPr lang="en-CA" smtClean="0"/>
              <a:pPr/>
              <a:t>31</a:t>
            </a:fld>
            <a:endParaRPr lang="en-CA" dirty="0"/>
          </a:p>
        </p:txBody>
      </p:sp>
    </p:spTree>
    <p:extLst>
      <p:ext uri="{BB962C8B-B14F-4D97-AF65-F5344CB8AC3E}">
        <p14:creationId xmlns:p14="http://schemas.microsoft.com/office/powerpoint/2010/main" val="16645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0-#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0-#ppt_w/2"/>
                                          </p:val>
                                        </p:tav>
                                        <p:tav tm="100000">
                                          <p:val>
                                            <p:strVal val="#ppt_x"/>
                                          </p:val>
                                        </p:tav>
                                      </p:tavLst>
                                    </p:anim>
                                    <p:anim calcmode="lin" valueType="num">
                                      <p:cBhvr additive="base">
                                        <p:cTn id="3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Using </a:t>
            </a:r>
            <a:r>
              <a:rPr lang="en-CA" dirty="0">
                <a:highlight>
                  <a:srgbClr val="FFFF00"/>
                </a:highlight>
              </a:rPr>
              <a:t>Parallelism</a:t>
            </a:r>
          </a:p>
        </p:txBody>
      </p:sp>
      <p:sp>
        <p:nvSpPr>
          <p:cNvPr id="5" name="Content Placeholder 4"/>
          <p:cNvSpPr>
            <a:spLocks noGrp="1"/>
          </p:cNvSpPr>
          <p:nvPr>
            <p:ph idx="1"/>
          </p:nvPr>
        </p:nvSpPr>
        <p:spPr/>
        <p:txBody>
          <a:bodyPr/>
          <a:lstStyle/>
          <a:p>
            <a:pPr marL="0" indent="0">
              <a:buNone/>
            </a:pPr>
            <a:r>
              <a:rPr lang="en-CA" dirty="0"/>
              <a:t>Parallelism is a balancing technique:</a:t>
            </a:r>
          </a:p>
          <a:p>
            <a:r>
              <a:rPr lang="en-CA" dirty="0"/>
              <a:t>Use similar structures to express similar ideas.</a:t>
            </a:r>
          </a:p>
          <a:p>
            <a:r>
              <a:rPr lang="en-CA" dirty="0"/>
              <a:t>Match nouns with nouns, verbs with verbs, and clauses with clauses.</a:t>
            </a:r>
          </a:p>
          <a:p>
            <a:r>
              <a:rPr lang="en-CA" dirty="0"/>
              <a:t>Avoid mixing active-voice verbs with passive-voice verbs.</a:t>
            </a:r>
          </a:p>
        </p:txBody>
      </p:sp>
      <p:sp>
        <p:nvSpPr>
          <p:cNvPr id="6" name="Footer Placeholder 5"/>
          <p:cNvSpPr>
            <a:spLocks noGrp="1"/>
          </p:cNvSpPr>
          <p:nvPr>
            <p:ph type="ftr" sz="quarter" idx="3"/>
          </p:nvPr>
        </p:nvSpPr>
        <p:spPr/>
        <p:txBody>
          <a:bodyPr/>
          <a:lstStyle/>
          <a:p>
            <a:r>
              <a:rPr lang="en-US" dirty="0"/>
              <a:t>Copyright © 2019 by Nelson Education Ltd.  </a:t>
            </a:r>
            <a:endParaRPr lang="en-CA" dirty="0"/>
          </a:p>
        </p:txBody>
      </p:sp>
      <p:sp>
        <p:nvSpPr>
          <p:cNvPr id="8" name="Slide Number Placeholder 7"/>
          <p:cNvSpPr>
            <a:spLocks noGrp="1"/>
          </p:cNvSpPr>
          <p:nvPr>
            <p:ph type="sldNum" sz="quarter" idx="4"/>
          </p:nvPr>
        </p:nvSpPr>
        <p:spPr/>
        <p:txBody>
          <a:bodyPr/>
          <a:lstStyle/>
          <a:p>
            <a:r>
              <a:rPr lang="en-CA" dirty="0"/>
              <a:t>5-</a:t>
            </a:r>
            <a:fld id="{90E60EF9-1974-4B4E-8EB0-BAAA0C254CFE}" type="slidenum">
              <a:rPr lang="en-CA" smtClean="0"/>
              <a:pPr/>
              <a:t>32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 Using Parallelism</a:t>
            </a:r>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3134960420"/>
              </p:ext>
            </p:extLst>
          </p:nvPr>
        </p:nvGraphicFramePr>
        <p:xfrm>
          <a:off x="457200" y="1524000"/>
          <a:ext cx="8229600" cy="4541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Lacks Parallelism</a:t>
                      </a:r>
                      <a:endParaRPr lang="en-US" sz="2800" b="1" dirty="0">
                        <a:latin typeface="Calibri" pitchFamily="34" charset="0"/>
                        <a:cs typeface="Calibri" pitchFamily="34" charset="0"/>
                      </a:endParaRPr>
                    </a:p>
                  </a:txBody>
                  <a:tcPr>
                    <a:solidFill>
                      <a:schemeClr val="accent3">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a:t>Illustrates Parallelism</a:t>
                      </a:r>
                      <a:endParaRPr lang="en-US" sz="2800" b="1" dirty="0">
                        <a:latin typeface="Calibri" pitchFamily="34" charset="0"/>
                        <a:cs typeface="Calibri" pitchFamily="34" charset="0"/>
                      </a:endParaRPr>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pPr marL="1588" indent="0" eaLnBrk="0" hangingPunct="0">
                        <a:spcBef>
                          <a:spcPts val="0"/>
                        </a:spcBef>
                        <a:buNone/>
                      </a:pPr>
                      <a:r>
                        <a:rPr lang="en-US" sz="2800" dirty="0"/>
                        <a:t>The policy affected all vendors, suppliers, and </a:t>
                      </a:r>
                      <a:r>
                        <a:rPr lang="en-US" sz="2800" i="1" dirty="0"/>
                        <a:t>those involved with consulting.</a:t>
                      </a:r>
                      <a:endParaRPr lang="en-CA" sz="2800" i="1" dirty="0"/>
                    </a:p>
                  </a:txBody>
                  <a:tcPr>
                    <a:solidFill>
                      <a:schemeClr val="accent3">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The policy affected all vendors, suppliers, and </a:t>
                      </a:r>
                      <a:r>
                        <a:rPr lang="en-US" sz="2800" i="1" dirty="0"/>
                        <a:t>consultants</a:t>
                      </a:r>
                      <a:r>
                        <a:rPr lang="en-US" sz="2800" dirty="0"/>
                        <a:t>. (Matches nouns.)</a:t>
                      </a:r>
                      <a:endParaRPr lang="en-US" sz="2800" dirty="0">
                        <a:latin typeface="Calibri" pitchFamily="34" charset="0"/>
                        <a:cs typeface="Calibri" pitchFamily="34" charset="0"/>
                      </a:endParaRP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pPr marL="1588" indent="0" eaLnBrk="0" hangingPunct="0">
                        <a:spcBef>
                          <a:spcPts val="0"/>
                        </a:spcBef>
                        <a:buNone/>
                      </a:pPr>
                      <a:r>
                        <a:rPr lang="en-US" sz="2800" dirty="0"/>
                        <a:t>Our primary goals are to increase productivity, reduce costs, and </a:t>
                      </a:r>
                      <a:r>
                        <a:rPr lang="en-US" sz="2800" i="1" dirty="0"/>
                        <a:t>the importance of product quality.</a:t>
                      </a:r>
                      <a:endParaRPr lang="en-CA" sz="2800" i="1" dirty="0"/>
                    </a:p>
                  </a:txBody>
                  <a:tcPr>
                    <a:solidFill>
                      <a:schemeClr val="accent3">
                        <a:lumMod val="20000"/>
                        <a:lumOff val="80000"/>
                      </a:schemeClr>
                    </a:solidFill>
                  </a:tcPr>
                </a:tc>
                <a:tc>
                  <a:txBody>
                    <a:bodyPr/>
                    <a:lstStyle/>
                    <a:p>
                      <a:r>
                        <a:rPr lang="en-US" sz="2800" dirty="0"/>
                        <a:t>Our primary goals are to increase productivity, reduce costs, and </a:t>
                      </a:r>
                      <a:r>
                        <a:rPr lang="en-US" sz="2800" i="1" dirty="0"/>
                        <a:t>improve product quality.</a:t>
                      </a:r>
                      <a:r>
                        <a:rPr lang="en-US" sz="2800" i="0" dirty="0"/>
                        <a:t> (Matches verbs.)</a:t>
                      </a:r>
                      <a:endParaRPr lang="en-CA" sz="2800" i="0" dirty="0"/>
                    </a:p>
                  </a:txBody>
                  <a:tcPr>
                    <a:solidFill>
                      <a:schemeClr val="accent3">
                        <a:lumMod val="20000"/>
                        <a:lumOff val="80000"/>
                      </a:schemeClr>
                    </a:solidFill>
                  </a:tcPr>
                </a:tc>
                <a:extLst>
                  <a:ext uri="{0D108BD9-81ED-4DB2-BD59-A6C34878D82A}">
                    <a16:rowId xmlns:a16="http://schemas.microsoft.com/office/drawing/2014/main" val="10002"/>
                  </a:ext>
                </a:extLst>
              </a:tr>
            </a:tbl>
          </a:graphicData>
        </a:graphic>
      </p:graphicFrame>
      <p:sp>
        <p:nvSpPr>
          <p:cNvPr id="7" name="Footer Placeholder 6"/>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33</a:t>
            </a:fld>
            <a:endParaRPr lang="en-CA" dirty="0"/>
          </a:p>
        </p:txBody>
      </p:sp>
    </p:spTree>
    <p:extLst>
      <p:ext uri="{BB962C8B-B14F-4D97-AF65-F5344CB8AC3E}">
        <p14:creationId xmlns:p14="http://schemas.microsoft.com/office/powerpoint/2010/main" val="244971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EE0874-A96E-47D5-AA36-01B2F334B09F}"/>
              </a:ext>
            </a:extLst>
          </p:cNvPr>
          <p:cNvSpPr>
            <a:spLocks noGrp="1"/>
          </p:cNvSpPr>
          <p:nvPr>
            <p:ph type="title"/>
          </p:nvPr>
        </p:nvSpPr>
        <p:spPr/>
        <p:txBody>
          <a:bodyPr/>
          <a:lstStyle/>
          <a:p>
            <a:r>
              <a:rPr lang="en-CA" dirty="0"/>
              <a:t>Using Parallelism</a:t>
            </a:r>
          </a:p>
        </p:txBody>
      </p:sp>
      <p:sp>
        <p:nvSpPr>
          <p:cNvPr id="7" name="Text Placeholder 6">
            <a:extLst>
              <a:ext uri="{FF2B5EF4-FFF2-40B4-BE49-F238E27FC236}">
                <a16:creationId xmlns:a16="http://schemas.microsoft.com/office/drawing/2014/main" id="{BE210810-DB5F-41BD-B9BE-6D4DF2369C0C}"/>
              </a:ext>
            </a:extLst>
          </p:cNvPr>
          <p:cNvSpPr>
            <a:spLocks noGrp="1"/>
          </p:cNvSpPr>
          <p:nvPr>
            <p:ph type="body" idx="1"/>
          </p:nvPr>
        </p:nvSpPr>
        <p:spPr>
          <a:xfrm>
            <a:off x="457200" y="1268761"/>
            <a:ext cx="4040188" cy="675928"/>
          </a:xfrm>
        </p:spPr>
        <p:txBody>
          <a:bodyPr>
            <a:normAutofit/>
          </a:bodyPr>
          <a:lstStyle/>
          <a:p>
            <a:pPr algn="ctr"/>
            <a:r>
              <a:rPr lang="en-CA" sz="2800" dirty="0"/>
              <a:t>Lacks Parallelism</a:t>
            </a:r>
          </a:p>
        </p:txBody>
      </p:sp>
      <p:sp>
        <p:nvSpPr>
          <p:cNvPr id="8" name="Content Placeholder 7">
            <a:extLst>
              <a:ext uri="{FF2B5EF4-FFF2-40B4-BE49-F238E27FC236}">
                <a16:creationId xmlns:a16="http://schemas.microsoft.com/office/drawing/2014/main" id="{9B5A402B-CEA9-43AA-B4F3-0EA2AE31E1ED}"/>
              </a:ext>
            </a:extLst>
          </p:cNvPr>
          <p:cNvSpPr>
            <a:spLocks noGrp="1"/>
          </p:cNvSpPr>
          <p:nvPr>
            <p:ph sz="half" idx="2"/>
          </p:nvPr>
        </p:nvSpPr>
        <p:spPr>
          <a:xfrm>
            <a:off x="457200" y="2156793"/>
            <a:ext cx="4040188" cy="3951288"/>
          </a:xfrm>
        </p:spPr>
        <p:txBody>
          <a:bodyPr>
            <a:normAutofit/>
          </a:bodyPr>
          <a:lstStyle/>
          <a:p>
            <a:r>
              <a:rPr lang="en-CA" dirty="0"/>
              <a:t>Our ads have three objectives:</a:t>
            </a:r>
          </a:p>
          <a:p>
            <a:pPr marL="914400" lvl="1" indent="-457200">
              <a:buFont typeface="+mj-lt"/>
              <a:buAutoNum type="arabicPeriod"/>
            </a:pPr>
            <a:r>
              <a:rPr lang="en-CA" sz="2400" dirty="0"/>
              <a:t>We want to increase product use.</a:t>
            </a:r>
          </a:p>
          <a:p>
            <a:pPr marL="914400" lvl="1" indent="-457200">
              <a:buFont typeface="+mj-lt"/>
              <a:buAutoNum type="arabicPeriod"/>
            </a:pPr>
            <a:r>
              <a:rPr lang="en-CA" sz="2400" dirty="0"/>
              <a:t>Introduce complementary products.</a:t>
            </a:r>
          </a:p>
          <a:p>
            <a:pPr marL="914400" lvl="1" indent="-457200">
              <a:buFont typeface="+mj-lt"/>
              <a:buAutoNum type="arabicPeriod"/>
            </a:pPr>
            <a:r>
              <a:rPr lang="en-CA" sz="2400" dirty="0"/>
              <a:t>Our corporate image will be enhanced.</a:t>
            </a:r>
          </a:p>
        </p:txBody>
      </p:sp>
      <p:sp>
        <p:nvSpPr>
          <p:cNvPr id="9" name="Text Placeholder 8">
            <a:extLst>
              <a:ext uri="{FF2B5EF4-FFF2-40B4-BE49-F238E27FC236}">
                <a16:creationId xmlns:a16="http://schemas.microsoft.com/office/drawing/2014/main" id="{99CF6C45-1B3D-49A5-BA59-6D0DD88F186C}"/>
              </a:ext>
            </a:extLst>
          </p:cNvPr>
          <p:cNvSpPr>
            <a:spLocks noGrp="1"/>
          </p:cNvSpPr>
          <p:nvPr>
            <p:ph type="body" sz="quarter" idx="3"/>
          </p:nvPr>
        </p:nvSpPr>
        <p:spPr>
          <a:xfrm>
            <a:off x="4620864" y="1268761"/>
            <a:ext cx="4041775" cy="639762"/>
          </a:xfrm>
        </p:spPr>
        <p:txBody>
          <a:bodyPr>
            <a:normAutofit/>
          </a:bodyPr>
          <a:lstStyle/>
          <a:p>
            <a:pPr algn="ctr"/>
            <a:r>
              <a:rPr lang="en-CA" sz="2800" dirty="0"/>
              <a:t>Illustrates Parallelism</a:t>
            </a:r>
          </a:p>
        </p:txBody>
      </p:sp>
      <p:sp>
        <p:nvSpPr>
          <p:cNvPr id="10" name="Content Placeholder 9">
            <a:extLst>
              <a:ext uri="{FF2B5EF4-FFF2-40B4-BE49-F238E27FC236}">
                <a16:creationId xmlns:a16="http://schemas.microsoft.com/office/drawing/2014/main" id="{604725C9-1955-478B-AEF1-D8A94C91C49D}"/>
              </a:ext>
            </a:extLst>
          </p:cNvPr>
          <p:cNvSpPr>
            <a:spLocks noGrp="1"/>
          </p:cNvSpPr>
          <p:nvPr>
            <p:ph sz="quarter" idx="4"/>
          </p:nvPr>
        </p:nvSpPr>
        <p:spPr>
          <a:xfrm>
            <a:off x="4645025" y="2174874"/>
            <a:ext cx="4041775" cy="4181475"/>
          </a:xfrm>
        </p:spPr>
        <p:txBody>
          <a:bodyPr>
            <a:noAutofit/>
          </a:bodyPr>
          <a:lstStyle/>
          <a:p>
            <a:r>
              <a:rPr lang="en-CA" dirty="0"/>
              <a:t>Our ads have three objectives:</a:t>
            </a:r>
          </a:p>
          <a:p>
            <a:pPr marL="914400" lvl="1" indent="-457200">
              <a:buFont typeface="+mj-lt"/>
              <a:buAutoNum type="arabicPeriod"/>
            </a:pPr>
            <a:r>
              <a:rPr lang="en-CA" sz="2400" dirty="0"/>
              <a:t>Increase product use.</a:t>
            </a:r>
          </a:p>
          <a:p>
            <a:pPr marL="914400" lvl="1" indent="-457200">
              <a:buFont typeface="+mj-lt"/>
              <a:buAutoNum type="arabicPeriod"/>
            </a:pPr>
            <a:r>
              <a:rPr lang="en-CA" sz="2400" dirty="0"/>
              <a:t>Introduce complementary products.</a:t>
            </a:r>
          </a:p>
          <a:p>
            <a:pPr marL="914400" lvl="1" indent="-457200">
              <a:buFont typeface="+mj-lt"/>
              <a:buAutoNum type="arabicPeriod"/>
            </a:pPr>
            <a:r>
              <a:rPr lang="en-CA" sz="2400" dirty="0"/>
              <a:t>Enhance our corporate image. </a:t>
            </a:r>
          </a:p>
          <a:p>
            <a:pPr marL="57150" indent="0">
              <a:buNone/>
            </a:pPr>
            <a:r>
              <a:rPr lang="en-CA" dirty="0"/>
              <a:t>(Matches verbs in listed items.)</a:t>
            </a:r>
          </a:p>
        </p:txBody>
      </p:sp>
      <p:sp>
        <p:nvSpPr>
          <p:cNvPr id="4" name="Footer Placeholder 3">
            <a:extLst>
              <a:ext uri="{FF2B5EF4-FFF2-40B4-BE49-F238E27FC236}">
                <a16:creationId xmlns:a16="http://schemas.microsoft.com/office/drawing/2014/main" id="{A163D5EB-52C4-4FF6-999F-DABD153913AA}"/>
              </a:ext>
            </a:extLst>
          </p:cNvPr>
          <p:cNvSpPr>
            <a:spLocks noGrp="1"/>
          </p:cNvSpPr>
          <p:nvPr>
            <p:ph type="ftr" sz="quarter" idx="10"/>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D4256F6A-3D81-4D28-82AB-D8DB673CD17A}"/>
              </a:ext>
            </a:extLst>
          </p:cNvPr>
          <p:cNvSpPr>
            <a:spLocks noGrp="1"/>
          </p:cNvSpPr>
          <p:nvPr>
            <p:ph type="sldNum" sz="quarter" idx="11"/>
          </p:nvPr>
        </p:nvSpPr>
        <p:spPr/>
        <p:txBody>
          <a:bodyPr/>
          <a:lstStyle/>
          <a:p>
            <a:r>
              <a:rPr lang="en-CA" dirty="0"/>
              <a:t>5-</a:t>
            </a:r>
            <a:fld id="{90E60EF9-1974-4B4E-8EB0-BAAA0C254CFE}" type="slidenum">
              <a:rPr lang="en-CA" smtClean="0"/>
              <a:pPr/>
              <a:t>34</a:t>
            </a:fld>
            <a:endParaRPr lang="en-CA" dirty="0"/>
          </a:p>
        </p:txBody>
      </p:sp>
    </p:spTree>
    <p:extLst>
      <p:ext uri="{BB962C8B-B14F-4D97-AF65-F5344CB8AC3E}">
        <p14:creationId xmlns:p14="http://schemas.microsoft.com/office/powerpoint/2010/main" val="17899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 calcmode="lin" valueType="num">
                                      <p:cBhvr additive="base">
                                        <p:cTn id="19"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 calcmode="lin" valueType="num">
                                      <p:cBhvr additive="base">
                                        <p:cTn id="25"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
                                            <p:txEl>
                                              <p:pRg st="1" end="1"/>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anim calcmode="lin" valueType="num">
                                      <p:cBhvr additive="base">
                                        <p:cTn id="29"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
                                            <p:txEl>
                                              <p:pRg st="2" end="2"/>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anim calcmode="lin" valueType="num">
                                      <p:cBhvr additive="base">
                                        <p:cTn id="33"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
                                            <p:txEl>
                                              <p:pRg st="0" end="0"/>
                                            </p:txEl>
                                          </p:spTgt>
                                        </p:tgtEl>
                                        <p:attrNameLst>
                                          <p:attrName>style.visibility</p:attrName>
                                        </p:attrNameLst>
                                      </p:cBhvr>
                                      <p:to>
                                        <p:strVal val="visible"/>
                                      </p:to>
                                    </p:set>
                                    <p:anim calcmode="lin" valueType="num">
                                      <p:cBhvr additive="base">
                                        <p:cTn id="39"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par>
                          <p:cTn id="47" fill="hold">
                            <p:stCondLst>
                              <p:cond delay="500"/>
                            </p:stCondLst>
                            <p:childTnLst>
                              <p:par>
                                <p:cTn id="48" presetID="2" presetClass="entr" presetSubtype="8" fill="hold" grpId="0" nodeType="afterEffect">
                                  <p:stCondLst>
                                    <p:cond delay="0"/>
                                  </p:stCondLst>
                                  <p:childTnLst>
                                    <p:set>
                                      <p:cBhvr>
                                        <p:cTn id="49" dur="1" fill="hold">
                                          <p:stCondLst>
                                            <p:cond delay="0"/>
                                          </p:stCondLst>
                                        </p:cTn>
                                        <p:tgtEl>
                                          <p:spTgt spid="10">
                                            <p:txEl>
                                              <p:pRg st="1" end="1"/>
                                            </p:txEl>
                                          </p:spTgt>
                                        </p:tgtEl>
                                        <p:attrNameLst>
                                          <p:attrName>style.visibility</p:attrName>
                                        </p:attrNameLst>
                                      </p:cBhvr>
                                      <p:to>
                                        <p:strVal val="visible"/>
                                      </p:to>
                                    </p:set>
                                    <p:anim calcmode="lin" valueType="num">
                                      <p:cBhvr additive="base">
                                        <p:cTn id="50" dur="500" fill="hold"/>
                                        <p:tgtEl>
                                          <p:spTgt spid="10">
                                            <p:txEl>
                                              <p:pRg st="1" end="1"/>
                                            </p:txEl>
                                          </p:spTgt>
                                        </p:tgtEl>
                                        <p:attrNameLst>
                                          <p:attrName>ppt_x</p:attrName>
                                        </p:attrNameLst>
                                      </p:cBhvr>
                                      <p:tavLst>
                                        <p:tav tm="0">
                                          <p:val>
                                            <p:strVal val="0-#ppt_w/2"/>
                                          </p:val>
                                        </p:tav>
                                        <p:tav tm="100000">
                                          <p:val>
                                            <p:strVal val="#ppt_x"/>
                                          </p:val>
                                        </p:tav>
                                      </p:tavLst>
                                    </p:anim>
                                    <p:anim calcmode="lin" valueType="num">
                                      <p:cBhvr additive="base">
                                        <p:cTn id="51" dur="500" fill="hold"/>
                                        <p:tgtEl>
                                          <p:spTgt spid="10">
                                            <p:txEl>
                                              <p:pRg st="1" end="1"/>
                                            </p:txEl>
                                          </p:spTgt>
                                        </p:tgtEl>
                                        <p:attrNameLst>
                                          <p:attrName>ppt_y</p:attrName>
                                        </p:attrNameLst>
                                      </p:cBhvr>
                                      <p:tavLst>
                                        <p:tav tm="0">
                                          <p:val>
                                            <p:strVal val="#ppt_y"/>
                                          </p:val>
                                        </p:tav>
                                        <p:tav tm="100000">
                                          <p:val>
                                            <p:strVal val="#ppt_y"/>
                                          </p:val>
                                        </p:tav>
                                      </p:tavLst>
                                    </p:anim>
                                  </p:childTnLst>
                                </p:cTn>
                              </p:par>
                            </p:childTnLst>
                          </p:cTn>
                        </p:par>
                        <p:par>
                          <p:cTn id="52" fill="hold">
                            <p:stCondLst>
                              <p:cond delay="1000"/>
                            </p:stCondLst>
                            <p:childTnLst>
                              <p:par>
                                <p:cTn id="53" presetID="2" presetClass="entr" presetSubtype="8" fill="hold" grpId="0" nodeType="afterEffect">
                                  <p:stCondLst>
                                    <p:cond delay="0"/>
                                  </p:stCondLst>
                                  <p:childTnLst>
                                    <p:set>
                                      <p:cBhvr>
                                        <p:cTn id="54" dur="1" fill="hold">
                                          <p:stCondLst>
                                            <p:cond delay="0"/>
                                          </p:stCondLst>
                                        </p:cTn>
                                        <p:tgtEl>
                                          <p:spTgt spid="10">
                                            <p:txEl>
                                              <p:pRg st="2" end="2"/>
                                            </p:txEl>
                                          </p:spTgt>
                                        </p:tgtEl>
                                        <p:attrNameLst>
                                          <p:attrName>style.visibility</p:attrName>
                                        </p:attrNameLst>
                                      </p:cBhvr>
                                      <p:to>
                                        <p:strVal val="visible"/>
                                      </p:to>
                                    </p:set>
                                    <p:anim calcmode="lin" valueType="num">
                                      <p:cBhvr additive="base">
                                        <p:cTn id="55" dur="500" fill="hold"/>
                                        <p:tgtEl>
                                          <p:spTgt spid="10">
                                            <p:txEl>
                                              <p:pRg st="2" end="2"/>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
                                            <p:txEl>
                                              <p:pRg st="2" end="2"/>
                                            </p:txEl>
                                          </p:spTgt>
                                        </p:tgtEl>
                                        <p:attrNameLst>
                                          <p:attrName>ppt_y</p:attrName>
                                        </p:attrNameLst>
                                      </p:cBhvr>
                                      <p:tavLst>
                                        <p:tav tm="0">
                                          <p:val>
                                            <p:strVal val="#ppt_y"/>
                                          </p:val>
                                        </p:tav>
                                        <p:tav tm="100000">
                                          <p:val>
                                            <p:strVal val="#ppt_y"/>
                                          </p:val>
                                        </p:tav>
                                      </p:tavLst>
                                    </p:anim>
                                  </p:childTnLst>
                                </p:cTn>
                              </p:par>
                            </p:childTnLst>
                          </p:cTn>
                        </p:par>
                        <p:par>
                          <p:cTn id="57" fill="hold">
                            <p:stCondLst>
                              <p:cond delay="1500"/>
                            </p:stCondLst>
                            <p:childTnLst>
                              <p:par>
                                <p:cTn id="58" presetID="2" presetClass="entr" presetSubtype="8" fill="hold" grpId="0" nodeType="afterEffect">
                                  <p:stCondLst>
                                    <p:cond delay="0"/>
                                  </p:stCondLst>
                                  <p:childTnLst>
                                    <p:set>
                                      <p:cBhvr>
                                        <p:cTn id="59" dur="1" fill="hold">
                                          <p:stCondLst>
                                            <p:cond delay="0"/>
                                          </p:stCondLst>
                                        </p:cTn>
                                        <p:tgtEl>
                                          <p:spTgt spid="10">
                                            <p:txEl>
                                              <p:pRg st="3" end="3"/>
                                            </p:txEl>
                                          </p:spTgt>
                                        </p:tgtEl>
                                        <p:attrNameLst>
                                          <p:attrName>style.visibility</p:attrName>
                                        </p:attrNameLst>
                                      </p:cBhvr>
                                      <p:to>
                                        <p:strVal val="visible"/>
                                      </p:to>
                                    </p:set>
                                    <p:anim calcmode="lin" valueType="num">
                                      <p:cBhvr additive="base">
                                        <p:cTn id="60" dur="500" fill="hold"/>
                                        <p:tgtEl>
                                          <p:spTgt spid="10">
                                            <p:txEl>
                                              <p:pRg st="3" end="3"/>
                                            </p:txEl>
                                          </p:spTgt>
                                        </p:tgtEl>
                                        <p:attrNameLst>
                                          <p:attrName>ppt_x</p:attrName>
                                        </p:attrNameLst>
                                      </p:cBhvr>
                                      <p:tavLst>
                                        <p:tav tm="0">
                                          <p:val>
                                            <p:strVal val="0-#ppt_w/2"/>
                                          </p:val>
                                        </p:tav>
                                        <p:tav tm="100000">
                                          <p:val>
                                            <p:strVal val="#ppt_x"/>
                                          </p:val>
                                        </p:tav>
                                      </p:tavLst>
                                    </p:anim>
                                    <p:anim calcmode="lin" valueType="num">
                                      <p:cBhvr additive="base">
                                        <p:cTn id="61" dur="500" fill="hold"/>
                                        <p:tgtEl>
                                          <p:spTgt spid="10">
                                            <p:txEl>
                                              <p:pRg st="3" end="3"/>
                                            </p:txEl>
                                          </p:spTgt>
                                        </p:tgtEl>
                                        <p:attrNameLst>
                                          <p:attrName>ppt_y</p:attrName>
                                        </p:attrNameLst>
                                      </p:cBhvr>
                                      <p:tavLst>
                                        <p:tav tm="0">
                                          <p:val>
                                            <p:strVal val="#ppt_y"/>
                                          </p:val>
                                        </p:tav>
                                        <p:tav tm="100000">
                                          <p:val>
                                            <p:strVal val="#ppt_y"/>
                                          </p:val>
                                        </p:tav>
                                      </p:tavLst>
                                    </p:anim>
                                  </p:childTnLst>
                                </p:cTn>
                              </p:par>
                            </p:childTnLst>
                          </p:cTn>
                        </p:par>
                        <p:par>
                          <p:cTn id="62" fill="hold">
                            <p:stCondLst>
                              <p:cond delay="2000"/>
                            </p:stCondLst>
                            <p:childTnLst>
                              <p:par>
                                <p:cTn id="63" presetID="2" presetClass="entr" presetSubtype="8" fill="hold" grpId="0" nodeType="afterEffect">
                                  <p:stCondLst>
                                    <p:cond delay="0"/>
                                  </p:stCondLst>
                                  <p:childTnLst>
                                    <p:set>
                                      <p:cBhvr>
                                        <p:cTn id="64" dur="1" fill="hold">
                                          <p:stCondLst>
                                            <p:cond delay="0"/>
                                          </p:stCondLst>
                                        </p:cTn>
                                        <p:tgtEl>
                                          <p:spTgt spid="10">
                                            <p:txEl>
                                              <p:pRg st="4" end="4"/>
                                            </p:txEl>
                                          </p:spTgt>
                                        </p:tgtEl>
                                        <p:attrNameLst>
                                          <p:attrName>style.visibility</p:attrName>
                                        </p:attrNameLst>
                                      </p:cBhvr>
                                      <p:to>
                                        <p:strVal val="visible"/>
                                      </p:to>
                                    </p:set>
                                    <p:anim calcmode="lin" valueType="num">
                                      <p:cBhvr additive="base">
                                        <p:cTn id="65" dur="500" fill="hold"/>
                                        <p:tgtEl>
                                          <p:spTgt spid="10">
                                            <p:txEl>
                                              <p:pRg st="4" end="4"/>
                                            </p:txEl>
                                          </p:spTgt>
                                        </p:tgtEl>
                                        <p:attrNameLst>
                                          <p:attrName>ppt_x</p:attrName>
                                        </p:attrNameLst>
                                      </p:cBhvr>
                                      <p:tavLst>
                                        <p:tav tm="0">
                                          <p:val>
                                            <p:strVal val="0-#ppt_w/2"/>
                                          </p:val>
                                        </p:tav>
                                        <p:tav tm="100000">
                                          <p:val>
                                            <p:strVal val="#ppt_x"/>
                                          </p:val>
                                        </p:tav>
                                      </p:tavLst>
                                    </p:anim>
                                    <p:anim calcmode="lin" valueType="num">
                                      <p:cBhvr additive="base">
                                        <p:cTn id="66" dur="500" fill="hold"/>
                                        <p:tgtEl>
                                          <p:spTgt spid="10">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261" name="Rectangle 5"/>
          <p:cNvSpPr>
            <a:spLocks noGrp="1" noChangeArrowheads="1"/>
          </p:cNvSpPr>
          <p:nvPr>
            <p:ph type="title"/>
          </p:nvPr>
        </p:nvSpPr>
        <p:spPr/>
        <p:txBody>
          <a:bodyPr lIns="90488" tIns="44450" rIns="90488" bIns="44450">
            <a:normAutofit/>
          </a:bodyPr>
          <a:lstStyle/>
          <a:p>
            <a:pPr algn="ctr" eaLnBrk="1" hangingPunct="1">
              <a:defRPr/>
            </a:pPr>
            <a:r>
              <a:rPr lang="en-US" sz="4000" dirty="0">
                <a:effectLst/>
              </a:rPr>
              <a:t>Escaping Dangling Modifiers</a:t>
            </a:r>
          </a:p>
        </p:txBody>
      </p:sp>
      <p:sp>
        <p:nvSpPr>
          <p:cNvPr id="4" name="Content Placeholder 3"/>
          <p:cNvSpPr>
            <a:spLocks noGrp="1"/>
          </p:cNvSpPr>
          <p:nvPr>
            <p:ph idx="1"/>
          </p:nvPr>
        </p:nvSpPr>
        <p:spPr>
          <a:xfrm>
            <a:off x="457200" y="1600200"/>
            <a:ext cx="7848600" cy="4525963"/>
          </a:xfrm>
        </p:spPr>
        <p:txBody>
          <a:bodyPr>
            <a:normAutofit/>
          </a:bodyPr>
          <a:lstStyle/>
          <a:p>
            <a:r>
              <a:rPr lang="en-CA" dirty="0"/>
              <a:t>Avoid dangling modifiers.</a:t>
            </a:r>
          </a:p>
          <a:p>
            <a:r>
              <a:rPr lang="en-CA" dirty="0"/>
              <a:t>Ensure the word or phrase it describes is not missing.</a:t>
            </a:r>
          </a:p>
          <a:p>
            <a:r>
              <a:rPr lang="en-CA" b="1" dirty="0">
                <a:solidFill>
                  <a:schemeClr val="accent3">
                    <a:lumMod val="50000"/>
                  </a:schemeClr>
                </a:solidFill>
              </a:rPr>
              <a:t>Not this:</a:t>
            </a:r>
            <a:r>
              <a:rPr lang="en-CA" dirty="0"/>
              <a:t> Skilled at graphic design, the contract went to Design One.</a:t>
            </a:r>
            <a:endParaRPr lang="en-CA" dirty="0">
              <a:solidFill>
                <a:schemeClr val="tx2"/>
              </a:solidFill>
            </a:endParaRPr>
          </a:p>
          <a:p>
            <a:r>
              <a:rPr lang="en-CA" b="1" dirty="0">
                <a:solidFill>
                  <a:schemeClr val="accent3">
                    <a:lumMod val="50000"/>
                  </a:schemeClr>
                </a:solidFill>
              </a:rPr>
              <a:t>But this</a:t>
            </a:r>
            <a:r>
              <a:rPr lang="en-CA" b="1" dirty="0"/>
              <a:t>:</a:t>
            </a:r>
            <a:r>
              <a:rPr lang="en-CA" dirty="0"/>
              <a:t> Skilled at graphic design, Design One won the contract.</a:t>
            </a:r>
            <a:endParaRPr lang="en-CA" dirty="0">
              <a:solidFill>
                <a:schemeClr val="tx2"/>
              </a:solidFill>
            </a:endParaRPr>
          </a:p>
          <a:p>
            <a:endParaRPr lang="en-CA" dirty="0"/>
          </a:p>
          <a:p>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7828" name="Rectangle 3"/>
          <p:cNvSpPr>
            <a:spLocks noChangeArrowheads="1"/>
          </p:cNvSpPr>
          <p:nvPr/>
        </p:nvSpPr>
        <p:spPr bwMode="auto">
          <a:xfrm>
            <a:off x="685800" y="6248400"/>
            <a:ext cx="19050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77829" name="Rectangle 4"/>
          <p:cNvSpPr>
            <a:spLocks noChangeArrowheads="1"/>
          </p:cNvSpPr>
          <p:nvPr/>
        </p:nvSpPr>
        <p:spPr bwMode="auto">
          <a:xfrm>
            <a:off x="3124200" y="6248400"/>
            <a:ext cx="2895600" cy="457200"/>
          </a:xfrm>
          <a:prstGeom prst="rect">
            <a:avLst/>
          </a:prstGeom>
          <a:noFill/>
          <a:ln w="12700">
            <a:noFill/>
            <a:miter lim="800000"/>
            <a:headEnd/>
            <a:tailEnd/>
          </a:ln>
        </p:spPr>
        <p:txBody>
          <a:bodyPr wrap="none" anchor="ctr"/>
          <a:lstStyle/>
          <a:p>
            <a:pPr>
              <a:lnSpc>
                <a:spcPct val="90000"/>
              </a:lnSpc>
              <a:spcBef>
                <a:spcPct val="20000"/>
              </a:spcBef>
              <a:buClr>
                <a:srgbClr val="963C26"/>
              </a:buClr>
              <a:buFont typeface="Wingdings" pitchFamily="2" charset="2"/>
              <a:buNone/>
            </a:pPr>
            <a:endParaRPr lang="en-CA" dirty="0"/>
          </a:p>
        </p:txBody>
      </p:sp>
      <p:sp>
        <p:nvSpPr>
          <p:cNvPr id="8" name="Slide Number Placeholder 7"/>
          <p:cNvSpPr>
            <a:spLocks noGrp="1"/>
          </p:cNvSpPr>
          <p:nvPr>
            <p:ph type="sldNum" sz="quarter" idx="4"/>
          </p:nvPr>
        </p:nvSpPr>
        <p:spPr/>
        <p:txBody>
          <a:bodyPr/>
          <a:lstStyle/>
          <a:p>
            <a:r>
              <a:rPr lang="en-CA" dirty="0"/>
              <a:t>5-</a:t>
            </a:r>
            <a:fld id="{90E60EF9-1974-4B4E-8EB0-BAAA0C254CFE}" type="slidenum">
              <a:rPr lang="en-CA" smtClean="0"/>
              <a:pPr/>
              <a:t>35</a:t>
            </a:fld>
            <a:endParaRPr lang="en-CA"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61"/>
                                        </p:tgtEl>
                                        <p:attrNameLst>
                                          <p:attrName>style.visibility</p:attrName>
                                        </p:attrNameLst>
                                      </p:cBhvr>
                                      <p:to>
                                        <p:strVal val="visible"/>
                                      </p:to>
                                    </p:set>
                                    <p:anim calcmode="lin" valueType="num">
                                      <p:cBhvr additive="base">
                                        <p:cTn id="7" dur="500" fill="hold"/>
                                        <p:tgtEl>
                                          <p:spTgt spid="352261"/>
                                        </p:tgtEl>
                                        <p:attrNameLst>
                                          <p:attrName>ppt_x</p:attrName>
                                        </p:attrNameLst>
                                      </p:cBhvr>
                                      <p:tavLst>
                                        <p:tav tm="0">
                                          <p:val>
                                            <p:strVal val="0-#ppt_w/2"/>
                                          </p:val>
                                        </p:tav>
                                        <p:tav tm="100000">
                                          <p:val>
                                            <p:strVal val="#ppt_x"/>
                                          </p:val>
                                        </p:tav>
                                      </p:tavLst>
                                    </p:anim>
                                    <p:anim calcmode="lin" valueType="num">
                                      <p:cBhvr additive="base">
                                        <p:cTn id="8" dur="500" fill="hold"/>
                                        <p:tgtEl>
                                          <p:spTgt spid="35226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1" grpId="0"/>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Grp="1" noChangeArrowheads="1"/>
          </p:cNvSpPr>
          <p:nvPr>
            <p:ph type="title"/>
          </p:nvPr>
        </p:nvSpPr>
        <p:spPr/>
        <p:txBody>
          <a:bodyPr/>
          <a:lstStyle/>
          <a:p>
            <a:r>
              <a:rPr lang="en-US" dirty="0"/>
              <a:t>Escaping Misplaced Modifiers</a:t>
            </a:r>
          </a:p>
        </p:txBody>
      </p:sp>
      <p:sp>
        <p:nvSpPr>
          <p:cNvPr id="3" name="Content Placeholder 2"/>
          <p:cNvSpPr>
            <a:spLocks noGrp="1"/>
          </p:cNvSpPr>
          <p:nvPr>
            <p:ph idx="1"/>
          </p:nvPr>
        </p:nvSpPr>
        <p:spPr>
          <a:xfrm>
            <a:off x="457200" y="1600200"/>
            <a:ext cx="7848600" cy="4525963"/>
          </a:xfrm>
        </p:spPr>
        <p:txBody>
          <a:bodyPr>
            <a:normAutofit lnSpcReduction="10000"/>
          </a:bodyPr>
          <a:lstStyle/>
          <a:p>
            <a:r>
              <a:rPr lang="en-US" dirty="0"/>
              <a:t>Avoid errors with modifiers.</a:t>
            </a:r>
          </a:p>
          <a:p>
            <a:r>
              <a:rPr lang="en-US" dirty="0"/>
              <a:t>Keep phrases close to the words they describe.</a:t>
            </a:r>
          </a:p>
          <a:p>
            <a:r>
              <a:rPr lang="en-US" b="1" dirty="0">
                <a:solidFill>
                  <a:schemeClr val="accent3">
                    <a:lumMod val="50000"/>
                  </a:schemeClr>
                </a:solidFill>
              </a:rPr>
              <a:t>Not this: </a:t>
            </a:r>
            <a:r>
              <a:rPr lang="en-US" dirty="0"/>
              <a:t>The recruiter interviewed candidates who had excellent computer skills in the morning. </a:t>
            </a:r>
          </a:p>
          <a:p>
            <a:r>
              <a:rPr lang="en-US" b="1" dirty="0">
                <a:solidFill>
                  <a:schemeClr val="accent3">
                    <a:lumMod val="50000"/>
                  </a:schemeClr>
                </a:solidFill>
              </a:rPr>
              <a:t>But this</a:t>
            </a:r>
            <a:r>
              <a:rPr lang="en-US" b="1" dirty="0"/>
              <a:t>: </a:t>
            </a:r>
            <a:r>
              <a:rPr lang="en-US" dirty="0"/>
              <a:t>In the morning the recruiter interviewed candidates who had excellent computer skills.</a:t>
            </a:r>
            <a:endParaRPr lang="en-CA" dirty="0">
              <a:solidFill>
                <a:schemeClr val="tx2"/>
              </a:solidFill>
            </a:endParaRP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36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F0AF-41B5-41A3-9390-A8354EF17EC4}"/>
              </a:ext>
            </a:extLst>
          </p:cNvPr>
          <p:cNvSpPr>
            <a:spLocks noGrp="1"/>
          </p:cNvSpPr>
          <p:nvPr>
            <p:ph type="title"/>
          </p:nvPr>
        </p:nvSpPr>
        <p:spPr/>
        <p:txBody>
          <a:bodyPr/>
          <a:lstStyle/>
          <a:p>
            <a:r>
              <a:rPr lang="en-CA" dirty="0"/>
              <a:t>Drafting Effective Sentences</a:t>
            </a:r>
          </a:p>
        </p:txBody>
      </p:sp>
      <p:sp>
        <p:nvSpPr>
          <p:cNvPr id="3" name="Content Placeholder 2">
            <a:extLst>
              <a:ext uri="{FF2B5EF4-FFF2-40B4-BE49-F238E27FC236}">
                <a16:creationId xmlns:a16="http://schemas.microsoft.com/office/drawing/2014/main" id="{C7E26792-2CED-4379-AFCE-889226368D07}"/>
              </a:ext>
            </a:extLst>
          </p:cNvPr>
          <p:cNvSpPr>
            <a:spLocks noGrp="1"/>
          </p:cNvSpPr>
          <p:nvPr>
            <p:ph idx="1"/>
          </p:nvPr>
        </p:nvSpPr>
        <p:spPr/>
        <p:txBody>
          <a:bodyPr>
            <a:normAutofit lnSpcReduction="10000"/>
          </a:bodyPr>
          <a:lstStyle/>
          <a:p>
            <a:r>
              <a:rPr lang="en-CA" dirty="0"/>
              <a:t>Use a variety of sentence types.</a:t>
            </a:r>
          </a:p>
          <a:p>
            <a:r>
              <a:rPr lang="en-CA" dirty="0"/>
              <a:t>Avoid common sentence faults.</a:t>
            </a:r>
          </a:p>
          <a:p>
            <a:r>
              <a:rPr lang="en-CA" dirty="0"/>
              <a:t>Control sentence length.</a:t>
            </a:r>
          </a:p>
          <a:p>
            <a:r>
              <a:rPr lang="en-CA" dirty="0"/>
              <a:t>Emphasize important ideas.</a:t>
            </a:r>
          </a:p>
          <a:p>
            <a:r>
              <a:rPr lang="en-CA" dirty="0"/>
              <a:t>Apply active- and passive-voice verbs strategically.</a:t>
            </a:r>
          </a:p>
          <a:p>
            <a:r>
              <a:rPr lang="en-CA" dirty="0"/>
              <a:t>Employ parallelism.</a:t>
            </a:r>
          </a:p>
          <a:p>
            <a:r>
              <a:rPr lang="en-CA" dirty="0"/>
              <a:t>Eliminate dangling and misplaced modifiers.</a:t>
            </a:r>
          </a:p>
          <a:p>
            <a:endParaRPr lang="en-CA" dirty="0"/>
          </a:p>
        </p:txBody>
      </p:sp>
      <p:sp>
        <p:nvSpPr>
          <p:cNvPr id="4" name="Footer Placeholder 3">
            <a:extLst>
              <a:ext uri="{FF2B5EF4-FFF2-40B4-BE49-F238E27FC236}">
                <a16:creationId xmlns:a16="http://schemas.microsoft.com/office/drawing/2014/main" id="{583CE93F-2A0D-4E2E-9D18-1E4F3DD29D60}"/>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5FADE2D3-9E99-46B2-801D-CBB9F388D8E9}"/>
              </a:ext>
            </a:extLst>
          </p:cNvPr>
          <p:cNvSpPr>
            <a:spLocks noGrp="1"/>
          </p:cNvSpPr>
          <p:nvPr>
            <p:ph type="sldNum" sz="quarter" idx="4"/>
          </p:nvPr>
        </p:nvSpPr>
        <p:spPr/>
        <p:txBody>
          <a:bodyPr/>
          <a:lstStyle/>
          <a:p>
            <a:r>
              <a:rPr lang="en-CA" dirty="0"/>
              <a:t>5-</a:t>
            </a:r>
            <a:fld id="{90E60EF9-1974-4B4E-8EB0-BAAA0C254CFE}" type="slidenum">
              <a:rPr lang="en-CA" smtClean="0"/>
              <a:pPr/>
              <a:t>37</a:t>
            </a:fld>
            <a:endParaRPr lang="en-CA" dirty="0"/>
          </a:p>
        </p:txBody>
      </p:sp>
    </p:spTree>
    <p:extLst>
      <p:ext uri="{BB962C8B-B14F-4D97-AF65-F5344CB8AC3E}">
        <p14:creationId xmlns:p14="http://schemas.microsoft.com/office/powerpoint/2010/main" val="19943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0" fill="hold">
                            <p:stCondLst>
                              <p:cond delay="3000"/>
                            </p:stCondLst>
                            <p:childTnLst>
                              <p:par>
                                <p:cTn id="41" presetID="2" presetClass="entr" presetSubtype="8" fill="hold"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0" y="152400"/>
            <a:ext cx="9144000" cy="1143000"/>
          </a:xfrm>
        </p:spPr>
        <p:txBody>
          <a:bodyPr>
            <a:normAutofit/>
          </a:bodyPr>
          <a:lstStyle/>
          <a:p>
            <a:r>
              <a:rPr lang="en-US" dirty="0">
                <a:solidFill>
                  <a:srgbClr val="000000"/>
                </a:solidFill>
              </a:rPr>
              <a:t>Building Well-Organized Paragraphs</a:t>
            </a:r>
          </a:p>
        </p:txBody>
      </p:sp>
      <p:sp>
        <p:nvSpPr>
          <p:cNvPr id="4" name="Content Placeholder 3"/>
          <p:cNvSpPr>
            <a:spLocks noGrp="1"/>
          </p:cNvSpPr>
          <p:nvPr>
            <p:ph idx="1"/>
          </p:nvPr>
        </p:nvSpPr>
        <p:spPr>
          <a:xfrm>
            <a:off x="457200" y="1295400"/>
            <a:ext cx="7772400" cy="4525963"/>
          </a:xfrm>
        </p:spPr>
        <p:txBody>
          <a:bodyPr>
            <a:noAutofit/>
          </a:bodyPr>
          <a:lstStyle/>
          <a:p>
            <a:pPr>
              <a:spcBef>
                <a:spcPts val="600"/>
              </a:spcBef>
            </a:pPr>
            <a:r>
              <a:rPr lang="en-US" dirty="0"/>
              <a:t>Paragraphs are groups of sentences about one idea.</a:t>
            </a:r>
          </a:p>
          <a:p>
            <a:pPr>
              <a:spcBef>
                <a:spcPts val="600"/>
              </a:spcBef>
            </a:pPr>
            <a:r>
              <a:rPr lang="en-US" dirty="0"/>
              <a:t>They group similar ideas together.</a:t>
            </a:r>
          </a:p>
          <a:p>
            <a:pPr>
              <a:spcBef>
                <a:spcPts val="600"/>
              </a:spcBef>
            </a:pPr>
            <a:r>
              <a:rPr lang="en-US" dirty="0"/>
              <a:t>They build coherence and use transitional expressions. </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38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682"/>
                                        </p:tgtEl>
                                        <p:attrNameLst>
                                          <p:attrName>style.visibility</p:attrName>
                                        </p:attrNameLst>
                                      </p:cBhvr>
                                      <p:to>
                                        <p:strVal val="visible"/>
                                      </p:to>
                                    </p:set>
                                    <p:anim calcmode="lin" valueType="num">
                                      <p:cBhvr additive="base">
                                        <p:cTn id="7" dur="500" fill="hold"/>
                                        <p:tgtEl>
                                          <p:spTgt spid="327682"/>
                                        </p:tgtEl>
                                        <p:attrNameLst>
                                          <p:attrName>ppt_x</p:attrName>
                                        </p:attrNameLst>
                                      </p:cBhvr>
                                      <p:tavLst>
                                        <p:tav tm="0">
                                          <p:val>
                                            <p:strVal val="0-#ppt_w/2"/>
                                          </p:val>
                                        </p:tav>
                                        <p:tav tm="100000">
                                          <p:val>
                                            <p:strVal val="#ppt_x"/>
                                          </p:val>
                                        </p:tav>
                                      </p:tavLst>
                                    </p:anim>
                                    <p:anim calcmode="lin" valueType="num">
                                      <p:cBhvr additive="base">
                                        <p:cTn id="8" dur="500" fill="hold"/>
                                        <p:tgtEl>
                                          <p:spTgt spid="32768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1611-6F1F-4E1D-BD5D-1EBC7B5EBFC2}"/>
              </a:ext>
            </a:extLst>
          </p:cNvPr>
          <p:cNvSpPr>
            <a:spLocks noGrp="1"/>
          </p:cNvSpPr>
          <p:nvPr>
            <p:ph type="title"/>
          </p:nvPr>
        </p:nvSpPr>
        <p:spPr/>
        <p:txBody>
          <a:bodyPr>
            <a:normAutofit fontScale="90000"/>
          </a:bodyPr>
          <a:lstStyle/>
          <a:p>
            <a:r>
              <a:rPr lang="en-US" dirty="0">
                <a:solidFill>
                  <a:srgbClr val="000000"/>
                </a:solidFill>
              </a:rPr>
              <a:t>Building Well-Organized Paragraphs</a:t>
            </a:r>
            <a:endParaRPr lang="en-CA" dirty="0"/>
          </a:p>
        </p:txBody>
      </p:sp>
      <p:sp>
        <p:nvSpPr>
          <p:cNvPr id="3" name="Content Placeholder 2">
            <a:extLst>
              <a:ext uri="{FF2B5EF4-FFF2-40B4-BE49-F238E27FC236}">
                <a16:creationId xmlns:a16="http://schemas.microsoft.com/office/drawing/2014/main" id="{5A55C057-6985-4DA8-9213-476BA5414E8D}"/>
              </a:ext>
            </a:extLst>
          </p:cNvPr>
          <p:cNvSpPr>
            <a:spLocks noGrp="1"/>
          </p:cNvSpPr>
          <p:nvPr>
            <p:ph idx="1"/>
          </p:nvPr>
        </p:nvSpPr>
        <p:spPr/>
        <p:txBody>
          <a:bodyPr/>
          <a:lstStyle/>
          <a:p>
            <a:pPr marL="0" indent="0">
              <a:spcBef>
                <a:spcPts val="600"/>
              </a:spcBef>
              <a:buNone/>
            </a:pPr>
            <a:r>
              <a:rPr lang="en-CA" sz="2800" dirty="0"/>
              <a:t>Paragraphs may be composed of three kinds of sentences:</a:t>
            </a:r>
          </a:p>
          <a:p>
            <a:pPr lvl="1">
              <a:spcBef>
                <a:spcPts val="600"/>
              </a:spcBef>
              <a:buFont typeface="Arial" panose="020B0604020202020204" pitchFamily="34" charset="0"/>
              <a:buChar char="•"/>
            </a:pPr>
            <a:r>
              <a:rPr lang="en-CA" b="1" dirty="0"/>
              <a:t>Topic sentence: </a:t>
            </a:r>
            <a:r>
              <a:rPr lang="en-CA" dirty="0"/>
              <a:t>expresses the primary idea of the paragraph</a:t>
            </a:r>
          </a:p>
          <a:p>
            <a:pPr lvl="1">
              <a:spcBef>
                <a:spcPts val="600"/>
              </a:spcBef>
              <a:buFont typeface="Arial" panose="020B0604020202020204" pitchFamily="34" charset="0"/>
              <a:buChar char="•"/>
            </a:pPr>
            <a:r>
              <a:rPr lang="en-CA" b="1" dirty="0"/>
              <a:t>Supporting sentence:</a:t>
            </a:r>
            <a:r>
              <a:rPr lang="en-CA" dirty="0"/>
              <a:t> illustrates, explains, or strengthens the primary idea</a:t>
            </a:r>
          </a:p>
          <a:p>
            <a:pPr lvl="1">
              <a:spcBef>
                <a:spcPts val="600"/>
              </a:spcBef>
              <a:buFont typeface="Arial" panose="020B0604020202020204" pitchFamily="34" charset="0"/>
              <a:buChar char="•"/>
            </a:pPr>
            <a:r>
              <a:rPr lang="en-CA" b="1" dirty="0"/>
              <a:t>Limiting sentence: </a:t>
            </a:r>
            <a:r>
              <a:rPr lang="en-CA" dirty="0"/>
              <a:t>opposes the primary idea by suggesting a negative or contrasting thought; may precede or follow the main sentence</a:t>
            </a:r>
          </a:p>
          <a:p>
            <a:endParaRPr lang="en-CA" dirty="0"/>
          </a:p>
        </p:txBody>
      </p:sp>
      <p:sp>
        <p:nvSpPr>
          <p:cNvPr id="4" name="Footer Placeholder 3">
            <a:extLst>
              <a:ext uri="{FF2B5EF4-FFF2-40B4-BE49-F238E27FC236}">
                <a16:creationId xmlns:a16="http://schemas.microsoft.com/office/drawing/2014/main" id="{5B2964FE-B5F4-4D93-A31C-4CD5F71D9225}"/>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0617E07C-7CD1-45E4-A1AF-06B115E1CAF1}"/>
              </a:ext>
            </a:extLst>
          </p:cNvPr>
          <p:cNvSpPr>
            <a:spLocks noGrp="1"/>
          </p:cNvSpPr>
          <p:nvPr>
            <p:ph type="sldNum" sz="quarter" idx="4"/>
          </p:nvPr>
        </p:nvSpPr>
        <p:spPr/>
        <p:txBody>
          <a:bodyPr/>
          <a:lstStyle/>
          <a:p>
            <a:r>
              <a:rPr lang="en-CA" dirty="0"/>
              <a:t>5-</a:t>
            </a:r>
            <a:fld id="{90E60EF9-1974-4B4E-8EB0-BAAA0C254CFE}" type="slidenum">
              <a:rPr lang="en-CA" smtClean="0"/>
              <a:pPr/>
              <a:t>39</a:t>
            </a:fld>
            <a:endParaRPr lang="en-CA" dirty="0"/>
          </a:p>
        </p:txBody>
      </p:sp>
    </p:spTree>
    <p:extLst>
      <p:ext uri="{BB962C8B-B14F-4D97-AF65-F5344CB8AC3E}">
        <p14:creationId xmlns:p14="http://schemas.microsoft.com/office/powerpoint/2010/main" val="322413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1500"/>
                            </p:stCondLst>
                            <p:childTnLst>
                              <p:par>
                                <p:cTn id="24" presetID="2" presetClass="entr" presetSubtype="8"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60D8C-2D0A-4636-8F6E-9EA2355434D7}"/>
              </a:ext>
            </a:extLst>
          </p:cNvPr>
          <p:cNvSpPr>
            <a:spLocks noGrp="1"/>
          </p:cNvSpPr>
          <p:nvPr>
            <p:ph type="title"/>
          </p:nvPr>
        </p:nvSpPr>
        <p:spPr/>
        <p:txBody>
          <a:bodyPr>
            <a:normAutofit/>
          </a:bodyPr>
          <a:lstStyle/>
          <a:p>
            <a:r>
              <a:rPr lang="en-CA" dirty="0"/>
              <a:t>Phase 2 of 3-x-3 Writing Process</a:t>
            </a:r>
          </a:p>
        </p:txBody>
      </p:sp>
      <p:sp>
        <p:nvSpPr>
          <p:cNvPr id="3" name="Content Placeholder 2">
            <a:extLst>
              <a:ext uri="{FF2B5EF4-FFF2-40B4-BE49-F238E27FC236}">
                <a16:creationId xmlns:a16="http://schemas.microsoft.com/office/drawing/2014/main" id="{DBD60884-A82A-4EE6-8ADE-856ED5F8E4C8}"/>
              </a:ext>
            </a:extLst>
          </p:cNvPr>
          <p:cNvSpPr>
            <a:spLocks noGrp="1"/>
          </p:cNvSpPr>
          <p:nvPr>
            <p:ph idx="1"/>
          </p:nvPr>
        </p:nvSpPr>
        <p:spPr>
          <a:xfrm>
            <a:off x="457200" y="1988840"/>
            <a:ext cx="8229600" cy="4137323"/>
          </a:xfrm>
        </p:spPr>
        <p:txBody>
          <a:bodyPr/>
          <a:lstStyle/>
          <a:p>
            <a:pPr algn="ctr">
              <a:buFont typeface="Wingdings" panose="05000000000000000000" pitchFamily="2" charset="2"/>
              <a:buChar char="ü"/>
            </a:pPr>
            <a:r>
              <a:rPr lang="en-CA" sz="3800" dirty="0"/>
              <a:t>Researching</a:t>
            </a:r>
          </a:p>
          <a:p>
            <a:pPr algn="ctr">
              <a:buFont typeface="Wingdings" panose="05000000000000000000" pitchFamily="2" charset="2"/>
              <a:buChar char="ü"/>
            </a:pPr>
            <a:r>
              <a:rPr lang="en-CA" sz="3800" dirty="0"/>
              <a:t>Organizing</a:t>
            </a:r>
          </a:p>
          <a:p>
            <a:pPr algn="ctr">
              <a:buFont typeface="Wingdings" panose="05000000000000000000" pitchFamily="2" charset="2"/>
              <a:buChar char="ü"/>
            </a:pPr>
            <a:r>
              <a:rPr lang="en-CA" sz="3800" dirty="0"/>
              <a:t>Drafting</a:t>
            </a:r>
          </a:p>
          <a:p>
            <a:endParaRPr lang="en-CA" dirty="0"/>
          </a:p>
        </p:txBody>
      </p:sp>
      <p:sp>
        <p:nvSpPr>
          <p:cNvPr id="4" name="Footer Placeholder 3">
            <a:extLst>
              <a:ext uri="{FF2B5EF4-FFF2-40B4-BE49-F238E27FC236}">
                <a16:creationId xmlns:a16="http://schemas.microsoft.com/office/drawing/2014/main" id="{AD6BD328-F224-4A29-8699-39156EDBCC85}"/>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FEF5C7E9-D380-4534-9EDC-7E5CCA642615}"/>
              </a:ext>
            </a:extLst>
          </p:cNvPr>
          <p:cNvSpPr>
            <a:spLocks noGrp="1"/>
          </p:cNvSpPr>
          <p:nvPr>
            <p:ph type="sldNum" sz="quarter" idx="4"/>
          </p:nvPr>
        </p:nvSpPr>
        <p:spPr/>
        <p:txBody>
          <a:bodyPr/>
          <a:lstStyle/>
          <a:p>
            <a:r>
              <a:rPr lang="en-CA" dirty="0"/>
              <a:t>5-</a:t>
            </a:r>
            <a:fld id="{90E60EF9-1974-4B4E-8EB0-BAAA0C254CFE}" type="slidenum">
              <a:rPr lang="en-CA" smtClean="0"/>
              <a:pPr/>
              <a:t>4</a:t>
            </a:fld>
            <a:endParaRPr lang="en-CA" dirty="0"/>
          </a:p>
        </p:txBody>
      </p:sp>
    </p:spTree>
    <p:extLst>
      <p:ext uri="{BB962C8B-B14F-4D97-AF65-F5344CB8AC3E}">
        <p14:creationId xmlns:p14="http://schemas.microsoft.com/office/powerpoint/2010/main" val="1438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5333" name="Rectangle 5"/>
          <p:cNvSpPr>
            <a:spLocks noGrp="1" noChangeArrowheads="1"/>
          </p:cNvSpPr>
          <p:nvPr>
            <p:ph type="title"/>
          </p:nvPr>
        </p:nvSpPr>
        <p:spPr/>
        <p:txBody>
          <a:bodyPr/>
          <a:lstStyle/>
          <a:p>
            <a:r>
              <a:rPr lang="en-US" dirty="0"/>
              <a:t>Well-Organized Paragraphs</a:t>
            </a:r>
          </a:p>
        </p:txBody>
      </p:sp>
      <p:sp>
        <p:nvSpPr>
          <p:cNvPr id="355331" name="Rectangle 3"/>
          <p:cNvSpPr>
            <a:spLocks noGrp="1" noChangeArrowheads="1"/>
          </p:cNvSpPr>
          <p:nvPr>
            <p:ph idx="1"/>
          </p:nvPr>
        </p:nvSpPr>
        <p:spPr/>
        <p:txBody>
          <a:bodyPr/>
          <a:lstStyle/>
          <a:p>
            <a:r>
              <a:rPr lang="en-US" dirty="0"/>
              <a:t>Create paragraphs that follow one of three classic paragraph plans: </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355336" name="Rectangle 8"/>
          <p:cNvSpPr>
            <a:spLocks noChangeArrowheads="1"/>
          </p:cNvSpPr>
          <p:nvPr/>
        </p:nvSpPr>
        <p:spPr bwMode="auto">
          <a:xfrm>
            <a:off x="914400" y="2992970"/>
            <a:ext cx="2286000" cy="2043636"/>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3200" dirty="0">
                <a:latin typeface="Calibri" pitchFamily="34" charset="0"/>
                <a:cs typeface="Calibri" pitchFamily="34" charset="0"/>
              </a:rPr>
            </a:br>
            <a:r>
              <a:rPr lang="en-US" sz="3200" b="1" dirty="0">
                <a:latin typeface="Calibri" pitchFamily="34" charset="0"/>
                <a:cs typeface="Calibri" pitchFamily="34" charset="0"/>
              </a:rPr>
              <a:t>Direct</a:t>
            </a:r>
            <a:br>
              <a:rPr lang="en-US" sz="3200" b="1" dirty="0">
                <a:latin typeface="Calibri" pitchFamily="34" charset="0"/>
                <a:cs typeface="Calibri" pitchFamily="34" charset="0"/>
              </a:rPr>
            </a:br>
            <a:r>
              <a:rPr lang="en-US" sz="3200" b="1" dirty="0">
                <a:latin typeface="Calibri" pitchFamily="34" charset="0"/>
                <a:cs typeface="Calibri" pitchFamily="34" charset="0"/>
              </a:rPr>
              <a:t>plan</a:t>
            </a:r>
          </a:p>
          <a:p>
            <a:pPr defTabSz="514350" hangingPunct="0"/>
            <a:endParaRPr lang="en-US" sz="3200" b="1" dirty="0">
              <a:latin typeface="Calibri" pitchFamily="34" charset="0"/>
              <a:cs typeface="Calibri" pitchFamily="34" charset="0"/>
            </a:endParaRPr>
          </a:p>
        </p:txBody>
      </p:sp>
      <p:sp>
        <p:nvSpPr>
          <p:cNvPr id="355339" name="Rectangle 11"/>
          <p:cNvSpPr>
            <a:spLocks noChangeArrowheads="1"/>
          </p:cNvSpPr>
          <p:nvPr/>
        </p:nvSpPr>
        <p:spPr bwMode="auto">
          <a:xfrm>
            <a:off x="5638800" y="2992970"/>
            <a:ext cx="2286000" cy="2043636"/>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3200" dirty="0">
                <a:latin typeface="+mn-lt"/>
              </a:rPr>
            </a:br>
            <a:r>
              <a:rPr lang="en-US" sz="3200" b="1" dirty="0">
                <a:latin typeface="+mn-lt"/>
              </a:rPr>
              <a:t>Indirect</a:t>
            </a:r>
          </a:p>
          <a:p>
            <a:pPr algn="ctr" defTabSz="514350" eaLnBrk="0" hangingPunct="0"/>
            <a:r>
              <a:rPr lang="en-US" sz="3200" b="1" dirty="0">
                <a:latin typeface="+mn-lt"/>
              </a:rPr>
              <a:t>plan</a:t>
            </a:r>
          </a:p>
          <a:p>
            <a:pPr defTabSz="514350" hangingPunct="0"/>
            <a:endParaRPr lang="en-US" sz="3200" b="1" dirty="0">
              <a:latin typeface="+mn-lt"/>
            </a:endParaRPr>
          </a:p>
        </p:txBody>
      </p:sp>
      <p:sp>
        <p:nvSpPr>
          <p:cNvPr id="355342" name="Rectangle 14"/>
          <p:cNvSpPr>
            <a:spLocks noChangeArrowheads="1"/>
          </p:cNvSpPr>
          <p:nvPr/>
        </p:nvSpPr>
        <p:spPr bwMode="auto">
          <a:xfrm>
            <a:off x="3276600" y="2992970"/>
            <a:ext cx="2286000" cy="2043636"/>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3200" dirty="0">
                <a:latin typeface="Calibri" pitchFamily="34" charset="0"/>
                <a:cs typeface="Calibri" pitchFamily="34" charset="0"/>
              </a:rPr>
            </a:br>
            <a:r>
              <a:rPr lang="en-US" sz="3200" b="1" dirty="0">
                <a:latin typeface="Calibri" pitchFamily="34" charset="0"/>
                <a:cs typeface="Calibri" pitchFamily="34" charset="0"/>
              </a:rPr>
              <a:t>Pivoting</a:t>
            </a:r>
            <a:br>
              <a:rPr lang="en-US" sz="3200" b="1" dirty="0">
                <a:latin typeface="Calibri" pitchFamily="34" charset="0"/>
                <a:cs typeface="Calibri" pitchFamily="34" charset="0"/>
              </a:rPr>
            </a:br>
            <a:r>
              <a:rPr lang="en-US" sz="3200" b="1" dirty="0">
                <a:latin typeface="Calibri" pitchFamily="34" charset="0"/>
                <a:cs typeface="Calibri" pitchFamily="34" charset="0"/>
              </a:rPr>
              <a:t>plan</a:t>
            </a:r>
          </a:p>
          <a:p>
            <a:pPr defTabSz="514350" hangingPunct="0"/>
            <a:endParaRPr lang="en-US" sz="3200" b="1" dirty="0">
              <a:latin typeface="Calibri" pitchFamily="34" charset="0"/>
              <a:cs typeface="Calibri" pitchFamily="34" charset="0"/>
            </a:endParaRPr>
          </a:p>
        </p:txBody>
      </p:sp>
      <p:sp>
        <p:nvSpPr>
          <p:cNvPr id="9" name="Slide Number Placeholder 8"/>
          <p:cNvSpPr>
            <a:spLocks noGrp="1"/>
          </p:cNvSpPr>
          <p:nvPr>
            <p:ph type="sldNum" sz="quarter" idx="4"/>
          </p:nvPr>
        </p:nvSpPr>
        <p:spPr/>
        <p:txBody>
          <a:bodyPr/>
          <a:lstStyle/>
          <a:p>
            <a:r>
              <a:rPr lang="en-CA" dirty="0"/>
              <a:t>5-</a:t>
            </a:r>
            <a:fld id="{90E60EF9-1974-4B4E-8EB0-BAAA0C254CFE}" type="slidenum">
              <a:rPr lang="en-CA" smtClean="0"/>
              <a:pPr/>
              <a:t>40</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5333"/>
                                        </p:tgtEl>
                                        <p:attrNameLst>
                                          <p:attrName>style.visibility</p:attrName>
                                        </p:attrNameLst>
                                      </p:cBhvr>
                                      <p:to>
                                        <p:strVal val="visible"/>
                                      </p:to>
                                    </p:set>
                                    <p:anim calcmode="lin" valueType="num">
                                      <p:cBhvr additive="base">
                                        <p:cTn id="7" dur="500" fill="hold"/>
                                        <p:tgtEl>
                                          <p:spTgt spid="355333"/>
                                        </p:tgtEl>
                                        <p:attrNameLst>
                                          <p:attrName>ppt_x</p:attrName>
                                        </p:attrNameLst>
                                      </p:cBhvr>
                                      <p:tavLst>
                                        <p:tav tm="0">
                                          <p:val>
                                            <p:strVal val="0-#ppt_w/2"/>
                                          </p:val>
                                        </p:tav>
                                        <p:tav tm="100000">
                                          <p:val>
                                            <p:strVal val="#ppt_x"/>
                                          </p:val>
                                        </p:tav>
                                      </p:tavLst>
                                    </p:anim>
                                    <p:anim calcmode="lin" valueType="num">
                                      <p:cBhvr additive="base">
                                        <p:cTn id="8" dur="500" fill="hold"/>
                                        <p:tgtEl>
                                          <p:spTgt spid="35533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55331">
                                            <p:txEl>
                                              <p:pRg st="0" end="0"/>
                                            </p:txEl>
                                          </p:spTgt>
                                        </p:tgtEl>
                                        <p:attrNameLst>
                                          <p:attrName>style.visibility</p:attrName>
                                        </p:attrNameLst>
                                      </p:cBhvr>
                                      <p:to>
                                        <p:strVal val="visible"/>
                                      </p:to>
                                    </p:set>
                                    <p:anim calcmode="lin" valueType="num">
                                      <p:cBhvr additive="base">
                                        <p:cTn id="13" dur="500" fill="hold"/>
                                        <p:tgtEl>
                                          <p:spTgt spid="35533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53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5336"/>
                                        </p:tgtEl>
                                        <p:attrNameLst>
                                          <p:attrName>style.visibility</p:attrName>
                                        </p:attrNameLst>
                                      </p:cBhvr>
                                      <p:to>
                                        <p:strVal val="visible"/>
                                      </p:to>
                                    </p:set>
                                    <p:anim calcmode="lin" valueType="num">
                                      <p:cBhvr additive="base">
                                        <p:cTn id="19" dur="500" fill="hold"/>
                                        <p:tgtEl>
                                          <p:spTgt spid="355336"/>
                                        </p:tgtEl>
                                        <p:attrNameLst>
                                          <p:attrName>ppt_x</p:attrName>
                                        </p:attrNameLst>
                                      </p:cBhvr>
                                      <p:tavLst>
                                        <p:tav tm="0">
                                          <p:val>
                                            <p:strVal val="0-#ppt_w/2"/>
                                          </p:val>
                                        </p:tav>
                                        <p:tav tm="100000">
                                          <p:val>
                                            <p:strVal val="#ppt_x"/>
                                          </p:val>
                                        </p:tav>
                                      </p:tavLst>
                                    </p:anim>
                                    <p:anim calcmode="lin" valueType="num">
                                      <p:cBhvr additive="base">
                                        <p:cTn id="20" dur="500" fill="hold"/>
                                        <p:tgtEl>
                                          <p:spTgt spid="35533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5342"/>
                                        </p:tgtEl>
                                        <p:attrNameLst>
                                          <p:attrName>style.visibility</p:attrName>
                                        </p:attrNameLst>
                                      </p:cBhvr>
                                      <p:to>
                                        <p:strVal val="visible"/>
                                      </p:to>
                                    </p:set>
                                    <p:anim calcmode="lin" valueType="num">
                                      <p:cBhvr additive="base">
                                        <p:cTn id="25" dur="500" fill="hold"/>
                                        <p:tgtEl>
                                          <p:spTgt spid="355342"/>
                                        </p:tgtEl>
                                        <p:attrNameLst>
                                          <p:attrName>ppt_x</p:attrName>
                                        </p:attrNameLst>
                                      </p:cBhvr>
                                      <p:tavLst>
                                        <p:tav tm="0">
                                          <p:val>
                                            <p:strVal val="0-#ppt_w/2"/>
                                          </p:val>
                                        </p:tav>
                                        <p:tav tm="100000">
                                          <p:val>
                                            <p:strVal val="#ppt_x"/>
                                          </p:val>
                                        </p:tav>
                                      </p:tavLst>
                                    </p:anim>
                                    <p:anim calcmode="lin" valueType="num">
                                      <p:cBhvr additive="base">
                                        <p:cTn id="26" dur="500" fill="hold"/>
                                        <p:tgtEl>
                                          <p:spTgt spid="35534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5339"/>
                                        </p:tgtEl>
                                        <p:attrNameLst>
                                          <p:attrName>style.visibility</p:attrName>
                                        </p:attrNameLst>
                                      </p:cBhvr>
                                      <p:to>
                                        <p:strVal val="visible"/>
                                      </p:to>
                                    </p:set>
                                    <p:anim calcmode="lin" valueType="num">
                                      <p:cBhvr additive="base">
                                        <p:cTn id="31" dur="500" fill="hold"/>
                                        <p:tgtEl>
                                          <p:spTgt spid="355339"/>
                                        </p:tgtEl>
                                        <p:attrNameLst>
                                          <p:attrName>ppt_x</p:attrName>
                                        </p:attrNameLst>
                                      </p:cBhvr>
                                      <p:tavLst>
                                        <p:tav tm="0">
                                          <p:val>
                                            <p:strVal val="0-#ppt_w/2"/>
                                          </p:val>
                                        </p:tav>
                                        <p:tav tm="100000">
                                          <p:val>
                                            <p:strVal val="#ppt_x"/>
                                          </p:val>
                                        </p:tav>
                                      </p:tavLst>
                                    </p:anim>
                                    <p:anim calcmode="lin" valueType="num">
                                      <p:cBhvr additive="base">
                                        <p:cTn id="32" dur="500" fill="hold"/>
                                        <p:tgtEl>
                                          <p:spTgt spid="3553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3" grpId="0"/>
      <p:bldP spid="355336" grpId="0" animBg="1"/>
      <p:bldP spid="355339" grpId="0" animBg="1"/>
      <p:bldP spid="355342"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355" name="Rectangle 3"/>
          <p:cNvSpPr>
            <a:spLocks noGrp="1" noChangeArrowheads="1"/>
          </p:cNvSpPr>
          <p:nvPr>
            <p:ph type="title"/>
          </p:nvPr>
        </p:nvSpPr>
        <p:spPr/>
        <p:txBody>
          <a:bodyPr>
            <a:normAutofit/>
          </a:bodyPr>
          <a:lstStyle/>
          <a:p>
            <a:r>
              <a:rPr lang="en-US" dirty="0"/>
              <a:t>Effective Paragraphs: Direct Plan</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356356" name="Rectangle 4"/>
          <p:cNvSpPr>
            <a:spLocks noChangeArrowheads="1"/>
          </p:cNvSpPr>
          <p:nvPr/>
        </p:nvSpPr>
        <p:spPr bwMode="auto">
          <a:xfrm>
            <a:off x="712089" y="1589533"/>
            <a:ext cx="2438400" cy="1752600"/>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lstStyle/>
          <a:p>
            <a:pPr algn="ctr" defTabSz="514350" eaLnBrk="0" hangingPunct="0"/>
            <a:br>
              <a:rPr lang="en-US" sz="900" b="1" dirty="0">
                <a:latin typeface="Calibri" pitchFamily="34" charset="0"/>
                <a:cs typeface="Calibri" pitchFamily="34" charset="0"/>
              </a:rPr>
            </a:br>
            <a:br>
              <a:rPr lang="en-US" sz="900" b="1" dirty="0">
                <a:latin typeface="Calibri" pitchFamily="34" charset="0"/>
                <a:cs typeface="Calibri" pitchFamily="34" charset="0"/>
              </a:rPr>
            </a:br>
            <a:r>
              <a:rPr lang="en-US" sz="2800" b="1" dirty="0">
                <a:latin typeface="+mn-lt"/>
                <a:cs typeface="Calibri" pitchFamily="34" charset="0"/>
              </a:rPr>
              <a:t>Direct plan—common in business</a:t>
            </a:r>
          </a:p>
        </p:txBody>
      </p:sp>
      <p:sp>
        <p:nvSpPr>
          <p:cNvPr id="81925" name="Rectangle 5"/>
          <p:cNvSpPr>
            <a:spLocks noChangeArrowheads="1"/>
          </p:cNvSpPr>
          <p:nvPr/>
        </p:nvSpPr>
        <p:spPr bwMode="auto">
          <a:xfrm>
            <a:off x="5943600" y="1600200"/>
            <a:ext cx="2286000" cy="1781175"/>
          </a:xfrm>
          <a:prstGeom prst="rect">
            <a:avLst/>
          </a:prstGeom>
          <a:solidFill>
            <a:schemeClr val="accent3">
              <a:lumMod val="40000"/>
              <a:lumOff val="6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Calibri" pitchFamily="34" charset="0"/>
                <a:cs typeface="Calibri" pitchFamily="34" charset="0"/>
              </a:rPr>
            </a:br>
            <a:r>
              <a:rPr lang="en-US" sz="2800" b="1" dirty="0">
                <a:latin typeface="Calibri" pitchFamily="34" charset="0"/>
                <a:cs typeface="Calibri" pitchFamily="34" charset="0"/>
              </a:rPr>
              <a:t>Indirect </a:t>
            </a:r>
            <a:br>
              <a:rPr lang="en-US" sz="2800" b="1" dirty="0">
                <a:latin typeface="Calibri" pitchFamily="34" charset="0"/>
                <a:cs typeface="Calibri" pitchFamily="34" charset="0"/>
              </a:rPr>
            </a:br>
            <a:r>
              <a:rPr lang="en-US" sz="2800" b="1" dirty="0">
                <a:latin typeface="Calibri" pitchFamily="34" charset="0"/>
                <a:cs typeface="Calibri" pitchFamily="34" charset="0"/>
              </a:rPr>
              <a:t>plan</a:t>
            </a:r>
          </a:p>
          <a:p>
            <a:pPr defTabSz="514350" eaLnBrk="0" hangingPunct="0"/>
            <a:endParaRPr lang="en-US" sz="2800" b="1" dirty="0">
              <a:latin typeface="Calibri" pitchFamily="34" charset="0"/>
              <a:cs typeface="Calibri" pitchFamily="34" charset="0"/>
            </a:endParaRPr>
          </a:p>
        </p:txBody>
      </p:sp>
      <p:sp>
        <p:nvSpPr>
          <p:cNvPr id="81926" name="Rectangle 6"/>
          <p:cNvSpPr>
            <a:spLocks noChangeArrowheads="1"/>
          </p:cNvSpPr>
          <p:nvPr/>
        </p:nvSpPr>
        <p:spPr bwMode="auto">
          <a:xfrm>
            <a:off x="3429000" y="1752600"/>
            <a:ext cx="2286000" cy="1366528"/>
          </a:xfrm>
          <a:prstGeom prst="rect">
            <a:avLst/>
          </a:prstGeom>
          <a:solidFill>
            <a:schemeClr val="accent3">
              <a:lumMod val="60000"/>
              <a:lumOff val="4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mn-lt"/>
              </a:rPr>
            </a:br>
            <a:r>
              <a:rPr lang="en-US" sz="2800" b="1" dirty="0">
                <a:latin typeface="+mn-lt"/>
              </a:rPr>
              <a:t>Pivoting plan</a:t>
            </a:r>
          </a:p>
          <a:p>
            <a:pPr defTabSz="514350" hangingPunct="0"/>
            <a:endParaRPr lang="en-US" sz="2800" b="1" dirty="0">
              <a:latin typeface="+mn-lt"/>
            </a:endParaRPr>
          </a:p>
        </p:txBody>
      </p:sp>
      <p:sp>
        <p:nvSpPr>
          <p:cNvPr id="356361" name="Text Box 9"/>
          <p:cNvSpPr txBox="1">
            <a:spLocks noChangeArrowheads="1"/>
          </p:cNvSpPr>
          <p:nvPr/>
        </p:nvSpPr>
        <p:spPr bwMode="auto">
          <a:xfrm>
            <a:off x="685800" y="3733800"/>
            <a:ext cx="7543800" cy="503237"/>
          </a:xfrm>
          <a:prstGeom prst="rect">
            <a:avLst/>
          </a:prstGeom>
          <a:solidFill>
            <a:schemeClr val="accent3">
              <a:lumMod val="60000"/>
              <a:lumOff val="40000"/>
            </a:schemeClr>
          </a:solidFill>
          <a:ln w="9525" algn="ctr">
            <a:noFill/>
            <a:miter lim="800000"/>
            <a:headEnd/>
            <a:tailEnd/>
          </a:ln>
          <a:scene3d>
            <a:camera prst="orthographicFront"/>
            <a:lightRig rig="threePt" dir="t"/>
          </a:scene3d>
          <a:sp3d>
            <a:bevelT/>
          </a:sp3d>
        </p:spPr>
        <p:txBody>
          <a:bodyPr wrap="square">
            <a:spAutoFit/>
          </a:bodyPr>
          <a:lstStyle/>
          <a:p>
            <a:pPr algn="ctr">
              <a:lnSpc>
                <a:spcPct val="90000"/>
              </a:lnSpc>
              <a:spcBef>
                <a:spcPct val="20000"/>
              </a:spcBef>
              <a:buClr>
                <a:srgbClr val="963C26"/>
              </a:buClr>
              <a:buFont typeface="Wingdings" pitchFamily="2" charset="2"/>
              <a:buNone/>
            </a:pPr>
            <a:r>
              <a:rPr lang="en-US" sz="3000" b="1" dirty="0">
                <a:latin typeface="+mn-lt"/>
              </a:rPr>
              <a:t>Define, classify, illustrate, or describe</a:t>
            </a:r>
          </a:p>
        </p:txBody>
      </p:sp>
      <p:sp>
        <p:nvSpPr>
          <p:cNvPr id="356362" name="Text Box 10"/>
          <p:cNvSpPr txBox="1">
            <a:spLocks noChangeArrowheads="1"/>
          </p:cNvSpPr>
          <p:nvPr/>
        </p:nvSpPr>
        <p:spPr bwMode="auto">
          <a:xfrm>
            <a:off x="533400" y="4608081"/>
            <a:ext cx="3733800" cy="1259319"/>
          </a:xfrm>
          <a:prstGeom prst="rect">
            <a:avLst/>
          </a:prstGeom>
          <a:noFill/>
          <a:ln w="9525" algn="ctr">
            <a:noFill/>
            <a:miter lim="800000"/>
            <a:headEnd/>
            <a:tailEnd/>
          </a:ln>
        </p:spPr>
        <p:txBody>
          <a:bodyPr wrap="square">
            <a:spAutoFit/>
          </a:bodyPr>
          <a:lstStyle/>
          <a:p>
            <a:pPr marL="342900" indent="-342900">
              <a:lnSpc>
                <a:spcPct val="90000"/>
              </a:lnSpc>
              <a:spcBef>
                <a:spcPct val="20000"/>
              </a:spcBef>
              <a:buClr>
                <a:srgbClr val="002060"/>
              </a:buClr>
              <a:buFont typeface="Wingdings" pitchFamily="2" charset="2"/>
              <a:buAutoNum type="arabicPeriod"/>
            </a:pPr>
            <a:r>
              <a:rPr lang="en-US" dirty="0">
                <a:latin typeface="Calibri" pitchFamily="34" charset="0"/>
                <a:cs typeface="Calibri" pitchFamily="34" charset="0"/>
              </a:rPr>
              <a:t> Main sentence</a:t>
            </a:r>
          </a:p>
          <a:p>
            <a:pPr marL="342900" indent="-342900">
              <a:lnSpc>
                <a:spcPct val="90000"/>
              </a:lnSpc>
              <a:spcBef>
                <a:spcPct val="20000"/>
              </a:spcBef>
              <a:buClr>
                <a:srgbClr val="002060"/>
              </a:buClr>
              <a:buFont typeface="Wingdings" pitchFamily="2" charset="2"/>
              <a:buAutoNum type="arabicPeriod"/>
            </a:pPr>
            <a:r>
              <a:rPr lang="en-US" dirty="0">
                <a:latin typeface="Calibri" pitchFamily="34" charset="0"/>
                <a:cs typeface="Calibri" pitchFamily="34" charset="0"/>
              </a:rPr>
              <a:t> Supporting</a:t>
            </a:r>
            <a:br>
              <a:rPr lang="en-US" dirty="0">
                <a:latin typeface="Calibri" pitchFamily="34" charset="0"/>
                <a:cs typeface="Calibri" pitchFamily="34" charset="0"/>
              </a:rPr>
            </a:br>
            <a:r>
              <a:rPr lang="en-US" dirty="0">
                <a:latin typeface="Calibri" pitchFamily="34" charset="0"/>
                <a:cs typeface="Calibri" pitchFamily="34" charset="0"/>
              </a:rPr>
              <a:t> sentences</a:t>
            </a:r>
          </a:p>
        </p:txBody>
      </p:sp>
      <p:sp>
        <p:nvSpPr>
          <p:cNvPr id="356363" name="Text Box 11"/>
          <p:cNvSpPr txBox="1">
            <a:spLocks noChangeArrowheads="1"/>
          </p:cNvSpPr>
          <p:nvPr/>
        </p:nvSpPr>
        <p:spPr bwMode="auto">
          <a:xfrm>
            <a:off x="4648200" y="4572000"/>
            <a:ext cx="3810000" cy="1339341"/>
          </a:xfrm>
          <a:prstGeom prst="rect">
            <a:avLst/>
          </a:prstGeom>
          <a:noFill/>
          <a:ln w="9525" algn="ctr">
            <a:noFill/>
            <a:miter lim="800000"/>
            <a:headEnd/>
            <a:tailEnd/>
          </a:ln>
        </p:spPr>
        <p:txBody>
          <a:bodyPr wrap="square">
            <a:spAutoFit/>
          </a:bodyPr>
          <a:lstStyle/>
          <a:p>
            <a:pPr marL="342900" indent="-342900">
              <a:lnSpc>
                <a:spcPct val="90000"/>
              </a:lnSpc>
              <a:spcBef>
                <a:spcPct val="20000"/>
              </a:spcBef>
              <a:buClr>
                <a:srgbClr val="002060"/>
              </a:buClr>
              <a:buFont typeface="Wingdings" pitchFamily="2" charset="2"/>
              <a:buAutoNum type="arabicPeriod"/>
            </a:pPr>
            <a:r>
              <a:rPr lang="en-US" dirty="0">
                <a:latin typeface="Calibri" pitchFamily="34" charset="0"/>
                <a:cs typeface="Calibri" pitchFamily="34" charset="0"/>
              </a:rPr>
              <a:t> Main sentence</a:t>
            </a:r>
          </a:p>
          <a:p>
            <a:pPr marL="342900" indent="-342900">
              <a:lnSpc>
                <a:spcPct val="90000"/>
              </a:lnSpc>
              <a:spcBef>
                <a:spcPct val="20000"/>
              </a:spcBef>
              <a:buClr>
                <a:srgbClr val="002060"/>
              </a:buClr>
              <a:buFont typeface="Wingdings" pitchFamily="2" charset="2"/>
              <a:buAutoNum type="arabicPeriod"/>
            </a:pPr>
            <a:r>
              <a:rPr lang="en-US" dirty="0">
                <a:latin typeface="Calibri" pitchFamily="34" charset="0"/>
                <a:cs typeface="Calibri" pitchFamily="34" charset="0"/>
              </a:rPr>
              <a:t> (Limiting sentence)</a:t>
            </a:r>
          </a:p>
          <a:p>
            <a:pPr marL="342900" indent="-342900">
              <a:lnSpc>
                <a:spcPct val="90000"/>
              </a:lnSpc>
              <a:spcBef>
                <a:spcPct val="20000"/>
              </a:spcBef>
              <a:buClr>
                <a:srgbClr val="002060"/>
              </a:buClr>
              <a:buFont typeface="Wingdings" pitchFamily="2" charset="2"/>
              <a:buAutoNum type="arabicPeriod"/>
            </a:pPr>
            <a:r>
              <a:rPr lang="en-US" dirty="0">
                <a:latin typeface="Calibri" pitchFamily="34" charset="0"/>
                <a:cs typeface="Calibri" pitchFamily="34" charset="0"/>
              </a:rPr>
              <a:t> Supporting sentences</a:t>
            </a:r>
          </a:p>
        </p:txBody>
      </p:sp>
      <p:sp>
        <p:nvSpPr>
          <p:cNvPr id="11" name="Slide Number Placeholder 10"/>
          <p:cNvSpPr>
            <a:spLocks noGrp="1"/>
          </p:cNvSpPr>
          <p:nvPr>
            <p:ph type="sldNum" sz="quarter" idx="4"/>
          </p:nvPr>
        </p:nvSpPr>
        <p:spPr/>
        <p:txBody>
          <a:bodyPr/>
          <a:lstStyle/>
          <a:p>
            <a:r>
              <a:rPr lang="en-CA" dirty="0"/>
              <a:t>5-</a:t>
            </a:r>
            <a:fld id="{90E60EF9-1974-4B4E-8EB0-BAAA0C254CFE}" type="slidenum">
              <a:rPr lang="en-CA" smtClean="0"/>
              <a:pPr/>
              <a:t>41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6355"/>
                                        </p:tgtEl>
                                        <p:attrNameLst>
                                          <p:attrName>style.visibility</p:attrName>
                                        </p:attrNameLst>
                                      </p:cBhvr>
                                      <p:to>
                                        <p:strVal val="visible"/>
                                      </p:to>
                                    </p:set>
                                    <p:anim calcmode="lin" valueType="num">
                                      <p:cBhvr additive="base">
                                        <p:cTn id="7" dur="500" fill="hold"/>
                                        <p:tgtEl>
                                          <p:spTgt spid="356355"/>
                                        </p:tgtEl>
                                        <p:attrNameLst>
                                          <p:attrName>ppt_x</p:attrName>
                                        </p:attrNameLst>
                                      </p:cBhvr>
                                      <p:tavLst>
                                        <p:tav tm="0">
                                          <p:val>
                                            <p:strVal val="#ppt_x"/>
                                          </p:val>
                                        </p:tav>
                                        <p:tav tm="100000">
                                          <p:val>
                                            <p:strVal val="#ppt_x"/>
                                          </p:val>
                                        </p:tav>
                                      </p:tavLst>
                                    </p:anim>
                                    <p:anim calcmode="lin" valueType="num">
                                      <p:cBhvr additive="base">
                                        <p:cTn id="8" dur="500" fill="hold"/>
                                        <p:tgtEl>
                                          <p:spTgt spid="3563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6356"/>
                                        </p:tgtEl>
                                        <p:attrNameLst>
                                          <p:attrName>style.visibility</p:attrName>
                                        </p:attrNameLst>
                                      </p:cBhvr>
                                      <p:to>
                                        <p:strVal val="visible"/>
                                      </p:to>
                                    </p:set>
                                    <p:anim calcmode="lin" valueType="num">
                                      <p:cBhvr additive="base">
                                        <p:cTn id="13" dur="500" fill="hold"/>
                                        <p:tgtEl>
                                          <p:spTgt spid="356356"/>
                                        </p:tgtEl>
                                        <p:attrNameLst>
                                          <p:attrName>ppt_x</p:attrName>
                                        </p:attrNameLst>
                                      </p:cBhvr>
                                      <p:tavLst>
                                        <p:tav tm="0">
                                          <p:val>
                                            <p:strVal val="0-#ppt_w/2"/>
                                          </p:val>
                                        </p:tav>
                                        <p:tav tm="100000">
                                          <p:val>
                                            <p:strVal val="#ppt_x"/>
                                          </p:val>
                                        </p:tav>
                                      </p:tavLst>
                                    </p:anim>
                                    <p:anim calcmode="lin" valueType="num">
                                      <p:cBhvr additive="base">
                                        <p:cTn id="14" dur="500" fill="hold"/>
                                        <p:tgtEl>
                                          <p:spTgt spid="3563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6361"/>
                                        </p:tgtEl>
                                        <p:attrNameLst>
                                          <p:attrName>style.visibility</p:attrName>
                                        </p:attrNameLst>
                                      </p:cBhvr>
                                      <p:to>
                                        <p:strVal val="visible"/>
                                      </p:to>
                                    </p:set>
                                    <p:anim calcmode="lin" valueType="num">
                                      <p:cBhvr additive="base">
                                        <p:cTn id="19" dur="500" fill="hold"/>
                                        <p:tgtEl>
                                          <p:spTgt spid="356361"/>
                                        </p:tgtEl>
                                        <p:attrNameLst>
                                          <p:attrName>ppt_x</p:attrName>
                                        </p:attrNameLst>
                                      </p:cBhvr>
                                      <p:tavLst>
                                        <p:tav tm="0">
                                          <p:val>
                                            <p:strVal val="0-#ppt_w/2"/>
                                          </p:val>
                                        </p:tav>
                                        <p:tav tm="100000">
                                          <p:val>
                                            <p:strVal val="#ppt_x"/>
                                          </p:val>
                                        </p:tav>
                                      </p:tavLst>
                                    </p:anim>
                                    <p:anim calcmode="lin" valueType="num">
                                      <p:cBhvr additive="base">
                                        <p:cTn id="20" dur="500" fill="hold"/>
                                        <p:tgtEl>
                                          <p:spTgt spid="3563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6362"/>
                                        </p:tgtEl>
                                        <p:attrNameLst>
                                          <p:attrName>style.visibility</p:attrName>
                                        </p:attrNameLst>
                                      </p:cBhvr>
                                      <p:to>
                                        <p:strVal val="visible"/>
                                      </p:to>
                                    </p:set>
                                    <p:anim calcmode="lin" valueType="num">
                                      <p:cBhvr additive="base">
                                        <p:cTn id="25" dur="500" fill="hold"/>
                                        <p:tgtEl>
                                          <p:spTgt spid="356362"/>
                                        </p:tgtEl>
                                        <p:attrNameLst>
                                          <p:attrName>ppt_x</p:attrName>
                                        </p:attrNameLst>
                                      </p:cBhvr>
                                      <p:tavLst>
                                        <p:tav tm="0">
                                          <p:val>
                                            <p:strVal val="0-#ppt_w/2"/>
                                          </p:val>
                                        </p:tav>
                                        <p:tav tm="100000">
                                          <p:val>
                                            <p:strVal val="#ppt_x"/>
                                          </p:val>
                                        </p:tav>
                                      </p:tavLst>
                                    </p:anim>
                                    <p:anim calcmode="lin" valueType="num">
                                      <p:cBhvr additive="base">
                                        <p:cTn id="26" dur="500" fill="hold"/>
                                        <p:tgtEl>
                                          <p:spTgt spid="35636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6363"/>
                                        </p:tgtEl>
                                        <p:attrNameLst>
                                          <p:attrName>style.visibility</p:attrName>
                                        </p:attrNameLst>
                                      </p:cBhvr>
                                      <p:to>
                                        <p:strVal val="visible"/>
                                      </p:to>
                                    </p:set>
                                    <p:anim calcmode="lin" valueType="num">
                                      <p:cBhvr additive="base">
                                        <p:cTn id="31" dur="500" fill="hold"/>
                                        <p:tgtEl>
                                          <p:spTgt spid="356363"/>
                                        </p:tgtEl>
                                        <p:attrNameLst>
                                          <p:attrName>ppt_x</p:attrName>
                                        </p:attrNameLst>
                                      </p:cBhvr>
                                      <p:tavLst>
                                        <p:tav tm="0">
                                          <p:val>
                                            <p:strVal val="0-#ppt_w/2"/>
                                          </p:val>
                                        </p:tav>
                                        <p:tav tm="100000">
                                          <p:val>
                                            <p:strVal val="#ppt_x"/>
                                          </p:val>
                                        </p:tav>
                                      </p:tavLst>
                                    </p:anim>
                                    <p:anim calcmode="lin" valueType="num">
                                      <p:cBhvr additive="base">
                                        <p:cTn id="32" dur="500" fill="hold"/>
                                        <p:tgtEl>
                                          <p:spTgt spid="3563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355" grpId="0"/>
      <p:bldP spid="356356" grpId="0" animBg="1"/>
      <p:bldP spid="356361" grpId="0" animBg="1"/>
      <p:bldP spid="356362" grpId="0"/>
      <p:bldP spid="356363"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normAutofit fontScale="90000"/>
          </a:bodyPr>
          <a:lstStyle/>
          <a:p>
            <a:r>
              <a:rPr lang="en-US" dirty="0"/>
              <a:t>Direct Plan: Example With </a:t>
            </a:r>
            <a:br>
              <a:rPr lang="en-US" dirty="0"/>
            </a:br>
            <a:r>
              <a:rPr lang="en-US" dirty="0"/>
              <a:t>Optional Limiting Sentence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361477" name="Text Box 5"/>
          <p:cNvSpPr txBox="1">
            <a:spLocks noChangeArrowheads="1"/>
          </p:cNvSpPr>
          <p:nvPr/>
        </p:nvSpPr>
        <p:spPr bwMode="auto">
          <a:xfrm>
            <a:off x="304800" y="1676400"/>
            <a:ext cx="1828800" cy="4648200"/>
          </a:xfrm>
          <a:prstGeom prst="rect">
            <a:avLst/>
          </a:prstGeom>
          <a:noFill/>
          <a:ln w="9525" algn="ctr">
            <a:noFill/>
            <a:miter lim="800000"/>
            <a:headEnd/>
            <a:tailEnd/>
          </a:ln>
        </p:spPr>
        <p:txBody>
          <a:bodyPr/>
          <a:lstStyle/>
          <a:p>
            <a:pPr>
              <a:lnSpc>
                <a:spcPct val="90000"/>
              </a:lnSpc>
              <a:spcBef>
                <a:spcPct val="20000"/>
              </a:spcBef>
              <a:buClr>
                <a:srgbClr val="963C26"/>
              </a:buClr>
              <a:buFont typeface="Wingdings" pitchFamily="2" charset="2"/>
              <a:buNone/>
            </a:pPr>
            <a:r>
              <a:rPr lang="en-US" dirty="0">
                <a:solidFill>
                  <a:schemeClr val="accent3">
                    <a:lumMod val="50000"/>
                  </a:schemeClr>
                </a:solidFill>
                <a:latin typeface="Calibri" pitchFamily="34" charset="0"/>
                <a:cs typeface="Calibri" pitchFamily="34" charset="0"/>
              </a:rPr>
              <a:t>Main </a:t>
            </a:r>
          </a:p>
          <a:p>
            <a:pPr>
              <a:lnSpc>
                <a:spcPct val="50000"/>
              </a:lnSpc>
              <a:spcBef>
                <a:spcPct val="20000"/>
              </a:spcBef>
              <a:buClr>
                <a:srgbClr val="963C26"/>
              </a:buClr>
              <a:buFont typeface="Wingdings" pitchFamily="2" charset="2"/>
              <a:buNone/>
            </a:pPr>
            <a:r>
              <a:rPr lang="en-US" dirty="0">
                <a:solidFill>
                  <a:schemeClr val="accent3">
                    <a:lumMod val="50000"/>
                  </a:schemeClr>
                </a:solidFill>
                <a:latin typeface="Calibri" pitchFamily="34" charset="0"/>
                <a:cs typeface="Calibri" pitchFamily="34" charset="0"/>
              </a:rPr>
              <a:t>sentence</a:t>
            </a:r>
          </a:p>
          <a:p>
            <a:pPr>
              <a:lnSpc>
                <a:spcPct val="90000"/>
              </a:lnSpc>
              <a:spcBef>
                <a:spcPct val="20000"/>
              </a:spcBef>
              <a:buClr>
                <a:srgbClr val="963C26"/>
              </a:buClr>
              <a:buFont typeface="Wingdings" pitchFamily="2" charset="2"/>
              <a:buNone/>
            </a:pPr>
            <a:endParaRPr lang="en-US" sz="800" dirty="0">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800" dirty="0">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800" dirty="0">
              <a:latin typeface="Calibri" pitchFamily="34" charset="0"/>
              <a:cs typeface="Calibri" pitchFamily="34" charset="0"/>
            </a:endParaRPr>
          </a:p>
          <a:p>
            <a:pPr>
              <a:lnSpc>
                <a:spcPct val="90000"/>
              </a:lnSpc>
              <a:spcBef>
                <a:spcPct val="20000"/>
              </a:spcBef>
              <a:buClr>
                <a:srgbClr val="963C26"/>
              </a:buClr>
              <a:buFont typeface="Wingdings" pitchFamily="2" charset="2"/>
              <a:buNone/>
            </a:pPr>
            <a:r>
              <a:rPr lang="en-US" dirty="0">
                <a:solidFill>
                  <a:srgbClr val="002060"/>
                </a:solidFill>
                <a:latin typeface="Calibri" pitchFamily="34" charset="0"/>
                <a:cs typeface="Calibri" pitchFamily="34" charset="0"/>
              </a:rPr>
              <a:t>Limiting</a:t>
            </a:r>
          </a:p>
          <a:p>
            <a:pPr>
              <a:lnSpc>
                <a:spcPct val="50000"/>
              </a:lnSpc>
              <a:spcBef>
                <a:spcPct val="20000"/>
              </a:spcBef>
              <a:buClr>
                <a:srgbClr val="963C26"/>
              </a:buClr>
              <a:buFont typeface="Wingdings" pitchFamily="2" charset="2"/>
              <a:buNone/>
            </a:pPr>
            <a:r>
              <a:rPr lang="en-US" dirty="0">
                <a:solidFill>
                  <a:srgbClr val="002060"/>
                </a:solidFill>
                <a:latin typeface="Calibri" pitchFamily="34" charset="0"/>
                <a:cs typeface="Calibri" pitchFamily="34" charset="0"/>
              </a:rPr>
              <a:t>sentence</a:t>
            </a:r>
          </a:p>
          <a:p>
            <a:pPr>
              <a:lnSpc>
                <a:spcPct val="90000"/>
              </a:lnSpc>
              <a:spcBef>
                <a:spcPct val="20000"/>
              </a:spcBef>
              <a:buClr>
                <a:srgbClr val="963C26"/>
              </a:buClr>
              <a:buFont typeface="Wingdings" pitchFamily="2" charset="2"/>
              <a:buNone/>
            </a:pPr>
            <a:endParaRPr lang="en-US" sz="800" dirty="0">
              <a:latin typeface="Calibri" pitchFamily="34" charset="0"/>
              <a:cs typeface="Calibri" pitchFamily="34" charset="0"/>
            </a:endParaRPr>
          </a:p>
          <a:p>
            <a:pPr>
              <a:lnSpc>
                <a:spcPct val="90000"/>
              </a:lnSpc>
              <a:spcBef>
                <a:spcPct val="20000"/>
              </a:spcBef>
              <a:buClr>
                <a:srgbClr val="963C26"/>
              </a:buClr>
              <a:buFont typeface="Wingdings" pitchFamily="2" charset="2"/>
              <a:buNone/>
            </a:pPr>
            <a:br>
              <a:rPr lang="en-US" sz="800" dirty="0">
                <a:latin typeface="Calibri" pitchFamily="34" charset="0"/>
                <a:cs typeface="Calibri" pitchFamily="34" charset="0"/>
              </a:rPr>
            </a:br>
            <a:br>
              <a:rPr lang="en-US" sz="800" dirty="0">
                <a:latin typeface="Calibri" pitchFamily="34" charset="0"/>
                <a:cs typeface="Calibri" pitchFamily="34" charset="0"/>
              </a:rPr>
            </a:br>
            <a:r>
              <a:rPr lang="en-US" dirty="0">
                <a:latin typeface="Calibri" pitchFamily="34" charset="0"/>
                <a:cs typeface="Calibri" pitchFamily="34" charset="0"/>
              </a:rPr>
              <a:t>Supporting</a:t>
            </a:r>
          </a:p>
          <a:p>
            <a:pPr>
              <a:lnSpc>
                <a:spcPct val="50000"/>
              </a:lnSpc>
              <a:spcBef>
                <a:spcPct val="20000"/>
              </a:spcBef>
              <a:buClr>
                <a:srgbClr val="963C26"/>
              </a:buClr>
              <a:buFont typeface="Wingdings" pitchFamily="2" charset="2"/>
              <a:buNone/>
            </a:pPr>
            <a:r>
              <a:rPr lang="en-US" dirty="0">
                <a:latin typeface="Calibri" pitchFamily="34" charset="0"/>
                <a:cs typeface="Calibri" pitchFamily="34" charset="0"/>
              </a:rPr>
              <a:t>sentences</a:t>
            </a:r>
          </a:p>
        </p:txBody>
      </p:sp>
      <p:sp>
        <p:nvSpPr>
          <p:cNvPr id="361478" name="Text Box 6"/>
          <p:cNvSpPr txBox="1">
            <a:spLocks noChangeArrowheads="1"/>
          </p:cNvSpPr>
          <p:nvPr/>
        </p:nvSpPr>
        <p:spPr bwMode="auto">
          <a:xfrm>
            <a:off x="2133600" y="1676400"/>
            <a:ext cx="6096000" cy="4648200"/>
          </a:xfrm>
          <a:prstGeom prst="rect">
            <a:avLst/>
          </a:prstGeom>
          <a:noFill/>
          <a:ln w="9525" algn="ctr">
            <a:noFill/>
            <a:miter lim="800000"/>
            <a:headEnd/>
            <a:tailEnd/>
          </a:ln>
        </p:spPr>
        <p:txBody>
          <a:bodyPr/>
          <a:lstStyle/>
          <a:p>
            <a:pPr>
              <a:lnSpc>
                <a:spcPct val="80000"/>
              </a:lnSpc>
              <a:spcBef>
                <a:spcPct val="20000"/>
              </a:spcBef>
              <a:buClr>
                <a:srgbClr val="963C26"/>
              </a:buClr>
              <a:buFont typeface="Wingdings" pitchFamily="2" charset="2"/>
              <a:buNone/>
            </a:pPr>
            <a:r>
              <a:rPr lang="en-US" sz="2200" i="1" dirty="0">
                <a:solidFill>
                  <a:schemeClr val="accent3">
                    <a:lumMod val="50000"/>
                  </a:schemeClr>
                </a:solidFill>
                <a:latin typeface="Calibri" pitchFamily="34" charset="0"/>
                <a:cs typeface="Calibri" pitchFamily="34" charset="0"/>
              </a:rPr>
              <a:t>Flexible work scheduling could immediately increase productivity and enhance employee satisfaction in our entire organization.</a:t>
            </a:r>
          </a:p>
          <a:p>
            <a:pPr>
              <a:lnSpc>
                <a:spcPct val="80000"/>
              </a:lnSpc>
              <a:spcBef>
                <a:spcPts val="2400"/>
              </a:spcBef>
              <a:buClr>
                <a:srgbClr val="963C26"/>
              </a:buClr>
              <a:buFont typeface="Wingdings" pitchFamily="2" charset="2"/>
              <a:buNone/>
            </a:pPr>
            <a:r>
              <a:rPr lang="en-US" sz="2200" i="1" dirty="0">
                <a:solidFill>
                  <a:srgbClr val="002060"/>
                </a:solidFill>
                <a:latin typeface="Calibri" pitchFamily="34" charset="0"/>
                <a:cs typeface="Calibri" pitchFamily="34" charset="0"/>
              </a:rPr>
              <a:t>Such scheduling, however, is impossible for all employees.</a:t>
            </a:r>
          </a:p>
          <a:p>
            <a:pPr>
              <a:lnSpc>
                <a:spcPct val="80000"/>
              </a:lnSpc>
              <a:spcBef>
                <a:spcPts val="0"/>
              </a:spcBef>
              <a:buClr>
                <a:srgbClr val="963C26"/>
              </a:buClr>
              <a:buFont typeface="Wingdings" pitchFamily="2" charset="2"/>
              <a:buNone/>
            </a:pPr>
            <a:endParaRPr lang="en-US" sz="2200" i="1" dirty="0">
              <a:latin typeface="Calibri" pitchFamily="34" charset="0"/>
              <a:cs typeface="Calibri" pitchFamily="34" charset="0"/>
            </a:endParaRPr>
          </a:p>
          <a:p>
            <a:pPr>
              <a:lnSpc>
                <a:spcPct val="80000"/>
              </a:lnSpc>
              <a:spcBef>
                <a:spcPts val="2400"/>
              </a:spcBef>
              <a:buClr>
                <a:srgbClr val="963C26"/>
              </a:buClr>
              <a:buFont typeface="Wingdings" pitchFamily="2" charset="2"/>
              <a:buNone/>
            </a:pPr>
            <a:r>
              <a:rPr lang="en-US" sz="2200" i="1" dirty="0">
                <a:latin typeface="Calibri" pitchFamily="34" charset="0"/>
                <a:cs typeface="Calibri" pitchFamily="34" charset="0"/>
              </a:rPr>
              <a:t>Managers would be required to maintain their regular hours. For many other employees, though, flexible scheduling permits extra time to manage family responsibilities. Feeling less stress, employees are able to focus their attention better at work; hence they become more relaxed and more productive.</a:t>
            </a:r>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42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4"/>
                                        </p:tgtEl>
                                        <p:attrNameLst>
                                          <p:attrName>style.visibility</p:attrName>
                                        </p:attrNameLst>
                                      </p:cBhvr>
                                      <p:to>
                                        <p:strVal val="visible"/>
                                      </p:to>
                                    </p:set>
                                    <p:anim calcmode="lin" valueType="num">
                                      <p:cBhvr additive="base">
                                        <p:cTn id="7" dur="500" fill="hold"/>
                                        <p:tgtEl>
                                          <p:spTgt spid="361474"/>
                                        </p:tgtEl>
                                        <p:attrNameLst>
                                          <p:attrName>ppt_x</p:attrName>
                                        </p:attrNameLst>
                                      </p:cBhvr>
                                      <p:tavLst>
                                        <p:tav tm="0">
                                          <p:val>
                                            <p:strVal val="0-#ppt_w/2"/>
                                          </p:val>
                                        </p:tav>
                                        <p:tav tm="100000">
                                          <p:val>
                                            <p:strVal val="#ppt_x"/>
                                          </p:val>
                                        </p:tav>
                                      </p:tavLst>
                                    </p:anim>
                                    <p:anim calcmode="lin" valueType="num">
                                      <p:cBhvr additive="base">
                                        <p:cTn id="8" dur="500" fill="hold"/>
                                        <p:tgtEl>
                                          <p:spTgt spid="361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7"/>
                                        </p:tgtEl>
                                        <p:attrNameLst>
                                          <p:attrName>style.visibility</p:attrName>
                                        </p:attrNameLst>
                                      </p:cBhvr>
                                      <p:to>
                                        <p:strVal val="visible"/>
                                      </p:to>
                                    </p:set>
                                    <p:anim calcmode="lin" valueType="num">
                                      <p:cBhvr additive="base">
                                        <p:cTn id="13" dur="500" fill="hold"/>
                                        <p:tgtEl>
                                          <p:spTgt spid="361477"/>
                                        </p:tgtEl>
                                        <p:attrNameLst>
                                          <p:attrName>ppt_x</p:attrName>
                                        </p:attrNameLst>
                                      </p:cBhvr>
                                      <p:tavLst>
                                        <p:tav tm="0">
                                          <p:val>
                                            <p:strVal val="0-#ppt_w/2"/>
                                          </p:val>
                                        </p:tav>
                                        <p:tav tm="100000">
                                          <p:val>
                                            <p:strVal val="#ppt_x"/>
                                          </p:val>
                                        </p:tav>
                                      </p:tavLst>
                                    </p:anim>
                                    <p:anim calcmode="lin" valueType="num">
                                      <p:cBhvr additive="base">
                                        <p:cTn id="14" dur="500" fill="hold"/>
                                        <p:tgtEl>
                                          <p:spTgt spid="36147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8"/>
                                        </p:tgtEl>
                                        <p:attrNameLst>
                                          <p:attrName>style.visibility</p:attrName>
                                        </p:attrNameLst>
                                      </p:cBhvr>
                                      <p:to>
                                        <p:strVal val="visible"/>
                                      </p:to>
                                    </p:set>
                                    <p:anim calcmode="lin" valueType="num">
                                      <p:cBhvr additive="base">
                                        <p:cTn id="19" dur="500" fill="hold"/>
                                        <p:tgtEl>
                                          <p:spTgt spid="361478"/>
                                        </p:tgtEl>
                                        <p:attrNameLst>
                                          <p:attrName>ppt_x</p:attrName>
                                        </p:attrNameLst>
                                      </p:cBhvr>
                                      <p:tavLst>
                                        <p:tav tm="0">
                                          <p:val>
                                            <p:strVal val="0-#ppt_w/2"/>
                                          </p:val>
                                        </p:tav>
                                        <p:tav tm="100000">
                                          <p:val>
                                            <p:strVal val="#ppt_x"/>
                                          </p:val>
                                        </p:tav>
                                      </p:tavLst>
                                    </p:anim>
                                    <p:anim calcmode="lin" valueType="num">
                                      <p:cBhvr additive="base">
                                        <p:cTn id="20" dur="500" fill="hold"/>
                                        <p:tgtEl>
                                          <p:spTgt spid="361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4" grpId="0"/>
      <p:bldP spid="361477" grpId="0"/>
      <p:bldP spid="361478" grpId="0"/>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normAutofit/>
          </a:bodyPr>
          <a:lstStyle/>
          <a:p>
            <a:r>
              <a:rPr lang="en-US" dirty="0"/>
              <a:t>Effective Paragraphs: Pivoting Plan</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83972" name="Rectangle 3"/>
          <p:cNvSpPr>
            <a:spLocks noChangeArrowheads="1"/>
          </p:cNvSpPr>
          <p:nvPr/>
        </p:nvSpPr>
        <p:spPr bwMode="auto">
          <a:xfrm>
            <a:off x="762000" y="1600200"/>
            <a:ext cx="2286000" cy="1752600"/>
          </a:xfrm>
          <a:prstGeom prst="rect">
            <a:avLst/>
          </a:prstGeom>
          <a:solidFill>
            <a:schemeClr val="accent3">
              <a:lumMod val="40000"/>
              <a:lumOff val="6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lstStyle/>
          <a:p>
            <a:pPr algn="ctr" defTabSz="514350" eaLnBrk="0" hangingPunct="0"/>
            <a:r>
              <a:rPr lang="en-US" sz="2800" b="1" dirty="0">
                <a:latin typeface="Calibri" pitchFamily="34" charset="0"/>
                <a:cs typeface="Calibri" pitchFamily="34" charset="0"/>
              </a:rPr>
              <a:t>Direct</a:t>
            </a:r>
            <a:br>
              <a:rPr lang="en-US" sz="2800" b="1" dirty="0">
                <a:latin typeface="Calibri" pitchFamily="34" charset="0"/>
                <a:cs typeface="Calibri" pitchFamily="34" charset="0"/>
              </a:rPr>
            </a:br>
            <a:r>
              <a:rPr lang="en-US" sz="2800" b="1" dirty="0">
                <a:latin typeface="Calibri" pitchFamily="34" charset="0"/>
                <a:cs typeface="Calibri" pitchFamily="34" charset="0"/>
              </a:rPr>
              <a:t>plan</a:t>
            </a:r>
            <a:endParaRPr lang="en-US" sz="2800" dirty="0">
              <a:latin typeface="Calibri" pitchFamily="34" charset="0"/>
              <a:cs typeface="Calibri" pitchFamily="34" charset="0"/>
            </a:endParaRPr>
          </a:p>
        </p:txBody>
      </p:sp>
      <p:sp>
        <p:nvSpPr>
          <p:cNvPr id="83973" name="Rectangle 4"/>
          <p:cNvSpPr>
            <a:spLocks noChangeArrowheads="1"/>
          </p:cNvSpPr>
          <p:nvPr/>
        </p:nvSpPr>
        <p:spPr bwMode="auto">
          <a:xfrm>
            <a:off x="6096000" y="1592080"/>
            <a:ext cx="2286000" cy="1797415"/>
          </a:xfrm>
          <a:prstGeom prst="rect">
            <a:avLst/>
          </a:prstGeom>
          <a:solidFill>
            <a:schemeClr val="accent3">
              <a:lumMod val="60000"/>
              <a:lumOff val="4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Calibri" pitchFamily="34" charset="0"/>
                <a:cs typeface="Calibri" pitchFamily="34" charset="0"/>
              </a:rPr>
            </a:br>
            <a:r>
              <a:rPr lang="en-US" sz="2800" b="1" dirty="0">
                <a:latin typeface="Calibri" pitchFamily="34" charset="0"/>
                <a:cs typeface="Calibri" pitchFamily="34" charset="0"/>
              </a:rPr>
              <a:t>Indirect</a:t>
            </a:r>
            <a:br>
              <a:rPr lang="en-US" sz="2800" b="1" dirty="0">
                <a:latin typeface="Calibri" pitchFamily="34" charset="0"/>
                <a:cs typeface="Calibri" pitchFamily="34" charset="0"/>
              </a:rPr>
            </a:br>
            <a:r>
              <a:rPr lang="en-US" sz="2800" b="1" dirty="0">
                <a:latin typeface="Calibri" pitchFamily="34" charset="0"/>
                <a:cs typeface="Calibri" pitchFamily="34" charset="0"/>
              </a:rPr>
              <a:t>plan</a:t>
            </a:r>
          </a:p>
          <a:p>
            <a:pPr defTabSz="514350" hangingPunct="0"/>
            <a:endParaRPr lang="en-US" sz="2800" b="1" dirty="0">
              <a:latin typeface="Calibri" pitchFamily="34" charset="0"/>
              <a:cs typeface="Calibri" pitchFamily="34" charset="0"/>
            </a:endParaRPr>
          </a:p>
        </p:txBody>
      </p:sp>
      <p:sp>
        <p:nvSpPr>
          <p:cNvPr id="357381" name="Rectangle 5"/>
          <p:cNvSpPr>
            <a:spLocks noChangeArrowheads="1"/>
          </p:cNvSpPr>
          <p:nvPr/>
        </p:nvSpPr>
        <p:spPr bwMode="auto">
          <a:xfrm>
            <a:off x="3429000" y="1592080"/>
            <a:ext cx="2286000" cy="1797415"/>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mn-lt"/>
              </a:rPr>
            </a:br>
            <a:r>
              <a:rPr lang="en-US" sz="2800" b="1" dirty="0">
                <a:latin typeface="+mn-lt"/>
              </a:rPr>
              <a:t>Pivoting</a:t>
            </a:r>
            <a:br>
              <a:rPr lang="en-US" sz="2800" b="1" dirty="0">
                <a:latin typeface="+mn-lt"/>
              </a:rPr>
            </a:br>
            <a:r>
              <a:rPr lang="en-US" sz="2800" b="1" dirty="0">
                <a:latin typeface="+mn-lt"/>
              </a:rPr>
              <a:t>plan</a:t>
            </a:r>
          </a:p>
          <a:p>
            <a:pPr defTabSz="514350" hangingPunct="0"/>
            <a:endParaRPr lang="en-US" sz="2800" b="1" dirty="0">
              <a:latin typeface="+mn-lt"/>
            </a:endParaRPr>
          </a:p>
        </p:txBody>
      </p:sp>
      <p:sp>
        <p:nvSpPr>
          <p:cNvPr id="357383" name="Text Box 7"/>
          <p:cNvSpPr txBox="1">
            <a:spLocks noChangeArrowheads="1"/>
          </p:cNvSpPr>
          <p:nvPr/>
        </p:nvSpPr>
        <p:spPr bwMode="auto">
          <a:xfrm>
            <a:off x="762000" y="3581400"/>
            <a:ext cx="7620000" cy="507831"/>
          </a:xfrm>
          <a:prstGeom prst="rect">
            <a:avLst/>
          </a:prstGeom>
          <a:solidFill>
            <a:schemeClr val="accent3">
              <a:lumMod val="60000"/>
              <a:lumOff val="40000"/>
            </a:schemeClr>
          </a:solidFill>
          <a:ln w="9525" algn="ctr">
            <a:noFill/>
            <a:miter lim="800000"/>
            <a:headEnd/>
            <a:tailEnd/>
          </a:ln>
          <a:scene3d>
            <a:camera prst="orthographicFront"/>
            <a:lightRig rig="threePt" dir="t"/>
          </a:scene3d>
          <a:sp3d>
            <a:bevelT w="165100" prst="coolSlant"/>
          </a:sp3d>
        </p:spPr>
        <p:txBody>
          <a:bodyPr wrap="square">
            <a:spAutoFit/>
          </a:bodyPr>
          <a:lstStyle/>
          <a:p>
            <a:pPr algn="ctr">
              <a:lnSpc>
                <a:spcPct val="90000"/>
              </a:lnSpc>
              <a:spcBef>
                <a:spcPct val="20000"/>
              </a:spcBef>
              <a:buClr>
                <a:srgbClr val="963C26"/>
              </a:buClr>
              <a:buFont typeface="Wingdings" pitchFamily="2" charset="2"/>
              <a:buNone/>
            </a:pPr>
            <a:r>
              <a:rPr lang="en-US" sz="3000" b="1" dirty="0">
                <a:latin typeface="Calibri" pitchFamily="34" charset="0"/>
                <a:cs typeface="Calibri" pitchFamily="34" charset="0"/>
              </a:rPr>
              <a:t>Compare and contrast</a:t>
            </a:r>
          </a:p>
        </p:txBody>
      </p:sp>
      <p:sp>
        <p:nvSpPr>
          <p:cNvPr id="357384" name="Text Box 8"/>
          <p:cNvSpPr txBox="1">
            <a:spLocks noChangeArrowheads="1"/>
          </p:cNvSpPr>
          <p:nvPr/>
        </p:nvSpPr>
        <p:spPr bwMode="auto">
          <a:xfrm>
            <a:off x="1115616" y="4384325"/>
            <a:ext cx="6629400" cy="1618905"/>
          </a:xfrm>
          <a:prstGeom prst="rect">
            <a:avLst/>
          </a:prstGeom>
          <a:noFill/>
          <a:ln w="9525" algn="ctr">
            <a:noFill/>
            <a:miter lim="800000"/>
            <a:headEnd/>
            <a:tailEnd/>
          </a:ln>
        </p:spPr>
        <p:txBody>
          <a:bodyPr wrap="square">
            <a:spAutoFit/>
          </a:bodyPr>
          <a:lstStyle/>
          <a:p>
            <a:pPr marL="342900" indent="-342900">
              <a:lnSpc>
                <a:spcPct val="90000"/>
              </a:lnSpc>
              <a:spcBef>
                <a:spcPct val="20000"/>
              </a:spcBef>
              <a:buClr>
                <a:srgbClr val="002060"/>
              </a:buClr>
              <a:buFont typeface="Wingdings" pitchFamily="2" charset="2"/>
              <a:buAutoNum type="arabicPeriod"/>
            </a:pPr>
            <a:r>
              <a:rPr lang="en-US" sz="3200" dirty="0">
                <a:latin typeface="Calibri" pitchFamily="34" charset="0"/>
                <a:cs typeface="Calibri" pitchFamily="34" charset="0"/>
              </a:rPr>
              <a:t> Limiting sentences</a:t>
            </a:r>
          </a:p>
          <a:p>
            <a:pPr marL="342900" indent="-342900">
              <a:lnSpc>
                <a:spcPct val="90000"/>
              </a:lnSpc>
              <a:spcBef>
                <a:spcPct val="20000"/>
              </a:spcBef>
              <a:buClr>
                <a:srgbClr val="002060"/>
              </a:buClr>
              <a:buFont typeface="Wingdings" pitchFamily="2" charset="2"/>
              <a:buAutoNum type="arabicPeriod"/>
            </a:pPr>
            <a:r>
              <a:rPr lang="en-US" sz="3200" dirty="0">
                <a:latin typeface="Calibri" pitchFamily="34" charset="0"/>
                <a:cs typeface="Calibri" pitchFamily="34" charset="0"/>
              </a:rPr>
              <a:t> Main sentence</a:t>
            </a:r>
          </a:p>
          <a:p>
            <a:pPr marL="342900" indent="-342900">
              <a:lnSpc>
                <a:spcPct val="90000"/>
              </a:lnSpc>
              <a:spcBef>
                <a:spcPct val="20000"/>
              </a:spcBef>
              <a:buClr>
                <a:srgbClr val="002060"/>
              </a:buClr>
              <a:buFont typeface="Wingdings" pitchFamily="2" charset="2"/>
              <a:buAutoNum type="arabicPeriod"/>
            </a:pPr>
            <a:r>
              <a:rPr lang="en-US" sz="3200" dirty="0">
                <a:latin typeface="Calibri" pitchFamily="34" charset="0"/>
                <a:cs typeface="Calibri" pitchFamily="34" charset="0"/>
              </a:rPr>
              <a:t> Supporting sentences</a:t>
            </a:r>
          </a:p>
        </p:txBody>
      </p:sp>
      <p:sp>
        <p:nvSpPr>
          <p:cNvPr id="10" name="Slide Number Placeholder 9"/>
          <p:cNvSpPr>
            <a:spLocks noGrp="1"/>
          </p:cNvSpPr>
          <p:nvPr>
            <p:ph type="sldNum" sz="quarter" idx="4"/>
          </p:nvPr>
        </p:nvSpPr>
        <p:spPr/>
        <p:txBody>
          <a:bodyPr/>
          <a:lstStyle/>
          <a:p>
            <a:r>
              <a:rPr lang="en-CA" dirty="0"/>
              <a:t>5-</a:t>
            </a:r>
            <a:fld id="{90E60EF9-1974-4B4E-8EB0-BAAA0C254CFE}" type="slidenum">
              <a:rPr lang="en-CA" smtClean="0"/>
              <a:pPr/>
              <a:t>43</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7378"/>
                                        </p:tgtEl>
                                        <p:attrNameLst>
                                          <p:attrName>style.visibility</p:attrName>
                                        </p:attrNameLst>
                                      </p:cBhvr>
                                      <p:to>
                                        <p:strVal val="visible"/>
                                      </p:to>
                                    </p:set>
                                    <p:anim calcmode="lin" valueType="num">
                                      <p:cBhvr additive="base">
                                        <p:cTn id="7" dur="500" fill="hold"/>
                                        <p:tgtEl>
                                          <p:spTgt spid="357378"/>
                                        </p:tgtEl>
                                        <p:attrNameLst>
                                          <p:attrName>ppt_x</p:attrName>
                                        </p:attrNameLst>
                                      </p:cBhvr>
                                      <p:tavLst>
                                        <p:tav tm="0">
                                          <p:val>
                                            <p:strVal val="0-#ppt_w/2"/>
                                          </p:val>
                                        </p:tav>
                                        <p:tav tm="100000">
                                          <p:val>
                                            <p:strVal val="#ppt_x"/>
                                          </p:val>
                                        </p:tav>
                                      </p:tavLst>
                                    </p:anim>
                                    <p:anim calcmode="lin" valueType="num">
                                      <p:cBhvr additive="base">
                                        <p:cTn id="8" dur="500" fill="hold"/>
                                        <p:tgtEl>
                                          <p:spTgt spid="3573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7381"/>
                                        </p:tgtEl>
                                        <p:attrNameLst>
                                          <p:attrName>style.visibility</p:attrName>
                                        </p:attrNameLst>
                                      </p:cBhvr>
                                      <p:to>
                                        <p:strVal val="visible"/>
                                      </p:to>
                                    </p:set>
                                    <p:anim calcmode="lin" valueType="num">
                                      <p:cBhvr additive="base">
                                        <p:cTn id="13" dur="500" fill="hold"/>
                                        <p:tgtEl>
                                          <p:spTgt spid="357381"/>
                                        </p:tgtEl>
                                        <p:attrNameLst>
                                          <p:attrName>ppt_x</p:attrName>
                                        </p:attrNameLst>
                                      </p:cBhvr>
                                      <p:tavLst>
                                        <p:tav tm="0">
                                          <p:val>
                                            <p:strVal val="0-#ppt_w/2"/>
                                          </p:val>
                                        </p:tav>
                                        <p:tav tm="100000">
                                          <p:val>
                                            <p:strVal val="#ppt_x"/>
                                          </p:val>
                                        </p:tav>
                                      </p:tavLst>
                                    </p:anim>
                                    <p:anim calcmode="lin" valueType="num">
                                      <p:cBhvr additive="base">
                                        <p:cTn id="14" dur="500" fill="hold"/>
                                        <p:tgtEl>
                                          <p:spTgt spid="35738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7383"/>
                                        </p:tgtEl>
                                        <p:attrNameLst>
                                          <p:attrName>style.visibility</p:attrName>
                                        </p:attrNameLst>
                                      </p:cBhvr>
                                      <p:to>
                                        <p:strVal val="visible"/>
                                      </p:to>
                                    </p:set>
                                    <p:anim calcmode="lin" valueType="num">
                                      <p:cBhvr additive="base">
                                        <p:cTn id="19" dur="500" fill="hold"/>
                                        <p:tgtEl>
                                          <p:spTgt spid="357383"/>
                                        </p:tgtEl>
                                        <p:attrNameLst>
                                          <p:attrName>ppt_x</p:attrName>
                                        </p:attrNameLst>
                                      </p:cBhvr>
                                      <p:tavLst>
                                        <p:tav tm="0">
                                          <p:val>
                                            <p:strVal val="#ppt_x"/>
                                          </p:val>
                                        </p:tav>
                                        <p:tav tm="100000">
                                          <p:val>
                                            <p:strVal val="#ppt_x"/>
                                          </p:val>
                                        </p:tav>
                                      </p:tavLst>
                                    </p:anim>
                                    <p:anim calcmode="lin" valueType="num">
                                      <p:cBhvr additive="base">
                                        <p:cTn id="20" dur="500" fill="hold"/>
                                        <p:tgtEl>
                                          <p:spTgt spid="35738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7384"/>
                                        </p:tgtEl>
                                        <p:attrNameLst>
                                          <p:attrName>style.visibility</p:attrName>
                                        </p:attrNameLst>
                                      </p:cBhvr>
                                      <p:to>
                                        <p:strVal val="visible"/>
                                      </p:to>
                                    </p:set>
                                    <p:anim calcmode="lin" valueType="num">
                                      <p:cBhvr additive="base">
                                        <p:cTn id="25" dur="500" fill="hold"/>
                                        <p:tgtEl>
                                          <p:spTgt spid="357384"/>
                                        </p:tgtEl>
                                        <p:attrNameLst>
                                          <p:attrName>ppt_x</p:attrName>
                                        </p:attrNameLst>
                                      </p:cBhvr>
                                      <p:tavLst>
                                        <p:tav tm="0">
                                          <p:val>
                                            <p:strVal val="0-#ppt_w/2"/>
                                          </p:val>
                                        </p:tav>
                                        <p:tav tm="100000">
                                          <p:val>
                                            <p:strVal val="#ppt_x"/>
                                          </p:val>
                                        </p:tav>
                                      </p:tavLst>
                                    </p:anim>
                                    <p:anim calcmode="lin" valueType="num">
                                      <p:cBhvr additive="base">
                                        <p:cTn id="26" dur="500" fill="hold"/>
                                        <p:tgtEl>
                                          <p:spTgt spid="3573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78" grpId="0"/>
      <p:bldP spid="357381" grpId="0" animBg="1"/>
      <p:bldP spid="357383" grpId="0" animBg="1"/>
      <p:bldP spid="357384"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r>
              <a:rPr lang="en-US" dirty="0"/>
              <a:t>Pivoting Plan: Example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360453" name="Text Box 5"/>
          <p:cNvSpPr txBox="1">
            <a:spLocks noChangeArrowheads="1"/>
          </p:cNvSpPr>
          <p:nvPr/>
        </p:nvSpPr>
        <p:spPr bwMode="auto">
          <a:xfrm>
            <a:off x="457200" y="1447800"/>
            <a:ext cx="1981200" cy="4724400"/>
          </a:xfrm>
          <a:prstGeom prst="rect">
            <a:avLst/>
          </a:prstGeom>
          <a:noFill/>
          <a:ln w="9525" algn="ctr">
            <a:noFill/>
            <a:miter lim="800000"/>
            <a:headEnd/>
            <a:tailEnd/>
          </a:ln>
        </p:spPr>
        <p:txBody>
          <a:bodyPr/>
          <a:lstStyle/>
          <a:p>
            <a:pPr>
              <a:lnSpc>
                <a:spcPct val="90000"/>
              </a:lnSpc>
              <a:spcBef>
                <a:spcPct val="20000"/>
              </a:spcBef>
              <a:buClr>
                <a:srgbClr val="963C26"/>
              </a:buClr>
              <a:buFont typeface="Wingdings" pitchFamily="2" charset="2"/>
              <a:buNone/>
            </a:pPr>
            <a:r>
              <a:rPr lang="en-US" sz="2800" dirty="0">
                <a:solidFill>
                  <a:schemeClr val="accent3">
                    <a:lumMod val="50000"/>
                  </a:schemeClr>
                </a:solidFill>
                <a:latin typeface="Calibri" pitchFamily="34" charset="0"/>
                <a:cs typeface="Calibri" pitchFamily="34" charset="0"/>
              </a:rPr>
              <a:t>Limiting </a:t>
            </a:r>
          </a:p>
          <a:p>
            <a:pPr>
              <a:lnSpc>
                <a:spcPct val="50000"/>
              </a:lnSpc>
              <a:spcBef>
                <a:spcPct val="20000"/>
              </a:spcBef>
              <a:buClr>
                <a:srgbClr val="963C26"/>
              </a:buClr>
              <a:buFont typeface="Wingdings" pitchFamily="2" charset="2"/>
              <a:buNone/>
            </a:pPr>
            <a:r>
              <a:rPr lang="en-US" sz="2800" dirty="0">
                <a:solidFill>
                  <a:schemeClr val="accent3">
                    <a:lumMod val="50000"/>
                  </a:schemeClr>
                </a:solidFill>
                <a:latin typeface="Calibri" pitchFamily="34" charset="0"/>
                <a:cs typeface="Calibri" pitchFamily="34" charset="0"/>
              </a:rPr>
              <a:t>sentence</a:t>
            </a: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ts val="4000"/>
              </a:spcBef>
              <a:buClr>
                <a:srgbClr val="963C26"/>
              </a:buClr>
              <a:buFont typeface="Wingdings" pitchFamily="2" charset="2"/>
              <a:buNone/>
            </a:pPr>
            <a:r>
              <a:rPr lang="en-US" sz="2800" dirty="0">
                <a:solidFill>
                  <a:srgbClr val="963C26"/>
                </a:solidFill>
                <a:latin typeface="Calibri" pitchFamily="34" charset="0"/>
                <a:cs typeface="Calibri" pitchFamily="34" charset="0"/>
              </a:rPr>
              <a:t>Main</a:t>
            </a:r>
            <a:br>
              <a:rPr lang="en-US" sz="2800" dirty="0">
                <a:solidFill>
                  <a:srgbClr val="963C26"/>
                </a:solidFill>
                <a:latin typeface="Calibri" pitchFamily="34" charset="0"/>
                <a:cs typeface="Calibri" pitchFamily="34" charset="0"/>
              </a:rPr>
            </a:br>
            <a:r>
              <a:rPr lang="en-US" sz="2800" dirty="0">
                <a:solidFill>
                  <a:srgbClr val="963C26"/>
                </a:solidFill>
                <a:latin typeface="Calibri" pitchFamily="34" charset="0"/>
                <a:cs typeface="Calibri" pitchFamily="34" charset="0"/>
              </a:rPr>
              <a:t>sentence</a:t>
            </a:r>
          </a:p>
          <a:p>
            <a:pPr>
              <a:lnSpc>
                <a:spcPct val="90000"/>
              </a:lnSpc>
              <a:spcBef>
                <a:spcPct val="20000"/>
              </a:spcBef>
              <a:buClr>
                <a:srgbClr val="963C26"/>
              </a:buClr>
              <a:buFont typeface="Wingdings" pitchFamily="2" charset="2"/>
              <a:buNone/>
            </a:pPr>
            <a:endParaRPr lang="en-US" sz="1400" dirty="0">
              <a:latin typeface="Calibri" pitchFamily="34" charset="0"/>
              <a:cs typeface="Calibri" pitchFamily="34" charset="0"/>
            </a:endParaRPr>
          </a:p>
          <a:p>
            <a:pPr>
              <a:lnSpc>
                <a:spcPct val="90000"/>
              </a:lnSpc>
              <a:spcBef>
                <a:spcPts val="2200"/>
              </a:spcBef>
              <a:buClr>
                <a:srgbClr val="963C26"/>
              </a:buClr>
              <a:buFont typeface="Wingdings" pitchFamily="2" charset="2"/>
              <a:buNone/>
            </a:pPr>
            <a:r>
              <a:rPr lang="en-US" sz="2800" dirty="0">
                <a:latin typeface="Calibri" pitchFamily="34" charset="0"/>
                <a:cs typeface="Calibri" pitchFamily="34" charset="0"/>
              </a:rPr>
              <a:t>Supporting sentences</a:t>
            </a:r>
          </a:p>
        </p:txBody>
      </p:sp>
      <p:sp>
        <p:nvSpPr>
          <p:cNvPr id="360454" name="Text Box 6"/>
          <p:cNvSpPr txBox="1">
            <a:spLocks noChangeArrowheads="1"/>
          </p:cNvSpPr>
          <p:nvPr/>
        </p:nvSpPr>
        <p:spPr bwMode="auto">
          <a:xfrm>
            <a:off x="2438400" y="1524000"/>
            <a:ext cx="5867400" cy="4724400"/>
          </a:xfrm>
          <a:prstGeom prst="rect">
            <a:avLst/>
          </a:prstGeom>
          <a:noFill/>
          <a:ln w="9525" algn="ctr">
            <a:noFill/>
            <a:miter lim="800000"/>
            <a:headEnd/>
            <a:tailEnd/>
          </a:ln>
        </p:spPr>
        <p:txBody>
          <a:bodyPr/>
          <a:lstStyle/>
          <a:p>
            <a:pPr>
              <a:lnSpc>
                <a:spcPct val="80000"/>
              </a:lnSpc>
              <a:spcBef>
                <a:spcPct val="20000"/>
              </a:spcBef>
              <a:buClr>
                <a:srgbClr val="963C26"/>
              </a:buClr>
              <a:buFont typeface="Wingdings" pitchFamily="2" charset="2"/>
              <a:buNone/>
            </a:pPr>
            <a:r>
              <a:rPr lang="en-US" sz="2200" i="1" dirty="0">
                <a:solidFill>
                  <a:schemeClr val="accent3">
                    <a:lumMod val="50000"/>
                  </a:schemeClr>
                </a:solidFill>
                <a:latin typeface="Calibri" pitchFamily="34" charset="0"/>
                <a:cs typeface="Calibri" pitchFamily="34" charset="0"/>
              </a:rPr>
              <a:t>Foreign service careers are certainly not for everyone. Many representatives are stationed in remote countries where harsh climates, health hazards, security risks, and other discomforts exist.</a:t>
            </a:r>
          </a:p>
          <a:p>
            <a:pPr>
              <a:lnSpc>
                <a:spcPct val="80000"/>
              </a:lnSpc>
              <a:spcBef>
                <a:spcPts val="2400"/>
              </a:spcBef>
              <a:buClr>
                <a:srgbClr val="963C26"/>
              </a:buClr>
              <a:buFont typeface="Wingdings" pitchFamily="2" charset="2"/>
              <a:buNone/>
            </a:pPr>
            <a:r>
              <a:rPr lang="en-US" sz="2200" i="1" dirty="0">
                <a:solidFill>
                  <a:srgbClr val="963C26"/>
                </a:solidFill>
                <a:latin typeface="Calibri" pitchFamily="34" charset="0"/>
                <a:cs typeface="Calibri" pitchFamily="34" charset="0"/>
              </a:rPr>
              <a:t>However, careers in the foreign service offer rewards for the special people who qualify.</a:t>
            </a:r>
          </a:p>
          <a:p>
            <a:pPr>
              <a:lnSpc>
                <a:spcPct val="80000"/>
              </a:lnSpc>
              <a:spcBef>
                <a:spcPct val="20000"/>
              </a:spcBef>
              <a:buClr>
                <a:srgbClr val="963C26"/>
              </a:buClr>
              <a:buFont typeface="Wingdings" pitchFamily="2" charset="2"/>
              <a:buNone/>
            </a:pPr>
            <a:endParaRPr lang="en-US" sz="2200" i="1" dirty="0">
              <a:latin typeface="Calibri" pitchFamily="34" charset="0"/>
              <a:cs typeface="Calibri" pitchFamily="34" charset="0"/>
            </a:endParaRPr>
          </a:p>
          <a:p>
            <a:pPr>
              <a:lnSpc>
                <a:spcPct val="80000"/>
              </a:lnSpc>
              <a:spcBef>
                <a:spcPts val="3000"/>
              </a:spcBef>
              <a:buClr>
                <a:srgbClr val="963C26"/>
              </a:buClr>
              <a:buFont typeface="Wingdings" pitchFamily="2" charset="2"/>
              <a:buNone/>
            </a:pPr>
            <a:r>
              <a:rPr lang="en-US" sz="2200" i="1" dirty="0">
                <a:latin typeface="Calibri" pitchFamily="34" charset="0"/>
                <a:cs typeface="Calibri" pitchFamily="34" charset="0"/>
              </a:rPr>
              <a:t>Foreign service employees enjoy the pride and satisfaction of representing Canada abroad. They enjoy frequent travel, enriching cultural and social experiences in living abroad, and action-oriented work.</a:t>
            </a:r>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44</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3"/>
                                        </p:tgtEl>
                                        <p:attrNameLst>
                                          <p:attrName>style.visibility</p:attrName>
                                        </p:attrNameLst>
                                      </p:cBhvr>
                                      <p:to>
                                        <p:strVal val="visible"/>
                                      </p:to>
                                    </p:set>
                                    <p:anim calcmode="lin" valueType="num">
                                      <p:cBhvr additive="base">
                                        <p:cTn id="13" dur="500" fill="hold"/>
                                        <p:tgtEl>
                                          <p:spTgt spid="360453"/>
                                        </p:tgtEl>
                                        <p:attrNameLst>
                                          <p:attrName>ppt_x</p:attrName>
                                        </p:attrNameLst>
                                      </p:cBhvr>
                                      <p:tavLst>
                                        <p:tav tm="0">
                                          <p:val>
                                            <p:strVal val="0-#ppt_w/2"/>
                                          </p:val>
                                        </p:tav>
                                        <p:tav tm="100000">
                                          <p:val>
                                            <p:strVal val="#ppt_x"/>
                                          </p:val>
                                        </p:tav>
                                      </p:tavLst>
                                    </p:anim>
                                    <p:anim calcmode="lin" valueType="num">
                                      <p:cBhvr additive="base">
                                        <p:cTn id="14" dur="500" fill="hold"/>
                                        <p:tgtEl>
                                          <p:spTgt spid="360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4"/>
                                        </p:tgtEl>
                                        <p:attrNameLst>
                                          <p:attrName>style.visibility</p:attrName>
                                        </p:attrNameLst>
                                      </p:cBhvr>
                                      <p:to>
                                        <p:strVal val="visible"/>
                                      </p:to>
                                    </p:set>
                                    <p:anim calcmode="lin" valueType="num">
                                      <p:cBhvr additive="base">
                                        <p:cTn id="19" dur="500" fill="hold"/>
                                        <p:tgtEl>
                                          <p:spTgt spid="360454"/>
                                        </p:tgtEl>
                                        <p:attrNameLst>
                                          <p:attrName>ppt_x</p:attrName>
                                        </p:attrNameLst>
                                      </p:cBhvr>
                                      <p:tavLst>
                                        <p:tav tm="0">
                                          <p:val>
                                            <p:strVal val="0-#ppt_w/2"/>
                                          </p:val>
                                        </p:tav>
                                        <p:tav tm="100000">
                                          <p:val>
                                            <p:strVal val="#ppt_x"/>
                                          </p:val>
                                        </p:tav>
                                      </p:tavLst>
                                    </p:anim>
                                    <p:anim calcmode="lin" valueType="num">
                                      <p:cBhvr additive="base">
                                        <p:cTn id="20" dur="500" fill="hold"/>
                                        <p:tgtEl>
                                          <p:spTgt spid="3604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0" grpId="0"/>
      <p:bldP spid="360453" grpId="0"/>
      <p:bldP spid="360454"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p:txBody>
          <a:bodyPr>
            <a:normAutofit/>
          </a:bodyPr>
          <a:lstStyle/>
          <a:p>
            <a:r>
              <a:rPr lang="en-US" dirty="0"/>
              <a:t>Effective Paragraphs: Indirect Plan</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86020" name="Rectangle 3"/>
          <p:cNvSpPr>
            <a:spLocks noChangeArrowheads="1"/>
          </p:cNvSpPr>
          <p:nvPr/>
        </p:nvSpPr>
        <p:spPr bwMode="auto">
          <a:xfrm>
            <a:off x="762000" y="1524000"/>
            <a:ext cx="2286000" cy="1752600"/>
          </a:xfrm>
          <a:prstGeom prst="rect">
            <a:avLst/>
          </a:prstGeom>
          <a:solidFill>
            <a:schemeClr val="accent3">
              <a:lumMod val="60000"/>
              <a:lumOff val="4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lstStyle/>
          <a:p>
            <a:pPr algn="ctr" defTabSz="514350" eaLnBrk="0" hangingPunct="0"/>
            <a:br>
              <a:rPr lang="en-US" sz="900" b="1" dirty="0">
                <a:latin typeface="Calibri" pitchFamily="34" charset="0"/>
                <a:cs typeface="Calibri" pitchFamily="34" charset="0"/>
              </a:rPr>
            </a:br>
            <a:br>
              <a:rPr lang="en-US" sz="900" b="1" dirty="0">
                <a:latin typeface="Calibri" pitchFamily="34" charset="0"/>
                <a:cs typeface="Calibri" pitchFamily="34" charset="0"/>
              </a:rPr>
            </a:br>
            <a:br>
              <a:rPr lang="en-US" sz="900" b="1" dirty="0">
                <a:latin typeface="Calibri" pitchFamily="34" charset="0"/>
                <a:cs typeface="Calibri" pitchFamily="34" charset="0"/>
              </a:rPr>
            </a:br>
            <a:r>
              <a:rPr lang="en-US" sz="2800" b="1" dirty="0">
                <a:latin typeface="Calibri" pitchFamily="34" charset="0"/>
                <a:cs typeface="Calibri" pitchFamily="34" charset="0"/>
              </a:rPr>
              <a:t>Direct </a:t>
            </a:r>
            <a:br>
              <a:rPr lang="en-US" sz="2800" b="1" dirty="0">
                <a:latin typeface="Calibri" pitchFamily="34" charset="0"/>
                <a:cs typeface="Calibri" pitchFamily="34" charset="0"/>
              </a:rPr>
            </a:br>
            <a:r>
              <a:rPr lang="en-US" sz="2800" b="1" dirty="0">
                <a:latin typeface="Calibri" pitchFamily="34" charset="0"/>
                <a:cs typeface="Calibri" pitchFamily="34" charset="0"/>
              </a:rPr>
              <a:t>plan</a:t>
            </a:r>
            <a:br>
              <a:rPr lang="en-US" sz="900" dirty="0">
                <a:latin typeface="Calibri" pitchFamily="34" charset="0"/>
                <a:cs typeface="Calibri" pitchFamily="34" charset="0"/>
              </a:rPr>
            </a:br>
            <a:endParaRPr lang="en-US" sz="2800" dirty="0">
              <a:latin typeface="Calibri" pitchFamily="34" charset="0"/>
              <a:cs typeface="Calibri" pitchFamily="34" charset="0"/>
            </a:endParaRPr>
          </a:p>
        </p:txBody>
      </p:sp>
      <p:sp>
        <p:nvSpPr>
          <p:cNvPr id="358404" name="Rectangle 4"/>
          <p:cNvSpPr>
            <a:spLocks noChangeArrowheads="1"/>
          </p:cNvSpPr>
          <p:nvPr/>
        </p:nvSpPr>
        <p:spPr bwMode="auto">
          <a:xfrm>
            <a:off x="6019800" y="1524000"/>
            <a:ext cx="2286000" cy="1781175"/>
          </a:xfrm>
          <a:prstGeom prst="rect">
            <a:avLst/>
          </a:prstGeom>
          <a:solidFill>
            <a:schemeClr val="accent3">
              <a:lumMod val="75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mn-lt"/>
              </a:rPr>
            </a:br>
            <a:r>
              <a:rPr lang="en-US" sz="2800" b="1" dirty="0">
                <a:latin typeface="+mn-lt"/>
              </a:rPr>
              <a:t>Indirect</a:t>
            </a:r>
            <a:br>
              <a:rPr lang="en-US" sz="2800" b="1" dirty="0">
                <a:latin typeface="+mn-lt"/>
              </a:rPr>
            </a:br>
            <a:r>
              <a:rPr lang="en-US" sz="2800" b="1" dirty="0">
                <a:latin typeface="+mn-lt"/>
              </a:rPr>
              <a:t>plan</a:t>
            </a:r>
          </a:p>
          <a:p>
            <a:pPr defTabSz="514350" hangingPunct="0"/>
            <a:endParaRPr lang="en-US" sz="2800" b="1" dirty="0">
              <a:latin typeface="+mn-lt"/>
            </a:endParaRPr>
          </a:p>
        </p:txBody>
      </p:sp>
      <p:sp>
        <p:nvSpPr>
          <p:cNvPr id="86022" name="Rectangle 5"/>
          <p:cNvSpPr>
            <a:spLocks noChangeArrowheads="1"/>
          </p:cNvSpPr>
          <p:nvPr/>
        </p:nvSpPr>
        <p:spPr bwMode="auto">
          <a:xfrm>
            <a:off x="3429000" y="1524000"/>
            <a:ext cx="2286000" cy="1781175"/>
          </a:xfrm>
          <a:prstGeom prst="rect">
            <a:avLst/>
          </a:prstGeom>
          <a:solidFill>
            <a:schemeClr val="accent3">
              <a:lumMod val="60000"/>
              <a:lumOff val="40000"/>
              <a:alpha val="39999"/>
            </a:schemeClr>
          </a:solidFill>
          <a:ln w="25400">
            <a:noFill/>
            <a:miter lim="800000"/>
            <a:headEnd/>
            <a:tailEnd/>
          </a:ln>
          <a:scene3d>
            <a:camera prst="orthographicFront"/>
            <a:lightRig rig="threePt" dir="t"/>
          </a:scene3d>
          <a:sp3d>
            <a:bevelT w="165100" prst="coolSlant"/>
          </a:sp3d>
        </p:spPr>
        <p:txBody>
          <a:bodyPr lIns="73152" tIns="36576" rIns="73152" bIns="36576" anchor="ctr">
            <a:spAutoFit/>
          </a:bodyPr>
          <a:lstStyle/>
          <a:p>
            <a:pPr algn="ctr" defTabSz="514350" eaLnBrk="0" hangingPunct="0"/>
            <a:br>
              <a:rPr lang="en-US" sz="2800" dirty="0">
                <a:latin typeface="+mn-lt"/>
              </a:rPr>
            </a:br>
            <a:r>
              <a:rPr lang="en-US" sz="2800" b="1" dirty="0">
                <a:latin typeface="+mn-lt"/>
              </a:rPr>
              <a:t>Pivoting</a:t>
            </a:r>
            <a:br>
              <a:rPr lang="en-US" sz="2800" b="1" dirty="0">
                <a:latin typeface="+mn-lt"/>
              </a:rPr>
            </a:br>
            <a:r>
              <a:rPr lang="en-US" sz="2800" b="1" dirty="0">
                <a:latin typeface="+mn-lt"/>
              </a:rPr>
              <a:t>plan</a:t>
            </a:r>
          </a:p>
          <a:p>
            <a:pPr defTabSz="514350" hangingPunct="0"/>
            <a:endParaRPr lang="en-US" sz="2800" b="1" dirty="0">
              <a:latin typeface="+mn-lt"/>
            </a:endParaRPr>
          </a:p>
        </p:txBody>
      </p:sp>
      <p:sp>
        <p:nvSpPr>
          <p:cNvPr id="358407" name="Text Box 7"/>
          <p:cNvSpPr txBox="1">
            <a:spLocks noChangeArrowheads="1"/>
          </p:cNvSpPr>
          <p:nvPr/>
        </p:nvSpPr>
        <p:spPr bwMode="auto">
          <a:xfrm>
            <a:off x="685800" y="3505200"/>
            <a:ext cx="7620000" cy="1015663"/>
          </a:xfrm>
          <a:prstGeom prst="rect">
            <a:avLst/>
          </a:prstGeom>
          <a:solidFill>
            <a:schemeClr val="accent3">
              <a:lumMod val="60000"/>
              <a:lumOff val="40000"/>
            </a:schemeClr>
          </a:solidFill>
          <a:ln w="9525" algn="ctr">
            <a:solidFill>
              <a:schemeClr val="accent2">
                <a:lumMod val="60000"/>
                <a:lumOff val="40000"/>
              </a:schemeClr>
            </a:solidFill>
            <a:miter lim="800000"/>
            <a:headEnd/>
            <a:tailEnd/>
          </a:ln>
          <a:scene3d>
            <a:camera prst="orthographicFront"/>
            <a:lightRig rig="threePt" dir="t"/>
          </a:scene3d>
          <a:sp3d>
            <a:bevelT w="165100" prst="coolSlant"/>
          </a:sp3d>
        </p:spPr>
        <p:txBody>
          <a:bodyPr wrap="square">
            <a:spAutoFit/>
          </a:bodyPr>
          <a:lstStyle/>
          <a:p>
            <a:pPr algn="ctr">
              <a:lnSpc>
                <a:spcPct val="90000"/>
              </a:lnSpc>
              <a:spcBef>
                <a:spcPct val="20000"/>
              </a:spcBef>
              <a:buClr>
                <a:srgbClr val="963C26"/>
              </a:buClr>
              <a:buFont typeface="Wingdings" pitchFamily="2" charset="2"/>
              <a:buNone/>
            </a:pPr>
            <a:r>
              <a:rPr lang="en-US" sz="3000" b="1" dirty="0">
                <a:latin typeface="Calibri" pitchFamily="34" charset="0"/>
                <a:cs typeface="Calibri" pitchFamily="34" charset="0"/>
              </a:rPr>
              <a:t>Persuade, deliver bad news, or</a:t>
            </a:r>
          </a:p>
          <a:p>
            <a:pPr algn="ctr">
              <a:lnSpc>
                <a:spcPct val="90000"/>
              </a:lnSpc>
              <a:spcBef>
                <a:spcPct val="20000"/>
              </a:spcBef>
              <a:buClr>
                <a:srgbClr val="963C26"/>
              </a:buClr>
              <a:buFont typeface="Wingdings" pitchFamily="2" charset="2"/>
              <a:buNone/>
            </a:pPr>
            <a:r>
              <a:rPr lang="en-US" sz="3000" b="1" dirty="0">
                <a:latin typeface="Calibri" pitchFamily="34" charset="0"/>
                <a:cs typeface="Calibri" pitchFamily="34" charset="0"/>
              </a:rPr>
              <a:t>describe cause and effect</a:t>
            </a:r>
          </a:p>
        </p:txBody>
      </p:sp>
      <p:sp>
        <p:nvSpPr>
          <p:cNvPr id="358408" name="Text Box 8"/>
          <p:cNvSpPr txBox="1">
            <a:spLocks noChangeArrowheads="1"/>
          </p:cNvSpPr>
          <p:nvPr/>
        </p:nvSpPr>
        <p:spPr bwMode="auto">
          <a:xfrm>
            <a:off x="762000" y="4876800"/>
            <a:ext cx="7162800" cy="1077218"/>
          </a:xfrm>
          <a:prstGeom prst="rect">
            <a:avLst/>
          </a:prstGeom>
          <a:noFill/>
          <a:ln w="9525" algn="ctr">
            <a:noFill/>
            <a:miter lim="800000"/>
            <a:headEnd/>
            <a:tailEnd/>
          </a:ln>
        </p:spPr>
        <p:txBody>
          <a:bodyPr wrap="square">
            <a:spAutoFit/>
          </a:bodyPr>
          <a:lstStyle/>
          <a:p>
            <a:pPr marL="342900" indent="-342900">
              <a:lnSpc>
                <a:spcPct val="90000"/>
              </a:lnSpc>
              <a:spcBef>
                <a:spcPct val="20000"/>
              </a:spcBef>
              <a:buClr>
                <a:srgbClr val="002060"/>
              </a:buClr>
              <a:buFont typeface="Wingdings" pitchFamily="2" charset="2"/>
              <a:buAutoNum type="arabicPeriod"/>
            </a:pPr>
            <a:r>
              <a:rPr lang="en-US" sz="3200" dirty="0">
                <a:latin typeface="Calibri" pitchFamily="34" charset="0"/>
                <a:cs typeface="Calibri" pitchFamily="34" charset="0"/>
              </a:rPr>
              <a:t> Supporting sentences</a:t>
            </a:r>
          </a:p>
          <a:p>
            <a:pPr marL="342900" indent="-342900">
              <a:lnSpc>
                <a:spcPct val="90000"/>
              </a:lnSpc>
              <a:spcBef>
                <a:spcPct val="20000"/>
              </a:spcBef>
              <a:buClr>
                <a:srgbClr val="002060"/>
              </a:buClr>
              <a:buFont typeface="Wingdings" pitchFamily="2" charset="2"/>
              <a:buAutoNum type="arabicPeriod"/>
            </a:pPr>
            <a:r>
              <a:rPr lang="en-US" sz="3200" dirty="0">
                <a:latin typeface="Calibri" pitchFamily="34" charset="0"/>
                <a:cs typeface="Calibri" pitchFamily="34" charset="0"/>
              </a:rPr>
              <a:t> Main sentence</a:t>
            </a:r>
          </a:p>
        </p:txBody>
      </p:sp>
      <p:sp>
        <p:nvSpPr>
          <p:cNvPr id="10" name="Slide Number Placeholder 9"/>
          <p:cNvSpPr>
            <a:spLocks noGrp="1"/>
          </p:cNvSpPr>
          <p:nvPr>
            <p:ph type="sldNum" sz="quarter" idx="4"/>
          </p:nvPr>
        </p:nvSpPr>
        <p:spPr/>
        <p:txBody>
          <a:bodyPr/>
          <a:lstStyle/>
          <a:p>
            <a:r>
              <a:rPr lang="en-CA" dirty="0"/>
              <a:t>5-</a:t>
            </a:r>
            <a:fld id="{90E60EF9-1974-4B4E-8EB0-BAAA0C254CFE}" type="slidenum">
              <a:rPr lang="en-CA" smtClean="0"/>
              <a:pPr/>
              <a:t>45</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402"/>
                                        </p:tgtEl>
                                        <p:attrNameLst>
                                          <p:attrName>style.visibility</p:attrName>
                                        </p:attrNameLst>
                                      </p:cBhvr>
                                      <p:to>
                                        <p:strVal val="visible"/>
                                      </p:to>
                                    </p:set>
                                    <p:anim calcmode="lin" valueType="num">
                                      <p:cBhvr additive="base">
                                        <p:cTn id="7" dur="500" fill="hold"/>
                                        <p:tgtEl>
                                          <p:spTgt spid="358402"/>
                                        </p:tgtEl>
                                        <p:attrNameLst>
                                          <p:attrName>ppt_x</p:attrName>
                                        </p:attrNameLst>
                                      </p:cBhvr>
                                      <p:tavLst>
                                        <p:tav tm="0">
                                          <p:val>
                                            <p:strVal val="0-#ppt_w/2"/>
                                          </p:val>
                                        </p:tav>
                                        <p:tav tm="100000">
                                          <p:val>
                                            <p:strVal val="#ppt_x"/>
                                          </p:val>
                                        </p:tav>
                                      </p:tavLst>
                                    </p:anim>
                                    <p:anim calcmode="lin" valueType="num">
                                      <p:cBhvr additive="base">
                                        <p:cTn id="8" dur="500" fill="hold"/>
                                        <p:tgtEl>
                                          <p:spTgt spid="3584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8404"/>
                                        </p:tgtEl>
                                        <p:attrNameLst>
                                          <p:attrName>style.visibility</p:attrName>
                                        </p:attrNameLst>
                                      </p:cBhvr>
                                      <p:to>
                                        <p:strVal val="visible"/>
                                      </p:to>
                                    </p:set>
                                    <p:anim calcmode="lin" valueType="num">
                                      <p:cBhvr additive="base">
                                        <p:cTn id="13" dur="500" fill="hold"/>
                                        <p:tgtEl>
                                          <p:spTgt spid="358404"/>
                                        </p:tgtEl>
                                        <p:attrNameLst>
                                          <p:attrName>ppt_x</p:attrName>
                                        </p:attrNameLst>
                                      </p:cBhvr>
                                      <p:tavLst>
                                        <p:tav tm="0">
                                          <p:val>
                                            <p:strVal val="0-#ppt_w/2"/>
                                          </p:val>
                                        </p:tav>
                                        <p:tav tm="100000">
                                          <p:val>
                                            <p:strVal val="#ppt_x"/>
                                          </p:val>
                                        </p:tav>
                                      </p:tavLst>
                                    </p:anim>
                                    <p:anim calcmode="lin" valueType="num">
                                      <p:cBhvr additive="base">
                                        <p:cTn id="14" dur="500" fill="hold"/>
                                        <p:tgtEl>
                                          <p:spTgt spid="3584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8407"/>
                                        </p:tgtEl>
                                        <p:attrNameLst>
                                          <p:attrName>style.visibility</p:attrName>
                                        </p:attrNameLst>
                                      </p:cBhvr>
                                      <p:to>
                                        <p:strVal val="visible"/>
                                      </p:to>
                                    </p:set>
                                    <p:anim calcmode="lin" valueType="num">
                                      <p:cBhvr additive="base">
                                        <p:cTn id="19" dur="500" fill="hold"/>
                                        <p:tgtEl>
                                          <p:spTgt spid="358407"/>
                                        </p:tgtEl>
                                        <p:attrNameLst>
                                          <p:attrName>ppt_x</p:attrName>
                                        </p:attrNameLst>
                                      </p:cBhvr>
                                      <p:tavLst>
                                        <p:tav tm="0">
                                          <p:val>
                                            <p:strVal val="0-#ppt_w/2"/>
                                          </p:val>
                                        </p:tav>
                                        <p:tav tm="100000">
                                          <p:val>
                                            <p:strVal val="#ppt_x"/>
                                          </p:val>
                                        </p:tav>
                                      </p:tavLst>
                                    </p:anim>
                                    <p:anim calcmode="lin" valueType="num">
                                      <p:cBhvr additive="base">
                                        <p:cTn id="20" dur="500" fill="hold"/>
                                        <p:tgtEl>
                                          <p:spTgt spid="3584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8408"/>
                                        </p:tgtEl>
                                        <p:attrNameLst>
                                          <p:attrName>style.visibility</p:attrName>
                                        </p:attrNameLst>
                                      </p:cBhvr>
                                      <p:to>
                                        <p:strVal val="visible"/>
                                      </p:to>
                                    </p:set>
                                    <p:anim calcmode="lin" valueType="num">
                                      <p:cBhvr additive="base">
                                        <p:cTn id="25" dur="500" fill="hold"/>
                                        <p:tgtEl>
                                          <p:spTgt spid="358408"/>
                                        </p:tgtEl>
                                        <p:attrNameLst>
                                          <p:attrName>ppt_x</p:attrName>
                                        </p:attrNameLst>
                                      </p:cBhvr>
                                      <p:tavLst>
                                        <p:tav tm="0">
                                          <p:val>
                                            <p:strVal val="0-#ppt_w/2"/>
                                          </p:val>
                                        </p:tav>
                                        <p:tav tm="100000">
                                          <p:val>
                                            <p:strVal val="#ppt_x"/>
                                          </p:val>
                                        </p:tav>
                                      </p:tavLst>
                                    </p:anim>
                                    <p:anim calcmode="lin" valueType="num">
                                      <p:cBhvr additive="base">
                                        <p:cTn id="26" dur="500" fill="hold"/>
                                        <p:tgtEl>
                                          <p:spTgt spid="3584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02" grpId="0"/>
      <p:bldP spid="358404" grpId="0" animBg="1"/>
      <p:bldP spid="358407" grpId="0" animBg="1"/>
      <p:bldP spid="358408"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r>
              <a:rPr lang="en-US" dirty="0"/>
              <a:t>Indirect Plan: Example</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359434" name="Text Box 10"/>
          <p:cNvSpPr txBox="1">
            <a:spLocks noChangeArrowheads="1"/>
          </p:cNvSpPr>
          <p:nvPr/>
        </p:nvSpPr>
        <p:spPr bwMode="auto">
          <a:xfrm>
            <a:off x="323528" y="1484783"/>
            <a:ext cx="1981200" cy="4623987"/>
          </a:xfrm>
          <a:prstGeom prst="rect">
            <a:avLst/>
          </a:prstGeom>
          <a:noFill/>
          <a:ln w="9525" algn="ctr">
            <a:noFill/>
            <a:miter lim="800000"/>
            <a:headEnd/>
            <a:tailEnd/>
          </a:ln>
        </p:spPr>
        <p:txBody>
          <a:bodyPr/>
          <a:lstStyle/>
          <a:p>
            <a:pPr>
              <a:lnSpc>
                <a:spcPct val="90000"/>
              </a:lnSpc>
              <a:spcBef>
                <a:spcPct val="20000"/>
              </a:spcBef>
              <a:buClr>
                <a:srgbClr val="963C26"/>
              </a:buClr>
              <a:buFont typeface="Wingdings" pitchFamily="2" charset="2"/>
              <a:buNone/>
            </a:pPr>
            <a:r>
              <a:rPr lang="en-US" sz="2700" dirty="0">
                <a:solidFill>
                  <a:schemeClr val="accent3">
                    <a:lumMod val="50000"/>
                  </a:schemeClr>
                </a:solidFill>
                <a:latin typeface="Calibri" pitchFamily="34" charset="0"/>
                <a:cs typeface="Calibri" pitchFamily="34" charset="0"/>
              </a:rPr>
              <a:t>Supporting </a:t>
            </a:r>
          </a:p>
          <a:p>
            <a:pPr>
              <a:lnSpc>
                <a:spcPct val="50000"/>
              </a:lnSpc>
              <a:spcBef>
                <a:spcPct val="20000"/>
              </a:spcBef>
              <a:buClr>
                <a:srgbClr val="963C26"/>
              </a:buClr>
              <a:buFont typeface="Wingdings" pitchFamily="2" charset="2"/>
              <a:buNone/>
            </a:pPr>
            <a:r>
              <a:rPr lang="en-US" sz="2700" dirty="0">
                <a:solidFill>
                  <a:schemeClr val="accent3">
                    <a:lumMod val="50000"/>
                  </a:schemeClr>
                </a:solidFill>
                <a:latin typeface="Calibri" pitchFamily="34" charset="0"/>
                <a:cs typeface="Calibri" pitchFamily="34" charset="0"/>
              </a:rPr>
              <a:t>sentence</a:t>
            </a:r>
            <a:r>
              <a:rPr lang="en-US" sz="2700" dirty="0">
                <a:latin typeface="Calibri" pitchFamily="34" charset="0"/>
                <a:cs typeface="Calibri" pitchFamily="34" charset="0"/>
              </a:rPr>
              <a:t>s</a:t>
            </a: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ct val="20000"/>
              </a:spcBef>
              <a:buClr>
                <a:srgbClr val="963C26"/>
              </a:buClr>
              <a:buFont typeface="Wingdings" pitchFamily="2" charset="2"/>
              <a:buNone/>
            </a:pPr>
            <a:endParaRPr lang="en-US" sz="2800" dirty="0">
              <a:solidFill>
                <a:srgbClr val="D89013"/>
              </a:solidFill>
              <a:latin typeface="Calibri" pitchFamily="34" charset="0"/>
              <a:cs typeface="Calibri" pitchFamily="34" charset="0"/>
            </a:endParaRPr>
          </a:p>
          <a:p>
            <a:pPr>
              <a:lnSpc>
                <a:spcPct val="90000"/>
              </a:lnSpc>
              <a:spcBef>
                <a:spcPct val="20000"/>
              </a:spcBef>
              <a:buClr>
                <a:srgbClr val="963C26"/>
              </a:buClr>
              <a:buFont typeface="Wingdings" pitchFamily="2" charset="2"/>
              <a:buNone/>
            </a:pPr>
            <a:r>
              <a:rPr lang="en-US" sz="2800" dirty="0">
                <a:solidFill>
                  <a:srgbClr val="963C26"/>
                </a:solidFill>
                <a:latin typeface="Calibri" pitchFamily="34" charset="0"/>
                <a:cs typeface="Calibri" pitchFamily="34" charset="0"/>
              </a:rPr>
              <a:t>Main</a:t>
            </a:r>
          </a:p>
          <a:p>
            <a:pPr>
              <a:lnSpc>
                <a:spcPct val="50000"/>
              </a:lnSpc>
              <a:spcBef>
                <a:spcPct val="20000"/>
              </a:spcBef>
              <a:buClr>
                <a:srgbClr val="963C26"/>
              </a:buClr>
              <a:buFont typeface="Wingdings" pitchFamily="2" charset="2"/>
              <a:buNone/>
            </a:pPr>
            <a:r>
              <a:rPr lang="en-US" sz="2800" dirty="0">
                <a:solidFill>
                  <a:srgbClr val="963C26"/>
                </a:solidFill>
                <a:latin typeface="Calibri" pitchFamily="34" charset="0"/>
                <a:cs typeface="Calibri" pitchFamily="34" charset="0"/>
              </a:rPr>
              <a:t>sentence</a:t>
            </a:r>
          </a:p>
        </p:txBody>
      </p:sp>
      <p:sp>
        <p:nvSpPr>
          <p:cNvPr id="359435" name="Text Box 11"/>
          <p:cNvSpPr txBox="1">
            <a:spLocks noChangeArrowheads="1"/>
          </p:cNvSpPr>
          <p:nvPr/>
        </p:nvSpPr>
        <p:spPr bwMode="auto">
          <a:xfrm>
            <a:off x="2133600" y="1447800"/>
            <a:ext cx="6172200" cy="4800600"/>
          </a:xfrm>
          <a:prstGeom prst="rect">
            <a:avLst/>
          </a:prstGeom>
          <a:noFill/>
          <a:ln w="9525" algn="ctr">
            <a:noFill/>
            <a:miter lim="800000"/>
            <a:headEnd/>
            <a:tailEnd/>
          </a:ln>
        </p:spPr>
        <p:txBody>
          <a:bodyPr/>
          <a:lstStyle/>
          <a:p>
            <a:pPr>
              <a:lnSpc>
                <a:spcPct val="80000"/>
              </a:lnSpc>
              <a:spcBef>
                <a:spcPct val="20000"/>
              </a:spcBef>
              <a:buClr>
                <a:srgbClr val="963C26"/>
              </a:buClr>
              <a:buFont typeface="Wingdings" pitchFamily="2" charset="2"/>
              <a:buNone/>
            </a:pPr>
            <a:r>
              <a:rPr lang="en-US" sz="2200" i="1" dirty="0">
                <a:solidFill>
                  <a:schemeClr val="accent3">
                    <a:lumMod val="50000"/>
                  </a:schemeClr>
                </a:solidFill>
                <a:latin typeface="Calibri" pitchFamily="34" charset="0"/>
                <a:cs typeface="Calibri" pitchFamily="34" charset="0"/>
              </a:rPr>
              <a:t>According to a recent poll, more than half of all white-collar workers are now dressing casually at work. Many high-tech engineers and other professionals have given up suits and ties, favouring khakis and sweaters instead. Our own consultants say they stand out like “sore thumbs” because they are attired in traditional buttoned-down styles, while the businesspeople they visit are usually wearing casual clothing.</a:t>
            </a:r>
          </a:p>
          <a:p>
            <a:pPr>
              <a:lnSpc>
                <a:spcPct val="80000"/>
              </a:lnSpc>
              <a:spcBef>
                <a:spcPct val="20000"/>
              </a:spcBef>
              <a:buClr>
                <a:srgbClr val="963C26"/>
              </a:buClr>
              <a:buFont typeface="Wingdings" pitchFamily="2" charset="2"/>
              <a:buNone/>
            </a:pPr>
            <a:endParaRPr lang="en-US" sz="2200" i="1" dirty="0">
              <a:solidFill>
                <a:srgbClr val="963C26"/>
              </a:solidFill>
              <a:latin typeface="Calibri" pitchFamily="34" charset="0"/>
              <a:cs typeface="Calibri" pitchFamily="34" charset="0"/>
            </a:endParaRPr>
          </a:p>
          <a:p>
            <a:pPr>
              <a:lnSpc>
                <a:spcPct val="80000"/>
              </a:lnSpc>
              <a:spcBef>
                <a:spcPct val="20000"/>
              </a:spcBef>
              <a:buClr>
                <a:srgbClr val="963C26"/>
              </a:buClr>
              <a:buFont typeface="Wingdings" pitchFamily="2" charset="2"/>
              <a:buNone/>
            </a:pPr>
            <a:endParaRPr lang="en-US" sz="2200" i="1" dirty="0">
              <a:solidFill>
                <a:srgbClr val="963C26"/>
              </a:solidFill>
              <a:latin typeface="Calibri" pitchFamily="34" charset="0"/>
              <a:cs typeface="Calibri" pitchFamily="34" charset="0"/>
            </a:endParaRPr>
          </a:p>
          <a:p>
            <a:pPr>
              <a:lnSpc>
                <a:spcPct val="80000"/>
              </a:lnSpc>
              <a:spcBef>
                <a:spcPts val="0"/>
              </a:spcBef>
              <a:buClr>
                <a:srgbClr val="963C26"/>
              </a:buClr>
              <a:buFont typeface="Wingdings" pitchFamily="2" charset="2"/>
              <a:buNone/>
            </a:pPr>
            <a:r>
              <a:rPr lang="en-US" sz="2200" i="1" dirty="0">
                <a:solidFill>
                  <a:srgbClr val="963C26"/>
                </a:solidFill>
                <a:latin typeface="Calibri" pitchFamily="34" charset="0"/>
                <a:cs typeface="Calibri" pitchFamily="34" charset="0"/>
              </a:rPr>
              <a:t>Therefore, I recommend that we establish an optional “business casual” policy, allowing consultants to dress casually as they perform their duties both in and out of the office.</a:t>
            </a:r>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46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9426"/>
                                        </p:tgtEl>
                                        <p:attrNameLst>
                                          <p:attrName>style.visibility</p:attrName>
                                        </p:attrNameLst>
                                      </p:cBhvr>
                                      <p:to>
                                        <p:strVal val="visible"/>
                                      </p:to>
                                    </p:set>
                                    <p:anim calcmode="lin" valueType="num">
                                      <p:cBhvr additive="base">
                                        <p:cTn id="7" dur="500" fill="hold"/>
                                        <p:tgtEl>
                                          <p:spTgt spid="359426"/>
                                        </p:tgtEl>
                                        <p:attrNameLst>
                                          <p:attrName>ppt_x</p:attrName>
                                        </p:attrNameLst>
                                      </p:cBhvr>
                                      <p:tavLst>
                                        <p:tav tm="0">
                                          <p:val>
                                            <p:strVal val="0-#ppt_w/2"/>
                                          </p:val>
                                        </p:tav>
                                        <p:tav tm="100000">
                                          <p:val>
                                            <p:strVal val="#ppt_x"/>
                                          </p:val>
                                        </p:tav>
                                      </p:tavLst>
                                    </p:anim>
                                    <p:anim calcmode="lin" valueType="num">
                                      <p:cBhvr additive="base">
                                        <p:cTn id="8" dur="500" fill="hold"/>
                                        <p:tgtEl>
                                          <p:spTgt spid="3594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9434"/>
                                        </p:tgtEl>
                                        <p:attrNameLst>
                                          <p:attrName>style.visibility</p:attrName>
                                        </p:attrNameLst>
                                      </p:cBhvr>
                                      <p:to>
                                        <p:strVal val="visible"/>
                                      </p:to>
                                    </p:set>
                                    <p:anim calcmode="lin" valueType="num">
                                      <p:cBhvr additive="base">
                                        <p:cTn id="13" dur="500" fill="hold"/>
                                        <p:tgtEl>
                                          <p:spTgt spid="359434"/>
                                        </p:tgtEl>
                                        <p:attrNameLst>
                                          <p:attrName>ppt_x</p:attrName>
                                        </p:attrNameLst>
                                      </p:cBhvr>
                                      <p:tavLst>
                                        <p:tav tm="0">
                                          <p:val>
                                            <p:strVal val="0-#ppt_w/2"/>
                                          </p:val>
                                        </p:tav>
                                        <p:tav tm="100000">
                                          <p:val>
                                            <p:strVal val="#ppt_x"/>
                                          </p:val>
                                        </p:tav>
                                      </p:tavLst>
                                    </p:anim>
                                    <p:anim calcmode="lin" valueType="num">
                                      <p:cBhvr additive="base">
                                        <p:cTn id="14" dur="500" fill="hold"/>
                                        <p:tgtEl>
                                          <p:spTgt spid="35943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9435"/>
                                        </p:tgtEl>
                                        <p:attrNameLst>
                                          <p:attrName>style.visibility</p:attrName>
                                        </p:attrNameLst>
                                      </p:cBhvr>
                                      <p:to>
                                        <p:strVal val="visible"/>
                                      </p:to>
                                    </p:set>
                                    <p:anim calcmode="lin" valueType="num">
                                      <p:cBhvr additive="base">
                                        <p:cTn id="19" dur="500" fill="hold"/>
                                        <p:tgtEl>
                                          <p:spTgt spid="359435"/>
                                        </p:tgtEl>
                                        <p:attrNameLst>
                                          <p:attrName>ppt_x</p:attrName>
                                        </p:attrNameLst>
                                      </p:cBhvr>
                                      <p:tavLst>
                                        <p:tav tm="0">
                                          <p:val>
                                            <p:strVal val="0-#ppt_w/2"/>
                                          </p:val>
                                        </p:tav>
                                        <p:tav tm="100000">
                                          <p:val>
                                            <p:strVal val="#ppt_x"/>
                                          </p:val>
                                        </p:tav>
                                      </p:tavLst>
                                    </p:anim>
                                    <p:anim calcmode="lin" valueType="num">
                                      <p:cBhvr additive="base">
                                        <p:cTn id="20" dur="500" fill="hold"/>
                                        <p:tgtEl>
                                          <p:spTgt spid="3594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6" grpId="0"/>
      <p:bldP spid="359434" grpId="0"/>
      <p:bldP spid="359435"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normAutofit/>
          </a:bodyPr>
          <a:lstStyle/>
          <a:p>
            <a:pPr>
              <a:defRPr/>
            </a:pPr>
            <a:r>
              <a:rPr lang="en-CA" dirty="0"/>
              <a:t>Developing Paragraph Coherence</a:t>
            </a:r>
            <a:endParaRPr lang="en-US" sz="4400" dirty="0">
              <a:solidFill>
                <a:schemeClr val="tx2"/>
              </a:solidFill>
              <a:effectLst/>
            </a:endParaRPr>
          </a:p>
        </p:txBody>
      </p:sp>
      <p:sp>
        <p:nvSpPr>
          <p:cNvPr id="4" name="Content Placeholder 3"/>
          <p:cNvSpPr>
            <a:spLocks noGrp="1"/>
          </p:cNvSpPr>
          <p:nvPr>
            <p:ph idx="1"/>
          </p:nvPr>
        </p:nvSpPr>
        <p:spPr>
          <a:xfrm>
            <a:off x="457200" y="1600200"/>
            <a:ext cx="7772400" cy="4525963"/>
          </a:xfrm>
        </p:spPr>
        <p:txBody>
          <a:bodyPr>
            <a:normAutofit lnSpcReduction="10000"/>
          </a:bodyPr>
          <a:lstStyle/>
          <a:p>
            <a:pPr marL="0" indent="0">
              <a:spcBef>
                <a:spcPts val="600"/>
              </a:spcBef>
              <a:buClr>
                <a:srgbClr val="963C26"/>
              </a:buClr>
              <a:buNone/>
            </a:pPr>
            <a:r>
              <a:rPr lang="en-US" sz="3400" dirty="0">
                <a:latin typeface="Calibri" pitchFamily="34" charset="0"/>
                <a:cs typeface="Calibri" pitchFamily="34" charset="0"/>
              </a:rPr>
              <a:t>Sustain the key idea </a:t>
            </a:r>
            <a:r>
              <a:rPr lang="en-US" sz="3100" dirty="0">
                <a:latin typeface="Calibri" pitchFamily="34" charset="0"/>
                <a:cs typeface="Calibri" pitchFamily="34" charset="0"/>
              </a:rPr>
              <a:t>by repeating or rephrasing it.</a:t>
            </a:r>
          </a:p>
          <a:p>
            <a:pPr marL="0" indent="0">
              <a:spcBef>
                <a:spcPts val="600"/>
              </a:spcBef>
              <a:buClr>
                <a:srgbClr val="963C26"/>
              </a:buClr>
              <a:buNone/>
            </a:pPr>
            <a:endParaRPr lang="en-US" sz="2800" dirty="0">
              <a:latin typeface="Calibri" pitchFamily="34" charset="0"/>
              <a:cs typeface="Calibri" pitchFamily="34" charset="0"/>
            </a:endParaRPr>
          </a:p>
          <a:p>
            <a:pPr marL="0" lvl="1" indent="0">
              <a:spcBef>
                <a:spcPts val="600"/>
              </a:spcBef>
              <a:buClr>
                <a:srgbClr val="963C26"/>
              </a:buClr>
              <a:buNone/>
            </a:pPr>
            <a:r>
              <a:rPr lang="en-US" sz="3200" i="1" dirty="0">
                <a:solidFill>
                  <a:schemeClr val="accent3">
                    <a:lumMod val="50000"/>
                  </a:schemeClr>
                </a:solidFill>
                <a:latin typeface="Calibri" pitchFamily="34" charset="0"/>
                <a:cs typeface="Calibri" pitchFamily="34" charset="0"/>
              </a:rPr>
              <a:t>Our philosophy holds that every customer is really </a:t>
            </a:r>
            <a:r>
              <a:rPr lang="en-US" sz="3200" i="1" u="sng" dirty="0">
                <a:solidFill>
                  <a:schemeClr val="accent3">
                    <a:lumMod val="50000"/>
                  </a:schemeClr>
                </a:solidFill>
                <a:latin typeface="Calibri" pitchFamily="34" charset="0"/>
                <a:cs typeface="Calibri" pitchFamily="34" charset="0"/>
              </a:rPr>
              <a:t>a guest</a:t>
            </a:r>
            <a:r>
              <a:rPr lang="en-US" sz="3200" i="1" dirty="0">
                <a:solidFill>
                  <a:schemeClr val="accent3">
                    <a:lumMod val="50000"/>
                  </a:schemeClr>
                </a:solidFill>
                <a:latin typeface="Calibri" pitchFamily="34" charset="0"/>
                <a:cs typeface="Calibri" pitchFamily="34" charset="0"/>
              </a:rPr>
              <a:t>. All new employees to our theme parks are trained to treat </a:t>
            </a:r>
            <a:r>
              <a:rPr lang="en-US" sz="3200" i="1" u="sng" dirty="0">
                <a:solidFill>
                  <a:schemeClr val="accent3">
                    <a:lumMod val="50000"/>
                  </a:schemeClr>
                </a:solidFill>
                <a:latin typeface="Calibri" pitchFamily="34" charset="0"/>
                <a:cs typeface="Calibri" pitchFamily="34" charset="0"/>
              </a:rPr>
              <a:t>guests</a:t>
            </a:r>
            <a:r>
              <a:rPr lang="en-US" sz="3200" dirty="0">
                <a:solidFill>
                  <a:schemeClr val="accent3">
                    <a:lumMod val="50000"/>
                  </a:schemeClr>
                </a:solidFill>
                <a:latin typeface="Calibri" pitchFamily="34" charset="0"/>
                <a:cs typeface="Calibri" pitchFamily="34" charset="0"/>
              </a:rPr>
              <a:t> </a:t>
            </a:r>
            <a:r>
              <a:rPr lang="en-US" sz="3200" i="1" dirty="0">
                <a:solidFill>
                  <a:schemeClr val="accent3">
                    <a:lumMod val="50000"/>
                  </a:schemeClr>
                </a:solidFill>
                <a:latin typeface="Calibri" pitchFamily="34" charset="0"/>
                <a:cs typeface="Calibri" pitchFamily="34" charset="0"/>
              </a:rPr>
              <a:t>as </a:t>
            </a:r>
            <a:r>
              <a:rPr lang="en-US" sz="3200" i="1" u="sng" dirty="0">
                <a:solidFill>
                  <a:schemeClr val="accent3">
                    <a:lumMod val="50000"/>
                  </a:schemeClr>
                </a:solidFill>
                <a:latin typeface="Calibri" pitchFamily="34" charset="0"/>
                <a:cs typeface="Calibri" pitchFamily="34" charset="0"/>
              </a:rPr>
              <a:t>VIPs</a:t>
            </a:r>
            <a:r>
              <a:rPr lang="en-US" sz="3200" i="1" dirty="0">
                <a:solidFill>
                  <a:schemeClr val="accent3">
                    <a:lumMod val="50000"/>
                  </a:schemeClr>
                </a:solidFill>
                <a:latin typeface="Calibri" pitchFamily="34" charset="0"/>
                <a:cs typeface="Calibri" pitchFamily="34" charset="0"/>
              </a:rPr>
              <a:t>. We take pride in respecting our </a:t>
            </a:r>
            <a:r>
              <a:rPr lang="en-US" sz="3200" i="1" u="sng" dirty="0">
                <a:solidFill>
                  <a:schemeClr val="accent3">
                    <a:lumMod val="50000"/>
                  </a:schemeClr>
                </a:solidFill>
                <a:latin typeface="Calibri" pitchFamily="34" charset="0"/>
                <a:cs typeface="Calibri" pitchFamily="34" charset="0"/>
              </a:rPr>
              <a:t>guests</a:t>
            </a:r>
            <a:r>
              <a:rPr lang="en-US" sz="3200" i="1" dirty="0">
                <a:solidFill>
                  <a:schemeClr val="accent3">
                    <a:lumMod val="50000"/>
                  </a:schemeClr>
                </a:solidFill>
                <a:latin typeface="Calibri" pitchFamily="34" charset="0"/>
                <a:cs typeface="Calibri" pitchFamily="34" charset="0"/>
              </a:rPr>
              <a:t>. As </a:t>
            </a:r>
            <a:r>
              <a:rPr lang="en-US" sz="3200" i="1" u="sng" dirty="0">
                <a:solidFill>
                  <a:schemeClr val="accent3">
                    <a:lumMod val="50000"/>
                  </a:schemeClr>
                </a:solidFill>
                <a:latin typeface="Calibri" pitchFamily="34" charset="0"/>
                <a:cs typeface="Calibri" pitchFamily="34" charset="0"/>
              </a:rPr>
              <a:t>VIPs</a:t>
            </a:r>
            <a:r>
              <a:rPr lang="en-US" sz="3200" i="1" dirty="0">
                <a:solidFill>
                  <a:schemeClr val="accent3">
                    <a:lumMod val="50000"/>
                  </a:schemeClr>
                </a:solidFill>
                <a:latin typeface="Calibri" pitchFamily="34" charset="0"/>
                <a:cs typeface="Calibri" pitchFamily="34" charset="0"/>
              </a:rPr>
              <a:t>, the </a:t>
            </a:r>
            <a:r>
              <a:rPr lang="en-US" sz="3200" i="1" u="sng" dirty="0">
                <a:solidFill>
                  <a:schemeClr val="accent3">
                    <a:lumMod val="50000"/>
                  </a:schemeClr>
                </a:solidFill>
                <a:latin typeface="Calibri" pitchFamily="34" charset="0"/>
                <a:cs typeface="Calibri" pitchFamily="34" charset="0"/>
              </a:rPr>
              <a:t>guests</a:t>
            </a:r>
            <a:r>
              <a:rPr lang="en-US" sz="3200" dirty="0">
                <a:solidFill>
                  <a:schemeClr val="accent3">
                    <a:lumMod val="50000"/>
                  </a:schemeClr>
                </a:solidFill>
                <a:latin typeface="Calibri" pitchFamily="34" charset="0"/>
                <a:cs typeface="Calibri" pitchFamily="34" charset="0"/>
              </a:rPr>
              <a:t> </a:t>
            </a:r>
            <a:r>
              <a:rPr lang="en-US" sz="3200" i="1" dirty="0">
                <a:solidFill>
                  <a:schemeClr val="accent3">
                    <a:lumMod val="50000"/>
                  </a:schemeClr>
                </a:solidFill>
                <a:latin typeface="Calibri" pitchFamily="34" charset="0"/>
                <a:cs typeface="Calibri" pitchFamily="34" charset="0"/>
              </a:rPr>
              <a:t>are never told what they can or cannot do.</a:t>
            </a:r>
            <a:endParaRPr lang="en-CA" dirty="0">
              <a:solidFill>
                <a:schemeClr val="accent3">
                  <a:lumMod val="50000"/>
                </a:schemeClr>
              </a:solidFill>
            </a:endParaRP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47</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2"/>
                                        </p:tgtEl>
                                        <p:attrNameLst>
                                          <p:attrName>style.visibility</p:attrName>
                                        </p:attrNameLst>
                                      </p:cBhvr>
                                      <p:to>
                                        <p:strVal val="visible"/>
                                      </p:to>
                                    </p:set>
                                    <p:anim calcmode="lin" valueType="num">
                                      <p:cBhvr additive="base">
                                        <p:cTn id="7" dur="500" fill="hold"/>
                                        <p:tgtEl>
                                          <p:spTgt spid="363522"/>
                                        </p:tgtEl>
                                        <p:attrNameLst>
                                          <p:attrName>ppt_x</p:attrName>
                                        </p:attrNameLst>
                                      </p:cBhvr>
                                      <p:tavLst>
                                        <p:tav tm="0">
                                          <p:val>
                                            <p:strVal val="0-#ppt_w/2"/>
                                          </p:val>
                                        </p:tav>
                                        <p:tav tm="100000">
                                          <p:val>
                                            <p:strVal val="#ppt_x"/>
                                          </p:val>
                                        </p:tav>
                                      </p:tavLst>
                                    </p:anim>
                                    <p:anim calcmode="lin" valueType="num">
                                      <p:cBhvr additive="base">
                                        <p:cTn id="8" dur="500" fill="hold"/>
                                        <p:tgtEl>
                                          <p:spTgt spid="3635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2" grpId="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normAutofit/>
          </a:bodyPr>
          <a:lstStyle/>
          <a:p>
            <a:pPr>
              <a:defRPr/>
            </a:pPr>
            <a:r>
              <a:rPr lang="en-CA" sz="4000" dirty="0"/>
              <a:t>Dovetailing Sentences</a:t>
            </a:r>
            <a:endParaRPr lang="en-US" sz="4000" dirty="0">
              <a:solidFill>
                <a:schemeClr val="tx2"/>
              </a:solidFill>
              <a:effectLst/>
            </a:endParaRPr>
          </a:p>
        </p:txBody>
      </p:sp>
      <p:sp>
        <p:nvSpPr>
          <p:cNvPr id="4" name="Content Placeholder 3"/>
          <p:cNvSpPr>
            <a:spLocks noGrp="1"/>
          </p:cNvSpPr>
          <p:nvPr>
            <p:ph idx="1"/>
          </p:nvPr>
        </p:nvSpPr>
        <p:spPr>
          <a:xfrm>
            <a:off x="457200" y="1371600"/>
            <a:ext cx="7772400" cy="4953000"/>
          </a:xfrm>
        </p:spPr>
        <p:txBody>
          <a:bodyPr>
            <a:noAutofit/>
          </a:bodyPr>
          <a:lstStyle/>
          <a:p>
            <a:pPr marL="0" lvl="1" indent="0">
              <a:spcBef>
                <a:spcPts val="600"/>
              </a:spcBef>
              <a:buNone/>
            </a:pPr>
            <a:r>
              <a:rPr lang="en-US" sz="3200" b="1" dirty="0">
                <a:cs typeface="Calibri" pitchFamily="34" charset="0"/>
              </a:rPr>
              <a:t>Dovetail sentences: </a:t>
            </a:r>
            <a:r>
              <a:rPr lang="en-US" sz="3200" dirty="0">
                <a:cs typeface="Calibri" pitchFamily="34" charset="0"/>
              </a:rPr>
              <a:t>connect the beginning of each new sentence with the end of the previous sentence.</a:t>
            </a:r>
            <a:endParaRPr lang="en-US" sz="3200" i="1" dirty="0">
              <a:solidFill>
                <a:schemeClr val="tx2"/>
              </a:solidFill>
            </a:endParaRPr>
          </a:p>
          <a:p>
            <a:pPr marL="0" lvl="1" indent="0">
              <a:spcBef>
                <a:spcPts val="600"/>
              </a:spcBef>
              <a:buNone/>
            </a:pPr>
            <a:r>
              <a:rPr lang="en-US" sz="3000" i="1" dirty="0">
                <a:solidFill>
                  <a:schemeClr val="accent3">
                    <a:lumMod val="50000"/>
                  </a:schemeClr>
                </a:solidFill>
              </a:rPr>
              <a:t>New guides learn about the theme park and its </a:t>
            </a:r>
            <a:r>
              <a:rPr lang="en-US" sz="3000" b="1" dirty="0">
                <a:solidFill>
                  <a:schemeClr val="accent3">
                    <a:lumMod val="50000"/>
                  </a:schemeClr>
                </a:solidFill>
              </a:rPr>
              <a:t>facilities</a:t>
            </a:r>
            <a:r>
              <a:rPr lang="en-US" sz="3000" i="1" dirty="0">
                <a:solidFill>
                  <a:schemeClr val="accent3">
                    <a:lumMod val="50000"/>
                  </a:schemeClr>
                </a:solidFill>
              </a:rPr>
              <a:t>. These </a:t>
            </a:r>
            <a:r>
              <a:rPr lang="en-US" sz="3000" b="1" dirty="0">
                <a:solidFill>
                  <a:schemeClr val="accent3">
                    <a:lumMod val="50000"/>
                  </a:schemeClr>
                </a:solidFill>
              </a:rPr>
              <a:t>facilities</a:t>
            </a:r>
            <a:r>
              <a:rPr lang="en-US" sz="3000" i="1" dirty="0">
                <a:solidFill>
                  <a:schemeClr val="accent3">
                    <a:lumMod val="50000"/>
                  </a:schemeClr>
                </a:solidFill>
              </a:rPr>
              <a:t> include telephones, food services, bathrooms, and attractions, as well as the location of </a:t>
            </a:r>
            <a:r>
              <a:rPr lang="en-US" sz="3000" b="1" dirty="0">
                <a:solidFill>
                  <a:schemeClr val="accent3">
                    <a:lumMod val="50000"/>
                  </a:schemeClr>
                </a:solidFill>
              </a:rPr>
              <a:t>offices</a:t>
            </a:r>
            <a:r>
              <a:rPr lang="en-US" sz="3000" i="1" dirty="0">
                <a:solidFill>
                  <a:schemeClr val="accent3">
                    <a:lumMod val="50000"/>
                  </a:schemeClr>
                </a:solidFill>
              </a:rPr>
              <a:t>. Knowledge of administrative </a:t>
            </a:r>
            <a:r>
              <a:rPr lang="en-US" sz="3000" b="1" dirty="0">
                <a:solidFill>
                  <a:schemeClr val="accent3">
                    <a:lumMod val="50000"/>
                  </a:schemeClr>
                </a:solidFill>
              </a:rPr>
              <a:t>offices</a:t>
            </a:r>
            <a:r>
              <a:rPr lang="en-US" sz="3000" i="1" dirty="0">
                <a:solidFill>
                  <a:schemeClr val="accent3">
                    <a:lumMod val="50000"/>
                  </a:schemeClr>
                </a:solidFill>
              </a:rPr>
              <a:t> and the internal workings of the company is required of all staffers.</a:t>
            </a:r>
            <a:endParaRPr lang="en-CA" sz="3000" dirty="0">
              <a:solidFill>
                <a:schemeClr val="accent3">
                  <a:lumMod val="50000"/>
                </a:schemeClr>
              </a:solidFill>
            </a:endParaRP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48</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 calcmode="lin" valueType="num">
                                      <p:cBhvr additive="base">
                                        <p:cTn id="7" dur="500" fill="hold"/>
                                        <p:tgtEl>
                                          <p:spTgt spid="364546"/>
                                        </p:tgtEl>
                                        <p:attrNameLst>
                                          <p:attrName>ppt_x</p:attrName>
                                        </p:attrNameLst>
                                      </p:cBhvr>
                                      <p:tavLst>
                                        <p:tav tm="0">
                                          <p:val>
                                            <p:strVal val="0-#ppt_w/2"/>
                                          </p:val>
                                        </p:tav>
                                        <p:tav tm="100000">
                                          <p:val>
                                            <p:strVal val="#ppt_x"/>
                                          </p:val>
                                        </p:tav>
                                      </p:tavLst>
                                    </p:anim>
                                    <p:anim calcmode="lin" valueType="num">
                                      <p:cBhvr additive="base">
                                        <p:cTn id="8" dur="500" fill="hold"/>
                                        <p:tgtEl>
                                          <p:spTgt spid="36454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calcmode="lin" valueType="num">
                                      <p:cBhvr additive="base">
                                        <p:cTn id="17"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p:bldP spid="4"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rmAutofit/>
          </a:bodyPr>
          <a:lstStyle/>
          <a:p>
            <a:pPr>
              <a:defRPr/>
            </a:pPr>
            <a:r>
              <a:rPr lang="en-CA" sz="4000" dirty="0"/>
              <a:t>Including Pronouns</a:t>
            </a:r>
            <a:endParaRPr lang="en-US" sz="4000" dirty="0">
              <a:solidFill>
                <a:schemeClr val="tx2"/>
              </a:solidFill>
              <a:effectLst/>
            </a:endParaRPr>
          </a:p>
        </p:txBody>
      </p:sp>
      <p:sp>
        <p:nvSpPr>
          <p:cNvPr id="4" name="Content Placeholder 3"/>
          <p:cNvSpPr>
            <a:spLocks noGrp="1"/>
          </p:cNvSpPr>
          <p:nvPr>
            <p:ph idx="1"/>
          </p:nvPr>
        </p:nvSpPr>
        <p:spPr>
          <a:xfrm>
            <a:off x="457200" y="1600200"/>
            <a:ext cx="7772400" cy="4525963"/>
          </a:xfrm>
        </p:spPr>
        <p:txBody>
          <a:bodyPr>
            <a:normAutofit/>
          </a:bodyPr>
          <a:lstStyle/>
          <a:p>
            <a:pPr marL="0" lvl="1" indent="0">
              <a:spcBef>
                <a:spcPts val="600"/>
              </a:spcBef>
              <a:buClr>
                <a:srgbClr val="963C26"/>
              </a:buClr>
              <a:buNone/>
              <a:defRPr/>
            </a:pPr>
            <a:r>
              <a:rPr lang="en-US" sz="3200" dirty="0">
                <a:latin typeface="Calibri" pitchFamily="34" charset="0"/>
                <a:cs typeface="Calibri" pitchFamily="34" charset="0"/>
              </a:rPr>
              <a:t>Use a pronoun as a link to an antecedent.</a:t>
            </a:r>
          </a:p>
          <a:p>
            <a:pPr marL="0" lvl="1" indent="0">
              <a:spcBef>
                <a:spcPts val="600"/>
              </a:spcBef>
              <a:buClr>
                <a:srgbClr val="963C26"/>
              </a:buClr>
              <a:buNone/>
              <a:defRPr/>
            </a:pPr>
            <a:br>
              <a:rPr lang="en-US" sz="3200" i="1" dirty="0">
                <a:solidFill>
                  <a:schemeClr val="tx2"/>
                </a:solidFill>
                <a:latin typeface="Calibri" pitchFamily="34" charset="0"/>
                <a:cs typeface="Calibri" pitchFamily="34" charset="0"/>
              </a:rPr>
            </a:br>
            <a:r>
              <a:rPr lang="en-US" sz="3200" i="1" dirty="0">
                <a:solidFill>
                  <a:schemeClr val="accent3">
                    <a:lumMod val="50000"/>
                  </a:schemeClr>
                </a:solidFill>
                <a:latin typeface="Calibri" pitchFamily="34" charset="0"/>
                <a:cs typeface="Calibri" pitchFamily="34" charset="0"/>
              </a:rPr>
              <a:t>All new </a:t>
            </a:r>
            <a:r>
              <a:rPr lang="en-US" sz="3200" i="1" u="sng" dirty="0">
                <a:solidFill>
                  <a:schemeClr val="accent3">
                    <a:lumMod val="50000"/>
                  </a:schemeClr>
                </a:solidFill>
                <a:latin typeface="Calibri" pitchFamily="34" charset="0"/>
                <a:cs typeface="Calibri" pitchFamily="34" charset="0"/>
              </a:rPr>
              <a:t>park employees</a:t>
            </a:r>
            <a:r>
              <a:rPr lang="en-US" sz="3200" i="1" dirty="0">
                <a:solidFill>
                  <a:schemeClr val="accent3">
                    <a:lumMod val="50000"/>
                  </a:schemeClr>
                </a:solidFill>
                <a:latin typeface="Calibri" pitchFamily="34" charset="0"/>
                <a:cs typeface="Calibri" pitchFamily="34" charset="0"/>
              </a:rPr>
              <a:t> receive a </a:t>
            </a:r>
            <a:r>
              <a:rPr lang="en-US" sz="3200" i="1" u="sng" dirty="0">
                <a:solidFill>
                  <a:schemeClr val="accent3">
                    <a:lumMod val="50000"/>
                  </a:schemeClr>
                </a:solidFill>
                <a:latin typeface="Calibri" pitchFamily="34" charset="0"/>
                <a:cs typeface="Calibri" pitchFamily="34" charset="0"/>
              </a:rPr>
              <a:t>two-week orientation</a:t>
            </a:r>
            <a:r>
              <a:rPr lang="en-US" sz="3200" i="1" dirty="0">
                <a:solidFill>
                  <a:schemeClr val="accent3">
                    <a:lumMod val="50000"/>
                  </a:schemeClr>
                </a:solidFill>
                <a:latin typeface="Calibri" pitchFamily="34" charset="0"/>
                <a:cs typeface="Calibri" pitchFamily="34" charset="0"/>
              </a:rPr>
              <a:t>. </a:t>
            </a:r>
            <a:r>
              <a:rPr lang="en-US" sz="3200" i="1" u="sng" dirty="0">
                <a:solidFill>
                  <a:schemeClr val="accent3">
                    <a:lumMod val="50000"/>
                  </a:schemeClr>
                </a:solidFill>
                <a:latin typeface="Calibri" pitchFamily="34" charset="0"/>
                <a:cs typeface="Calibri" pitchFamily="34" charset="0"/>
              </a:rPr>
              <a:t>They</a:t>
            </a:r>
            <a:r>
              <a:rPr lang="en-US" sz="3200" i="1" dirty="0">
                <a:solidFill>
                  <a:schemeClr val="accent3">
                    <a:lumMod val="50000"/>
                  </a:schemeClr>
                </a:solidFill>
                <a:latin typeface="Calibri" pitchFamily="34" charset="0"/>
                <a:cs typeface="Calibri" pitchFamily="34" charset="0"/>
              </a:rPr>
              <a:t> learn that every staffer has a vital role in preparing for the show. </a:t>
            </a:r>
            <a:r>
              <a:rPr lang="en-US" sz="3200" i="1" u="sng" dirty="0">
                <a:solidFill>
                  <a:schemeClr val="accent3">
                    <a:lumMod val="50000"/>
                  </a:schemeClr>
                </a:solidFill>
                <a:latin typeface="Calibri" pitchFamily="34" charset="0"/>
                <a:cs typeface="Calibri" pitchFamily="34" charset="0"/>
              </a:rPr>
              <a:t>This training</a:t>
            </a:r>
            <a:r>
              <a:rPr lang="en-US" sz="3200" i="1" dirty="0">
                <a:solidFill>
                  <a:schemeClr val="accent3">
                    <a:lumMod val="50000"/>
                  </a:schemeClr>
                </a:solidFill>
                <a:latin typeface="Calibri" pitchFamily="34" charset="0"/>
                <a:cs typeface="Calibri" pitchFamily="34" charset="0"/>
              </a:rPr>
              <a:t> includes how to maintain enthusiasm.</a:t>
            </a:r>
            <a:endParaRPr lang="en-CA" sz="3200" dirty="0">
              <a:solidFill>
                <a:schemeClr val="accent3">
                  <a:lumMod val="50000"/>
                </a:schemeClr>
              </a:solidFill>
            </a:endParaRP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49</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2498"/>
                                        </p:tgtEl>
                                        <p:attrNameLst>
                                          <p:attrName>style.visibility</p:attrName>
                                        </p:attrNameLst>
                                      </p:cBhvr>
                                      <p:to>
                                        <p:strVal val="visible"/>
                                      </p:to>
                                    </p:set>
                                    <p:anim calcmode="lin" valueType="num">
                                      <p:cBhvr additive="base">
                                        <p:cTn id="7" dur="500" fill="hold"/>
                                        <p:tgtEl>
                                          <p:spTgt spid="362498"/>
                                        </p:tgtEl>
                                        <p:attrNameLst>
                                          <p:attrName>ppt_x</p:attrName>
                                        </p:attrNameLst>
                                      </p:cBhvr>
                                      <p:tavLst>
                                        <p:tav tm="0">
                                          <p:val>
                                            <p:strVal val="0-#ppt_w/2"/>
                                          </p:val>
                                        </p:tav>
                                        <p:tav tm="100000">
                                          <p:val>
                                            <p:strVal val="#ppt_x"/>
                                          </p:val>
                                        </p:tav>
                                      </p:tavLst>
                                    </p:anim>
                                    <p:anim calcmode="lin" valueType="num">
                                      <p:cBhvr additive="base">
                                        <p:cTn id="8" dur="500" fill="hold"/>
                                        <p:tgtEl>
                                          <p:spTgt spid="3624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8" grpId="0"/>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A9AF-AFDE-40EB-A313-30E6E34570A0}"/>
              </a:ext>
            </a:extLst>
          </p:cNvPr>
          <p:cNvSpPr>
            <a:spLocks noGrp="1"/>
          </p:cNvSpPr>
          <p:nvPr>
            <p:ph type="title"/>
          </p:nvPr>
        </p:nvSpPr>
        <p:spPr/>
        <p:txBody>
          <a:bodyPr/>
          <a:lstStyle/>
          <a:p>
            <a:r>
              <a:rPr lang="en-CA" dirty="0"/>
              <a:t>Gathering Information</a:t>
            </a:r>
          </a:p>
        </p:txBody>
      </p:sp>
      <p:sp>
        <p:nvSpPr>
          <p:cNvPr id="3" name="Content Placeholder 2">
            <a:extLst>
              <a:ext uri="{FF2B5EF4-FFF2-40B4-BE49-F238E27FC236}">
                <a16:creationId xmlns:a16="http://schemas.microsoft.com/office/drawing/2014/main" id="{4DEB5C0F-08AA-4ADE-81D3-096599BAC731}"/>
              </a:ext>
            </a:extLst>
          </p:cNvPr>
          <p:cNvSpPr>
            <a:spLocks noGrp="1"/>
          </p:cNvSpPr>
          <p:nvPr>
            <p:ph idx="1"/>
          </p:nvPr>
        </p:nvSpPr>
        <p:spPr/>
        <p:txBody>
          <a:bodyPr/>
          <a:lstStyle/>
          <a:p>
            <a:pPr marL="0" indent="0">
              <a:buNone/>
            </a:pPr>
            <a:r>
              <a:rPr lang="en-CA" dirty="0"/>
              <a:t>Before drafting answer these questions:</a:t>
            </a:r>
          </a:p>
          <a:p>
            <a:pPr marL="0" indent="0">
              <a:buNone/>
            </a:pPr>
            <a:endParaRPr lang="en-CA" sz="1600" dirty="0"/>
          </a:p>
          <a:p>
            <a:r>
              <a:rPr lang="en-CA" dirty="0"/>
              <a:t>What does the receiver need to know about this topic?</a:t>
            </a:r>
          </a:p>
          <a:p>
            <a:r>
              <a:rPr lang="en-CA" dirty="0"/>
              <a:t>Does the receiver need to respond or take action? If so, how and when?</a:t>
            </a:r>
          </a:p>
          <a:p>
            <a:r>
              <a:rPr lang="en-CA" dirty="0"/>
              <a:t>What will happen if the receiver doesn’t respond as anticipated?</a:t>
            </a:r>
          </a:p>
          <a:p>
            <a:pPr marL="514350" indent="-514350">
              <a:buFont typeface="+mj-lt"/>
              <a:buAutoNum type="arabicPeriod"/>
            </a:pPr>
            <a:endParaRPr lang="en-CA" dirty="0"/>
          </a:p>
        </p:txBody>
      </p:sp>
      <p:sp>
        <p:nvSpPr>
          <p:cNvPr id="4" name="Footer Placeholder 3">
            <a:extLst>
              <a:ext uri="{FF2B5EF4-FFF2-40B4-BE49-F238E27FC236}">
                <a16:creationId xmlns:a16="http://schemas.microsoft.com/office/drawing/2014/main" id="{0F31C47C-018D-4CBB-BC4C-6FA9462A90F3}"/>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168C9DB1-9767-4F29-A56D-35AA1E4AF30A}"/>
              </a:ext>
            </a:extLst>
          </p:cNvPr>
          <p:cNvSpPr>
            <a:spLocks noGrp="1"/>
          </p:cNvSpPr>
          <p:nvPr>
            <p:ph type="sldNum" sz="quarter" idx="4"/>
          </p:nvPr>
        </p:nvSpPr>
        <p:spPr/>
        <p:txBody>
          <a:bodyPr/>
          <a:lstStyle/>
          <a:p>
            <a:r>
              <a:rPr lang="en-CA" dirty="0"/>
              <a:t>5-</a:t>
            </a:r>
            <a:fld id="{90E60EF9-1974-4B4E-8EB0-BAAA0C254CFE}" type="slidenum">
              <a:rPr lang="en-CA" smtClean="0"/>
              <a:pPr/>
              <a:t>5</a:t>
            </a:fld>
            <a:endParaRPr lang="en-CA" dirty="0"/>
          </a:p>
        </p:txBody>
      </p:sp>
    </p:spTree>
    <p:extLst>
      <p:ext uri="{BB962C8B-B14F-4D97-AF65-F5344CB8AC3E}">
        <p14:creationId xmlns:p14="http://schemas.microsoft.com/office/powerpoint/2010/main" val="106907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Transitional Expressions </a:t>
            </a:r>
            <a:br>
              <a:rPr lang="en-CA" dirty="0"/>
            </a:br>
            <a:r>
              <a:rPr lang="en-CA" dirty="0"/>
              <a:t>That Build Coherence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71533068"/>
              </p:ext>
            </p:extLst>
          </p:nvPr>
        </p:nvGraphicFramePr>
        <p:xfrm>
          <a:off x="467544" y="1767154"/>
          <a:ext cx="8219256" cy="4297680"/>
        </p:xfrm>
        <a:graphic>
          <a:graphicData uri="http://schemas.openxmlformats.org/drawingml/2006/table">
            <a:tbl>
              <a:tblPr firstRow="1" bandRow="1">
                <a:tableStyleId>{5C22544A-7EE6-4342-B048-85BDC9FD1C3A}</a:tableStyleId>
              </a:tblPr>
              <a:tblGrid>
                <a:gridCol w="2732856">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880926">
                <a:tc>
                  <a:txBody>
                    <a:bodyPr/>
                    <a:lstStyle/>
                    <a:p>
                      <a:pPr algn="ctr"/>
                      <a:r>
                        <a:rPr lang="en-CA" sz="2600" dirty="0"/>
                        <a:t>To Add or Strengthen</a:t>
                      </a:r>
                    </a:p>
                  </a:txBody>
                  <a:tcPr>
                    <a:solidFill>
                      <a:schemeClr val="accent3">
                        <a:lumMod val="75000"/>
                      </a:schemeClr>
                    </a:solidFill>
                  </a:tcPr>
                </a:tc>
                <a:tc>
                  <a:txBody>
                    <a:bodyPr/>
                    <a:lstStyle/>
                    <a:p>
                      <a:pPr algn="ctr"/>
                      <a:r>
                        <a:rPr lang="en-CA" sz="2600" dirty="0"/>
                        <a:t>To Show Time or Order</a:t>
                      </a:r>
                    </a:p>
                  </a:txBody>
                  <a:tcPr>
                    <a:solidFill>
                      <a:schemeClr val="accent3">
                        <a:lumMod val="75000"/>
                      </a:schemeClr>
                    </a:solidFill>
                  </a:tcPr>
                </a:tc>
                <a:tc>
                  <a:txBody>
                    <a:bodyPr/>
                    <a:lstStyle/>
                    <a:p>
                      <a:pPr algn="ctr"/>
                      <a:endParaRPr lang="en-CA" sz="2600" dirty="0"/>
                    </a:p>
                    <a:p>
                      <a:pPr algn="ctr"/>
                      <a:r>
                        <a:rPr lang="en-CA" sz="2600" dirty="0"/>
                        <a:t>To Clarify</a:t>
                      </a:r>
                    </a:p>
                  </a:txBody>
                  <a:tcPr>
                    <a:solidFill>
                      <a:schemeClr val="accent3">
                        <a:lumMod val="75000"/>
                      </a:schemeClr>
                    </a:solidFill>
                  </a:tcPr>
                </a:tc>
                <a:extLst>
                  <a:ext uri="{0D108BD9-81ED-4DB2-BD59-A6C34878D82A}">
                    <a16:rowId xmlns:a16="http://schemas.microsoft.com/office/drawing/2014/main" val="10000"/>
                  </a:ext>
                </a:extLst>
              </a:tr>
              <a:tr h="486028">
                <a:tc>
                  <a:txBody>
                    <a:bodyPr/>
                    <a:lstStyle/>
                    <a:p>
                      <a:r>
                        <a:rPr lang="en-CA" sz="2600" b="0" i="0" u="none" strike="noStrike" kern="1200" baseline="0" dirty="0">
                          <a:solidFill>
                            <a:schemeClr val="dk1"/>
                          </a:solidFill>
                          <a:latin typeface="+mn-lt"/>
                          <a:ea typeface="+mn-ea"/>
                          <a:cs typeface="+mn-cs"/>
                        </a:rPr>
                        <a:t>additionally</a:t>
                      </a:r>
                      <a:endParaRPr lang="en-CA" sz="2600" dirty="0"/>
                    </a:p>
                  </a:txBody>
                  <a:tcPr>
                    <a:solidFill>
                      <a:schemeClr val="accent3">
                        <a:lumMod val="60000"/>
                        <a:lumOff val="40000"/>
                      </a:schemeClr>
                    </a:solidFill>
                  </a:tcPr>
                </a:tc>
                <a:tc>
                  <a:txBody>
                    <a:bodyPr/>
                    <a:lstStyle/>
                    <a:p>
                      <a:r>
                        <a:rPr lang="en-CA" sz="2600" b="0" i="0" u="none" strike="noStrike" kern="1200" baseline="0" dirty="0">
                          <a:solidFill>
                            <a:schemeClr val="dk1"/>
                          </a:solidFill>
                          <a:latin typeface="+mn-lt"/>
                          <a:ea typeface="+mn-ea"/>
                          <a:cs typeface="+mn-cs"/>
                        </a:rPr>
                        <a:t>after </a:t>
                      </a:r>
                      <a:endParaRPr lang="en-CA" sz="2600" dirty="0"/>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600" b="0" i="0" u="none" strike="noStrike" kern="1200" baseline="0" dirty="0">
                          <a:solidFill>
                            <a:schemeClr val="dk1"/>
                          </a:solidFill>
                          <a:latin typeface="+mn-lt"/>
                          <a:ea typeface="+mn-ea"/>
                          <a:cs typeface="+mn-cs"/>
                        </a:rPr>
                        <a:t>for example</a:t>
                      </a:r>
                      <a:endParaRPr lang="en-CA" sz="2600" dirty="0"/>
                    </a:p>
                  </a:txBody>
                  <a:tcPr>
                    <a:solidFill>
                      <a:schemeClr val="accent3">
                        <a:lumMod val="60000"/>
                        <a:lumOff val="40000"/>
                      </a:schemeClr>
                    </a:solidFill>
                  </a:tcPr>
                </a:tc>
                <a:extLst>
                  <a:ext uri="{0D108BD9-81ED-4DB2-BD59-A6C34878D82A}">
                    <a16:rowId xmlns:a16="http://schemas.microsoft.com/office/drawing/2014/main" val="10001"/>
                  </a:ext>
                </a:extLst>
              </a:tr>
              <a:tr h="486028">
                <a:tc>
                  <a:txBody>
                    <a:bodyPr/>
                    <a:lstStyle/>
                    <a:p>
                      <a:r>
                        <a:rPr lang="en-CA" sz="2600" dirty="0"/>
                        <a:t>again</a:t>
                      </a:r>
                    </a:p>
                  </a:txBody>
                  <a:tcPr>
                    <a:solidFill>
                      <a:schemeClr val="accent3">
                        <a:lumMod val="20000"/>
                        <a:lumOff val="80000"/>
                      </a:schemeClr>
                    </a:solidFill>
                  </a:tcPr>
                </a:tc>
                <a:tc>
                  <a:txBody>
                    <a:bodyPr/>
                    <a:lstStyle/>
                    <a:p>
                      <a:r>
                        <a:rPr lang="en-CA" sz="2600" dirty="0"/>
                        <a:t>before</a:t>
                      </a:r>
                    </a:p>
                  </a:txBody>
                  <a:tcPr>
                    <a:solidFill>
                      <a:schemeClr val="accent3">
                        <a:lumMod val="20000"/>
                        <a:lumOff val="80000"/>
                      </a:schemeClr>
                    </a:solidFill>
                  </a:tcPr>
                </a:tc>
                <a:tc>
                  <a:txBody>
                    <a:bodyPr/>
                    <a:lstStyle/>
                    <a:p>
                      <a:r>
                        <a:rPr lang="en-CA" sz="2600" dirty="0"/>
                        <a:t>for instance</a:t>
                      </a:r>
                    </a:p>
                  </a:txBody>
                  <a:tcPr>
                    <a:solidFill>
                      <a:schemeClr val="accent3">
                        <a:lumMod val="20000"/>
                        <a:lumOff val="80000"/>
                      </a:schemeClr>
                    </a:solidFill>
                  </a:tcPr>
                </a:tc>
                <a:extLst>
                  <a:ext uri="{0D108BD9-81ED-4DB2-BD59-A6C34878D82A}">
                    <a16:rowId xmlns:a16="http://schemas.microsoft.com/office/drawing/2014/main" val="10002"/>
                  </a:ext>
                </a:extLst>
              </a:tr>
              <a:tr h="486028">
                <a:tc>
                  <a:txBody>
                    <a:bodyPr/>
                    <a:lstStyle/>
                    <a:p>
                      <a:r>
                        <a:rPr lang="en-CA" sz="2600" dirty="0"/>
                        <a:t>also</a:t>
                      </a:r>
                    </a:p>
                  </a:txBody>
                  <a:tcPr>
                    <a:solidFill>
                      <a:schemeClr val="accent3">
                        <a:lumMod val="60000"/>
                        <a:lumOff val="40000"/>
                      </a:schemeClr>
                    </a:solidFill>
                  </a:tcPr>
                </a:tc>
                <a:tc>
                  <a:txBody>
                    <a:bodyPr/>
                    <a:lstStyle/>
                    <a:p>
                      <a:r>
                        <a:rPr lang="en-CA" sz="2600" dirty="0"/>
                        <a:t>earlier</a:t>
                      </a:r>
                    </a:p>
                  </a:txBody>
                  <a:tcPr>
                    <a:solidFill>
                      <a:schemeClr val="accent3">
                        <a:lumMod val="60000"/>
                        <a:lumOff val="40000"/>
                      </a:schemeClr>
                    </a:solidFill>
                  </a:tcPr>
                </a:tc>
                <a:tc>
                  <a:txBody>
                    <a:bodyPr/>
                    <a:lstStyle/>
                    <a:p>
                      <a:r>
                        <a:rPr lang="en-CA" sz="2600" dirty="0"/>
                        <a:t>I mean</a:t>
                      </a:r>
                    </a:p>
                  </a:txBody>
                  <a:tcPr>
                    <a:solidFill>
                      <a:schemeClr val="accent3">
                        <a:lumMod val="60000"/>
                        <a:lumOff val="40000"/>
                      </a:schemeClr>
                    </a:solidFill>
                  </a:tcPr>
                </a:tc>
                <a:extLst>
                  <a:ext uri="{0D108BD9-81ED-4DB2-BD59-A6C34878D82A}">
                    <a16:rowId xmlns:a16="http://schemas.microsoft.com/office/drawing/2014/main" val="10003"/>
                  </a:ext>
                </a:extLst>
              </a:tr>
              <a:tr h="486028">
                <a:tc>
                  <a:txBody>
                    <a:bodyPr/>
                    <a:lstStyle/>
                    <a:p>
                      <a:r>
                        <a:rPr lang="en-CA" sz="2600" dirty="0"/>
                        <a:t>besides</a:t>
                      </a:r>
                    </a:p>
                  </a:txBody>
                  <a:tcPr>
                    <a:solidFill>
                      <a:schemeClr val="accent3">
                        <a:lumMod val="20000"/>
                        <a:lumOff val="80000"/>
                      </a:schemeClr>
                    </a:solidFill>
                  </a:tcPr>
                </a:tc>
                <a:tc>
                  <a:txBody>
                    <a:bodyPr/>
                    <a:lstStyle/>
                    <a:p>
                      <a:r>
                        <a:rPr lang="en-CA" sz="2600" dirty="0"/>
                        <a:t>finally</a:t>
                      </a:r>
                    </a:p>
                  </a:txBody>
                  <a:tcPr>
                    <a:solidFill>
                      <a:schemeClr val="accent3">
                        <a:lumMod val="20000"/>
                        <a:lumOff val="80000"/>
                      </a:schemeClr>
                    </a:solidFill>
                  </a:tcPr>
                </a:tc>
                <a:tc>
                  <a:txBody>
                    <a:bodyPr/>
                    <a:lstStyle/>
                    <a:p>
                      <a:r>
                        <a:rPr lang="en-CA" sz="2600" dirty="0"/>
                        <a:t>in other words</a:t>
                      </a:r>
                    </a:p>
                  </a:txBody>
                  <a:tcPr>
                    <a:solidFill>
                      <a:schemeClr val="accent3">
                        <a:lumMod val="20000"/>
                        <a:lumOff val="80000"/>
                      </a:schemeClr>
                    </a:solidFill>
                  </a:tcPr>
                </a:tc>
                <a:extLst>
                  <a:ext uri="{0D108BD9-81ED-4DB2-BD59-A6C34878D82A}">
                    <a16:rowId xmlns:a16="http://schemas.microsoft.com/office/drawing/2014/main" val="10004"/>
                  </a:ext>
                </a:extLst>
              </a:tr>
              <a:tr h="486028">
                <a:tc>
                  <a:txBody>
                    <a:bodyPr/>
                    <a:lstStyle/>
                    <a:p>
                      <a:r>
                        <a:rPr lang="en-CA" sz="2600" dirty="0"/>
                        <a:t>likewise</a:t>
                      </a:r>
                    </a:p>
                  </a:txBody>
                  <a:tcPr>
                    <a:solidFill>
                      <a:schemeClr val="accent3">
                        <a:lumMod val="60000"/>
                        <a:lumOff val="40000"/>
                      </a:schemeClr>
                    </a:solidFill>
                  </a:tcPr>
                </a:tc>
                <a:tc>
                  <a:txBody>
                    <a:bodyPr/>
                    <a:lstStyle/>
                    <a:p>
                      <a:r>
                        <a:rPr lang="en-CA" sz="2600" dirty="0"/>
                        <a:t>first</a:t>
                      </a:r>
                    </a:p>
                  </a:txBody>
                  <a:tcPr>
                    <a:solidFill>
                      <a:schemeClr val="accent3">
                        <a:lumMod val="60000"/>
                        <a:lumOff val="40000"/>
                      </a:schemeClr>
                    </a:solidFill>
                  </a:tcPr>
                </a:tc>
                <a:tc>
                  <a:txBody>
                    <a:bodyPr/>
                    <a:lstStyle/>
                    <a:p>
                      <a:r>
                        <a:rPr lang="en-CA" sz="2600" dirty="0"/>
                        <a:t>that is</a:t>
                      </a:r>
                    </a:p>
                  </a:txBody>
                  <a:tcPr>
                    <a:solidFill>
                      <a:schemeClr val="accent3">
                        <a:lumMod val="60000"/>
                        <a:lumOff val="40000"/>
                      </a:schemeClr>
                    </a:solidFill>
                  </a:tcPr>
                </a:tc>
                <a:extLst>
                  <a:ext uri="{0D108BD9-81ED-4DB2-BD59-A6C34878D82A}">
                    <a16:rowId xmlns:a16="http://schemas.microsoft.com/office/drawing/2014/main" val="10005"/>
                  </a:ext>
                </a:extLst>
              </a:tr>
              <a:tr h="486028">
                <a:tc>
                  <a:txBody>
                    <a:bodyPr/>
                    <a:lstStyle/>
                    <a:p>
                      <a:r>
                        <a:rPr lang="en-CA" sz="2600" dirty="0"/>
                        <a:t>moreover</a:t>
                      </a:r>
                    </a:p>
                  </a:txBody>
                  <a:tcPr>
                    <a:solidFill>
                      <a:schemeClr val="accent3">
                        <a:lumMod val="20000"/>
                        <a:lumOff val="80000"/>
                      </a:schemeClr>
                    </a:solidFill>
                  </a:tcPr>
                </a:tc>
                <a:tc>
                  <a:txBody>
                    <a:bodyPr/>
                    <a:lstStyle/>
                    <a:p>
                      <a:r>
                        <a:rPr lang="en-CA" sz="2600" dirty="0"/>
                        <a:t>meanwhile</a:t>
                      </a:r>
                    </a:p>
                  </a:txBody>
                  <a:tcPr>
                    <a:solidFill>
                      <a:schemeClr val="accent3">
                        <a:lumMod val="20000"/>
                        <a:lumOff val="80000"/>
                      </a:schemeClr>
                    </a:solidFill>
                  </a:tcPr>
                </a:tc>
                <a:tc>
                  <a:txBody>
                    <a:bodyPr/>
                    <a:lstStyle/>
                    <a:p>
                      <a:r>
                        <a:rPr lang="en-CA" sz="2600" dirty="0"/>
                        <a:t>this means</a:t>
                      </a:r>
                    </a:p>
                  </a:txBody>
                  <a:tcPr>
                    <a:solidFill>
                      <a:schemeClr val="accent3">
                        <a:lumMod val="20000"/>
                        <a:lumOff val="80000"/>
                      </a:schemeClr>
                    </a:solidFill>
                  </a:tcPr>
                </a:tc>
                <a:extLst>
                  <a:ext uri="{0D108BD9-81ED-4DB2-BD59-A6C34878D82A}">
                    <a16:rowId xmlns:a16="http://schemas.microsoft.com/office/drawing/2014/main" val="10006"/>
                  </a:ext>
                </a:extLst>
              </a:tr>
              <a:tr h="486028">
                <a:tc>
                  <a:txBody>
                    <a:bodyPr/>
                    <a:lstStyle/>
                    <a:p>
                      <a:r>
                        <a:rPr lang="en-CA" sz="2600" dirty="0"/>
                        <a:t>furthermore</a:t>
                      </a:r>
                    </a:p>
                  </a:txBody>
                  <a:tcPr>
                    <a:solidFill>
                      <a:schemeClr val="accent3">
                        <a:lumMod val="60000"/>
                        <a:lumOff val="40000"/>
                      </a:schemeClr>
                    </a:solidFill>
                  </a:tcPr>
                </a:tc>
                <a:tc>
                  <a:txBody>
                    <a:bodyPr/>
                    <a:lstStyle/>
                    <a:p>
                      <a:r>
                        <a:rPr lang="en-CA" sz="2600" dirty="0"/>
                        <a:t>next</a:t>
                      </a:r>
                    </a:p>
                  </a:txBody>
                  <a:tcPr>
                    <a:solidFill>
                      <a:schemeClr val="accent3">
                        <a:lumMod val="60000"/>
                        <a:lumOff val="40000"/>
                      </a:schemeClr>
                    </a:solidFill>
                  </a:tcPr>
                </a:tc>
                <a:tc>
                  <a:txBody>
                    <a:bodyPr/>
                    <a:lstStyle/>
                    <a:p>
                      <a:r>
                        <a:rPr lang="en-CA" sz="2600" dirty="0"/>
                        <a:t>thus</a:t>
                      </a:r>
                    </a:p>
                  </a:txBody>
                  <a:tcPr>
                    <a:solidFill>
                      <a:schemeClr val="accent3">
                        <a:lumMod val="60000"/>
                        <a:lumOff val="40000"/>
                      </a:schemeClr>
                    </a:solidFill>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50</a:t>
            </a:fld>
            <a:endParaRPr lang="en-CA" dirty="0"/>
          </a:p>
        </p:txBody>
      </p:sp>
    </p:spTree>
    <p:extLst>
      <p:ext uri="{BB962C8B-B14F-4D97-AF65-F5344CB8AC3E}">
        <p14:creationId xmlns:p14="http://schemas.microsoft.com/office/powerpoint/2010/main" val="246686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a:t>Transitional Expressions </a:t>
            </a:r>
            <a:br>
              <a:rPr lang="en-CA" dirty="0"/>
            </a:br>
            <a:r>
              <a:rPr lang="en-CA" dirty="0"/>
              <a:t>That Build Coherence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37965619"/>
              </p:ext>
            </p:extLst>
          </p:nvPr>
        </p:nvGraphicFramePr>
        <p:xfrm>
          <a:off x="457200" y="1752600"/>
          <a:ext cx="8229600" cy="42976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370840">
                <a:tc>
                  <a:txBody>
                    <a:bodyPr/>
                    <a:lstStyle/>
                    <a:p>
                      <a:pPr algn="ctr"/>
                      <a:r>
                        <a:rPr lang="en-CA" sz="2600" dirty="0"/>
                        <a:t>To Show Cause and Effect</a:t>
                      </a:r>
                    </a:p>
                  </a:txBody>
                  <a:tcPr>
                    <a:solidFill>
                      <a:schemeClr val="accent3">
                        <a:lumMod val="75000"/>
                      </a:schemeClr>
                    </a:solidFill>
                  </a:tcPr>
                </a:tc>
                <a:tc>
                  <a:txBody>
                    <a:bodyPr/>
                    <a:lstStyle/>
                    <a:p>
                      <a:pPr algn="ctr"/>
                      <a:endParaRPr lang="en-CA" sz="2600" dirty="0"/>
                    </a:p>
                    <a:p>
                      <a:pPr algn="ctr"/>
                      <a:r>
                        <a:rPr lang="en-CA" sz="2600" dirty="0"/>
                        <a:t>To Contradict</a:t>
                      </a:r>
                    </a:p>
                  </a:txBody>
                  <a:tcPr>
                    <a:solidFill>
                      <a:schemeClr val="accent3">
                        <a:lumMod val="75000"/>
                      </a:schemeClr>
                    </a:solidFill>
                  </a:tcPr>
                </a:tc>
                <a:tc>
                  <a:txBody>
                    <a:bodyPr/>
                    <a:lstStyle/>
                    <a:p>
                      <a:pPr algn="ctr"/>
                      <a:endParaRPr lang="en-CA" sz="2600" dirty="0"/>
                    </a:p>
                    <a:p>
                      <a:pPr algn="ctr"/>
                      <a:r>
                        <a:rPr lang="en-CA" sz="2600" dirty="0"/>
                        <a:t>To Contrast</a:t>
                      </a:r>
                    </a:p>
                  </a:txBody>
                  <a:tcPr>
                    <a:solidFill>
                      <a:schemeClr val="accent3">
                        <a:lumMod val="75000"/>
                      </a:schemeClr>
                    </a:solidFill>
                  </a:tcPr>
                </a:tc>
                <a:extLst>
                  <a:ext uri="{0D108BD9-81ED-4DB2-BD59-A6C34878D82A}">
                    <a16:rowId xmlns:a16="http://schemas.microsoft.com/office/drawing/2014/main" val="10000"/>
                  </a:ext>
                </a:extLst>
              </a:tr>
              <a:tr h="370840">
                <a:tc>
                  <a:txBody>
                    <a:bodyPr/>
                    <a:lstStyle/>
                    <a:p>
                      <a:r>
                        <a:rPr lang="en-CA" sz="2600" b="0" i="0" u="none" strike="noStrike" kern="1200" baseline="0" dirty="0">
                          <a:solidFill>
                            <a:schemeClr val="dk1"/>
                          </a:solidFill>
                          <a:latin typeface="+mn-lt"/>
                          <a:ea typeface="+mn-ea"/>
                          <a:cs typeface="+mn-cs"/>
                        </a:rPr>
                        <a:t>accordingly</a:t>
                      </a:r>
                      <a:endParaRPr lang="en-CA" sz="2600" dirty="0"/>
                    </a:p>
                  </a:txBody>
                  <a:tcPr>
                    <a:solidFill>
                      <a:schemeClr val="accent3">
                        <a:lumMod val="60000"/>
                        <a:lumOff val="40000"/>
                      </a:schemeClr>
                    </a:solidFill>
                  </a:tcPr>
                </a:tc>
                <a:tc>
                  <a:txBody>
                    <a:bodyPr/>
                    <a:lstStyle/>
                    <a:p>
                      <a:r>
                        <a:rPr lang="en-CA" sz="2600" dirty="0"/>
                        <a:t>actually</a:t>
                      </a:r>
                    </a:p>
                  </a:txBody>
                  <a:tcPr>
                    <a:solidFill>
                      <a:schemeClr val="accent3">
                        <a:lumMod val="60000"/>
                        <a:lumOff val="4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2600" dirty="0"/>
                        <a:t>as opposed to</a:t>
                      </a:r>
                    </a:p>
                  </a:txBody>
                  <a:tcPr>
                    <a:solidFill>
                      <a:schemeClr val="accent3">
                        <a:lumMod val="60000"/>
                        <a:lumOff val="40000"/>
                      </a:schemeClr>
                    </a:solidFill>
                  </a:tcPr>
                </a:tc>
                <a:extLst>
                  <a:ext uri="{0D108BD9-81ED-4DB2-BD59-A6C34878D82A}">
                    <a16:rowId xmlns:a16="http://schemas.microsoft.com/office/drawing/2014/main" val="10001"/>
                  </a:ext>
                </a:extLst>
              </a:tr>
              <a:tr h="370840">
                <a:tc>
                  <a:txBody>
                    <a:bodyPr/>
                    <a:lstStyle/>
                    <a:p>
                      <a:r>
                        <a:rPr lang="en-CA" sz="2600" dirty="0"/>
                        <a:t>as a result</a:t>
                      </a:r>
                    </a:p>
                  </a:txBody>
                  <a:tcPr>
                    <a:solidFill>
                      <a:schemeClr val="accent3">
                        <a:lumMod val="20000"/>
                        <a:lumOff val="80000"/>
                      </a:schemeClr>
                    </a:solidFill>
                  </a:tcPr>
                </a:tc>
                <a:tc>
                  <a:txBody>
                    <a:bodyPr/>
                    <a:lstStyle/>
                    <a:p>
                      <a:r>
                        <a:rPr lang="en-CA" sz="2600" dirty="0"/>
                        <a:t>but</a:t>
                      </a:r>
                    </a:p>
                  </a:txBody>
                  <a:tcPr>
                    <a:solidFill>
                      <a:schemeClr val="accent3">
                        <a:lumMod val="20000"/>
                        <a:lumOff val="80000"/>
                      </a:schemeClr>
                    </a:solidFill>
                  </a:tcPr>
                </a:tc>
                <a:tc>
                  <a:txBody>
                    <a:bodyPr/>
                    <a:lstStyle/>
                    <a:p>
                      <a:r>
                        <a:rPr lang="en-CA" sz="2600" dirty="0"/>
                        <a:t>at th</a:t>
                      </a:r>
                      <a:r>
                        <a:rPr lang="en-CA" sz="2600" baseline="0" dirty="0"/>
                        <a:t>e same time</a:t>
                      </a:r>
                      <a:endParaRPr lang="en-CA" sz="2600" dirty="0"/>
                    </a:p>
                  </a:txBody>
                  <a:tcPr>
                    <a:solidFill>
                      <a:schemeClr val="accent3">
                        <a:lumMod val="20000"/>
                        <a:lumOff val="80000"/>
                      </a:schemeClr>
                    </a:solidFill>
                  </a:tcPr>
                </a:tc>
                <a:extLst>
                  <a:ext uri="{0D108BD9-81ED-4DB2-BD59-A6C34878D82A}">
                    <a16:rowId xmlns:a16="http://schemas.microsoft.com/office/drawing/2014/main" val="10002"/>
                  </a:ext>
                </a:extLst>
              </a:tr>
              <a:tr h="370840">
                <a:tc>
                  <a:txBody>
                    <a:bodyPr/>
                    <a:lstStyle/>
                    <a:p>
                      <a:r>
                        <a:rPr lang="en-CA" sz="2600" dirty="0"/>
                        <a:t>consequently</a:t>
                      </a:r>
                    </a:p>
                  </a:txBody>
                  <a:tcPr>
                    <a:solidFill>
                      <a:schemeClr val="accent3">
                        <a:lumMod val="60000"/>
                        <a:lumOff val="40000"/>
                      </a:schemeClr>
                    </a:solidFill>
                  </a:tcPr>
                </a:tc>
                <a:tc>
                  <a:txBody>
                    <a:bodyPr/>
                    <a:lstStyle/>
                    <a:p>
                      <a:r>
                        <a:rPr lang="en-CA" sz="2600" dirty="0"/>
                        <a:t>however</a:t>
                      </a:r>
                    </a:p>
                  </a:txBody>
                  <a:tcPr>
                    <a:solidFill>
                      <a:schemeClr val="accent3">
                        <a:lumMod val="60000"/>
                        <a:lumOff val="40000"/>
                      </a:schemeClr>
                    </a:solidFill>
                  </a:tcPr>
                </a:tc>
                <a:tc>
                  <a:txBody>
                    <a:bodyPr/>
                    <a:lstStyle/>
                    <a:p>
                      <a:r>
                        <a:rPr lang="en-CA" sz="2600" dirty="0"/>
                        <a:t>by contrast</a:t>
                      </a:r>
                    </a:p>
                  </a:txBody>
                  <a:tcPr>
                    <a:solidFill>
                      <a:schemeClr val="accent3">
                        <a:lumMod val="60000"/>
                        <a:lumOff val="40000"/>
                      </a:schemeClr>
                    </a:solidFill>
                  </a:tcPr>
                </a:tc>
                <a:extLst>
                  <a:ext uri="{0D108BD9-81ED-4DB2-BD59-A6C34878D82A}">
                    <a16:rowId xmlns:a16="http://schemas.microsoft.com/office/drawing/2014/main" val="10003"/>
                  </a:ext>
                </a:extLst>
              </a:tr>
              <a:tr h="370840">
                <a:tc>
                  <a:txBody>
                    <a:bodyPr/>
                    <a:lstStyle/>
                    <a:p>
                      <a:r>
                        <a:rPr lang="en-CA" sz="2600" dirty="0"/>
                        <a:t>for this reason</a:t>
                      </a:r>
                    </a:p>
                  </a:txBody>
                  <a:tcPr>
                    <a:solidFill>
                      <a:schemeClr val="accent3">
                        <a:lumMod val="20000"/>
                        <a:lumOff val="80000"/>
                      </a:schemeClr>
                    </a:solidFill>
                  </a:tcPr>
                </a:tc>
                <a:tc>
                  <a:txBody>
                    <a:bodyPr/>
                    <a:lstStyle/>
                    <a:p>
                      <a:r>
                        <a:rPr lang="en-CA" sz="2600" dirty="0"/>
                        <a:t>in fact</a:t>
                      </a:r>
                    </a:p>
                  </a:txBody>
                  <a:tcPr>
                    <a:solidFill>
                      <a:schemeClr val="accent3">
                        <a:lumMod val="20000"/>
                        <a:lumOff val="80000"/>
                      </a:schemeClr>
                    </a:solidFill>
                  </a:tcPr>
                </a:tc>
                <a:tc>
                  <a:txBody>
                    <a:bodyPr/>
                    <a:lstStyle/>
                    <a:p>
                      <a:r>
                        <a:rPr lang="en-CA" sz="2600" dirty="0"/>
                        <a:t>conversely</a:t>
                      </a:r>
                    </a:p>
                  </a:txBody>
                  <a:tcPr>
                    <a:solidFill>
                      <a:schemeClr val="accent3">
                        <a:lumMod val="20000"/>
                        <a:lumOff val="80000"/>
                      </a:schemeClr>
                    </a:solidFill>
                  </a:tcPr>
                </a:tc>
                <a:extLst>
                  <a:ext uri="{0D108BD9-81ED-4DB2-BD59-A6C34878D82A}">
                    <a16:rowId xmlns:a16="http://schemas.microsoft.com/office/drawing/2014/main" val="10004"/>
                  </a:ext>
                </a:extLst>
              </a:tr>
              <a:tr h="370840">
                <a:tc>
                  <a:txBody>
                    <a:bodyPr/>
                    <a:lstStyle/>
                    <a:p>
                      <a:r>
                        <a:rPr lang="en-CA" sz="2600" dirty="0"/>
                        <a:t>so</a:t>
                      </a:r>
                    </a:p>
                  </a:txBody>
                  <a:tcPr>
                    <a:solidFill>
                      <a:schemeClr val="accent3">
                        <a:lumMod val="60000"/>
                        <a:lumOff val="40000"/>
                      </a:schemeClr>
                    </a:solidFill>
                  </a:tcPr>
                </a:tc>
                <a:tc>
                  <a:txBody>
                    <a:bodyPr/>
                    <a:lstStyle/>
                    <a:p>
                      <a:r>
                        <a:rPr lang="en-CA" sz="2600" dirty="0"/>
                        <a:t>instead</a:t>
                      </a:r>
                    </a:p>
                  </a:txBody>
                  <a:tcPr>
                    <a:solidFill>
                      <a:schemeClr val="accent3">
                        <a:lumMod val="60000"/>
                        <a:lumOff val="40000"/>
                      </a:schemeClr>
                    </a:solidFill>
                  </a:tcPr>
                </a:tc>
                <a:tc>
                  <a:txBody>
                    <a:bodyPr/>
                    <a:lstStyle/>
                    <a:p>
                      <a:r>
                        <a:rPr lang="en-CA" sz="2600" dirty="0"/>
                        <a:t>on the contrary</a:t>
                      </a:r>
                    </a:p>
                  </a:txBody>
                  <a:tcPr>
                    <a:solidFill>
                      <a:schemeClr val="accent3">
                        <a:lumMod val="60000"/>
                        <a:lumOff val="40000"/>
                      </a:schemeClr>
                    </a:solidFill>
                  </a:tcPr>
                </a:tc>
                <a:extLst>
                  <a:ext uri="{0D108BD9-81ED-4DB2-BD59-A6C34878D82A}">
                    <a16:rowId xmlns:a16="http://schemas.microsoft.com/office/drawing/2014/main" val="10005"/>
                  </a:ext>
                </a:extLst>
              </a:tr>
              <a:tr h="370840">
                <a:tc>
                  <a:txBody>
                    <a:bodyPr/>
                    <a:lstStyle/>
                    <a:p>
                      <a:r>
                        <a:rPr lang="en-CA" sz="2600" dirty="0"/>
                        <a:t>therefore</a:t>
                      </a:r>
                    </a:p>
                  </a:txBody>
                  <a:tcPr>
                    <a:solidFill>
                      <a:schemeClr val="accent3">
                        <a:lumMod val="20000"/>
                        <a:lumOff val="80000"/>
                      </a:schemeClr>
                    </a:solidFill>
                  </a:tcPr>
                </a:tc>
                <a:tc>
                  <a:txBody>
                    <a:bodyPr/>
                    <a:lstStyle/>
                    <a:p>
                      <a:r>
                        <a:rPr lang="en-CA" sz="2600" dirty="0"/>
                        <a:t>rather</a:t>
                      </a:r>
                    </a:p>
                  </a:txBody>
                  <a:tcPr>
                    <a:solidFill>
                      <a:schemeClr val="accent3">
                        <a:lumMod val="20000"/>
                        <a:lumOff val="80000"/>
                      </a:schemeClr>
                    </a:solidFill>
                  </a:tcPr>
                </a:tc>
                <a:tc>
                  <a:txBody>
                    <a:bodyPr/>
                    <a:lstStyle/>
                    <a:p>
                      <a:r>
                        <a:rPr lang="en-CA" sz="2600" dirty="0"/>
                        <a:t>on the other hand</a:t>
                      </a:r>
                    </a:p>
                  </a:txBody>
                  <a:tcPr>
                    <a:solidFill>
                      <a:schemeClr val="accent3">
                        <a:lumMod val="20000"/>
                        <a:lumOff val="80000"/>
                      </a:schemeClr>
                    </a:solidFill>
                  </a:tcPr>
                </a:tc>
                <a:extLst>
                  <a:ext uri="{0D108BD9-81ED-4DB2-BD59-A6C34878D82A}">
                    <a16:rowId xmlns:a16="http://schemas.microsoft.com/office/drawing/2014/main" val="10006"/>
                  </a:ext>
                </a:extLst>
              </a:tr>
              <a:tr h="370840">
                <a:tc>
                  <a:txBody>
                    <a:bodyPr/>
                    <a:lstStyle/>
                    <a:p>
                      <a:r>
                        <a:rPr lang="en-CA" sz="2600" dirty="0"/>
                        <a:t>hence</a:t>
                      </a:r>
                    </a:p>
                  </a:txBody>
                  <a:tcPr>
                    <a:solidFill>
                      <a:schemeClr val="accent3">
                        <a:lumMod val="60000"/>
                        <a:lumOff val="40000"/>
                      </a:schemeClr>
                    </a:solidFill>
                  </a:tcPr>
                </a:tc>
                <a:tc>
                  <a:txBody>
                    <a:bodyPr/>
                    <a:lstStyle/>
                    <a:p>
                      <a:r>
                        <a:rPr lang="en-CA" sz="2600" dirty="0"/>
                        <a:t>though</a:t>
                      </a:r>
                    </a:p>
                  </a:txBody>
                  <a:tcPr>
                    <a:solidFill>
                      <a:schemeClr val="accent3">
                        <a:lumMod val="60000"/>
                        <a:lumOff val="40000"/>
                      </a:schemeClr>
                    </a:solidFill>
                  </a:tcPr>
                </a:tc>
                <a:tc>
                  <a:txBody>
                    <a:bodyPr/>
                    <a:lstStyle/>
                    <a:p>
                      <a:r>
                        <a:rPr lang="en-CA" sz="2600" dirty="0"/>
                        <a:t>similarly</a:t>
                      </a:r>
                    </a:p>
                  </a:txBody>
                  <a:tcPr>
                    <a:solidFill>
                      <a:schemeClr val="accent3">
                        <a:lumMod val="60000"/>
                        <a:lumOff val="40000"/>
                      </a:schemeClr>
                    </a:solidFill>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51</a:t>
            </a:fld>
            <a:endParaRPr lang="en-CA" dirty="0"/>
          </a:p>
        </p:txBody>
      </p:sp>
    </p:spTree>
    <p:extLst>
      <p:ext uri="{BB962C8B-B14F-4D97-AF65-F5344CB8AC3E}">
        <p14:creationId xmlns:p14="http://schemas.microsoft.com/office/powerpoint/2010/main" val="223718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0" y="274638"/>
            <a:ext cx="9144000" cy="1143000"/>
          </a:xfrm>
        </p:spPr>
        <p:txBody>
          <a:bodyPr>
            <a:noAutofit/>
          </a:bodyPr>
          <a:lstStyle/>
          <a:p>
            <a:pPr algn="ctr" eaLnBrk="1" hangingPunct="1">
              <a:defRPr/>
            </a:pPr>
            <a:r>
              <a:rPr lang="en-US" sz="4000" dirty="0">
                <a:effectLst/>
              </a:rPr>
              <a:t>Controlling Paragraph Length</a:t>
            </a:r>
          </a:p>
        </p:txBody>
      </p:sp>
      <p:sp>
        <p:nvSpPr>
          <p:cNvPr id="4" name="Content Placeholder 3"/>
          <p:cNvSpPr>
            <a:spLocks noGrp="1"/>
          </p:cNvSpPr>
          <p:nvPr>
            <p:ph idx="1"/>
          </p:nvPr>
        </p:nvSpPr>
        <p:spPr/>
        <p:txBody>
          <a:bodyPr/>
          <a:lstStyle/>
          <a:p>
            <a:pPr marL="342900" lvl="1" indent="-342900">
              <a:buFont typeface="Arial" pitchFamily="34" charset="0"/>
              <a:buChar char="•"/>
            </a:pPr>
            <a:r>
              <a:rPr lang="en-US" sz="3400" dirty="0">
                <a:latin typeface="Calibri" pitchFamily="34" charset="0"/>
                <a:cs typeface="Calibri" pitchFamily="34" charset="0"/>
              </a:rPr>
              <a:t>Eight or fewer printed lines (not sentences) are most readable and look inviting.</a:t>
            </a:r>
          </a:p>
          <a:p>
            <a:r>
              <a:rPr lang="en-CA" sz="3400" dirty="0"/>
              <a:t>Don’t put the reader to sleep! Improve comprehension.</a:t>
            </a:r>
          </a:p>
          <a:p>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52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18"/>
                                        </p:tgtEl>
                                        <p:attrNameLst>
                                          <p:attrName>style.visibility</p:attrName>
                                        </p:attrNameLst>
                                      </p:cBhvr>
                                      <p:to>
                                        <p:strVal val="visible"/>
                                      </p:to>
                                    </p:set>
                                    <p:anim calcmode="lin" valueType="num">
                                      <p:cBhvr additive="base">
                                        <p:cTn id="7" dur="500" fill="hold"/>
                                        <p:tgtEl>
                                          <p:spTgt spid="367618"/>
                                        </p:tgtEl>
                                        <p:attrNameLst>
                                          <p:attrName>ppt_x</p:attrName>
                                        </p:attrNameLst>
                                      </p:cBhvr>
                                      <p:tavLst>
                                        <p:tav tm="0">
                                          <p:val>
                                            <p:strVal val="0-#ppt_w/2"/>
                                          </p:val>
                                        </p:tav>
                                        <p:tav tm="100000">
                                          <p:val>
                                            <p:strVal val="#ppt_x"/>
                                          </p:val>
                                        </p:tav>
                                      </p:tavLst>
                                    </p:anim>
                                    <p:anim calcmode="lin" valueType="num">
                                      <p:cBhvr additive="base">
                                        <p:cTn id="8" dur="500" fill="hold"/>
                                        <p:tgtEl>
                                          <p:spTgt spid="3676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8" grpId="0"/>
      <p:bldP spid="4"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CDB2-2A2C-4851-8795-E226CD8DED9F}"/>
              </a:ext>
            </a:extLst>
          </p:cNvPr>
          <p:cNvSpPr>
            <a:spLocks noGrp="1"/>
          </p:cNvSpPr>
          <p:nvPr>
            <p:ph type="title"/>
          </p:nvPr>
        </p:nvSpPr>
        <p:spPr/>
        <p:txBody>
          <a:bodyPr/>
          <a:lstStyle/>
          <a:p>
            <a:r>
              <a:rPr lang="en-CA" dirty="0"/>
              <a:t>Preparing Meaningful Paragraphs</a:t>
            </a:r>
          </a:p>
        </p:txBody>
      </p:sp>
      <p:sp>
        <p:nvSpPr>
          <p:cNvPr id="3" name="Content Placeholder 2">
            <a:extLst>
              <a:ext uri="{FF2B5EF4-FFF2-40B4-BE49-F238E27FC236}">
                <a16:creationId xmlns:a16="http://schemas.microsoft.com/office/drawing/2014/main" id="{352273B7-988C-4CFB-AF60-3CE37F7AFCE5}"/>
              </a:ext>
            </a:extLst>
          </p:cNvPr>
          <p:cNvSpPr>
            <a:spLocks noGrp="1"/>
          </p:cNvSpPr>
          <p:nvPr>
            <p:ph idx="1"/>
          </p:nvPr>
        </p:nvSpPr>
        <p:spPr/>
        <p:txBody>
          <a:bodyPr/>
          <a:lstStyle/>
          <a:p>
            <a:r>
              <a:rPr lang="en-CA" dirty="0"/>
              <a:t>Develop one idea.</a:t>
            </a:r>
          </a:p>
          <a:p>
            <a:r>
              <a:rPr lang="en-CA" dirty="0"/>
              <a:t>Use the direct plan.</a:t>
            </a:r>
          </a:p>
          <a:p>
            <a:r>
              <a:rPr lang="en-CA" dirty="0"/>
              <a:t>Use the pivoting plan.</a:t>
            </a:r>
          </a:p>
          <a:p>
            <a:r>
              <a:rPr lang="en-CA" dirty="0"/>
              <a:t>Use the indirect plan.</a:t>
            </a:r>
          </a:p>
          <a:p>
            <a:r>
              <a:rPr lang="en-CA" dirty="0"/>
              <a:t>Build coherence with linking techniques.</a:t>
            </a:r>
          </a:p>
          <a:p>
            <a:r>
              <a:rPr lang="en-CA" dirty="0"/>
              <a:t>Provide road signs with transitional sentences.</a:t>
            </a:r>
          </a:p>
          <a:p>
            <a:r>
              <a:rPr lang="en-CA" dirty="0"/>
              <a:t>Limit paragraph length.</a:t>
            </a:r>
          </a:p>
        </p:txBody>
      </p:sp>
      <p:sp>
        <p:nvSpPr>
          <p:cNvPr id="4" name="Footer Placeholder 3">
            <a:extLst>
              <a:ext uri="{FF2B5EF4-FFF2-40B4-BE49-F238E27FC236}">
                <a16:creationId xmlns:a16="http://schemas.microsoft.com/office/drawing/2014/main" id="{A0578670-C1BD-4D24-80F2-6476EBA1A8E3}"/>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61F21743-D893-48F6-B2A5-99370509EBC3}"/>
              </a:ext>
            </a:extLst>
          </p:cNvPr>
          <p:cNvSpPr>
            <a:spLocks noGrp="1"/>
          </p:cNvSpPr>
          <p:nvPr>
            <p:ph type="sldNum" sz="quarter" idx="4"/>
          </p:nvPr>
        </p:nvSpPr>
        <p:spPr/>
        <p:txBody>
          <a:bodyPr/>
          <a:lstStyle/>
          <a:p>
            <a:r>
              <a:rPr lang="en-CA" dirty="0"/>
              <a:t>5-</a:t>
            </a:r>
            <a:fld id="{90E60EF9-1974-4B4E-8EB0-BAAA0C254CFE}" type="slidenum">
              <a:rPr lang="en-CA" smtClean="0"/>
              <a:pPr/>
              <a:t>53</a:t>
            </a:fld>
            <a:endParaRPr lang="en-CA" dirty="0"/>
          </a:p>
        </p:txBody>
      </p:sp>
    </p:spTree>
    <p:extLst>
      <p:ext uri="{BB962C8B-B14F-4D97-AF65-F5344CB8AC3E}">
        <p14:creationId xmlns:p14="http://schemas.microsoft.com/office/powerpoint/2010/main" val="204176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50F49-EBE8-4166-A60D-75B577863093}"/>
              </a:ext>
            </a:extLst>
          </p:cNvPr>
          <p:cNvSpPr>
            <a:spLocks noGrp="1"/>
          </p:cNvSpPr>
          <p:nvPr>
            <p:ph type="title"/>
          </p:nvPr>
        </p:nvSpPr>
        <p:spPr/>
        <p:txBody>
          <a:bodyPr>
            <a:normAutofit fontScale="90000"/>
          </a:bodyPr>
          <a:lstStyle/>
          <a:p>
            <a:r>
              <a:rPr lang="en-CA" dirty="0"/>
              <a:t>Applying Document Design to Enhance Readability</a:t>
            </a:r>
          </a:p>
        </p:txBody>
      </p:sp>
      <p:sp>
        <p:nvSpPr>
          <p:cNvPr id="3" name="Content Placeholder 2">
            <a:extLst>
              <a:ext uri="{FF2B5EF4-FFF2-40B4-BE49-F238E27FC236}">
                <a16:creationId xmlns:a16="http://schemas.microsoft.com/office/drawing/2014/main" id="{6DE3B6D0-7A91-40C9-AC7B-ED84F0A6AF49}"/>
              </a:ext>
            </a:extLst>
          </p:cNvPr>
          <p:cNvSpPr>
            <a:spLocks noGrp="1"/>
          </p:cNvSpPr>
          <p:nvPr>
            <p:ph idx="1"/>
          </p:nvPr>
        </p:nvSpPr>
        <p:spPr/>
        <p:txBody>
          <a:bodyPr/>
          <a:lstStyle/>
          <a:p>
            <a:r>
              <a:rPr lang="en-CA" dirty="0"/>
              <a:t>Employ white space (empty space).</a:t>
            </a:r>
          </a:p>
          <a:p>
            <a:r>
              <a:rPr lang="en-CA" dirty="0"/>
              <a:t>Understand margins and text alignment:</a:t>
            </a:r>
          </a:p>
          <a:p>
            <a:pPr lvl="1">
              <a:buFont typeface="Arial" panose="020B0604020202020204" pitchFamily="34" charset="0"/>
              <a:buChar char="•"/>
            </a:pPr>
            <a:r>
              <a:rPr lang="en-CA" dirty="0"/>
              <a:t>Lines can align only at the left (ragged right).</a:t>
            </a:r>
          </a:p>
          <a:p>
            <a:pPr lvl="1">
              <a:buFont typeface="Arial" panose="020B0604020202020204" pitchFamily="34" charset="0"/>
              <a:buChar char="•"/>
            </a:pPr>
            <a:r>
              <a:rPr lang="en-CA" dirty="0"/>
              <a:t>Lines can align only at the right.</a:t>
            </a:r>
          </a:p>
          <a:p>
            <a:pPr lvl="1">
              <a:buFont typeface="Arial" panose="020B0604020202020204" pitchFamily="34" charset="0"/>
              <a:buChar char="•"/>
            </a:pPr>
            <a:r>
              <a:rPr lang="en-CA" dirty="0"/>
              <a:t>Lines can align at both left and right (justified).</a:t>
            </a:r>
          </a:p>
          <a:p>
            <a:pPr lvl="1">
              <a:buFont typeface="Arial" panose="020B0604020202020204" pitchFamily="34" charset="0"/>
              <a:buChar char="•"/>
            </a:pPr>
            <a:r>
              <a:rPr lang="en-CA" dirty="0"/>
              <a:t>Lines can be centred.</a:t>
            </a:r>
          </a:p>
        </p:txBody>
      </p:sp>
      <p:sp>
        <p:nvSpPr>
          <p:cNvPr id="4" name="Footer Placeholder 3">
            <a:extLst>
              <a:ext uri="{FF2B5EF4-FFF2-40B4-BE49-F238E27FC236}">
                <a16:creationId xmlns:a16="http://schemas.microsoft.com/office/drawing/2014/main" id="{08D96A71-E5AB-428F-8FD8-D9A4BDB8A299}"/>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F5DBB5F5-E156-40C9-899A-7348130588AF}"/>
              </a:ext>
            </a:extLst>
          </p:cNvPr>
          <p:cNvSpPr>
            <a:spLocks noGrp="1"/>
          </p:cNvSpPr>
          <p:nvPr>
            <p:ph type="sldNum" sz="quarter" idx="4"/>
          </p:nvPr>
        </p:nvSpPr>
        <p:spPr/>
        <p:txBody>
          <a:bodyPr/>
          <a:lstStyle/>
          <a:p>
            <a:r>
              <a:rPr lang="en-CA" dirty="0"/>
              <a:t>5-</a:t>
            </a:r>
            <a:fld id="{90E60EF9-1974-4B4E-8EB0-BAAA0C254CFE}" type="slidenum">
              <a:rPr lang="en-CA" smtClean="0"/>
              <a:pPr/>
              <a:t>54</a:t>
            </a:fld>
            <a:endParaRPr lang="en-CA" dirty="0"/>
          </a:p>
        </p:txBody>
      </p:sp>
    </p:spTree>
    <p:extLst>
      <p:ext uri="{BB962C8B-B14F-4D97-AF65-F5344CB8AC3E}">
        <p14:creationId xmlns:p14="http://schemas.microsoft.com/office/powerpoint/2010/main" val="422045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99840-27FE-4F7C-A77E-6B43D28B4DCA}"/>
              </a:ext>
            </a:extLst>
          </p:cNvPr>
          <p:cNvSpPr>
            <a:spLocks noGrp="1"/>
          </p:cNvSpPr>
          <p:nvPr>
            <p:ph type="title"/>
          </p:nvPr>
        </p:nvSpPr>
        <p:spPr/>
        <p:txBody>
          <a:bodyPr>
            <a:normAutofit fontScale="90000"/>
          </a:bodyPr>
          <a:lstStyle/>
          <a:p>
            <a:r>
              <a:rPr lang="en-CA" dirty="0"/>
              <a:t>Applying Document Design to Enhance Readability</a:t>
            </a:r>
          </a:p>
        </p:txBody>
      </p:sp>
      <p:sp>
        <p:nvSpPr>
          <p:cNvPr id="3" name="Content Placeholder 2">
            <a:extLst>
              <a:ext uri="{FF2B5EF4-FFF2-40B4-BE49-F238E27FC236}">
                <a16:creationId xmlns:a16="http://schemas.microsoft.com/office/drawing/2014/main" id="{8B6E63C2-F8FF-477A-8A6A-E89ACBE19B3D}"/>
              </a:ext>
            </a:extLst>
          </p:cNvPr>
          <p:cNvSpPr>
            <a:spLocks noGrp="1"/>
          </p:cNvSpPr>
          <p:nvPr>
            <p:ph idx="1"/>
          </p:nvPr>
        </p:nvSpPr>
        <p:spPr/>
        <p:txBody>
          <a:bodyPr>
            <a:normAutofit lnSpcReduction="10000"/>
          </a:bodyPr>
          <a:lstStyle/>
          <a:p>
            <a:r>
              <a:rPr lang="en-CA" dirty="0"/>
              <a:t>Business letters and memos usually have side margins of 2.5 to 3 cm.</a:t>
            </a:r>
          </a:p>
          <a:p>
            <a:r>
              <a:rPr lang="en-CA" dirty="0"/>
              <a:t>Ragged-right margins provide more white space and improve readability.</a:t>
            </a:r>
          </a:p>
          <a:p>
            <a:r>
              <a:rPr lang="en-CA" dirty="0"/>
              <a:t>Readers are usually best served by using left-justified text and ragged-right margins without justification.</a:t>
            </a:r>
          </a:p>
          <a:p>
            <a:r>
              <a:rPr lang="en-CA" dirty="0"/>
              <a:t>Centred text is appropriate for headings and short invitations but not complete messages.</a:t>
            </a:r>
          </a:p>
        </p:txBody>
      </p:sp>
      <p:sp>
        <p:nvSpPr>
          <p:cNvPr id="4" name="Footer Placeholder 3">
            <a:extLst>
              <a:ext uri="{FF2B5EF4-FFF2-40B4-BE49-F238E27FC236}">
                <a16:creationId xmlns:a16="http://schemas.microsoft.com/office/drawing/2014/main" id="{692FD6D6-E64C-4D03-B31C-86AC76094ED3}"/>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3047C7AD-AFF1-4E73-A02E-D12F17828D57}"/>
              </a:ext>
            </a:extLst>
          </p:cNvPr>
          <p:cNvSpPr>
            <a:spLocks noGrp="1"/>
          </p:cNvSpPr>
          <p:nvPr>
            <p:ph type="sldNum" sz="quarter" idx="4"/>
          </p:nvPr>
        </p:nvSpPr>
        <p:spPr/>
        <p:txBody>
          <a:bodyPr/>
          <a:lstStyle/>
          <a:p>
            <a:r>
              <a:rPr lang="en-CA" dirty="0"/>
              <a:t>5-</a:t>
            </a:r>
            <a:fld id="{90E60EF9-1974-4B4E-8EB0-BAAA0C254CFE}" type="slidenum">
              <a:rPr lang="en-CA" smtClean="0"/>
              <a:pPr/>
              <a:t>55</a:t>
            </a:fld>
            <a:endParaRPr lang="en-CA" dirty="0"/>
          </a:p>
        </p:txBody>
      </p:sp>
    </p:spTree>
    <p:extLst>
      <p:ext uri="{BB962C8B-B14F-4D97-AF65-F5344CB8AC3E}">
        <p14:creationId xmlns:p14="http://schemas.microsoft.com/office/powerpoint/2010/main" val="7620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6CAF6-312F-4F5E-B2F9-A0C98A13EA21}"/>
              </a:ext>
            </a:extLst>
          </p:cNvPr>
          <p:cNvSpPr>
            <a:spLocks noGrp="1"/>
          </p:cNvSpPr>
          <p:nvPr>
            <p:ph type="title"/>
          </p:nvPr>
        </p:nvSpPr>
        <p:spPr/>
        <p:txBody>
          <a:bodyPr/>
          <a:lstStyle/>
          <a:p>
            <a:r>
              <a:rPr lang="en-CA" dirty="0"/>
              <a:t>Choosing Appropriate Typeface</a:t>
            </a:r>
          </a:p>
        </p:txBody>
      </p:sp>
      <p:sp>
        <p:nvSpPr>
          <p:cNvPr id="3" name="Content Placeholder 2">
            <a:extLst>
              <a:ext uri="{FF2B5EF4-FFF2-40B4-BE49-F238E27FC236}">
                <a16:creationId xmlns:a16="http://schemas.microsoft.com/office/drawing/2014/main" id="{61206453-DCEA-4332-ABF6-C5D19EDA23C9}"/>
              </a:ext>
            </a:extLst>
          </p:cNvPr>
          <p:cNvSpPr>
            <a:spLocks noGrp="1"/>
          </p:cNvSpPr>
          <p:nvPr>
            <p:ph idx="1"/>
          </p:nvPr>
        </p:nvSpPr>
        <p:spPr/>
        <p:txBody>
          <a:bodyPr/>
          <a:lstStyle/>
          <a:p>
            <a:pPr marL="0" indent="0">
              <a:buNone/>
            </a:pPr>
            <a:r>
              <a:rPr lang="en-CA" dirty="0"/>
              <a:t>Serif typefaces</a:t>
            </a:r>
          </a:p>
          <a:p>
            <a:pPr lvl="1">
              <a:buFont typeface="Arial" panose="020B0604020202020204" pitchFamily="34" charset="0"/>
              <a:buChar char="•"/>
            </a:pPr>
            <a:r>
              <a:rPr lang="en-CA" sz="3000" dirty="0"/>
              <a:t>Have small features at the ends of strokes (e.g., Times New Roman, Century, Georgia, and Palatino)</a:t>
            </a:r>
          </a:p>
          <a:p>
            <a:pPr lvl="1">
              <a:buFont typeface="Arial" panose="020B0604020202020204" pitchFamily="34" charset="0"/>
              <a:buChar char="•"/>
            </a:pPr>
            <a:r>
              <a:rPr lang="en-CA" sz="3000" dirty="0"/>
              <a:t>Suggest tradition, maturity, and formality</a:t>
            </a:r>
          </a:p>
          <a:p>
            <a:pPr lvl="1">
              <a:buFont typeface="Arial" panose="020B0604020202020204" pitchFamily="34" charset="0"/>
              <a:buChar char="•"/>
            </a:pPr>
            <a:r>
              <a:rPr lang="en-CA" sz="3000" dirty="0"/>
              <a:t>Are frequently used in body text in business messages and longer documents</a:t>
            </a:r>
          </a:p>
        </p:txBody>
      </p:sp>
      <p:sp>
        <p:nvSpPr>
          <p:cNvPr id="4" name="Footer Placeholder 3">
            <a:extLst>
              <a:ext uri="{FF2B5EF4-FFF2-40B4-BE49-F238E27FC236}">
                <a16:creationId xmlns:a16="http://schemas.microsoft.com/office/drawing/2014/main" id="{FC87B658-1072-4948-9CC0-ED2BC4C54855}"/>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150E1848-E3AD-49C5-AD88-4C0D033363E1}"/>
              </a:ext>
            </a:extLst>
          </p:cNvPr>
          <p:cNvSpPr>
            <a:spLocks noGrp="1"/>
          </p:cNvSpPr>
          <p:nvPr>
            <p:ph type="sldNum" sz="quarter" idx="4"/>
          </p:nvPr>
        </p:nvSpPr>
        <p:spPr/>
        <p:txBody>
          <a:bodyPr/>
          <a:lstStyle/>
          <a:p>
            <a:r>
              <a:rPr lang="en-CA" dirty="0"/>
              <a:t>5-</a:t>
            </a:r>
            <a:fld id="{90E60EF9-1974-4B4E-8EB0-BAAA0C254CFE}" type="slidenum">
              <a:rPr lang="en-CA" smtClean="0"/>
              <a:pPr/>
              <a:t>56</a:t>
            </a:fld>
            <a:endParaRPr lang="en-CA" dirty="0"/>
          </a:p>
        </p:txBody>
      </p:sp>
    </p:spTree>
    <p:extLst>
      <p:ext uri="{BB962C8B-B14F-4D97-AF65-F5344CB8AC3E}">
        <p14:creationId xmlns:p14="http://schemas.microsoft.com/office/powerpoint/2010/main" val="3027628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87969-43FF-4D07-8415-A171E0A6B8E6}"/>
              </a:ext>
            </a:extLst>
          </p:cNvPr>
          <p:cNvSpPr>
            <a:spLocks noGrp="1"/>
          </p:cNvSpPr>
          <p:nvPr>
            <p:ph type="title"/>
          </p:nvPr>
        </p:nvSpPr>
        <p:spPr/>
        <p:txBody>
          <a:bodyPr/>
          <a:lstStyle/>
          <a:p>
            <a:r>
              <a:rPr lang="en-CA" dirty="0"/>
              <a:t>Choosing Appropriate Typeface</a:t>
            </a:r>
          </a:p>
        </p:txBody>
      </p:sp>
      <p:sp>
        <p:nvSpPr>
          <p:cNvPr id="3" name="Content Placeholder 2">
            <a:extLst>
              <a:ext uri="{FF2B5EF4-FFF2-40B4-BE49-F238E27FC236}">
                <a16:creationId xmlns:a16="http://schemas.microsoft.com/office/drawing/2014/main" id="{BF362185-F079-41A9-8BE8-0087BAC4B48A}"/>
              </a:ext>
            </a:extLst>
          </p:cNvPr>
          <p:cNvSpPr>
            <a:spLocks noGrp="1"/>
          </p:cNvSpPr>
          <p:nvPr>
            <p:ph idx="1"/>
          </p:nvPr>
        </p:nvSpPr>
        <p:spPr/>
        <p:txBody>
          <a:bodyPr>
            <a:normAutofit/>
          </a:bodyPr>
          <a:lstStyle/>
          <a:p>
            <a:pPr marL="0" indent="0">
              <a:buNone/>
            </a:pPr>
            <a:r>
              <a:rPr lang="en-CA" dirty="0"/>
              <a:t>Sans serif typefaces</a:t>
            </a:r>
            <a:endParaRPr lang="en-CA" sz="3000" dirty="0"/>
          </a:p>
          <a:p>
            <a:pPr lvl="1">
              <a:buFont typeface="Arial" panose="020B0604020202020204" pitchFamily="34" charset="0"/>
              <a:buChar char="•"/>
            </a:pPr>
            <a:r>
              <a:rPr lang="en-CA" sz="3000" dirty="0"/>
              <a:t>Include Arial, Calibri, Gothic, Tahoma, Helvetica, and Univers</a:t>
            </a:r>
          </a:p>
          <a:p>
            <a:pPr lvl="1">
              <a:buFont typeface="Arial" panose="020B0604020202020204" pitchFamily="34" charset="0"/>
              <a:buChar char="•"/>
            </a:pPr>
            <a:r>
              <a:rPr lang="en-CA" sz="3000" dirty="0"/>
              <a:t>Have clean characters and are widely used for headings, signs, and material that does not require continuous reading </a:t>
            </a:r>
          </a:p>
          <a:p>
            <a:pPr marL="457200" lvl="1" indent="0">
              <a:buNone/>
            </a:pPr>
            <a:r>
              <a:rPr lang="en-CA" sz="3000" dirty="0"/>
              <a:t>Generally, use no more than two typefaces within one document.</a:t>
            </a:r>
          </a:p>
        </p:txBody>
      </p:sp>
      <p:sp>
        <p:nvSpPr>
          <p:cNvPr id="4" name="Footer Placeholder 3">
            <a:extLst>
              <a:ext uri="{FF2B5EF4-FFF2-40B4-BE49-F238E27FC236}">
                <a16:creationId xmlns:a16="http://schemas.microsoft.com/office/drawing/2014/main" id="{E6F1959A-15C3-4A71-954C-ADD4CB92EF1F}"/>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C0177E95-BC32-47BD-BC97-84FDA1C4EE8C}"/>
              </a:ext>
            </a:extLst>
          </p:cNvPr>
          <p:cNvSpPr>
            <a:spLocks noGrp="1"/>
          </p:cNvSpPr>
          <p:nvPr>
            <p:ph type="sldNum" sz="quarter" idx="4"/>
          </p:nvPr>
        </p:nvSpPr>
        <p:spPr/>
        <p:txBody>
          <a:bodyPr/>
          <a:lstStyle/>
          <a:p>
            <a:r>
              <a:rPr lang="en-CA" dirty="0"/>
              <a:t>5-</a:t>
            </a:r>
            <a:fld id="{90E60EF9-1974-4B4E-8EB0-BAAA0C254CFE}" type="slidenum">
              <a:rPr lang="en-CA" smtClean="0"/>
              <a:pPr/>
              <a:t>57</a:t>
            </a:fld>
            <a:endParaRPr lang="en-CA" dirty="0"/>
          </a:p>
        </p:txBody>
      </p:sp>
    </p:spTree>
    <p:extLst>
      <p:ext uri="{BB962C8B-B14F-4D97-AF65-F5344CB8AC3E}">
        <p14:creationId xmlns:p14="http://schemas.microsoft.com/office/powerpoint/2010/main" val="205516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912B-AF87-4653-851F-92342A635786}"/>
              </a:ext>
            </a:extLst>
          </p:cNvPr>
          <p:cNvSpPr>
            <a:spLocks noGrp="1"/>
          </p:cNvSpPr>
          <p:nvPr>
            <p:ph type="title"/>
          </p:nvPr>
        </p:nvSpPr>
        <p:spPr/>
        <p:txBody>
          <a:bodyPr>
            <a:normAutofit fontScale="90000"/>
          </a:bodyPr>
          <a:lstStyle/>
          <a:p>
            <a:r>
              <a:rPr lang="en-CA" dirty="0"/>
              <a:t>Using Type Font, Sizes, and Listing Techniques</a:t>
            </a:r>
          </a:p>
        </p:txBody>
      </p:sp>
      <p:sp>
        <p:nvSpPr>
          <p:cNvPr id="3" name="Content Placeholder 2">
            <a:extLst>
              <a:ext uri="{FF2B5EF4-FFF2-40B4-BE49-F238E27FC236}">
                <a16:creationId xmlns:a16="http://schemas.microsoft.com/office/drawing/2014/main" id="{4D52D6F4-A43F-41BE-AB4F-CB66726ED2B1}"/>
              </a:ext>
            </a:extLst>
          </p:cNvPr>
          <p:cNvSpPr>
            <a:spLocks noGrp="1"/>
          </p:cNvSpPr>
          <p:nvPr>
            <p:ph idx="1"/>
          </p:nvPr>
        </p:nvSpPr>
        <p:spPr/>
        <p:txBody>
          <a:bodyPr>
            <a:normAutofit fontScale="92500"/>
          </a:bodyPr>
          <a:lstStyle/>
          <a:p>
            <a:pPr marL="0" indent="0">
              <a:buNone/>
            </a:pPr>
            <a:r>
              <a:rPr lang="en-CA" dirty="0"/>
              <a:t>Font:</a:t>
            </a:r>
          </a:p>
          <a:p>
            <a:pPr lvl="1">
              <a:buFont typeface="Arial" panose="020B0604020202020204" pitchFamily="34" charset="0"/>
              <a:buChar char="•"/>
            </a:pPr>
            <a:r>
              <a:rPr lang="en-CA" dirty="0"/>
              <a:t>Refers to specific style within a typeface </a:t>
            </a:r>
          </a:p>
          <a:p>
            <a:pPr lvl="1">
              <a:buFont typeface="Arial" panose="020B0604020202020204" pitchFamily="34" charset="0"/>
              <a:buChar char="•"/>
            </a:pPr>
            <a:r>
              <a:rPr lang="en-CA" dirty="0"/>
              <a:t>Is a mechanical means of adding emphasis (i.e., ALL CAPS, </a:t>
            </a:r>
            <a:r>
              <a:rPr lang="en-CA" cap="small" dirty="0"/>
              <a:t>small caps</a:t>
            </a:r>
            <a:r>
              <a:rPr lang="en-CA" dirty="0"/>
              <a:t>, and </a:t>
            </a:r>
            <a:r>
              <a:rPr lang="en-CA" b="1" dirty="0"/>
              <a:t>bold</a:t>
            </a:r>
            <a:r>
              <a:rPr lang="en-CA" dirty="0"/>
              <a:t> are useful for headings)   </a:t>
            </a:r>
          </a:p>
          <a:p>
            <a:pPr lvl="1">
              <a:buFont typeface="Arial" panose="020B0604020202020204" pitchFamily="34" charset="0"/>
              <a:buChar char="•"/>
            </a:pPr>
            <a:r>
              <a:rPr lang="en-CA" dirty="0"/>
              <a:t>Should not be in ALL CAPS AS THIS FEELS LIKE SHOUTING AND IRRITATES READERS</a:t>
            </a:r>
          </a:p>
          <a:p>
            <a:pPr lvl="1">
              <a:buFont typeface="Arial" panose="020B0604020202020204" pitchFamily="34" charset="0"/>
              <a:buChar char="•"/>
            </a:pPr>
            <a:r>
              <a:rPr lang="en-CA" dirty="0"/>
              <a:t>Is effective for calling attention to important points by using </a:t>
            </a:r>
            <a:r>
              <a:rPr lang="en-CA" b="1" dirty="0"/>
              <a:t>boldface</a:t>
            </a:r>
            <a:r>
              <a:rPr lang="en-CA" dirty="0"/>
              <a:t>, </a:t>
            </a:r>
            <a:r>
              <a:rPr lang="en-CA" i="1" dirty="0"/>
              <a:t>italics</a:t>
            </a:r>
            <a:r>
              <a:rPr lang="en-CA" dirty="0"/>
              <a:t>, and </a:t>
            </a:r>
            <a:r>
              <a:rPr lang="en-CA" u="sng" dirty="0"/>
              <a:t>underlining</a:t>
            </a:r>
            <a:endParaRPr lang="en-CA" dirty="0"/>
          </a:p>
          <a:p>
            <a:pPr lvl="1">
              <a:buFont typeface="Arial" panose="020B0604020202020204" pitchFamily="34" charset="0"/>
              <a:buChar char="•"/>
            </a:pPr>
            <a:r>
              <a:rPr lang="en-CA" dirty="0"/>
              <a:t>Should be 11- to 12-point type for body text and larger for headings </a:t>
            </a:r>
          </a:p>
          <a:p>
            <a:pPr lvl="1"/>
            <a:endParaRPr lang="en-CA" dirty="0"/>
          </a:p>
        </p:txBody>
      </p:sp>
      <p:sp>
        <p:nvSpPr>
          <p:cNvPr id="4" name="Footer Placeholder 3">
            <a:extLst>
              <a:ext uri="{FF2B5EF4-FFF2-40B4-BE49-F238E27FC236}">
                <a16:creationId xmlns:a16="http://schemas.microsoft.com/office/drawing/2014/main" id="{5495E08D-D8AB-4FB6-BFA2-188038B99C45}"/>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EE8BD69A-ADAD-4231-946F-A0D1C8A9146C}"/>
              </a:ext>
            </a:extLst>
          </p:cNvPr>
          <p:cNvSpPr>
            <a:spLocks noGrp="1"/>
          </p:cNvSpPr>
          <p:nvPr>
            <p:ph type="sldNum" sz="quarter" idx="4"/>
          </p:nvPr>
        </p:nvSpPr>
        <p:spPr/>
        <p:txBody>
          <a:bodyPr/>
          <a:lstStyle/>
          <a:p>
            <a:r>
              <a:rPr lang="en-CA" dirty="0"/>
              <a:t>5-</a:t>
            </a:r>
            <a:fld id="{90E60EF9-1974-4B4E-8EB0-BAAA0C254CFE}" type="slidenum">
              <a:rPr lang="en-CA" smtClean="0"/>
              <a:pPr/>
              <a:t>58</a:t>
            </a:fld>
            <a:endParaRPr lang="en-CA" dirty="0"/>
          </a:p>
        </p:txBody>
      </p:sp>
    </p:spTree>
    <p:extLst>
      <p:ext uri="{BB962C8B-B14F-4D97-AF65-F5344CB8AC3E}">
        <p14:creationId xmlns:p14="http://schemas.microsoft.com/office/powerpoint/2010/main" val="360277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grpId="0" nodeType="after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 calcmode="lin" valueType="num">
                                      <p:cBhvr additive="base">
                                        <p:cTn id="2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grpId="0" nodeType="after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5" fill="hold">
                            <p:stCondLst>
                              <p:cond delay="2500"/>
                            </p:stCondLst>
                            <p:childTnLst>
                              <p:par>
                                <p:cTn id="36" presetID="2" presetClass="entr" presetSubtype="8" fill="hold" grpId="0"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 calcmode="lin" valueType="num">
                                      <p:cBhvr additive="base">
                                        <p:cTn id="38"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C8935-FBAE-42D3-B7D4-427B040F0284}"/>
              </a:ext>
            </a:extLst>
          </p:cNvPr>
          <p:cNvSpPr>
            <a:spLocks noGrp="1"/>
          </p:cNvSpPr>
          <p:nvPr>
            <p:ph type="title"/>
          </p:nvPr>
        </p:nvSpPr>
        <p:spPr>
          <a:xfrm>
            <a:off x="457200" y="457200"/>
            <a:ext cx="8229600" cy="1143000"/>
          </a:xfrm>
        </p:spPr>
        <p:txBody>
          <a:bodyPr/>
          <a:lstStyle/>
          <a:p>
            <a:r>
              <a:rPr lang="en-CA" dirty="0"/>
              <a:t>Numbering and Bulleting Lists</a:t>
            </a:r>
          </a:p>
        </p:txBody>
      </p:sp>
      <p:sp>
        <p:nvSpPr>
          <p:cNvPr id="3" name="Content Placeholder 2">
            <a:extLst>
              <a:ext uri="{FF2B5EF4-FFF2-40B4-BE49-F238E27FC236}">
                <a16:creationId xmlns:a16="http://schemas.microsoft.com/office/drawing/2014/main" id="{DEC06AD3-003F-47A1-BB85-E8952866DA88}"/>
              </a:ext>
            </a:extLst>
          </p:cNvPr>
          <p:cNvSpPr>
            <a:spLocks noGrp="1"/>
          </p:cNvSpPr>
          <p:nvPr>
            <p:ph idx="1"/>
          </p:nvPr>
        </p:nvSpPr>
        <p:spPr/>
        <p:txBody>
          <a:bodyPr>
            <a:normAutofit lnSpcReduction="10000"/>
          </a:bodyPr>
          <a:lstStyle/>
          <a:p>
            <a:r>
              <a:rPr lang="en-CA" dirty="0"/>
              <a:t>Lists provide high </a:t>
            </a:r>
            <a:r>
              <a:rPr lang="en-CA" i="1" dirty="0"/>
              <a:t>skim value</a:t>
            </a:r>
            <a:r>
              <a:rPr lang="en-CA" dirty="0"/>
              <a:t>.</a:t>
            </a:r>
          </a:p>
          <a:p>
            <a:r>
              <a:rPr lang="en-CA" dirty="0"/>
              <a:t>Lists look professional:</a:t>
            </a:r>
          </a:p>
          <a:p>
            <a:pPr lvl="1">
              <a:buFont typeface="Arial" panose="020B0604020202020204" pitchFamily="34" charset="0"/>
              <a:buChar char="•"/>
            </a:pPr>
            <a:r>
              <a:rPr lang="en-CA" dirty="0"/>
              <a:t>Use numbered lists to present sequences.</a:t>
            </a:r>
          </a:p>
          <a:p>
            <a:pPr lvl="1">
              <a:buFont typeface="Arial" panose="020B0604020202020204" pitchFamily="34" charset="0"/>
              <a:buChar char="•"/>
            </a:pPr>
            <a:r>
              <a:rPr lang="en-CA" dirty="0"/>
              <a:t>Use bulleted lists to highlight items.</a:t>
            </a:r>
          </a:p>
          <a:p>
            <a:pPr lvl="1">
              <a:buFont typeface="Arial" panose="020B0604020202020204" pitchFamily="34" charset="0"/>
              <a:buChar char="•"/>
            </a:pPr>
            <a:r>
              <a:rPr lang="en-CA" dirty="0"/>
              <a:t>Capitalize the initial word in the list.</a:t>
            </a:r>
          </a:p>
          <a:p>
            <a:pPr lvl="1">
              <a:buFont typeface="Arial" panose="020B0604020202020204" pitchFamily="34" charset="0"/>
              <a:buChar char="•"/>
            </a:pPr>
            <a:r>
              <a:rPr lang="en-CA" dirty="0"/>
              <a:t>Punctuate the end of the listed items if they are complete sentences.</a:t>
            </a:r>
          </a:p>
          <a:p>
            <a:pPr lvl="1">
              <a:buFont typeface="Arial" panose="020B0604020202020204" pitchFamily="34" charset="0"/>
              <a:buChar char="•"/>
            </a:pPr>
            <a:r>
              <a:rPr lang="en-CA" dirty="0"/>
              <a:t>Use parallelism to make all lines consistent (e.g., start each with a verb).</a:t>
            </a:r>
          </a:p>
          <a:p>
            <a:endParaRPr lang="en-CA" dirty="0"/>
          </a:p>
        </p:txBody>
      </p:sp>
      <p:sp>
        <p:nvSpPr>
          <p:cNvPr id="4" name="Footer Placeholder 3">
            <a:extLst>
              <a:ext uri="{FF2B5EF4-FFF2-40B4-BE49-F238E27FC236}">
                <a16:creationId xmlns:a16="http://schemas.microsoft.com/office/drawing/2014/main" id="{C298EA04-3B9D-4BF4-A068-CDFA638A3CE3}"/>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05BCFFF3-3311-498C-BF7B-DEE6C641A6B6}"/>
              </a:ext>
            </a:extLst>
          </p:cNvPr>
          <p:cNvSpPr>
            <a:spLocks noGrp="1"/>
          </p:cNvSpPr>
          <p:nvPr>
            <p:ph type="sldNum" sz="quarter" idx="4"/>
          </p:nvPr>
        </p:nvSpPr>
        <p:spPr/>
        <p:txBody>
          <a:bodyPr/>
          <a:lstStyle/>
          <a:p>
            <a:r>
              <a:rPr lang="en-CA" dirty="0"/>
              <a:t>5-</a:t>
            </a:r>
            <a:fld id="{90E60EF9-1974-4B4E-8EB0-BAAA0C254CFE}" type="slidenum">
              <a:rPr lang="en-CA" smtClean="0"/>
              <a:pPr/>
              <a:t>59</a:t>
            </a:fld>
            <a:endParaRPr lang="en-CA" dirty="0"/>
          </a:p>
        </p:txBody>
      </p:sp>
    </p:spTree>
    <p:extLst>
      <p:ext uri="{BB962C8B-B14F-4D97-AF65-F5344CB8AC3E}">
        <p14:creationId xmlns:p14="http://schemas.microsoft.com/office/powerpoint/2010/main" val="4233322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8"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6" fill="hold">
                            <p:stCondLst>
                              <p:cond delay="2000"/>
                            </p:stCondLst>
                            <p:childTnLst>
                              <p:par>
                                <p:cTn id="37" presetID="2" presetClass="entr" presetSubtype="8"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41" fill="hold">
                            <p:stCondLst>
                              <p:cond delay="2500"/>
                            </p:stCondLst>
                            <p:childTnLst>
                              <p:par>
                                <p:cTn id="42" presetID="2" presetClass="entr" presetSubtype="8" fill="hold" grpId="0" nodeType="after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4860" name="Rectangle 12"/>
          <p:cNvSpPr>
            <a:spLocks noGrp="1" noChangeArrowheads="1"/>
          </p:cNvSpPr>
          <p:nvPr>
            <p:ph type="title"/>
          </p:nvPr>
        </p:nvSpPr>
        <p:spPr>
          <a:xfrm>
            <a:off x="539552" y="274638"/>
            <a:ext cx="8208912" cy="1138138"/>
          </a:xfrm>
        </p:spPr>
        <p:txBody>
          <a:bodyPr>
            <a:normAutofit fontScale="90000"/>
          </a:bodyPr>
          <a:lstStyle/>
          <a:p>
            <a:r>
              <a:rPr lang="en-CA" dirty="0">
                <a:solidFill>
                  <a:srgbClr val="000000"/>
                </a:solidFill>
              </a:rPr>
              <a:t>What Are Informal Research Methods?</a:t>
            </a:r>
            <a:endParaRPr lang="en-US" dirty="0">
              <a:solidFill>
                <a:srgbClr val="000000"/>
              </a:solidFill>
            </a:endParaRPr>
          </a:p>
        </p:txBody>
      </p:sp>
      <p:sp>
        <p:nvSpPr>
          <p:cNvPr id="334851" name="Rectangle 3"/>
          <p:cNvSpPr>
            <a:spLocks noGrp="1" noChangeArrowheads="1"/>
          </p:cNvSpPr>
          <p:nvPr>
            <p:ph idx="1"/>
          </p:nvPr>
        </p:nvSpPr>
        <p:spPr>
          <a:xfrm>
            <a:off x="685800" y="1722437"/>
            <a:ext cx="8229600" cy="4525963"/>
          </a:xfrm>
        </p:spPr>
        <p:txBody>
          <a:bodyPr/>
          <a:lstStyle/>
          <a:p>
            <a:pPr marL="0" indent="0">
              <a:buNone/>
            </a:pPr>
            <a:r>
              <a:rPr lang="en-US" dirty="0"/>
              <a:t>Informal research methods:</a:t>
            </a:r>
          </a:p>
          <a:p>
            <a:r>
              <a:rPr lang="en-US" dirty="0"/>
              <a:t>Search your company files.	</a:t>
            </a:r>
          </a:p>
          <a:p>
            <a:r>
              <a:rPr lang="en-US" dirty="0"/>
              <a:t>Talk with your boss.</a:t>
            </a:r>
          </a:p>
          <a:p>
            <a:r>
              <a:rPr lang="en-US" dirty="0"/>
              <a:t>Interview the target audience.</a:t>
            </a:r>
          </a:p>
          <a:p>
            <a:r>
              <a:rPr lang="en-US" dirty="0"/>
              <a:t>Conduct an informal survey.</a:t>
            </a:r>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6" name="Slide Number Placeholder 5"/>
          <p:cNvSpPr>
            <a:spLocks noGrp="1"/>
          </p:cNvSpPr>
          <p:nvPr>
            <p:ph type="sldNum" sz="quarter" idx="4"/>
          </p:nvPr>
        </p:nvSpPr>
        <p:spPr/>
        <p:txBody>
          <a:bodyPr/>
          <a:lstStyle/>
          <a:p>
            <a:r>
              <a:rPr lang="en-CA" dirty="0"/>
              <a:t>5-</a:t>
            </a:r>
            <a:fld id="{90E60EF9-1974-4B4E-8EB0-BAAA0C254CFE}" type="slidenum">
              <a:rPr lang="en-CA" smtClean="0"/>
              <a:pPr/>
              <a:t>6</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4860"/>
                                        </p:tgtEl>
                                        <p:attrNameLst>
                                          <p:attrName>style.visibility</p:attrName>
                                        </p:attrNameLst>
                                      </p:cBhvr>
                                      <p:to>
                                        <p:strVal val="visible"/>
                                      </p:to>
                                    </p:set>
                                    <p:anim calcmode="lin" valueType="num">
                                      <p:cBhvr additive="base">
                                        <p:cTn id="7" dur="500" fill="hold"/>
                                        <p:tgtEl>
                                          <p:spTgt spid="334860"/>
                                        </p:tgtEl>
                                        <p:attrNameLst>
                                          <p:attrName>ppt_x</p:attrName>
                                        </p:attrNameLst>
                                      </p:cBhvr>
                                      <p:tavLst>
                                        <p:tav tm="0">
                                          <p:val>
                                            <p:strVal val="0-#ppt_w/2"/>
                                          </p:val>
                                        </p:tav>
                                        <p:tav tm="100000">
                                          <p:val>
                                            <p:strVal val="#ppt_x"/>
                                          </p:val>
                                        </p:tav>
                                      </p:tavLst>
                                    </p:anim>
                                    <p:anim calcmode="lin" valueType="num">
                                      <p:cBhvr additive="base">
                                        <p:cTn id="8" dur="500" fill="hold"/>
                                        <p:tgtEl>
                                          <p:spTgt spid="3348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4851">
                                            <p:txEl>
                                              <p:pRg st="0" end="0"/>
                                            </p:txEl>
                                          </p:spTgt>
                                        </p:tgtEl>
                                        <p:attrNameLst>
                                          <p:attrName>style.visibility</p:attrName>
                                        </p:attrNameLst>
                                      </p:cBhvr>
                                      <p:to>
                                        <p:strVal val="visible"/>
                                      </p:to>
                                    </p:set>
                                    <p:anim calcmode="lin" valueType="num">
                                      <p:cBhvr additive="base">
                                        <p:cTn id="13" dur="500" fill="hold"/>
                                        <p:tgtEl>
                                          <p:spTgt spid="334851">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348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4851">
                                            <p:txEl>
                                              <p:pRg st="1" end="1"/>
                                            </p:txEl>
                                          </p:spTgt>
                                        </p:tgtEl>
                                        <p:attrNameLst>
                                          <p:attrName>style.visibility</p:attrName>
                                        </p:attrNameLst>
                                      </p:cBhvr>
                                      <p:to>
                                        <p:strVal val="visible"/>
                                      </p:to>
                                    </p:set>
                                    <p:anim calcmode="lin" valueType="num">
                                      <p:cBhvr additive="base">
                                        <p:cTn id="19" dur="500" fill="hold"/>
                                        <p:tgtEl>
                                          <p:spTgt spid="334851">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348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4851">
                                            <p:txEl>
                                              <p:pRg st="2" end="2"/>
                                            </p:txEl>
                                          </p:spTgt>
                                        </p:tgtEl>
                                        <p:attrNameLst>
                                          <p:attrName>style.visibility</p:attrName>
                                        </p:attrNameLst>
                                      </p:cBhvr>
                                      <p:to>
                                        <p:strVal val="visible"/>
                                      </p:to>
                                    </p:set>
                                    <p:anim calcmode="lin" valueType="num">
                                      <p:cBhvr additive="base">
                                        <p:cTn id="25" dur="500" fill="hold"/>
                                        <p:tgtEl>
                                          <p:spTgt spid="334851">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3485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4851">
                                            <p:txEl>
                                              <p:pRg st="3" end="3"/>
                                            </p:txEl>
                                          </p:spTgt>
                                        </p:tgtEl>
                                        <p:attrNameLst>
                                          <p:attrName>style.visibility</p:attrName>
                                        </p:attrNameLst>
                                      </p:cBhvr>
                                      <p:to>
                                        <p:strVal val="visible"/>
                                      </p:to>
                                    </p:set>
                                    <p:anim calcmode="lin" valueType="num">
                                      <p:cBhvr additive="base">
                                        <p:cTn id="31" dur="500" fill="hold"/>
                                        <p:tgtEl>
                                          <p:spTgt spid="334851">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348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4851">
                                            <p:txEl>
                                              <p:pRg st="4" end="4"/>
                                            </p:txEl>
                                          </p:spTgt>
                                        </p:tgtEl>
                                        <p:attrNameLst>
                                          <p:attrName>style.visibility</p:attrName>
                                        </p:attrNameLst>
                                      </p:cBhvr>
                                      <p:to>
                                        <p:strVal val="visible"/>
                                      </p:to>
                                    </p:set>
                                    <p:anim calcmode="lin" valueType="num">
                                      <p:cBhvr additive="base">
                                        <p:cTn id="37" dur="500" fill="hold"/>
                                        <p:tgtEl>
                                          <p:spTgt spid="334851">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3485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60" grpId="0"/>
      <p:bldP spid="33485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E3B2A-973E-4E13-8E6D-2CDB8EE559B9}"/>
              </a:ext>
            </a:extLst>
          </p:cNvPr>
          <p:cNvSpPr>
            <a:spLocks noGrp="1"/>
          </p:cNvSpPr>
          <p:nvPr>
            <p:ph type="title"/>
          </p:nvPr>
        </p:nvSpPr>
        <p:spPr/>
        <p:txBody>
          <a:bodyPr/>
          <a:lstStyle/>
          <a:p>
            <a:r>
              <a:rPr lang="en-CA" dirty="0"/>
              <a:t>Adding Headings for Visual Impact</a:t>
            </a:r>
          </a:p>
        </p:txBody>
      </p:sp>
      <p:sp>
        <p:nvSpPr>
          <p:cNvPr id="3" name="Content Placeholder 2">
            <a:extLst>
              <a:ext uri="{FF2B5EF4-FFF2-40B4-BE49-F238E27FC236}">
                <a16:creationId xmlns:a16="http://schemas.microsoft.com/office/drawing/2014/main" id="{DA9E1505-5619-4D61-8979-72125BA4FEB8}"/>
              </a:ext>
            </a:extLst>
          </p:cNvPr>
          <p:cNvSpPr>
            <a:spLocks noGrp="1"/>
          </p:cNvSpPr>
          <p:nvPr>
            <p:ph idx="1"/>
          </p:nvPr>
        </p:nvSpPr>
        <p:spPr/>
        <p:txBody>
          <a:bodyPr/>
          <a:lstStyle/>
          <a:p>
            <a:r>
              <a:rPr lang="en-CA" sz="3400" dirty="0"/>
              <a:t>Are an effective tool for highlighting information and improving readability</a:t>
            </a:r>
          </a:p>
          <a:p>
            <a:r>
              <a:rPr lang="en-CA" sz="3400" dirty="0"/>
              <a:t>Encourage writers to group similar ideas</a:t>
            </a:r>
          </a:p>
          <a:p>
            <a:r>
              <a:rPr lang="en-CA" sz="3400" dirty="0"/>
              <a:t>Enable skimming</a:t>
            </a:r>
          </a:p>
          <a:p>
            <a:r>
              <a:rPr lang="en-CA" sz="3400" dirty="0"/>
              <a:t>Improve readability through main headings, subheadings, and category headings </a:t>
            </a:r>
          </a:p>
          <a:p>
            <a:endParaRPr lang="en-CA" dirty="0"/>
          </a:p>
        </p:txBody>
      </p:sp>
      <p:sp>
        <p:nvSpPr>
          <p:cNvPr id="4" name="Footer Placeholder 3">
            <a:extLst>
              <a:ext uri="{FF2B5EF4-FFF2-40B4-BE49-F238E27FC236}">
                <a16:creationId xmlns:a16="http://schemas.microsoft.com/office/drawing/2014/main" id="{7EBB2B83-1B64-46D2-BB69-4FE60A67DA99}"/>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B6203CEC-BACC-4AA0-BD23-3000A3C1D0CA}"/>
              </a:ext>
            </a:extLst>
          </p:cNvPr>
          <p:cNvSpPr>
            <a:spLocks noGrp="1"/>
          </p:cNvSpPr>
          <p:nvPr>
            <p:ph type="sldNum" sz="quarter" idx="4"/>
          </p:nvPr>
        </p:nvSpPr>
        <p:spPr/>
        <p:txBody>
          <a:bodyPr/>
          <a:lstStyle/>
          <a:p>
            <a:r>
              <a:rPr lang="en-CA" dirty="0"/>
              <a:t>5-</a:t>
            </a:r>
            <a:fld id="{90E60EF9-1974-4B4E-8EB0-BAAA0C254CFE}" type="slidenum">
              <a:rPr lang="en-CA" smtClean="0"/>
              <a:pPr/>
              <a:t>60</a:t>
            </a:fld>
            <a:endParaRPr lang="en-CA" dirty="0"/>
          </a:p>
        </p:txBody>
      </p:sp>
    </p:spTree>
    <p:extLst>
      <p:ext uri="{BB962C8B-B14F-4D97-AF65-F5344CB8AC3E}">
        <p14:creationId xmlns:p14="http://schemas.microsoft.com/office/powerpoint/2010/main" val="158737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i="1" dirty="0"/>
              <a:t>Summary of Learning Objectives</a:t>
            </a:r>
          </a:p>
        </p:txBody>
      </p:sp>
      <p:sp>
        <p:nvSpPr>
          <p:cNvPr id="3" name="Content Placeholder 2"/>
          <p:cNvSpPr>
            <a:spLocks noGrp="1"/>
          </p:cNvSpPr>
          <p:nvPr>
            <p:ph idx="1"/>
          </p:nvPr>
        </p:nvSpPr>
        <p:spPr>
          <a:xfrm>
            <a:off x="457200" y="1600200"/>
            <a:ext cx="7772400" cy="4525963"/>
          </a:xfrm>
        </p:spPr>
        <p:txBody>
          <a:bodyPr>
            <a:normAutofit lnSpcReduction="10000"/>
          </a:bodyPr>
          <a:lstStyle/>
          <a:p>
            <a:r>
              <a:rPr lang="en-CA" dirty="0"/>
              <a:t>Apply Phase 2 of the 3-x-3 writing process, which begins with research to collect background information.</a:t>
            </a:r>
          </a:p>
          <a:p>
            <a:r>
              <a:rPr lang="en-CA" dirty="0"/>
              <a:t>Explain how to generate ideas resulting from brainstorming, brainwriting, and social media techniques.</a:t>
            </a:r>
          </a:p>
          <a:p>
            <a:r>
              <a:rPr lang="en-CA" dirty="0"/>
              <a:t>Compose the first draft of the message by using a variety of sentence types and avoiding common sentence errors.</a:t>
            </a:r>
          </a:p>
        </p:txBody>
      </p:sp>
      <p:sp>
        <p:nvSpPr>
          <p:cNvPr id="6" name="Footer Placeholder 5"/>
          <p:cNvSpPr>
            <a:spLocks noGrp="1"/>
          </p:cNvSpPr>
          <p:nvPr>
            <p:ph type="ftr" sz="quarter" idx="3"/>
          </p:nvPr>
        </p:nvSpPr>
        <p:spPr/>
        <p:txBody>
          <a:bodyPr/>
          <a:lstStyle/>
          <a:p>
            <a:r>
              <a:rPr lang="en-US" dirty="0"/>
              <a:t>Copyright © 2019 by Nelson Education Ltd.  </a:t>
            </a:r>
            <a:endParaRPr lang="en-CA" dirty="0"/>
          </a:p>
        </p:txBody>
      </p:sp>
      <p:sp>
        <p:nvSpPr>
          <p:cNvPr id="8" name="Slide Number Placeholder 7"/>
          <p:cNvSpPr>
            <a:spLocks noGrp="1"/>
          </p:cNvSpPr>
          <p:nvPr>
            <p:ph type="sldNum" sz="quarter" idx="4"/>
          </p:nvPr>
        </p:nvSpPr>
        <p:spPr/>
        <p:txBody>
          <a:bodyPr/>
          <a:lstStyle/>
          <a:p>
            <a:r>
              <a:rPr lang="en-CA" dirty="0"/>
              <a:t>5-</a:t>
            </a:r>
            <a:fld id="{90E60EF9-1974-4B4E-8EB0-BAAA0C254CFE}" type="slidenum">
              <a:rPr lang="en-CA" smtClean="0"/>
              <a:pPr/>
              <a:t>61</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en-CA" i="1" dirty="0"/>
              <a:t>Summary of Learning Objectives</a:t>
            </a:r>
          </a:p>
        </p:txBody>
      </p:sp>
      <p:sp>
        <p:nvSpPr>
          <p:cNvPr id="3" name="Content Placeholder 2"/>
          <p:cNvSpPr>
            <a:spLocks noGrp="1"/>
          </p:cNvSpPr>
          <p:nvPr>
            <p:ph idx="1"/>
          </p:nvPr>
        </p:nvSpPr>
        <p:spPr>
          <a:xfrm>
            <a:off x="457200" y="1600200"/>
            <a:ext cx="7848600" cy="4525963"/>
          </a:xfrm>
        </p:spPr>
        <p:txBody>
          <a:bodyPr>
            <a:normAutofit/>
          </a:bodyPr>
          <a:lstStyle/>
          <a:p>
            <a:r>
              <a:rPr lang="en-CA" dirty="0"/>
              <a:t>Improve your writing techniques by carefully constructing sentences.</a:t>
            </a:r>
          </a:p>
          <a:p>
            <a:r>
              <a:rPr lang="en-CA" dirty="0"/>
              <a:t>Draft well-organized paragraphs and use techniques for achieving paragraph coherence.</a:t>
            </a:r>
          </a:p>
          <a:p>
            <a:r>
              <a:rPr lang="en-CA" dirty="0"/>
              <a:t>Enhance readability by understanding document design.</a:t>
            </a:r>
          </a:p>
          <a:p>
            <a:endParaRPr lang="en-CA" dirty="0"/>
          </a:p>
        </p:txBody>
      </p:sp>
      <p:sp>
        <p:nvSpPr>
          <p:cNvPr id="2" name="Footer Placeholder 1"/>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62</a:t>
            </a:fld>
            <a:endParaRPr lang="en-CA"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Formal Research Methods</a:t>
            </a:r>
            <a:endParaRPr lang="en-CA"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79637044"/>
              </p:ext>
            </p:extLst>
          </p:nvPr>
        </p:nvGraphicFramePr>
        <p:xfrm>
          <a:off x="462496" y="1556792"/>
          <a:ext cx="8147248" cy="3907536"/>
        </p:xfrm>
        <a:graphic>
          <a:graphicData uri="http://schemas.openxmlformats.org/drawingml/2006/table">
            <a:tbl>
              <a:tblPr bandRow="1">
                <a:tableStyleId>{5C22544A-7EE6-4342-B048-85BDC9FD1C3A}</a:tableStyleId>
              </a:tblPr>
              <a:tblGrid>
                <a:gridCol w="3422848">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76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libri" pitchFamily="34" charset="0"/>
                          <a:cs typeface="Calibri" pitchFamily="34" charset="0"/>
                        </a:rPr>
                        <a:t>Access electronic sources.</a:t>
                      </a:r>
                    </a:p>
                  </a:txBody>
                  <a:tcPr>
                    <a:solidFill>
                      <a:schemeClr val="accent3">
                        <a:lumMod val="40000"/>
                        <a:lumOff val="60000"/>
                      </a:schemeClr>
                    </a:solidFill>
                  </a:tcPr>
                </a:tc>
                <a:tc>
                  <a:txBody>
                    <a:bodyPr/>
                    <a:lstStyle/>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The Internet</a:t>
                      </a:r>
                    </a:p>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Databases</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sz="2800" b="1" dirty="0">
                          <a:latin typeface="Calibri" pitchFamily="34" charset="0"/>
                          <a:cs typeface="Calibri" pitchFamily="34" charset="0"/>
                        </a:rPr>
                        <a:t>Search manually.</a:t>
                      </a:r>
                      <a:endParaRPr lang="en-CA" sz="2800" dirty="0"/>
                    </a:p>
                  </a:txBody>
                  <a:tcPr>
                    <a:solidFill>
                      <a:schemeClr val="accent3">
                        <a:lumMod val="20000"/>
                        <a:lumOff val="80000"/>
                      </a:schemeClr>
                    </a:solidFill>
                  </a:tcPr>
                </a:tc>
                <a:tc>
                  <a:txBody>
                    <a:bodyPr/>
                    <a:lstStyle/>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Books, articles</a:t>
                      </a:r>
                    </a:p>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Other secondary sources</a:t>
                      </a:r>
                    </a:p>
                  </a:txBody>
                  <a:tcPr>
                    <a:solidFill>
                      <a:schemeClr val="accent3">
                        <a:lumMod val="20000"/>
                        <a:lumOff val="80000"/>
                      </a:schemeClr>
                    </a:solidFill>
                  </a:tcPr>
                </a:tc>
                <a:extLst>
                  <a:ext uri="{0D108BD9-81ED-4DB2-BD59-A6C34878D82A}">
                    <a16:rowId xmlns:a16="http://schemas.microsoft.com/office/drawing/2014/main" val="10001"/>
                  </a:ext>
                </a:extLst>
              </a:tr>
              <a:tr h="370840">
                <a:tc>
                  <a:txBody>
                    <a:bodyPr/>
                    <a:lstStyle/>
                    <a:p>
                      <a:pPr algn="l">
                        <a:spcBef>
                          <a:spcPct val="20000"/>
                        </a:spcBef>
                        <a:buSzPct val="75000"/>
                        <a:defRPr/>
                      </a:pPr>
                      <a:r>
                        <a:rPr lang="en-US" sz="2800" b="1" dirty="0">
                          <a:latin typeface="Calibri" pitchFamily="34" charset="0"/>
                          <a:cs typeface="Calibri" pitchFamily="34" charset="0"/>
                        </a:rPr>
                        <a:t>Investigate primary sources.</a:t>
                      </a:r>
                    </a:p>
                  </a:txBody>
                  <a:tcPr>
                    <a:solidFill>
                      <a:schemeClr val="accent3">
                        <a:lumMod val="40000"/>
                        <a:lumOff val="60000"/>
                      </a:schemeClr>
                    </a:solidFill>
                  </a:tcPr>
                </a:tc>
                <a:tc>
                  <a:txBody>
                    <a:bodyPr/>
                    <a:lstStyle/>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Interviews</a:t>
                      </a:r>
                    </a:p>
                    <a:p>
                      <a:pPr marL="228600" indent="-228600">
                        <a:lnSpc>
                          <a:spcPct val="90000"/>
                        </a:lnSpc>
                        <a:spcBef>
                          <a:spcPct val="20000"/>
                        </a:spcBef>
                        <a:spcAft>
                          <a:spcPct val="10000"/>
                        </a:spcAft>
                        <a:buClr>
                          <a:srgbClr val="002060"/>
                        </a:buClr>
                        <a:buFont typeface="Arial" pitchFamily="34" charset="0"/>
                        <a:buChar char="•"/>
                      </a:pPr>
                      <a:r>
                        <a:rPr lang="en-US" sz="2800" dirty="0">
                          <a:latin typeface="Calibri" pitchFamily="34" charset="0"/>
                          <a:cs typeface="Calibri" pitchFamily="34" charset="0"/>
                        </a:rPr>
                        <a:t>Surveys</a:t>
                      </a:r>
                    </a:p>
                  </a:txBody>
                  <a:tcPr>
                    <a:solidFill>
                      <a:schemeClr val="accent3">
                        <a:lumMod val="40000"/>
                        <a:lumOff val="60000"/>
                      </a:schemeClr>
                    </a:solidFill>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a:latin typeface="Calibri" pitchFamily="34" charset="0"/>
                          <a:cs typeface="Calibri" pitchFamily="34" charset="0"/>
                        </a:rPr>
                        <a:t>Experiment scientifically.</a:t>
                      </a:r>
                    </a:p>
                  </a:txBody>
                  <a:tcPr>
                    <a:solidFill>
                      <a:schemeClr val="accent3">
                        <a:lumMod val="20000"/>
                        <a:lumOff val="80000"/>
                      </a:schemeClr>
                    </a:solidFill>
                  </a:tcPr>
                </a:tc>
                <a:tc>
                  <a:txBody>
                    <a:bodyPr/>
                    <a:lstStyle/>
                    <a:p>
                      <a:pPr marL="228600" marR="0" indent="-228600" algn="l" defTabSz="914400" rtl="0" eaLnBrk="1" fontAlgn="auto" latinLnBrk="0" hangingPunct="1">
                        <a:lnSpc>
                          <a:spcPct val="90000"/>
                        </a:lnSpc>
                        <a:spcBef>
                          <a:spcPct val="20000"/>
                        </a:spcBef>
                        <a:spcAft>
                          <a:spcPct val="10000"/>
                        </a:spcAft>
                        <a:buClr>
                          <a:srgbClr val="002060"/>
                        </a:buClr>
                        <a:buSzTx/>
                        <a:buFont typeface="Arial" pitchFamily="34" charset="0"/>
                        <a:buChar char="•"/>
                        <a:tabLst/>
                        <a:defRPr/>
                      </a:pPr>
                      <a:r>
                        <a:rPr lang="en-US" sz="2800" kern="1200" dirty="0">
                          <a:solidFill>
                            <a:schemeClr val="dk1"/>
                          </a:solidFill>
                          <a:latin typeface="Calibri" pitchFamily="34" charset="0"/>
                          <a:ea typeface="+mn-ea"/>
                          <a:cs typeface="Calibri" pitchFamily="34" charset="0"/>
                        </a:rPr>
                        <a:t>Tests with experimental and control groups</a:t>
                      </a:r>
                    </a:p>
                  </a:txBody>
                  <a:tcPr>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3"/>
          </p:nvPr>
        </p:nvSpPr>
        <p:spPr/>
        <p:txBody>
          <a:bodyPr/>
          <a:lstStyle/>
          <a:p>
            <a:r>
              <a:rPr lang="en-US" dirty="0"/>
              <a:t>Copyright © 2019 by Nelson Education Ltd.  </a:t>
            </a:r>
            <a:endParaRPr lang="en-CA" dirty="0"/>
          </a:p>
        </p:txBody>
      </p:sp>
      <p:sp>
        <p:nvSpPr>
          <p:cNvPr id="7" name="Slide Number Placeholder 6"/>
          <p:cNvSpPr>
            <a:spLocks noGrp="1"/>
          </p:cNvSpPr>
          <p:nvPr>
            <p:ph type="sldNum" sz="quarter" idx="4"/>
          </p:nvPr>
        </p:nvSpPr>
        <p:spPr/>
        <p:txBody>
          <a:bodyPr/>
          <a:lstStyle/>
          <a:p>
            <a:r>
              <a:rPr lang="en-CA" dirty="0"/>
              <a:t>5-</a:t>
            </a:r>
            <a:fld id="{90E60EF9-1974-4B4E-8EB0-BAAA0C254CFE}" type="slidenum">
              <a:rPr lang="en-CA" smtClean="0"/>
              <a:pPr/>
              <a:t>7</a:t>
            </a:fld>
            <a:endParaRPr lang="en-CA" dirty="0"/>
          </a:p>
        </p:txBody>
      </p:sp>
    </p:spTree>
    <p:extLst>
      <p:ext uri="{BB962C8B-B14F-4D97-AF65-F5344CB8AC3E}">
        <p14:creationId xmlns:p14="http://schemas.microsoft.com/office/powerpoint/2010/main" val="148074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0D894-0367-4945-8875-F00893E3DBF6}"/>
              </a:ext>
            </a:extLst>
          </p:cNvPr>
          <p:cNvSpPr>
            <a:spLocks noGrp="1"/>
          </p:cNvSpPr>
          <p:nvPr>
            <p:ph type="title"/>
          </p:nvPr>
        </p:nvSpPr>
        <p:spPr/>
        <p:txBody>
          <a:bodyPr>
            <a:normAutofit fontScale="90000"/>
          </a:bodyPr>
          <a:lstStyle/>
          <a:p>
            <a:r>
              <a:rPr lang="en-CA" dirty="0"/>
              <a:t>Generating Ideas and Organizing Information</a:t>
            </a:r>
          </a:p>
        </p:txBody>
      </p:sp>
      <p:sp>
        <p:nvSpPr>
          <p:cNvPr id="3" name="Content Placeholder 2">
            <a:extLst>
              <a:ext uri="{FF2B5EF4-FFF2-40B4-BE49-F238E27FC236}">
                <a16:creationId xmlns:a16="http://schemas.microsoft.com/office/drawing/2014/main" id="{445781B7-134A-46EA-B810-D212FFB49DD0}"/>
              </a:ext>
            </a:extLst>
          </p:cNvPr>
          <p:cNvSpPr>
            <a:spLocks noGrp="1"/>
          </p:cNvSpPr>
          <p:nvPr>
            <p:ph idx="1"/>
          </p:nvPr>
        </p:nvSpPr>
        <p:spPr/>
        <p:txBody>
          <a:bodyPr/>
          <a:lstStyle/>
          <a:p>
            <a:r>
              <a:rPr lang="en-CA" dirty="0"/>
              <a:t>Brainstorming </a:t>
            </a:r>
          </a:p>
          <a:p>
            <a:pPr lvl="1"/>
            <a:r>
              <a:rPr lang="en-CA" dirty="0"/>
              <a:t>Spontaneous contribution of ideas from members of a group</a:t>
            </a:r>
          </a:p>
          <a:p>
            <a:pPr lvl="1"/>
            <a:r>
              <a:rPr lang="en-CA" dirty="0"/>
              <a:t>Emphasis is on quantity not quality of ideas</a:t>
            </a:r>
          </a:p>
          <a:p>
            <a:pPr lvl="1"/>
            <a:r>
              <a:rPr lang="en-CA" dirty="0"/>
              <a:t>Ideas are evaluated and the best selected</a:t>
            </a:r>
          </a:p>
          <a:p>
            <a:r>
              <a:rPr lang="en-CA" dirty="0"/>
              <a:t>Brainwriting</a:t>
            </a:r>
          </a:p>
          <a:p>
            <a:pPr lvl="1"/>
            <a:r>
              <a:rPr lang="en-CA" dirty="0"/>
              <a:t>This involves writing out ideas rather than speaking them. </a:t>
            </a:r>
          </a:p>
        </p:txBody>
      </p:sp>
      <p:sp>
        <p:nvSpPr>
          <p:cNvPr id="4" name="Footer Placeholder 3">
            <a:extLst>
              <a:ext uri="{FF2B5EF4-FFF2-40B4-BE49-F238E27FC236}">
                <a16:creationId xmlns:a16="http://schemas.microsoft.com/office/drawing/2014/main" id="{31DF95F4-7056-4EC8-A0DD-16E9834CC0D8}"/>
              </a:ext>
            </a:extLst>
          </p:cNvPr>
          <p:cNvSpPr>
            <a:spLocks noGrp="1"/>
          </p:cNvSpPr>
          <p:nvPr>
            <p:ph type="ftr" sz="quarter" idx="3"/>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77C0994E-D0B2-44F8-8E0E-B9204602A757}"/>
              </a:ext>
            </a:extLst>
          </p:cNvPr>
          <p:cNvSpPr>
            <a:spLocks noGrp="1"/>
          </p:cNvSpPr>
          <p:nvPr>
            <p:ph type="sldNum" sz="quarter" idx="4"/>
          </p:nvPr>
        </p:nvSpPr>
        <p:spPr/>
        <p:txBody>
          <a:bodyPr/>
          <a:lstStyle/>
          <a:p>
            <a:r>
              <a:rPr lang="en-CA" dirty="0"/>
              <a:t>5-</a:t>
            </a:r>
            <a:fld id="{90E60EF9-1974-4B4E-8EB0-BAAA0C254CFE}" type="slidenum">
              <a:rPr lang="en-CA" smtClean="0"/>
              <a:pPr/>
              <a:t>8</a:t>
            </a:fld>
            <a:endParaRPr lang="en-CA" dirty="0"/>
          </a:p>
        </p:txBody>
      </p:sp>
    </p:spTree>
    <p:extLst>
      <p:ext uri="{BB962C8B-B14F-4D97-AF65-F5344CB8AC3E}">
        <p14:creationId xmlns:p14="http://schemas.microsoft.com/office/powerpoint/2010/main" val="768996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2" presetClass="entr" presetSubtype="8"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8"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DFDDE6D9-0A15-477D-943B-F11AAD9FB93C}"/>
              </a:ext>
            </a:extLst>
          </p:cNvPr>
          <p:cNvSpPr>
            <a:spLocks noGrp="1"/>
          </p:cNvSpPr>
          <p:nvPr>
            <p:ph type="title"/>
          </p:nvPr>
        </p:nvSpPr>
        <p:spPr/>
        <p:txBody>
          <a:bodyPr>
            <a:normAutofit fontScale="90000"/>
          </a:bodyPr>
          <a:lstStyle/>
          <a:p>
            <a:r>
              <a:rPr lang="en-CA" dirty="0"/>
              <a:t>Comparing Brainstorming and Brainwriting</a:t>
            </a:r>
          </a:p>
        </p:txBody>
      </p:sp>
      <p:sp>
        <p:nvSpPr>
          <p:cNvPr id="13" name="Text Placeholder 12">
            <a:extLst>
              <a:ext uri="{FF2B5EF4-FFF2-40B4-BE49-F238E27FC236}">
                <a16:creationId xmlns:a16="http://schemas.microsoft.com/office/drawing/2014/main" id="{20F21631-054E-454D-B50E-CD5ECA0F9169}"/>
              </a:ext>
            </a:extLst>
          </p:cNvPr>
          <p:cNvSpPr>
            <a:spLocks noGrp="1"/>
          </p:cNvSpPr>
          <p:nvPr>
            <p:ph type="body" idx="1"/>
          </p:nvPr>
        </p:nvSpPr>
        <p:spPr/>
        <p:txBody>
          <a:bodyPr>
            <a:normAutofit/>
          </a:bodyPr>
          <a:lstStyle/>
          <a:p>
            <a:r>
              <a:rPr lang="en-CA" sz="2800" dirty="0"/>
              <a:t>    Brainstorming</a:t>
            </a:r>
          </a:p>
        </p:txBody>
      </p:sp>
      <p:sp>
        <p:nvSpPr>
          <p:cNvPr id="12" name="Content Placeholder 11">
            <a:extLst>
              <a:ext uri="{FF2B5EF4-FFF2-40B4-BE49-F238E27FC236}">
                <a16:creationId xmlns:a16="http://schemas.microsoft.com/office/drawing/2014/main" id="{A1136871-461E-4421-BF36-F703C2671F06}"/>
              </a:ext>
            </a:extLst>
          </p:cNvPr>
          <p:cNvSpPr>
            <a:spLocks noGrp="1"/>
          </p:cNvSpPr>
          <p:nvPr>
            <p:ph sz="half" idx="2"/>
          </p:nvPr>
        </p:nvSpPr>
        <p:spPr/>
        <p:txBody>
          <a:bodyPr>
            <a:normAutofit/>
          </a:bodyPr>
          <a:lstStyle/>
          <a:p>
            <a:r>
              <a:rPr lang="en-CA" sz="2600" dirty="0"/>
              <a:t>Clarify the problem and explain its background.</a:t>
            </a:r>
          </a:p>
          <a:p>
            <a:r>
              <a:rPr lang="en-CA" sz="2600" dirty="0"/>
              <a:t>Establish a time limit for the session.</a:t>
            </a:r>
          </a:p>
          <a:p>
            <a:r>
              <a:rPr lang="en-CA" sz="2600" dirty="0"/>
              <a:t>Set a goal, such as 100 ideas.</a:t>
            </a:r>
          </a:p>
          <a:p>
            <a:r>
              <a:rPr lang="en-CA" sz="2600" dirty="0"/>
              <a:t>Require everyone to contribute or improve the ideas of others.</a:t>
            </a:r>
          </a:p>
          <a:p>
            <a:endParaRPr lang="en-CA" sz="2600" dirty="0"/>
          </a:p>
        </p:txBody>
      </p:sp>
      <p:sp>
        <p:nvSpPr>
          <p:cNvPr id="14" name="Text Placeholder 13">
            <a:extLst>
              <a:ext uri="{FF2B5EF4-FFF2-40B4-BE49-F238E27FC236}">
                <a16:creationId xmlns:a16="http://schemas.microsoft.com/office/drawing/2014/main" id="{8A324E1B-C95B-42C6-8C54-667C8CF6F356}"/>
              </a:ext>
            </a:extLst>
          </p:cNvPr>
          <p:cNvSpPr>
            <a:spLocks noGrp="1"/>
          </p:cNvSpPr>
          <p:nvPr>
            <p:ph type="body" sz="quarter" idx="3"/>
          </p:nvPr>
        </p:nvSpPr>
        <p:spPr/>
        <p:txBody>
          <a:bodyPr>
            <a:normAutofit/>
          </a:bodyPr>
          <a:lstStyle/>
          <a:p>
            <a:r>
              <a:rPr lang="en-CA" sz="2800" dirty="0"/>
              <a:t>    Brainwriting</a:t>
            </a:r>
          </a:p>
        </p:txBody>
      </p:sp>
      <p:sp>
        <p:nvSpPr>
          <p:cNvPr id="15" name="Content Placeholder 14">
            <a:extLst>
              <a:ext uri="{FF2B5EF4-FFF2-40B4-BE49-F238E27FC236}">
                <a16:creationId xmlns:a16="http://schemas.microsoft.com/office/drawing/2014/main" id="{EA2D9197-1D1A-4A39-9C82-C36BFFA4ECEC}"/>
              </a:ext>
            </a:extLst>
          </p:cNvPr>
          <p:cNvSpPr>
            <a:spLocks noGrp="1"/>
          </p:cNvSpPr>
          <p:nvPr>
            <p:ph sz="quarter" idx="4"/>
          </p:nvPr>
        </p:nvSpPr>
        <p:spPr/>
        <p:txBody>
          <a:bodyPr>
            <a:normAutofit lnSpcReduction="10000"/>
          </a:bodyPr>
          <a:lstStyle/>
          <a:p>
            <a:r>
              <a:rPr lang="en-CA" sz="2600" dirty="0"/>
              <a:t>Define the problem and explain the background.</a:t>
            </a:r>
          </a:p>
          <a:p>
            <a:r>
              <a:rPr lang="en-CA" sz="2600" dirty="0"/>
              <a:t>Before or at the meeting, emphasize writing out ideas.</a:t>
            </a:r>
          </a:p>
          <a:p>
            <a:r>
              <a:rPr lang="en-CA" sz="2600" dirty="0"/>
              <a:t>In a group circle, present ideas. Or participants may write their ideas anonymously on paper hung on walls.</a:t>
            </a:r>
          </a:p>
        </p:txBody>
      </p:sp>
      <p:sp>
        <p:nvSpPr>
          <p:cNvPr id="4" name="Footer Placeholder 3">
            <a:extLst>
              <a:ext uri="{FF2B5EF4-FFF2-40B4-BE49-F238E27FC236}">
                <a16:creationId xmlns:a16="http://schemas.microsoft.com/office/drawing/2014/main" id="{88AD4777-6230-45B7-8572-211678E02C0C}"/>
              </a:ext>
            </a:extLst>
          </p:cNvPr>
          <p:cNvSpPr>
            <a:spLocks noGrp="1"/>
          </p:cNvSpPr>
          <p:nvPr>
            <p:ph type="ftr" sz="quarter" idx="10"/>
          </p:nvPr>
        </p:nvSpPr>
        <p:spPr/>
        <p:txBody>
          <a:bodyPr/>
          <a:lstStyle/>
          <a:p>
            <a:r>
              <a:rPr lang="en-US" dirty="0"/>
              <a:t>Copyright © 2019 by Nelson Education Ltd.  </a:t>
            </a:r>
            <a:endParaRPr lang="en-CA" dirty="0"/>
          </a:p>
        </p:txBody>
      </p:sp>
      <p:sp>
        <p:nvSpPr>
          <p:cNvPr id="5" name="Slide Number Placeholder 4">
            <a:extLst>
              <a:ext uri="{FF2B5EF4-FFF2-40B4-BE49-F238E27FC236}">
                <a16:creationId xmlns:a16="http://schemas.microsoft.com/office/drawing/2014/main" id="{1BA2076A-F39A-4576-9849-A5DD20CFAB78}"/>
              </a:ext>
            </a:extLst>
          </p:cNvPr>
          <p:cNvSpPr>
            <a:spLocks noGrp="1"/>
          </p:cNvSpPr>
          <p:nvPr>
            <p:ph type="sldNum" sz="quarter" idx="11"/>
          </p:nvPr>
        </p:nvSpPr>
        <p:spPr/>
        <p:txBody>
          <a:bodyPr/>
          <a:lstStyle/>
          <a:p>
            <a:r>
              <a:rPr lang="en-CA" dirty="0"/>
              <a:t>5-</a:t>
            </a:r>
            <a:fld id="{90E60EF9-1974-4B4E-8EB0-BAAA0C254CFE}" type="slidenum">
              <a:rPr lang="en-CA" smtClean="0"/>
              <a:pPr/>
              <a:t>9</a:t>
            </a:fld>
            <a:endParaRPr lang="en-CA" dirty="0"/>
          </a:p>
        </p:txBody>
      </p:sp>
    </p:spTree>
    <p:extLst>
      <p:ext uri="{BB962C8B-B14F-4D97-AF65-F5344CB8AC3E}">
        <p14:creationId xmlns:p14="http://schemas.microsoft.com/office/powerpoint/2010/main" val="3793319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 calcmode="lin" valueType="num">
                                      <p:cBhvr additive="base">
                                        <p:cTn id="13"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 calcmode="lin" valueType="num">
                                      <p:cBhvr additive="base">
                                        <p:cTn id="18" dur="50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2" presetClass="entr" presetSubtype="8" fill="hold" nodeType="after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anim calcmode="lin" valueType="num">
                                      <p:cBhvr additive="base">
                                        <p:cTn id="23" dur="500" fill="hold"/>
                                        <p:tgtEl>
                                          <p:spTgt spid="12">
                                            <p:txEl>
                                              <p:pRg st="1" end="1"/>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2">
                                            <p:txEl>
                                              <p:pRg st="1" end="1"/>
                                            </p:txEl>
                                          </p:spTgt>
                                        </p:tgtEl>
                                        <p:attrNameLst>
                                          <p:attrName>ppt_y</p:attrName>
                                        </p:attrNameLst>
                                      </p:cBhvr>
                                      <p:tavLst>
                                        <p:tav tm="0">
                                          <p:val>
                                            <p:strVal val="#ppt_y"/>
                                          </p:val>
                                        </p:tav>
                                        <p:tav tm="100000">
                                          <p:val>
                                            <p:strVal val="#ppt_y"/>
                                          </p:val>
                                        </p:tav>
                                      </p:tavLst>
                                    </p:anim>
                                  </p:childTnLst>
                                </p:cTn>
                              </p:par>
                            </p:childTnLst>
                          </p:cTn>
                        </p:par>
                        <p:par>
                          <p:cTn id="25" fill="hold">
                            <p:stCondLst>
                              <p:cond delay="1500"/>
                            </p:stCondLst>
                            <p:childTnLst>
                              <p:par>
                                <p:cTn id="26" presetID="2" presetClass="entr" presetSubtype="8" fill="hold" nodeType="afterEffect">
                                  <p:stCondLst>
                                    <p:cond delay="0"/>
                                  </p:stCondLst>
                                  <p:childTnLst>
                                    <p:set>
                                      <p:cBhvr>
                                        <p:cTn id="27" dur="1" fill="hold">
                                          <p:stCondLst>
                                            <p:cond delay="0"/>
                                          </p:stCondLst>
                                        </p:cTn>
                                        <p:tgtEl>
                                          <p:spTgt spid="12">
                                            <p:txEl>
                                              <p:pRg st="2" end="2"/>
                                            </p:txEl>
                                          </p:spTgt>
                                        </p:tgtEl>
                                        <p:attrNameLst>
                                          <p:attrName>style.visibility</p:attrName>
                                        </p:attrNameLst>
                                      </p:cBhvr>
                                      <p:to>
                                        <p:strVal val="visible"/>
                                      </p:to>
                                    </p:set>
                                    <p:anim calcmode="lin" valueType="num">
                                      <p:cBhvr additive="base">
                                        <p:cTn id="28" dur="500" fill="hold"/>
                                        <p:tgtEl>
                                          <p:spTgt spid="12">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2">
                                            <p:txEl>
                                              <p:pRg st="2" end="2"/>
                                            </p:txEl>
                                          </p:spTgt>
                                        </p:tgtEl>
                                        <p:attrNameLst>
                                          <p:attrName>ppt_y</p:attrName>
                                        </p:attrNameLst>
                                      </p:cBhvr>
                                      <p:tavLst>
                                        <p:tav tm="0">
                                          <p:val>
                                            <p:strVal val="#ppt_y"/>
                                          </p:val>
                                        </p:tav>
                                        <p:tav tm="100000">
                                          <p:val>
                                            <p:strVal val="#ppt_y"/>
                                          </p:val>
                                        </p:tav>
                                      </p:tavLst>
                                    </p:anim>
                                  </p:childTnLst>
                                </p:cTn>
                              </p:par>
                            </p:childTnLst>
                          </p:cTn>
                        </p:par>
                        <p:par>
                          <p:cTn id="30" fill="hold">
                            <p:stCondLst>
                              <p:cond delay="2000"/>
                            </p:stCondLst>
                            <p:childTnLst>
                              <p:par>
                                <p:cTn id="31" presetID="2" presetClass="entr" presetSubtype="8" fill="hold" nodeType="after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anim calcmode="lin" valueType="num">
                                      <p:cBhvr additive="base">
                                        <p:cTn id="33" dur="500" fill="hold"/>
                                        <p:tgtEl>
                                          <p:spTgt spid="12">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anim calcmode="lin" valueType="num">
                                      <p:cBhvr additive="base">
                                        <p:cTn id="39"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15">
                                            <p:txEl>
                                              <p:pRg st="0" end="0"/>
                                            </p:txEl>
                                          </p:spTgt>
                                        </p:tgtEl>
                                        <p:attrNameLst>
                                          <p:attrName>style.visibility</p:attrName>
                                        </p:attrNameLst>
                                      </p:cBhvr>
                                      <p:to>
                                        <p:strVal val="visible"/>
                                      </p:to>
                                    </p:set>
                                    <p:anim calcmode="lin" valueType="num">
                                      <p:cBhvr additive="base">
                                        <p:cTn id="45"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additive="base">
                                        <p:cTn id="51" dur="500" fill="hold"/>
                                        <p:tgtEl>
                                          <p:spTgt spid="15">
                                            <p:txEl>
                                              <p:pRg st="1" end="1"/>
                                            </p:txEl>
                                          </p:spTgt>
                                        </p:tgtEl>
                                        <p:attrNameLst>
                                          <p:attrName>ppt_x</p:attrName>
                                        </p:attrNameLst>
                                      </p:cBhvr>
                                      <p:tavLst>
                                        <p:tav tm="0">
                                          <p:val>
                                            <p:strVal val="0-#ppt_w/2"/>
                                          </p:val>
                                        </p:tav>
                                        <p:tav tm="100000">
                                          <p:val>
                                            <p:strVal val="#ppt_x"/>
                                          </p:val>
                                        </p:tav>
                                      </p:tavLst>
                                    </p:anim>
                                    <p:anim calcmode="lin" valueType="num">
                                      <p:cBhvr additive="base">
                                        <p:cTn id="52" dur="500" fill="hold"/>
                                        <p:tgtEl>
                                          <p:spTgt spid="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15">
                                            <p:txEl>
                                              <p:pRg st="2" end="2"/>
                                            </p:txEl>
                                          </p:spTgt>
                                        </p:tgtEl>
                                        <p:attrNameLst>
                                          <p:attrName>style.visibility</p:attrName>
                                        </p:attrNameLst>
                                      </p:cBhvr>
                                      <p:to>
                                        <p:strVal val="visible"/>
                                      </p:to>
                                    </p:set>
                                    <p:anim calcmode="lin" valueType="num">
                                      <p:cBhvr additive="base">
                                        <p:cTn id="57" dur="500" fill="hold"/>
                                        <p:tgtEl>
                                          <p:spTgt spid="15">
                                            <p:txEl>
                                              <p:pRg st="2" end="2"/>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1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build="p"/>
      <p:bldP spid="14" grpId="0" build="p"/>
      <p:bldP spid="15"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12070</TotalTime>
  <Words>4751</Words>
  <Application>Microsoft Office PowerPoint</Application>
  <PresentationFormat>On-screen Show (4:3)</PresentationFormat>
  <Paragraphs>710</Paragraphs>
  <Slides>62</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Gill Sans MT</vt:lpstr>
      <vt:lpstr>Symbol</vt:lpstr>
      <vt:lpstr>Wingdings</vt:lpstr>
      <vt:lpstr>1_Office Theme</vt:lpstr>
      <vt:lpstr>PowerPoint Presentation</vt:lpstr>
      <vt:lpstr>Organizing and Drafting Business Messages</vt:lpstr>
      <vt:lpstr>Organizing and Drafting  Business Messages</vt:lpstr>
      <vt:lpstr>Phase 2 of 3-x-3 Writing Process</vt:lpstr>
      <vt:lpstr>Gathering Information</vt:lpstr>
      <vt:lpstr>What Are Informal Research Methods?</vt:lpstr>
      <vt:lpstr>Formal Research Methods</vt:lpstr>
      <vt:lpstr>Generating Ideas and Organizing Information</vt:lpstr>
      <vt:lpstr>Comparing Brainstorming and Brainwriting</vt:lpstr>
      <vt:lpstr>Comparing Brainstorming and Brainwriting</vt:lpstr>
      <vt:lpstr>Crowdsourcing, Crowdstorming, and Crowdfunding</vt:lpstr>
      <vt:lpstr>Group Ideas to Show Relationships</vt:lpstr>
      <vt:lpstr>Format and Tips  for Making an Outline</vt:lpstr>
      <vt:lpstr>Organizing Ideas Into Strategies</vt:lpstr>
      <vt:lpstr>Organizing Ideas Into Strategies</vt:lpstr>
      <vt:lpstr>Direct and Indirect Openings</vt:lpstr>
      <vt:lpstr>Benefits of Frontloading</vt:lpstr>
      <vt:lpstr>Indirect Strategy for Unresponsive Audiences</vt:lpstr>
      <vt:lpstr>Benefits of Indirect Strategy</vt:lpstr>
      <vt:lpstr>Composing the First Draft With Effective Sentences</vt:lpstr>
      <vt:lpstr>Avoid Three  Common Sentence Faults</vt:lpstr>
      <vt:lpstr>Sentence Fragments</vt:lpstr>
      <vt:lpstr>Run-on Sentences</vt:lpstr>
      <vt:lpstr>Comma-Splice Sentences</vt:lpstr>
      <vt:lpstr>Use Short Sentences</vt:lpstr>
      <vt:lpstr>Emphasizing Important Ideas</vt:lpstr>
      <vt:lpstr>Emphasize Important Ideas</vt:lpstr>
      <vt:lpstr>Emphasize Important Ideas</vt:lpstr>
      <vt:lpstr>Emphasize Important Ideas</vt:lpstr>
      <vt:lpstr>Using Active and Passive Voice Effectively</vt:lpstr>
      <vt:lpstr>Using the Active and Passive Voice Effectively</vt:lpstr>
      <vt:lpstr>Using Parallelism</vt:lpstr>
      <vt:lpstr> Using Parallelism</vt:lpstr>
      <vt:lpstr>Using Parallelism</vt:lpstr>
      <vt:lpstr>Escaping Dangling Modifiers</vt:lpstr>
      <vt:lpstr>Escaping Misplaced Modifiers</vt:lpstr>
      <vt:lpstr>Drafting Effective Sentences</vt:lpstr>
      <vt:lpstr>Building Well-Organized Paragraphs</vt:lpstr>
      <vt:lpstr>Building Well-Organized Paragraphs</vt:lpstr>
      <vt:lpstr>Well-Organized Paragraphs</vt:lpstr>
      <vt:lpstr>Effective Paragraphs: Direct Plan</vt:lpstr>
      <vt:lpstr>Direct Plan: Example With  Optional Limiting Sentence</vt:lpstr>
      <vt:lpstr>Effective Paragraphs: Pivoting Plan</vt:lpstr>
      <vt:lpstr>Pivoting Plan: Example</vt:lpstr>
      <vt:lpstr>Effective Paragraphs: Indirect Plan</vt:lpstr>
      <vt:lpstr>Indirect Plan: Example</vt:lpstr>
      <vt:lpstr>Developing Paragraph Coherence</vt:lpstr>
      <vt:lpstr>Dovetailing Sentences</vt:lpstr>
      <vt:lpstr>Including Pronouns</vt:lpstr>
      <vt:lpstr>Transitional Expressions  That Build Coherence</vt:lpstr>
      <vt:lpstr>Transitional Expressions  That Build Coherence</vt:lpstr>
      <vt:lpstr>Controlling Paragraph Length</vt:lpstr>
      <vt:lpstr>Preparing Meaningful Paragraphs</vt:lpstr>
      <vt:lpstr>Applying Document Design to Enhance Readability</vt:lpstr>
      <vt:lpstr>Applying Document Design to Enhance Readability</vt:lpstr>
      <vt:lpstr>Choosing Appropriate Typeface</vt:lpstr>
      <vt:lpstr>Choosing Appropriate Typeface</vt:lpstr>
      <vt:lpstr>Using Type Font, Sizes, and Listing Techniques</vt:lpstr>
      <vt:lpstr>Numbering and Bulleting Lists</vt:lpstr>
      <vt:lpstr>Adding Headings for Visual Impact</vt:lpstr>
      <vt:lpstr>Summary of Learning Objectives</vt:lpstr>
      <vt:lpstr>Summary of Learning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Writing Process Phase 2: Research, Organize, Compose</dc:title>
  <dc:creator>Larry and Kathy</dc:creator>
  <cp:lastModifiedBy>Kunjesh Kantilal Ramani</cp:lastModifiedBy>
  <cp:revision>529</cp:revision>
  <cp:lastPrinted>2017-10-18T01:06:22Z</cp:lastPrinted>
  <dcterms:created xsi:type="dcterms:W3CDTF">2015-03-13T00:30:22Z</dcterms:created>
  <dcterms:modified xsi:type="dcterms:W3CDTF">2022-10-27T04:14:57Z</dcterms:modified>
</cp:coreProperties>
</file>