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3"/>
  </p:notesMasterIdLst>
  <p:handoutMasterIdLst>
    <p:handoutMasterId r:id="rId54"/>
  </p:handoutMasterIdLst>
  <p:sldIdLst>
    <p:sldId id="460" r:id="rId2"/>
    <p:sldId id="438" r:id="rId3"/>
    <p:sldId id="412" r:id="rId4"/>
    <p:sldId id="439" r:id="rId5"/>
    <p:sldId id="463" r:id="rId6"/>
    <p:sldId id="464" r:id="rId7"/>
    <p:sldId id="472" r:id="rId8"/>
    <p:sldId id="440" r:id="rId9"/>
    <p:sldId id="441" r:id="rId10"/>
    <p:sldId id="420" r:id="rId11"/>
    <p:sldId id="421" r:id="rId12"/>
    <p:sldId id="422" r:id="rId13"/>
    <p:sldId id="465" r:id="rId14"/>
    <p:sldId id="466" r:id="rId15"/>
    <p:sldId id="423" r:id="rId16"/>
    <p:sldId id="424" r:id="rId17"/>
    <p:sldId id="425" r:id="rId18"/>
    <p:sldId id="442" r:id="rId19"/>
    <p:sldId id="443" r:id="rId20"/>
    <p:sldId id="467" r:id="rId21"/>
    <p:sldId id="417" r:id="rId22"/>
    <p:sldId id="427" r:id="rId23"/>
    <p:sldId id="444" r:id="rId24"/>
    <p:sldId id="445" r:id="rId25"/>
    <p:sldId id="446" r:id="rId26"/>
    <p:sldId id="428" r:id="rId27"/>
    <p:sldId id="324" r:id="rId28"/>
    <p:sldId id="447" r:id="rId29"/>
    <p:sldId id="429" r:id="rId30"/>
    <p:sldId id="430" r:id="rId31"/>
    <p:sldId id="469" r:id="rId32"/>
    <p:sldId id="448" r:id="rId33"/>
    <p:sldId id="470" r:id="rId34"/>
    <p:sldId id="471" r:id="rId35"/>
    <p:sldId id="449" r:id="rId36"/>
    <p:sldId id="450" r:id="rId37"/>
    <p:sldId id="451" r:id="rId38"/>
    <p:sldId id="452" r:id="rId39"/>
    <p:sldId id="453" r:id="rId40"/>
    <p:sldId id="454" r:id="rId41"/>
    <p:sldId id="455" r:id="rId42"/>
    <p:sldId id="457" r:id="rId43"/>
    <p:sldId id="458" r:id="rId44"/>
    <p:sldId id="473" r:id="rId45"/>
    <p:sldId id="459" r:id="rId46"/>
    <p:sldId id="433" r:id="rId47"/>
    <p:sldId id="434" r:id="rId48"/>
    <p:sldId id="435" r:id="rId49"/>
    <p:sldId id="436" r:id="rId50"/>
    <p:sldId id="313" r:id="rId51"/>
    <p:sldId id="416" r:id="rId52"/>
  </p:sldIdLst>
  <p:sldSz cx="9144000" cy="6858000" type="screen4x3"/>
  <p:notesSz cx="7010400" cy="9296400"/>
  <p:defaultTextStyle>
    <a:defPPr>
      <a:defRPr lang="en-US"/>
    </a:defPPr>
    <a:lvl1pPr algn="l" rtl="0" fontAlgn="base">
      <a:spcBef>
        <a:spcPct val="0"/>
      </a:spcBef>
      <a:spcAft>
        <a:spcPct val="0"/>
      </a:spcAft>
      <a:defRPr sz="2600" kern="1200">
        <a:solidFill>
          <a:schemeClr val="tx1"/>
        </a:solidFill>
        <a:latin typeface="Gill Sans MT" pitchFamily="34" charset="0"/>
        <a:ea typeface="+mn-ea"/>
        <a:cs typeface="+mn-cs"/>
      </a:defRPr>
    </a:lvl1pPr>
    <a:lvl2pPr marL="457200" algn="l" rtl="0" fontAlgn="base">
      <a:spcBef>
        <a:spcPct val="0"/>
      </a:spcBef>
      <a:spcAft>
        <a:spcPct val="0"/>
      </a:spcAft>
      <a:defRPr sz="2600" kern="1200">
        <a:solidFill>
          <a:schemeClr val="tx1"/>
        </a:solidFill>
        <a:latin typeface="Gill Sans MT" pitchFamily="34" charset="0"/>
        <a:ea typeface="+mn-ea"/>
        <a:cs typeface="+mn-cs"/>
      </a:defRPr>
    </a:lvl2pPr>
    <a:lvl3pPr marL="914400" algn="l" rtl="0" fontAlgn="base">
      <a:spcBef>
        <a:spcPct val="0"/>
      </a:spcBef>
      <a:spcAft>
        <a:spcPct val="0"/>
      </a:spcAft>
      <a:defRPr sz="2600" kern="1200">
        <a:solidFill>
          <a:schemeClr val="tx1"/>
        </a:solidFill>
        <a:latin typeface="Gill Sans MT" pitchFamily="34" charset="0"/>
        <a:ea typeface="+mn-ea"/>
        <a:cs typeface="+mn-cs"/>
      </a:defRPr>
    </a:lvl3pPr>
    <a:lvl4pPr marL="1371600" algn="l" rtl="0" fontAlgn="base">
      <a:spcBef>
        <a:spcPct val="0"/>
      </a:spcBef>
      <a:spcAft>
        <a:spcPct val="0"/>
      </a:spcAft>
      <a:defRPr sz="2600" kern="1200">
        <a:solidFill>
          <a:schemeClr val="tx1"/>
        </a:solidFill>
        <a:latin typeface="Gill Sans MT" pitchFamily="34" charset="0"/>
        <a:ea typeface="+mn-ea"/>
        <a:cs typeface="+mn-cs"/>
      </a:defRPr>
    </a:lvl4pPr>
    <a:lvl5pPr marL="1828800" algn="l" rtl="0" fontAlgn="base">
      <a:spcBef>
        <a:spcPct val="0"/>
      </a:spcBef>
      <a:spcAft>
        <a:spcPct val="0"/>
      </a:spcAft>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F3"/>
    <a:srgbClr val="B15F48"/>
    <a:srgbClr val="6A831B"/>
    <a:srgbClr val="57575A"/>
    <a:srgbClr val="D89013"/>
    <a:srgbClr val="FF0000"/>
    <a:srgbClr val="963C26"/>
    <a:srgbClr val="3B6D81"/>
    <a:srgbClr val="5D8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7692" autoAdjust="0"/>
    <p:restoredTop sz="83715" autoAdjust="0"/>
  </p:normalViewPr>
  <p:slideViewPr>
    <p:cSldViewPr>
      <p:cViewPr varScale="1">
        <p:scale>
          <a:sx n="61" d="100"/>
          <a:sy n="61" d="100"/>
        </p:scale>
        <p:origin x="2034" y="78"/>
      </p:cViewPr>
      <p:guideLst>
        <p:guide orient="horz" pos="2160"/>
        <p:guide pos="2880"/>
      </p:guideLst>
    </p:cSldViewPr>
  </p:slideViewPr>
  <p:outlineViewPr>
    <p:cViewPr>
      <p:scale>
        <a:sx n="33" d="100"/>
        <a:sy n="33" d="100"/>
      </p:scale>
      <p:origin x="0" y="-16696"/>
    </p:cViewPr>
  </p:outlineViewPr>
  <p:notesTextViewPr>
    <p:cViewPr>
      <p:scale>
        <a:sx n="100" d="100"/>
        <a:sy n="100" d="100"/>
      </p:scale>
      <p:origin x="0" y="0"/>
    </p:cViewPr>
  </p:notesTextViewPr>
  <p:sorterViewPr>
    <p:cViewPr>
      <p:scale>
        <a:sx n="200" d="100"/>
        <a:sy n="200" d="100"/>
      </p:scale>
      <p:origin x="0" y="31200"/>
    </p:cViewPr>
  </p:sorterViewPr>
  <p:notesViewPr>
    <p:cSldViewPr>
      <p:cViewPr varScale="1">
        <p:scale>
          <a:sx n="96" d="100"/>
          <a:sy n="96" d="100"/>
        </p:scale>
        <p:origin x="-3768" y="-12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CA" dirty="0"/>
          </a:p>
        </p:txBody>
      </p:sp>
      <p:sp>
        <p:nvSpPr>
          <p:cNvPr id="151555" name="Rectangle 3"/>
          <p:cNvSpPr>
            <a:spLocks noGrp="1" noChangeArrowheads="1"/>
          </p:cNvSpPr>
          <p:nvPr>
            <p:ph type="dt" sz="quarter" idx="1"/>
          </p:nvPr>
        </p:nvSpPr>
        <p:spPr bwMode="auto">
          <a:xfrm>
            <a:off x="3971344"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fld id="{EDD09D93-F511-4117-8265-9EC469D95277}" type="datetimeFigureOut">
              <a:rPr lang="en-CA"/>
              <a:pPr>
                <a:defRPr/>
              </a:pPr>
              <a:t>2020-10-25</a:t>
            </a:fld>
            <a:endParaRPr lang="en-CA" dirty="0"/>
          </a:p>
        </p:txBody>
      </p:sp>
      <p:sp>
        <p:nvSpPr>
          <p:cNvPr id="151556" name="Rectangle 4"/>
          <p:cNvSpPr>
            <a:spLocks noGrp="1" noChangeArrowheads="1"/>
          </p:cNvSpPr>
          <p:nvPr>
            <p:ph type="ftr" sz="quarter" idx="2"/>
          </p:nvPr>
        </p:nvSpPr>
        <p:spPr bwMode="auto">
          <a:xfrm>
            <a:off x="0" y="8829429"/>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r>
              <a:rPr lang="en-US" dirty="0"/>
              <a:t>Copyright © 2016 by Nelson Education Ltd.</a:t>
            </a:r>
            <a:endParaRPr lang="en-CA" dirty="0"/>
          </a:p>
        </p:txBody>
      </p:sp>
      <p:sp>
        <p:nvSpPr>
          <p:cNvPr id="151557" name="Rectangle 5"/>
          <p:cNvSpPr>
            <a:spLocks noGrp="1" noChangeArrowheads="1"/>
          </p:cNvSpPr>
          <p:nvPr>
            <p:ph type="sldNum" sz="quarter" idx="3"/>
          </p:nvPr>
        </p:nvSpPr>
        <p:spPr bwMode="auto">
          <a:xfrm>
            <a:off x="3971344" y="8829429"/>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76E52930-2237-4B5C-AFE0-3771E9D207A5}" type="slidenum">
              <a:rPr lang="en-CA"/>
              <a:pPr>
                <a:defRPr/>
              </a:pPr>
              <a:t>‹#›</a:t>
            </a:fld>
            <a:endParaRPr lang="en-CA" dirty="0"/>
          </a:p>
        </p:txBody>
      </p:sp>
    </p:spTree>
    <p:extLst>
      <p:ext uri="{BB962C8B-B14F-4D97-AF65-F5344CB8AC3E}">
        <p14:creationId xmlns:p14="http://schemas.microsoft.com/office/powerpoint/2010/main" val="763174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spcAft>
                <a:spcPct val="0"/>
              </a:spcAft>
              <a:buClrTx/>
              <a:buFontTx/>
              <a:buNone/>
              <a:defRPr sz="1200">
                <a:latin typeface="Arial" charset="0"/>
              </a:defRPr>
            </a:lvl1pPr>
          </a:lstStyle>
          <a:p>
            <a:pPr>
              <a:defRPr/>
            </a:pPr>
            <a:endParaRPr lang="en-US" dirty="0"/>
          </a:p>
        </p:txBody>
      </p:sp>
      <p:sp>
        <p:nvSpPr>
          <p:cNvPr id="49155" name="Rectangle 3"/>
          <p:cNvSpPr>
            <a:spLocks noGrp="1" noChangeArrowheads="1"/>
          </p:cNvSpPr>
          <p:nvPr>
            <p:ph type="dt" idx="1"/>
          </p:nvPr>
        </p:nvSpPr>
        <p:spPr bwMode="auto">
          <a:xfrm>
            <a:off x="3971344"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endParaRPr lang="en-US" dirty="0"/>
          </a:p>
        </p:txBody>
      </p:sp>
      <p:sp>
        <p:nvSpPr>
          <p:cNvPr id="634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429"/>
            <a:ext cx="350520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spcAft>
                <a:spcPct val="0"/>
              </a:spcAft>
              <a:buClrTx/>
              <a:buFontTx/>
              <a:buNone/>
              <a:defRPr sz="1200">
                <a:latin typeface="Arial" charset="0"/>
              </a:defRPr>
            </a:lvl1pPr>
          </a:lstStyle>
          <a:p>
            <a:pPr>
              <a:defRPr/>
            </a:pPr>
            <a:r>
              <a:rPr lang="en-US" dirty="0"/>
              <a:t>Copyright © 2016 by Nelson Education Ltd.</a:t>
            </a:r>
          </a:p>
        </p:txBody>
      </p:sp>
      <p:sp>
        <p:nvSpPr>
          <p:cNvPr id="49159" name="Rectangle 7"/>
          <p:cNvSpPr>
            <a:spLocks noGrp="1" noChangeArrowheads="1"/>
          </p:cNvSpPr>
          <p:nvPr>
            <p:ph type="sldNum" sz="quarter" idx="5"/>
          </p:nvPr>
        </p:nvSpPr>
        <p:spPr bwMode="auto">
          <a:xfrm>
            <a:off x="3971344" y="8829429"/>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fld id="{AD515FEC-F4FB-4DA2-BC8F-726C8ABF2BCF}" type="slidenum">
              <a:rPr lang="en-US"/>
              <a:pPr>
                <a:defRPr/>
              </a:pPr>
              <a:t>‹#›</a:t>
            </a:fld>
            <a:endParaRPr lang="en-US" dirty="0"/>
          </a:p>
        </p:txBody>
      </p:sp>
    </p:spTree>
    <p:extLst>
      <p:ext uri="{BB962C8B-B14F-4D97-AF65-F5344CB8AC3E}">
        <p14:creationId xmlns:p14="http://schemas.microsoft.com/office/powerpoint/2010/main" val="398763309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lary.monster.ca/"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www.wowjobs.ca/salary.aspx"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 the internet, learn all that you can about the target company including its competitors, its products, and its goals.</a:t>
            </a:r>
          </a:p>
          <a:p>
            <a:endParaRPr lang="en-CA" dirty="0"/>
          </a:p>
          <a:p>
            <a:r>
              <a:rPr lang="en-CA" dirty="0"/>
              <a:t>Be sure you know how your webcam and microphone work so that your audio and video are clear and free of glitches. Position the camera at eye level.</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14</a:t>
            </a:fld>
            <a:endParaRPr lang="en-US" dirty="0"/>
          </a:p>
        </p:txBody>
      </p:sp>
    </p:spTree>
    <p:extLst>
      <p:ext uri="{BB962C8B-B14F-4D97-AF65-F5344CB8AC3E}">
        <p14:creationId xmlns:p14="http://schemas.microsoft.com/office/powerpoint/2010/main" val="2822841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15</a:t>
            </a:fld>
            <a:endParaRPr lang="en-US" dirty="0"/>
          </a:p>
        </p:txBody>
      </p:sp>
    </p:spTree>
    <p:extLst>
      <p:ext uri="{BB962C8B-B14F-4D97-AF65-F5344CB8AC3E}">
        <p14:creationId xmlns:p14="http://schemas.microsoft.com/office/powerpoint/2010/main" val="17200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16</a:t>
            </a:fld>
            <a:endParaRPr lang="en-US" dirty="0"/>
          </a:p>
        </p:txBody>
      </p:sp>
    </p:spTree>
    <p:extLst>
      <p:ext uri="{BB962C8B-B14F-4D97-AF65-F5344CB8AC3E}">
        <p14:creationId xmlns:p14="http://schemas.microsoft.com/office/powerpoint/2010/main" val="2659770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17</a:t>
            </a:fld>
            <a:endParaRPr lang="en-US" dirty="0"/>
          </a:p>
        </p:txBody>
      </p:sp>
    </p:spTree>
    <p:extLst>
      <p:ext uri="{BB962C8B-B14F-4D97-AF65-F5344CB8AC3E}">
        <p14:creationId xmlns:p14="http://schemas.microsoft.com/office/powerpoint/2010/main" val="3509600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de-DE" dirty="0"/>
              <a:t>Search potential employer‘s website, news sources, trade journals, and industry directories. </a:t>
            </a:r>
          </a:p>
          <a:p>
            <a:pPr eaLnBrk="1" hangingPunct="1"/>
            <a:endParaRPr lang="de-DE" dirty="0"/>
          </a:p>
          <a:p>
            <a:pPr eaLnBrk="1" hangingPunct="1"/>
            <a:r>
              <a:rPr lang="de-DE" dirty="0"/>
              <a:t>Take time to research the target company; learn about its goals, customers, competitors, reputation, size, history, and so forth. To locate inside information,</a:t>
            </a:r>
            <a:r>
              <a:rPr lang="de-DE" baseline="0" dirty="0"/>
              <a:t> use social media sources, such as LinkedIn and Twitter.</a:t>
            </a:r>
            <a:r>
              <a:rPr lang="de-DE" i="0" baseline="0" dirty="0"/>
              <a:t> Follow </a:t>
            </a:r>
            <a:r>
              <a:rPr lang="de-DE" baseline="0" dirty="0"/>
              <a:t>the company on Facebook, and comment shrewdly on the organization</a:t>
            </a:r>
            <a:r>
              <a:rPr lang="en-CA" dirty="0"/>
              <a:t>’</a:t>
            </a:r>
            <a:r>
              <a:rPr lang="de-DE" baseline="0" dirty="0"/>
              <a:t>s status updates and other posts. Check out employee review websites. </a:t>
            </a:r>
            <a:r>
              <a:rPr lang="de-DE" dirty="0"/>
              <a:t>Blogs are good sources for company research. Many employees maintain formal and informal blogs where they share anecdotes and information about their employers.</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18</a:t>
            </a:fld>
            <a:endParaRPr lang="en-US" dirty="0"/>
          </a:p>
        </p:txBody>
      </p:sp>
    </p:spTree>
    <p:extLst>
      <p:ext uri="{BB962C8B-B14F-4D97-AF65-F5344CB8AC3E}">
        <p14:creationId xmlns:p14="http://schemas.microsoft.com/office/powerpoint/2010/main" val="605778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19</a:t>
            </a:fld>
            <a:endParaRPr lang="en-US" dirty="0"/>
          </a:p>
        </p:txBody>
      </p:sp>
    </p:spTree>
    <p:extLst>
      <p:ext uri="{BB962C8B-B14F-4D97-AF65-F5344CB8AC3E}">
        <p14:creationId xmlns:p14="http://schemas.microsoft.com/office/powerpoint/2010/main" val="3329488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AD515FEC-F4FB-4DA2-BC8F-726C8ABF2BCF}"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32863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22</a:t>
            </a:fld>
            <a:endParaRPr lang="en-US" dirty="0"/>
          </a:p>
        </p:txBody>
      </p:sp>
    </p:spTree>
    <p:extLst>
      <p:ext uri="{BB962C8B-B14F-4D97-AF65-F5344CB8AC3E}">
        <p14:creationId xmlns:p14="http://schemas.microsoft.com/office/powerpoint/2010/main" val="405698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23</a:t>
            </a:fld>
            <a:endParaRPr lang="en-US" dirty="0"/>
          </a:p>
        </p:txBody>
      </p:sp>
    </p:spTree>
    <p:extLst>
      <p:ext uri="{BB962C8B-B14F-4D97-AF65-F5344CB8AC3E}">
        <p14:creationId xmlns:p14="http://schemas.microsoft.com/office/powerpoint/2010/main" val="2235961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have already sent nonverbal messages to your interviewer by arriving on time, being courteous, dressing professionally, and greeting the receptionist confidently.</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24</a:t>
            </a:fld>
            <a:endParaRPr lang="en-US" dirty="0"/>
          </a:p>
        </p:txBody>
      </p:sp>
    </p:spTree>
    <p:extLst>
      <p:ext uri="{BB962C8B-B14F-4D97-AF65-F5344CB8AC3E}">
        <p14:creationId xmlns:p14="http://schemas.microsoft.com/office/powerpoint/2010/main" val="182942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
        <p:nvSpPr>
          <p:cNvPr id="5" name="Slide Number Placeholder 3"/>
          <p:cNvSpPr>
            <a:spLocks noGrp="1"/>
          </p:cNvSpPr>
          <p:nvPr>
            <p:ph type="sldNum" sz="quarter" idx="5"/>
          </p:nvPr>
        </p:nvSpPr>
        <p:spPr>
          <a:xfrm>
            <a:off x="3971344" y="8829429"/>
            <a:ext cx="3037840" cy="464820"/>
          </a:xfrm>
        </p:spPr>
        <p:txBody>
          <a:bodyPr/>
          <a:lstStyle/>
          <a:p>
            <a:pPr>
              <a:defRPr/>
            </a:pPr>
            <a:fld id="{BFFF1470-60C9-4D83-8D19-FCE72567E55F}" type="slidenum">
              <a:rPr lang="en-US" smtClean="0"/>
              <a:pPr>
                <a:defRPr/>
              </a:pPr>
              <a:t>2</a:t>
            </a:fld>
            <a:endParaRPr lang="en-US" dirty="0"/>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25</a:t>
            </a:fld>
            <a:endParaRPr lang="en-US" dirty="0"/>
          </a:p>
        </p:txBody>
      </p:sp>
    </p:spTree>
    <p:extLst>
      <p:ext uri="{BB962C8B-B14F-4D97-AF65-F5344CB8AC3E}">
        <p14:creationId xmlns:p14="http://schemas.microsoft.com/office/powerpoint/2010/main" val="3898251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26</a:t>
            </a:fld>
            <a:endParaRPr lang="en-US" dirty="0"/>
          </a:p>
        </p:txBody>
      </p:sp>
    </p:spTree>
    <p:extLst>
      <p:ext uri="{BB962C8B-B14F-4D97-AF65-F5344CB8AC3E}">
        <p14:creationId xmlns:p14="http://schemas.microsoft.com/office/powerpoint/2010/main" val="3797732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871F8EF7-A297-48AE-A749-6BED060642BC}" type="slidenum">
              <a:rPr lang="en-US" smtClean="0"/>
              <a:pPr/>
              <a:t>27</a:t>
            </a:fld>
            <a:endParaRPr lang="en-US" dirty="0"/>
          </a:p>
        </p:txBody>
      </p:sp>
      <p:sp>
        <p:nvSpPr>
          <p:cNvPr id="83970"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83972"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83973"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83974"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83975"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73073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de-DE" dirty="0"/>
              <a:t>Recruiters want to know how interested you are in this organization and in this specific position.</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28</a:t>
            </a:fld>
            <a:endParaRPr lang="en-US" dirty="0"/>
          </a:p>
        </p:txBody>
      </p:sp>
    </p:spTree>
    <p:extLst>
      <p:ext uri="{BB962C8B-B14F-4D97-AF65-F5344CB8AC3E}">
        <p14:creationId xmlns:p14="http://schemas.microsoft.com/office/powerpoint/2010/main" val="2434612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29</a:t>
            </a:fld>
            <a:endParaRPr lang="en-US" dirty="0"/>
          </a:p>
        </p:txBody>
      </p:sp>
    </p:spTree>
    <p:extLst>
      <p:ext uri="{BB962C8B-B14F-4D97-AF65-F5344CB8AC3E}">
        <p14:creationId xmlns:p14="http://schemas.microsoft.com/office/powerpoint/2010/main" val="2307582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30</a:t>
            </a:fld>
            <a:endParaRPr lang="en-US" dirty="0"/>
          </a:p>
        </p:txBody>
      </p:sp>
    </p:spTree>
    <p:extLst>
      <p:ext uri="{BB962C8B-B14F-4D97-AF65-F5344CB8AC3E}">
        <p14:creationId xmlns:p14="http://schemas.microsoft.com/office/powerpoint/2010/main" val="3212683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de-DE" dirty="0"/>
              <a:t>When asked about the future, show ambition and interest in succeeding with this company.</a:t>
            </a:r>
          </a:p>
          <a:p>
            <a:pPr eaLnBrk="1" hangingPunct="1"/>
            <a:endParaRPr lang="de-DE" dirty="0"/>
          </a:p>
          <a:p>
            <a:pPr eaLnBrk="1" hangingPunct="1"/>
            <a:r>
              <a:rPr lang="de-DE" dirty="0"/>
              <a:t>Strive to convert a discussion of your weaknesses to topics that show your strengths. </a:t>
            </a:r>
          </a:p>
          <a:p>
            <a:pPr eaLnBrk="1" hangingPunct="1"/>
            <a:endParaRPr lang="de-DE" dirty="0"/>
          </a:p>
          <a:p>
            <a:pPr eaLnBrk="1" hangingPunct="1"/>
            <a:r>
              <a:rPr lang="de-DE" dirty="0"/>
              <a:t>Answer challenging questions truthfully, but try to turn the discussion into one that emphasizes your strengths.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32</a:t>
            </a:fld>
            <a:endParaRPr lang="en-US" dirty="0"/>
          </a:p>
        </p:txBody>
      </p:sp>
    </p:spTree>
    <p:extLst>
      <p:ext uri="{BB962C8B-B14F-4D97-AF65-F5344CB8AC3E}">
        <p14:creationId xmlns:p14="http://schemas.microsoft.com/office/powerpoint/2010/main" val="3461972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Additional questions include the following:</a:t>
            </a:r>
          </a:p>
          <a:p>
            <a:pPr marL="171450" indent="-171450">
              <a:buFont typeface="Arial" panose="020B0604020202020204" pitchFamily="34" charset="0"/>
              <a:buChar char="•"/>
            </a:pPr>
            <a:r>
              <a:rPr lang="en-CA" dirty="0"/>
              <a:t>Describe your ideal work environment.</a:t>
            </a:r>
          </a:p>
          <a:p>
            <a:pPr marL="171450" indent="-171450">
              <a:buFont typeface="Arial" panose="020B0604020202020204" pitchFamily="34" charset="0"/>
              <a:buChar char="•"/>
            </a:pPr>
            <a:r>
              <a:rPr lang="en-CA" dirty="0"/>
              <a:t>Is the customer always right?</a:t>
            </a:r>
          </a:p>
          <a:p>
            <a:pPr marL="171450" indent="-171450">
              <a:buFont typeface="Arial" panose="020B0604020202020204" pitchFamily="34" charset="0"/>
              <a:buChar char="•"/>
            </a:pPr>
            <a:r>
              <a:rPr lang="en-CA" dirty="0"/>
              <a:t>How do you define success?</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33</a:t>
            </a:fld>
            <a:endParaRPr lang="en-US" dirty="0"/>
          </a:p>
        </p:txBody>
      </p:sp>
    </p:spTree>
    <p:extLst>
      <p:ext uri="{BB962C8B-B14F-4D97-AF65-F5344CB8AC3E}">
        <p14:creationId xmlns:p14="http://schemas.microsoft.com/office/powerpoint/2010/main" val="4027927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de-DE" dirty="0"/>
              <a:t>Defer the discussion of salary until later in the interview when you know more about the job and whether it will be offered. </a:t>
            </a:r>
          </a:p>
          <a:p>
            <a:pPr eaLnBrk="1" hangingPunct="1"/>
            <a:endParaRPr lang="de-DE" dirty="0"/>
          </a:p>
          <a:p>
            <a:pPr eaLnBrk="1" hangingPunct="1"/>
            <a:r>
              <a:rPr lang="de-DE" dirty="0"/>
              <a:t>See the websites </a:t>
            </a:r>
            <a:r>
              <a:rPr lang="de-DE" dirty="0">
                <a:hlinkClick r:id="rId3"/>
              </a:rPr>
              <a:t>http://salary.monster.ca</a:t>
            </a:r>
            <a:r>
              <a:rPr lang="de-DE" dirty="0"/>
              <a:t> and </a:t>
            </a:r>
            <a:r>
              <a:rPr lang="de-DE" dirty="0">
                <a:hlinkClick r:id="rId4"/>
              </a:rPr>
              <a:t>www.wowjobs.ca/salary.aspx</a:t>
            </a:r>
            <a:r>
              <a:rPr lang="de-DE" dirty="0"/>
              <a:t>.</a:t>
            </a:r>
          </a:p>
          <a:p>
            <a:pPr eaLnBrk="1" hangingPunct="1"/>
            <a:endParaRPr lang="de-DE" dirty="0"/>
          </a:p>
          <a:p>
            <a:pPr eaLnBrk="1" hangingPunct="1"/>
            <a:r>
              <a:rPr lang="de-DE" dirty="0"/>
              <a:t>Questions related to situations help employers test your thought processes and logical thinking. When using situational questions, interviewers describe a hypothetical situation and ask how you would handle it. Employers find that situational and behavioural interview questions give them useful information about job candidates.</a:t>
            </a:r>
            <a:endParaRPr lang="de-DE" b="1" dirty="0"/>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35</a:t>
            </a:fld>
            <a:endParaRPr lang="en-US" dirty="0"/>
          </a:p>
        </p:txBody>
      </p:sp>
    </p:spTree>
    <p:extLst>
      <p:ext uri="{BB962C8B-B14F-4D97-AF65-F5344CB8AC3E}">
        <p14:creationId xmlns:p14="http://schemas.microsoft.com/office/powerpoint/2010/main" val="2480450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of traditional interview questions, you may be asked to tell stories. The interviewer might ask, “</a:t>
            </a:r>
            <a:r>
              <a:rPr lang="en-CA" i="0" dirty="0"/>
              <a:t>Describe a time when …” or “Tell me about a time when ...”</a:t>
            </a:r>
          </a:p>
          <a:p>
            <a:r>
              <a:rPr lang="en-CA" dirty="0"/>
              <a:t>When answering behavioural questions, describe only educational and work-related situations or tasks and try to keep them as current as possible.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36</a:t>
            </a:fld>
            <a:endParaRPr lang="en-US" dirty="0"/>
          </a:p>
        </p:txBody>
      </p:sp>
    </p:spTree>
    <p:extLst>
      <p:ext uri="{BB962C8B-B14F-4D97-AF65-F5344CB8AC3E}">
        <p14:creationId xmlns:p14="http://schemas.microsoft.com/office/powerpoint/2010/main" val="679091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AD515FEC-F4FB-4DA2-BC8F-726C8ABF2BCF}"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797450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37</a:t>
            </a:fld>
            <a:endParaRPr lang="en-US" dirty="0"/>
          </a:p>
        </p:txBody>
      </p:sp>
    </p:spTree>
    <p:extLst>
      <p:ext uri="{BB962C8B-B14F-4D97-AF65-F5344CB8AC3E}">
        <p14:creationId xmlns:p14="http://schemas.microsoft.com/office/powerpoint/2010/main" val="2670216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itchFamily="34" charset="0"/>
              <a:buChar char="•"/>
            </a:pPr>
            <a:r>
              <a:rPr lang="en-CA" dirty="0"/>
              <a:t>Employment laws that prohibit discrimination in the workplace also apply to interviews. Questions regarding race, national origin, sexual orientation, religion, age, marital status, family situation, arrest record, illnesses or diseases, as well</a:t>
            </a:r>
            <a:r>
              <a:rPr lang="en-CA" baseline="0" dirty="0"/>
              <a:t> as </a:t>
            </a:r>
            <a:r>
              <a:rPr lang="en-CA" dirty="0"/>
              <a:t>personal information such as height, weight, or disabilities, are not allowed in an interview. Most illegal interview questions are asked innocently by inexperienced interviewers. Candidates who are asked illegal questions must decide whether to answer, deflect the question tactfully, or confront the interviewer. </a:t>
            </a:r>
          </a:p>
          <a:p>
            <a:pPr marL="174708" indent="-174708">
              <a:buFont typeface="Arial" pitchFamily="34" charset="0"/>
              <a:buChar char="•"/>
            </a:pPr>
            <a:r>
              <a:rPr lang="en-CA" dirty="0"/>
              <a:t>You may respond to an inappropriate or illegal question by asking tactfully how it relates to the responsibilities of the position.</a:t>
            </a:r>
          </a:p>
          <a:p>
            <a:pPr marL="174708" indent="-174708">
              <a:buFont typeface="Arial" pitchFamily="34" charset="0"/>
              <a:buChar char="•"/>
            </a:pPr>
            <a:r>
              <a:rPr lang="en-CA" dirty="0"/>
              <a:t>Interview questions become illegal only if a court of law determines that the intent was to discriminate.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38</a:t>
            </a:fld>
            <a:endParaRPr lang="en-US" dirty="0"/>
          </a:p>
        </p:txBody>
      </p:sp>
    </p:spTree>
    <p:extLst>
      <p:ext uri="{BB962C8B-B14F-4D97-AF65-F5344CB8AC3E}">
        <p14:creationId xmlns:p14="http://schemas.microsoft.com/office/powerpoint/2010/main" val="6480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itchFamily="34" charset="0"/>
              <a:buChar char="•"/>
            </a:pPr>
            <a:r>
              <a:rPr lang="en-CA" dirty="0"/>
              <a:t>Employment laws that prohibit discrimination in the workplace also apply to interviews. Questions regarding race, national origin, sexual orientation, religion, age, marital status, family situation, arrest record, illnesses or diseases, as well</a:t>
            </a:r>
            <a:r>
              <a:rPr lang="en-CA" baseline="0" dirty="0"/>
              <a:t> as </a:t>
            </a:r>
            <a:r>
              <a:rPr lang="en-CA" dirty="0"/>
              <a:t>personal information such as height, weight, or disabilities, are not allowed in an interview. Most illegal interview questions are asked innocently by inexperienced interviewers. Candidates who are asked illegal questions must decide whether to answer, deflect the question tactfully, or confront the interviewer. </a:t>
            </a:r>
          </a:p>
          <a:p>
            <a:pPr marL="174708" indent="-174708">
              <a:buFont typeface="Arial" pitchFamily="34" charset="0"/>
              <a:buChar char="•"/>
            </a:pPr>
            <a:r>
              <a:rPr lang="en-CA" dirty="0"/>
              <a:t>You may respond to an inappropriate or illegal question by asking tactfully how it relates to the responsibilities of the position.</a:t>
            </a:r>
          </a:p>
          <a:p>
            <a:pPr marL="174708" indent="-174708">
              <a:buFont typeface="Arial" pitchFamily="34" charset="0"/>
              <a:buChar char="•"/>
            </a:pPr>
            <a:r>
              <a:rPr lang="en-CA" dirty="0"/>
              <a:t>Interview questions become illegal only if a court of law determines that the intent was to discriminate.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39</a:t>
            </a:fld>
            <a:endParaRPr lang="en-US" dirty="0"/>
          </a:p>
        </p:txBody>
      </p:sp>
    </p:spTree>
    <p:extLst>
      <p:ext uri="{BB962C8B-B14F-4D97-AF65-F5344CB8AC3E}">
        <p14:creationId xmlns:p14="http://schemas.microsoft.com/office/powerpoint/2010/main" val="6480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worst thing you can do is to say you have no questions, because it suggests that you are not interested in the position. Instead, ask questions that will help you gain information and will impress the interviewer with your thoughtfulness and interest in the position.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40</a:t>
            </a:fld>
            <a:endParaRPr lang="en-US" dirty="0"/>
          </a:p>
        </p:txBody>
      </p:sp>
    </p:spTree>
    <p:extLst>
      <p:ext uri="{BB962C8B-B14F-4D97-AF65-F5344CB8AC3E}">
        <p14:creationId xmlns:p14="http://schemas.microsoft.com/office/powerpoint/2010/main" val="2766049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41</a:t>
            </a:fld>
            <a:endParaRPr lang="en-US" dirty="0"/>
          </a:p>
        </p:txBody>
      </p:sp>
    </p:spTree>
    <p:extLst>
      <p:ext uri="{BB962C8B-B14F-4D97-AF65-F5344CB8AC3E}">
        <p14:creationId xmlns:p14="http://schemas.microsoft.com/office/powerpoint/2010/main" val="2766049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When you end the interview, summarize your strongest qualifications, thank the interviewer, and ask for the interviewer’s card.</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42</a:t>
            </a:fld>
            <a:endParaRPr lang="en-US" dirty="0"/>
          </a:p>
        </p:txBody>
      </p:sp>
    </p:spTree>
    <p:extLst>
      <p:ext uri="{BB962C8B-B14F-4D97-AF65-F5344CB8AC3E}">
        <p14:creationId xmlns:p14="http://schemas.microsoft.com/office/powerpoint/2010/main" val="26620441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follow-up thank-you letter shows your good manners and your enthusiasm for the job</a:t>
            </a:r>
            <a:r>
              <a:rPr lang="en-CA" b="1" dirty="0"/>
              <a:t>. </a:t>
            </a:r>
          </a:p>
          <a:p>
            <a:endParaRPr lang="en-CA" b="1" dirty="0"/>
          </a:p>
          <a:p>
            <a:r>
              <a:rPr lang="en-CA" dirty="0"/>
              <a:t>Thoughtful candidates alert the people who are acting as references so that they will be prepared to be contacted by the target company. You should have already asked permission to use these individuals as references, and you should have supplied them with a copy of your résumé and information about the types of positions you are seeking.</a:t>
            </a:r>
          </a:p>
          <a:p>
            <a:pPr defTabSz="931774">
              <a:defRPr/>
            </a:pPr>
            <a:endParaRPr lang="en-CA" dirty="0"/>
          </a:p>
          <a:p>
            <a:pPr defTabSz="931774">
              <a:defRPr/>
            </a:pPr>
            <a:r>
              <a:rPr lang="en-CA" dirty="0"/>
              <a:t>If you don’t hear from the interviewer within five days, or at the specified time, call him or her. Don’t harass the interviewer and don’t force a decision. If you don’t hear back from an employer within several days after following up, it’s best to assume that you didn’t get the job and to continue with your job search.</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43</a:t>
            </a:fld>
            <a:endParaRPr lang="en-US" dirty="0"/>
          </a:p>
        </p:txBody>
      </p:sp>
    </p:spTree>
    <p:extLst>
      <p:ext uri="{BB962C8B-B14F-4D97-AF65-F5344CB8AC3E}">
        <p14:creationId xmlns:p14="http://schemas.microsoft.com/office/powerpoint/2010/main" val="3306265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45</a:t>
            </a:fld>
            <a:endParaRPr lang="en-US" dirty="0"/>
          </a:p>
        </p:txBody>
      </p:sp>
    </p:spTree>
    <p:extLst>
      <p:ext uri="{BB962C8B-B14F-4D97-AF65-F5344CB8AC3E}">
        <p14:creationId xmlns:p14="http://schemas.microsoft.com/office/powerpoint/2010/main" val="2289185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46</a:t>
            </a:fld>
            <a:endParaRPr lang="en-US" dirty="0"/>
          </a:p>
        </p:txBody>
      </p:sp>
    </p:spTree>
    <p:extLst>
      <p:ext uri="{BB962C8B-B14F-4D97-AF65-F5344CB8AC3E}">
        <p14:creationId xmlns:p14="http://schemas.microsoft.com/office/powerpoint/2010/main" val="1280248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 addition</a:t>
            </a:r>
            <a:r>
              <a:rPr lang="en-CA" baseline="0" dirty="0"/>
              <a:t> to the above, if asked for the position desired, give a specific job title or type of position. Be prepared for the salary question. Be prepared to explain the reasons for leaving previous positions. Look over the application before submitting to make sure it is complete and that you have followed all instructions.</a:t>
            </a:r>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47</a:t>
            </a:fld>
            <a:endParaRPr lang="en-US" dirty="0"/>
          </a:p>
        </p:txBody>
      </p:sp>
    </p:spTree>
    <p:extLst>
      <p:ext uri="{BB962C8B-B14F-4D97-AF65-F5344CB8AC3E}">
        <p14:creationId xmlns:p14="http://schemas.microsoft.com/office/powerpoint/2010/main" val="396066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dirty="0"/>
              <a:t>From the employer’s perspective, the interview is an opportunity to </a:t>
            </a:r>
          </a:p>
          <a:p>
            <a:pPr marL="232943" indent="-232943" eaLnBrk="1" hangingPunct="1">
              <a:buFont typeface="Arial" panose="020B0604020202020204" pitchFamily="34" charset="0"/>
              <a:buChar char="•"/>
            </a:pPr>
            <a:r>
              <a:rPr lang="en-CA" dirty="0"/>
              <a:t>Assess your abilities in relation to the requirements of the position</a:t>
            </a:r>
          </a:p>
          <a:p>
            <a:pPr marL="232943" indent="-232943" eaLnBrk="1" hangingPunct="1">
              <a:buFont typeface="Arial" panose="020B0604020202020204" pitchFamily="34" charset="0"/>
              <a:buChar char="•"/>
            </a:pPr>
            <a:r>
              <a:rPr lang="en-CA" dirty="0"/>
              <a:t>Discuss your training, experience, knowledge, and abilities in more detail</a:t>
            </a:r>
          </a:p>
          <a:p>
            <a:pPr marL="232943" indent="-232943" eaLnBrk="1" hangingPunct="1">
              <a:buFont typeface="Arial" panose="020B0604020202020204" pitchFamily="34" charset="0"/>
              <a:buChar char="•"/>
            </a:pPr>
            <a:r>
              <a:rPr lang="en-CA" dirty="0"/>
              <a:t>See what drives and motivates you</a:t>
            </a:r>
          </a:p>
          <a:p>
            <a:pPr marL="232943" indent="-232943" eaLnBrk="1" hangingPunct="1">
              <a:buFont typeface="Arial" panose="020B0604020202020204" pitchFamily="34" charset="0"/>
              <a:buChar char="•"/>
            </a:pPr>
            <a:r>
              <a:rPr lang="en-CA" dirty="0"/>
              <a:t>Decide whether you would fit into the organization</a:t>
            </a:r>
          </a:p>
          <a:p>
            <a:pPr marL="232943" indent="-232943" eaLnBrk="1" hangingPunct="1"/>
            <a:r>
              <a:rPr lang="en-CA" dirty="0"/>
              <a:t>The video demonstrates</a:t>
            </a:r>
            <a:r>
              <a:rPr lang="en-CA" baseline="0" dirty="0"/>
              <a:t> what not to do in an interview and also what you should do in an interview.</a:t>
            </a:r>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a:t>
            </a:fld>
            <a:endParaRPr lang="en-US" dirty="0"/>
          </a:p>
        </p:txBody>
      </p:sp>
    </p:spTree>
    <p:extLst>
      <p:ext uri="{BB962C8B-B14F-4D97-AF65-F5344CB8AC3E}">
        <p14:creationId xmlns:p14="http://schemas.microsoft.com/office/powerpoint/2010/main" val="1168252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48</a:t>
            </a:fld>
            <a:endParaRPr lang="en-US" dirty="0"/>
          </a:p>
        </p:txBody>
      </p:sp>
    </p:spTree>
    <p:extLst>
      <p:ext uri="{BB962C8B-B14F-4D97-AF65-F5344CB8AC3E}">
        <p14:creationId xmlns:p14="http://schemas.microsoft.com/office/powerpoint/2010/main" val="2705017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49</a:t>
            </a:fld>
            <a:endParaRPr lang="en-US" dirty="0"/>
          </a:p>
        </p:txBody>
      </p:sp>
    </p:spTree>
    <p:extLst>
      <p:ext uri="{BB962C8B-B14F-4D97-AF65-F5344CB8AC3E}">
        <p14:creationId xmlns:p14="http://schemas.microsoft.com/office/powerpoint/2010/main" val="1423763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AD515FEC-F4FB-4DA2-BC8F-726C8ABF2BCF}" type="slidenum">
              <a:rPr lang="en-US" smtClean="0"/>
              <a:pPr>
                <a:defRPr/>
              </a:pPr>
              <a:t>50</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342197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AD515FEC-F4FB-4DA2-BC8F-726C8ABF2BCF}" type="slidenum">
              <a:rPr lang="en-US" smtClean="0"/>
              <a:pPr>
                <a:defRPr/>
              </a:pPr>
              <a:t>51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604078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415790"/>
          </a:xfrm>
        </p:spPr>
        <p:txBody>
          <a:bodyPr/>
          <a:lstStyle/>
          <a:p>
            <a:pPr eaLnBrk="1" hangingPunct="1"/>
            <a:r>
              <a:rPr lang="en-CA" dirty="0"/>
              <a:t>Hiring managers want candidates who are motivated, qualified, and a good fit for the position.</a:t>
            </a:r>
          </a:p>
          <a:p>
            <a:pPr eaLnBrk="1" hangingPunct="1"/>
            <a:endParaRPr lang="en-CA" dirty="0"/>
          </a:p>
          <a:p>
            <a:pPr eaLnBrk="1" hangingPunct="1"/>
            <a:r>
              <a:rPr lang="en-CA" dirty="0"/>
              <a:t>One-on-one interviews: expect to sit down with a company representative and talk about the job and your qualifications.</a:t>
            </a:r>
          </a:p>
          <a:p>
            <a:pPr eaLnBrk="1" hangingPunct="1"/>
            <a:endParaRPr lang="en-CA" dirty="0"/>
          </a:p>
          <a:p>
            <a:pPr eaLnBrk="1" hangingPunct="1"/>
            <a:r>
              <a:rPr lang="en-CA" dirty="0"/>
              <a:t>Panel interviews: they are usually conducted by people who will be your supervisors and colleagues. Interviewers take turns asking questions. These interviews are advantageous because they save time and show you how the staff works together. Keep eye contact with the questioner and with the others. Try to take notes during the interview so that you can remember each person’s questions and what was important to that individual.</a:t>
            </a:r>
          </a:p>
          <a:p>
            <a:pPr eaLnBrk="1" hangingPunct="1"/>
            <a:endParaRPr lang="en-CA" dirty="0"/>
          </a:p>
          <a:p>
            <a:pPr eaLnBrk="1" hangingPunct="1"/>
            <a:r>
              <a:rPr lang="en-CA" dirty="0"/>
              <a:t>Group interviews: these occur when a company interviews several candidates for the same position at the same time. Some employers use this technique to measure leadership skills and communication styles. Stay focused on the interviewer and treat the others candidates with respect.</a:t>
            </a:r>
          </a:p>
          <a:p>
            <a:pPr eaLnBrk="1" hangingPunct="1"/>
            <a:endParaRPr lang="en-CA" dirty="0"/>
          </a:p>
          <a:p>
            <a:pPr eaLnBrk="1" hangingPunct="1"/>
            <a:r>
              <a:rPr lang="en-CA" dirty="0"/>
              <a:t>Sequential interviews: these allow a candidate to meet with two or more interviewers on a one-on-one basis over several hours or days. Don’t assume that any interviewer knows what was said in a previous interview.</a:t>
            </a:r>
          </a:p>
          <a:p>
            <a:pPr eaLnBrk="1" hangingPunct="1"/>
            <a:endParaRPr lang="en-CA" dirty="0"/>
          </a:p>
          <a:p>
            <a:pPr eaLnBrk="1" hangingPunct="1"/>
            <a:r>
              <a:rPr lang="en-CA" dirty="0"/>
              <a:t>Stress interviews: you may be forced to wait a long time before being greeted by the interviewer. You may be given a test with an impossible time limit, be treated rudely by one or more of the interviewers, or have interviewers ask questions at a rapid rate. Remain calm and give carefully considered answers.</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8</a:t>
            </a:fld>
            <a:endParaRPr lang="en-US" dirty="0"/>
          </a:p>
        </p:txBody>
      </p:sp>
    </p:spTree>
    <p:extLst>
      <p:ext uri="{BB962C8B-B14F-4D97-AF65-F5344CB8AC3E}">
        <p14:creationId xmlns:p14="http://schemas.microsoft.com/office/powerpoint/2010/main" val="167511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dirty="0"/>
              <a:t>Screening interviews do just that—they screen candidates to filter out those who fail to meet minimum requirements. Companies use screening interviews to save time and money by eliminating less qualified candidates before scheduling face-to-face interviews. Screening interviews are conducted during job fairs or on campuses. Most screening interviews take place on the telephone, and some take place online.</a:t>
            </a:r>
          </a:p>
          <a:p>
            <a:pPr eaLnBrk="1" hangingPunct="1"/>
            <a:endParaRPr lang="en-CA" dirty="0"/>
          </a:p>
          <a:p>
            <a:pPr eaLnBrk="1" hangingPunct="1"/>
            <a:r>
              <a:rPr lang="en-CA" dirty="0"/>
              <a:t>During screening interviews, be prepared to sell your qualifications.</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9</a:t>
            </a:fld>
            <a:endParaRPr lang="en-US" dirty="0"/>
          </a:p>
        </p:txBody>
      </p:sp>
    </p:spTree>
    <p:extLst>
      <p:ext uri="{BB962C8B-B14F-4D97-AF65-F5344CB8AC3E}">
        <p14:creationId xmlns:p14="http://schemas.microsoft.com/office/powerpoint/2010/main" val="299840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10</a:t>
            </a:fld>
            <a:endParaRPr lang="en-US" dirty="0"/>
          </a:p>
        </p:txBody>
      </p:sp>
    </p:spTree>
    <p:extLst>
      <p:ext uri="{BB962C8B-B14F-4D97-AF65-F5344CB8AC3E}">
        <p14:creationId xmlns:p14="http://schemas.microsoft.com/office/powerpoint/2010/main" val="256403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11</a:t>
            </a:fld>
            <a:endParaRPr lang="en-US" dirty="0"/>
          </a:p>
        </p:txBody>
      </p:sp>
    </p:spTree>
    <p:extLst>
      <p:ext uri="{BB962C8B-B14F-4D97-AF65-F5344CB8AC3E}">
        <p14:creationId xmlns:p14="http://schemas.microsoft.com/office/powerpoint/2010/main" val="1723830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AD515FEC-F4FB-4DA2-BC8F-726C8ABF2BCF}" type="slidenum">
              <a:rPr lang="en-US" smtClean="0"/>
              <a:pPr>
                <a:defRPr/>
              </a:pPr>
              <a:t>12</a:t>
            </a:fld>
            <a:endParaRPr lang="en-US" dirty="0"/>
          </a:p>
        </p:txBody>
      </p:sp>
    </p:spTree>
    <p:extLst>
      <p:ext uri="{BB962C8B-B14F-4D97-AF65-F5344CB8AC3E}">
        <p14:creationId xmlns:p14="http://schemas.microsoft.com/office/powerpoint/2010/main" val="265833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16-</a:t>
            </a:r>
            <a:fld id="{90E60EF9-1974-4B4E-8EB0-BAAA0C254CFE}" type="slidenum">
              <a:rPr lang="en-CA" smtClean="0"/>
              <a:pPr/>
              <a:t>‹#›</a:t>
            </a:fld>
            <a:endParaRPr lang="en-CA" dirty="0"/>
          </a:p>
        </p:txBody>
      </p:sp>
    </p:spTree>
    <p:extLst>
      <p:ext uri="{BB962C8B-B14F-4D97-AF65-F5344CB8AC3E}">
        <p14:creationId xmlns:p14="http://schemas.microsoft.com/office/powerpoint/2010/main" val="37997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16-</a:t>
            </a:r>
            <a:fld id="{90E60EF9-1974-4B4E-8EB0-BAAA0C254CFE}" type="slidenum">
              <a:rPr lang="en-CA" smtClean="0"/>
              <a:pPr/>
              <a:t>‹#›</a:t>
            </a:fld>
            <a:endParaRPr lang="en-CA" dirty="0"/>
          </a:p>
        </p:txBody>
      </p:sp>
    </p:spTree>
    <p:extLst>
      <p:ext uri="{BB962C8B-B14F-4D97-AF65-F5344CB8AC3E}">
        <p14:creationId xmlns:p14="http://schemas.microsoft.com/office/powerpoint/2010/main" val="102332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16-</a:t>
            </a:r>
            <a:fld id="{90E60EF9-1974-4B4E-8EB0-BAAA0C254CFE}" type="slidenum">
              <a:rPr lang="en-CA" smtClean="0"/>
              <a:pPr/>
              <a:t>‹#›</a:t>
            </a:fld>
            <a:endParaRPr lang="en-CA" dirty="0"/>
          </a:p>
        </p:txBody>
      </p:sp>
    </p:spTree>
    <p:extLst>
      <p:ext uri="{BB962C8B-B14F-4D97-AF65-F5344CB8AC3E}">
        <p14:creationId xmlns:p14="http://schemas.microsoft.com/office/powerpoint/2010/main" val="35067549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16-</a:t>
            </a:r>
            <a:fld id="{90E60EF9-1974-4B4E-8EB0-BAAA0C254CFE}" type="slidenum">
              <a:rPr lang="en-CA" smtClean="0"/>
              <a:pPr/>
              <a:t>‹#›</a:t>
            </a:fld>
            <a:endParaRPr lang="en-CA" dirty="0"/>
          </a:p>
        </p:txBody>
      </p:sp>
    </p:spTree>
    <p:extLst>
      <p:ext uri="{BB962C8B-B14F-4D97-AF65-F5344CB8AC3E}">
        <p14:creationId xmlns:p14="http://schemas.microsoft.com/office/powerpoint/2010/main" val="407772121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63" r:id="rId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40.xml"/><Relationship Id="rId5" Type="http://schemas.openxmlformats.org/officeDocument/2006/relationships/slide" Target="slide24.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Gww2vrIhje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2915816" y="6356350"/>
            <a:ext cx="32004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1</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417638"/>
            <a:ext cx="7848600" cy="4708525"/>
          </a:xfrm>
        </p:spPr>
        <p:txBody>
          <a:bodyPr>
            <a:normAutofit lnSpcReduction="10000"/>
          </a:bodyPr>
          <a:lstStyle/>
          <a:p>
            <a:pPr marL="0" indent="0">
              <a:buNone/>
            </a:pPr>
            <a:r>
              <a:rPr lang="en-CA" b="1" dirty="0"/>
              <a:t>One-on-one interviews</a:t>
            </a:r>
          </a:p>
          <a:p>
            <a:pPr lvl="1">
              <a:buFont typeface="Arial" panose="020B0604020202020204" pitchFamily="34" charset="0"/>
              <a:buChar char="•"/>
            </a:pPr>
            <a:r>
              <a:rPr lang="en-CA" dirty="0"/>
              <a:t>Depending on whether the interviewer is the hiring manager, expect to be asked specific job- related questions or more general questions.</a:t>
            </a:r>
          </a:p>
          <a:p>
            <a:pPr marL="0" indent="0">
              <a:buNone/>
            </a:pPr>
            <a:r>
              <a:rPr lang="en-CA" b="1" dirty="0"/>
              <a:t>Panel interviews</a:t>
            </a:r>
          </a:p>
          <a:p>
            <a:pPr lvl="1">
              <a:buFont typeface="Arial" panose="020B0604020202020204" pitchFamily="34" charset="0"/>
              <a:buChar char="•"/>
            </a:pPr>
            <a:r>
              <a:rPr lang="en-CA" dirty="0"/>
              <a:t>These are conducted by people who will be your supervisors and colleagues</a:t>
            </a:r>
          </a:p>
          <a:p>
            <a:pPr lvl="1">
              <a:buFont typeface="Arial" panose="020B0604020202020204" pitchFamily="34" charset="0"/>
              <a:buChar char="•"/>
            </a:pPr>
            <a:r>
              <a:rPr lang="en-CA" dirty="0"/>
              <a:t>Try to take notes during the interview to remember questions and the importance of each question to the interviewer.</a:t>
            </a:r>
          </a:p>
          <a:p>
            <a:pPr lvl="1"/>
            <a:endParaRPr lang="en-CA" dirty="0"/>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10</a:t>
            </a:fld>
            <a:endParaRPr lang="en-CA" dirty="0"/>
          </a:p>
        </p:txBody>
      </p:sp>
      <p:sp>
        <p:nvSpPr>
          <p:cNvPr id="11" name="Title 1"/>
          <p:cNvSpPr>
            <a:spLocks noGrp="1"/>
          </p:cNvSpPr>
          <p:nvPr>
            <p:ph type="title"/>
          </p:nvPr>
        </p:nvSpPr>
        <p:spPr>
          <a:xfrm>
            <a:off x="0" y="274638"/>
            <a:ext cx="9144000" cy="1143000"/>
          </a:xfrm>
        </p:spPr>
        <p:txBody>
          <a:bodyPr>
            <a:normAutofit/>
          </a:bodyPr>
          <a:lstStyle/>
          <a:p>
            <a:r>
              <a:rPr lang="en-CA" dirty="0"/>
              <a:t>Types of Employment Interviews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additive="base">
                                        <p:cTn id="27"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9"/>
            <a:ext cx="7931224" cy="4680519"/>
          </a:xfrm>
        </p:spPr>
        <p:txBody>
          <a:bodyPr>
            <a:normAutofit fontScale="92500"/>
          </a:bodyPr>
          <a:lstStyle/>
          <a:p>
            <a:pPr marL="0" indent="0">
              <a:buNone/>
            </a:pPr>
            <a:r>
              <a:rPr lang="en-CA" b="1" dirty="0"/>
              <a:t>Group interviews</a:t>
            </a:r>
          </a:p>
          <a:p>
            <a:pPr lvl="1">
              <a:buFont typeface="Arial" panose="020B0604020202020204" pitchFamily="34" charset="0"/>
              <a:buChar char="•"/>
            </a:pPr>
            <a:r>
              <a:rPr lang="en-CA" dirty="0"/>
              <a:t>Occur when a company interviews several candidates for the same position at the same time</a:t>
            </a:r>
          </a:p>
          <a:p>
            <a:pPr lvl="1">
              <a:buFont typeface="Arial" panose="020B0604020202020204" pitchFamily="34" charset="0"/>
              <a:buChar char="•"/>
            </a:pPr>
            <a:r>
              <a:rPr lang="en-CA" dirty="0"/>
              <a:t>Often are meant to measure leadership skills and communication styles</a:t>
            </a:r>
          </a:p>
          <a:p>
            <a:pPr marL="0" indent="0">
              <a:buNone/>
            </a:pPr>
            <a:r>
              <a:rPr lang="en-CA" b="1" dirty="0"/>
              <a:t>Sequential interviews</a:t>
            </a:r>
          </a:p>
          <a:p>
            <a:pPr lvl="1">
              <a:buFont typeface="Arial" panose="020B0604020202020204" pitchFamily="34" charset="0"/>
              <a:buChar char="•"/>
            </a:pPr>
            <a:r>
              <a:rPr lang="en-CA" dirty="0"/>
              <a:t>Meet individually with two or more interviewers one on one over several hours or days</a:t>
            </a:r>
          </a:p>
          <a:p>
            <a:pPr lvl="1">
              <a:buFont typeface="Arial" panose="020B0604020202020204" pitchFamily="34" charset="0"/>
              <a:buChar char="•"/>
            </a:pPr>
            <a:r>
              <a:rPr lang="en-CA" dirty="0"/>
              <a:t>Focus on interviewer and treat other candidates with respect</a:t>
            </a:r>
          </a:p>
          <a:p>
            <a:pPr lvl="1">
              <a:buFont typeface="Arial" panose="020B0604020202020204" pitchFamily="34" charset="0"/>
              <a:buChar char="•"/>
            </a:pPr>
            <a:endParaRPr lang="en-CA" dirty="0"/>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16-</a:t>
            </a:r>
            <a:fld id="{90E60EF9-1974-4B4E-8EB0-BAAA0C254CFE}" type="slidenum">
              <a:rPr lang="en-CA" smtClean="0"/>
              <a:pPr/>
              <a:t>11</a:t>
            </a:fld>
            <a:endParaRPr lang="en-CA" dirty="0"/>
          </a:p>
        </p:txBody>
      </p:sp>
      <p:sp>
        <p:nvSpPr>
          <p:cNvPr id="10" name="Title 1"/>
          <p:cNvSpPr>
            <a:spLocks noGrp="1"/>
          </p:cNvSpPr>
          <p:nvPr>
            <p:ph type="title"/>
          </p:nvPr>
        </p:nvSpPr>
        <p:spPr>
          <a:xfrm>
            <a:off x="0" y="274638"/>
            <a:ext cx="9144000" cy="1143000"/>
          </a:xfrm>
        </p:spPr>
        <p:txBody>
          <a:bodyPr>
            <a:normAutofit/>
          </a:bodyPr>
          <a:lstStyle/>
          <a:p>
            <a:r>
              <a:rPr lang="en-CA" dirty="0"/>
              <a:t>Types of Employment Interviews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pPr marL="57150" indent="0">
              <a:buNone/>
            </a:pPr>
            <a:r>
              <a:rPr lang="en-CA" b="1" dirty="0"/>
              <a:t>One-way video interviewing </a:t>
            </a:r>
          </a:p>
          <a:p>
            <a:pPr lvl="1">
              <a:buFont typeface="Arial" panose="020B0604020202020204" pitchFamily="34" charset="0"/>
              <a:buChar char="•"/>
            </a:pPr>
            <a:r>
              <a:rPr lang="en-CA" dirty="0"/>
              <a:t>Enables the candidate to respond to a list of scripted questions prepared by the hiring organization.</a:t>
            </a:r>
          </a:p>
          <a:p>
            <a:pPr lvl="1">
              <a:buFont typeface="Arial" panose="020B0604020202020204" pitchFamily="34" charset="0"/>
              <a:buChar char="•"/>
            </a:pPr>
            <a:r>
              <a:rPr lang="en-CA" dirty="0"/>
              <a:t>Benefits employers by cutting the time needed to meet many candidates</a:t>
            </a:r>
          </a:p>
          <a:p>
            <a:pPr lvl="1">
              <a:buFont typeface="Arial" panose="020B0604020202020204" pitchFamily="34" charset="0"/>
              <a:buChar char="•"/>
            </a:pPr>
            <a:r>
              <a:rPr lang="en-CA" dirty="0"/>
              <a:t>Benefits candidates by enabling them to be interviewed at their leisure without travelling to distant locations</a:t>
            </a:r>
          </a:p>
          <a:p>
            <a:pPr lvl="1">
              <a:buFont typeface="Arial" panose="020B0604020202020204" pitchFamily="34" charset="0"/>
              <a:buChar char="•"/>
            </a:pPr>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16-</a:t>
            </a:r>
            <a:fld id="{90E60EF9-1974-4B4E-8EB0-BAAA0C254CFE}" type="slidenum">
              <a:rPr lang="en-CA" smtClean="0"/>
              <a:pPr/>
              <a:t>12</a:t>
            </a:fld>
            <a:endParaRPr lang="en-CA" dirty="0"/>
          </a:p>
        </p:txBody>
      </p:sp>
      <p:sp>
        <p:nvSpPr>
          <p:cNvPr id="10" name="Title 1"/>
          <p:cNvSpPr>
            <a:spLocks noGrp="1"/>
          </p:cNvSpPr>
          <p:nvPr>
            <p:ph type="title"/>
          </p:nvPr>
        </p:nvSpPr>
        <p:spPr>
          <a:xfrm>
            <a:off x="0" y="274638"/>
            <a:ext cx="9144000" cy="1143000"/>
          </a:xfrm>
        </p:spPr>
        <p:txBody>
          <a:bodyPr>
            <a:normAutofit/>
          </a:bodyPr>
          <a:lstStyle/>
          <a:p>
            <a:r>
              <a:rPr lang="en-CA" dirty="0"/>
              <a:t>Types of Employment Interviews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BFEBB-2BB2-483A-A6D2-CEA537ED632E}"/>
              </a:ext>
            </a:extLst>
          </p:cNvPr>
          <p:cNvSpPr>
            <a:spLocks noGrp="1"/>
          </p:cNvSpPr>
          <p:nvPr>
            <p:ph idx="1"/>
          </p:nvPr>
        </p:nvSpPr>
        <p:spPr/>
        <p:txBody>
          <a:bodyPr/>
          <a:lstStyle/>
          <a:p>
            <a:pPr marL="0" indent="0">
              <a:buNone/>
            </a:pPr>
            <a:r>
              <a:rPr lang="en-CA" b="1" dirty="0"/>
              <a:t>Two-way video interviewing</a:t>
            </a:r>
          </a:p>
          <a:p>
            <a:pPr lvl="1">
              <a:buFont typeface="Arial" panose="020B0604020202020204" pitchFamily="34" charset="0"/>
              <a:buChar char="•"/>
            </a:pPr>
            <a:r>
              <a:rPr lang="en-CA" dirty="0"/>
              <a:t>Is typically conducted through video chat.</a:t>
            </a:r>
          </a:p>
          <a:p>
            <a:pPr lvl="1">
              <a:buFont typeface="Arial" panose="020B0604020202020204" pitchFamily="34" charset="0"/>
              <a:buChar char="•"/>
            </a:pPr>
            <a:r>
              <a:rPr lang="en-CA" dirty="0"/>
              <a:t>Provides an interactive forum enabling hiring companies to better assess a candidate’s communication skills, body language, and personality.</a:t>
            </a:r>
          </a:p>
        </p:txBody>
      </p:sp>
      <p:sp>
        <p:nvSpPr>
          <p:cNvPr id="4" name="Footer Placeholder 3">
            <a:extLst>
              <a:ext uri="{FF2B5EF4-FFF2-40B4-BE49-F238E27FC236}">
                <a16:creationId xmlns:a16="http://schemas.microsoft.com/office/drawing/2014/main" id="{881C2548-6B6F-42A3-98FC-560270BAF381}"/>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CCE928C1-73D1-4B0F-8C0D-05CD2FF5B6EA}"/>
              </a:ext>
            </a:extLst>
          </p:cNvPr>
          <p:cNvSpPr>
            <a:spLocks noGrp="1"/>
          </p:cNvSpPr>
          <p:nvPr>
            <p:ph type="sldNum" sz="quarter" idx="4"/>
          </p:nvPr>
        </p:nvSpPr>
        <p:spPr/>
        <p:txBody>
          <a:bodyPr/>
          <a:lstStyle/>
          <a:p>
            <a:r>
              <a:rPr lang="en-CA" dirty="0"/>
              <a:t>16-</a:t>
            </a:r>
            <a:fld id="{90E60EF9-1974-4B4E-8EB0-BAAA0C254CFE}" type="slidenum">
              <a:rPr lang="en-CA" smtClean="0"/>
              <a:pPr/>
              <a:t>13</a:t>
            </a:fld>
            <a:endParaRPr lang="en-CA" dirty="0"/>
          </a:p>
        </p:txBody>
      </p:sp>
      <p:sp>
        <p:nvSpPr>
          <p:cNvPr id="7" name="Title 1">
            <a:extLst>
              <a:ext uri="{FF2B5EF4-FFF2-40B4-BE49-F238E27FC236}">
                <a16:creationId xmlns:a16="http://schemas.microsoft.com/office/drawing/2014/main" id="{BA8F819C-2B13-495B-B789-98CBA79E155A}"/>
              </a:ext>
            </a:extLst>
          </p:cNvPr>
          <p:cNvSpPr>
            <a:spLocks noGrp="1"/>
          </p:cNvSpPr>
          <p:nvPr>
            <p:ph type="title"/>
          </p:nvPr>
        </p:nvSpPr>
        <p:spPr/>
        <p:txBody>
          <a:bodyPr>
            <a:normAutofit/>
          </a:bodyPr>
          <a:lstStyle/>
          <a:p>
            <a:r>
              <a:rPr lang="en-CA" dirty="0"/>
              <a:t>Types of Employment Interviews </a:t>
            </a:r>
          </a:p>
        </p:txBody>
      </p:sp>
    </p:spTree>
    <p:extLst>
      <p:ext uri="{BB962C8B-B14F-4D97-AF65-F5344CB8AC3E}">
        <p14:creationId xmlns:p14="http://schemas.microsoft.com/office/powerpoint/2010/main" val="197664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494E-A440-4FBF-9DDB-3B6DF78FE3FE}"/>
              </a:ext>
            </a:extLst>
          </p:cNvPr>
          <p:cNvSpPr>
            <a:spLocks noGrp="1"/>
          </p:cNvSpPr>
          <p:nvPr>
            <p:ph type="title"/>
          </p:nvPr>
        </p:nvSpPr>
        <p:spPr/>
        <p:txBody>
          <a:bodyPr/>
          <a:lstStyle/>
          <a:p>
            <a:r>
              <a:rPr lang="en-CA" dirty="0"/>
              <a:t>Preparing for a Video Job Interview</a:t>
            </a:r>
          </a:p>
        </p:txBody>
      </p:sp>
      <p:sp>
        <p:nvSpPr>
          <p:cNvPr id="3" name="Content Placeholder 2">
            <a:extLst>
              <a:ext uri="{FF2B5EF4-FFF2-40B4-BE49-F238E27FC236}">
                <a16:creationId xmlns:a16="http://schemas.microsoft.com/office/drawing/2014/main" id="{A60DC3A1-CCE8-4CAD-A523-BF7E4793105B}"/>
              </a:ext>
            </a:extLst>
          </p:cNvPr>
          <p:cNvSpPr>
            <a:spLocks noGrp="1"/>
          </p:cNvSpPr>
          <p:nvPr>
            <p:ph idx="1"/>
          </p:nvPr>
        </p:nvSpPr>
        <p:spPr/>
        <p:txBody>
          <a:bodyPr>
            <a:normAutofit lnSpcReduction="10000"/>
          </a:bodyPr>
          <a:lstStyle/>
          <a:p>
            <a:r>
              <a:rPr lang="en-CA" dirty="0"/>
              <a:t>Do your homework.</a:t>
            </a:r>
          </a:p>
          <a:p>
            <a:r>
              <a:rPr lang="en-CA" dirty="0"/>
              <a:t>Plan your answers.</a:t>
            </a:r>
          </a:p>
          <a:p>
            <a:r>
              <a:rPr lang="en-CA" dirty="0"/>
              <a:t>Check your tech.</a:t>
            </a:r>
          </a:p>
          <a:p>
            <a:r>
              <a:rPr lang="en-CA" dirty="0"/>
              <a:t>Look at your lighting.</a:t>
            </a:r>
          </a:p>
          <a:p>
            <a:r>
              <a:rPr lang="en-CA" dirty="0"/>
              <a:t>Control your surroundings. </a:t>
            </a:r>
          </a:p>
          <a:p>
            <a:r>
              <a:rPr lang="en-CA" dirty="0"/>
              <a:t>Dress to impress.</a:t>
            </a:r>
          </a:p>
          <a:p>
            <a:r>
              <a:rPr lang="en-CA" dirty="0"/>
              <a:t>Practise, practise, practise.</a:t>
            </a:r>
          </a:p>
          <a:p>
            <a:r>
              <a:rPr lang="en-CA" dirty="0"/>
              <a:t>Do the best you can.</a:t>
            </a:r>
          </a:p>
          <a:p>
            <a:endParaRPr lang="en-CA" dirty="0"/>
          </a:p>
        </p:txBody>
      </p:sp>
      <p:sp>
        <p:nvSpPr>
          <p:cNvPr id="4" name="Footer Placeholder 3">
            <a:extLst>
              <a:ext uri="{FF2B5EF4-FFF2-40B4-BE49-F238E27FC236}">
                <a16:creationId xmlns:a16="http://schemas.microsoft.com/office/drawing/2014/main" id="{716B0EC4-A233-468C-A43F-EB054B7AC4C2}"/>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4C170673-962A-46BF-9171-AB307EB3A683}"/>
              </a:ext>
            </a:extLst>
          </p:cNvPr>
          <p:cNvSpPr>
            <a:spLocks noGrp="1"/>
          </p:cNvSpPr>
          <p:nvPr>
            <p:ph type="sldNum" sz="quarter" idx="4"/>
          </p:nvPr>
        </p:nvSpPr>
        <p:spPr/>
        <p:txBody>
          <a:bodyPr/>
          <a:lstStyle/>
          <a:p>
            <a:r>
              <a:rPr lang="en-CA" dirty="0"/>
              <a:t>16-</a:t>
            </a:r>
            <a:fld id="{90E60EF9-1974-4B4E-8EB0-BAAA0C254CFE}" type="slidenum">
              <a:rPr lang="en-CA" smtClean="0"/>
              <a:pPr/>
              <a:t>14</a:t>
            </a:fld>
            <a:endParaRPr lang="en-CA" dirty="0"/>
          </a:p>
        </p:txBody>
      </p:sp>
    </p:spTree>
    <p:extLst>
      <p:ext uri="{BB962C8B-B14F-4D97-AF65-F5344CB8AC3E}">
        <p14:creationId xmlns:p14="http://schemas.microsoft.com/office/powerpoint/2010/main" val="58701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6"/>
          <p:cNvSpPr>
            <a:spLocks noGrp="1" noChangeArrowheads="1"/>
          </p:cNvSpPr>
          <p:nvPr>
            <p:ph type="title"/>
          </p:nvPr>
        </p:nvSpPr>
        <p:spPr/>
        <p:txBody>
          <a:bodyPr/>
          <a:lstStyle/>
          <a:p>
            <a:r>
              <a:rPr lang="en-US" dirty="0">
                <a:solidFill>
                  <a:srgbClr val="000000"/>
                </a:solidFill>
              </a:rPr>
              <a:t>Before </a:t>
            </a:r>
            <a:r>
              <a:rPr lang="en-US" dirty="0"/>
              <a:t>the Interview</a:t>
            </a:r>
          </a:p>
        </p:txBody>
      </p:sp>
      <p:sp>
        <p:nvSpPr>
          <p:cNvPr id="3" name="Content Placeholder 2"/>
          <p:cNvSpPr>
            <a:spLocks noGrp="1"/>
          </p:cNvSpPr>
          <p:nvPr>
            <p:ph idx="1"/>
          </p:nvPr>
        </p:nvSpPr>
        <p:spPr>
          <a:xfrm>
            <a:off x="457200" y="1600200"/>
            <a:ext cx="7772400" cy="4525963"/>
          </a:xfrm>
        </p:spPr>
        <p:txBody>
          <a:bodyPr>
            <a:normAutofit fontScale="85000" lnSpcReduction="20000"/>
          </a:bodyPr>
          <a:lstStyle/>
          <a:p>
            <a:pPr marL="0" indent="0">
              <a:buNone/>
            </a:pPr>
            <a:r>
              <a:rPr lang="en-CA" b="1" dirty="0"/>
              <a:t>Ensuring professional phone techniques</a:t>
            </a:r>
          </a:p>
          <a:p>
            <a:r>
              <a:rPr lang="en-CA" dirty="0"/>
              <a:t>Make sure your outgoing answering machine message is concise and professional, without distracting background noise.</a:t>
            </a:r>
          </a:p>
          <a:p>
            <a:r>
              <a:rPr lang="en-CA" dirty="0"/>
              <a:t>Tell those who might answer your phone about your job search and explain the importance of professionalism.</a:t>
            </a:r>
          </a:p>
          <a:p>
            <a:r>
              <a:rPr lang="en-CA" dirty="0"/>
              <a:t>Prevent children from answering the phone.</a:t>
            </a:r>
          </a:p>
          <a:p>
            <a:r>
              <a:rPr lang="en-CA" dirty="0"/>
              <a:t>Don’t answer your cell phone unless you are in a good location to carry on a conversation with an employer.</a:t>
            </a:r>
          </a:p>
          <a:p>
            <a:r>
              <a:rPr lang="en-CA" dirty="0"/>
              <a:t>Use voice mail to screen calls. </a:t>
            </a:r>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16-</a:t>
            </a:r>
            <a:fld id="{90E60EF9-1974-4B4E-8EB0-BAAA0C254CFE}" type="slidenum">
              <a:rPr lang="en-CA" smtClean="0"/>
              <a:pPr/>
              <a:t>15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6"/>
          <p:cNvSpPr>
            <a:spLocks noGrp="1" noChangeArrowheads="1"/>
          </p:cNvSpPr>
          <p:nvPr>
            <p:ph type="title"/>
          </p:nvPr>
        </p:nvSpPr>
        <p:spPr>
          <a:xfrm>
            <a:off x="0" y="274638"/>
            <a:ext cx="9144000" cy="1143000"/>
          </a:xfrm>
        </p:spPr>
        <p:txBody>
          <a:bodyPr>
            <a:normAutofit fontScale="90000"/>
          </a:bodyPr>
          <a:lstStyle/>
          <a:p>
            <a:r>
              <a:rPr lang="en-CA" dirty="0"/>
              <a:t>Making the </a:t>
            </a:r>
            <a:br>
              <a:rPr lang="en-CA" dirty="0"/>
            </a:br>
            <a:r>
              <a:rPr lang="en-CA" dirty="0"/>
              <a:t>First Conversation Impressive</a:t>
            </a:r>
          </a:p>
        </p:txBody>
      </p:sp>
      <p:sp>
        <p:nvSpPr>
          <p:cNvPr id="3" name="Content Placeholder 2"/>
          <p:cNvSpPr>
            <a:spLocks noGrp="1"/>
          </p:cNvSpPr>
          <p:nvPr>
            <p:ph idx="1"/>
          </p:nvPr>
        </p:nvSpPr>
        <p:spPr>
          <a:xfrm>
            <a:off x="457200" y="1600200"/>
            <a:ext cx="7848600" cy="4525963"/>
          </a:xfrm>
        </p:spPr>
        <p:txBody>
          <a:bodyPr>
            <a:normAutofit/>
          </a:bodyPr>
          <a:lstStyle/>
          <a:p>
            <a:r>
              <a:rPr lang="en-CA" sz="3400" dirty="0"/>
              <a:t>Treat any call from an employer like an interview.</a:t>
            </a:r>
          </a:p>
          <a:p>
            <a:r>
              <a:rPr lang="en-CA" sz="3400" dirty="0"/>
              <a:t>Ask whether you can call back, if you are caught off guard. </a:t>
            </a:r>
          </a:p>
          <a:p>
            <a:r>
              <a:rPr lang="en-CA" sz="3400" dirty="0"/>
              <a:t>Have a copy of your résumé available to answer questions.</a:t>
            </a:r>
          </a:p>
          <a:p>
            <a:r>
              <a:rPr lang="en-CA" sz="3400" dirty="0"/>
              <a:t>Be prepared for a screening interview.</a:t>
            </a:r>
          </a:p>
          <a:p>
            <a:endParaRPr lang="en-CA" dirty="0"/>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16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6"/>
          <p:cNvSpPr>
            <a:spLocks noGrp="1" noChangeArrowheads="1"/>
          </p:cNvSpPr>
          <p:nvPr>
            <p:ph type="title"/>
          </p:nvPr>
        </p:nvSpPr>
        <p:spPr>
          <a:xfrm>
            <a:off x="0" y="274638"/>
            <a:ext cx="9144000" cy="1143000"/>
          </a:xfrm>
        </p:spPr>
        <p:txBody>
          <a:bodyPr>
            <a:normAutofit fontScale="90000"/>
          </a:bodyPr>
          <a:lstStyle/>
          <a:p>
            <a:r>
              <a:rPr lang="en-CA" dirty="0"/>
              <a:t>Making the </a:t>
            </a:r>
            <a:br>
              <a:rPr lang="en-CA" dirty="0"/>
            </a:br>
            <a:r>
              <a:rPr lang="en-CA" dirty="0"/>
              <a:t>First Conversation Impressive</a:t>
            </a:r>
          </a:p>
        </p:txBody>
      </p:sp>
      <p:sp>
        <p:nvSpPr>
          <p:cNvPr id="3" name="Content Placeholder 2"/>
          <p:cNvSpPr>
            <a:spLocks noGrp="1"/>
          </p:cNvSpPr>
          <p:nvPr>
            <p:ph idx="1"/>
          </p:nvPr>
        </p:nvSpPr>
        <p:spPr>
          <a:xfrm>
            <a:off x="457200" y="1600200"/>
            <a:ext cx="7696200" cy="4525963"/>
          </a:xfrm>
        </p:spPr>
        <p:txBody>
          <a:bodyPr>
            <a:normAutofit/>
          </a:bodyPr>
          <a:lstStyle/>
          <a:p>
            <a:r>
              <a:rPr lang="en-CA" sz="3400" dirty="0"/>
              <a:t>Take good notes during the phone conversation.</a:t>
            </a:r>
          </a:p>
          <a:p>
            <a:r>
              <a:rPr lang="en-CA" sz="3400" dirty="0"/>
              <a:t>Ask for an interview if given the chance. Try to specify Tuesday at 10:30 a.m. and not Friday end of day.</a:t>
            </a:r>
          </a:p>
          <a:p>
            <a:r>
              <a:rPr lang="en-CA" sz="3400" dirty="0"/>
              <a:t>Confirm the date and time of interview before hanging up.</a:t>
            </a:r>
          </a:p>
          <a:p>
            <a:endParaRPr lang="en-CA" sz="3400" dirty="0"/>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17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Researching the Target Company </a:t>
            </a:r>
          </a:p>
        </p:txBody>
      </p:sp>
      <p:sp>
        <p:nvSpPr>
          <p:cNvPr id="3" name="Content Placeholder 2"/>
          <p:cNvSpPr>
            <a:spLocks noGrp="1"/>
          </p:cNvSpPr>
          <p:nvPr>
            <p:ph idx="1"/>
          </p:nvPr>
        </p:nvSpPr>
        <p:spPr>
          <a:xfrm>
            <a:off x="457200" y="1600200"/>
            <a:ext cx="7772400" cy="4525963"/>
          </a:xfrm>
        </p:spPr>
        <p:txBody>
          <a:bodyPr>
            <a:normAutofit fontScale="92500" lnSpcReduction="10000"/>
          </a:bodyPr>
          <a:lstStyle/>
          <a:p>
            <a:r>
              <a:rPr lang="en-CA" dirty="0"/>
              <a:t>Learn all you can about the company’s history, mission and goals, size, geographic locations, and number of employees.</a:t>
            </a:r>
          </a:p>
          <a:p>
            <a:r>
              <a:rPr lang="en-CA" dirty="0"/>
              <a:t>Check out its customers, culture, management structure, reputation in the community, competition, financial conditions, strengths and weaknesses, future plans, advertising, and names of leaders.</a:t>
            </a:r>
          </a:p>
          <a:p>
            <a:r>
              <a:rPr lang="en-CA" dirty="0"/>
              <a:t>If possible, interview employees. Consult social media sources.</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18</a:t>
            </a:fld>
            <a:endParaRPr lang="en-CA" dirty="0"/>
          </a:p>
        </p:txBody>
      </p:sp>
    </p:spTree>
    <p:extLst>
      <p:ext uri="{BB962C8B-B14F-4D97-AF65-F5344CB8AC3E}">
        <p14:creationId xmlns:p14="http://schemas.microsoft.com/office/powerpoint/2010/main" val="391526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CA" dirty="0"/>
              <a:t>Rehearsing Success Stories</a:t>
            </a:r>
          </a:p>
        </p:txBody>
      </p:sp>
      <p:sp>
        <p:nvSpPr>
          <p:cNvPr id="3" name="Content Placeholder 2"/>
          <p:cNvSpPr>
            <a:spLocks noGrp="1"/>
          </p:cNvSpPr>
          <p:nvPr>
            <p:ph idx="1"/>
          </p:nvPr>
        </p:nvSpPr>
        <p:spPr>
          <a:xfrm>
            <a:off x="457200" y="1600200"/>
            <a:ext cx="7467600" cy="4525963"/>
          </a:xfrm>
        </p:spPr>
        <p:txBody>
          <a:bodyPr>
            <a:normAutofit fontScale="92500" lnSpcReduction="10000"/>
          </a:bodyPr>
          <a:lstStyle/>
          <a:p>
            <a:r>
              <a:rPr lang="en-US" dirty="0">
                <a:latin typeface="Calibri" pitchFamily="34" charset="0"/>
                <a:cs typeface="Calibri" pitchFamily="34" charset="0"/>
              </a:rPr>
              <a:t>Prepare success stories as 30-second sound bites.</a:t>
            </a:r>
          </a:p>
          <a:p>
            <a:r>
              <a:rPr lang="en-US" dirty="0">
                <a:latin typeface="Calibri" pitchFamily="34" charset="0"/>
                <a:cs typeface="Calibri" pitchFamily="34" charset="0"/>
              </a:rPr>
              <a:t>Study the job description and your résumé. How do your skills and accomplishments fit the position?</a:t>
            </a:r>
          </a:p>
          <a:p>
            <a:r>
              <a:rPr lang="en-US" dirty="0">
                <a:latin typeface="Calibri" pitchFamily="34" charset="0"/>
                <a:cs typeface="Calibri" pitchFamily="34" charset="0"/>
              </a:rPr>
              <a:t>Incorporate numbers, dollars saved or percentage sales increased, for example.</a:t>
            </a:r>
          </a:p>
          <a:p>
            <a:r>
              <a:rPr lang="en-CA" dirty="0"/>
              <a:t>Practise answers to typical interview questions. Make your best responses automatic.</a:t>
            </a:r>
          </a:p>
          <a:p>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19</a:t>
            </a:fld>
            <a:endParaRPr lang="en-CA" dirty="0"/>
          </a:p>
        </p:txBody>
      </p:sp>
    </p:spTree>
    <p:extLst>
      <p:ext uri="{BB962C8B-B14F-4D97-AF65-F5344CB8AC3E}">
        <p14:creationId xmlns:p14="http://schemas.microsoft.com/office/powerpoint/2010/main" val="28318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657600" y="2369640"/>
            <a:ext cx="4572000" cy="1059360"/>
          </a:xfrm>
        </p:spPr>
        <p:txBody>
          <a:bodyPr>
            <a:noAutofit/>
          </a:bodyPr>
          <a:lstStyle/>
          <a:p>
            <a:pPr algn="l">
              <a:defRPr/>
            </a:pPr>
            <a:r>
              <a:rPr lang="en-US" sz="3200" dirty="0">
                <a:latin typeface="Calibri" pitchFamily="34" charset="0"/>
                <a:cs typeface="Calibri" pitchFamily="34" charset="0"/>
              </a:rPr>
              <a:t>Interviewing and </a:t>
            </a:r>
            <a:br>
              <a:rPr lang="en-US" sz="3200" dirty="0">
                <a:latin typeface="Calibri" pitchFamily="34" charset="0"/>
                <a:cs typeface="Calibri" pitchFamily="34" charset="0"/>
              </a:rPr>
            </a:br>
            <a:r>
              <a:rPr lang="en-US" sz="3200" dirty="0">
                <a:latin typeface="Calibri" pitchFamily="34" charset="0"/>
                <a:cs typeface="Calibri" pitchFamily="34" charset="0"/>
              </a:rPr>
              <a:t>Following Up</a:t>
            </a:r>
            <a:endParaRPr lang="en-US" sz="3200" dirty="0"/>
          </a:p>
        </p:txBody>
      </p:sp>
      <p:sp>
        <p:nvSpPr>
          <p:cNvPr id="2" name="TextBox 1"/>
          <p:cNvSpPr txBox="1"/>
          <p:nvPr/>
        </p:nvSpPr>
        <p:spPr>
          <a:xfrm>
            <a:off x="3620770" y="1600200"/>
            <a:ext cx="4120573" cy="769441"/>
          </a:xfrm>
          <a:prstGeom prst="rect">
            <a:avLst/>
          </a:prstGeom>
          <a:noFill/>
        </p:spPr>
        <p:txBody>
          <a:bodyPr wrap="square" rtlCol="0">
            <a:spAutoFit/>
          </a:bodyPr>
          <a:lstStyle/>
          <a:p>
            <a:pPr>
              <a:buNone/>
            </a:pPr>
            <a:r>
              <a:rPr lang="en-CA" sz="4400" b="0" dirty="0">
                <a:latin typeface="+mj-lt"/>
              </a:rPr>
              <a:t>Chapter 16</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16-</a:t>
            </a:r>
            <a:fld id="{90E60EF9-1974-4B4E-8EB0-BAAA0C254CFE}" type="slidenum">
              <a:rPr lang="en-CA" smtClean="0"/>
              <a:pPr/>
              <a:t>2</a:t>
            </a:fld>
            <a:endParaRPr lang="en-CA"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484784"/>
            <a:ext cx="3008740" cy="3854065"/>
          </a:xfrm>
          <a:prstGeom prst="rect">
            <a:avLst/>
          </a:prstGeom>
        </p:spPr>
      </p:pic>
    </p:spTree>
    <p:extLst>
      <p:ext uri="{BB962C8B-B14F-4D97-AF65-F5344CB8AC3E}">
        <p14:creationId xmlns:p14="http://schemas.microsoft.com/office/powerpoint/2010/main" val="1681223532"/>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3F66-D740-4747-B73E-022BD51077FC}"/>
              </a:ext>
            </a:extLst>
          </p:cNvPr>
          <p:cNvSpPr>
            <a:spLocks noGrp="1"/>
          </p:cNvSpPr>
          <p:nvPr>
            <p:ph type="title"/>
          </p:nvPr>
        </p:nvSpPr>
        <p:spPr/>
        <p:txBody>
          <a:bodyPr/>
          <a:lstStyle/>
          <a:p>
            <a:r>
              <a:rPr lang="en-CA" dirty="0"/>
              <a:t>Rehearsing Success Stories</a:t>
            </a:r>
          </a:p>
        </p:txBody>
      </p:sp>
      <p:sp>
        <p:nvSpPr>
          <p:cNvPr id="3" name="Content Placeholder 2">
            <a:extLst>
              <a:ext uri="{FF2B5EF4-FFF2-40B4-BE49-F238E27FC236}">
                <a16:creationId xmlns:a16="http://schemas.microsoft.com/office/drawing/2014/main" id="{F494423C-4B02-47ED-B5EC-A26EC7AC94D5}"/>
              </a:ext>
            </a:extLst>
          </p:cNvPr>
          <p:cNvSpPr>
            <a:spLocks noGrp="1"/>
          </p:cNvSpPr>
          <p:nvPr>
            <p:ph idx="1"/>
          </p:nvPr>
        </p:nvSpPr>
        <p:spPr/>
        <p:txBody>
          <a:bodyPr>
            <a:normAutofit lnSpcReduction="10000"/>
          </a:bodyPr>
          <a:lstStyle/>
          <a:p>
            <a:pPr marL="0" indent="0">
              <a:buNone/>
            </a:pPr>
            <a:r>
              <a:rPr lang="en-CA" dirty="0"/>
              <a:t>Tell success stories about </a:t>
            </a:r>
          </a:p>
          <a:p>
            <a:pPr lvl="1">
              <a:buFont typeface="Arial" panose="020B0604020202020204" pitchFamily="34" charset="0"/>
              <a:buChar char="•"/>
            </a:pPr>
            <a:r>
              <a:rPr lang="en-CA" sz="3000" dirty="0"/>
              <a:t>Dealing with a crisis</a:t>
            </a:r>
          </a:p>
          <a:p>
            <a:pPr lvl="1">
              <a:buFont typeface="Arial" panose="020B0604020202020204" pitchFamily="34" charset="0"/>
              <a:buChar char="•"/>
            </a:pPr>
            <a:r>
              <a:rPr lang="en-CA" sz="3000" dirty="0"/>
              <a:t>Handling a tough interpersonal situation</a:t>
            </a:r>
          </a:p>
          <a:p>
            <a:pPr lvl="1">
              <a:buFont typeface="Arial" panose="020B0604020202020204" pitchFamily="34" charset="0"/>
              <a:buChar char="•"/>
            </a:pPr>
            <a:r>
              <a:rPr lang="en-CA" sz="3000" dirty="0"/>
              <a:t>Successfully juggling many priorities</a:t>
            </a:r>
          </a:p>
          <a:p>
            <a:pPr lvl="1">
              <a:buFont typeface="Arial" panose="020B0604020202020204" pitchFamily="34" charset="0"/>
              <a:buChar char="•"/>
            </a:pPr>
            <a:r>
              <a:rPr lang="en-CA" sz="3000" dirty="0"/>
              <a:t>Changing course to deal with changed circumstances</a:t>
            </a:r>
          </a:p>
          <a:p>
            <a:pPr lvl="1">
              <a:buFont typeface="Arial" panose="020B0604020202020204" pitchFamily="34" charset="0"/>
              <a:buChar char="•"/>
            </a:pPr>
            <a:r>
              <a:rPr lang="en-CA" sz="3000" dirty="0"/>
              <a:t>Learning from a mistake</a:t>
            </a:r>
          </a:p>
          <a:p>
            <a:pPr lvl="1">
              <a:buFont typeface="Arial" panose="020B0604020202020204" pitchFamily="34" charset="0"/>
              <a:buChar char="•"/>
            </a:pPr>
            <a:r>
              <a:rPr lang="en-CA" sz="3000" dirty="0"/>
              <a:t>Working on a team</a:t>
            </a:r>
          </a:p>
          <a:p>
            <a:pPr lvl="1">
              <a:buFont typeface="Arial" panose="020B0604020202020204" pitchFamily="34" charset="0"/>
              <a:buChar char="•"/>
            </a:pPr>
            <a:r>
              <a:rPr lang="en-CA" sz="3000" dirty="0"/>
              <a:t>Going beyond expectations</a:t>
            </a:r>
          </a:p>
        </p:txBody>
      </p:sp>
      <p:sp>
        <p:nvSpPr>
          <p:cNvPr id="4" name="Footer Placeholder 3">
            <a:extLst>
              <a:ext uri="{FF2B5EF4-FFF2-40B4-BE49-F238E27FC236}">
                <a16:creationId xmlns:a16="http://schemas.microsoft.com/office/drawing/2014/main" id="{8E4D8953-87D7-46FF-A06C-DD7B3E994691}"/>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691C75F5-90F7-42A1-89D7-09AE3172B1AC}"/>
              </a:ext>
            </a:extLst>
          </p:cNvPr>
          <p:cNvSpPr>
            <a:spLocks noGrp="1"/>
          </p:cNvSpPr>
          <p:nvPr>
            <p:ph type="sldNum" sz="quarter" idx="4"/>
          </p:nvPr>
        </p:nvSpPr>
        <p:spPr/>
        <p:txBody>
          <a:bodyPr/>
          <a:lstStyle/>
          <a:p>
            <a:r>
              <a:rPr lang="en-CA" dirty="0"/>
              <a:t>16-</a:t>
            </a:r>
            <a:fld id="{90E60EF9-1974-4B4E-8EB0-BAAA0C254CFE}" type="slidenum">
              <a:rPr lang="en-CA" smtClean="0"/>
              <a:pPr/>
              <a:t>20</a:t>
            </a:fld>
            <a:endParaRPr lang="en-CA" dirty="0"/>
          </a:p>
        </p:txBody>
      </p:sp>
    </p:spTree>
    <p:extLst>
      <p:ext uri="{BB962C8B-B14F-4D97-AF65-F5344CB8AC3E}">
        <p14:creationId xmlns:p14="http://schemas.microsoft.com/office/powerpoint/2010/main" val="259397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Cleaning Up Digital Dirt</a:t>
            </a:r>
          </a:p>
        </p:txBody>
      </p:sp>
      <p:sp>
        <p:nvSpPr>
          <p:cNvPr id="3" name="Content Placeholder 2"/>
          <p:cNvSpPr>
            <a:spLocks noGrp="1"/>
          </p:cNvSpPr>
          <p:nvPr>
            <p:ph idx="1"/>
          </p:nvPr>
        </p:nvSpPr>
        <p:spPr>
          <a:xfrm>
            <a:off x="457200" y="1371600"/>
            <a:ext cx="7924800" cy="4953000"/>
          </a:xfrm>
        </p:spPr>
        <p:txBody>
          <a:bodyPr>
            <a:noAutofit/>
          </a:bodyPr>
          <a:lstStyle/>
          <a:p>
            <a:pPr marL="457200" lvl="1" indent="-457200">
              <a:spcBef>
                <a:spcPts val="600"/>
              </a:spcBef>
              <a:buFont typeface="Arial" pitchFamily="34" charset="0"/>
              <a:buChar char="•"/>
            </a:pPr>
            <a:r>
              <a:rPr lang="en-CA" sz="3200" dirty="0"/>
              <a:t>Remove questionable content.</a:t>
            </a:r>
          </a:p>
          <a:p>
            <a:pPr marL="457200" lvl="1" indent="-457200">
              <a:spcBef>
                <a:spcPts val="600"/>
              </a:spcBef>
              <a:buFont typeface="Arial" pitchFamily="34" charset="0"/>
              <a:buChar char="•"/>
            </a:pPr>
            <a:r>
              <a:rPr lang="en-CA" sz="3200" dirty="0"/>
              <a:t>Stay positive.</a:t>
            </a:r>
          </a:p>
          <a:p>
            <a:pPr marL="457200" lvl="1" indent="-457200">
              <a:spcBef>
                <a:spcPts val="600"/>
              </a:spcBef>
              <a:buFont typeface="Arial" pitchFamily="34" charset="0"/>
              <a:buChar char="•"/>
            </a:pPr>
            <a:r>
              <a:rPr lang="en-CA" sz="3200" dirty="0"/>
              <a:t>Be selective about who is on your list of friends.</a:t>
            </a:r>
          </a:p>
          <a:p>
            <a:pPr marL="457200" lvl="1" indent="-457200">
              <a:spcBef>
                <a:spcPts val="600"/>
              </a:spcBef>
              <a:buFont typeface="Arial" pitchFamily="34" charset="0"/>
              <a:buChar char="•"/>
            </a:pPr>
            <a:r>
              <a:rPr lang="en-CA" sz="3200" dirty="0"/>
              <a:t>Avoid joining groups or fan pages that may be viewed negatively.</a:t>
            </a:r>
          </a:p>
          <a:p>
            <a:pPr marL="457200" lvl="1" indent="-457200">
              <a:spcBef>
                <a:spcPts val="600"/>
              </a:spcBef>
              <a:buFont typeface="Arial" pitchFamily="34" charset="0"/>
              <a:buChar char="•"/>
            </a:pPr>
            <a:r>
              <a:rPr lang="en-CA" sz="3200" dirty="0"/>
              <a:t>Don’t discuss your job search if you are still employed.</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21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pPr lvl="0"/>
            <a:r>
              <a:rPr lang="en-CA" dirty="0"/>
              <a:t>Travelling to and </a:t>
            </a:r>
            <a:br>
              <a:rPr lang="en-CA" dirty="0"/>
            </a:br>
            <a:r>
              <a:rPr lang="en-CA" dirty="0"/>
              <a:t>Arriving at Your Interview</a:t>
            </a:r>
          </a:p>
        </p:txBody>
      </p:sp>
      <p:sp>
        <p:nvSpPr>
          <p:cNvPr id="3" name="Content Placeholder 2"/>
          <p:cNvSpPr>
            <a:spLocks noGrp="1"/>
          </p:cNvSpPr>
          <p:nvPr>
            <p:ph idx="1"/>
          </p:nvPr>
        </p:nvSpPr>
        <p:spPr>
          <a:xfrm>
            <a:off x="457200" y="1600200"/>
            <a:ext cx="7848600" cy="4525963"/>
          </a:xfrm>
        </p:spPr>
        <p:txBody>
          <a:bodyPr>
            <a:normAutofit fontScale="85000" lnSpcReduction="10000"/>
          </a:bodyPr>
          <a:lstStyle/>
          <a:p>
            <a:r>
              <a:rPr lang="en-CA" dirty="0"/>
              <a:t>Give yourself plenty of time to groom and dress.</a:t>
            </a:r>
          </a:p>
          <a:p>
            <a:r>
              <a:rPr lang="en-CA" dirty="0"/>
              <a:t>Arrive at the employer’s office without being rushed.</a:t>
            </a:r>
          </a:p>
          <a:p>
            <a:r>
              <a:rPr lang="en-CA" dirty="0"/>
              <a:t>Arrive at the employer’s office five to ten minutes early.</a:t>
            </a:r>
          </a:p>
          <a:p>
            <a:r>
              <a:rPr lang="en-CA" dirty="0"/>
              <a:t>Don’t smoke or eat anything smelly or messy before the interview.</a:t>
            </a:r>
          </a:p>
          <a:p>
            <a:r>
              <a:rPr lang="en-CA" dirty="0"/>
              <a:t>Avoid too much perfume or cologne.</a:t>
            </a:r>
          </a:p>
          <a:p>
            <a:r>
              <a:rPr lang="en-CA" dirty="0"/>
              <a:t>Be courteous when entering the office.</a:t>
            </a:r>
          </a:p>
          <a:p>
            <a:r>
              <a:rPr lang="en-CA" dirty="0"/>
              <a:t>Greet the interviewer confidently.</a:t>
            </a:r>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22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Fighting Fear </a:t>
            </a:r>
          </a:p>
        </p:txBody>
      </p:sp>
      <p:sp>
        <p:nvSpPr>
          <p:cNvPr id="3" name="Content Placeholder 2"/>
          <p:cNvSpPr>
            <a:spLocks noGrp="1"/>
          </p:cNvSpPr>
          <p:nvPr>
            <p:ph idx="1"/>
          </p:nvPr>
        </p:nvSpPr>
        <p:spPr/>
        <p:txBody>
          <a:bodyPr>
            <a:normAutofit fontScale="92500"/>
          </a:bodyPr>
          <a:lstStyle/>
          <a:p>
            <a:r>
              <a:rPr lang="en-CA" dirty="0"/>
              <a:t>Practise interviewing as much as you can, particularly with real companies.</a:t>
            </a:r>
          </a:p>
          <a:p>
            <a:r>
              <a:rPr lang="en-CA" dirty="0"/>
              <a:t>Prepare thoroughly.</a:t>
            </a:r>
          </a:p>
          <a:p>
            <a:r>
              <a:rPr lang="en-CA" dirty="0"/>
              <a:t>Understand the process.</a:t>
            </a:r>
          </a:p>
          <a:p>
            <a:r>
              <a:rPr lang="en-CA" dirty="0"/>
              <a:t>Dress professionally.</a:t>
            </a:r>
          </a:p>
          <a:p>
            <a:r>
              <a:rPr lang="en-CA" dirty="0"/>
              <a:t>Breathe deeply.</a:t>
            </a:r>
          </a:p>
          <a:p>
            <a:r>
              <a:rPr lang="en-CA" dirty="0"/>
              <a:t>Know you are not alone.</a:t>
            </a:r>
          </a:p>
          <a:p>
            <a:r>
              <a:rPr lang="en-CA" dirty="0"/>
              <a:t>Remember that an interview is a two-way street.</a:t>
            </a:r>
          </a:p>
        </p:txBody>
      </p:sp>
      <p:sp>
        <p:nvSpPr>
          <p:cNvPr id="7" name="Footer Placeholder 5"/>
          <p:cNvSpPr>
            <a:spLocks noGrp="1"/>
          </p:cNvSpPr>
          <p:nvPr>
            <p:ph type="ftr" sz="quarter" idx="3"/>
          </p:nvPr>
        </p:nvSpPr>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23</a:t>
            </a:fld>
            <a:endParaRPr lang="en-CA" dirty="0"/>
          </a:p>
        </p:txBody>
      </p:sp>
    </p:spTree>
    <p:extLst>
      <p:ext uri="{BB962C8B-B14F-4D97-AF65-F5344CB8AC3E}">
        <p14:creationId xmlns:p14="http://schemas.microsoft.com/office/powerpoint/2010/main" val="291366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000000"/>
                </a:solidFill>
              </a:rPr>
              <a:t>During the Interview</a:t>
            </a:r>
          </a:p>
        </p:txBody>
      </p:sp>
      <p:sp>
        <p:nvSpPr>
          <p:cNvPr id="3" name="Content Placeholder 2"/>
          <p:cNvSpPr>
            <a:spLocks noGrp="1"/>
          </p:cNvSpPr>
          <p:nvPr>
            <p:ph idx="1"/>
          </p:nvPr>
        </p:nvSpPr>
        <p:spPr>
          <a:xfrm>
            <a:off x="457200" y="1600200"/>
            <a:ext cx="7772400" cy="4525963"/>
          </a:xfrm>
        </p:spPr>
        <p:txBody>
          <a:bodyPr>
            <a:normAutofit lnSpcReduction="10000"/>
          </a:bodyPr>
          <a:lstStyle/>
          <a:p>
            <a:pPr marL="0" indent="0">
              <a:buNone/>
            </a:pPr>
            <a:r>
              <a:rPr lang="en-CA" b="1" dirty="0"/>
              <a:t>Sending positive nonverbal messages and acting professionally </a:t>
            </a:r>
          </a:p>
          <a:p>
            <a:r>
              <a:rPr lang="en-CA" dirty="0"/>
              <a:t>Control your body movements.</a:t>
            </a:r>
          </a:p>
          <a:p>
            <a:r>
              <a:rPr lang="en-CA" dirty="0"/>
              <a:t>Exhibit good posture.</a:t>
            </a:r>
          </a:p>
          <a:p>
            <a:r>
              <a:rPr lang="en-CA" dirty="0"/>
              <a:t>Practise appropriate eye contact.</a:t>
            </a:r>
          </a:p>
          <a:p>
            <a:r>
              <a:rPr lang="en-CA" dirty="0"/>
              <a:t>Use gestures effectively. </a:t>
            </a:r>
          </a:p>
          <a:p>
            <a:r>
              <a:rPr lang="en-CA" dirty="0"/>
              <a:t>Smile enough to convey a positive attitude.</a:t>
            </a:r>
          </a:p>
          <a:p>
            <a:r>
              <a:rPr lang="en-CA" dirty="0"/>
              <a:t>Listen attentively.</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24</a:t>
            </a:fld>
            <a:endParaRPr lang="en-CA" dirty="0"/>
          </a:p>
        </p:txBody>
      </p:sp>
    </p:spTree>
    <p:extLst>
      <p:ext uri="{BB962C8B-B14F-4D97-AF65-F5344CB8AC3E}">
        <p14:creationId xmlns:p14="http://schemas.microsoft.com/office/powerpoint/2010/main" val="385500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000000"/>
                </a:solidFill>
              </a:rPr>
              <a:t>During the Interview</a:t>
            </a:r>
          </a:p>
        </p:txBody>
      </p:sp>
      <p:sp>
        <p:nvSpPr>
          <p:cNvPr id="3" name="Content Placeholder 2"/>
          <p:cNvSpPr>
            <a:spLocks noGrp="1"/>
          </p:cNvSpPr>
          <p:nvPr>
            <p:ph idx="1"/>
          </p:nvPr>
        </p:nvSpPr>
        <p:spPr>
          <a:xfrm>
            <a:off x="457200" y="1600200"/>
            <a:ext cx="7772400" cy="4525963"/>
          </a:xfrm>
        </p:spPr>
        <p:txBody>
          <a:bodyPr>
            <a:normAutofit fontScale="92500"/>
          </a:bodyPr>
          <a:lstStyle/>
          <a:p>
            <a:pPr marL="0" indent="0">
              <a:buNone/>
            </a:pPr>
            <a:r>
              <a:rPr lang="en-CA" b="1" dirty="0"/>
              <a:t>Sending positive nonverbal messages and acting professionally (continued)</a:t>
            </a:r>
          </a:p>
          <a:p>
            <a:r>
              <a:rPr lang="en-CA" dirty="0"/>
              <a:t>Turn off your cell phone or other electronics.</a:t>
            </a:r>
          </a:p>
          <a:p>
            <a:r>
              <a:rPr lang="en-CA" dirty="0"/>
              <a:t>Don’t chew gum.</a:t>
            </a:r>
          </a:p>
          <a:p>
            <a:r>
              <a:rPr lang="en-CA" dirty="0"/>
              <a:t>Sound enthusiastic and interested, but sincere.</a:t>
            </a:r>
          </a:p>
          <a:p>
            <a:r>
              <a:rPr lang="en-CA" dirty="0"/>
              <a:t>Avoid empty words (e.g., </a:t>
            </a:r>
            <a:r>
              <a:rPr lang="en-CA" i="1" dirty="0"/>
              <a:t>um, uh, like</a:t>
            </a:r>
            <a:r>
              <a:rPr lang="en-CA" dirty="0"/>
              <a:t>)</a:t>
            </a:r>
            <a:r>
              <a:rPr lang="en-CA" i="1" dirty="0"/>
              <a:t>.</a:t>
            </a:r>
          </a:p>
          <a:p>
            <a:r>
              <a:rPr lang="en-CA" dirty="0"/>
              <a:t>Be confident but not cocky.</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25</a:t>
            </a:fld>
            <a:endParaRPr lang="en-CA" dirty="0"/>
          </a:p>
        </p:txBody>
      </p:sp>
    </p:spTree>
    <p:extLst>
      <p:ext uri="{BB962C8B-B14F-4D97-AF65-F5344CB8AC3E}">
        <p14:creationId xmlns:p14="http://schemas.microsoft.com/office/powerpoint/2010/main" val="152621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CA" dirty="0"/>
              <a:t>Practising to Answer </a:t>
            </a:r>
            <a:br>
              <a:rPr lang="en-CA" dirty="0"/>
            </a:br>
            <a:r>
              <a:rPr lang="en-CA" dirty="0"/>
              <a:t>Interview Questions</a:t>
            </a:r>
          </a:p>
        </p:txBody>
      </p:sp>
      <p:sp>
        <p:nvSpPr>
          <p:cNvPr id="6" name="Content Placeholder 5"/>
          <p:cNvSpPr>
            <a:spLocks noGrp="1"/>
          </p:cNvSpPr>
          <p:nvPr>
            <p:ph idx="1"/>
          </p:nvPr>
        </p:nvSpPr>
        <p:spPr>
          <a:xfrm>
            <a:off x="457200" y="1722437"/>
            <a:ext cx="7772400" cy="4525963"/>
          </a:xfrm>
        </p:spPr>
        <p:txBody>
          <a:bodyPr>
            <a:normAutofit fontScale="92500" lnSpcReduction="10000"/>
          </a:bodyPr>
          <a:lstStyle/>
          <a:p>
            <a:r>
              <a:rPr lang="en-CA" dirty="0"/>
              <a:t>Recite answers to typical interview questions in front of a mirror, with a friend, while driving in your car, or in spare moments.</a:t>
            </a:r>
          </a:p>
          <a:p>
            <a:r>
              <a:rPr lang="en-CA" dirty="0"/>
              <a:t>Be sure to pronounce the interviewer’s name correctly.</a:t>
            </a:r>
          </a:p>
          <a:p>
            <a:r>
              <a:rPr lang="en-CA" dirty="0"/>
              <a:t>Avoid answering questions with a simple </a:t>
            </a:r>
            <a:r>
              <a:rPr lang="en-CA" i="1" dirty="0"/>
              <a:t>yes</a:t>
            </a:r>
            <a:r>
              <a:rPr lang="en-CA" dirty="0"/>
              <a:t> or </a:t>
            </a:r>
            <a:r>
              <a:rPr lang="en-CA" i="1" dirty="0"/>
              <a:t>no</a:t>
            </a:r>
            <a:r>
              <a:rPr lang="en-CA" dirty="0"/>
              <a:t>.</a:t>
            </a:r>
          </a:p>
          <a:p>
            <a:r>
              <a:rPr lang="en-CA" dirty="0"/>
              <a:t>Keep answers positive.</a:t>
            </a:r>
          </a:p>
          <a:p>
            <a:r>
              <a:rPr lang="en-CA" dirty="0"/>
              <a:t>Don’t criticize anything or anyone.</a:t>
            </a:r>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26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normAutofit fontScale="90000"/>
          </a:bodyPr>
          <a:lstStyle/>
          <a:p>
            <a:r>
              <a:rPr lang="en-CA" dirty="0"/>
              <a:t>Practising How to Answer </a:t>
            </a:r>
            <a:br>
              <a:rPr lang="en-CA" dirty="0"/>
            </a:br>
            <a:r>
              <a:rPr lang="en-CA" dirty="0"/>
              <a:t>Interview Questions</a:t>
            </a:r>
          </a:p>
        </p:txBody>
      </p:sp>
      <p:sp>
        <p:nvSpPr>
          <p:cNvPr id="14" name="Content Placeholder 13"/>
          <p:cNvSpPr>
            <a:spLocks noGrp="1"/>
          </p:cNvSpPr>
          <p:nvPr>
            <p:ph idx="1"/>
          </p:nvPr>
        </p:nvSpPr>
        <p:spPr>
          <a:xfrm>
            <a:off x="457200" y="1828800"/>
            <a:ext cx="7620000" cy="4525963"/>
          </a:xfrm>
        </p:spPr>
        <p:txBody>
          <a:bodyPr>
            <a:normAutofit fontScale="92500" lnSpcReduction="10000"/>
          </a:bodyPr>
          <a:lstStyle/>
          <a:p>
            <a:r>
              <a:rPr lang="en-US" dirty="0"/>
              <a:t>Refocus to clarify vague questions: “By _____, do you mean _____?”</a:t>
            </a:r>
          </a:p>
          <a:p>
            <a:r>
              <a:rPr lang="en-US" dirty="0"/>
              <a:t>Aim your answers at the key characteristics interviewers seek: expertise, competence, motivation, interpersonal skills, decision-making skills, and enthusiasm for the company and the job.</a:t>
            </a:r>
          </a:p>
          <a:p>
            <a:r>
              <a:rPr lang="en-US" dirty="0"/>
              <a:t>Focus on your strengths; do not reveal weaknesses.</a:t>
            </a:r>
          </a:p>
          <a:p>
            <a:r>
              <a:rPr lang="en-US" dirty="0"/>
              <a:t>Use good English and enunciate clearly.</a:t>
            </a:r>
          </a:p>
          <a:p>
            <a:endParaRPr lang="en-US" dirty="0"/>
          </a:p>
          <a:p>
            <a:endParaRPr lang="en-US" dirty="0"/>
          </a:p>
          <a:p>
            <a:endParaRPr lang="en-CA" dirty="0"/>
          </a:p>
        </p:txBody>
      </p:sp>
      <p:sp>
        <p:nvSpPr>
          <p:cNvPr id="82947" name="Rectangle 2"/>
          <p:cNvSpPr>
            <a:spLocks noChangeArrowheads="1"/>
          </p:cNvSpPr>
          <p:nvPr/>
        </p:nvSpPr>
        <p:spPr bwMode="auto">
          <a:xfrm>
            <a:off x="685800" y="6324600"/>
            <a:ext cx="1905000" cy="457200"/>
          </a:xfrm>
          <a:prstGeom prst="rect">
            <a:avLst/>
          </a:prstGeom>
          <a:noFill/>
          <a:ln w="12700">
            <a:noFill/>
            <a:miter lim="800000"/>
            <a:headEnd/>
            <a:tailEnd/>
          </a:ln>
        </p:spPr>
        <p:txBody>
          <a:bodyPr wrap="none"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8294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27</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additive="base">
                                        <p:cTn id="19"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 calcmode="lin" valueType="num">
                                      <p:cBhvr additive="base">
                                        <p:cTn id="25"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anim calcmode="lin" valueType="num">
                                      <p:cBhvr additive="base">
                                        <p:cTn id="31"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itchFamily="34" charset="0"/>
                <a:cs typeface="Calibri" pitchFamily="34" charset="0"/>
              </a:rPr>
              <a:t>Questions to Get Acquainted</a:t>
            </a:r>
            <a:endParaRPr lang="en-CA" dirty="0"/>
          </a:p>
        </p:txBody>
      </p:sp>
      <p:sp>
        <p:nvSpPr>
          <p:cNvPr id="3" name="Content Placeholder 2"/>
          <p:cNvSpPr>
            <a:spLocks noGrp="1"/>
          </p:cNvSpPr>
          <p:nvPr>
            <p:ph idx="1"/>
          </p:nvPr>
        </p:nvSpPr>
        <p:spPr>
          <a:xfrm>
            <a:off x="457200" y="1600200"/>
            <a:ext cx="7772400" cy="4525963"/>
          </a:xfrm>
        </p:spPr>
        <p:txBody>
          <a:bodyPr>
            <a:normAutofit/>
          </a:bodyPr>
          <a:lstStyle/>
          <a:p>
            <a:pPr marL="0" indent="0">
              <a:buNone/>
            </a:pPr>
            <a:r>
              <a:rPr lang="en-CA" b="1" dirty="0"/>
              <a:t>Tell me about yourself.</a:t>
            </a:r>
          </a:p>
          <a:p>
            <a:r>
              <a:rPr lang="en-CA" dirty="0"/>
              <a:t>What are your greatest strengths?</a:t>
            </a:r>
          </a:p>
          <a:p>
            <a:r>
              <a:rPr lang="en-CA" dirty="0"/>
              <a:t>Do you prefer to work by yourself or with others? Why?</a:t>
            </a:r>
          </a:p>
          <a:p>
            <a:r>
              <a:rPr lang="en-CA" dirty="0"/>
              <a:t>What was your college/university major and why did you choose it?</a:t>
            </a:r>
          </a:p>
          <a:p>
            <a:r>
              <a:rPr lang="en-CA" dirty="0"/>
              <a:t>What are some things you do in your spare time?</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28</a:t>
            </a:fld>
            <a:endParaRPr lang="en-CA" dirty="0"/>
          </a:p>
        </p:txBody>
      </p:sp>
    </p:spTree>
    <p:extLst>
      <p:ext uri="{BB962C8B-B14F-4D97-AF65-F5344CB8AC3E}">
        <p14:creationId xmlns:p14="http://schemas.microsoft.com/office/powerpoint/2010/main" val="47259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0"/>
          <p:cNvSpPr>
            <a:spLocks noGrp="1" noChangeArrowheads="1"/>
          </p:cNvSpPr>
          <p:nvPr>
            <p:ph type="title"/>
          </p:nvPr>
        </p:nvSpPr>
        <p:spPr/>
        <p:txBody>
          <a:bodyPr>
            <a:normAutofit/>
          </a:bodyPr>
          <a:lstStyle/>
          <a:p>
            <a:r>
              <a:rPr lang="en-US" dirty="0">
                <a:latin typeface="Calibri" pitchFamily="34" charset="0"/>
                <a:cs typeface="Calibri" pitchFamily="34" charset="0"/>
              </a:rPr>
              <a:t>Questions to Gauge Your Interest</a:t>
            </a:r>
            <a:endParaRPr lang="en-US" dirty="0"/>
          </a:p>
        </p:txBody>
      </p:sp>
      <p:sp>
        <p:nvSpPr>
          <p:cNvPr id="9" name="Content Placeholder 8"/>
          <p:cNvSpPr>
            <a:spLocks noGrp="1"/>
          </p:cNvSpPr>
          <p:nvPr>
            <p:ph idx="1"/>
          </p:nvPr>
        </p:nvSpPr>
        <p:spPr>
          <a:xfrm>
            <a:off x="457200" y="1600200"/>
            <a:ext cx="7772400" cy="4525963"/>
          </a:xfrm>
        </p:spPr>
        <p:txBody>
          <a:bodyPr>
            <a:normAutofit/>
          </a:bodyPr>
          <a:lstStyle/>
          <a:p>
            <a:r>
              <a:rPr lang="en-US" dirty="0"/>
              <a:t>Why do you want to work for _____?</a:t>
            </a:r>
          </a:p>
          <a:p>
            <a:r>
              <a:rPr lang="en-US" dirty="0"/>
              <a:t>Why are you interested in this position?</a:t>
            </a:r>
          </a:p>
          <a:p>
            <a:r>
              <a:rPr lang="en-US" dirty="0"/>
              <a:t>What do you know about our company?</a:t>
            </a:r>
          </a:p>
          <a:p>
            <a:r>
              <a:rPr lang="en-US" dirty="0"/>
              <a:t>Why do you want to work in the _____ industry?</a:t>
            </a:r>
          </a:p>
          <a:p>
            <a:r>
              <a:rPr lang="en-US" dirty="0"/>
              <a:t>What interests you about our products </a:t>
            </a:r>
            <a:br>
              <a:rPr lang="en-US" dirty="0"/>
            </a:br>
            <a:r>
              <a:rPr lang="en-US" dirty="0"/>
              <a:t>[or services]?</a:t>
            </a:r>
          </a:p>
          <a:p>
            <a:endParaRPr lang="en-CA" dirty="0"/>
          </a:p>
          <a:p>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29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AutoShape 3">
            <a:hlinkClick r:id="rId3" action="ppaction://hlinksldjump"/>
          </p:cNvPr>
          <p:cNvSpPr>
            <a:spLocks noChangeArrowheads="1"/>
          </p:cNvSpPr>
          <p:nvPr/>
        </p:nvSpPr>
        <p:spPr bwMode="auto">
          <a:xfrm>
            <a:off x="533400" y="1703015"/>
            <a:ext cx="3733799"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000" dirty="0">
                <a:latin typeface="Calibri" pitchFamily="34" charset="0"/>
                <a:cs typeface="Calibri" pitchFamily="34" charset="0"/>
              </a:rPr>
              <a:t>Purposes, sequence,</a:t>
            </a:r>
            <a:br>
              <a:rPr lang="en-US" sz="3000" dirty="0">
                <a:latin typeface="Calibri" pitchFamily="34" charset="0"/>
                <a:cs typeface="Calibri" pitchFamily="34" charset="0"/>
              </a:rPr>
            </a:br>
            <a:r>
              <a:rPr lang="en-US" sz="3000" dirty="0">
                <a:latin typeface="Calibri" pitchFamily="34" charset="0"/>
                <a:cs typeface="Calibri" pitchFamily="34" charset="0"/>
              </a:rPr>
              <a:t>and types</a:t>
            </a:r>
            <a:br>
              <a:rPr lang="en-US" sz="3000" dirty="0">
                <a:latin typeface="Calibri" pitchFamily="34" charset="0"/>
                <a:cs typeface="Calibri" pitchFamily="34" charset="0"/>
              </a:rPr>
            </a:br>
            <a:r>
              <a:rPr lang="en-US" sz="3000" dirty="0">
                <a:latin typeface="Calibri" pitchFamily="34" charset="0"/>
                <a:cs typeface="Calibri" pitchFamily="34" charset="0"/>
              </a:rPr>
              <a:t>of interviews</a:t>
            </a:r>
          </a:p>
        </p:txBody>
      </p:sp>
      <p:sp>
        <p:nvSpPr>
          <p:cNvPr id="67589" name="AutoShape 4">
            <a:hlinkClick r:id="rId4" action="ppaction://hlinksldjump"/>
          </p:cNvPr>
          <p:cNvSpPr>
            <a:spLocks noChangeArrowheads="1"/>
          </p:cNvSpPr>
          <p:nvPr/>
        </p:nvSpPr>
        <p:spPr bwMode="auto">
          <a:xfrm>
            <a:off x="4762499" y="1703015"/>
            <a:ext cx="38100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Before </a:t>
            </a:r>
            <a:br>
              <a:rPr lang="en-US" sz="3200" dirty="0">
                <a:latin typeface="Calibri" pitchFamily="34" charset="0"/>
                <a:cs typeface="Calibri" pitchFamily="34" charset="0"/>
              </a:rPr>
            </a:br>
            <a:r>
              <a:rPr lang="en-US" sz="3200" dirty="0">
                <a:latin typeface="Calibri" pitchFamily="34" charset="0"/>
                <a:cs typeface="Calibri" pitchFamily="34" charset="0"/>
              </a:rPr>
              <a:t>the interview </a:t>
            </a:r>
          </a:p>
        </p:txBody>
      </p:sp>
      <p:sp>
        <p:nvSpPr>
          <p:cNvPr id="67590" name="AutoShape 5">
            <a:hlinkClick r:id="rId5" action="ppaction://hlinksldjump"/>
          </p:cNvPr>
          <p:cNvSpPr>
            <a:spLocks noChangeArrowheads="1"/>
          </p:cNvSpPr>
          <p:nvPr/>
        </p:nvSpPr>
        <p:spPr bwMode="auto">
          <a:xfrm>
            <a:off x="533400" y="3322637"/>
            <a:ext cx="37338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During</a:t>
            </a:r>
            <a:br>
              <a:rPr lang="en-US" sz="3200" dirty="0">
                <a:latin typeface="Calibri" pitchFamily="34" charset="0"/>
                <a:cs typeface="Calibri" pitchFamily="34" charset="0"/>
              </a:rPr>
            </a:br>
            <a:r>
              <a:rPr lang="en-US" sz="3200" dirty="0">
                <a:latin typeface="Calibri" pitchFamily="34" charset="0"/>
                <a:cs typeface="Calibri" pitchFamily="34" charset="0"/>
              </a:rPr>
              <a:t>the interview</a:t>
            </a:r>
          </a:p>
        </p:txBody>
      </p:sp>
      <p:sp>
        <p:nvSpPr>
          <p:cNvPr id="67592" name="AutoShape 7">
            <a:hlinkClick r:id="rId6" action="ppaction://hlinksldjump"/>
          </p:cNvPr>
          <p:cNvSpPr>
            <a:spLocks noChangeArrowheads="1"/>
          </p:cNvSpPr>
          <p:nvPr/>
        </p:nvSpPr>
        <p:spPr bwMode="auto">
          <a:xfrm>
            <a:off x="4800600" y="3330274"/>
            <a:ext cx="3733799"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Closing</a:t>
            </a:r>
            <a:br>
              <a:rPr lang="en-US" sz="3200" dirty="0">
                <a:latin typeface="Calibri" pitchFamily="34" charset="0"/>
                <a:cs typeface="Calibri" pitchFamily="34" charset="0"/>
              </a:rPr>
            </a:br>
            <a:r>
              <a:rPr lang="en-US" sz="3200" dirty="0">
                <a:latin typeface="Calibri" pitchFamily="34" charset="0"/>
                <a:cs typeface="Calibri" pitchFamily="34" charset="0"/>
              </a:rPr>
              <a:t>the interview</a:t>
            </a:r>
          </a:p>
        </p:txBody>
      </p:sp>
      <p:sp>
        <p:nvSpPr>
          <p:cNvPr id="67593" name="AutoShape 8">
            <a:hlinkClick r:id="rId7" action="ppaction://hlinksldjump"/>
          </p:cNvPr>
          <p:cNvSpPr>
            <a:spLocks noChangeArrowheads="1"/>
          </p:cNvSpPr>
          <p:nvPr/>
        </p:nvSpPr>
        <p:spPr bwMode="auto">
          <a:xfrm>
            <a:off x="611560" y="4961158"/>
            <a:ext cx="38100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After</a:t>
            </a:r>
            <a:br>
              <a:rPr lang="en-US" sz="3200" dirty="0">
                <a:latin typeface="Calibri" pitchFamily="34" charset="0"/>
                <a:cs typeface="Calibri" pitchFamily="34" charset="0"/>
              </a:rPr>
            </a:br>
            <a:r>
              <a:rPr lang="en-US" sz="3200" dirty="0">
                <a:latin typeface="Calibri" pitchFamily="34" charset="0"/>
                <a:cs typeface="Calibri" pitchFamily="34" charset="0"/>
              </a:rPr>
              <a:t>the interview</a:t>
            </a:r>
          </a:p>
        </p:txBody>
      </p:sp>
      <p:sp>
        <p:nvSpPr>
          <p:cNvPr id="5" name="Title 4"/>
          <p:cNvSpPr>
            <a:spLocks noGrp="1"/>
          </p:cNvSpPr>
          <p:nvPr>
            <p:ph type="title"/>
          </p:nvPr>
        </p:nvSpPr>
        <p:spPr>
          <a:xfrm>
            <a:off x="457200" y="266177"/>
            <a:ext cx="8229600" cy="1143000"/>
          </a:xfrm>
        </p:spPr>
        <p:txBody>
          <a:bodyPr>
            <a:normAutofit/>
          </a:bodyPr>
          <a:lstStyle/>
          <a:p>
            <a:r>
              <a:rPr lang="en-US" dirty="0">
                <a:latin typeface="Calibri" pitchFamily="34" charset="0"/>
                <a:cs typeface="Calibri" pitchFamily="34" charset="0"/>
              </a:rPr>
              <a:t>Interviewing and Following Up</a:t>
            </a:r>
            <a:endParaRPr lang="en-CA" dirty="0"/>
          </a:p>
        </p:txBody>
      </p:sp>
      <p:sp>
        <p:nvSpPr>
          <p:cNvPr id="12"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1" name="Slide Number Placeholder 10"/>
          <p:cNvSpPr>
            <a:spLocks noGrp="1"/>
          </p:cNvSpPr>
          <p:nvPr>
            <p:ph type="sldNum" sz="quarter" idx="4"/>
          </p:nvPr>
        </p:nvSpPr>
        <p:spPr/>
        <p:txBody>
          <a:bodyPr/>
          <a:lstStyle/>
          <a:p>
            <a:r>
              <a:rPr lang="en-CA" dirty="0"/>
              <a:t>16-</a:t>
            </a:r>
            <a:fld id="{90E60EF9-1974-4B4E-8EB0-BAAA0C254CFE}" type="slidenum">
              <a:rPr lang="en-CA" smtClean="0"/>
              <a:pPr/>
              <a:t>3</a:t>
            </a:fld>
            <a:endParaRPr lang="en-CA" dirty="0"/>
          </a:p>
        </p:txBody>
      </p:sp>
      <p:sp>
        <p:nvSpPr>
          <p:cNvPr id="10" name="AutoShape 8">
            <a:hlinkClick r:id="rId7" action="ppaction://hlinksldjump"/>
            <a:extLst>
              <a:ext uri="{FF2B5EF4-FFF2-40B4-BE49-F238E27FC236}">
                <a16:creationId xmlns:a16="http://schemas.microsoft.com/office/drawing/2014/main" id="{9E3B402E-47C2-4AE7-A5E9-2DF201ECB70B}"/>
              </a:ext>
            </a:extLst>
          </p:cNvPr>
          <p:cNvSpPr>
            <a:spLocks noChangeArrowheads="1"/>
          </p:cNvSpPr>
          <p:nvPr/>
        </p:nvSpPr>
        <p:spPr bwMode="auto">
          <a:xfrm>
            <a:off x="4813179" y="4933237"/>
            <a:ext cx="38100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Employment</a:t>
            </a:r>
            <a:br>
              <a:rPr lang="en-US" sz="3200" dirty="0">
                <a:latin typeface="Calibri" pitchFamily="34" charset="0"/>
                <a:cs typeface="Calibri" pitchFamily="34" charset="0"/>
              </a:rPr>
            </a:br>
            <a:r>
              <a:rPr lang="en-US" sz="3200" dirty="0">
                <a:latin typeface="Calibri" pitchFamily="34" charset="0"/>
                <a:cs typeface="Calibri" pitchFamily="34" charset="0"/>
              </a:rPr>
              <a:t>documents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9"/>
                                        </p:tgtEl>
                                        <p:attrNameLst>
                                          <p:attrName>style.visibility</p:attrName>
                                        </p:attrNameLst>
                                      </p:cBhvr>
                                      <p:to>
                                        <p:strVal val="visible"/>
                                      </p:to>
                                    </p:set>
                                    <p:anim calcmode="lin" valueType="num">
                                      <p:cBhvr additive="base">
                                        <p:cTn id="19" dur="500" fill="hold"/>
                                        <p:tgtEl>
                                          <p:spTgt spid="67589"/>
                                        </p:tgtEl>
                                        <p:attrNameLst>
                                          <p:attrName>ppt_x</p:attrName>
                                        </p:attrNameLst>
                                      </p:cBhvr>
                                      <p:tavLst>
                                        <p:tav tm="0">
                                          <p:val>
                                            <p:strVal val="0-#ppt_w/2"/>
                                          </p:val>
                                        </p:tav>
                                        <p:tav tm="100000">
                                          <p:val>
                                            <p:strVal val="#ppt_x"/>
                                          </p:val>
                                        </p:tav>
                                      </p:tavLst>
                                    </p:anim>
                                    <p:anim calcmode="lin" valueType="num">
                                      <p:cBhvr additive="base">
                                        <p:cTn id="20"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90"/>
                                        </p:tgtEl>
                                        <p:attrNameLst>
                                          <p:attrName>style.visibility</p:attrName>
                                        </p:attrNameLst>
                                      </p:cBhvr>
                                      <p:to>
                                        <p:strVal val="visible"/>
                                      </p:to>
                                    </p:set>
                                    <p:anim calcmode="lin" valueType="num">
                                      <p:cBhvr additive="base">
                                        <p:cTn id="25" dur="500" fill="hold"/>
                                        <p:tgtEl>
                                          <p:spTgt spid="67590"/>
                                        </p:tgtEl>
                                        <p:attrNameLst>
                                          <p:attrName>ppt_x</p:attrName>
                                        </p:attrNameLst>
                                      </p:cBhvr>
                                      <p:tavLst>
                                        <p:tav tm="0">
                                          <p:val>
                                            <p:strVal val="0-#ppt_w/2"/>
                                          </p:val>
                                        </p:tav>
                                        <p:tav tm="100000">
                                          <p:val>
                                            <p:strVal val="#ppt_x"/>
                                          </p:val>
                                        </p:tav>
                                      </p:tavLst>
                                    </p:anim>
                                    <p:anim calcmode="lin" valueType="num">
                                      <p:cBhvr additive="base">
                                        <p:cTn id="26" dur="500" fill="hold"/>
                                        <p:tgtEl>
                                          <p:spTgt spid="675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92"/>
                                        </p:tgtEl>
                                        <p:attrNameLst>
                                          <p:attrName>style.visibility</p:attrName>
                                        </p:attrNameLst>
                                      </p:cBhvr>
                                      <p:to>
                                        <p:strVal val="visible"/>
                                      </p:to>
                                    </p:set>
                                    <p:anim calcmode="lin" valueType="num">
                                      <p:cBhvr additive="base">
                                        <p:cTn id="31" dur="500" fill="hold"/>
                                        <p:tgtEl>
                                          <p:spTgt spid="67592"/>
                                        </p:tgtEl>
                                        <p:attrNameLst>
                                          <p:attrName>ppt_x</p:attrName>
                                        </p:attrNameLst>
                                      </p:cBhvr>
                                      <p:tavLst>
                                        <p:tav tm="0">
                                          <p:val>
                                            <p:strVal val="0-#ppt_w/2"/>
                                          </p:val>
                                        </p:tav>
                                        <p:tav tm="100000">
                                          <p:val>
                                            <p:strVal val="#ppt_x"/>
                                          </p:val>
                                        </p:tav>
                                      </p:tavLst>
                                    </p:anim>
                                    <p:anim calcmode="lin" valueType="num">
                                      <p:cBhvr additive="base">
                                        <p:cTn id="32" dur="500" fill="hold"/>
                                        <p:tgtEl>
                                          <p:spTgt spid="6759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93"/>
                                        </p:tgtEl>
                                        <p:attrNameLst>
                                          <p:attrName>style.visibility</p:attrName>
                                        </p:attrNameLst>
                                      </p:cBhvr>
                                      <p:to>
                                        <p:strVal val="visible"/>
                                      </p:to>
                                    </p:set>
                                    <p:anim calcmode="lin" valueType="num">
                                      <p:cBhvr additive="base">
                                        <p:cTn id="37" dur="500" fill="hold"/>
                                        <p:tgtEl>
                                          <p:spTgt spid="67593"/>
                                        </p:tgtEl>
                                        <p:attrNameLst>
                                          <p:attrName>ppt_x</p:attrName>
                                        </p:attrNameLst>
                                      </p:cBhvr>
                                      <p:tavLst>
                                        <p:tav tm="0">
                                          <p:val>
                                            <p:strVal val="0-#ppt_w/2"/>
                                          </p:val>
                                        </p:tav>
                                        <p:tav tm="100000">
                                          <p:val>
                                            <p:strVal val="#ppt_x"/>
                                          </p:val>
                                        </p:tav>
                                      </p:tavLst>
                                    </p:anim>
                                    <p:anim calcmode="lin" valueType="num">
                                      <p:cBhvr additive="base">
                                        <p:cTn id="38" dur="500" fill="hold"/>
                                        <p:tgtEl>
                                          <p:spTgt spid="6759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P spid="67589" grpId="0" animBg="1"/>
      <p:bldP spid="67590" grpId="0" animBg="1"/>
      <p:bldP spid="67592" grpId="0" animBg="1"/>
      <p:bldP spid="67593" grpId="0" animBg="1"/>
      <p:bldP spid="5"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0"/>
          <p:cNvSpPr>
            <a:spLocks noGrp="1" noChangeArrowheads="1"/>
          </p:cNvSpPr>
          <p:nvPr>
            <p:ph type="title"/>
          </p:nvPr>
        </p:nvSpPr>
        <p:spPr/>
        <p:txBody>
          <a:bodyPr>
            <a:normAutofit fontScale="90000"/>
          </a:bodyPr>
          <a:lstStyle/>
          <a:p>
            <a:br>
              <a:rPr lang="en-US" dirty="0"/>
            </a:br>
            <a:r>
              <a:rPr lang="en-US" dirty="0"/>
              <a:t>Questions About Your Experience and Accomplishments</a:t>
            </a:r>
            <a:br>
              <a:rPr lang="en-US" b="1" dirty="0"/>
            </a:br>
            <a:endParaRPr lang="en-US" dirty="0"/>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dirty="0"/>
              <a:t>Why should we hire you when we have applicants with more experience or better credentials?</a:t>
            </a:r>
          </a:p>
          <a:p>
            <a:r>
              <a:rPr lang="en-US" dirty="0"/>
              <a:t>How do your qualifications and experience prepare you for this position?</a:t>
            </a:r>
          </a:p>
          <a:p>
            <a:r>
              <a:rPr lang="en-US" dirty="0"/>
              <a:t>Describe the most rewarding experience of your career so far.</a:t>
            </a:r>
          </a:p>
          <a:p>
            <a:r>
              <a:rPr lang="en-US" dirty="0"/>
              <a:t>How have your education and professional experience prepared you for this position?</a:t>
            </a:r>
          </a:p>
          <a:p>
            <a:endParaRPr lang="en-US" dirty="0"/>
          </a:p>
          <a:p>
            <a:endParaRPr lang="en-US" dirty="0"/>
          </a:p>
          <a:p>
            <a:endParaRPr lang="en-US" dirty="0"/>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16-</a:t>
            </a:r>
            <a:fld id="{90E60EF9-1974-4B4E-8EB0-BAAA0C254CFE}" type="slidenum">
              <a:rPr lang="en-CA" smtClean="0"/>
              <a:pPr/>
              <a:t>30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4D955-CCC2-4935-AD88-2B2A7E168F28}"/>
              </a:ext>
            </a:extLst>
          </p:cNvPr>
          <p:cNvSpPr>
            <a:spLocks noGrp="1"/>
          </p:cNvSpPr>
          <p:nvPr>
            <p:ph idx="1"/>
          </p:nvPr>
        </p:nvSpPr>
        <p:spPr/>
        <p:txBody>
          <a:bodyPr>
            <a:normAutofit fontScale="92500" lnSpcReduction="20000"/>
          </a:bodyPr>
          <a:lstStyle/>
          <a:p>
            <a:r>
              <a:rPr lang="en-CA" dirty="0"/>
              <a:t>What were your major accomplishments in each of your past jobs?</a:t>
            </a:r>
          </a:p>
          <a:p>
            <a:r>
              <a:rPr lang="en-CA" dirty="0"/>
              <a:t>What was a typical workday like?</a:t>
            </a:r>
          </a:p>
          <a:p>
            <a:r>
              <a:rPr lang="en-CA" dirty="0"/>
              <a:t>What job functions did you enjoy most? Least? Why?</a:t>
            </a:r>
          </a:p>
          <a:p>
            <a:r>
              <a:rPr lang="en-CA" dirty="0"/>
              <a:t>Tell me about your computer skills?</a:t>
            </a:r>
          </a:p>
          <a:p>
            <a:r>
              <a:rPr lang="en-CA" dirty="0"/>
              <a:t>Who was the toughest boss you ever worked for and why?</a:t>
            </a:r>
          </a:p>
          <a:p>
            <a:r>
              <a:rPr lang="en-CA" dirty="0"/>
              <a:t>Why did you leave or are you leaving your last position?</a:t>
            </a:r>
          </a:p>
        </p:txBody>
      </p:sp>
      <p:sp>
        <p:nvSpPr>
          <p:cNvPr id="4" name="Footer Placeholder 3">
            <a:extLst>
              <a:ext uri="{FF2B5EF4-FFF2-40B4-BE49-F238E27FC236}">
                <a16:creationId xmlns:a16="http://schemas.microsoft.com/office/drawing/2014/main" id="{1E4B2A96-8A6F-45A7-BA1D-37FF953FE613}"/>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9EAFEA2E-1B4E-4CD2-903D-B3FF513F6C44}"/>
              </a:ext>
            </a:extLst>
          </p:cNvPr>
          <p:cNvSpPr>
            <a:spLocks noGrp="1"/>
          </p:cNvSpPr>
          <p:nvPr>
            <p:ph type="sldNum" sz="quarter" idx="4"/>
          </p:nvPr>
        </p:nvSpPr>
        <p:spPr/>
        <p:txBody>
          <a:bodyPr/>
          <a:lstStyle/>
          <a:p>
            <a:r>
              <a:rPr lang="en-CA" dirty="0"/>
              <a:t>16-</a:t>
            </a:r>
            <a:fld id="{90E60EF9-1974-4B4E-8EB0-BAAA0C254CFE}" type="slidenum">
              <a:rPr lang="en-CA" smtClean="0"/>
              <a:pPr/>
              <a:t>31</a:t>
            </a:fld>
            <a:endParaRPr lang="en-CA" dirty="0"/>
          </a:p>
        </p:txBody>
      </p:sp>
      <p:sp>
        <p:nvSpPr>
          <p:cNvPr id="6" name="Rectangle 60">
            <a:extLst>
              <a:ext uri="{FF2B5EF4-FFF2-40B4-BE49-F238E27FC236}">
                <a16:creationId xmlns:a16="http://schemas.microsoft.com/office/drawing/2014/main" id="{08B9A9F9-D4E8-483B-9736-5177298A233A}"/>
              </a:ext>
            </a:extLst>
          </p:cNvPr>
          <p:cNvSpPr>
            <a:spLocks noGrp="1" noChangeArrowheads="1"/>
          </p:cNvSpPr>
          <p:nvPr>
            <p:ph type="title"/>
          </p:nvPr>
        </p:nvSpPr>
        <p:spPr/>
        <p:txBody>
          <a:bodyPr>
            <a:normAutofit fontScale="90000"/>
          </a:bodyPr>
          <a:lstStyle/>
          <a:p>
            <a:r>
              <a:rPr lang="en-US" dirty="0"/>
              <a:t>Questions About Your Experience and Accomplishments</a:t>
            </a:r>
          </a:p>
        </p:txBody>
      </p:sp>
    </p:spTree>
    <p:extLst>
      <p:ext uri="{BB962C8B-B14F-4D97-AF65-F5344CB8AC3E}">
        <p14:creationId xmlns:p14="http://schemas.microsoft.com/office/powerpoint/2010/main" val="79527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Calibri" pitchFamily="34" charset="0"/>
                <a:cs typeface="Calibri" pitchFamily="34" charset="0"/>
              </a:rPr>
            </a:br>
            <a:r>
              <a:rPr lang="en-US" dirty="0">
                <a:latin typeface="Calibri" pitchFamily="34" charset="0"/>
                <a:cs typeface="Calibri" pitchFamily="34" charset="0"/>
              </a:rPr>
              <a:t>Questions About the Future</a:t>
            </a:r>
            <a:br>
              <a:rPr lang="en-US" dirty="0">
                <a:latin typeface="Calibri" pitchFamily="34" charset="0"/>
                <a:cs typeface="Calibri" pitchFamily="34" charset="0"/>
              </a:rPr>
            </a:br>
            <a:endParaRPr lang="en-CA" dirty="0"/>
          </a:p>
        </p:txBody>
      </p:sp>
      <p:sp>
        <p:nvSpPr>
          <p:cNvPr id="3" name="Content Placeholder 2"/>
          <p:cNvSpPr>
            <a:spLocks noGrp="1"/>
          </p:cNvSpPr>
          <p:nvPr>
            <p:ph idx="1"/>
          </p:nvPr>
        </p:nvSpPr>
        <p:spPr>
          <a:xfrm>
            <a:off x="457200" y="1295400"/>
            <a:ext cx="7543800" cy="4525963"/>
          </a:xfrm>
        </p:spPr>
        <p:txBody>
          <a:bodyPr>
            <a:noAutofit/>
          </a:bodyPr>
          <a:lstStyle/>
          <a:p>
            <a:r>
              <a:rPr lang="en-US" sz="3000" dirty="0">
                <a:latin typeface="Calibri" pitchFamily="34" charset="0"/>
                <a:cs typeface="Calibri" pitchFamily="34" charset="0"/>
              </a:rPr>
              <a:t>Where do you expect to be five years from now?</a:t>
            </a:r>
          </a:p>
          <a:p>
            <a:r>
              <a:rPr lang="en-US" sz="3000" dirty="0">
                <a:latin typeface="Calibri" pitchFamily="34" charset="0"/>
                <a:cs typeface="Calibri" pitchFamily="34" charset="0"/>
              </a:rPr>
              <a:t>Do you plan to continue your education?</a:t>
            </a:r>
          </a:p>
          <a:p>
            <a:r>
              <a:rPr lang="en-US" sz="3000" dirty="0">
                <a:latin typeface="Calibri" pitchFamily="34" charset="0"/>
                <a:cs typeface="Calibri" pitchFamily="34" charset="0"/>
              </a:rPr>
              <a:t>What do you predict for the future of the ____ industry?</a:t>
            </a:r>
          </a:p>
          <a:p>
            <a:r>
              <a:rPr lang="en-US" sz="3000" dirty="0">
                <a:latin typeface="Calibri" pitchFamily="34" charset="0"/>
                <a:cs typeface="Calibri" pitchFamily="34" charset="0"/>
              </a:rPr>
              <a:t>What would you most like to accomplish if you get this position?</a:t>
            </a:r>
          </a:p>
          <a:p>
            <a:r>
              <a:rPr lang="en-US" sz="3000" dirty="0">
                <a:latin typeface="Calibri" pitchFamily="34" charset="0"/>
                <a:cs typeface="Calibri" pitchFamily="34" charset="0"/>
              </a:rPr>
              <a:t>How do you keep current with what is happening in your  profession?</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32</a:t>
            </a:fld>
            <a:endParaRPr lang="en-CA" dirty="0"/>
          </a:p>
        </p:txBody>
      </p:sp>
    </p:spTree>
    <p:extLst>
      <p:ext uri="{BB962C8B-B14F-4D97-AF65-F5344CB8AC3E}">
        <p14:creationId xmlns:p14="http://schemas.microsoft.com/office/powerpoint/2010/main" val="34290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2F27-F0A7-4965-BDE4-721A0109DA09}"/>
              </a:ext>
            </a:extLst>
          </p:cNvPr>
          <p:cNvSpPr>
            <a:spLocks noGrp="1"/>
          </p:cNvSpPr>
          <p:nvPr>
            <p:ph type="title"/>
          </p:nvPr>
        </p:nvSpPr>
        <p:spPr/>
        <p:txBody>
          <a:bodyPr>
            <a:normAutofit fontScale="90000"/>
          </a:bodyPr>
          <a:lstStyle/>
          <a:p>
            <a:br>
              <a:rPr lang="en-US" dirty="0">
                <a:latin typeface="Calibri" pitchFamily="34" charset="0"/>
                <a:cs typeface="Calibri" pitchFamily="34" charset="0"/>
              </a:rPr>
            </a:br>
            <a:r>
              <a:rPr lang="en-US" sz="4900" dirty="0">
                <a:latin typeface="Calibri" pitchFamily="34" charset="0"/>
                <a:cs typeface="Calibri" pitchFamily="34" charset="0"/>
              </a:rPr>
              <a:t>Challenging Questions </a:t>
            </a:r>
            <a:br>
              <a:rPr lang="en-US" b="1" dirty="0">
                <a:latin typeface="Calibri" pitchFamily="34" charset="0"/>
                <a:cs typeface="Calibri" pitchFamily="34" charset="0"/>
              </a:rPr>
            </a:br>
            <a:endParaRPr lang="en-CA" dirty="0"/>
          </a:p>
        </p:txBody>
      </p:sp>
      <p:sp>
        <p:nvSpPr>
          <p:cNvPr id="3" name="Content Placeholder 2">
            <a:extLst>
              <a:ext uri="{FF2B5EF4-FFF2-40B4-BE49-F238E27FC236}">
                <a16:creationId xmlns:a16="http://schemas.microsoft.com/office/drawing/2014/main" id="{6F446FA2-8BDB-4639-A8DC-1FD54948B22B}"/>
              </a:ext>
            </a:extLst>
          </p:cNvPr>
          <p:cNvSpPr>
            <a:spLocks noGrp="1"/>
          </p:cNvSpPr>
          <p:nvPr>
            <p:ph idx="1"/>
          </p:nvPr>
        </p:nvSpPr>
        <p:spPr/>
        <p:txBody>
          <a:bodyPr>
            <a:normAutofit fontScale="92500" lnSpcReduction="20000"/>
          </a:bodyPr>
          <a:lstStyle/>
          <a:p>
            <a:r>
              <a:rPr lang="en-US" dirty="0">
                <a:latin typeface="Calibri" pitchFamily="34" charset="0"/>
                <a:cs typeface="Calibri" pitchFamily="34" charset="0"/>
              </a:rPr>
              <a:t>What is your greatest weakness? </a:t>
            </a:r>
          </a:p>
          <a:p>
            <a:r>
              <a:rPr lang="en-US" dirty="0">
                <a:latin typeface="Calibri" pitchFamily="34" charset="0"/>
                <a:cs typeface="Calibri" pitchFamily="34" charset="0"/>
              </a:rPr>
              <a:t>What type of people do you have no patience for?</a:t>
            </a:r>
          </a:p>
          <a:p>
            <a:r>
              <a:rPr lang="en-US" dirty="0">
                <a:latin typeface="Calibri" pitchFamily="34" charset="0"/>
                <a:cs typeface="Calibri" pitchFamily="34" charset="0"/>
              </a:rPr>
              <a:t>How would your former supervisor describe you as an employee?</a:t>
            </a:r>
          </a:p>
          <a:p>
            <a:r>
              <a:rPr lang="en-US" dirty="0">
                <a:latin typeface="Calibri" pitchFamily="34" charset="0"/>
                <a:cs typeface="Calibri" pitchFamily="34" charset="0"/>
              </a:rPr>
              <a:t>What do you want the most from your job?</a:t>
            </a:r>
          </a:p>
          <a:p>
            <a:r>
              <a:rPr lang="en-US" dirty="0">
                <a:latin typeface="Calibri" pitchFamily="34" charset="0"/>
                <a:cs typeface="Calibri" pitchFamily="34" charset="0"/>
              </a:rPr>
              <a:t>Are you currently using illegal drugs?</a:t>
            </a:r>
          </a:p>
          <a:p>
            <a:r>
              <a:rPr lang="en-US" dirty="0">
                <a:latin typeface="Calibri" pitchFamily="34" charset="0"/>
                <a:cs typeface="Calibri" pitchFamily="34" charset="0"/>
              </a:rPr>
              <a:t>Who in your life has influenced you the most and why?</a:t>
            </a:r>
          </a:p>
          <a:p>
            <a:r>
              <a:rPr lang="en-US" dirty="0">
                <a:latin typeface="Calibri" pitchFamily="34" charset="0"/>
                <a:cs typeface="Calibri" pitchFamily="34" charset="0"/>
              </a:rPr>
              <a:t>What are you reading right now?</a:t>
            </a:r>
          </a:p>
          <a:p>
            <a:endParaRPr lang="en-CA" dirty="0"/>
          </a:p>
        </p:txBody>
      </p:sp>
      <p:sp>
        <p:nvSpPr>
          <p:cNvPr id="4" name="Footer Placeholder 3">
            <a:extLst>
              <a:ext uri="{FF2B5EF4-FFF2-40B4-BE49-F238E27FC236}">
                <a16:creationId xmlns:a16="http://schemas.microsoft.com/office/drawing/2014/main" id="{F629E5DB-EB4F-4A78-9AD7-2F1FE13ABF50}"/>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DE890CCE-94B9-46ED-BD27-740BB85EA7EE}"/>
              </a:ext>
            </a:extLst>
          </p:cNvPr>
          <p:cNvSpPr>
            <a:spLocks noGrp="1"/>
          </p:cNvSpPr>
          <p:nvPr>
            <p:ph type="sldNum" sz="quarter" idx="4"/>
          </p:nvPr>
        </p:nvSpPr>
        <p:spPr/>
        <p:txBody>
          <a:bodyPr/>
          <a:lstStyle/>
          <a:p>
            <a:r>
              <a:rPr lang="en-CA" dirty="0"/>
              <a:t>16-</a:t>
            </a:r>
            <a:fld id="{90E60EF9-1974-4B4E-8EB0-BAAA0C254CFE}" type="slidenum">
              <a:rPr lang="en-CA" smtClean="0"/>
              <a:pPr/>
              <a:t>33</a:t>
            </a:fld>
            <a:endParaRPr lang="en-CA" dirty="0"/>
          </a:p>
        </p:txBody>
      </p:sp>
    </p:spTree>
    <p:extLst>
      <p:ext uri="{BB962C8B-B14F-4D97-AF65-F5344CB8AC3E}">
        <p14:creationId xmlns:p14="http://schemas.microsoft.com/office/powerpoint/2010/main" val="337573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7E15-C28F-4CA0-983B-6D470DF2397C}"/>
              </a:ext>
            </a:extLst>
          </p:cNvPr>
          <p:cNvSpPr>
            <a:spLocks noGrp="1"/>
          </p:cNvSpPr>
          <p:nvPr>
            <p:ph type="title"/>
          </p:nvPr>
        </p:nvSpPr>
        <p:spPr>
          <a:xfrm>
            <a:off x="457200" y="332656"/>
            <a:ext cx="8229600" cy="1084982"/>
          </a:xfrm>
        </p:spPr>
        <p:txBody>
          <a:bodyPr>
            <a:noAutofit/>
          </a:bodyPr>
          <a:lstStyle/>
          <a:p>
            <a:br>
              <a:rPr lang="en-US" dirty="0">
                <a:latin typeface="Calibri" pitchFamily="34" charset="0"/>
                <a:cs typeface="Calibri" pitchFamily="34" charset="0"/>
              </a:rPr>
            </a:br>
            <a:r>
              <a:rPr lang="en-US" dirty="0">
                <a:latin typeface="Calibri" pitchFamily="34" charset="0"/>
                <a:cs typeface="Calibri" pitchFamily="34" charset="0"/>
              </a:rPr>
              <a:t>Questions About Salary</a:t>
            </a:r>
            <a:br>
              <a:rPr lang="en-US" dirty="0">
                <a:latin typeface="Calibri" pitchFamily="34" charset="0"/>
                <a:cs typeface="Calibri" pitchFamily="34" charset="0"/>
              </a:rPr>
            </a:br>
            <a:endParaRPr lang="en-CA" dirty="0"/>
          </a:p>
        </p:txBody>
      </p:sp>
      <p:sp>
        <p:nvSpPr>
          <p:cNvPr id="3" name="Content Placeholder 2">
            <a:extLst>
              <a:ext uri="{FF2B5EF4-FFF2-40B4-BE49-F238E27FC236}">
                <a16:creationId xmlns:a16="http://schemas.microsoft.com/office/drawing/2014/main" id="{B8AB0E4A-6561-4970-9F66-30DBDCB03681}"/>
              </a:ext>
            </a:extLst>
          </p:cNvPr>
          <p:cNvSpPr>
            <a:spLocks noGrp="1"/>
          </p:cNvSpPr>
          <p:nvPr>
            <p:ph idx="1"/>
          </p:nvPr>
        </p:nvSpPr>
        <p:spPr/>
        <p:txBody>
          <a:bodyPr/>
          <a:lstStyle/>
          <a:p>
            <a:r>
              <a:rPr lang="en-US" dirty="0">
                <a:latin typeface="Calibri" pitchFamily="34" charset="0"/>
                <a:cs typeface="Calibri" pitchFamily="34" charset="0"/>
              </a:rPr>
              <a:t>What salary are you looking for?</a:t>
            </a:r>
          </a:p>
          <a:p>
            <a:r>
              <a:rPr lang="en-CA" dirty="0"/>
              <a:t>How much are you presently earning?</a:t>
            </a:r>
          </a:p>
          <a:p>
            <a:r>
              <a:rPr lang="en-CA" dirty="0"/>
              <a:t>How much do you think you are worth?</a:t>
            </a:r>
          </a:p>
          <a:p>
            <a:r>
              <a:rPr lang="en-CA" dirty="0"/>
              <a:t>How much money do you expect to earn within the next ten years?</a:t>
            </a:r>
          </a:p>
          <a:p>
            <a:r>
              <a:rPr lang="en-CA" dirty="0"/>
              <a:t>Are you willing to take a pay cut from your current (or previous) job?</a:t>
            </a:r>
          </a:p>
          <a:p>
            <a:endParaRPr lang="en-CA" dirty="0"/>
          </a:p>
        </p:txBody>
      </p:sp>
      <p:sp>
        <p:nvSpPr>
          <p:cNvPr id="4" name="Footer Placeholder 3">
            <a:extLst>
              <a:ext uri="{FF2B5EF4-FFF2-40B4-BE49-F238E27FC236}">
                <a16:creationId xmlns:a16="http://schemas.microsoft.com/office/drawing/2014/main" id="{C188C01B-DA8E-4092-B165-F50BC127E75C}"/>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EC89D97-65E2-4D6E-BC10-4B3486778442}"/>
              </a:ext>
            </a:extLst>
          </p:cNvPr>
          <p:cNvSpPr>
            <a:spLocks noGrp="1"/>
          </p:cNvSpPr>
          <p:nvPr>
            <p:ph type="sldNum" sz="quarter" idx="4"/>
          </p:nvPr>
        </p:nvSpPr>
        <p:spPr/>
        <p:txBody>
          <a:bodyPr/>
          <a:lstStyle/>
          <a:p>
            <a:r>
              <a:rPr lang="en-CA" dirty="0"/>
              <a:t>16-</a:t>
            </a:r>
            <a:fld id="{90E60EF9-1974-4B4E-8EB0-BAAA0C254CFE}" type="slidenum">
              <a:rPr lang="en-CA" smtClean="0"/>
              <a:pPr/>
              <a:t>34</a:t>
            </a:fld>
            <a:endParaRPr lang="en-CA" dirty="0"/>
          </a:p>
        </p:txBody>
      </p:sp>
    </p:spTree>
    <p:extLst>
      <p:ext uri="{BB962C8B-B14F-4D97-AF65-F5344CB8AC3E}">
        <p14:creationId xmlns:p14="http://schemas.microsoft.com/office/powerpoint/2010/main" val="413647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latin typeface="Calibri" pitchFamily="34" charset="0"/>
                <a:cs typeface="Calibri" pitchFamily="34" charset="0"/>
              </a:rPr>
            </a:br>
            <a:r>
              <a:rPr lang="en-US" dirty="0">
                <a:latin typeface="Calibri" pitchFamily="34" charset="0"/>
                <a:cs typeface="Calibri" pitchFamily="34" charset="0"/>
              </a:rPr>
              <a:t>Situational Questions </a:t>
            </a:r>
            <a:br>
              <a:rPr lang="en-US" dirty="0">
                <a:latin typeface="Calibri" pitchFamily="34" charset="0"/>
                <a:cs typeface="Calibri" pitchFamily="34" charset="0"/>
              </a:rPr>
            </a:br>
            <a:endParaRPr lang="en-CA" dirty="0"/>
          </a:p>
        </p:txBody>
      </p:sp>
      <p:sp>
        <p:nvSpPr>
          <p:cNvPr id="3" name="Content Placeholder 2"/>
          <p:cNvSpPr>
            <a:spLocks noGrp="1"/>
          </p:cNvSpPr>
          <p:nvPr>
            <p:ph idx="1"/>
          </p:nvPr>
        </p:nvSpPr>
        <p:spPr>
          <a:xfrm>
            <a:off x="457200" y="1447800"/>
            <a:ext cx="7848600" cy="4525963"/>
          </a:xfrm>
        </p:spPr>
        <p:txBody>
          <a:bodyPr>
            <a:normAutofit fontScale="92500" lnSpcReduction="20000"/>
          </a:bodyPr>
          <a:lstStyle/>
          <a:p>
            <a:r>
              <a:rPr lang="en-US" dirty="0">
                <a:latin typeface="Calibri" pitchFamily="34" charset="0"/>
                <a:cs typeface="Calibri" pitchFamily="34" charset="0"/>
              </a:rPr>
              <a:t>How would you respond if your fellow team members strongly resisted a proposal you made in a meeting?</a:t>
            </a:r>
          </a:p>
          <a:p>
            <a:r>
              <a:rPr lang="en-US" dirty="0">
                <a:latin typeface="Calibri" pitchFamily="34" charset="0"/>
                <a:cs typeface="Calibri" pitchFamily="34" charset="0"/>
              </a:rPr>
              <a:t>What would you do if you knew that your boss gave your team data that was totally wrong?</a:t>
            </a:r>
          </a:p>
          <a:p>
            <a:r>
              <a:rPr lang="en-US" dirty="0">
                <a:latin typeface="Calibri" pitchFamily="34" charset="0"/>
                <a:cs typeface="Calibri" pitchFamily="34" charset="0"/>
              </a:rPr>
              <a:t>Your supervisor told you to do something in a certain way, and you think that way is wrong. What would you do?</a:t>
            </a:r>
          </a:p>
          <a:p>
            <a:r>
              <a:rPr lang="en-US" dirty="0">
                <a:latin typeface="Calibri" pitchFamily="34" charset="0"/>
                <a:cs typeface="Calibri" pitchFamily="34" charset="0"/>
              </a:rPr>
              <a:t>A colleague has told you in confidence that she suspects another colleague of stealing. What would your actions be?</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35</a:t>
            </a:fld>
            <a:endParaRPr lang="en-CA" dirty="0"/>
          </a:p>
        </p:txBody>
      </p:sp>
    </p:spTree>
    <p:extLst>
      <p:ext uri="{BB962C8B-B14F-4D97-AF65-F5344CB8AC3E}">
        <p14:creationId xmlns:p14="http://schemas.microsoft.com/office/powerpoint/2010/main" val="401433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CA" dirty="0">
                <a:latin typeface="Calibri" pitchFamily="34" charset="0"/>
                <a:cs typeface="Calibri" pitchFamily="34" charset="0"/>
              </a:rPr>
            </a:br>
            <a:r>
              <a:rPr lang="en-CA" dirty="0">
                <a:latin typeface="Calibri" pitchFamily="34" charset="0"/>
                <a:cs typeface="Calibri" pitchFamily="34" charset="0"/>
              </a:rPr>
              <a:t>Behavioural</a:t>
            </a:r>
            <a:r>
              <a:rPr lang="en-US" dirty="0">
                <a:latin typeface="Calibri" pitchFamily="34" charset="0"/>
                <a:cs typeface="Calibri" pitchFamily="34" charset="0"/>
              </a:rPr>
              <a:t> Questions</a:t>
            </a:r>
            <a:br>
              <a:rPr lang="en-CA" dirty="0"/>
            </a:br>
            <a:endParaRPr lang="en-CA" dirty="0"/>
          </a:p>
        </p:txBody>
      </p:sp>
      <p:sp>
        <p:nvSpPr>
          <p:cNvPr id="3" name="Content Placeholder 2"/>
          <p:cNvSpPr>
            <a:spLocks noGrp="1"/>
          </p:cNvSpPr>
          <p:nvPr>
            <p:ph idx="1"/>
          </p:nvPr>
        </p:nvSpPr>
        <p:spPr>
          <a:xfrm>
            <a:off x="457200" y="1600200"/>
            <a:ext cx="7772400" cy="4525963"/>
          </a:xfrm>
        </p:spPr>
        <p:txBody>
          <a:bodyPr>
            <a:normAutofit lnSpcReduction="10000"/>
          </a:bodyPr>
          <a:lstStyle/>
          <a:p>
            <a:r>
              <a:rPr lang="en-CA" sz="3000" dirty="0"/>
              <a:t>Tell me about a time when you solved a difficult problem.</a:t>
            </a:r>
          </a:p>
          <a:p>
            <a:r>
              <a:rPr lang="en-CA" sz="3000" dirty="0"/>
              <a:t>Describe a situation in which you were able to use persuasion to convince someone to see things your way.</a:t>
            </a:r>
          </a:p>
          <a:p>
            <a:r>
              <a:rPr lang="en-CA" sz="3000" dirty="0"/>
              <a:t>Describe a time when you had to analyze information and make a recommendation.</a:t>
            </a:r>
          </a:p>
          <a:p>
            <a:r>
              <a:rPr lang="en-CA" sz="3000" dirty="0"/>
              <a:t>Tell me about a recent situation in which you had to deal with an upset customer or coworker.</a:t>
            </a:r>
          </a:p>
          <a:p>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36</a:t>
            </a:fld>
            <a:endParaRPr lang="en-CA" dirty="0"/>
          </a:p>
        </p:txBody>
      </p:sp>
    </p:spTree>
    <p:extLst>
      <p:ext uri="{BB962C8B-B14F-4D97-AF65-F5344CB8AC3E}">
        <p14:creationId xmlns:p14="http://schemas.microsoft.com/office/powerpoint/2010/main" val="270966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latin typeface="Calibri" pitchFamily="34" charset="0"/>
                <a:cs typeface="Calibri" pitchFamily="34" charset="0"/>
              </a:rPr>
              <a:t>Using the STAR Method to Answer Behavioural Interview Questions</a:t>
            </a:r>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37</a:t>
            </a:fld>
            <a:endParaRPr lang="en-CA"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23476" y="1797806"/>
            <a:ext cx="7697049" cy="3863441"/>
          </a:xfrm>
        </p:spPr>
      </p:pic>
    </p:spTree>
    <p:extLst>
      <p:ext uri="{BB962C8B-B14F-4D97-AF65-F5344CB8AC3E}">
        <p14:creationId xmlns:p14="http://schemas.microsoft.com/office/powerpoint/2010/main" val="364791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latin typeface="Calibri" pitchFamily="34" charset="0"/>
                <a:cs typeface="Calibri" pitchFamily="34" charset="0"/>
              </a:rPr>
            </a:br>
            <a:r>
              <a:rPr lang="en-US" dirty="0">
                <a:latin typeface="Calibri" pitchFamily="34" charset="0"/>
                <a:cs typeface="Calibri" pitchFamily="34" charset="0"/>
              </a:rPr>
              <a:t>Illegal and Inappropriate Questions </a:t>
            </a:r>
            <a:br>
              <a:rPr lang="en-US" dirty="0">
                <a:latin typeface="Calibri" pitchFamily="34" charset="0"/>
                <a:cs typeface="Calibri" pitchFamily="34" charset="0"/>
              </a:rPr>
            </a:br>
            <a:endParaRPr lang="en-CA" dirty="0"/>
          </a:p>
        </p:txBody>
      </p:sp>
      <p:sp>
        <p:nvSpPr>
          <p:cNvPr id="3" name="Content Placeholder 2"/>
          <p:cNvSpPr>
            <a:spLocks noGrp="1"/>
          </p:cNvSpPr>
          <p:nvPr>
            <p:ph idx="1"/>
          </p:nvPr>
        </p:nvSpPr>
        <p:spPr/>
        <p:txBody>
          <a:bodyPr>
            <a:noAutofit/>
          </a:bodyPr>
          <a:lstStyle/>
          <a:p>
            <a:r>
              <a:rPr lang="en-US" dirty="0">
                <a:latin typeface="Calibri" pitchFamily="34" charset="0"/>
                <a:cs typeface="Calibri" pitchFamily="34" charset="0"/>
              </a:rPr>
              <a:t>What is your marital status?</a:t>
            </a:r>
          </a:p>
          <a:p>
            <a:r>
              <a:rPr lang="en-US" dirty="0">
                <a:latin typeface="Calibri" pitchFamily="34" charset="0"/>
                <a:cs typeface="Calibri" pitchFamily="34" charset="0"/>
              </a:rPr>
              <a:t>Do you have any disabilities?</a:t>
            </a:r>
          </a:p>
          <a:p>
            <a:r>
              <a:rPr lang="en-US" dirty="0">
                <a:latin typeface="Calibri" pitchFamily="34" charset="0"/>
                <a:cs typeface="Calibri" pitchFamily="34" charset="0"/>
              </a:rPr>
              <a:t>Where are you from?</a:t>
            </a:r>
          </a:p>
          <a:p>
            <a:r>
              <a:rPr lang="en-US" dirty="0">
                <a:latin typeface="Calibri" pitchFamily="34" charset="0"/>
                <a:cs typeface="Calibri" pitchFamily="34" charset="0"/>
              </a:rPr>
              <a:t>Have you ever been injured on the job and filed a workers’ compensation claim?</a:t>
            </a:r>
          </a:p>
          <a:p>
            <a:r>
              <a:rPr lang="en-US" dirty="0">
                <a:latin typeface="Calibri" pitchFamily="34" charset="0"/>
                <a:cs typeface="Calibri" pitchFamily="34" charset="0"/>
              </a:rPr>
              <a:t>Have you ever had a drinking or an addiction problem?</a:t>
            </a:r>
          </a:p>
          <a:p>
            <a:r>
              <a:rPr lang="en-US" dirty="0">
                <a:latin typeface="Calibri" pitchFamily="34" charset="0"/>
                <a:cs typeface="Calibri" pitchFamily="34" charset="0"/>
              </a:rPr>
              <a:t>Have you ever been arrested?</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38</a:t>
            </a:fld>
            <a:endParaRPr lang="en-CA" dirty="0"/>
          </a:p>
        </p:txBody>
      </p:sp>
    </p:spTree>
    <p:extLst>
      <p:ext uri="{BB962C8B-B14F-4D97-AF65-F5344CB8AC3E}">
        <p14:creationId xmlns:p14="http://schemas.microsoft.com/office/powerpoint/2010/main" val="415036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latin typeface="Calibri" pitchFamily="34" charset="0"/>
                <a:cs typeface="Calibri" pitchFamily="34" charset="0"/>
              </a:rPr>
              <a:t>Are you a Canadian citizen?</a:t>
            </a:r>
          </a:p>
          <a:p>
            <a:r>
              <a:rPr lang="en-US" dirty="0">
                <a:latin typeface="Calibri" pitchFamily="34" charset="0"/>
                <a:cs typeface="Calibri" pitchFamily="34" charset="0"/>
              </a:rPr>
              <a:t>How old are you?</a:t>
            </a:r>
          </a:p>
          <a:p>
            <a:r>
              <a:rPr lang="en-US" dirty="0">
                <a:latin typeface="Calibri" pitchFamily="34" charset="0"/>
                <a:cs typeface="Calibri" pitchFamily="34" charset="0"/>
              </a:rPr>
              <a:t>Where were you born?</a:t>
            </a:r>
          </a:p>
          <a:p>
            <a:r>
              <a:rPr lang="en-US" dirty="0">
                <a:latin typeface="Calibri" pitchFamily="34" charset="0"/>
                <a:cs typeface="Calibri" pitchFamily="34" charset="0"/>
              </a:rPr>
              <a:t>What was your maiden name?</a:t>
            </a:r>
          </a:p>
          <a:p>
            <a:r>
              <a:rPr lang="en-US" dirty="0">
                <a:latin typeface="Calibri" pitchFamily="34" charset="0"/>
                <a:cs typeface="Calibri" pitchFamily="34" charset="0"/>
              </a:rPr>
              <a:t>Do you have any religious beliefs that would interfere with weekend work?</a:t>
            </a:r>
          </a:p>
          <a:p>
            <a:r>
              <a:rPr lang="en-US" dirty="0">
                <a:latin typeface="Calibri" pitchFamily="34" charset="0"/>
                <a:cs typeface="Calibri" pitchFamily="34" charset="0"/>
              </a:rPr>
              <a:t>Do you have children?</a:t>
            </a:r>
          </a:p>
          <a:p>
            <a:r>
              <a:rPr lang="en-US" dirty="0">
                <a:latin typeface="Calibri" pitchFamily="34" charset="0"/>
                <a:cs typeface="Calibri" pitchFamily="34" charset="0"/>
              </a:rPr>
              <a:t>How much do you weigh?</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39</a:t>
            </a:fld>
            <a:endParaRPr lang="en-CA" dirty="0"/>
          </a:p>
        </p:txBody>
      </p:sp>
      <p:sp>
        <p:nvSpPr>
          <p:cNvPr id="8" name="Title 1">
            <a:extLst>
              <a:ext uri="{FF2B5EF4-FFF2-40B4-BE49-F238E27FC236}">
                <a16:creationId xmlns:a16="http://schemas.microsoft.com/office/drawing/2014/main" id="{A8DE1C77-7A96-4AD2-8350-BE1FE83989F6}"/>
              </a:ext>
            </a:extLst>
          </p:cNvPr>
          <p:cNvSpPr>
            <a:spLocks noGrp="1"/>
          </p:cNvSpPr>
          <p:nvPr>
            <p:ph type="title"/>
          </p:nvPr>
        </p:nvSpPr>
        <p:spPr/>
        <p:txBody>
          <a:bodyPr>
            <a:noAutofit/>
          </a:bodyPr>
          <a:lstStyle/>
          <a:p>
            <a:br>
              <a:rPr lang="en-US" dirty="0">
                <a:latin typeface="Calibri" pitchFamily="34" charset="0"/>
                <a:cs typeface="Calibri" pitchFamily="34" charset="0"/>
              </a:rPr>
            </a:br>
            <a:r>
              <a:rPr lang="en-US" dirty="0">
                <a:latin typeface="Calibri" pitchFamily="34" charset="0"/>
                <a:cs typeface="Calibri" pitchFamily="34" charset="0"/>
              </a:rPr>
              <a:t>Illegal and Inappropriate Questions </a:t>
            </a:r>
            <a:br>
              <a:rPr lang="en-US" dirty="0">
                <a:latin typeface="Calibri" pitchFamily="34" charset="0"/>
                <a:cs typeface="Calibri" pitchFamily="34" charset="0"/>
              </a:rPr>
            </a:br>
            <a:endParaRPr lang="en-CA" dirty="0"/>
          </a:p>
        </p:txBody>
      </p:sp>
    </p:spTree>
    <p:extLst>
      <p:ext uri="{BB962C8B-B14F-4D97-AF65-F5344CB8AC3E}">
        <p14:creationId xmlns:p14="http://schemas.microsoft.com/office/powerpoint/2010/main" val="413070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CA" dirty="0">
                <a:solidFill>
                  <a:srgbClr val="000000"/>
                </a:solidFill>
              </a:rPr>
              <a:t>The Purpose, Sequence, and Types of </a:t>
            </a:r>
            <a:br>
              <a:rPr lang="en-CA" dirty="0">
                <a:solidFill>
                  <a:srgbClr val="000000"/>
                </a:solidFill>
              </a:rPr>
            </a:br>
            <a:r>
              <a:rPr lang="en-CA" dirty="0">
                <a:solidFill>
                  <a:srgbClr val="000000"/>
                </a:solidFill>
              </a:rPr>
              <a:t>Job Interviews</a:t>
            </a:r>
          </a:p>
        </p:txBody>
      </p:sp>
      <p:sp>
        <p:nvSpPr>
          <p:cNvPr id="3" name="Content Placeholder 2"/>
          <p:cNvSpPr>
            <a:spLocks noGrp="1"/>
          </p:cNvSpPr>
          <p:nvPr>
            <p:ph idx="1"/>
          </p:nvPr>
        </p:nvSpPr>
        <p:spPr>
          <a:xfrm>
            <a:off x="457200" y="1600200"/>
            <a:ext cx="7848600" cy="4525963"/>
          </a:xfrm>
        </p:spPr>
        <p:txBody>
          <a:bodyPr/>
          <a:lstStyle/>
          <a:p>
            <a:pPr marL="0" indent="0">
              <a:buNone/>
            </a:pPr>
            <a:r>
              <a:rPr lang="en-CA" b="1" dirty="0"/>
              <a:t>Potential employees use interviews </a:t>
            </a:r>
          </a:p>
          <a:p>
            <a:r>
              <a:rPr lang="en-CA" dirty="0"/>
              <a:t>To convince the employer of your potential; </a:t>
            </a:r>
          </a:p>
          <a:p>
            <a:r>
              <a:rPr lang="en-CA" dirty="0"/>
              <a:t>To learn about the job and the company; and</a:t>
            </a:r>
          </a:p>
          <a:p>
            <a:r>
              <a:rPr lang="en-CA" dirty="0"/>
              <a:t>To expand on the information in your résumé</a:t>
            </a:r>
          </a:p>
          <a:p>
            <a:pPr marL="0" indent="0" algn="ctr">
              <a:buNone/>
            </a:pPr>
            <a:r>
              <a:rPr lang="en-CA" dirty="0">
                <a:hlinkClick r:id="rId3"/>
              </a:rPr>
              <a:t>www.youtube.com/watch?v=Gww2vrIhjeU</a:t>
            </a:r>
            <a:endParaRPr lang="en-CA" dirty="0"/>
          </a:p>
          <a:p>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4</a:t>
            </a:fld>
            <a:endParaRPr lang="en-CA" dirty="0"/>
          </a:p>
        </p:txBody>
      </p:sp>
    </p:spTree>
    <p:extLst>
      <p:ext uri="{BB962C8B-B14F-4D97-AF65-F5344CB8AC3E}">
        <p14:creationId xmlns:p14="http://schemas.microsoft.com/office/powerpoint/2010/main" val="17895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Asking Your Own Questions</a:t>
            </a:r>
          </a:p>
        </p:txBody>
      </p:sp>
      <p:sp>
        <p:nvSpPr>
          <p:cNvPr id="3" name="Content Placeholder 2"/>
          <p:cNvSpPr>
            <a:spLocks noGrp="1"/>
          </p:cNvSpPr>
          <p:nvPr>
            <p:ph idx="1"/>
          </p:nvPr>
        </p:nvSpPr>
        <p:spPr>
          <a:xfrm>
            <a:off x="457200" y="1600200"/>
            <a:ext cx="7620000" cy="4525963"/>
          </a:xfrm>
        </p:spPr>
        <p:txBody>
          <a:bodyPr>
            <a:normAutofit/>
          </a:bodyPr>
          <a:lstStyle/>
          <a:p>
            <a:r>
              <a:rPr lang="en-US" dirty="0">
                <a:latin typeface="Calibri" pitchFamily="34" charset="0"/>
                <a:cs typeface="Calibri" pitchFamily="34" charset="0"/>
              </a:rPr>
              <a:t>What will my duties be?</a:t>
            </a:r>
          </a:p>
          <a:p>
            <a:r>
              <a:rPr lang="en-US" dirty="0">
                <a:latin typeface="Calibri" pitchFamily="34" charset="0"/>
                <a:cs typeface="Calibri" pitchFamily="34" charset="0"/>
              </a:rPr>
              <a:t>Tell me what it is like working here in terms of the people, management practices, workloads, expected performance, and rewards.</a:t>
            </a:r>
          </a:p>
          <a:p>
            <a:r>
              <a:rPr lang="en-US" dirty="0">
                <a:latin typeface="Calibri" pitchFamily="34" charset="0"/>
                <a:cs typeface="Calibri" pitchFamily="34" charset="0"/>
              </a:rPr>
              <a:t>What training programs does this organization offer?</a:t>
            </a:r>
          </a:p>
          <a:p>
            <a:r>
              <a:rPr lang="en-US" dirty="0">
                <a:latin typeface="Calibri" pitchFamily="34" charset="0"/>
                <a:cs typeface="Calibri" pitchFamily="34" charset="0"/>
              </a:rPr>
              <a:t>Who would be my immediate supervisor?</a:t>
            </a:r>
          </a:p>
          <a:p>
            <a:endParaRPr lang="en-US" dirty="0">
              <a:latin typeface="Calibri" pitchFamily="34" charset="0"/>
              <a:cs typeface="Calibri" pitchFamily="34" charset="0"/>
            </a:endParaRPr>
          </a:p>
          <a:p>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40</a:t>
            </a:fld>
            <a:endParaRPr lang="en-CA" dirty="0"/>
          </a:p>
        </p:txBody>
      </p:sp>
    </p:spTree>
    <p:extLst>
      <p:ext uri="{BB962C8B-B14F-4D97-AF65-F5344CB8AC3E}">
        <p14:creationId xmlns:p14="http://schemas.microsoft.com/office/powerpoint/2010/main" val="141732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Asking Your Own Questions</a:t>
            </a:r>
          </a:p>
        </p:txBody>
      </p:sp>
      <p:sp>
        <p:nvSpPr>
          <p:cNvPr id="3" name="Content Placeholder 2"/>
          <p:cNvSpPr>
            <a:spLocks noGrp="1"/>
          </p:cNvSpPr>
          <p:nvPr>
            <p:ph idx="1"/>
          </p:nvPr>
        </p:nvSpPr>
        <p:spPr>
          <a:xfrm>
            <a:off x="457200" y="1417638"/>
            <a:ext cx="8003232" cy="4708525"/>
          </a:xfrm>
        </p:spPr>
        <p:txBody>
          <a:bodyPr>
            <a:noAutofit/>
          </a:bodyPr>
          <a:lstStyle/>
          <a:p>
            <a:r>
              <a:rPr lang="en-US" sz="3000" dirty="0">
                <a:latin typeface="Calibri" pitchFamily="34" charset="0"/>
                <a:cs typeface="Calibri" pitchFamily="34" charset="0"/>
              </a:rPr>
              <a:t>What is the organizational structure and where does this position fit in?</a:t>
            </a:r>
          </a:p>
          <a:p>
            <a:r>
              <a:rPr lang="en-CA" sz="3000" dirty="0"/>
              <a:t>Is travel required in this position?</a:t>
            </a:r>
          </a:p>
          <a:p>
            <a:r>
              <a:rPr lang="en-CA" sz="3000" dirty="0"/>
              <a:t>How is job performance evaluated?</a:t>
            </a:r>
            <a:r>
              <a:rPr lang="en-CA" sz="3000" dirty="0">
                <a:latin typeface="Calibri" pitchFamily="34" charset="0"/>
                <a:cs typeface="Calibri" pitchFamily="34" charset="0"/>
              </a:rPr>
              <a:t> </a:t>
            </a:r>
          </a:p>
          <a:p>
            <a:r>
              <a:rPr lang="en-CA" sz="3000" dirty="0">
                <a:latin typeface="Calibri" pitchFamily="34" charset="0"/>
                <a:cs typeface="Calibri" pitchFamily="34" charset="0"/>
              </a:rPr>
              <a:t>What are the major challenges for a person in this position?</a:t>
            </a:r>
          </a:p>
          <a:p>
            <a:r>
              <a:rPr lang="en-CA" sz="3000" dirty="0">
                <a:latin typeface="Calibri" pitchFamily="34" charset="0"/>
                <a:cs typeface="Calibri" pitchFamily="34" charset="0"/>
              </a:rPr>
              <a:t>What do you like best about working for this organization?</a:t>
            </a:r>
          </a:p>
          <a:p>
            <a:r>
              <a:rPr lang="en-CA" sz="3000" dirty="0">
                <a:latin typeface="Calibri" pitchFamily="34" charset="0"/>
                <a:cs typeface="Calibri" pitchFamily="34" charset="0"/>
              </a:rPr>
              <a:t>May I have a tour of the facilities?</a:t>
            </a:r>
          </a:p>
          <a:p>
            <a:endParaRPr lang="en-CA" sz="3000" dirty="0"/>
          </a:p>
          <a:p>
            <a:endParaRPr lang="en-CA" sz="3000"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41</a:t>
            </a:fld>
            <a:endParaRPr lang="en-CA" dirty="0"/>
          </a:p>
        </p:txBody>
      </p:sp>
    </p:spTree>
    <p:extLst>
      <p:ext uri="{BB962C8B-B14F-4D97-AF65-F5344CB8AC3E}">
        <p14:creationId xmlns:p14="http://schemas.microsoft.com/office/powerpoint/2010/main" val="352490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Ending Positively </a:t>
            </a:r>
          </a:p>
        </p:txBody>
      </p:sp>
      <p:sp>
        <p:nvSpPr>
          <p:cNvPr id="3" name="Content Placeholder 2"/>
          <p:cNvSpPr>
            <a:spLocks noGrp="1"/>
          </p:cNvSpPr>
          <p:nvPr>
            <p:ph idx="1"/>
          </p:nvPr>
        </p:nvSpPr>
        <p:spPr>
          <a:xfrm>
            <a:off x="457200" y="1600200"/>
            <a:ext cx="7696200" cy="4525963"/>
          </a:xfrm>
        </p:spPr>
        <p:txBody>
          <a:bodyPr>
            <a:normAutofit/>
          </a:bodyPr>
          <a:lstStyle/>
          <a:p>
            <a:r>
              <a:rPr lang="en-CA" dirty="0"/>
              <a:t>Summarize your strongest qualifications. </a:t>
            </a:r>
          </a:p>
          <a:p>
            <a:r>
              <a:rPr lang="en-CA" dirty="0"/>
              <a:t>Show enthusiasm for obtaining this position.</a:t>
            </a:r>
          </a:p>
          <a:p>
            <a:r>
              <a:rPr lang="en-CA" dirty="0"/>
              <a:t>When the interviewer signals the end of the interview, stand up and shake hands.</a:t>
            </a:r>
          </a:p>
          <a:p>
            <a:r>
              <a:rPr lang="en-CA" dirty="0"/>
              <a:t>Ask for a business card and ask to stay in touch through LinkedIn.</a:t>
            </a:r>
          </a:p>
          <a:p>
            <a:r>
              <a:rPr lang="en-CA" dirty="0"/>
              <a:t>Be sure to thank the receptionist.</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42</a:t>
            </a:fld>
            <a:endParaRPr lang="en-CA" dirty="0"/>
          </a:p>
        </p:txBody>
      </p:sp>
    </p:spTree>
    <p:extLst>
      <p:ext uri="{BB962C8B-B14F-4D97-AF65-F5344CB8AC3E}">
        <p14:creationId xmlns:p14="http://schemas.microsoft.com/office/powerpoint/2010/main" val="215400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Calibri" pitchFamily="34" charset="0"/>
                <a:cs typeface="Calibri" pitchFamily="34" charset="0"/>
              </a:rPr>
              <a:t>After the Interview</a:t>
            </a:r>
            <a:endParaRPr lang="en-CA" dirty="0">
              <a:solidFill>
                <a:srgbClr val="000000"/>
              </a:solidFill>
            </a:endParaRPr>
          </a:p>
        </p:txBody>
      </p:sp>
      <p:sp>
        <p:nvSpPr>
          <p:cNvPr id="3" name="Content Placeholder 2"/>
          <p:cNvSpPr>
            <a:spLocks noGrp="1"/>
          </p:cNvSpPr>
          <p:nvPr>
            <p:ph idx="1"/>
          </p:nvPr>
        </p:nvSpPr>
        <p:spPr>
          <a:xfrm>
            <a:off x="457200" y="1600200"/>
            <a:ext cx="8229600" cy="4525963"/>
          </a:xfrm>
        </p:spPr>
        <p:txBody>
          <a:bodyPr>
            <a:noAutofit/>
          </a:bodyPr>
          <a:lstStyle/>
          <a:p>
            <a:r>
              <a:rPr lang="en-CA" sz="2800" dirty="0"/>
              <a:t>Make notes immediately after the interview, as soon as you leave.</a:t>
            </a:r>
          </a:p>
          <a:p>
            <a:r>
              <a:rPr lang="en-CA" sz="2800" dirty="0"/>
              <a:t>Write down the names of people you met.</a:t>
            </a:r>
          </a:p>
          <a:p>
            <a:r>
              <a:rPr lang="en-US" sz="2800" dirty="0">
                <a:latin typeface="Calibri" pitchFamily="34" charset="0"/>
                <a:cs typeface="Calibri" pitchFamily="34" charset="0"/>
              </a:rPr>
              <a:t>Alert your references that they might be called.</a:t>
            </a:r>
          </a:p>
          <a:p>
            <a:pPr marL="0" indent="0">
              <a:buNone/>
            </a:pPr>
            <a:r>
              <a:rPr lang="en-US" sz="2800" b="1" dirty="0">
                <a:latin typeface="Calibri" pitchFamily="34" charset="0"/>
                <a:cs typeface="Calibri" pitchFamily="34" charset="0"/>
              </a:rPr>
              <a:t>Write a thank-you letter to the interviewer</a:t>
            </a:r>
            <a:r>
              <a:rPr lang="en-US" sz="2800" dirty="0">
                <a:latin typeface="Calibri" pitchFamily="34" charset="0"/>
                <a:cs typeface="Calibri" pitchFamily="34" charset="0"/>
              </a:rPr>
              <a:t>.</a:t>
            </a:r>
          </a:p>
          <a:p>
            <a:r>
              <a:rPr lang="en-US" sz="2800" dirty="0">
                <a:latin typeface="Calibri" pitchFamily="34" charset="0"/>
                <a:cs typeface="Calibri" pitchFamily="34" charset="0"/>
              </a:rPr>
              <a:t>Remind the interviewer of your visit. Show that you really want the job and that you are qualified for it.</a:t>
            </a:r>
          </a:p>
          <a:p>
            <a:r>
              <a:rPr lang="en-US" sz="2800" dirty="0">
                <a:latin typeface="Calibri" pitchFamily="34" charset="0"/>
                <a:cs typeface="Calibri" pitchFamily="34" charset="0"/>
              </a:rPr>
              <a:t>If you don’t hear from the interviewer within the specified time, call.</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43</a:t>
            </a:fld>
            <a:endParaRPr lang="en-CA" dirty="0"/>
          </a:p>
        </p:txBody>
      </p:sp>
    </p:spTree>
    <p:extLst>
      <p:ext uri="{BB962C8B-B14F-4D97-AF65-F5344CB8AC3E}">
        <p14:creationId xmlns:p14="http://schemas.microsoft.com/office/powerpoint/2010/main" val="16264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A773-FB5D-47D0-8996-C07C943B8211}"/>
              </a:ext>
            </a:extLst>
          </p:cNvPr>
          <p:cNvSpPr>
            <a:spLocks noGrp="1"/>
          </p:cNvSpPr>
          <p:nvPr>
            <p:ph type="title"/>
          </p:nvPr>
        </p:nvSpPr>
        <p:spPr/>
        <p:txBody>
          <a:bodyPr/>
          <a:lstStyle/>
          <a:p>
            <a:r>
              <a:rPr lang="en-CA" dirty="0"/>
              <a:t>Sending a Thank-You Message</a:t>
            </a:r>
          </a:p>
        </p:txBody>
      </p:sp>
      <p:sp>
        <p:nvSpPr>
          <p:cNvPr id="4" name="Footer Placeholder 3">
            <a:extLst>
              <a:ext uri="{FF2B5EF4-FFF2-40B4-BE49-F238E27FC236}">
                <a16:creationId xmlns:a16="http://schemas.microsoft.com/office/drawing/2014/main" id="{E96C5CFC-E134-4516-95C7-D2DF90CE3EA3}"/>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F8D7965B-E299-4633-B2F6-45B1422EB7CC}"/>
              </a:ext>
            </a:extLst>
          </p:cNvPr>
          <p:cNvSpPr>
            <a:spLocks noGrp="1"/>
          </p:cNvSpPr>
          <p:nvPr>
            <p:ph type="sldNum" sz="quarter" idx="4"/>
          </p:nvPr>
        </p:nvSpPr>
        <p:spPr/>
        <p:txBody>
          <a:bodyPr/>
          <a:lstStyle/>
          <a:p>
            <a:r>
              <a:rPr lang="en-CA" dirty="0"/>
              <a:t>16-</a:t>
            </a:r>
            <a:fld id="{90E60EF9-1974-4B4E-8EB0-BAAA0C254CFE}" type="slidenum">
              <a:rPr lang="en-CA" smtClean="0"/>
              <a:pPr/>
              <a:t>44</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1981" y="1196752"/>
            <a:ext cx="5220038" cy="5128947"/>
          </a:xfrm>
        </p:spPr>
      </p:pic>
    </p:spTree>
    <p:extLst>
      <p:ext uri="{BB962C8B-B14F-4D97-AF65-F5344CB8AC3E}">
        <p14:creationId xmlns:p14="http://schemas.microsoft.com/office/powerpoint/2010/main" val="218452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Contacting Your References</a:t>
            </a:r>
          </a:p>
        </p:txBody>
      </p:sp>
      <p:sp>
        <p:nvSpPr>
          <p:cNvPr id="3" name="Content Placeholder 2"/>
          <p:cNvSpPr>
            <a:spLocks noGrp="1"/>
          </p:cNvSpPr>
          <p:nvPr>
            <p:ph idx="1"/>
          </p:nvPr>
        </p:nvSpPr>
        <p:spPr>
          <a:xfrm>
            <a:off x="457200" y="1600200"/>
            <a:ext cx="7772400" cy="4525963"/>
          </a:xfrm>
        </p:spPr>
        <p:txBody>
          <a:bodyPr>
            <a:normAutofit/>
          </a:bodyPr>
          <a:lstStyle/>
          <a:p>
            <a:r>
              <a:rPr lang="en-CA" dirty="0"/>
              <a:t>Ensure you have asked permission to use references’ names.</a:t>
            </a:r>
          </a:p>
          <a:p>
            <a:r>
              <a:rPr lang="en-CA" dirty="0"/>
              <a:t>Supply them with a copy of your résumé and information about the types of positions you are seeking.</a:t>
            </a:r>
          </a:p>
          <a:p>
            <a:r>
              <a:rPr lang="en-CA" dirty="0"/>
              <a:t>To get letters of recommendation, recommenders need evidence to support generalizations, so give them ammunition.</a:t>
            </a:r>
          </a:p>
          <a:p>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45</a:t>
            </a:fld>
            <a:endParaRPr lang="en-CA" dirty="0"/>
          </a:p>
        </p:txBody>
      </p:sp>
    </p:spTree>
    <p:extLst>
      <p:ext uri="{BB962C8B-B14F-4D97-AF65-F5344CB8AC3E}">
        <p14:creationId xmlns:p14="http://schemas.microsoft.com/office/powerpoint/2010/main" val="80325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title"/>
          </p:nvPr>
        </p:nvSpPr>
        <p:spPr/>
        <p:txBody>
          <a:bodyPr/>
          <a:lstStyle/>
          <a:p>
            <a:r>
              <a:rPr lang="en-CA" dirty="0"/>
              <a:t>Following Up</a:t>
            </a:r>
          </a:p>
        </p:txBody>
      </p:sp>
      <p:sp>
        <p:nvSpPr>
          <p:cNvPr id="3" name="Content Placeholder 2"/>
          <p:cNvSpPr>
            <a:spLocks noGrp="1"/>
          </p:cNvSpPr>
          <p:nvPr>
            <p:ph idx="1"/>
          </p:nvPr>
        </p:nvSpPr>
        <p:spPr>
          <a:xfrm>
            <a:off x="457200" y="1600200"/>
            <a:ext cx="7848600" cy="4525963"/>
          </a:xfrm>
        </p:spPr>
        <p:txBody>
          <a:bodyPr>
            <a:normAutofit/>
          </a:bodyPr>
          <a:lstStyle/>
          <a:p>
            <a:r>
              <a:rPr lang="en-CA" dirty="0"/>
              <a:t>Consider following up if you don’t hear from the interviewer within five days.</a:t>
            </a:r>
          </a:p>
          <a:p>
            <a:r>
              <a:rPr lang="en-CA" dirty="0"/>
              <a:t>Use an e-mail to follow up—it is best and less intrusive.</a:t>
            </a:r>
          </a:p>
          <a:p>
            <a:r>
              <a:rPr lang="en-CA" dirty="0"/>
              <a:t>Sound professional and courteous, not desperate or frustrated.</a:t>
            </a:r>
          </a:p>
          <a:p>
            <a:r>
              <a:rPr lang="en-CA" dirty="0"/>
              <a:t>Don’t harass the interviewer and don’t force a decision.</a:t>
            </a:r>
          </a:p>
        </p:txBody>
      </p:sp>
      <p:sp>
        <p:nvSpPr>
          <p:cNvPr id="9"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46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CA" dirty="0">
                <a:solidFill>
                  <a:srgbClr val="000000"/>
                </a:solidFill>
              </a:rPr>
              <a:t>Preparing Additional </a:t>
            </a:r>
            <a:br>
              <a:rPr lang="en-CA" dirty="0">
                <a:solidFill>
                  <a:srgbClr val="000000"/>
                </a:solidFill>
              </a:rPr>
            </a:br>
            <a:r>
              <a:rPr lang="en-CA" dirty="0">
                <a:solidFill>
                  <a:srgbClr val="000000"/>
                </a:solidFill>
              </a:rPr>
              <a:t>Employment Documents</a:t>
            </a:r>
          </a:p>
        </p:txBody>
      </p:sp>
      <p:sp>
        <p:nvSpPr>
          <p:cNvPr id="3" name="Content Placeholder 2"/>
          <p:cNvSpPr>
            <a:spLocks noGrp="1"/>
          </p:cNvSpPr>
          <p:nvPr>
            <p:ph idx="1"/>
          </p:nvPr>
        </p:nvSpPr>
        <p:spPr>
          <a:xfrm>
            <a:off x="457200" y="1600200"/>
            <a:ext cx="7772400" cy="4525963"/>
          </a:xfrm>
        </p:spPr>
        <p:txBody>
          <a:bodyPr>
            <a:normAutofit fontScale="92500"/>
          </a:bodyPr>
          <a:lstStyle/>
          <a:p>
            <a:pPr marL="0" indent="0">
              <a:buNone/>
            </a:pPr>
            <a:r>
              <a:rPr lang="en-CA" b="1" dirty="0"/>
              <a:t>Application form</a:t>
            </a:r>
          </a:p>
          <a:p>
            <a:r>
              <a:rPr lang="en-CA" dirty="0"/>
              <a:t>Be ready with appropriate information for the application.</a:t>
            </a:r>
          </a:p>
          <a:p>
            <a:r>
              <a:rPr lang="en-CA" dirty="0"/>
              <a:t>Review the questions carefully before starting.</a:t>
            </a:r>
          </a:p>
          <a:p>
            <a:r>
              <a:rPr lang="en-CA" dirty="0"/>
              <a:t>Fill out the form neatly.</a:t>
            </a:r>
          </a:p>
          <a:p>
            <a:r>
              <a:rPr lang="en-CA" dirty="0"/>
              <a:t>Answer questions honestly.</a:t>
            </a:r>
          </a:p>
          <a:p>
            <a:r>
              <a:rPr lang="en-CA" dirty="0"/>
              <a:t>Use accurate spelling, grammar, capitalization, and punctuation.</a:t>
            </a:r>
          </a:p>
          <a:p>
            <a:endParaRPr lang="en-CA" dirty="0"/>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16-</a:t>
            </a:r>
            <a:fld id="{90E60EF9-1974-4B4E-8EB0-BAAA0C254CFE}" type="slidenum">
              <a:rPr lang="en-CA" smtClean="0"/>
              <a:pPr/>
              <a:t>47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2437"/>
            <a:ext cx="7772400" cy="4525963"/>
          </a:xfrm>
        </p:spPr>
        <p:txBody>
          <a:bodyPr>
            <a:normAutofit fontScale="92500" lnSpcReduction="20000"/>
          </a:bodyPr>
          <a:lstStyle/>
          <a:p>
            <a:pPr marL="0" indent="0">
              <a:buNone/>
            </a:pPr>
            <a:r>
              <a:rPr lang="en-CA" b="1" dirty="0"/>
              <a:t>Application or résumé follow-up message</a:t>
            </a:r>
          </a:p>
          <a:p>
            <a:r>
              <a:rPr lang="en-CA" dirty="0"/>
              <a:t>Send a short follow-up e-mail or letter to jog the personnel officer’s memory, demonstrate serious interest, and emphasize your qualifications or add new information.</a:t>
            </a:r>
          </a:p>
          <a:p>
            <a:pPr marL="0" indent="0">
              <a:buNone/>
            </a:pPr>
            <a:r>
              <a:rPr lang="en-CA" b="1" dirty="0"/>
              <a:t>Rejection follow-up message</a:t>
            </a:r>
          </a:p>
          <a:p>
            <a:r>
              <a:rPr lang="en-CA" dirty="0"/>
              <a:t>Respond to rejections as other candidates may decline the position.</a:t>
            </a:r>
          </a:p>
          <a:p>
            <a:r>
              <a:rPr lang="en-CA" dirty="0"/>
              <a:t>Be assured it is acceptable to admit disappointment.</a:t>
            </a:r>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16-</a:t>
            </a:r>
            <a:fld id="{90E60EF9-1974-4B4E-8EB0-BAAA0C254CFE}" type="slidenum">
              <a:rPr lang="en-CA" smtClean="0"/>
              <a:pPr/>
              <a:t>48</a:t>
            </a:fld>
            <a:endParaRPr lang="en-CA" dirty="0"/>
          </a:p>
        </p:txBody>
      </p:sp>
      <p:sp>
        <p:nvSpPr>
          <p:cNvPr id="10" name="Title 1"/>
          <p:cNvSpPr>
            <a:spLocks noGrp="1"/>
          </p:cNvSpPr>
          <p:nvPr>
            <p:ph type="title"/>
          </p:nvPr>
        </p:nvSpPr>
        <p:spPr>
          <a:xfrm>
            <a:off x="0" y="274638"/>
            <a:ext cx="9144000" cy="1143000"/>
          </a:xfrm>
        </p:spPr>
        <p:txBody>
          <a:bodyPr>
            <a:normAutofit fontScale="90000"/>
          </a:bodyPr>
          <a:lstStyle/>
          <a:p>
            <a:r>
              <a:rPr lang="en-CA" dirty="0">
                <a:solidFill>
                  <a:srgbClr val="000000"/>
                </a:solidFill>
              </a:rPr>
              <a:t>Preparing Additional </a:t>
            </a:r>
            <a:br>
              <a:rPr lang="en-CA" dirty="0">
                <a:solidFill>
                  <a:srgbClr val="000000"/>
                </a:solidFill>
              </a:rPr>
            </a:br>
            <a:r>
              <a:rPr lang="en-CA" dirty="0">
                <a:solidFill>
                  <a:srgbClr val="000000"/>
                </a:solidFill>
              </a:rPr>
              <a:t>Employment Documents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7772400" cy="4797971"/>
          </a:xfrm>
        </p:spPr>
        <p:txBody>
          <a:bodyPr>
            <a:noAutofit/>
          </a:bodyPr>
          <a:lstStyle/>
          <a:p>
            <a:pPr marL="0" indent="0">
              <a:spcBef>
                <a:spcPts val="0"/>
              </a:spcBef>
              <a:buNone/>
            </a:pPr>
            <a:r>
              <a:rPr lang="en-CA" sz="2600" b="1" dirty="0"/>
              <a:t>Job acceptance and rejection message</a:t>
            </a:r>
          </a:p>
          <a:p>
            <a:pPr>
              <a:spcBef>
                <a:spcPts val="0"/>
              </a:spcBef>
            </a:pPr>
            <a:r>
              <a:rPr lang="en-CA" sz="2600" dirty="0"/>
              <a:t>Follow up with an acceptance e-mail or letter to confirm details and formalize acceptance</a:t>
            </a:r>
          </a:p>
          <a:p>
            <a:pPr>
              <a:spcBef>
                <a:spcPts val="0"/>
              </a:spcBef>
            </a:pPr>
            <a:r>
              <a:rPr lang="en-CA" sz="2600" dirty="0"/>
              <a:t>Show professionalism if you must turn down a job offer.</a:t>
            </a:r>
          </a:p>
          <a:p>
            <a:pPr>
              <a:spcBef>
                <a:spcPts val="0"/>
              </a:spcBef>
            </a:pPr>
            <a:r>
              <a:rPr lang="en-CA" sz="2600" dirty="0"/>
              <a:t>Thank the employer for the job, and explain briefly that you are turning it down.</a:t>
            </a:r>
          </a:p>
          <a:p>
            <a:pPr marL="0" indent="0">
              <a:spcBef>
                <a:spcPts val="0"/>
              </a:spcBef>
              <a:buNone/>
            </a:pPr>
            <a:r>
              <a:rPr lang="en-CA" sz="2600" b="1" dirty="0"/>
              <a:t>Resignation letter</a:t>
            </a:r>
          </a:p>
          <a:p>
            <a:pPr>
              <a:spcBef>
                <a:spcPts val="0"/>
              </a:spcBef>
            </a:pPr>
            <a:r>
              <a:rPr lang="en-CA" sz="2600" dirty="0"/>
              <a:t>Leave your position gracefully and tactfully by writing a formal letter.</a:t>
            </a:r>
          </a:p>
          <a:p>
            <a:pPr>
              <a:spcBef>
                <a:spcPts val="0"/>
              </a:spcBef>
            </a:pPr>
            <a:r>
              <a:rPr lang="en-CA" sz="2600" dirty="0"/>
              <a:t>Remember that many resignation letters are placed in personnel files.</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16-</a:t>
            </a:r>
            <a:fld id="{90E60EF9-1974-4B4E-8EB0-BAAA0C254CFE}" type="slidenum">
              <a:rPr lang="en-CA" smtClean="0"/>
              <a:pPr/>
              <a:t>49</a:t>
            </a:fld>
            <a:endParaRPr lang="en-CA" dirty="0"/>
          </a:p>
        </p:txBody>
      </p:sp>
      <p:sp>
        <p:nvSpPr>
          <p:cNvPr id="10" name="Title 1"/>
          <p:cNvSpPr>
            <a:spLocks noGrp="1"/>
          </p:cNvSpPr>
          <p:nvPr>
            <p:ph type="title"/>
          </p:nvPr>
        </p:nvSpPr>
        <p:spPr>
          <a:xfrm>
            <a:off x="0" y="274638"/>
            <a:ext cx="9144000" cy="1143000"/>
          </a:xfrm>
        </p:spPr>
        <p:txBody>
          <a:bodyPr>
            <a:normAutofit fontScale="90000"/>
          </a:bodyPr>
          <a:lstStyle/>
          <a:p>
            <a:r>
              <a:rPr lang="en-CA" dirty="0">
                <a:solidFill>
                  <a:srgbClr val="000000"/>
                </a:solidFill>
              </a:rPr>
              <a:t>Preparing Additional </a:t>
            </a:r>
            <a:br>
              <a:rPr lang="en-CA" dirty="0">
                <a:solidFill>
                  <a:srgbClr val="000000"/>
                </a:solidFill>
              </a:rPr>
            </a:br>
            <a:r>
              <a:rPr lang="en-CA" dirty="0">
                <a:solidFill>
                  <a:srgbClr val="000000"/>
                </a:solidFill>
              </a:rPr>
              <a:t>Employment Documents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17304-7F05-498E-86AF-CD03063DEC82}"/>
              </a:ext>
            </a:extLst>
          </p:cNvPr>
          <p:cNvSpPr>
            <a:spLocks noGrp="1"/>
          </p:cNvSpPr>
          <p:nvPr>
            <p:ph idx="1"/>
          </p:nvPr>
        </p:nvSpPr>
        <p:spPr/>
        <p:txBody>
          <a:bodyPr/>
          <a:lstStyle/>
          <a:p>
            <a:pPr marL="0" indent="0">
              <a:buNone/>
            </a:pPr>
            <a:r>
              <a:rPr lang="en-CA" dirty="0"/>
              <a:t>Employers use interviews</a:t>
            </a:r>
          </a:p>
          <a:p>
            <a:r>
              <a:rPr lang="en-CA" dirty="0"/>
              <a:t>To assess your abilities in relation to the requirements of the position</a:t>
            </a:r>
          </a:p>
          <a:p>
            <a:r>
              <a:rPr lang="en-CA" dirty="0"/>
              <a:t>To discuss your training, experience, knowledge, and abilities in more detail</a:t>
            </a:r>
          </a:p>
          <a:p>
            <a:r>
              <a:rPr lang="en-CA" dirty="0"/>
              <a:t>To see what drives and motivates you</a:t>
            </a:r>
          </a:p>
          <a:p>
            <a:r>
              <a:rPr lang="en-CA" dirty="0"/>
              <a:t>To decide whether you would fit into the organization</a:t>
            </a:r>
          </a:p>
          <a:p>
            <a:endParaRPr lang="en-CA" dirty="0"/>
          </a:p>
          <a:p>
            <a:endParaRPr lang="en-CA" dirty="0"/>
          </a:p>
        </p:txBody>
      </p:sp>
      <p:sp>
        <p:nvSpPr>
          <p:cNvPr id="4" name="Footer Placeholder 3">
            <a:extLst>
              <a:ext uri="{FF2B5EF4-FFF2-40B4-BE49-F238E27FC236}">
                <a16:creationId xmlns:a16="http://schemas.microsoft.com/office/drawing/2014/main" id="{21773E73-ABA0-4230-87B5-B5907F923445}"/>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29EFEB41-B85B-4B33-8A44-1AC41D1060A7}"/>
              </a:ext>
            </a:extLst>
          </p:cNvPr>
          <p:cNvSpPr>
            <a:spLocks noGrp="1"/>
          </p:cNvSpPr>
          <p:nvPr>
            <p:ph type="sldNum" sz="quarter" idx="4"/>
          </p:nvPr>
        </p:nvSpPr>
        <p:spPr/>
        <p:txBody>
          <a:bodyPr/>
          <a:lstStyle/>
          <a:p>
            <a:r>
              <a:rPr lang="en-CA" dirty="0"/>
              <a:t>16-</a:t>
            </a:r>
            <a:fld id="{90E60EF9-1974-4B4E-8EB0-BAAA0C254CFE}" type="slidenum">
              <a:rPr lang="en-CA" smtClean="0"/>
              <a:pPr/>
              <a:t>5</a:t>
            </a:fld>
            <a:endParaRPr lang="en-CA" dirty="0"/>
          </a:p>
        </p:txBody>
      </p:sp>
      <p:sp>
        <p:nvSpPr>
          <p:cNvPr id="6" name="Title 1">
            <a:extLst>
              <a:ext uri="{FF2B5EF4-FFF2-40B4-BE49-F238E27FC236}">
                <a16:creationId xmlns:a16="http://schemas.microsoft.com/office/drawing/2014/main" id="{B8E48032-A990-416A-91F8-4A220FFD0971}"/>
              </a:ext>
            </a:extLst>
          </p:cNvPr>
          <p:cNvSpPr>
            <a:spLocks noGrp="1"/>
          </p:cNvSpPr>
          <p:nvPr>
            <p:ph type="title"/>
          </p:nvPr>
        </p:nvSpPr>
        <p:spPr/>
        <p:txBody>
          <a:bodyPr>
            <a:normAutofit fontScale="90000"/>
          </a:bodyPr>
          <a:lstStyle/>
          <a:p>
            <a:r>
              <a:rPr lang="en-CA" dirty="0">
                <a:solidFill>
                  <a:srgbClr val="000000"/>
                </a:solidFill>
              </a:rPr>
              <a:t>The Purpose, Sequence, and Types of </a:t>
            </a:r>
            <a:br>
              <a:rPr lang="en-CA" dirty="0">
                <a:solidFill>
                  <a:srgbClr val="000000"/>
                </a:solidFill>
              </a:rPr>
            </a:br>
            <a:r>
              <a:rPr lang="en-CA" dirty="0">
                <a:solidFill>
                  <a:srgbClr val="000000"/>
                </a:solidFill>
              </a:rPr>
              <a:t>Job Interviews</a:t>
            </a:r>
          </a:p>
        </p:txBody>
      </p:sp>
    </p:spTree>
    <p:extLst>
      <p:ext uri="{BB962C8B-B14F-4D97-AF65-F5344CB8AC3E}">
        <p14:creationId xmlns:p14="http://schemas.microsoft.com/office/powerpoint/2010/main" val="60959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a:bodyPr>
          <a:lstStyle/>
          <a:p>
            <a:r>
              <a:rPr lang="en-US" i="1" dirty="0"/>
              <a:t>Summary of Learning Objectives</a:t>
            </a:r>
          </a:p>
        </p:txBody>
      </p:sp>
      <p:sp>
        <p:nvSpPr>
          <p:cNvPr id="5" name="Content Placeholder 4"/>
          <p:cNvSpPr>
            <a:spLocks noGrp="1"/>
          </p:cNvSpPr>
          <p:nvPr>
            <p:ph idx="1"/>
          </p:nvPr>
        </p:nvSpPr>
        <p:spPr>
          <a:xfrm>
            <a:off x="457200" y="1600200"/>
            <a:ext cx="7696200" cy="4525963"/>
          </a:xfrm>
        </p:spPr>
        <p:txBody>
          <a:bodyPr>
            <a:normAutofit/>
          </a:bodyPr>
          <a:lstStyle/>
          <a:p>
            <a:r>
              <a:rPr lang="en-CA" sz="3400" dirty="0"/>
              <a:t>Explain the purposes, sequence, and types of job interviews</a:t>
            </a:r>
          </a:p>
          <a:p>
            <a:r>
              <a:rPr lang="en-CA" sz="3400" dirty="0"/>
              <a:t>Describe what to do before an interview, including ensuring professional phone techniques, researching the target company, rehearsing success stories, cleaning up digital dirt, and fighting fear.</a:t>
            </a:r>
          </a:p>
          <a:p>
            <a:endParaRPr lang="en-CA" sz="3400"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50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0-#ppt_w/2"/>
                                          </p:val>
                                        </p:tav>
                                        <p:tav tm="100000">
                                          <p:val>
                                            <p:strVal val="#ppt_x"/>
                                          </p:val>
                                        </p:tav>
                                      </p:tavLst>
                                    </p:anim>
                                    <p:anim calcmode="lin" valueType="num">
                                      <p:cBhvr additive="base">
                                        <p:cTn id="8" dur="500" fill="hold"/>
                                        <p:tgtEl>
                                          <p:spTgt spid="1894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Summary of Learning Objectives</a:t>
            </a:r>
            <a:endParaRPr lang="en-CA" i="1" dirty="0"/>
          </a:p>
        </p:txBody>
      </p:sp>
      <p:sp>
        <p:nvSpPr>
          <p:cNvPr id="3" name="Content Placeholder 2"/>
          <p:cNvSpPr>
            <a:spLocks noGrp="1"/>
          </p:cNvSpPr>
          <p:nvPr>
            <p:ph idx="1"/>
          </p:nvPr>
        </p:nvSpPr>
        <p:spPr>
          <a:xfrm>
            <a:off x="457200" y="1600200"/>
            <a:ext cx="7772400" cy="4525963"/>
          </a:xfrm>
        </p:spPr>
        <p:txBody>
          <a:bodyPr>
            <a:normAutofit lnSpcReduction="10000"/>
          </a:bodyPr>
          <a:lstStyle/>
          <a:p>
            <a:r>
              <a:rPr lang="en-CA" dirty="0"/>
              <a:t>Describe what to do during an interview, including controlling nonverbal messages and answering typical interview questions.</a:t>
            </a:r>
          </a:p>
          <a:p>
            <a:r>
              <a:rPr lang="en-CA" dirty="0"/>
              <a:t>Describe what you do after an interview, including thanking the interviewer, contacting references, and writing follow-up messages.</a:t>
            </a:r>
          </a:p>
          <a:p>
            <a:r>
              <a:rPr lang="en-CA" dirty="0">
                <a:latin typeface="Calibri" pitchFamily="34" charset="0"/>
                <a:cs typeface="Calibri" pitchFamily="34" charset="0"/>
              </a:rPr>
              <a:t>Prepare additional employment documents. </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51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B9C3-F65F-4785-97C0-2C7C220F23C5}"/>
              </a:ext>
            </a:extLst>
          </p:cNvPr>
          <p:cNvSpPr>
            <a:spLocks noGrp="1"/>
          </p:cNvSpPr>
          <p:nvPr>
            <p:ph type="title"/>
          </p:nvPr>
        </p:nvSpPr>
        <p:spPr/>
        <p:txBody>
          <a:bodyPr/>
          <a:lstStyle/>
          <a:p>
            <a:r>
              <a:rPr lang="en-CA" dirty="0"/>
              <a:t>Latest Trends in Interviewing</a:t>
            </a:r>
          </a:p>
        </p:txBody>
      </p:sp>
      <p:sp>
        <p:nvSpPr>
          <p:cNvPr id="4" name="Footer Placeholder 3">
            <a:extLst>
              <a:ext uri="{FF2B5EF4-FFF2-40B4-BE49-F238E27FC236}">
                <a16:creationId xmlns:a16="http://schemas.microsoft.com/office/drawing/2014/main" id="{963413C8-7972-41BA-9CCE-A98F2DB62B0B}"/>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203D4A3-1C18-4BEE-A52D-8673EE7BAF3C}"/>
              </a:ext>
            </a:extLst>
          </p:cNvPr>
          <p:cNvSpPr>
            <a:spLocks noGrp="1"/>
          </p:cNvSpPr>
          <p:nvPr>
            <p:ph type="sldNum" sz="quarter" idx="4"/>
          </p:nvPr>
        </p:nvSpPr>
        <p:spPr/>
        <p:txBody>
          <a:bodyPr/>
          <a:lstStyle/>
          <a:p>
            <a:r>
              <a:rPr lang="en-CA" dirty="0"/>
              <a:t>16-</a:t>
            </a:r>
            <a:fld id="{90E60EF9-1974-4B4E-8EB0-BAAA0C254CFE}" type="slidenum">
              <a:rPr lang="en-CA" smtClean="0"/>
              <a:pPr/>
              <a:t>6</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3731" y="1320935"/>
            <a:ext cx="4876538" cy="4988385"/>
          </a:xfrm>
        </p:spPr>
      </p:pic>
    </p:spTree>
    <p:extLst>
      <p:ext uri="{BB962C8B-B14F-4D97-AF65-F5344CB8AC3E}">
        <p14:creationId xmlns:p14="http://schemas.microsoft.com/office/powerpoint/2010/main" val="183014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9D4E-C15A-4AC0-97FE-42D5BF8FDBF5}"/>
              </a:ext>
            </a:extLst>
          </p:cNvPr>
          <p:cNvSpPr>
            <a:spLocks noGrp="1"/>
          </p:cNvSpPr>
          <p:nvPr>
            <p:ph type="title"/>
          </p:nvPr>
        </p:nvSpPr>
        <p:spPr/>
        <p:txBody>
          <a:bodyPr/>
          <a:lstStyle/>
          <a:p>
            <a:r>
              <a:rPr lang="en-CA" dirty="0"/>
              <a:t>Six Stages of the Hiring Process</a:t>
            </a:r>
          </a:p>
        </p:txBody>
      </p:sp>
      <p:sp>
        <p:nvSpPr>
          <p:cNvPr id="4" name="Footer Placeholder 3">
            <a:extLst>
              <a:ext uri="{FF2B5EF4-FFF2-40B4-BE49-F238E27FC236}">
                <a16:creationId xmlns:a16="http://schemas.microsoft.com/office/drawing/2014/main" id="{B2E486C0-B78E-4FCC-BA3E-7A8354D3C3C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F2B21281-2340-4906-A5F1-548FE5BC0EC2}"/>
              </a:ext>
            </a:extLst>
          </p:cNvPr>
          <p:cNvSpPr>
            <a:spLocks noGrp="1"/>
          </p:cNvSpPr>
          <p:nvPr>
            <p:ph type="sldNum" sz="quarter" idx="4"/>
          </p:nvPr>
        </p:nvSpPr>
        <p:spPr/>
        <p:txBody>
          <a:bodyPr/>
          <a:lstStyle/>
          <a:p>
            <a:r>
              <a:rPr lang="en-CA" dirty="0"/>
              <a:t>16-</a:t>
            </a:r>
            <a:fld id="{90E60EF9-1974-4B4E-8EB0-BAAA0C254CFE}" type="slidenum">
              <a:rPr lang="en-CA" smtClean="0"/>
              <a:pPr/>
              <a:t>7</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8300" y="2636912"/>
            <a:ext cx="8167400" cy="1994365"/>
          </a:xfrm>
        </p:spPr>
      </p:pic>
    </p:spTree>
    <p:extLst>
      <p:ext uri="{BB962C8B-B14F-4D97-AF65-F5344CB8AC3E}">
        <p14:creationId xmlns:p14="http://schemas.microsoft.com/office/powerpoint/2010/main" val="26886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latin typeface="Calibri" pitchFamily="34" charset="0"/>
                <a:cs typeface="Calibri" pitchFamily="34" charset="0"/>
              </a:rPr>
              <a:t>Types of Employment Interviews</a:t>
            </a:r>
            <a:endParaRPr lang="en-CA" dirty="0"/>
          </a:p>
        </p:txBody>
      </p:sp>
      <p:sp>
        <p:nvSpPr>
          <p:cNvPr id="3" name="Content Placeholder 2"/>
          <p:cNvSpPr>
            <a:spLocks noGrp="1"/>
          </p:cNvSpPr>
          <p:nvPr>
            <p:ph idx="1"/>
          </p:nvPr>
        </p:nvSpPr>
        <p:spPr>
          <a:xfrm>
            <a:off x="457200" y="1600200"/>
            <a:ext cx="7620000" cy="4525963"/>
          </a:xfrm>
        </p:spPr>
        <p:txBody>
          <a:bodyPr>
            <a:normAutofit/>
          </a:bodyPr>
          <a:lstStyle/>
          <a:p>
            <a:r>
              <a:rPr lang="en-CA" sz="3300" dirty="0"/>
              <a:t>Screening interviews</a:t>
            </a:r>
          </a:p>
          <a:p>
            <a:r>
              <a:rPr lang="en-CA" sz="3300" dirty="0"/>
              <a:t>Hiring and placement interviews</a:t>
            </a:r>
          </a:p>
          <a:p>
            <a:r>
              <a:rPr lang="en-CA" sz="3300" dirty="0"/>
              <a:t>Panel interviews</a:t>
            </a:r>
          </a:p>
          <a:p>
            <a:r>
              <a:rPr lang="en-CA" sz="3300" dirty="0"/>
              <a:t>Group interviews</a:t>
            </a:r>
          </a:p>
          <a:p>
            <a:r>
              <a:rPr lang="en-CA" sz="3300" dirty="0"/>
              <a:t>Sequential interviews</a:t>
            </a:r>
          </a:p>
          <a:p>
            <a:r>
              <a:rPr lang="en-CA" sz="3300" dirty="0"/>
              <a:t>Video interviews</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8</a:t>
            </a:fld>
            <a:endParaRPr lang="en-CA" dirty="0"/>
          </a:p>
        </p:txBody>
      </p:sp>
    </p:spTree>
    <p:extLst>
      <p:ext uri="{BB962C8B-B14F-4D97-AF65-F5344CB8AC3E}">
        <p14:creationId xmlns:p14="http://schemas.microsoft.com/office/powerpoint/2010/main" val="168073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CA" dirty="0"/>
              <a:t>Types of Employment Interviews</a:t>
            </a:r>
          </a:p>
        </p:txBody>
      </p:sp>
      <p:sp>
        <p:nvSpPr>
          <p:cNvPr id="3" name="Content Placeholder 2"/>
          <p:cNvSpPr>
            <a:spLocks noGrp="1"/>
          </p:cNvSpPr>
          <p:nvPr>
            <p:ph idx="1"/>
          </p:nvPr>
        </p:nvSpPr>
        <p:spPr>
          <a:xfrm>
            <a:off x="457200" y="1600200"/>
            <a:ext cx="7772400" cy="4525963"/>
          </a:xfrm>
        </p:spPr>
        <p:txBody>
          <a:bodyPr>
            <a:normAutofit/>
          </a:bodyPr>
          <a:lstStyle/>
          <a:p>
            <a:pPr marL="0" indent="0">
              <a:buNone/>
            </a:pPr>
            <a:r>
              <a:rPr lang="en-CA" b="1" dirty="0"/>
              <a:t>Screening interviews</a:t>
            </a:r>
          </a:p>
          <a:p>
            <a:pPr lvl="1">
              <a:buFont typeface="Arial" panose="020B0604020202020204" pitchFamily="34" charset="0"/>
              <a:buChar char="•"/>
            </a:pPr>
            <a:r>
              <a:rPr lang="en-CA" sz="3000" dirty="0"/>
              <a:t>Eliminate those who fail to meet minimum requirements</a:t>
            </a:r>
          </a:p>
          <a:p>
            <a:pPr lvl="1">
              <a:buFont typeface="Arial" panose="020B0604020202020204" pitchFamily="34" charset="0"/>
              <a:buChar char="•"/>
            </a:pPr>
            <a:r>
              <a:rPr lang="en-CA" sz="3000" dirty="0"/>
              <a:t>Save time and money by weeding out less-qualified candidates before scheduling face-to-face interviews</a:t>
            </a:r>
          </a:p>
          <a:p>
            <a:pPr lvl="1">
              <a:buFont typeface="Arial" panose="020B0604020202020204" pitchFamily="34" charset="0"/>
              <a:buChar char="•"/>
            </a:pPr>
            <a:r>
              <a:rPr lang="en-CA" sz="3000" dirty="0"/>
              <a:t>Take place on the telephone and sometimes online</a:t>
            </a:r>
          </a:p>
          <a:p>
            <a:endParaRPr lang="en-CA" dirty="0"/>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16-</a:t>
            </a:r>
            <a:fld id="{90E60EF9-1974-4B4E-8EB0-BAAA0C254CFE}" type="slidenum">
              <a:rPr lang="en-CA" smtClean="0"/>
              <a:pPr/>
              <a:t>9</a:t>
            </a:fld>
            <a:endParaRPr lang="en-CA" dirty="0"/>
          </a:p>
        </p:txBody>
      </p:sp>
    </p:spTree>
    <p:extLst>
      <p:ext uri="{BB962C8B-B14F-4D97-AF65-F5344CB8AC3E}">
        <p14:creationId xmlns:p14="http://schemas.microsoft.com/office/powerpoint/2010/main" val="394934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16307</TotalTime>
  <Words>4731</Words>
  <Application>Microsoft Office PowerPoint</Application>
  <PresentationFormat>On-screen Show (4:3)</PresentationFormat>
  <Paragraphs>542</Paragraphs>
  <Slides>51</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Gill Sans MT</vt:lpstr>
      <vt:lpstr>Wingdings</vt:lpstr>
      <vt:lpstr>1_Office Theme</vt:lpstr>
      <vt:lpstr>PowerPoint Presentation</vt:lpstr>
      <vt:lpstr>Interviewing and  Following Up</vt:lpstr>
      <vt:lpstr>Interviewing and Following Up</vt:lpstr>
      <vt:lpstr>The Purpose, Sequence, and Types of  Job Interviews</vt:lpstr>
      <vt:lpstr>The Purpose, Sequence, and Types of  Job Interviews</vt:lpstr>
      <vt:lpstr>Latest Trends in Interviewing</vt:lpstr>
      <vt:lpstr>Six Stages of the Hiring Process</vt:lpstr>
      <vt:lpstr>Types of Employment Interviews</vt:lpstr>
      <vt:lpstr>Types of Employment Interviews</vt:lpstr>
      <vt:lpstr>Types of Employment Interviews</vt:lpstr>
      <vt:lpstr>Types of Employment Interviews</vt:lpstr>
      <vt:lpstr>Types of Employment Interviews </vt:lpstr>
      <vt:lpstr>Types of Employment Interviews </vt:lpstr>
      <vt:lpstr>Preparing for a Video Job Interview</vt:lpstr>
      <vt:lpstr>Before the Interview</vt:lpstr>
      <vt:lpstr>Making the  First Conversation Impressive</vt:lpstr>
      <vt:lpstr>Making the  First Conversation Impressive</vt:lpstr>
      <vt:lpstr>Researching the Target Company </vt:lpstr>
      <vt:lpstr>Rehearsing Success Stories</vt:lpstr>
      <vt:lpstr>Rehearsing Success Stories</vt:lpstr>
      <vt:lpstr>Cleaning Up Digital Dirt</vt:lpstr>
      <vt:lpstr>Travelling to and  Arriving at Your Interview</vt:lpstr>
      <vt:lpstr>Fighting Fear </vt:lpstr>
      <vt:lpstr>During the Interview</vt:lpstr>
      <vt:lpstr>During the Interview</vt:lpstr>
      <vt:lpstr>Practising to Answer  Interview Questions</vt:lpstr>
      <vt:lpstr>Practising How to Answer  Interview Questions</vt:lpstr>
      <vt:lpstr>Questions to Get Acquainted</vt:lpstr>
      <vt:lpstr>Questions to Gauge Your Interest</vt:lpstr>
      <vt:lpstr> Questions About Your Experience and Accomplishments </vt:lpstr>
      <vt:lpstr>Questions About Your Experience and Accomplishments</vt:lpstr>
      <vt:lpstr> Questions About the Future </vt:lpstr>
      <vt:lpstr> Challenging Questions  </vt:lpstr>
      <vt:lpstr> Questions About Salary </vt:lpstr>
      <vt:lpstr> Situational Questions  </vt:lpstr>
      <vt:lpstr> Behavioural Questions </vt:lpstr>
      <vt:lpstr>Using the STAR Method to Answer Behavioural Interview Questions</vt:lpstr>
      <vt:lpstr> Illegal and Inappropriate Questions  </vt:lpstr>
      <vt:lpstr> Illegal and Inappropriate Questions  </vt:lpstr>
      <vt:lpstr>Asking Your Own Questions</vt:lpstr>
      <vt:lpstr>Asking Your Own Questions</vt:lpstr>
      <vt:lpstr>Ending Positively </vt:lpstr>
      <vt:lpstr>After the Interview</vt:lpstr>
      <vt:lpstr>Sending a Thank-You Message</vt:lpstr>
      <vt:lpstr>Contacting Your References</vt:lpstr>
      <vt:lpstr>Following Up</vt:lpstr>
      <vt:lpstr>Preparing Additional  Employment Documents</vt:lpstr>
      <vt:lpstr>Preparing Additional  Employment Documents</vt:lpstr>
      <vt:lpstr>Preparing Additional  Employment Documents </vt:lpstr>
      <vt:lpstr>Summary of Learning Objectives</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Interviewing and Following Up</dc:title>
  <dc:creator>Kathy</dc:creator>
  <cp:lastModifiedBy>Benson, Tara</cp:lastModifiedBy>
  <cp:revision>530</cp:revision>
  <cp:lastPrinted>2017-10-24T02:04:50Z</cp:lastPrinted>
  <dcterms:created xsi:type="dcterms:W3CDTF">2015-03-13T17:40:29Z</dcterms:created>
  <dcterms:modified xsi:type="dcterms:W3CDTF">2020-10-25T23:40:45Z</dcterms:modified>
</cp:coreProperties>
</file>