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6"/>
  </p:notesMasterIdLst>
  <p:handoutMasterIdLst>
    <p:handoutMasterId r:id="rId17"/>
  </p:handoutMasterIdLst>
  <p:sldIdLst>
    <p:sldId id="266" r:id="rId2"/>
    <p:sldId id="257" r:id="rId3"/>
    <p:sldId id="260" r:id="rId4"/>
    <p:sldId id="262" r:id="rId5"/>
    <p:sldId id="263" r:id="rId6"/>
    <p:sldId id="264" r:id="rId7"/>
    <p:sldId id="267" r:id="rId8"/>
    <p:sldId id="274" r:id="rId9"/>
    <p:sldId id="275" r:id="rId10"/>
    <p:sldId id="279" r:id="rId11"/>
    <p:sldId id="277" r:id="rId12"/>
    <p:sldId id="268" r:id="rId13"/>
    <p:sldId id="269" r:id="rId14"/>
    <p:sldId id="272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2434"/>
    <a:srgbClr val="FF7C80"/>
    <a:srgbClr val="13243E"/>
    <a:srgbClr val="FCEBDB"/>
    <a:srgbClr val="0D274C"/>
    <a:srgbClr val="565656"/>
    <a:srgbClr val="B2B2B2"/>
    <a:srgbClr val="030D17"/>
    <a:srgbClr val="10406D"/>
    <a:srgbClr val="2A2E37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4615" autoAdjust="0"/>
    <p:restoredTop sz="86462" autoAdjust="0"/>
  </p:normalViewPr>
  <p:slideViewPr>
    <p:cSldViewPr>
      <p:cViewPr>
        <p:scale>
          <a:sx n="60" d="100"/>
          <a:sy n="60" d="100"/>
        </p:scale>
        <p:origin x="-2268" y="-3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58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A412DC-10C6-4EA6-92DE-35CD9F5C37DD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5ABD7A-21B9-4F3E-9EA7-2E9AAA9C641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7D7717-4640-4778-A66A-FCBA5A664DAE}" type="datetimeFigureOut">
              <a:rPr lang="en-US" smtClean="0"/>
              <a:pPr/>
              <a:t>3/8/2018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7AD9AF-B633-4446-B76F-4E8F6F82BA1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EA119-86D5-4A0A-81AF-09C5E86F876D}" type="datetime1">
              <a:rPr lang="en-US" smtClean="0"/>
              <a:t>3/8/2018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B51A2-83FF-4A67-B435-CCB6EA2B378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36ED2-F85C-49C6-804F-C84A7D7C647E}" type="datetime1">
              <a:rPr lang="en-US" smtClean="0"/>
              <a:t>3/8/2018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B51A2-83FF-4A67-B435-CCB6EA2B378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97408-A06B-43EC-B17F-E3B7E806E720}" type="datetime1">
              <a:rPr lang="en-US" smtClean="0"/>
              <a:t>3/8/2018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B51A2-83FF-4A67-B435-CCB6EA2B378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07D92-4042-4473-8166-599E9B08A120}" type="datetime1">
              <a:rPr lang="en-US" smtClean="0"/>
              <a:t>3/8/2018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B51A2-83FF-4A67-B435-CCB6EA2B378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64907-BB8B-40CA-B803-B690639654B5}" type="datetime1">
              <a:rPr lang="en-US" smtClean="0"/>
              <a:t>3/8/2018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B51A2-83FF-4A67-B435-CCB6EA2B378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5E52E-20C7-4C22-806E-AB508CE9F364}" type="datetime1">
              <a:rPr lang="en-US" smtClean="0"/>
              <a:t>3/8/2018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B51A2-83FF-4A67-B435-CCB6EA2B378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50069-8A49-4860-B7F6-52EB13F5E66C}" type="datetime1">
              <a:rPr lang="en-US" smtClean="0"/>
              <a:t>3/8/2018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B51A2-83FF-4A67-B435-CCB6EA2B378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CF50D-4B74-49F9-A3FF-48B27CE4F0A7}" type="datetime1">
              <a:rPr lang="en-US" smtClean="0"/>
              <a:t>3/8/2018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B51A2-83FF-4A67-B435-CCB6EA2B378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496F6-953E-4696-9B1E-9410F15C2A53}" type="datetime1">
              <a:rPr lang="en-US" smtClean="0"/>
              <a:t>3/8/2018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B51A2-83FF-4A67-B435-CCB6EA2B378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9311C-F9C8-4BDB-8E58-FC7700EB6236}" type="datetime1">
              <a:rPr lang="en-US" smtClean="0"/>
              <a:t>3/8/2018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B51A2-83FF-4A67-B435-CCB6EA2B378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A11DD-80DA-4DD7-89F3-4EC47F831853}" type="datetime1">
              <a:rPr lang="en-US" smtClean="0"/>
              <a:t>3/8/2018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B51A2-83FF-4A67-B435-CCB6EA2B378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B466DD-03D8-4C7E-B0AE-2821B0BE3382}" type="datetime1">
              <a:rPr lang="en-US" smtClean="0"/>
              <a:t>3/8/2018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7B51A2-83FF-4A67-B435-CCB6EA2B378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24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 txBox="1">
            <a:spLocks/>
          </p:cNvSpPr>
          <p:nvPr/>
        </p:nvSpPr>
        <p:spPr>
          <a:xfrm>
            <a:off x="4495800" y="5181600"/>
            <a:ext cx="3886200" cy="1066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just">
              <a:spcBef>
                <a:spcPct val="20000"/>
              </a:spcBef>
              <a:defRPr/>
            </a:pPr>
            <a:r>
              <a:rPr lang="en-US" b="1" dirty="0" smtClean="0">
                <a:solidFill>
                  <a:schemeClr val="bg1"/>
                </a:solidFill>
                <a:latin typeface="Arial" pitchFamily="34" charset="0"/>
                <a:ea typeface="Open Sans Semibold" pitchFamily="34" charset="0"/>
                <a:cs typeface="Arial" pitchFamily="34" charset="0"/>
              </a:rPr>
              <a:t>Prepared By: </a:t>
            </a:r>
            <a:r>
              <a:rPr lang="en-US" b="1" dirty="0" err="1" smtClean="0">
                <a:solidFill>
                  <a:schemeClr val="bg1"/>
                </a:solidFill>
                <a:latin typeface="Arial" pitchFamily="34" charset="0"/>
                <a:ea typeface="Open Sans Semibold" pitchFamily="34" charset="0"/>
                <a:cs typeface="Arial" pitchFamily="34" charset="0"/>
              </a:rPr>
              <a:t>Kunjung</a:t>
            </a:r>
            <a:r>
              <a:rPr lang="en-US" b="1" dirty="0" smtClean="0">
                <a:solidFill>
                  <a:schemeClr val="bg1"/>
                </a:solidFill>
                <a:latin typeface="Arial" pitchFamily="34" charset="0"/>
                <a:ea typeface="Open Sans Semibold" pitchFamily="34" charset="0"/>
                <a:cs typeface="Arial" pitchFamily="34" charset="0"/>
              </a:rPr>
              <a:t> Sherpa</a:t>
            </a:r>
            <a:endParaRPr lang="en-US" b="1" dirty="0" smtClean="0">
              <a:solidFill>
                <a:schemeClr val="bg1"/>
              </a:solidFill>
              <a:latin typeface="Arial" pitchFamily="34" charset="0"/>
              <a:ea typeface="Open Sans Semibold" pitchFamily="34" charset="0"/>
              <a:cs typeface="Arial" pitchFamily="34" charset="0"/>
            </a:endParaRPr>
          </a:p>
          <a:p>
            <a:pPr lvl="0" algn="just">
              <a:spcBef>
                <a:spcPct val="20000"/>
              </a:spcBef>
              <a:defRPr/>
            </a:pPr>
            <a:r>
              <a:rPr lang="en-US" b="1" dirty="0" smtClean="0">
                <a:solidFill>
                  <a:schemeClr val="bg1"/>
                </a:solidFill>
                <a:latin typeface="Arial" pitchFamily="34" charset="0"/>
                <a:ea typeface="Open Sans Semibold" pitchFamily="34" charset="0"/>
                <a:cs typeface="Arial" pitchFamily="34" charset="0"/>
              </a:rPr>
              <a:t>Roll Number: </a:t>
            </a:r>
            <a:r>
              <a:rPr lang="en-US" b="1" dirty="0" smtClean="0">
                <a:solidFill>
                  <a:schemeClr val="bg1"/>
                </a:solidFill>
                <a:latin typeface="Arial" pitchFamily="34" charset="0"/>
                <a:ea typeface="Open Sans Semibold" pitchFamily="34" charset="0"/>
                <a:cs typeface="Arial" pitchFamily="34" charset="0"/>
              </a:rPr>
              <a:t>2898</a:t>
            </a:r>
            <a:r>
              <a:rPr lang="en-US" b="1" dirty="0" smtClean="0">
                <a:solidFill>
                  <a:schemeClr val="bg1"/>
                </a:solidFill>
                <a:latin typeface="Arial" pitchFamily="34" charset="0"/>
                <a:ea typeface="Open Sans Semibold" pitchFamily="34" charset="0"/>
                <a:cs typeface="Arial" pitchFamily="34" charset="0"/>
              </a:rPr>
              <a:t>/070</a:t>
            </a:r>
            <a:endParaRPr lang="en-US" b="1" dirty="0" smtClean="0">
              <a:solidFill>
                <a:schemeClr val="bg1"/>
              </a:solidFill>
              <a:latin typeface="Arial" pitchFamily="34" charset="0"/>
              <a:ea typeface="Open Sans Semibold" pitchFamily="34" charset="0"/>
              <a:cs typeface="Arial" pitchFamily="34" charset="0"/>
            </a:endParaRPr>
          </a:p>
        </p:txBody>
      </p:sp>
      <p:sp>
        <p:nvSpPr>
          <p:cNvPr id="22" name="Content Placeholder 2"/>
          <p:cNvSpPr txBox="1">
            <a:spLocks/>
          </p:cNvSpPr>
          <p:nvPr/>
        </p:nvSpPr>
        <p:spPr>
          <a:xfrm>
            <a:off x="2743200" y="2895600"/>
            <a:ext cx="4648200" cy="2209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>
              <a:spcBef>
                <a:spcPct val="20000"/>
              </a:spcBef>
              <a:defRPr/>
            </a:pPr>
            <a:r>
              <a:rPr lang="en-US" sz="1600" i="1" dirty="0" smtClean="0">
                <a:solidFill>
                  <a:schemeClr val="bg1"/>
                </a:solidFill>
                <a:latin typeface="Arial" pitchFamily="34" charset="0"/>
                <a:ea typeface="Open Sans Semibold" pitchFamily="34" charset="0"/>
                <a:cs typeface="Arial" pitchFamily="34" charset="0"/>
              </a:rPr>
              <a:t>Bachelor </a:t>
            </a:r>
            <a:r>
              <a:rPr lang="en-US" sz="1600" i="1" dirty="0" smtClean="0">
                <a:solidFill>
                  <a:schemeClr val="bg1"/>
                </a:solidFill>
                <a:latin typeface="Arial" pitchFamily="34" charset="0"/>
                <a:ea typeface="Open Sans Semibold" pitchFamily="34" charset="0"/>
                <a:cs typeface="Arial" pitchFamily="34" charset="0"/>
              </a:rPr>
              <a:t>of Science in Computer Science and Information Technology (BSc. CSIT</a:t>
            </a:r>
            <a:r>
              <a:rPr lang="en-US" sz="1600" i="1" dirty="0" smtClean="0">
                <a:solidFill>
                  <a:schemeClr val="bg1"/>
                </a:solidFill>
                <a:latin typeface="Arial" pitchFamily="34" charset="0"/>
                <a:ea typeface="Open Sans Semibold" pitchFamily="34" charset="0"/>
                <a:cs typeface="Arial" pitchFamily="34" charset="0"/>
              </a:rPr>
              <a:t>)</a:t>
            </a:r>
          </a:p>
          <a:p>
            <a:pPr lvl="0">
              <a:spcBef>
                <a:spcPct val="20000"/>
              </a:spcBef>
              <a:defRPr/>
            </a:pPr>
            <a:endParaRPr lang="en-US" sz="1600" i="1" dirty="0" smtClean="0">
              <a:solidFill>
                <a:schemeClr val="bg1"/>
              </a:solidFill>
              <a:latin typeface="Arial" pitchFamily="34" charset="0"/>
              <a:ea typeface="Open Sans Semibold" pitchFamily="34" charset="0"/>
              <a:cs typeface="Arial" pitchFamily="34" charset="0"/>
            </a:endParaRPr>
          </a:p>
          <a:p>
            <a:pPr lvl="0">
              <a:spcBef>
                <a:spcPct val="20000"/>
              </a:spcBef>
              <a:defRPr/>
            </a:pPr>
            <a:r>
              <a:rPr lang="en-US" sz="1600" i="1" dirty="0" smtClean="0">
                <a:solidFill>
                  <a:schemeClr val="bg1"/>
                </a:solidFill>
                <a:latin typeface="Arial" pitchFamily="34" charset="0"/>
                <a:ea typeface="Open Sans Semibold" pitchFamily="34" charset="0"/>
                <a:cs typeface="Arial" pitchFamily="34" charset="0"/>
              </a:rPr>
              <a:t>Texas College</a:t>
            </a:r>
          </a:p>
          <a:p>
            <a:pPr lvl="0">
              <a:spcBef>
                <a:spcPct val="20000"/>
              </a:spcBef>
              <a:defRPr/>
            </a:pPr>
            <a:r>
              <a:rPr lang="en-US" sz="1600" i="1" dirty="0" err="1" smtClean="0">
                <a:solidFill>
                  <a:schemeClr val="bg1"/>
                </a:solidFill>
                <a:latin typeface="Arial" pitchFamily="34" charset="0"/>
                <a:ea typeface="Open Sans Semibold" pitchFamily="34" charset="0"/>
                <a:cs typeface="Arial" pitchFamily="34" charset="0"/>
              </a:rPr>
              <a:t>Mitrapark</a:t>
            </a:r>
            <a:r>
              <a:rPr lang="en-US" sz="1600" i="1" dirty="0" smtClean="0">
                <a:solidFill>
                  <a:schemeClr val="bg1"/>
                </a:solidFill>
                <a:latin typeface="Arial" pitchFamily="34" charset="0"/>
                <a:ea typeface="Open Sans Semibold" pitchFamily="34" charset="0"/>
                <a:cs typeface="Arial" pitchFamily="34" charset="0"/>
              </a:rPr>
              <a:t>, </a:t>
            </a:r>
            <a:r>
              <a:rPr lang="en-US" sz="1600" i="1" dirty="0" smtClean="0">
                <a:solidFill>
                  <a:schemeClr val="bg1"/>
                </a:solidFill>
                <a:latin typeface="Arial" pitchFamily="34" charset="0"/>
                <a:ea typeface="Open Sans Semibold" pitchFamily="34" charset="0"/>
                <a:cs typeface="Arial" pitchFamily="34" charset="0"/>
              </a:rPr>
              <a:t>Kathmandu</a:t>
            </a:r>
          </a:p>
          <a:p>
            <a:pPr>
              <a:spcBef>
                <a:spcPct val="20000"/>
              </a:spcBef>
              <a:defRPr/>
            </a:pPr>
            <a:endParaRPr lang="en-US" sz="1600" i="1" dirty="0" smtClean="0">
              <a:solidFill>
                <a:schemeClr val="bg1"/>
              </a:solidFill>
              <a:latin typeface="Arial" pitchFamily="34" charset="0"/>
              <a:ea typeface="Open Sans Semibold" pitchFamily="34" charset="0"/>
              <a:cs typeface="Arial" pitchFamily="34" charset="0"/>
            </a:endParaRPr>
          </a:p>
          <a:p>
            <a:pPr>
              <a:spcBef>
                <a:spcPct val="20000"/>
              </a:spcBef>
              <a:defRPr/>
            </a:pPr>
            <a:r>
              <a:rPr lang="en-US" sz="1600" i="1" dirty="0" smtClean="0">
                <a:solidFill>
                  <a:schemeClr val="bg1"/>
                </a:solidFill>
                <a:latin typeface="Arial" pitchFamily="34" charset="0"/>
                <a:ea typeface="Open Sans Semibold" pitchFamily="34" charset="0"/>
                <a:cs typeface="Arial" pitchFamily="34" charset="0"/>
              </a:rPr>
              <a:t>Affiliated with </a:t>
            </a:r>
            <a:r>
              <a:rPr lang="en-US" sz="1600" i="1" dirty="0" err="1" smtClean="0">
                <a:solidFill>
                  <a:schemeClr val="bg1"/>
                </a:solidFill>
                <a:latin typeface="Arial" pitchFamily="34" charset="0"/>
                <a:ea typeface="Open Sans Semibold" pitchFamily="34" charset="0"/>
                <a:cs typeface="Arial" pitchFamily="34" charset="0"/>
              </a:rPr>
              <a:t>Tribhuvan</a:t>
            </a:r>
            <a:r>
              <a:rPr lang="en-US" sz="1600" i="1" dirty="0" smtClean="0">
                <a:solidFill>
                  <a:schemeClr val="bg1"/>
                </a:solidFill>
                <a:latin typeface="Arial" pitchFamily="34" charset="0"/>
                <a:ea typeface="Open Sans Semibold" pitchFamily="34" charset="0"/>
                <a:cs typeface="Arial" pitchFamily="34" charset="0"/>
              </a:rPr>
              <a:t> University </a:t>
            </a:r>
          </a:p>
          <a:p>
            <a:pPr lvl="0">
              <a:spcBef>
                <a:spcPct val="20000"/>
              </a:spcBef>
              <a:defRPr/>
            </a:pPr>
            <a:endParaRPr lang="en-US" sz="1600" i="1" dirty="0" smtClean="0">
              <a:solidFill>
                <a:schemeClr val="bg1"/>
              </a:solidFill>
              <a:latin typeface="Arial" pitchFamily="34" charset="0"/>
              <a:ea typeface="Open Sans Semibold" pitchFamily="34" charset="0"/>
              <a:cs typeface="Arial" pitchFamily="34" charset="0"/>
            </a:endParaRPr>
          </a:p>
        </p:txBody>
      </p:sp>
      <p:pic>
        <p:nvPicPr>
          <p:cNvPr id="10" name="Picture 9"/>
          <p:cNvPicPr preferRelativeResize="0"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524000" y="3200400"/>
            <a:ext cx="914400" cy="1056322"/>
          </a:xfrm>
          <a:prstGeom prst="rect">
            <a:avLst/>
          </a:prstGeom>
        </p:spPr>
      </p:pic>
      <p:sp>
        <p:nvSpPr>
          <p:cNvPr id="15" name="Title 14"/>
          <p:cNvSpPr>
            <a:spLocks noGrp="1"/>
          </p:cNvSpPr>
          <p:nvPr>
            <p:ph type="ctrTitle"/>
          </p:nvPr>
        </p:nvSpPr>
        <p:spPr>
          <a:xfrm>
            <a:off x="1066800" y="533400"/>
            <a:ext cx="7086600" cy="1524000"/>
          </a:xfrm>
        </p:spPr>
        <p:txBody>
          <a:bodyPr>
            <a:no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  <a:latin typeface="Arial" pitchFamily="34" charset="0"/>
                <a:ea typeface="Open Sans Semibold" pitchFamily="34" charset="0"/>
                <a:cs typeface="Arial" pitchFamily="34" charset="0"/>
              </a:rPr>
              <a:t>Internship Presentation </a:t>
            </a:r>
            <a:br>
              <a:rPr lang="en-US" sz="3600" b="1" dirty="0" smtClean="0">
                <a:solidFill>
                  <a:schemeClr val="bg1"/>
                </a:solidFill>
                <a:latin typeface="Arial" pitchFamily="34" charset="0"/>
                <a:ea typeface="Open Sans Semibold" pitchFamily="34" charset="0"/>
                <a:cs typeface="Arial" pitchFamily="34" charset="0"/>
              </a:rPr>
            </a:br>
            <a:r>
              <a:rPr lang="en-US" sz="3600" b="1" dirty="0" smtClean="0">
                <a:solidFill>
                  <a:schemeClr val="bg1"/>
                </a:solidFill>
                <a:latin typeface="Arial" pitchFamily="34" charset="0"/>
                <a:ea typeface="Open Sans Semibold" pitchFamily="34" charset="0"/>
                <a:cs typeface="Arial" pitchFamily="34" charset="0"/>
              </a:rPr>
              <a:t>on </a:t>
            </a:r>
            <a:br>
              <a:rPr lang="en-US" sz="3600" b="1" dirty="0" smtClean="0">
                <a:solidFill>
                  <a:schemeClr val="bg1"/>
                </a:solidFill>
                <a:latin typeface="Arial" pitchFamily="34" charset="0"/>
                <a:ea typeface="Open Sans Semibold" pitchFamily="34" charset="0"/>
                <a:cs typeface="Arial" pitchFamily="34" charset="0"/>
              </a:rPr>
            </a:br>
            <a:r>
              <a:rPr lang="en-US" sz="3600" b="1" dirty="0" smtClean="0">
                <a:solidFill>
                  <a:schemeClr val="bg1"/>
                </a:solidFill>
                <a:latin typeface="Arial" pitchFamily="34" charset="0"/>
                <a:ea typeface="Open Sans Semibold" pitchFamily="34" charset="0"/>
                <a:cs typeface="Arial" pitchFamily="34" charset="0"/>
              </a:rPr>
              <a:t>“</a:t>
            </a:r>
            <a:r>
              <a:rPr lang="en-US" sz="3600" b="1" dirty="0" smtClean="0">
                <a:solidFill>
                  <a:schemeClr val="bg1"/>
                </a:solidFill>
                <a:latin typeface="Arial" pitchFamily="34" charset="0"/>
                <a:ea typeface="Open Sans Semibold" pitchFamily="34" charset="0"/>
                <a:cs typeface="Arial" pitchFamily="34" charset="0"/>
              </a:rPr>
              <a:t>Automated Attendance Application”</a:t>
            </a:r>
            <a:endParaRPr lang="en-US" sz="3600" b="1" dirty="0">
              <a:solidFill>
                <a:schemeClr val="bg1"/>
              </a:solidFill>
              <a:latin typeface="Arial" pitchFamily="34" charset="0"/>
              <a:ea typeface="Open Sans Semibold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24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 txBox="1">
            <a:spLocks/>
          </p:cNvSpPr>
          <p:nvPr/>
        </p:nvSpPr>
        <p:spPr>
          <a:xfrm>
            <a:off x="762014" y="501868"/>
            <a:ext cx="7924786" cy="76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120650" lvl="0" algn="just">
              <a:lnSpc>
                <a:spcPct val="150000"/>
              </a:lnSpc>
              <a:buClr>
                <a:srgbClr val="FFFFFF"/>
              </a:buClr>
              <a:buSzPct val="100000"/>
              <a:defRPr/>
            </a:pPr>
            <a:r>
              <a:rPr lang="en-US" sz="2400" b="1" kern="0" dirty="0" smtClean="0">
                <a:solidFill>
                  <a:schemeClr val="bg1"/>
                </a:solidFill>
                <a:latin typeface="Arial" pitchFamily="34" charset="0"/>
                <a:ea typeface="Open Sans Semibold" pitchFamily="34" charset="0"/>
                <a:cs typeface="Arial" pitchFamily="34" charset="0"/>
                <a:sym typeface="Open Sans"/>
              </a:rPr>
              <a:t>Build a Proof of Concept Web App using AWS</a:t>
            </a:r>
            <a:endParaRPr kumimoji="0" lang="en-US" sz="2400" b="1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Open Sans Semibold" pitchFamily="34" charset="0"/>
              <a:cs typeface="Arial" pitchFamily="34" charset="0"/>
              <a:sym typeface="Open Sans"/>
            </a:endParaRPr>
          </a:p>
        </p:txBody>
      </p:sp>
      <p:pic>
        <p:nvPicPr>
          <p:cNvPr id="6" name="Picture 5" descr="Employee Dashboar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371600"/>
            <a:ext cx="8366919" cy="47040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24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>
          <a:xfrm>
            <a:off x="533400" y="470350"/>
            <a:ext cx="8305800" cy="977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120650" lvl="0" algn="just">
              <a:buClr>
                <a:srgbClr val="FFFFFF"/>
              </a:buClr>
              <a:buSzPct val="100000"/>
              <a:defRPr/>
            </a:pPr>
            <a:r>
              <a:rPr lang="en-US" sz="2400" b="1" kern="0" dirty="0" smtClean="0">
                <a:solidFill>
                  <a:schemeClr val="bg1"/>
                </a:solidFill>
                <a:latin typeface="Arial" pitchFamily="34" charset="0"/>
                <a:ea typeface="Open Sans Semibold" pitchFamily="34" charset="0"/>
                <a:cs typeface="Arial" pitchFamily="34" charset="0"/>
                <a:sym typeface="Open Sans"/>
              </a:rPr>
              <a:t>Research Face Recognition and use it in the Attendance App</a:t>
            </a:r>
            <a:endParaRPr kumimoji="0" lang="en-US" sz="2400" b="1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Open Sans Semibold" pitchFamily="34" charset="0"/>
              <a:cs typeface="Arial" pitchFamily="34" charset="0"/>
              <a:sym typeface="Open Sans"/>
            </a:endParaRPr>
          </a:p>
        </p:txBody>
      </p:sp>
      <p:pic>
        <p:nvPicPr>
          <p:cNvPr id="7" name="Picture 6" descr="rekognitio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371600"/>
            <a:ext cx="8458200" cy="5029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24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4"/>
          <p:cNvSpPr txBox="1">
            <a:spLocks/>
          </p:cNvSpPr>
          <p:nvPr/>
        </p:nvSpPr>
        <p:spPr>
          <a:xfrm>
            <a:off x="1219200" y="304800"/>
            <a:ext cx="6324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Open Sans Semibold" pitchFamily="34" charset="0"/>
                <a:cs typeface="Arial" pitchFamily="34" charset="0"/>
              </a:rPr>
              <a:t>Things Learnt in the Internship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Open Sans Semibold" pitchFamily="34" charset="0"/>
              <a:cs typeface="Arial" pitchFamily="34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609600" y="1528544"/>
            <a:ext cx="8001000" cy="464365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120650" marR="0" lvl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 pitchFamily="34" charset="0"/>
              <a:buChar char="•"/>
              <a:tabLst/>
              <a:defRPr/>
            </a:pPr>
            <a:r>
              <a:rPr lang="en-US" sz="2400" i="1" kern="0" dirty="0" smtClean="0">
                <a:solidFill>
                  <a:schemeClr val="bg1"/>
                </a:solidFill>
                <a:latin typeface="Arial" pitchFamily="34" charset="0"/>
                <a:ea typeface="Open Sans Semibold" pitchFamily="34" charset="0"/>
                <a:cs typeface="Arial" pitchFamily="34" charset="0"/>
                <a:sym typeface="Open Sans"/>
              </a:rPr>
              <a:t> </a:t>
            </a:r>
            <a:r>
              <a:rPr lang="en-US" sz="2400" i="1" kern="0" dirty="0" smtClean="0">
                <a:solidFill>
                  <a:schemeClr val="bg1"/>
                </a:solidFill>
                <a:latin typeface="Arial" pitchFamily="34" charset="0"/>
                <a:ea typeface="Open Sans Semibold" pitchFamily="34" charset="0"/>
                <a:cs typeface="Arial" pitchFamily="34" charset="0"/>
                <a:sym typeface="Open Sans"/>
              </a:rPr>
              <a:t>Building web apps using AWS and Python</a:t>
            </a:r>
            <a:endParaRPr lang="en-US" sz="2400" i="1" kern="0" dirty="0" smtClean="0">
              <a:solidFill>
                <a:schemeClr val="bg1"/>
              </a:solidFill>
              <a:latin typeface="Arial" pitchFamily="34" charset="0"/>
              <a:ea typeface="Open Sans Semibold" pitchFamily="34" charset="0"/>
              <a:cs typeface="Arial" pitchFamily="34" charset="0"/>
              <a:sym typeface="Open Sans"/>
            </a:endParaRPr>
          </a:p>
          <a:p>
            <a:pPr marL="120650" lvl="0" algn="just">
              <a:lnSpc>
                <a:spcPct val="150000"/>
              </a:lnSpc>
              <a:buClr>
                <a:srgbClr val="FFFFFF"/>
              </a:buClr>
              <a:buSzPct val="100000"/>
              <a:buFont typeface="Arial" pitchFamily="34" charset="0"/>
              <a:buChar char="•"/>
              <a:defRPr/>
            </a:pPr>
            <a:r>
              <a:rPr kumimoji="0" lang="en-US" sz="2400" i="1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Open Sans Semibold" pitchFamily="34" charset="0"/>
                <a:cs typeface="Arial" pitchFamily="34" charset="0"/>
                <a:sym typeface="Open Sans"/>
              </a:rPr>
              <a:t> </a:t>
            </a:r>
            <a:r>
              <a:rPr kumimoji="0" lang="en-US" sz="2400" i="1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Open Sans Semibold" pitchFamily="34" charset="0"/>
                <a:cs typeface="Arial" pitchFamily="34" charset="0"/>
                <a:sym typeface="Open Sans"/>
              </a:rPr>
              <a:t>Learned a few AWS concepts</a:t>
            </a:r>
            <a:r>
              <a:rPr kumimoji="0" lang="en-US" sz="2400" i="1" u="none" strike="noStrike" kern="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Open Sans Semibold" pitchFamily="34" charset="0"/>
                <a:cs typeface="Arial" pitchFamily="34" charset="0"/>
                <a:sym typeface="Open Sans"/>
              </a:rPr>
              <a:t> </a:t>
            </a:r>
            <a:r>
              <a:rPr lang="en-US" sz="2400" i="1" kern="0" dirty="0" smtClean="0">
                <a:solidFill>
                  <a:schemeClr val="bg1"/>
                </a:solidFill>
                <a:latin typeface="Arial" pitchFamily="34" charset="0"/>
                <a:ea typeface="Open Sans Semibold" pitchFamily="34" charset="0"/>
                <a:cs typeface="Arial" pitchFamily="34" charset="0"/>
                <a:sym typeface="Open Sans"/>
              </a:rPr>
              <a:t>(lambda</a:t>
            </a:r>
            <a:r>
              <a:rPr lang="en-US" sz="2400" i="1" kern="0" dirty="0" smtClean="0">
                <a:solidFill>
                  <a:schemeClr val="bg1"/>
                </a:solidFill>
                <a:latin typeface="Arial" pitchFamily="34" charset="0"/>
                <a:ea typeface="Open Sans Semibold" pitchFamily="34" charset="0"/>
                <a:cs typeface="Arial" pitchFamily="34" charset="0"/>
                <a:sym typeface="Open Sans"/>
              </a:rPr>
              <a:t>, s3, </a:t>
            </a:r>
            <a:r>
              <a:rPr lang="en-US" sz="2400" i="1" kern="0" dirty="0" err="1" smtClean="0">
                <a:solidFill>
                  <a:schemeClr val="bg1"/>
                </a:solidFill>
                <a:latin typeface="Arial" pitchFamily="34" charset="0"/>
                <a:ea typeface="Open Sans Semibold" pitchFamily="34" charset="0"/>
                <a:cs typeface="Arial" pitchFamily="34" charset="0"/>
                <a:sym typeface="Open Sans"/>
              </a:rPr>
              <a:t>dynamodb</a:t>
            </a:r>
            <a:r>
              <a:rPr lang="en-US" sz="2400" i="1" kern="0" dirty="0" smtClean="0">
                <a:solidFill>
                  <a:schemeClr val="bg1"/>
                </a:solidFill>
                <a:latin typeface="Arial" pitchFamily="34" charset="0"/>
                <a:ea typeface="Open Sans Semibold" pitchFamily="34" charset="0"/>
                <a:cs typeface="Arial" pitchFamily="34" charset="0"/>
                <a:sym typeface="Open Sans"/>
              </a:rPr>
              <a:t>, </a:t>
            </a:r>
            <a:r>
              <a:rPr lang="en-US" sz="2400" i="1" kern="0" dirty="0" err="1" smtClean="0">
                <a:solidFill>
                  <a:schemeClr val="bg1"/>
                </a:solidFill>
                <a:latin typeface="Arial" pitchFamily="34" charset="0"/>
                <a:ea typeface="Open Sans Semibold" pitchFamily="34" charset="0"/>
                <a:cs typeface="Arial" pitchFamily="34" charset="0"/>
                <a:sym typeface="Open Sans"/>
              </a:rPr>
              <a:t>rekognition</a:t>
            </a:r>
            <a:r>
              <a:rPr lang="en-US" sz="2400" i="1" kern="0" dirty="0" smtClean="0">
                <a:solidFill>
                  <a:schemeClr val="bg1"/>
                </a:solidFill>
                <a:latin typeface="Arial" pitchFamily="34" charset="0"/>
                <a:ea typeface="Open Sans Semibold" pitchFamily="34" charset="0"/>
                <a:cs typeface="Arial" pitchFamily="34" charset="0"/>
                <a:sym typeface="Open Sans"/>
              </a:rPr>
              <a:t>, </a:t>
            </a:r>
            <a:r>
              <a:rPr lang="en-US" sz="2400" i="1" kern="0" dirty="0" err="1" smtClean="0">
                <a:solidFill>
                  <a:schemeClr val="bg1"/>
                </a:solidFill>
                <a:latin typeface="Arial" pitchFamily="34" charset="0"/>
                <a:ea typeface="Open Sans Semibold" pitchFamily="34" charset="0"/>
                <a:cs typeface="Arial" pitchFamily="34" charset="0"/>
                <a:sym typeface="Open Sans"/>
              </a:rPr>
              <a:t>api</a:t>
            </a:r>
            <a:r>
              <a:rPr lang="en-US" sz="2400" i="1" kern="0" dirty="0" smtClean="0">
                <a:solidFill>
                  <a:schemeClr val="bg1"/>
                </a:solidFill>
                <a:latin typeface="Arial" pitchFamily="34" charset="0"/>
                <a:ea typeface="Open Sans Semibold" pitchFamily="34" charset="0"/>
                <a:cs typeface="Arial" pitchFamily="34" charset="0"/>
                <a:sym typeface="Open Sans"/>
              </a:rPr>
              <a:t> gateway, etc)</a:t>
            </a:r>
            <a:endParaRPr kumimoji="0" lang="en-US" sz="2400" i="1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Open Sans Semibold" pitchFamily="34" charset="0"/>
              <a:cs typeface="Arial" pitchFamily="34" charset="0"/>
              <a:sym typeface="Open Sans"/>
            </a:endParaRPr>
          </a:p>
          <a:p>
            <a:pPr marL="120650" marR="0" lvl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 pitchFamily="34" charset="0"/>
              <a:buChar char="•"/>
              <a:tabLst/>
              <a:defRPr/>
            </a:pPr>
            <a:r>
              <a:rPr kumimoji="0" lang="en-US" sz="2400" i="1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Open Sans Semibold" pitchFamily="34" charset="0"/>
                <a:cs typeface="Arial" pitchFamily="34" charset="0"/>
                <a:sym typeface="Open Sans"/>
              </a:rPr>
              <a:t> </a:t>
            </a:r>
            <a:r>
              <a:rPr kumimoji="0" lang="en-US" sz="2400" i="1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Open Sans Semibold" pitchFamily="34" charset="0"/>
                <a:cs typeface="Arial" pitchFamily="34" charset="0"/>
                <a:sym typeface="Open Sans"/>
              </a:rPr>
              <a:t>Agile method using </a:t>
            </a:r>
            <a:r>
              <a:rPr kumimoji="0" lang="en-US" sz="2400" i="1" u="none" strike="noStrike" kern="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Open Sans Semibold" pitchFamily="34" charset="0"/>
                <a:cs typeface="Arial" pitchFamily="34" charset="0"/>
                <a:sym typeface="Open Sans"/>
              </a:rPr>
              <a:t>Trello</a:t>
            </a:r>
            <a:r>
              <a:rPr kumimoji="0" lang="en-US" sz="2400" i="1" u="none" strike="noStrike" kern="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Open Sans Semibold" pitchFamily="34" charset="0"/>
                <a:cs typeface="Arial" pitchFamily="34" charset="0"/>
                <a:sym typeface="Open Sans"/>
              </a:rPr>
              <a:t> boards and Slack</a:t>
            </a:r>
            <a:endParaRPr kumimoji="0" lang="en-US" sz="2400" i="1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Open Sans Semibold" pitchFamily="34" charset="0"/>
              <a:cs typeface="Arial" pitchFamily="34" charset="0"/>
              <a:sym typeface="Open Sans"/>
            </a:endParaRPr>
          </a:p>
          <a:p>
            <a:pPr marL="120650" marR="0" lvl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 pitchFamily="34" charset="0"/>
              <a:buChar char="•"/>
              <a:tabLst/>
              <a:defRPr/>
            </a:pPr>
            <a:r>
              <a:rPr lang="en-US" sz="2400" i="1" kern="0" dirty="0" smtClean="0">
                <a:solidFill>
                  <a:schemeClr val="bg1"/>
                </a:solidFill>
                <a:latin typeface="Arial" pitchFamily="34" charset="0"/>
                <a:ea typeface="Open Sans Semibold" pitchFamily="34" charset="0"/>
                <a:cs typeface="Arial" pitchFamily="34" charset="0"/>
                <a:sym typeface="Open Sans"/>
              </a:rPr>
              <a:t> </a:t>
            </a:r>
            <a:r>
              <a:rPr lang="en-US" sz="2400" i="1" kern="0" dirty="0" smtClean="0">
                <a:solidFill>
                  <a:schemeClr val="bg1"/>
                </a:solidFill>
                <a:latin typeface="Arial" pitchFamily="34" charset="0"/>
                <a:ea typeface="Open Sans Semibold" pitchFamily="34" charset="0"/>
                <a:cs typeface="Arial" pitchFamily="34" charset="0"/>
                <a:sym typeface="Open Sans"/>
              </a:rPr>
              <a:t>Communicating in a team</a:t>
            </a:r>
            <a:endParaRPr kumimoji="0" lang="en-US" sz="2400" i="1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Open Sans Semibold" pitchFamily="34" charset="0"/>
              <a:cs typeface="Arial" pitchFamily="34" charset="0"/>
              <a:sym typeface="Open Sans"/>
            </a:endParaRPr>
          </a:p>
          <a:p>
            <a:pPr marL="120650" marR="0" lvl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 pitchFamily="34" charset="0"/>
              <a:buChar char="•"/>
              <a:tabLst/>
              <a:defRPr/>
            </a:pPr>
            <a:r>
              <a:rPr lang="en-US" sz="2400" i="1" kern="0" dirty="0" smtClean="0">
                <a:solidFill>
                  <a:schemeClr val="bg1"/>
                </a:solidFill>
                <a:latin typeface="Arial" pitchFamily="34" charset="0"/>
                <a:ea typeface="Open Sans Semibold" pitchFamily="34" charset="0"/>
                <a:cs typeface="Arial" pitchFamily="34" charset="0"/>
                <a:sym typeface="Open Sans"/>
              </a:rPr>
              <a:t> </a:t>
            </a:r>
            <a:r>
              <a:rPr lang="en-US" sz="2400" i="1" kern="0" dirty="0" smtClean="0">
                <a:solidFill>
                  <a:schemeClr val="bg1"/>
                </a:solidFill>
                <a:latin typeface="Arial" pitchFamily="34" charset="0"/>
                <a:ea typeface="Open Sans Semibold" pitchFamily="34" charset="0"/>
                <a:cs typeface="Arial" pitchFamily="34" charset="0"/>
                <a:sym typeface="Open Sans"/>
              </a:rPr>
              <a:t>Recovering lost time</a:t>
            </a:r>
          </a:p>
          <a:p>
            <a:pPr marL="120650" algn="just">
              <a:lnSpc>
                <a:spcPct val="150000"/>
              </a:lnSpc>
              <a:buClr>
                <a:srgbClr val="FFFFFF"/>
              </a:buClr>
              <a:buSzPct val="100000"/>
              <a:buFont typeface="Arial" pitchFamily="34" charset="0"/>
              <a:buChar char="•"/>
              <a:defRPr/>
            </a:pPr>
            <a:r>
              <a:rPr lang="en-US" sz="2400" i="1" kern="0" dirty="0" smtClean="0">
                <a:solidFill>
                  <a:schemeClr val="bg1"/>
                </a:solidFill>
                <a:latin typeface="Arial" pitchFamily="34" charset="0"/>
                <a:ea typeface="Open Sans Semibold" pitchFamily="34" charset="0"/>
                <a:cs typeface="Arial" pitchFamily="34" charset="0"/>
                <a:sym typeface="Open Sans"/>
              </a:rPr>
              <a:t> </a:t>
            </a:r>
            <a:r>
              <a:rPr lang="en-US" sz="2400" i="1" kern="0" dirty="0" smtClean="0">
                <a:solidFill>
                  <a:schemeClr val="bg1"/>
                </a:solidFill>
                <a:latin typeface="Arial" pitchFamily="34" charset="0"/>
                <a:ea typeface="Open Sans Semibold" pitchFamily="34" charset="0"/>
                <a:cs typeface="Arial" pitchFamily="34" charset="0"/>
                <a:sym typeface="Open Sans"/>
              </a:rPr>
              <a:t>Not all skills are equal in value. Soft </a:t>
            </a:r>
            <a:r>
              <a:rPr lang="en-US" sz="2400" i="1" kern="0" dirty="0" smtClean="0">
                <a:solidFill>
                  <a:schemeClr val="bg1"/>
                </a:solidFill>
                <a:latin typeface="Arial" pitchFamily="34" charset="0"/>
                <a:ea typeface="Open Sans Semibold" pitchFamily="34" charset="0"/>
                <a:cs typeface="Arial" pitchFamily="34" charset="0"/>
                <a:sym typeface="Open Sans"/>
              </a:rPr>
              <a:t>skills </a:t>
            </a:r>
            <a:r>
              <a:rPr lang="en-US" sz="2400" i="1" kern="0" dirty="0" smtClean="0">
                <a:solidFill>
                  <a:schemeClr val="bg1"/>
                </a:solidFill>
                <a:latin typeface="Arial" pitchFamily="34" charset="0"/>
                <a:ea typeface="Open Sans Semibold" pitchFamily="34" charset="0"/>
                <a:cs typeface="Arial" pitchFamily="34" charset="0"/>
                <a:sym typeface="Open Sans"/>
              </a:rPr>
              <a:t>might </a:t>
            </a:r>
            <a:r>
              <a:rPr lang="en-US" sz="2400" i="1" kern="0" dirty="0" smtClean="0">
                <a:solidFill>
                  <a:schemeClr val="bg1"/>
                </a:solidFill>
                <a:latin typeface="Arial" pitchFamily="34" charset="0"/>
                <a:ea typeface="Open Sans Semibold" pitchFamily="34" charset="0"/>
                <a:cs typeface="Arial" pitchFamily="34" charset="0"/>
                <a:sym typeface="Open Sans"/>
              </a:rPr>
              <a:t>be </a:t>
            </a:r>
            <a:r>
              <a:rPr lang="en-US" sz="2400" i="1" kern="0" dirty="0" smtClean="0">
                <a:solidFill>
                  <a:schemeClr val="bg1"/>
                </a:solidFill>
                <a:latin typeface="Arial" pitchFamily="34" charset="0"/>
                <a:ea typeface="Open Sans Semibold" pitchFamily="34" charset="0"/>
                <a:cs typeface="Arial" pitchFamily="34" charset="0"/>
                <a:sym typeface="Open Sans"/>
              </a:rPr>
              <a:t>more </a:t>
            </a:r>
            <a:r>
              <a:rPr lang="en-US" sz="2400" i="1" kern="0" dirty="0" smtClean="0">
                <a:solidFill>
                  <a:schemeClr val="bg1"/>
                </a:solidFill>
                <a:latin typeface="Arial" pitchFamily="34" charset="0"/>
                <a:ea typeface="Open Sans Semibold" pitchFamily="34" charset="0"/>
                <a:cs typeface="Arial" pitchFamily="34" charset="0"/>
                <a:sym typeface="Open Sans"/>
              </a:rPr>
              <a:t>valuable than </a:t>
            </a:r>
            <a:r>
              <a:rPr lang="en-US" sz="2400" i="1" kern="0" dirty="0" smtClean="0">
                <a:solidFill>
                  <a:schemeClr val="bg1"/>
                </a:solidFill>
                <a:latin typeface="Arial" pitchFamily="34" charset="0"/>
                <a:ea typeface="Open Sans Semibold" pitchFamily="34" charset="0"/>
                <a:cs typeface="Arial" pitchFamily="34" charset="0"/>
                <a:sym typeface="Open Sans"/>
              </a:rPr>
              <a:t>CS </a:t>
            </a:r>
            <a:r>
              <a:rPr lang="en-US" sz="2400" i="1" kern="0" dirty="0" smtClean="0">
                <a:solidFill>
                  <a:schemeClr val="bg1"/>
                </a:solidFill>
                <a:latin typeface="Arial" pitchFamily="34" charset="0"/>
                <a:ea typeface="Open Sans Semibold" pitchFamily="34" charset="0"/>
                <a:cs typeface="Arial" pitchFamily="34" charset="0"/>
                <a:sym typeface="Open Sans"/>
              </a:rPr>
              <a:t>skills</a:t>
            </a:r>
          </a:p>
          <a:p>
            <a:pPr marL="120650" marR="0" lvl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 pitchFamily="34" charset="0"/>
              <a:buChar char="•"/>
              <a:tabLst/>
              <a:defRPr/>
            </a:pPr>
            <a:endParaRPr kumimoji="0" lang="en-US" sz="2400" i="1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Open Sans Semibold" pitchFamily="34" charset="0"/>
              <a:cs typeface="Arial" pitchFamily="34" charset="0"/>
              <a:sym typeface="Open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0" dur="indefinite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1" dur="indefinite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7" dur="indefinite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8" dur="indefinite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4" dur="indefinite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5" dur="indefinite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1" dur="indefinite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2" dur="indefinite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24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4"/>
          <p:cNvSpPr txBox="1">
            <a:spLocks/>
          </p:cNvSpPr>
          <p:nvPr/>
        </p:nvSpPr>
        <p:spPr>
          <a:xfrm>
            <a:off x="1170296" y="685800"/>
            <a:ext cx="2715904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Open Sans Semibold" pitchFamily="34" charset="0"/>
                <a:cs typeface="Arial" pitchFamily="34" charset="0"/>
              </a:rPr>
              <a:t>Conclusion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Open Sans Semibold" pitchFamily="34" charset="0"/>
              <a:cs typeface="Arial" pitchFamily="34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57200" y="1589680"/>
            <a:ext cx="8491850" cy="35157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120650" marR="0" lvl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 pitchFamily="34" charset="0"/>
              <a:buChar char="•"/>
              <a:tabLst/>
              <a:defRPr/>
            </a:pPr>
            <a:r>
              <a:rPr lang="en-US" sz="2400" i="1" kern="0" dirty="0" smtClean="0">
                <a:solidFill>
                  <a:schemeClr val="bg1"/>
                </a:solidFill>
                <a:latin typeface="Arial" pitchFamily="34" charset="0"/>
                <a:ea typeface="Open Sans Semibold" pitchFamily="34" charset="0"/>
                <a:cs typeface="Arial" pitchFamily="34" charset="0"/>
                <a:sym typeface="Open Sans"/>
              </a:rPr>
              <a:t> Real World is different from </a:t>
            </a:r>
            <a:r>
              <a:rPr lang="en-US" sz="2400" i="1" kern="0" dirty="0" smtClean="0">
                <a:solidFill>
                  <a:schemeClr val="bg1"/>
                </a:solidFill>
                <a:latin typeface="Arial" pitchFamily="34" charset="0"/>
                <a:ea typeface="Open Sans Semibold" pitchFamily="34" charset="0"/>
                <a:cs typeface="Arial" pitchFamily="34" charset="0"/>
                <a:sym typeface="Open Sans"/>
              </a:rPr>
              <a:t>classroom </a:t>
            </a:r>
            <a:r>
              <a:rPr lang="en-US" sz="2400" i="1" kern="0" dirty="0" smtClean="0">
                <a:solidFill>
                  <a:schemeClr val="bg1"/>
                </a:solidFill>
                <a:latin typeface="Arial" pitchFamily="34" charset="0"/>
                <a:ea typeface="Open Sans Semibold" pitchFamily="34" charset="0"/>
                <a:cs typeface="Arial" pitchFamily="34" charset="0"/>
                <a:sym typeface="Open Sans"/>
              </a:rPr>
              <a:t>Activity</a:t>
            </a:r>
          </a:p>
          <a:p>
            <a:pPr marL="120650" marR="0" lvl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 pitchFamily="34" charset="0"/>
              <a:buChar char="•"/>
              <a:tabLst/>
              <a:defRPr/>
            </a:pPr>
            <a:r>
              <a:rPr lang="en-US" sz="2400" i="1" kern="0" dirty="0" smtClean="0">
                <a:solidFill>
                  <a:schemeClr val="bg1"/>
                </a:solidFill>
                <a:latin typeface="Arial" pitchFamily="34" charset="0"/>
                <a:ea typeface="Open Sans Semibold" pitchFamily="34" charset="0"/>
                <a:cs typeface="Arial" pitchFamily="34" charset="0"/>
                <a:sym typeface="Open Sans"/>
              </a:rPr>
              <a:t> </a:t>
            </a:r>
            <a:r>
              <a:rPr lang="en-US" sz="2400" i="1" kern="0" dirty="0" smtClean="0">
                <a:solidFill>
                  <a:schemeClr val="bg1"/>
                </a:solidFill>
                <a:latin typeface="Arial" pitchFamily="34" charset="0"/>
                <a:ea typeface="Open Sans Semibold" pitchFamily="34" charset="0"/>
                <a:cs typeface="Arial" pitchFamily="34" charset="0"/>
                <a:sym typeface="Open Sans"/>
              </a:rPr>
              <a:t>Building Web Apps yourself is changing to merging and combining different readymade cloud products</a:t>
            </a:r>
            <a:endParaRPr lang="en-US" sz="2400" i="1" kern="0" dirty="0" smtClean="0">
              <a:solidFill>
                <a:schemeClr val="bg1"/>
              </a:solidFill>
              <a:latin typeface="Arial" pitchFamily="34" charset="0"/>
              <a:ea typeface="Open Sans Semibold" pitchFamily="34" charset="0"/>
              <a:cs typeface="Arial" pitchFamily="34" charset="0"/>
              <a:sym typeface="Open Sans"/>
            </a:endParaRPr>
          </a:p>
          <a:p>
            <a:pPr marL="120650" marR="0" lvl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 pitchFamily="34" charset="0"/>
              <a:buChar char="•"/>
              <a:tabLst/>
              <a:defRPr/>
            </a:pPr>
            <a:r>
              <a:rPr lang="en-US" sz="2400" i="1" kern="0" dirty="0" smtClean="0">
                <a:solidFill>
                  <a:schemeClr val="bg1"/>
                </a:solidFill>
                <a:latin typeface="Arial" pitchFamily="34" charset="0"/>
                <a:ea typeface="Open Sans Semibold" pitchFamily="34" charset="0"/>
                <a:cs typeface="Arial" pitchFamily="34" charset="0"/>
                <a:sym typeface="Open Sans"/>
              </a:rPr>
              <a:t> </a:t>
            </a:r>
            <a:r>
              <a:rPr lang="en-US" sz="2400" i="1" kern="0" dirty="0" smtClean="0">
                <a:solidFill>
                  <a:schemeClr val="bg1"/>
                </a:solidFill>
                <a:latin typeface="Arial" pitchFamily="34" charset="0"/>
                <a:ea typeface="Open Sans Semibold" pitchFamily="34" charset="0"/>
                <a:cs typeface="Arial" pitchFamily="34" charset="0"/>
                <a:sym typeface="Open Sans"/>
              </a:rPr>
              <a:t>Working in a Team is very different from working alone.</a:t>
            </a:r>
            <a:endParaRPr lang="en-US" sz="2400" i="1" kern="0" dirty="0" smtClean="0">
              <a:solidFill>
                <a:schemeClr val="bg1"/>
              </a:solidFill>
              <a:latin typeface="Arial" pitchFamily="34" charset="0"/>
              <a:ea typeface="Open Sans Semibold" pitchFamily="34" charset="0"/>
              <a:cs typeface="Arial" pitchFamily="34" charset="0"/>
              <a:sym typeface="Open Sans"/>
            </a:endParaRPr>
          </a:p>
          <a:p>
            <a:pPr marL="120650" marR="0" lvl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 pitchFamily="34" charset="0"/>
              <a:buChar char="•"/>
              <a:tabLst/>
              <a:defRPr/>
            </a:pPr>
            <a:r>
              <a:rPr lang="en-US" sz="2400" i="1" kern="0" dirty="0" smtClean="0">
                <a:solidFill>
                  <a:schemeClr val="bg1"/>
                </a:solidFill>
                <a:latin typeface="Arial" pitchFamily="34" charset="0"/>
                <a:ea typeface="Open Sans Semibold" pitchFamily="34" charset="0"/>
                <a:cs typeface="Arial" pitchFamily="34" charset="0"/>
                <a:sym typeface="Open Sans"/>
              </a:rPr>
              <a:t> Develop few </a:t>
            </a:r>
            <a:r>
              <a:rPr lang="en-US" sz="2400" i="1" kern="0" dirty="0" smtClean="0">
                <a:solidFill>
                  <a:schemeClr val="bg1"/>
                </a:solidFill>
                <a:latin typeface="Arial" pitchFamily="34" charset="0"/>
                <a:ea typeface="Open Sans Semibold" pitchFamily="34" charset="0"/>
                <a:cs typeface="Arial" pitchFamily="34" charset="0"/>
                <a:sym typeface="Open Sans"/>
              </a:rPr>
              <a:t>AWS Skills</a:t>
            </a:r>
            <a:endParaRPr lang="en-US" sz="2400" i="1" kern="0" dirty="0" smtClean="0">
              <a:solidFill>
                <a:schemeClr val="bg1"/>
              </a:solidFill>
              <a:latin typeface="Arial" pitchFamily="34" charset="0"/>
              <a:ea typeface="Open Sans Semibold" pitchFamily="34" charset="0"/>
              <a:cs typeface="Arial" pitchFamily="34" charset="0"/>
              <a:sym typeface="Open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0" dur="indefinite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1" dur="indefinite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7" dur="indefinite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8" dur="indefinite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4" dur="indefinite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5" dur="indefinite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1" dur="indefinite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2" dur="indefinite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24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4"/>
          <p:cNvSpPr txBox="1">
            <a:spLocks/>
          </p:cNvSpPr>
          <p:nvPr/>
        </p:nvSpPr>
        <p:spPr>
          <a:xfrm>
            <a:off x="1219200" y="649022"/>
            <a:ext cx="6754504" cy="4876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i="1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Open Sans Semibold" pitchFamily="34" charset="0"/>
                <a:cs typeface="Arial" pitchFamily="34" charset="0"/>
              </a:rPr>
              <a:t>Thank You!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200" i="1" dirty="0" smtClean="0">
                <a:solidFill>
                  <a:schemeClr val="bg1"/>
                </a:solidFill>
                <a:latin typeface="Arial" pitchFamily="34" charset="0"/>
                <a:ea typeface="Open Sans Semibold" pitchFamily="34" charset="0"/>
                <a:cs typeface="Arial" pitchFamily="34" charset="0"/>
              </a:rPr>
              <a:t>Any </a:t>
            </a:r>
            <a:r>
              <a:rPr lang="en-US" sz="7200" i="1" dirty="0" smtClean="0">
                <a:solidFill>
                  <a:schemeClr val="bg1"/>
                </a:solidFill>
                <a:latin typeface="Arial" pitchFamily="34" charset="0"/>
                <a:ea typeface="Open Sans Semibold" pitchFamily="34" charset="0"/>
                <a:cs typeface="Arial" pitchFamily="34" charset="0"/>
              </a:rPr>
              <a:t>Questions?</a:t>
            </a:r>
            <a:endParaRPr lang="en-US" sz="6000" i="1" dirty="0" smtClean="0">
              <a:solidFill>
                <a:schemeClr val="bg1"/>
              </a:solidFill>
              <a:latin typeface="Arial" pitchFamily="34" charset="0"/>
              <a:ea typeface="Open Sans Semibold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24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544580" y="675810"/>
            <a:ext cx="4038600" cy="1623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544580" y="6009810"/>
            <a:ext cx="4038600" cy="1623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pic>
        <p:nvPicPr>
          <p:cNvPr id="8" name="Picture 7" descr="Quotation-Marks-128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000" y="914400"/>
            <a:ext cx="685800" cy="685800"/>
          </a:xfrm>
          <a:prstGeom prst="rect">
            <a:avLst/>
          </a:prstGeom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1371600" y="2514600"/>
            <a:ext cx="7315200" cy="1981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pen Sans"/>
              <a:buNone/>
              <a:tabLst/>
              <a:defRPr/>
            </a:pPr>
            <a:r>
              <a:rPr kumimoji="0" lang="en-US" sz="2400" i="1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Open Sans Semibold" pitchFamily="34" charset="0"/>
                <a:ea typeface="Open Sans Semibold" pitchFamily="34" charset="0"/>
                <a:cs typeface="Open Sans Semibold" pitchFamily="34" charset="0"/>
                <a:sym typeface="Open Sans"/>
              </a:rPr>
              <a:t> </a:t>
            </a:r>
            <a:r>
              <a:rPr kumimoji="0" lang="en-US" sz="2400" i="1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Open Sans Semibold" pitchFamily="34" charset="0"/>
                <a:ea typeface="Open Sans Semibold" pitchFamily="34" charset="0"/>
                <a:cs typeface="Open Sans Semibold" pitchFamily="34" charset="0"/>
                <a:sym typeface="Open Sans"/>
              </a:rPr>
              <a:t>The environment you’re in shapes your thoughts, your actions and soon your future possibilities. Small cues from your environment that you</a:t>
            </a:r>
            <a:r>
              <a:rPr kumimoji="0" lang="en-US" sz="2400" i="1" u="none" strike="noStrike" kern="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Open Sans Semibold" pitchFamily="34" charset="0"/>
                <a:ea typeface="Open Sans Semibold" pitchFamily="34" charset="0"/>
                <a:cs typeface="Open Sans Semibold" pitchFamily="34" charset="0"/>
                <a:sym typeface="Open Sans"/>
              </a:rPr>
              <a:t> receive </a:t>
            </a:r>
            <a:r>
              <a:rPr kumimoji="0" lang="en-US" sz="2400" i="1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Open Sans Semibold" pitchFamily="34" charset="0"/>
                <a:ea typeface="Open Sans Semibold" pitchFamily="34" charset="0"/>
                <a:cs typeface="Open Sans Semibold" pitchFamily="34" charset="0"/>
                <a:sym typeface="Open Sans"/>
              </a:rPr>
              <a:t>on a daily basis over a long time changes you in so many ways you could hardly believe were</a:t>
            </a:r>
            <a:r>
              <a:rPr kumimoji="0" lang="en-US" sz="2400" i="1" u="none" strike="noStrike" kern="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Open Sans Semibold" pitchFamily="34" charset="0"/>
                <a:ea typeface="Open Sans Semibold" pitchFamily="34" charset="0"/>
                <a:cs typeface="Open Sans Semibold" pitchFamily="34" charset="0"/>
                <a:sym typeface="Open Sans"/>
              </a:rPr>
              <a:t> true</a:t>
            </a:r>
            <a:r>
              <a:rPr kumimoji="0" lang="en-US" sz="2400" i="1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Open Sans Semibold" pitchFamily="34" charset="0"/>
                <a:ea typeface="Open Sans Semibold" pitchFamily="34" charset="0"/>
                <a:cs typeface="Open Sans Semibold" pitchFamily="34" charset="0"/>
                <a:sym typeface="Open Sans"/>
              </a:rPr>
              <a:t>.</a:t>
            </a:r>
            <a:r>
              <a:rPr kumimoji="0" lang="en-US" sz="2400" i="1" u="none" strike="noStrike" kern="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Open Sans Semibold" pitchFamily="34" charset="0"/>
                <a:ea typeface="Open Sans Semibold" pitchFamily="34" charset="0"/>
                <a:cs typeface="Open Sans Semibold" pitchFamily="34" charset="0"/>
                <a:sym typeface="Open Sans"/>
              </a:rPr>
              <a:t> </a:t>
            </a:r>
            <a:endParaRPr kumimoji="0" lang="en-US" sz="2400" i="1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Open Sans Semibold" pitchFamily="34" charset="0"/>
              <a:ea typeface="Open Sans Semibold" pitchFamily="34" charset="0"/>
              <a:cs typeface="Open Sans Semibold" pitchFamily="34" charset="0"/>
              <a:sym typeface="Open Sans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pen Sans"/>
              <a:buNone/>
              <a:tabLst/>
              <a:defRPr/>
            </a:pPr>
            <a:endParaRPr kumimoji="0" lang="en-US" sz="2400" i="1" u="none" strike="noStrike" kern="0" cap="none" spc="0" normalizeH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Open Sans Semibold" pitchFamily="34" charset="0"/>
              <a:ea typeface="Open Sans Semibold" pitchFamily="34" charset="0"/>
              <a:cs typeface="Open Sans Semibold" pitchFamily="34" charset="0"/>
              <a:sym typeface="Open Sans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pen Sans"/>
              <a:buNone/>
              <a:tabLst/>
              <a:defRPr/>
            </a:pPr>
            <a:r>
              <a:rPr kumimoji="0" lang="en-US" sz="2400" i="1" u="none" strike="noStrike" kern="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Open Sans Semibold" pitchFamily="34" charset="0"/>
                <a:ea typeface="Open Sans Semibold" pitchFamily="34" charset="0"/>
                <a:cs typeface="Open Sans Semibold" pitchFamily="34" charset="0"/>
                <a:sym typeface="Open Sans"/>
              </a:rPr>
              <a:t> </a:t>
            </a:r>
            <a:r>
              <a:rPr kumimoji="0" lang="en-US" sz="2400" i="1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Open Sans Semibold" pitchFamily="34" charset="0"/>
                <a:ea typeface="Open Sans Semibold" pitchFamily="34" charset="0"/>
                <a:cs typeface="Open Sans Semibold" pitchFamily="34" charset="0"/>
                <a:sym typeface="Open Sans"/>
              </a:rPr>
              <a:t>– </a:t>
            </a:r>
            <a:r>
              <a:rPr kumimoji="0" lang="en-US" sz="2400" i="1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Open Sans Semibold" pitchFamily="34" charset="0"/>
                <a:ea typeface="Open Sans Semibold" pitchFamily="34" charset="0"/>
                <a:cs typeface="Open Sans Semibold" pitchFamily="34" charset="0"/>
                <a:sym typeface="Open Sans"/>
              </a:rPr>
              <a:t> </a:t>
            </a:r>
            <a:r>
              <a:rPr kumimoji="0" lang="en-US" sz="2400" i="1" u="none" strike="noStrike" kern="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Open Sans Semibold" pitchFamily="34" charset="0"/>
                <a:ea typeface="Open Sans Semibold" pitchFamily="34" charset="0"/>
                <a:cs typeface="Open Sans Semibold" pitchFamily="34" charset="0"/>
                <a:sym typeface="Open Sans"/>
              </a:rPr>
              <a:t>Kunjung</a:t>
            </a:r>
            <a:r>
              <a:rPr kumimoji="0" lang="en-US" sz="2400" i="1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Open Sans Semibold" pitchFamily="34" charset="0"/>
                <a:ea typeface="Open Sans Semibold" pitchFamily="34" charset="0"/>
                <a:cs typeface="Open Sans Semibold" pitchFamily="34" charset="0"/>
                <a:sym typeface="Open Sans"/>
              </a:rPr>
              <a:t> Sherpa</a:t>
            </a:r>
            <a:endParaRPr kumimoji="0" lang="en-US" sz="2400" i="1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Open Sans Semibold" pitchFamily="34" charset="0"/>
              <a:ea typeface="Open Sans Semibold" pitchFamily="34" charset="0"/>
              <a:cs typeface="Open Sans Semibold" pitchFamily="34" charset="0"/>
              <a:sym typeface="Open Sans"/>
            </a:endParaRPr>
          </a:p>
        </p:txBody>
      </p:sp>
      <p:pic>
        <p:nvPicPr>
          <p:cNvPr id="11" name="Picture 10" descr="Quotation-Marks-128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4267200" y="5257800"/>
            <a:ext cx="685800" cy="685800"/>
          </a:xfrm>
          <a:prstGeom prst="rect">
            <a:avLst/>
          </a:prstGeom>
        </p:spPr>
      </p:pic>
      <p:sp>
        <p:nvSpPr>
          <p:cNvPr id="9" name="Slide Number Placeholder 3"/>
          <p:cNvSpPr txBox="1">
            <a:spLocks/>
          </p:cNvSpPr>
          <p:nvPr/>
        </p:nvSpPr>
        <p:spPr>
          <a:xfrm>
            <a:off x="6553200" y="5943600"/>
            <a:ext cx="2209800" cy="77787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24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4"/>
          <p:cNvSpPr txBox="1">
            <a:spLocks/>
          </p:cNvSpPr>
          <p:nvPr/>
        </p:nvSpPr>
        <p:spPr>
          <a:xfrm>
            <a:off x="1219200" y="685800"/>
            <a:ext cx="22860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Open Sans Semibold" pitchFamily="34" charset="0"/>
                <a:cs typeface="Arial" pitchFamily="34" charset="0"/>
              </a:rPr>
              <a:t>Overview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Open Sans Semibold" pitchFamily="34" charset="0"/>
              <a:cs typeface="Arial" pitchFamily="34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914400" y="1242842"/>
            <a:ext cx="6324600" cy="4495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395288" marR="0" lvl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 pitchFamily="34" charset="0"/>
              <a:buChar char="•"/>
              <a:tabLst/>
              <a:defRPr/>
            </a:pPr>
            <a:r>
              <a:rPr kumimoji="0" lang="en-US" sz="2400" i="1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Open Sans Semibold" pitchFamily="34" charset="0"/>
                <a:cs typeface="Arial" pitchFamily="34" charset="0"/>
                <a:sym typeface="Open Sans"/>
              </a:rPr>
              <a:t> Introduction of the Company</a:t>
            </a:r>
            <a:r>
              <a:rPr lang="en-US" sz="2400" i="1" kern="0" dirty="0" smtClean="0">
                <a:solidFill>
                  <a:schemeClr val="bg1"/>
                </a:solidFill>
                <a:latin typeface="Arial" pitchFamily="34" charset="0"/>
                <a:ea typeface="Open Sans Semibold" pitchFamily="34" charset="0"/>
                <a:cs typeface="Arial" pitchFamily="34" charset="0"/>
                <a:sym typeface="Open Sans"/>
              </a:rPr>
              <a:t> </a:t>
            </a:r>
          </a:p>
          <a:p>
            <a:pPr marL="395288" marR="0" lvl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 pitchFamily="34" charset="0"/>
              <a:buChar char="•"/>
              <a:tabLst/>
              <a:defRPr/>
            </a:pPr>
            <a:r>
              <a:rPr lang="en-US" sz="2400" i="1" kern="0" dirty="0" smtClean="0">
                <a:solidFill>
                  <a:schemeClr val="bg1"/>
                </a:solidFill>
                <a:latin typeface="Arial" pitchFamily="34" charset="0"/>
                <a:ea typeface="Open Sans Semibold" pitchFamily="34" charset="0"/>
                <a:cs typeface="Arial" pitchFamily="34" charset="0"/>
                <a:sym typeface="Open Sans"/>
              </a:rPr>
              <a:t> Domain of the Company</a:t>
            </a:r>
          </a:p>
          <a:p>
            <a:pPr marL="395288" marR="0" lvl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 pitchFamily="34" charset="0"/>
              <a:buChar char="•"/>
              <a:tabLst/>
              <a:defRPr/>
            </a:pPr>
            <a:r>
              <a:rPr lang="en-US" sz="2400" i="1" kern="0" dirty="0" smtClean="0">
                <a:solidFill>
                  <a:schemeClr val="bg1"/>
                </a:solidFill>
                <a:latin typeface="Arial" pitchFamily="34" charset="0"/>
                <a:ea typeface="Open Sans Semibold" pitchFamily="34" charset="0"/>
                <a:cs typeface="Arial" pitchFamily="34" charset="0"/>
                <a:sym typeface="Open Sans"/>
              </a:rPr>
              <a:t> Major Function of the Company </a:t>
            </a:r>
          </a:p>
          <a:p>
            <a:pPr marL="395288" marR="0" lvl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 pitchFamily="34" charset="0"/>
              <a:buChar char="•"/>
              <a:tabLst/>
              <a:defRPr/>
            </a:pPr>
            <a:r>
              <a:rPr lang="en-US" sz="2400" i="1" kern="0" dirty="0" smtClean="0">
                <a:solidFill>
                  <a:schemeClr val="bg1"/>
                </a:solidFill>
                <a:latin typeface="Arial" pitchFamily="34" charset="0"/>
                <a:ea typeface="Open Sans Semibold" pitchFamily="34" charset="0"/>
                <a:cs typeface="Arial" pitchFamily="34" charset="0"/>
                <a:sym typeface="Open Sans"/>
              </a:rPr>
              <a:t> Internship Activities </a:t>
            </a:r>
          </a:p>
          <a:p>
            <a:pPr marL="395288" marR="0" lvl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 pitchFamily="34" charset="0"/>
              <a:buChar char="•"/>
              <a:tabLst/>
              <a:defRPr/>
            </a:pPr>
            <a:r>
              <a:rPr lang="en-US" sz="2400" i="1" kern="0" dirty="0" smtClean="0">
                <a:solidFill>
                  <a:schemeClr val="bg1"/>
                </a:solidFill>
                <a:latin typeface="Arial" pitchFamily="34" charset="0"/>
                <a:ea typeface="Open Sans Semibold" pitchFamily="34" charset="0"/>
                <a:cs typeface="Arial" pitchFamily="34" charset="0"/>
                <a:sym typeface="Open Sans"/>
              </a:rPr>
              <a:t> Things Learnt from Internship </a:t>
            </a:r>
          </a:p>
          <a:p>
            <a:pPr marL="395288" marR="0" lvl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 pitchFamily="34" charset="0"/>
              <a:buChar char="•"/>
              <a:tabLst/>
              <a:defRPr/>
            </a:pPr>
            <a:r>
              <a:rPr lang="en-US" sz="2400" i="1" kern="0" dirty="0" smtClean="0">
                <a:solidFill>
                  <a:schemeClr val="bg1"/>
                </a:solidFill>
                <a:latin typeface="Arial" pitchFamily="34" charset="0"/>
                <a:ea typeface="Open Sans Semibold" pitchFamily="34" charset="0"/>
                <a:cs typeface="Arial" pitchFamily="34" charset="0"/>
                <a:sym typeface="Open Sans"/>
              </a:rPr>
              <a:t> Snapshots </a:t>
            </a:r>
          </a:p>
          <a:p>
            <a:pPr marL="395288" marR="0" lvl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 pitchFamily="34" charset="0"/>
              <a:buChar char="•"/>
              <a:tabLst/>
              <a:defRPr/>
            </a:pPr>
            <a:r>
              <a:rPr kumimoji="0" lang="en-US" sz="2400" i="1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Open Sans Semibold" pitchFamily="34" charset="0"/>
                <a:cs typeface="Arial" pitchFamily="34" charset="0"/>
                <a:sym typeface="Open Sans"/>
              </a:rPr>
              <a:t> Conclusion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24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4"/>
          <p:cNvSpPr txBox="1">
            <a:spLocks/>
          </p:cNvSpPr>
          <p:nvPr/>
        </p:nvSpPr>
        <p:spPr>
          <a:xfrm>
            <a:off x="1101972" y="688416"/>
            <a:ext cx="6533864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Open Sans Semibold" pitchFamily="34" charset="0"/>
                <a:cs typeface="Arial" pitchFamily="34" charset="0"/>
              </a:rPr>
              <a:t>Ashleesha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Open Sans Semibold" pitchFamily="34" charset="0"/>
                <a:cs typeface="Arial" pitchFamily="34" charset="0"/>
              </a:rPr>
              <a:t> International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Open Sans Semibold" pitchFamily="34" charset="0"/>
              <a:cs typeface="Arial" pitchFamily="34" charset="0"/>
            </a:endParaRP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762000" y="1447800"/>
            <a:ext cx="8001000" cy="309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231775" marR="0" lvl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 pitchFamily="34" charset="0"/>
              <a:buChar char="•"/>
              <a:tabLst/>
              <a:defRPr/>
            </a:pPr>
            <a:r>
              <a:rPr kumimoji="0" lang="en-US" sz="2400" i="1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Open Sans Semibold" pitchFamily="34" charset="0"/>
                <a:cs typeface="Arial" pitchFamily="34" charset="0"/>
                <a:sym typeface="Open Sans"/>
              </a:rPr>
              <a:t> Located at </a:t>
            </a:r>
            <a:r>
              <a:rPr kumimoji="0" lang="en-US" sz="2400" i="1" u="none" strike="noStrike" kern="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Open Sans Semibold" pitchFamily="34" charset="0"/>
                <a:cs typeface="Arial" pitchFamily="34" charset="0"/>
                <a:sym typeface="Open Sans"/>
              </a:rPr>
              <a:t>Mulpani</a:t>
            </a:r>
            <a:r>
              <a:rPr kumimoji="0" lang="en-US" sz="2400" i="1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Open Sans Semibold" pitchFamily="34" charset="0"/>
                <a:cs typeface="Arial" pitchFamily="34" charset="0"/>
                <a:sym typeface="Open Sans"/>
              </a:rPr>
              <a:t> </a:t>
            </a:r>
            <a:r>
              <a:rPr kumimoji="0" lang="en-US" sz="2400" i="1" u="none" strike="noStrike" kern="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Open Sans Semibold" pitchFamily="34" charset="0"/>
                <a:cs typeface="Arial" pitchFamily="34" charset="0"/>
                <a:sym typeface="Open Sans"/>
              </a:rPr>
              <a:t>Chaur</a:t>
            </a:r>
            <a:r>
              <a:rPr kumimoji="0" lang="en-US" sz="2400" i="1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Open Sans Semibold" pitchFamily="34" charset="0"/>
                <a:cs typeface="Arial" pitchFamily="34" charset="0"/>
                <a:sym typeface="Open Sans"/>
              </a:rPr>
              <a:t>,</a:t>
            </a:r>
            <a:r>
              <a:rPr kumimoji="0" lang="en-US" sz="2400" i="1" u="none" strike="noStrike" kern="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Open Sans Semibold" pitchFamily="34" charset="0"/>
                <a:cs typeface="Arial" pitchFamily="34" charset="0"/>
                <a:sym typeface="Open Sans"/>
              </a:rPr>
              <a:t> Kathmandu, </a:t>
            </a:r>
            <a:r>
              <a:rPr kumimoji="0" lang="en-US" sz="2400" i="1" u="none" strike="noStrike" kern="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Open Sans Semibold" pitchFamily="34" charset="0"/>
                <a:cs typeface="Arial" pitchFamily="34" charset="0"/>
                <a:sym typeface="Open Sans"/>
              </a:rPr>
              <a:t>Nepal </a:t>
            </a:r>
          </a:p>
          <a:p>
            <a:pPr marL="231775" marR="0" lvl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 pitchFamily="34" charset="0"/>
              <a:buChar char="•"/>
              <a:tabLst/>
              <a:defRPr/>
            </a:pPr>
            <a:r>
              <a:rPr kumimoji="0" lang="en-US" sz="2400" i="1" u="none" strike="noStrike" kern="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Open Sans Semibold" pitchFamily="34" charset="0"/>
                <a:cs typeface="Arial" pitchFamily="34" charset="0"/>
                <a:sym typeface="Open Sans"/>
              </a:rPr>
              <a:t> Mentor: Mr. </a:t>
            </a:r>
            <a:r>
              <a:rPr kumimoji="0" lang="en-US" sz="2400" i="1" u="none" strike="noStrike" kern="0" cap="none" spc="0" normalizeH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Open Sans Semibold" pitchFamily="34" charset="0"/>
                <a:cs typeface="Arial" pitchFamily="34" charset="0"/>
                <a:sym typeface="Open Sans"/>
              </a:rPr>
              <a:t>Prashant</a:t>
            </a:r>
            <a:r>
              <a:rPr kumimoji="0" lang="en-US" sz="2400" i="1" u="none" strike="noStrike" kern="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Open Sans Semibold" pitchFamily="34" charset="0"/>
                <a:cs typeface="Arial" pitchFamily="34" charset="0"/>
                <a:sym typeface="Open Sans"/>
              </a:rPr>
              <a:t> </a:t>
            </a:r>
            <a:r>
              <a:rPr kumimoji="0" lang="en-US" sz="2400" i="1" u="none" strike="noStrike" kern="0" cap="none" spc="0" normalizeH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Open Sans Semibold" pitchFamily="34" charset="0"/>
                <a:cs typeface="Arial" pitchFamily="34" charset="0"/>
                <a:sym typeface="Open Sans"/>
              </a:rPr>
              <a:t>Dhungel</a:t>
            </a:r>
            <a:r>
              <a:rPr kumimoji="0" lang="en-US" sz="2400" i="1" u="none" strike="noStrike" kern="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Open Sans Semibold" pitchFamily="34" charset="0"/>
                <a:cs typeface="Arial" pitchFamily="34" charset="0"/>
                <a:sym typeface="Open Sans"/>
              </a:rPr>
              <a:t> (Project Manager)</a:t>
            </a:r>
            <a:endParaRPr kumimoji="0" lang="en-US" sz="2400" i="1" u="none" strike="noStrike" kern="0" cap="none" spc="0" normalizeH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Open Sans Semibold" pitchFamily="34" charset="0"/>
              <a:cs typeface="Arial" pitchFamily="34" charset="0"/>
              <a:sym typeface="Open Sans"/>
            </a:endParaRPr>
          </a:p>
          <a:p>
            <a:pPr marL="231775" marR="0" lvl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 pitchFamily="34" charset="0"/>
              <a:buChar char="•"/>
              <a:tabLst/>
              <a:defRPr/>
            </a:pPr>
            <a:r>
              <a:rPr lang="en-US" sz="2400" i="1" kern="0" dirty="0" smtClean="0">
                <a:solidFill>
                  <a:schemeClr val="bg1"/>
                </a:solidFill>
                <a:latin typeface="Arial" pitchFamily="34" charset="0"/>
                <a:ea typeface="Open Sans Semibold" pitchFamily="34" charset="0"/>
                <a:cs typeface="Arial" pitchFamily="34" charset="0"/>
                <a:sym typeface="Open Sans"/>
              </a:rPr>
              <a:t> Duration: </a:t>
            </a:r>
            <a:r>
              <a:rPr lang="en-US" sz="2400" i="1" kern="0" dirty="0" smtClean="0">
                <a:solidFill>
                  <a:schemeClr val="bg1"/>
                </a:solidFill>
                <a:latin typeface="Arial" pitchFamily="34" charset="0"/>
                <a:ea typeface="Open Sans Semibold" pitchFamily="34" charset="0"/>
                <a:cs typeface="Arial" pitchFamily="34" charset="0"/>
                <a:sym typeface="Open Sans"/>
              </a:rPr>
              <a:t>Nov 09, 2017 </a:t>
            </a:r>
            <a:r>
              <a:rPr lang="en-US" sz="2400" i="1" kern="0" dirty="0" smtClean="0">
                <a:solidFill>
                  <a:schemeClr val="bg1"/>
                </a:solidFill>
                <a:latin typeface="Arial" pitchFamily="34" charset="0"/>
                <a:ea typeface="Open Sans Semibold" pitchFamily="34" charset="0"/>
                <a:cs typeface="Arial" pitchFamily="34" charset="0"/>
                <a:sym typeface="Open Sans"/>
              </a:rPr>
              <a:t>– </a:t>
            </a:r>
            <a:r>
              <a:rPr lang="en-US" sz="2400" i="1" kern="0" dirty="0" smtClean="0">
                <a:solidFill>
                  <a:schemeClr val="bg1"/>
                </a:solidFill>
                <a:latin typeface="Arial" pitchFamily="34" charset="0"/>
                <a:ea typeface="Open Sans Semibold" pitchFamily="34" charset="0"/>
                <a:cs typeface="Arial" pitchFamily="34" charset="0"/>
                <a:sym typeface="Open Sans"/>
              </a:rPr>
              <a:t>Feb 12, 2017  </a:t>
            </a:r>
            <a:endParaRPr lang="en-US" sz="2400" i="1" kern="0" dirty="0" smtClean="0">
              <a:solidFill>
                <a:schemeClr val="bg1"/>
              </a:solidFill>
              <a:latin typeface="Arial" pitchFamily="34" charset="0"/>
              <a:ea typeface="Open Sans Semibold" pitchFamily="34" charset="0"/>
              <a:cs typeface="Arial" pitchFamily="34" charset="0"/>
              <a:sym typeface="Open Sans"/>
            </a:endParaRPr>
          </a:p>
          <a:p>
            <a:pPr marL="231775" marR="0" lvl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 pitchFamily="34" charset="0"/>
              <a:buChar char="•"/>
              <a:tabLst/>
              <a:defRPr/>
            </a:pPr>
            <a:r>
              <a:rPr lang="en-US" sz="2400" i="1" kern="0" dirty="0" smtClean="0">
                <a:solidFill>
                  <a:schemeClr val="bg1"/>
                </a:solidFill>
                <a:latin typeface="Arial" pitchFamily="34" charset="0"/>
                <a:ea typeface="Open Sans Semibold" pitchFamily="34" charset="0"/>
                <a:cs typeface="Arial" pitchFamily="34" charset="0"/>
                <a:sym typeface="Open Sans"/>
              </a:rPr>
              <a:t> Timing: </a:t>
            </a:r>
            <a:r>
              <a:rPr lang="en-US" sz="2400" i="1" kern="0" dirty="0" smtClean="0">
                <a:solidFill>
                  <a:schemeClr val="bg1"/>
                </a:solidFill>
                <a:latin typeface="Arial" pitchFamily="34" charset="0"/>
                <a:ea typeface="Open Sans Semibold" pitchFamily="34" charset="0"/>
                <a:cs typeface="Arial" pitchFamily="34" charset="0"/>
                <a:sym typeface="Open Sans"/>
              </a:rPr>
              <a:t>11:00 </a:t>
            </a:r>
            <a:r>
              <a:rPr lang="en-US" sz="2400" i="1" kern="0" dirty="0" smtClean="0">
                <a:solidFill>
                  <a:schemeClr val="bg1"/>
                </a:solidFill>
                <a:latin typeface="Arial" pitchFamily="34" charset="0"/>
                <a:ea typeface="Open Sans Semibold" pitchFamily="34" charset="0"/>
                <a:cs typeface="Arial" pitchFamily="34" charset="0"/>
                <a:sym typeface="Open Sans"/>
              </a:rPr>
              <a:t>A.M. – </a:t>
            </a:r>
            <a:r>
              <a:rPr lang="en-US" sz="2400" i="1" kern="0" dirty="0" smtClean="0">
                <a:solidFill>
                  <a:schemeClr val="bg1"/>
                </a:solidFill>
                <a:latin typeface="Arial" pitchFamily="34" charset="0"/>
                <a:ea typeface="Open Sans Semibold" pitchFamily="34" charset="0"/>
                <a:cs typeface="Arial" pitchFamily="34" charset="0"/>
                <a:sym typeface="Open Sans"/>
              </a:rPr>
              <a:t>5:00 </a:t>
            </a:r>
            <a:r>
              <a:rPr lang="en-US" sz="2400" i="1" kern="0" dirty="0" smtClean="0">
                <a:solidFill>
                  <a:schemeClr val="bg1"/>
                </a:solidFill>
                <a:latin typeface="Arial" pitchFamily="34" charset="0"/>
                <a:ea typeface="Open Sans Semibold" pitchFamily="34" charset="0"/>
                <a:cs typeface="Arial" pitchFamily="34" charset="0"/>
                <a:sym typeface="Open Sans"/>
              </a:rPr>
              <a:t>P.M.</a:t>
            </a:r>
            <a:endParaRPr kumimoji="0" lang="en-US" sz="2400" i="1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Open Sans Semibold" pitchFamily="34" charset="0"/>
              <a:cs typeface="Arial" pitchFamily="34" charset="0"/>
              <a:sym typeface="Open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0" y="0"/>
            <a:ext cx="9144000" cy="1600200"/>
          </a:xfrm>
          <a:prstGeom prst="rect">
            <a:avLst/>
          </a:prstGeom>
          <a:solidFill>
            <a:srgbClr val="1324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2" name="Picture 21" descr="AngularJS-lar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2133600"/>
            <a:ext cx="2431746" cy="685715"/>
          </a:xfrm>
          <a:prstGeom prst="rect">
            <a:avLst/>
          </a:prstGeom>
        </p:spPr>
      </p:pic>
      <p:pic>
        <p:nvPicPr>
          <p:cNvPr id="18" name="Picture 17" descr="AmazonWebservices_Logo.svg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191000" y="2133600"/>
            <a:ext cx="1708348" cy="681676"/>
          </a:xfrm>
          <a:prstGeom prst="rect">
            <a:avLst/>
          </a:prstGeom>
        </p:spPr>
      </p:pic>
      <p:sp>
        <p:nvSpPr>
          <p:cNvPr id="26" name="Rectangle 25"/>
          <p:cNvSpPr/>
          <p:nvPr/>
        </p:nvSpPr>
        <p:spPr>
          <a:xfrm>
            <a:off x="0" y="6019800"/>
            <a:ext cx="9144000" cy="838200"/>
          </a:xfrm>
          <a:prstGeom prst="rect">
            <a:avLst/>
          </a:prstGeom>
          <a:solidFill>
            <a:srgbClr val="1324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0" y="5257800"/>
            <a:ext cx="9144000" cy="1600200"/>
          </a:xfrm>
          <a:prstGeom prst="rect">
            <a:avLst/>
          </a:prstGeom>
          <a:solidFill>
            <a:srgbClr val="1324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Title 14"/>
          <p:cNvSpPr txBox="1">
            <a:spLocks/>
          </p:cNvSpPr>
          <p:nvPr/>
        </p:nvSpPr>
        <p:spPr>
          <a:xfrm>
            <a:off x="559714" y="693676"/>
            <a:ext cx="80772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dirty="0" smtClean="0">
                <a:solidFill>
                  <a:schemeClr val="bg1"/>
                </a:solidFill>
                <a:latin typeface="Arial" pitchFamily="34" charset="0"/>
                <a:ea typeface="Open Sans Semibold" pitchFamily="34" charset="0"/>
                <a:cs typeface="Arial" pitchFamily="34" charset="0"/>
              </a:rPr>
              <a:t>Domain of </a:t>
            </a:r>
            <a:r>
              <a:rPr lang="en-US" sz="3200" b="1" dirty="0" err="1" smtClean="0">
                <a:solidFill>
                  <a:schemeClr val="bg1"/>
                </a:solidFill>
                <a:latin typeface="Arial" pitchFamily="34" charset="0"/>
                <a:ea typeface="Open Sans Semibold" pitchFamily="34" charset="0"/>
                <a:cs typeface="Arial" pitchFamily="34" charset="0"/>
              </a:rPr>
              <a:t>Ashleesha</a:t>
            </a:r>
            <a:r>
              <a:rPr lang="en-US" sz="3200" b="1" dirty="0" smtClean="0">
                <a:solidFill>
                  <a:schemeClr val="bg1"/>
                </a:solidFill>
                <a:latin typeface="Arial" pitchFamily="34" charset="0"/>
                <a:ea typeface="Open Sans Semibold" pitchFamily="34" charset="0"/>
                <a:cs typeface="Arial" pitchFamily="34" charset="0"/>
              </a:rPr>
              <a:t> International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Open Sans Semibold" pitchFamily="34" charset="0"/>
              <a:cs typeface="Arial" pitchFamily="34" charset="0"/>
            </a:endParaRPr>
          </a:p>
        </p:txBody>
      </p:sp>
      <p:sp>
        <p:nvSpPr>
          <p:cNvPr id="30" name="Slide Number Placeholder 3"/>
          <p:cNvSpPr txBox="1">
            <a:spLocks/>
          </p:cNvSpPr>
          <p:nvPr/>
        </p:nvSpPr>
        <p:spPr>
          <a:xfrm>
            <a:off x="6553200" y="5943600"/>
            <a:ext cx="2209800" cy="77787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9" name="Picture 28" descr="django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3200" y="1905000"/>
            <a:ext cx="2333624" cy="1058190"/>
          </a:xfrm>
          <a:prstGeom prst="rect">
            <a:avLst/>
          </a:prstGeom>
        </p:spPr>
      </p:pic>
      <p:pic>
        <p:nvPicPr>
          <p:cNvPr id="32" name="Picture 31" descr="dl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219200" y="3200400"/>
            <a:ext cx="3096833" cy="1919609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4419600" y="4648200"/>
            <a:ext cx="25853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AI for Decision Support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24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 txBox="1">
            <a:spLocks/>
          </p:cNvSpPr>
          <p:nvPr/>
        </p:nvSpPr>
        <p:spPr>
          <a:xfrm>
            <a:off x="1189632" y="1828800"/>
            <a:ext cx="7072952" cy="3200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120650" marR="0" lvl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 pitchFamily="34" charset="0"/>
              <a:buChar char="•"/>
              <a:tabLst/>
              <a:defRPr/>
            </a:pPr>
            <a:r>
              <a:rPr kumimoji="0" lang="en-US" sz="2400" i="1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Open Sans Semibold" pitchFamily="34" charset="0"/>
                <a:cs typeface="Arial" pitchFamily="34" charset="0"/>
                <a:sym typeface="Open Sans"/>
              </a:rPr>
              <a:t> </a:t>
            </a:r>
            <a:r>
              <a:rPr kumimoji="0" lang="en-US" sz="2400" i="1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Open Sans Semibold" pitchFamily="34" charset="0"/>
                <a:cs typeface="Arial" pitchFamily="34" charset="0"/>
                <a:sym typeface="Open Sans"/>
              </a:rPr>
              <a:t>AI</a:t>
            </a:r>
            <a:r>
              <a:rPr kumimoji="0" lang="en-US" sz="2400" i="1" u="none" strike="noStrike" kern="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Open Sans Semibold" pitchFamily="34" charset="0"/>
                <a:cs typeface="Arial" pitchFamily="34" charset="0"/>
                <a:sym typeface="Open Sans"/>
              </a:rPr>
              <a:t> for Decision Support (</a:t>
            </a:r>
            <a:r>
              <a:rPr kumimoji="0" lang="en-US" sz="2400" i="1" u="none" strike="noStrike" kern="0" cap="none" spc="0" normalizeH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Open Sans Semibold" pitchFamily="34" charset="0"/>
                <a:cs typeface="Arial" pitchFamily="34" charset="0"/>
                <a:sym typeface="Open Sans"/>
              </a:rPr>
              <a:t>e.g</a:t>
            </a:r>
            <a:r>
              <a:rPr kumimoji="0" lang="en-US" sz="2400" i="1" u="none" strike="noStrike" kern="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Open Sans Semibold" pitchFamily="34" charset="0"/>
                <a:cs typeface="Arial" pitchFamily="34" charset="0"/>
                <a:sym typeface="Open Sans"/>
              </a:rPr>
              <a:t>: eye disease diagnosis)</a:t>
            </a:r>
            <a:endParaRPr kumimoji="0" lang="en-US" sz="2400" i="1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Open Sans Semibold" pitchFamily="34" charset="0"/>
              <a:cs typeface="Arial" pitchFamily="34" charset="0"/>
              <a:sym typeface="Open Sans"/>
            </a:endParaRPr>
          </a:p>
          <a:p>
            <a:pPr marL="120650" marR="0" lvl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 pitchFamily="34" charset="0"/>
              <a:buChar char="•"/>
              <a:tabLst/>
              <a:defRPr/>
            </a:pPr>
            <a:r>
              <a:rPr lang="en-US" sz="2400" i="1" kern="0" dirty="0" smtClean="0">
                <a:solidFill>
                  <a:schemeClr val="bg1"/>
                </a:solidFill>
                <a:latin typeface="Arial" pitchFamily="34" charset="0"/>
                <a:ea typeface="Open Sans Semibold" pitchFamily="34" charset="0"/>
                <a:cs typeface="Arial" pitchFamily="34" charset="0"/>
                <a:sym typeface="Open Sans"/>
              </a:rPr>
              <a:t> Custom Software Development</a:t>
            </a:r>
          </a:p>
          <a:p>
            <a:pPr marL="120650" marR="0" lvl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 pitchFamily="34" charset="0"/>
              <a:buChar char="•"/>
              <a:tabLst/>
              <a:defRPr/>
            </a:pPr>
            <a:r>
              <a:rPr kumimoji="0" lang="en-US" sz="2400" i="1" u="none" strike="noStrike" kern="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Open Sans Semibold" pitchFamily="34" charset="0"/>
                <a:cs typeface="Arial" pitchFamily="34" charset="0"/>
                <a:sym typeface="Open Sans"/>
              </a:rPr>
              <a:t> Web Application Design and </a:t>
            </a:r>
            <a:r>
              <a:rPr kumimoji="0" lang="en-US" sz="2400" i="1" u="none" strike="noStrike" kern="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Open Sans Semibold" pitchFamily="34" charset="0"/>
                <a:cs typeface="Arial" pitchFamily="34" charset="0"/>
                <a:sym typeface="Open Sans"/>
              </a:rPr>
              <a:t>Development</a:t>
            </a:r>
            <a:endParaRPr kumimoji="0" lang="en-US" sz="2400" i="1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Open Sans Semibold" pitchFamily="34" charset="0"/>
              <a:cs typeface="Arial" pitchFamily="34" charset="0"/>
              <a:sym typeface="Open Sans"/>
            </a:endParaRPr>
          </a:p>
        </p:txBody>
      </p:sp>
      <p:sp>
        <p:nvSpPr>
          <p:cNvPr id="6" name="Title 14"/>
          <p:cNvSpPr txBox="1">
            <a:spLocks/>
          </p:cNvSpPr>
          <p:nvPr/>
        </p:nvSpPr>
        <p:spPr>
          <a:xfrm>
            <a:off x="1085182" y="704182"/>
            <a:ext cx="65532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Open Sans Semibold" pitchFamily="34" charset="0"/>
                <a:cs typeface="Arial" pitchFamily="34" charset="0"/>
              </a:rPr>
              <a:t>Major Function of the Company 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Open Sans Semibold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24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4"/>
          <p:cNvSpPr txBox="1">
            <a:spLocks/>
          </p:cNvSpPr>
          <p:nvPr/>
        </p:nvSpPr>
        <p:spPr>
          <a:xfrm>
            <a:off x="1143000" y="381000"/>
            <a:ext cx="5966352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Open Sans Semibold" pitchFamily="34" charset="0"/>
                <a:cs typeface="Arial" pitchFamily="34" charset="0"/>
              </a:rPr>
              <a:t>Internship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Open Sans Semibold" pitchFamily="34" charset="0"/>
                <a:cs typeface="Arial" pitchFamily="34" charset="0"/>
              </a:rPr>
              <a:t>Activities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Open Sans Semibold" pitchFamily="34" charset="0"/>
              <a:cs typeface="Arial" pitchFamily="34" charset="0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914400" y="1371600"/>
            <a:ext cx="7696200" cy="4648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120650" lvl="0" algn="just">
              <a:lnSpc>
                <a:spcPct val="150000"/>
              </a:lnSpc>
              <a:buClr>
                <a:srgbClr val="FFFFFF"/>
              </a:buClr>
              <a:buSzPct val="100000"/>
              <a:defRPr/>
            </a:pPr>
            <a:endParaRPr lang="en-US" sz="2400" i="1" kern="0" dirty="0" smtClean="0">
              <a:solidFill>
                <a:schemeClr val="bg1"/>
              </a:solidFill>
              <a:latin typeface="Arial" pitchFamily="34" charset="0"/>
              <a:ea typeface="Open Sans Semibold" pitchFamily="34" charset="0"/>
              <a:cs typeface="Arial" pitchFamily="34" charset="0"/>
              <a:sym typeface="Open Sans"/>
            </a:endParaRPr>
          </a:p>
          <a:p>
            <a:pPr marL="120650" lvl="0" algn="just">
              <a:lnSpc>
                <a:spcPct val="150000"/>
              </a:lnSpc>
              <a:buClr>
                <a:srgbClr val="FFFFFF"/>
              </a:buClr>
              <a:buSzPct val="100000"/>
              <a:buFont typeface="Arial" pitchFamily="34" charset="0"/>
              <a:buChar char="•"/>
              <a:defRPr/>
            </a:pPr>
            <a:r>
              <a:rPr lang="en-US" sz="2400" i="1" kern="0" dirty="0" smtClean="0">
                <a:solidFill>
                  <a:schemeClr val="bg1"/>
                </a:solidFill>
                <a:latin typeface="Arial" pitchFamily="34" charset="0"/>
                <a:ea typeface="Open Sans Semibold" pitchFamily="34" charset="0"/>
                <a:cs typeface="Arial" pitchFamily="34" charset="0"/>
                <a:sym typeface="Open Sans"/>
              </a:rPr>
              <a:t> Build a Automated Attendance App</a:t>
            </a:r>
          </a:p>
          <a:p>
            <a:pPr marL="120650" marR="0" lvl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 pitchFamily="34" charset="0"/>
              <a:buChar char="•"/>
              <a:tabLst/>
              <a:defRPr/>
            </a:pPr>
            <a:r>
              <a:rPr kumimoji="0" lang="en-US" sz="2400" i="1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Open Sans Semibold" pitchFamily="34" charset="0"/>
                <a:cs typeface="Arial" pitchFamily="34" charset="0"/>
                <a:sym typeface="Open Sans"/>
              </a:rPr>
              <a:t> Learning Amazon</a:t>
            </a:r>
            <a:r>
              <a:rPr kumimoji="0" lang="en-US" sz="2400" i="1" u="none" strike="noStrike" kern="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Open Sans Semibold" pitchFamily="34" charset="0"/>
                <a:cs typeface="Arial" pitchFamily="34" charset="0"/>
                <a:sym typeface="Open Sans"/>
              </a:rPr>
              <a:t> Web Services</a:t>
            </a:r>
          </a:p>
          <a:p>
            <a:pPr marL="120650" marR="0" lvl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 pitchFamily="34" charset="0"/>
              <a:buChar char="•"/>
              <a:tabLst/>
              <a:defRPr/>
            </a:pPr>
            <a:r>
              <a:rPr lang="en-US" sz="2400" i="1" kern="0" dirty="0" smtClean="0">
                <a:solidFill>
                  <a:schemeClr val="bg1"/>
                </a:solidFill>
                <a:latin typeface="Arial" pitchFamily="34" charset="0"/>
                <a:ea typeface="Open Sans Semibold" pitchFamily="34" charset="0"/>
                <a:cs typeface="Arial" pitchFamily="34" charset="0"/>
                <a:sym typeface="Open Sans"/>
              </a:rPr>
              <a:t> Build a Proof of Concept Web App using AWS</a:t>
            </a:r>
            <a:endParaRPr lang="en-US" sz="2400" i="1" kern="0" dirty="0" smtClean="0">
              <a:solidFill>
                <a:schemeClr val="bg1"/>
              </a:solidFill>
              <a:latin typeface="Arial" pitchFamily="34" charset="0"/>
              <a:ea typeface="Open Sans Semibold" pitchFamily="34" charset="0"/>
              <a:cs typeface="Arial" pitchFamily="34" charset="0"/>
              <a:sym typeface="Open Sans"/>
            </a:endParaRPr>
          </a:p>
          <a:p>
            <a:pPr marL="120650" marR="0" lvl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 pitchFamily="34" charset="0"/>
              <a:buChar char="•"/>
              <a:tabLst/>
              <a:defRPr/>
            </a:pPr>
            <a:r>
              <a:rPr kumimoji="0" lang="en-US" sz="2400" i="1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Open Sans Semibold" pitchFamily="34" charset="0"/>
                <a:cs typeface="Arial" pitchFamily="34" charset="0"/>
                <a:sym typeface="Open Sans"/>
              </a:rPr>
              <a:t> </a:t>
            </a:r>
            <a:r>
              <a:rPr kumimoji="0" lang="en-US" sz="2400" i="1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Open Sans Semibold" pitchFamily="34" charset="0"/>
                <a:cs typeface="Arial" pitchFamily="34" charset="0"/>
                <a:sym typeface="Open Sans"/>
              </a:rPr>
              <a:t>Research Face Recognition and use</a:t>
            </a:r>
            <a:r>
              <a:rPr kumimoji="0" lang="en-US" sz="2400" i="1" u="none" strike="noStrike" kern="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Open Sans Semibold" pitchFamily="34" charset="0"/>
                <a:cs typeface="Arial" pitchFamily="34" charset="0"/>
                <a:sym typeface="Open Sans"/>
              </a:rPr>
              <a:t> it in the Attendance App</a:t>
            </a:r>
            <a:r>
              <a:rPr kumimoji="0" lang="en-US" sz="2400" i="1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Open Sans Semibold" pitchFamily="34" charset="0"/>
                <a:cs typeface="Arial" pitchFamily="34" charset="0"/>
                <a:sym typeface="Open Sans"/>
              </a:rPr>
              <a:t> </a:t>
            </a:r>
            <a:endParaRPr kumimoji="0" lang="en-US" sz="2400" i="1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Open Sans Semibold" pitchFamily="34" charset="0"/>
              <a:cs typeface="Arial" pitchFamily="34" charset="0"/>
              <a:sym typeface="Open Sans"/>
            </a:endParaRPr>
          </a:p>
          <a:p>
            <a:pPr marL="120650" marR="0" lvl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 pitchFamily="34" charset="0"/>
              <a:buChar char="•"/>
              <a:tabLst/>
              <a:defRPr/>
            </a:pPr>
            <a:r>
              <a:rPr lang="en-US" sz="2400" i="1" kern="0" dirty="0" smtClean="0">
                <a:solidFill>
                  <a:schemeClr val="bg1"/>
                </a:solidFill>
                <a:latin typeface="Arial" pitchFamily="34" charset="0"/>
                <a:ea typeface="Open Sans Semibold" pitchFamily="34" charset="0"/>
                <a:cs typeface="Arial" pitchFamily="34" charset="0"/>
                <a:sym typeface="Open Sans"/>
              </a:rPr>
              <a:t> </a:t>
            </a:r>
            <a:r>
              <a:rPr lang="en-US" sz="2400" i="1" kern="0" dirty="0" smtClean="0">
                <a:solidFill>
                  <a:schemeClr val="bg1"/>
                </a:solidFill>
                <a:latin typeface="Arial" pitchFamily="34" charset="0"/>
                <a:ea typeface="Open Sans Semibold" pitchFamily="34" charset="0"/>
                <a:cs typeface="Arial" pitchFamily="34" charset="0"/>
                <a:sym typeface="Open Sans"/>
              </a:rPr>
              <a:t>Communicate Project Status with Project Manager</a:t>
            </a:r>
            <a:endParaRPr lang="en-US" sz="2400" i="1" kern="0" dirty="0" smtClean="0">
              <a:solidFill>
                <a:schemeClr val="bg1"/>
              </a:solidFill>
              <a:latin typeface="Arial" pitchFamily="34" charset="0"/>
              <a:ea typeface="Open Sans Semibold" pitchFamily="34" charset="0"/>
              <a:cs typeface="Arial" pitchFamily="34" charset="0"/>
              <a:sym typeface="Open Sans"/>
            </a:endParaRPr>
          </a:p>
          <a:p>
            <a:pPr marL="120650" marR="0" lvl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 pitchFamily="34" charset="0"/>
              <a:buChar char="•"/>
              <a:tabLst/>
              <a:defRPr/>
            </a:pPr>
            <a:r>
              <a:rPr kumimoji="0" lang="en-US" sz="2400" i="1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Open Sans Semibold" pitchFamily="34" charset="0"/>
                <a:cs typeface="Arial" pitchFamily="34" charset="0"/>
                <a:sym typeface="Open Sans"/>
              </a:rPr>
              <a:t> </a:t>
            </a:r>
            <a:r>
              <a:rPr kumimoji="0" lang="en-US" sz="2400" i="1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Open Sans Semibold" pitchFamily="34" charset="0"/>
                <a:cs typeface="Arial" pitchFamily="34" charset="0"/>
                <a:sym typeface="Open Sans"/>
              </a:rPr>
              <a:t>Working</a:t>
            </a:r>
            <a:r>
              <a:rPr kumimoji="0" lang="en-US" sz="2400" i="1" u="none" strike="noStrike" kern="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Open Sans Semibold" pitchFamily="34" charset="0"/>
                <a:cs typeface="Arial" pitchFamily="34" charset="0"/>
                <a:sym typeface="Open Sans"/>
              </a:rPr>
              <a:t> on a Team to build Attendance Version 2 (still in progress)</a:t>
            </a:r>
            <a:endParaRPr kumimoji="0" lang="en-US" sz="2400" i="1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Open Sans Semibold" pitchFamily="34" charset="0"/>
              <a:cs typeface="Arial" pitchFamily="34" charset="0"/>
              <a:sym typeface="Open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8" dur="indefinite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9" dur="indefinite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3" dur="indefinite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4" dur="indefinite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8" dur="indefinite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9" dur="indefinite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5" dur="indefinite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6" dur="indefinite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2" dur="indefinite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43" dur="indefinite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9" dur="indefinite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50" dur="indefinite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24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 txBox="1">
            <a:spLocks/>
          </p:cNvSpPr>
          <p:nvPr/>
        </p:nvSpPr>
        <p:spPr>
          <a:xfrm>
            <a:off x="811928" y="533400"/>
            <a:ext cx="7874872" cy="70156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120650" marR="0" lvl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tabLst/>
              <a:defRPr/>
            </a:pPr>
            <a:r>
              <a:rPr kumimoji="0" lang="en-US" sz="2400" b="1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Open Sans Semibold" pitchFamily="34" charset="0"/>
                <a:cs typeface="Arial" pitchFamily="34" charset="0"/>
                <a:sym typeface="Open Sans"/>
              </a:rPr>
              <a:t>Building an Automated Attendance App</a:t>
            </a:r>
            <a:endParaRPr kumimoji="0" lang="en-US" sz="2400" b="1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Open Sans Semibold" pitchFamily="34" charset="0"/>
              <a:cs typeface="Arial" pitchFamily="34" charset="0"/>
              <a:sym typeface="Open Sans"/>
            </a:endParaRPr>
          </a:p>
        </p:txBody>
      </p:sp>
      <p:pic>
        <p:nvPicPr>
          <p:cNvPr id="6" name="Picture 5" descr="Employee Facial Recognition Panel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600200"/>
            <a:ext cx="8059738" cy="45313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24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2"/>
          <p:cNvSpPr txBox="1">
            <a:spLocks/>
          </p:cNvSpPr>
          <p:nvPr/>
        </p:nvSpPr>
        <p:spPr>
          <a:xfrm>
            <a:off x="806668" y="467706"/>
            <a:ext cx="6432332" cy="76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120650" marR="0" lvl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tabLst/>
              <a:defRPr/>
            </a:pPr>
            <a:r>
              <a:rPr kumimoji="0" lang="en-US" sz="2400" b="1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Open Sans Semibold" pitchFamily="34" charset="0"/>
                <a:cs typeface="Arial" pitchFamily="34" charset="0"/>
                <a:sym typeface="Open Sans"/>
              </a:rPr>
              <a:t>Learning Amazon Web Services</a:t>
            </a:r>
            <a:endParaRPr kumimoji="0" lang="en-US" sz="2400" b="1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Open Sans Semibold" pitchFamily="34" charset="0"/>
              <a:cs typeface="Arial" pitchFamily="34" charset="0"/>
              <a:sym typeface="Open Sans"/>
            </a:endParaRPr>
          </a:p>
        </p:txBody>
      </p:sp>
      <p:pic>
        <p:nvPicPr>
          <p:cNvPr id="6" name="Picture 5" descr="AWS app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479377"/>
            <a:ext cx="8153400" cy="492142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A0A0A0"/>
      </a:dk1>
      <a:lt1>
        <a:sysClr val="window" lastClr="383635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A0A0A0"/>
      </a:dk1>
      <a:lt1>
        <a:sysClr val="window" lastClr="383635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A0A0A0"/>
      </a:dk1>
      <a:lt1>
        <a:sysClr val="window" lastClr="383635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950</TotalTime>
  <Words>391</Words>
  <Application>Microsoft Office PowerPoint</Application>
  <PresentationFormat>On-screen Show (4:3)</PresentationFormat>
  <Paragraphs>57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Internship Presentation  on  “Automated Attendance Application”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Evaluation Internship Presentation on Search Engine Optimization</dc:title>
  <dc:creator>Secret Service</dc:creator>
  <cp:lastModifiedBy>A Glorious Dawn</cp:lastModifiedBy>
  <cp:revision>79</cp:revision>
  <dcterms:created xsi:type="dcterms:W3CDTF">2016-03-09T09:48:13Z</dcterms:created>
  <dcterms:modified xsi:type="dcterms:W3CDTF">2018-03-08T16:57:13Z</dcterms:modified>
</cp:coreProperties>
</file>