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2"/>
  </p:notesMasterIdLst>
  <p:sldIdLst>
    <p:sldId id="256" r:id="rId2"/>
    <p:sldId id="257" r:id="rId3"/>
    <p:sldId id="868" r:id="rId4"/>
    <p:sldId id="873" r:id="rId5"/>
    <p:sldId id="648" r:id="rId6"/>
    <p:sldId id="869" r:id="rId7"/>
    <p:sldId id="870" r:id="rId8"/>
    <p:sldId id="871" r:id="rId9"/>
    <p:sldId id="924" r:id="rId10"/>
    <p:sldId id="872" r:id="rId11"/>
    <p:sldId id="925" r:id="rId12"/>
    <p:sldId id="874" r:id="rId13"/>
    <p:sldId id="875" r:id="rId14"/>
    <p:sldId id="876" r:id="rId15"/>
    <p:sldId id="878" r:id="rId16"/>
    <p:sldId id="879" r:id="rId17"/>
    <p:sldId id="877" r:id="rId18"/>
    <p:sldId id="881" r:id="rId19"/>
    <p:sldId id="880" r:id="rId20"/>
    <p:sldId id="882" r:id="rId21"/>
    <p:sldId id="883" r:id="rId22"/>
    <p:sldId id="884" r:id="rId23"/>
    <p:sldId id="892" r:id="rId24"/>
    <p:sldId id="930" r:id="rId25"/>
    <p:sldId id="893" r:id="rId26"/>
    <p:sldId id="311" r:id="rId27"/>
    <p:sldId id="894" r:id="rId28"/>
    <p:sldId id="895" r:id="rId29"/>
    <p:sldId id="896" r:id="rId30"/>
    <p:sldId id="897" r:id="rId31"/>
    <p:sldId id="902" r:id="rId32"/>
    <p:sldId id="942" r:id="rId33"/>
    <p:sldId id="941" r:id="rId34"/>
    <p:sldId id="943" r:id="rId35"/>
    <p:sldId id="903" r:id="rId36"/>
    <p:sldId id="944" r:id="rId37"/>
    <p:sldId id="945" r:id="rId38"/>
    <p:sldId id="932" r:id="rId39"/>
    <p:sldId id="933" r:id="rId40"/>
    <p:sldId id="926" r:id="rId41"/>
    <p:sldId id="927" r:id="rId42"/>
    <p:sldId id="928" r:id="rId43"/>
    <p:sldId id="929" r:id="rId44"/>
    <p:sldId id="935" r:id="rId45"/>
    <p:sldId id="936" r:id="rId46"/>
    <p:sldId id="931" r:id="rId47"/>
    <p:sldId id="946" r:id="rId48"/>
    <p:sldId id="947" r:id="rId49"/>
    <p:sldId id="937" r:id="rId50"/>
    <p:sldId id="938" r:id="rId51"/>
    <p:sldId id="852" r:id="rId52"/>
    <p:sldId id="853" r:id="rId53"/>
    <p:sldId id="854" r:id="rId54"/>
    <p:sldId id="855" r:id="rId55"/>
    <p:sldId id="856" r:id="rId56"/>
    <p:sldId id="858" r:id="rId57"/>
    <p:sldId id="859" r:id="rId58"/>
    <p:sldId id="908" r:id="rId59"/>
    <p:sldId id="909" r:id="rId60"/>
    <p:sldId id="910" r:id="rId61"/>
    <p:sldId id="911" r:id="rId62"/>
    <p:sldId id="912" r:id="rId63"/>
    <p:sldId id="913" r:id="rId64"/>
    <p:sldId id="914" r:id="rId65"/>
    <p:sldId id="915" r:id="rId66"/>
    <p:sldId id="916" r:id="rId67"/>
    <p:sldId id="919" r:id="rId68"/>
    <p:sldId id="920" r:id="rId69"/>
    <p:sldId id="940" r:id="rId70"/>
    <p:sldId id="923"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DE4"/>
    <a:srgbClr val="ABC6E1"/>
    <a:srgbClr val="DC87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34" autoAdjust="0"/>
    <p:restoredTop sz="94660"/>
  </p:normalViewPr>
  <p:slideViewPr>
    <p:cSldViewPr snapToGrid="0">
      <p:cViewPr varScale="1">
        <p:scale>
          <a:sx n="73" d="100"/>
          <a:sy n="73" d="100"/>
        </p:scale>
        <p:origin x="8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6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F07C4C-6735-42F8-A07C-D25A14F19E9F}" type="datetimeFigureOut">
              <a:rPr lang="en-US" smtClean="0"/>
              <a:t>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3B2C5-D12A-4574-BE87-0BB02CE44EAB}" type="slidenum">
              <a:rPr lang="en-US" smtClean="0"/>
              <a:t>‹#›</a:t>
            </a:fld>
            <a:endParaRPr lang="en-US"/>
          </a:p>
        </p:txBody>
      </p:sp>
    </p:spTree>
    <p:extLst>
      <p:ext uri="{BB962C8B-B14F-4D97-AF65-F5344CB8AC3E}">
        <p14:creationId xmlns:p14="http://schemas.microsoft.com/office/powerpoint/2010/main" val="2384954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7"/>
          <p:cNvSpPr>
            <a:spLocks noGrp="1" noChangeArrowheads="1"/>
          </p:cNvSpPr>
          <p:nvPr>
            <p:ph type="sldNum" sz="quarter" idx="5"/>
          </p:nvPr>
        </p:nvSpPr>
        <p:spPr>
          <a:noFill/>
        </p:spPr>
        <p:txBody>
          <a:bodyPr/>
          <a:lstStyle/>
          <a:p>
            <a:fld id="{F089DCCE-7486-4FB1-93F9-157ADFAAAE4A}" type="slidenum">
              <a:rPr lang="en-US"/>
              <a:pPr/>
              <a:t>5</a:t>
            </a:fld>
            <a:endParaRPr lang="en-US"/>
          </a:p>
        </p:txBody>
      </p:sp>
      <p:sp>
        <p:nvSpPr>
          <p:cNvPr id="385027" name="Rectangle 2"/>
          <p:cNvSpPr>
            <a:spLocks noGrp="1" noRot="1" noChangeAspect="1" noChangeArrowheads="1" noTextEdit="1"/>
          </p:cNvSpPr>
          <p:nvPr>
            <p:ph type="sldImg"/>
          </p:nvPr>
        </p:nvSpPr>
        <p:spPr>
          <a:xfrm>
            <a:off x="342900" y="703263"/>
            <a:ext cx="6172200" cy="3473450"/>
          </a:xfrm>
          <a:ln/>
        </p:spPr>
      </p:sp>
      <p:sp>
        <p:nvSpPr>
          <p:cNvPr id="38502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82926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84138" y="719138"/>
            <a:ext cx="6399213" cy="3600450"/>
          </a:xfrm>
          <a:ln/>
        </p:spPr>
      </p:sp>
      <p:sp>
        <p:nvSpPr>
          <p:cNvPr id="36867" name="Notes Placeholder 2"/>
          <p:cNvSpPr>
            <a:spLocks noGrp="1"/>
          </p:cNvSpPr>
          <p:nvPr>
            <p:ph type="body" idx="1"/>
          </p:nvPr>
        </p:nvSpPr>
        <p:spPr>
          <a:noFill/>
          <a:ln/>
        </p:spPr>
        <p:txBody>
          <a:bodyPr/>
          <a:lstStyle/>
          <a:p>
            <a:r>
              <a:rPr lang="en-US" b="1" dirty="0"/>
              <a:t>If you care</a:t>
            </a:r>
            <a:r>
              <a:rPr lang="en-US" b="1" baseline="0" dirty="0"/>
              <a:t> about profit more, who is more likely to be an winner?</a:t>
            </a:r>
          </a:p>
          <a:p>
            <a:r>
              <a:rPr lang="en-US" b="1" baseline="0" dirty="0"/>
              <a:t>Emily,.</a:t>
            </a:r>
          </a:p>
          <a:p>
            <a:endParaRPr lang="en-US" b="1" baseline="0" dirty="0"/>
          </a:p>
          <a:p>
            <a:r>
              <a:rPr lang="en-US" b="1" dirty="0"/>
              <a:t>If you care</a:t>
            </a:r>
            <a:r>
              <a:rPr lang="en-US" b="1" baseline="0" dirty="0"/>
              <a:t> about </a:t>
            </a:r>
            <a:r>
              <a:rPr lang="en-US" b="1" baseline="0" dirty="0" err="1"/>
              <a:t>satis</a:t>
            </a:r>
            <a:r>
              <a:rPr lang="en-US" b="1" baseline="0" dirty="0"/>
              <a:t> more, who is more likely to be an winner?</a:t>
            </a:r>
          </a:p>
          <a:p>
            <a:r>
              <a:rPr lang="en-US" b="1" baseline="0" dirty="0"/>
              <a:t>Lauren.</a:t>
            </a:r>
          </a:p>
          <a:p>
            <a:endParaRPr lang="en-US" b="1" baseline="0" dirty="0"/>
          </a:p>
          <a:p>
            <a:r>
              <a:rPr lang="en-US" b="1" baseline="0" dirty="0"/>
              <a:t>Can we use both metrics? Exactly how? </a:t>
            </a:r>
          </a:p>
          <a:p>
            <a:r>
              <a:rPr lang="en-US" b="1" baseline="0" dirty="0"/>
              <a:t>Scoring: Depending on how you scale them, how much weight you give. The ranking might change. </a:t>
            </a:r>
          </a:p>
          <a:p>
            <a:endParaRPr lang="en-US" b="1" baseline="0" dirty="0"/>
          </a:p>
        </p:txBody>
      </p:sp>
      <p:sp>
        <p:nvSpPr>
          <p:cNvPr id="36868" name="Slide Number Placeholder 3"/>
          <p:cNvSpPr>
            <a:spLocks noGrp="1"/>
          </p:cNvSpPr>
          <p:nvPr>
            <p:ph type="sldNum" sz="quarter" idx="5"/>
          </p:nvPr>
        </p:nvSpPr>
        <p:spPr>
          <a:noFill/>
        </p:spPr>
        <p:txBody>
          <a:bodyPr/>
          <a:lstStyle/>
          <a:p>
            <a:pPr defTabSz="949874"/>
            <a:fld id="{DDCB1632-D84C-4E42-BFCB-125980F2C2D6}" type="slidenum">
              <a:rPr lang="en-US" smtClean="0"/>
              <a:pPr defTabSz="949874"/>
              <a:t>55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 y="727075"/>
            <a:ext cx="6373813" cy="3586163"/>
          </a:xfrm>
        </p:spPr>
      </p:sp>
      <p:sp>
        <p:nvSpPr>
          <p:cNvPr id="3" name="Notes Placeholder 2"/>
          <p:cNvSpPr>
            <a:spLocks noGrp="1"/>
          </p:cNvSpPr>
          <p:nvPr>
            <p:ph type="body" idx="1"/>
          </p:nvPr>
        </p:nvSpPr>
        <p:spPr/>
        <p:txBody>
          <a:bodyPr>
            <a:normAutofit/>
          </a:bodyPr>
          <a:lstStyle/>
          <a:p>
            <a:r>
              <a:rPr lang="en-US" b="1" dirty="0"/>
              <a:t>DEA does exactly that.</a:t>
            </a:r>
          </a:p>
          <a:p>
            <a:r>
              <a:rPr lang="en-US" b="1" dirty="0"/>
              <a:t>CCR (1978)</a:t>
            </a:r>
          </a:p>
          <a:p>
            <a:endParaRPr lang="en-US" b="1" dirty="0"/>
          </a:p>
          <a:p>
            <a:r>
              <a:rPr lang="en-US" b="1" dirty="0"/>
              <a:t>Each organization (DMU)</a:t>
            </a:r>
            <a:r>
              <a:rPr lang="en-US" b="1" baseline="0" dirty="0"/>
              <a:t> to other DMUs</a:t>
            </a:r>
          </a:p>
          <a:p>
            <a:endParaRPr lang="en-US" b="1" baseline="0" dirty="0"/>
          </a:p>
          <a:p>
            <a:r>
              <a:rPr lang="en-US" b="1" baseline="0" dirty="0"/>
              <a:t>For each organization, it measures the maximum relative efficiency by dividing the data into the two groups.</a:t>
            </a:r>
          </a:p>
          <a:p>
            <a:endParaRPr lang="en-US" b="1" baseline="0" dirty="0"/>
          </a:p>
          <a:p>
            <a:r>
              <a:rPr lang="en-US" b="1" baseline="0" dirty="0"/>
              <a:t>Outputs: profit, </a:t>
            </a:r>
            <a:r>
              <a:rPr lang="en-US" b="1" baseline="0" dirty="0" err="1"/>
              <a:t>satisfcation</a:t>
            </a:r>
            <a:r>
              <a:rPr lang="en-US" b="1" baseline="0" dirty="0"/>
              <a:t> (more is better)</a:t>
            </a:r>
          </a:p>
          <a:p>
            <a:r>
              <a:rPr lang="en-US" b="1" baseline="0" dirty="0"/>
              <a:t>Input (labor, cost, FTEs, complaints (less is better) </a:t>
            </a:r>
          </a:p>
          <a:p>
            <a:endParaRPr lang="en-US" b="1" baseline="0" dirty="0"/>
          </a:p>
          <a:p>
            <a:r>
              <a:rPr lang="en-US" b="1" baseline="0" dirty="0"/>
              <a:t>Measure the efficiency = ratio of weighted sum of output to weighted sum of inputs. </a:t>
            </a:r>
          </a:p>
          <a:p>
            <a:endParaRPr lang="en-US" b="1" baseline="0" dirty="0"/>
          </a:p>
          <a:p>
            <a:r>
              <a:rPr lang="en-US" b="1" dirty="0"/>
              <a:t>What</a:t>
            </a:r>
            <a:r>
              <a:rPr lang="en-US" b="1" baseline="0" dirty="0"/>
              <a:t> weights should we use for inputs and outputs? This is the </a:t>
            </a:r>
            <a:r>
              <a:rPr lang="en-US" b="1" baseline="0" dirty="0" err="1"/>
              <a:t>cruX</a:t>
            </a:r>
            <a:r>
              <a:rPr lang="en-US" b="1" baseline="0" dirty="0"/>
              <a:t> of DEA. </a:t>
            </a:r>
            <a:endParaRPr lang="en-US" b="1" dirty="0"/>
          </a:p>
        </p:txBody>
      </p:sp>
      <p:sp>
        <p:nvSpPr>
          <p:cNvPr id="4" name="Slide Number Placeholder 3"/>
          <p:cNvSpPr>
            <a:spLocks noGrp="1"/>
          </p:cNvSpPr>
          <p:nvPr>
            <p:ph type="sldNum" sz="quarter" idx="10"/>
          </p:nvPr>
        </p:nvSpPr>
        <p:spPr/>
        <p:txBody>
          <a:bodyPr/>
          <a:lstStyle/>
          <a:p>
            <a:fld id="{0FDFA252-BB44-4DE6-9460-0A81F238F8A7}" type="slidenum">
              <a:rPr lang="en-US" smtClean="0"/>
              <a:pPr/>
              <a:t>56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 y="727075"/>
            <a:ext cx="6373813" cy="3586163"/>
          </a:xfrm>
        </p:spPr>
      </p:sp>
      <p:sp>
        <p:nvSpPr>
          <p:cNvPr id="3" name="Notes Placeholder 2"/>
          <p:cNvSpPr>
            <a:spLocks noGrp="1"/>
          </p:cNvSpPr>
          <p:nvPr>
            <p:ph type="body" idx="1"/>
          </p:nvPr>
        </p:nvSpPr>
        <p:spPr/>
        <p:txBody>
          <a:bodyPr>
            <a:normAutofit/>
          </a:bodyPr>
          <a:lstStyle/>
          <a:p>
            <a:r>
              <a:rPr lang="en-US" dirty="0"/>
              <a:t>To</a:t>
            </a:r>
            <a:r>
              <a:rPr lang="en-US" baseline="0" dirty="0"/>
              <a:t> illustrate the idea behind the DEA, let’s do an example. </a:t>
            </a:r>
          </a:p>
          <a:p>
            <a:r>
              <a:rPr lang="en-US" b="1" baseline="0" dirty="0"/>
              <a:t>Bank has 5 branches: </a:t>
            </a:r>
          </a:p>
          <a:p>
            <a:r>
              <a:rPr lang="en-US" b="1" baseline="0" dirty="0"/>
              <a:t>For now, 3 metrics: # of new deposits, # of new loans, operating expense. </a:t>
            </a:r>
          </a:p>
          <a:p>
            <a:endParaRPr lang="en-US" b="1" baseline="0" dirty="0"/>
          </a:p>
          <a:p>
            <a:r>
              <a:rPr lang="en-US" b="1" baseline="0" dirty="0"/>
              <a:t>Since all of them have the same expense, it is a wash. </a:t>
            </a:r>
          </a:p>
          <a:p>
            <a:endParaRPr lang="en-US" b="1" baseline="0" dirty="0"/>
          </a:p>
          <a:p>
            <a:endParaRPr lang="en-US" b="1" baseline="0" dirty="0"/>
          </a:p>
          <a:p>
            <a:endParaRPr lang="en-US" b="1" baseline="0" dirty="0"/>
          </a:p>
        </p:txBody>
      </p:sp>
      <p:sp>
        <p:nvSpPr>
          <p:cNvPr id="4" name="Slide Number Placeholder 3"/>
          <p:cNvSpPr>
            <a:spLocks noGrp="1"/>
          </p:cNvSpPr>
          <p:nvPr>
            <p:ph type="sldNum" sz="quarter" idx="10"/>
          </p:nvPr>
        </p:nvSpPr>
        <p:spPr/>
        <p:txBody>
          <a:bodyPr/>
          <a:lstStyle/>
          <a:p>
            <a:fld id="{0FDFA252-BB44-4DE6-9460-0A81F238F8A7}" type="slidenum">
              <a:rPr lang="en-US" smtClean="0"/>
              <a:pPr/>
              <a:t>57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 y="727075"/>
            <a:ext cx="6373813" cy="3586163"/>
          </a:xfrm>
        </p:spPr>
      </p:sp>
      <p:sp>
        <p:nvSpPr>
          <p:cNvPr id="3" name="Notes Placeholder 2"/>
          <p:cNvSpPr>
            <a:spLocks noGrp="1"/>
          </p:cNvSpPr>
          <p:nvPr>
            <p:ph type="body" idx="1"/>
          </p:nvPr>
        </p:nvSpPr>
        <p:spPr/>
        <p:txBody>
          <a:bodyPr>
            <a:normAutofit/>
          </a:bodyPr>
          <a:lstStyle/>
          <a:p>
            <a:r>
              <a:rPr lang="en-US" b="1" dirty="0"/>
              <a:t>Using LP,</a:t>
            </a:r>
            <a:r>
              <a:rPr lang="en-US" b="1" baseline="0" dirty="0"/>
              <a:t> </a:t>
            </a:r>
          </a:p>
          <a:p>
            <a:endParaRPr lang="en-US" b="1" baseline="0" dirty="0"/>
          </a:p>
          <a:p>
            <a:r>
              <a:rPr lang="en-US" b="1" baseline="0" dirty="0"/>
              <a:t>DEA finds the best scoring rule for B2.</a:t>
            </a:r>
          </a:p>
          <a:p>
            <a:endParaRPr lang="en-US" b="1" baseline="0" dirty="0"/>
          </a:p>
          <a:p>
            <a:r>
              <a:rPr lang="en-US" b="1" baseline="0" dirty="0"/>
              <a:t>Rate the score for B2 with that scoring rule.</a:t>
            </a:r>
          </a:p>
          <a:p>
            <a:endParaRPr lang="en-US" b="1" baseline="0" dirty="0"/>
          </a:p>
          <a:p>
            <a:r>
              <a:rPr lang="en-US" b="1" baseline="0" dirty="0"/>
              <a:t>Make sense? </a:t>
            </a:r>
          </a:p>
          <a:p>
            <a:endParaRPr lang="en-US" b="1" baseline="0" dirty="0"/>
          </a:p>
          <a:p>
            <a:endParaRPr lang="en-US" b="1" baseline="0" dirty="0"/>
          </a:p>
          <a:p>
            <a:endParaRPr lang="en-US" dirty="0"/>
          </a:p>
        </p:txBody>
      </p:sp>
      <p:sp>
        <p:nvSpPr>
          <p:cNvPr id="4" name="Slide Number Placeholder 3"/>
          <p:cNvSpPr>
            <a:spLocks noGrp="1"/>
          </p:cNvSpPr>
          <p:nvPr>
            <p:ph type="sldNum" sz="quarter" idx="10"/>
          </p:nvPr>
        </p:nvSpPr>
        <p:spPr/>
        <p:txBody>
          <a:bodyPr/>
          <a:lstStyle/>
          <a:p>
            <a:fld id="{0FDFA252-BB44-4DE6-9460-0A81F238F8A7}" type="slidenum">
              <a:rPr lang="en-US" smtClean="0"/>
              <a:pPr/>
              <a:t>58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 y="727075"/>
            <a:ext cx="6373813" cy="3586163"/>
          </a:xfrm>
        </p:spPr>
      </p:sp>
      <p:sp>
        <p:nvSpPr>
          <p:cNvPr id="3" name="Notes Placeholder 2"/>
          <p:cNvSpPr>
            <a:spLocks noGrp="1"/>
          </p:cNvSpPr>
          <p:nvPr>
            <p:ph type="body" idx="1"/>
          </p:nvPr>
        </p:nvSpPr>
        <p:spPr/>
        <p:txBody>
          <a:bodyPr>
            <a:normAutofit/>
          </a:bodyPr>
          <a:lstStyle/>
          <a:p>
            <a:r>
              <a:rPr lang="en-US" b="1" dirty="0"/>
              <a:t>That is</a:t>
            </a:r>
            <a:r>
              <a:rPr lang="en-US" b="1" baseline="0" dirty="0"/>
              <a:t> because that being on the efficient frontier means that </a:t>
            </a:r>
          </a:p>
          <a:p>
            <a:r>
              <a:rPr lang="en-US" b="1" baseline="0" dirty="0"/>
              <a:t>there is a scoring rule that will rank the branch the best possible score.</a:t>
            </a:r>
          </a:p>
          <a:p>
            <a:endParaRPr lang="en-US" b="1" baseline="0" dirty="0"/>
          </a:p>
          <a:p>
            <a:r>
              <a:rPr lang="en-US" b="1" baseline="0" dirty="0"/>
              <a:t>On a 0-1 scale:  that will be 1. </a:t>
            </a:r>
          </a:p>
          <a:p>
            <a:endParaRPr lang="en-US" b="1" baseline="0" dirty="0"/>
          </a:p>
          <a:p>
            <a:r>
              <a:rPr lang="en-US" b="1" baseline="0" dirty="0"/>
              <a:t>For stores who is not on the frontier, we compared them on the ones on the frontier. </a:t>
            </a:r>
          </a:p>
          <a:p>
            <a:r>
              <a:rPr lang="en-US" b="1" baseline="0" dirty="0"/>
              <a:t>DEA does just that. </a:t>
            </a:r>
          </a:p>
          <a:p>
            <a:endParaRPr lang="en-US" b="1" baseline="0" dirty="0"/>
          </a:p>
          <a:p>
            <a:endParaRPr lang="en-US" b="1" baseline="0" dirty="0"/>
          </a:p>
          <a:p>
            <a:endParaRPr lang="en-US" b="1" baseline="0" dirty="0"/>
          </a:p>
        </p:txBody>
      </p:sp>
      <p:sp>
        <p:nvSpPr>
          <p:cNvPr id="4" name="Slide Number Placeholder 3"/>
          <p:cNvSpPr>
            <a:spLocks noGrp="1"/>
          </p:cNvSpPr>
          <p:nvPr>
            <p:ph type="sldNum" sz="quarter" idx="10"/>
          </p:nvPr>
        </p:nvSpPr>
        <p:spPr/>
        <p:txBody>
          <a:bodyPr/>
          <a:lstStyle/>
          <a:p>
            <a:fld id="{0FDFA252-BB44-4DE6-9460-0A81F238F8A7}" type="slidenum">
              <a:rPr lang="en-US" smtClean="0"/>
              <a:pPr/>
              <a:t>59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8" y="727075"/>
            <a:ext cx="6373813" cy="3586163"/>
          </a:xfrm>
        </p:spPr>
      </p:sp>
      <p:sp>
        <p:nvSpPr>
          <p:cNvPr id="3" name="Notes Placeholder 2"/>
          <p:cNvSpPr>
            <a:spLocks noGrp="1"/>
          </p:cNvSpPr>
          <p:nvPr>
            <p:ph type="body" idx="1"/>
          </p:nvPr>
        </p:nvSpPr>
        <p:spPr/>
        <p:txBody>
          <a:bodyPr>
            <a:normAutofit lnSpcReduction="10000"/>
          </a:bodyPr>
          <a:lstStyle/>
          <a:p>
            <a:r>
              <a:rPr lang="en-US" b="1" dirty="0"/>
              <a:t>Then</a:t>
            </a:r>
            <a:r>
              <a:rPr lang="en-US" b="1" baseline="0" dirty="0"/>
              <a:t> how do we determine the efficiency of B2? </a:t>
            </a:r>
            <a:endParaRPr lang="en-US" b="1" dirty="0"/>
          </a:p>
          <a:p>
            <a:endParaRPr lang="en-US" b="1" dirty="0"/>
          </a:p>
          <a:p>
            <a:r>
              <a:rPr lang="en-US" b="1" dirty="0"/>
              <a:t>B2 is dominated by a mixture</a:t>
            </a:r>
            <a:r>
              <a:rPr lang="en-US" b="1" baseline="0" dirty="0"/>
              <a:t> of B1 and B3. </a:t>
            </a:r>
            <a:endParaRPr lang="en-US" b="1" dirty="0"/>
          </a:p>
          <a:p>
            <a:endParaRPr lang="en-US" b="1" dirty="0"/>
          </a:p>
          <a:p>
            <a:r>
              <a:rPr lang="en-US" b="1" dirty="0"/>
              <a:t>Suppose that you</a:t>
            </a:r>
            <a:r>
              <a:rPr lang="en-US" b="1" baseline="0" dirty="0"/>
              <a:t> can mix and match ones on the frontier, and create a hybrid organization</a:t>
            </a:r>
          </a:p>
          <a:p>
            <a:r>
              <a:rPr lang="en-US" b="1" baseline="0" dirty="0"/>
              <a:t>By mixing good things between B1 and B3, we can create a hypothetical organization for the sake of comparison. </a:t>
            </a:r>
          </a:p>
          <a:p>
            <a:endParaRPr lang="en-US" b="1" baseline="0" dirty="0"/>
          </a:p>
          <a:p>
            <a:r>
              <a:rPr lang="en-US" b="1" baseline="0" dirty="0"/>
              <a:t>Then </a:t>
            </a:r>
            <a:r>
              <a:rPr lang="en-US" b="1" baseline="0" dirty="0" err="1"/>
              <a:t>Eff</a:t>
            </a:r>
            <a:r>
              <a:rPr lang="en-US" b="1" baseline="0" dirty="0"/>
              <a:t> = Red line/Dotted Line.</a:t>
            </a:r>
          </a:p>
          <a:p>
            <a:r>
              <a:rPr lang="en-US" b="1" baseline="0" dirty="0"/>
              <a:t>Suppose that Red = 29.155, Orange dotted line that connects zero to the frontier= 35.883</a:t>
            </a:r>
          </a:p>
          <a:p>
            <a:endParaRPr lang="en-US" b="1" baseline="0" dirty="0"/>
          </a:p>
          <a:p>
            <a:r>
              <a:rPr lang="en-US" b="1" baseline="0" dirty="0"/>
              <a:t>Efficiency of B2 = 29.155/35.883 = 0. 8125. </a:t>
            </a:r>
          </a:p>
          <a:p>
            <a:endParaRPr lang="en-US" b="1" baseline="0" dirty="0"/>
          </a:p>
          <a:p>
            <a:r>
              <a:rPr lang="en-US" b="1" baseline="0" dirty="0"/>
              <a:t>Why do we use particular dotted line for the </a:t>
            </a:r>
            <a:r>
              <a:rPr lang="en-US" b="1" baseline="0" dirty="0" err="1"/>
              <a:t>froniter</a:t>
            </a:r>
            <a:r>
              <a:rPr lang="en-US" b="1" baseline="0" dirty="0"/>
              <a:t>? Why not the line that connect B5? </a:t>
            </a:r>
          </a:p>
          <a:p>
            <a:r>
              <a:rPr lang="en-US" b="1" baseline="0" dirty="0"/>
              <a:t>Best scoring rule. If we use any other line, it will be longer, thus the score of B2 decreases. </a:t>
            </a:r>
          </a:p>
          <a:p>
            <a:r>
              <a:rPr lang="en-US" b="1" baseline="0" dirty="0"/>
              <a:t> </a:t>
            </a:r>
          </a:p>
        </p:txBody>
      </p:sp>
      <p:sp>
        <p:nvSpPr>
          <p:cNvPr id="4" name="Slide Number Placeholder 3"/>
          <p:cNvSpPr>
            <a:spLocks noGrp="1"/>
          </p:cNvSpPr>
          <p:nvPr>
            <p:ph type="sldNum" sz="quarter" idx="10"/>
          </p:nvPr>
        </p:nvSpPr>
        <p:spPr/>
        <p:txBody>
          <a:bodyPr/>
          <a:lstStyle/>
          <a:p>
            <a:fld id="{0FDFA252-BB44-4DE6-9460-0A81F238F8A7}" type="slidenum">
              <a:rPr lang="en-US" smtClean="0"/>
              <a:pPr/>
              <a:t>60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750" y="727075"/>
            <a:ext cx="6373813" cy="3586163"/>
          </a:xfrm>
        </p:spPr>
      </p:sp>
      <p:sp>
        <p:nvSpPr>
          <p:cNvPr id="3" name="Notes Placeholder 2"/>
          <p:cNvSpPr>
            <a:spLocks noGrp="1"/>
          </p:cNvSpPr>
          <p:nvPr>
            <p:ph type="body" idx="1"/>
          </p:nvPr>
        </p:nvSpPr>
        <p:spPr/>
        <p:txBody>
          <a:bodyPr>
            <a:normAutofit/>
          </a:bodyPr>
          <a:lstStyle/>
          <a:p>
            <a:r>
              <a:rPr lang="en-US" b="1" dirty="0"/>
              <a:t>Comparing</a:t>
            </a:r>
            <a:r>
              <a:rPr lang="en-US" b="1" baseline="0" dirty="0"/>
              <a:t> to any other point on the frontier only lowers the score. </a:t>
            </a:r>
            <a:endParaRPr lang="en-US" b="1" dirty="0"/>
          </a:p>
        </p:txBody>
      </p:sp>
      <p:sp>
        <p:nvSpPr>
          <p:cNvPr id="4" name="Slide Number Placeholder 3"/>
          <p:cNvSpPr>
            <a:spLocks noGrp="1"/>
          </p:cNvSpPr>
          <p:nvPr>
            <p:ph type="sldNum" sz="quarter" idx="10"/>
          </p:nvPr>
        </p:nvSpPr>
        <p:spPr/>
        <p:txBody>
          <a:bodyPr/>
          <a:lstStyle/>
          <a:p>
            <a:fld id="{0FDFA252-BB44-4DE6-9460-0A81F238F8A7}" type="slidenum">
              <a:rPr lang="en-US" smtClean="0"/>
              <a:pPr/>
              <a:t>61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 y="727075"/>
            <a:ext cx="6373813" cy="3586163"/>
          </a:xfrm>
        </p:spPr>
      </p:sp>
      <p:sp>
        <p:nvSpPr>
          <p:cNvPr id="3" name="Notes Placeholder 2"/>
          <p:cNvSpPr>
            <a:spLocks noGrp="1"/>
          </p:cNvSpPr>
          <p:nvPr>
            <p:ph type="body" idx="1"/>
          </p:nvPr>
        </p:nvSpPr>
        <p:spPr/>
        <p:txBody>
          <a:bodyPr>
            <a:normAutofit/>
          </a:bodyPr>
          <a:lstStyle/>
          <a:p>
            <a:r>
              <a:rPr lang="en-US" b="1" dirty="0"/>
              <a:t>Then,</a:t>
            </a:r>
            <a:r>
              <a:rPr lang="en-US" b="1" baseline="0" dirty="0"/>
              <a:t> what about the branch 5? </a:t>
            </a:r>
          </a:p>
          <a:p>
            <a:endParaRPr lang="en-US" baseline="0" dirty="0"/>
          </a:p>
          <a:p>
            <a:r>
              <a:rPr lang="en-US" dirty="0"/>
              <a:t>Length of red/</a:t>
            </a:r>
            <a:r>
              <a:rPr lang="en-US" baseline="0" dirty="0"/>
              <a:t> </a:t>
            </a:r>
            <a:r>
              <a:rPr lang="en-US" baseline="0" dirty="0" err="1"/>
              <a:t>Lenghth</a:t>
            </a:r>
            <a:r>
              <a:rPr lang="en-US" baseline="0" dirty="0"/>
              <a:t> of Dotted. </a:t>
            </a:r>
          </a:p>
          <a:p>
            <a:endParaRPr lang="en-US" baseline="0" dirty="0"/>
          </a:p>
          <a:p>
            <a:r>
              <a:rPr lang="en-US" b="1" baseline="0" dirty="0"/>
              <a:t>One to find the best scoring rule for B5, that is the dotted line.  = 36.06/36.06</a:t>
            </a:r>
          </a:p>
          <a:p>
            <a:endParaRPr lang="en-US" dirty="0"/>
          </a:p>
        </p:txBody>
      </p:sp>
      <p:sp>
        <p:nvSpPr>
          <p:cNvPr id="4" name="Slide Number Placeholder 3"/>
          <p:cNvSpPr>
            <a:spLocks noGrp="1"/>
          </p:cNvSpPr>
          <p:nvPr>
            <p:ph type="sldNum" sz="quarter" idx="10"/>
          </p:nvPr>
        </p:nvSpPr>
        <p:spPr/>
        <p:txBody>
          <a:bodyPr/>
          <a:lstStyle/>
          <a:p>
            <a:fld id="{0FDFA252-BB44-4DE6-9460-0A81F238F8A7}" type="slidenum">
              <a:rPr lang="en-US" smtClean="0"/>
              <a:pPr/>
              <a:t>62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 y="727075"/>
            <a:ext cx="6373813" cy="3586163"/>
          </a:xfrm>
        </p:spPr>
      </p:sp>
      <p:sp>
        <p:nvSpPr>
          <p:cNvPr id="3" name="Notes Placeholder 2"/>
          <p:cNvSpPr>
            <a:spLocks noGrp="1"/>
          </p:cNvSpPr>
          <p:nvPr>
            <p:ph type="body" idx="1"/>
          </p:nvPr>
        </p:nvSpPr>
        <p:spPr/>
        <p:txBody>
          <a:bodyPr>
            <a:normAutofit/>
          </a:bodyPr>
          <a:lstStyle/>
          <a:p>
            <a:r>
              <a:rPr lang="en-US" b="1" dirty="0"/>
              <a:t>In this case it was easy to figure</a:t>
            </a:r>
            <a:r>
              <a:rPr lang="en-US" b="1" baseline="0" dirty="0"/>
              <a:t> out what is the best scoring rule. What if we have more than 2 dimensional inputs and outputs. </a:t>
            </a:r>
          </a:p>
          <a:p>
            <a:endParaRPr lang="en-US" b="1" baseline="0" dirty="0"/>
          </a:p>
          <a:p>
            <a:r>
              <a:rPr lang="en-US" b="1" baseline="0" dirty="0"/>
              <a:t>How do we measure the efficiency then? </a:t>
            </a:r>
          </a:p>
          <a:p>
            <a:endParaRPr lang="en-US" b="1" baseline="0" dirty="0"/>
          </a:p>
          <a:p>
            <a:r>
              <a:rPr lang="en-US" b="1" baseline="0" dirty="0"/>
              <a:t>Find the best scoring rule and what would be the resulting score of the organization under that rule? </a:t>
            </a:r>
          </a:p>
          <a:p>
            <a:endParaRPr lang="en-US" b="1" baseline="0" dirty="0"/>
          </a:p>
          <a:p>
            <a:endParaRPr lang="en-US" b="1" baseline="0" dirty="0"/>
          </a:p>
          <a:p>
            <a:r>
              <a:rPr lang="en-US" b="1" baseline="0" dirty="0"/>
              <a:t>We do that by linear programming. </a:t>
            </a:r>
          </a:p>
          <a:p>
            <a:endParaRPr lang="en-US" b="1" baseline="0" dirty="0"/>
          </a:p>
          <a:p>
            <a:r>
              <a:rPr lang="en-US" b="1" baseline="0" dirty="0"/>
              <a:t>Variables: weight given to output and input. </a:t>
            </a:r>
          </a:p>
          <a:p>
            <a:endParaRPr lang="en-US" b="1" baseline="0" dirty="0"/>
          </a:p>
          <a:p>
            <a:endParaRPr lang="en-US" b="1" baseline="0" dirty="0"/>
          </a:p>
        </p:txBody>
      </p:sp>
      <p:sp>
        <p:nvSpPr>
          <p:cNvPr id="4" name="Slide Number Placeholder 3"/>
          <p:cNvSpPr>
            <a:spLocks noGrp="1"/>
          </p:cNvSpPr>
          <p:nvPr>
            <p:ph type="sldNum" sz="quarter" idx="10"/>
          </p:nvPr>
        </p:nvSpPr>
        <p:spPr/>
        <p:txBody>
          <a:bodyPr/>
          <a:lstStyle/>
          <a:p>
            <a:fld id="{0FDFA252-BB44-4DE6-9460-0A81F238F8A7}" type="slidenum">
              <a:rPr lang="en-US" smtClean="0"/>
              <a:pPr/>
              <a:t>63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825" y="719138"/>
            <a:ext cx="6399213" cy="3600450"/>
          </a:xfrm>
        </p:spPr>
      </p:sp>
      <p:sp>
        <p:nvSpPr>
          <p:cNvPr id="3" name="Notes Placeholder 2"/>
          <p:cNvSpPr>
            <a:spLocks noGrp="1"/>
          </p:cNvSpPr>
          <p:nvPr>
            <p:ph type="body" idx="1"/>
          </p:nvPr>
        </p:nvSpPr>
        <p:spPr/>
        <p:txBody>
          <a:bodyPr/>
          <a:lstStyle/>
          <a:p>
            <a:r>
              <a:rPr lang="en-US" b="1" dirty="0"/>
              <a:t>Suppose that we want to find the efficiency</a:t>
            </a:r>
            <a:r>
              <a:rPr lang="en-US" b="1" baseline="0" dirty="0"/>
              <a:t> for B2. </a:t>
            </a:r>
          </a:p>
          <a:p>
            <a:endParaRPr lang="en-US" b="1" baseline="0" dirty="0"/>
          </a:p>
          <a:p>
            <a:r>
              <a:rPr lang="en-US" b="1" baseline="0" dirty="0"/>
              <a:t>In addition to Deposits, Loans, and Expense, suppose we also have the data for # of FTEs. </a:t>
            </a:r>
          </a:p>
          <a:p>
            <a:endParaRPr lang="en-US" b="1" baseline="0" dirty="0"/>
          </a:p>
          <a:p>
            <a:r>
              <a:rPr lang="en-US" b="1" baseline="0" dirty="0"/>
              <a:t>Which metric is considered as output? Which one is input? </a:t>
            </a:r>
          </a:p>
          <a:p>
            <a:r>
              <a:rPr lang="en-US" b="1" baseline="0" dirty="0"/>
              <a:t>What do you use? The more is better, the less is better. </a:t>
            </a:r>
          </a:p>
          <a:p>
            <a:endParaRPr lang="en-US" b="1" baseline="0" dirty="0"/>
          </a:p>
          <a:p>
            <a:r>
              <a:rPr lang="en-US" b="1" baseline="0" dirty="0"/>
              <a:t>Is more deposit better?  Yes. D Output. </a:t>
            </a:r>
          </a:p>
          <a:p>
            <a:r>
              <a:rPr lang="en-US" b="1" baseline="0" dirty="0"/>
              <a:t>Is more loans better? Yes output</a:t>
            </a:r>
          </a:p>
          <a:p>
            <a:r>
              <a:rPr lang="en-US" b="1" baseline="0" dirty="0"/>
              <a:t>Is more expense better or less expense better? Input</a:t>
            </a:r>
          </a:p>
          <a:p>
            <a:r>
              <a:rPr lang="en-US" b="1" baseline="0" dirty="0"/>
              <a:t>Is more FTE better or fewer FTEs better? Input. </a:t>
            </a:r>
          </a:p>
          <a:p>
            <a:endParaRPr lang="en-US" b="1" baseline="0" dirty="0"/>
          </a:p>
          <a:p>
            <a:pPr marL="237058" indent="-237058">
              <a:buAutoNum type="arabicParenBoth"/>
            </a:pPr>
            <a:r>
              <a:rPr lang="en-US" b="1" baseline="0" dirty="0"/>
              <a:t>We want to determine the weight for each out put and input that is best for B2. </a:t>
            </a:r>
          </a:p>
          <a:p>
            <a:pPr marL="237058" indent="-237058">
              <a:buAutoNum type="arabicParenBoth"/>
            </a:pPr>
            <a:r>
              <a:rPr lang="en-US" b="1" baseline="0" dirty="0"/>
              <a:t>Find out the score of B2 on [0,1] scale.</a:t>
            </a:r>
          </a:p>
        </p:txBody>
      </p:sp>
      <p:sp>
        <p:nvSpPr>
          <p:cNvPr id="7" name="Slide Number Placeholder 6"/>
          <p:cNvSpPr>
            <a:spLocks noGrp="1"/>
          </p:cNvSpPr>
          <p:nvPr>
            <p:ph type="sldNum" sz="quarter" idx="13"/>
          </p:nvPr>
        </p:nvSpPr>
        <p:spPr/>
        <p:txBody>
          <a:bodyPr/>
          <a:lstStyle/>
          <a:p>
            <a:pPr>
              <a:defRPr/>
            </a:pPr>
            <a:fld id="{0FC5F787-8053-4007-A2B0-0A67732A6F16}" type="slidenum">
              <a:rPr lang="en-US" smtClean="0"/>
              <a:pPr>
                <a:defRPr/>
              </a:pPr>
              <a:t>64</a:t>
            </a:fld>
            <a:endParaRPr lang="en-US"/>
          </a:p>
        </p:txBody>
      </p:sp>
    </p:spTree>
    <p:extLst>
      <p:ext uri="{BB962C8B-B14F-4D97-AF65-F5344CB8AC3E}">
        <p14:creationId xmlns:p14="http://schemas.microsoft.com/office/powerpoint/2010/main" val="298280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2513" y="531813"/>
            <a:ext cx="4664075" cy="26241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8DDE6-5E43-4ECC-95CC-35B3FC0BFE2A}" type="slidenum">
              <a:rPr lang="en-US" smtClean="0"/>
              <a:pPr/>
              <a:t>26</a:t>
            </a:fld>
            <a:endParaRPr lang="en-US"/>
          </a:p>
        </p:txBody>
      </p:sp>
    </p:spTree>
    <p:extLst>
      <p:ext uri="{BB962C8B-B14F-4D97-AF65-F5344CB8AC3E}">
        <p14:creationId xmlns:p14="http://schemas.microsoft.com/office/powerpoint/2010/main" val="1483790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84138" y="719138"/>
            <a:ext cx="6399213" cy="3600450"/>
          </a:xfrm>
          <a:ln/>
        </p:spPr>
      </p:sp>
      <p:sp>
        <p:nvSpPr>
          <p:cNvPr id="44035" name="Notes Placeholder 2"/>
          <p:cNvSpPr>
            <a:spLocks noGrp="1"/>
          </p:cNvSpPr>
          <p:nvPr>
            <p:ph type="body" idx="1"/>
          </p:nvPr>
        </p:nvSpPr>
        <p:spPr>
          <a:noFill/>
          <a:ln/>
        </p:spPr>
        <p:txBody>
          <a:bodyPr/>
          <a:lstStyle/>
          <a:p>
            <a:r>
              <a:rPr lang="en-US" b="1" dirty="0"/>
              <a:t>For given scoring rule,</a:t>
            </a:r>
            <a:r>
              <a:rPr lang="en-US" b="1" baseline="0" dirty="0"/>
              <a:t> </a:t>
            </a:r>
          </a:p>
          <a:p>
            <a:r>
              <a:rPr lang="en-US" b="1" baseline="0" dirty="0"/>
              <a:t>The efficiency of B2 is  weighted some 25OD + 15Ol / 100IE +5 IF. </a:t>
            </a:r>
          </a:p>
          <a:p>
            <a:r>
              <a:rPr lang="en-US" b="1" baseline="0" dirty="0"/>
              <a:t>The question of DEA is which scoring rule is the best for B2? </a:t>
            </a:r>
          </a:p>
          <a:p>
            <a:endParaRPr lang="en-US" b="1" baseline="0" dirty="0"/>
          </a:p>
          <a:p>
            <a:r>
              <a:rPr lang="en-US" b="1" baseline="0" dirty="0"/>
              <a:t>Max  ratio. </a:t>
            </a:r>
          </a:p>
          <a:p>
            <a:r>
              <a:rPr lang="en-US" b="1" baseline="0" dirty="0"/>
              <a:t>Is this linear or not?  Can we make it linear?  </a:t>
            </a:r>
          </a:p>
          <a:p>
            <a:endParaRPr lang="en-US" b="1" baseline="0" dirty="0"/>
          </a:p>
          <a:p>
            <a:r>
              <a:rPr lang="en-US" b="1" baseline="0" dirty="0"/>
              <a:t>To get some idea,  is  1/2 , 2/4, 3/6 all the same. Thus, we can scale the denominator to be 1. </a:t>
            </a:r>
          </a:p>
          <a:p>
            <a:r>
              <a:rPr lang="en-US" b="1" baseline="0" dirty="0"/>
              <a:t>And maximize the numerator. </a:t>
            </a:r>
          </a:p>
          <a:p>
            <a:endParaRPr lang="en-US" b="1" baseline="0" dirty="0"/>
          </a:p>
          <a:p>
            <a:r>
              <a:rPr lang="en-US" b="1" baseline="0" dirty="0"/>
              <a:t>Max Weighted output </a:t>
            </a:r>
          </a:p>
          <a:p>
            <a:r>
              <a:rPr lang="en-US" b="1" baseline="0" dirty="0"/>
              <a:t>St. </a:t>
            </a:r>
            <a:r>
              <a:rPr lang="en-US" b="1" baseline="0" dirty="0" err="1"/>
              <a:t>weidghed</a:t>
            </a:r>
            <a:r>
              <a:rPr lang="en-US" b="1" baseline="0" dirty="0"/>
              <a:t> input = 1 (we scale input). </a:t>
            </a:r>
          </a:p>
          <a:p>
            <a:r>
              <a:rPr lang="en-US" b="1" baseline="0" dirty="0"/>
              <a:t>Is this linear or not? </a:t>
            </a:r>
          </a:p>
          <a:p>
            <a:endParaRPr lang="en-US" b="1" baseline="0" dirty="0"/>
          </a:p>
          <a:p>
            <a:r>
              <a:rPr lang="en-US" b="1" baseline="0" dirty="0"/>
              <a:t>We want the scoring rule so that the score of all branches will be between 0 and 1. </a:t>
            </a:r>
          </a:p>
          <a:p>
            <a:r>
              <a:rPr lang="en-US" b="1" baseline="0" dirty="0"/>
              <a:t>For example for given scoring rule, </a:t>
            </a:r>
          </a:p>
          <a:p>
            <a:r>
              <a:rPr lang="en-US" b="1" baseline="0" dirty="0"/>
              <a:t>Efficiency of B1 (31D, 10L) &lt;= 1,  -&gt; </a:t>
            </a:r>
          </a:p>
          <a:p>
            <a:r>
              <a:rPr lang="en-US" b="1" baseline="0" dirty="0"/>
              <a:t>Is this linear?     </a:t>
            </a:r>
          </a:p>
          <a:p>
            <a:endParaRPr lang="en-US" b="1" baseline="0" dirty="0"/>
          </a:p>
          <a:p>
            <a:r>
              <a:rPr lang="en-US" b="1" baseline="0" dirty="0"/>
              <a:t>How do we make it linear? Multiply both sides. And rearrange. </a:t>
            </a:r>
          </a:p>
          <a:p>
            <a:r>
              <a:rPr lang="en-US" b="1" baseline="0" dirty="0"/>
              <a:t>Weighted Output – Weighted inputs &lt;=0 (Linear) </a:t>
            </a:r>
          </a:p>
          <a:p>
            <a:r>
              <a:rPr lang="en-US" b="1" baseline="0" dirty="0"/>
              <a:t>Since Efficiency of all 5 branches should be &lt;= 1. 5 constraint. </a:t>
            </a:r>
          </a:p>
        </p:txBody>
      </p:sp>
      <p:sp>
        <p:nvSpPr>
          <p:cNvPr id="44036" name="Slide Number Placeholder 3"/>
          <p:cNvSpPr>
            <a:spLocks noGrp="1"/>
          </p:cNvSpPr>
          <p:nvPr>
            <p:ph type="sldNum" sz="quarter" idx="5"/>
          </p:nvPr>
        </p:nvSpPr>
        <p:spPr>
          <a:noFill/>
        </p:spPr>
        <p:txBody>
          <a:bodyPr/>
          <a:lstStyle/>
          <a:p>
            <a:pPr defTabSz="949874"/>
            <a:fld id="{ADFF4C7D-489F-49E6-A184-773C52D83AA9}" type="slidenum">
              <a:rPr lang="en-US" smtClean="0"/>
              <a:pPr defTabSz="949874"/>
              <a:t>65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42863" y="719138"/>
            <a:ext cx="6400801" cy="3600450"/>
          </a:xfrm>
          <a:ln/>
        </p:spPr>
      </p:sp>
      <p:sp>
        <p:nvSpPr>
          <p:cNvPr id="44035" name="Notes Placeholder 2"/>
          <p:cNvSpPr>
            <a:spLocks noGrp="1"/>
          </p:cNvSpPr>
          <p:nvPr>
            <p:ph type="body" idx="1"/>
          </p:nvPr>
        </p:nvSpPr>
        <p:spPr>
          <a:noFill/>
          <a:ln/>
        </p:spPr>
        <p:txBody>
          <a:bodyPr/>
          <a:lstStyle/>
          <a:p>
            <a:r>
              <a:rPr lang="en-US" dirty="0"/>
              <a:t>Thus</a:t>
            </a:r>
            <a:r>
              <a:rPr lang="en-US" baseline="0" dirty="0"/>
              <a:t> maximizing the ratio problem is </a:t>
            </a:r>
            <a:r>
              <a:rPr lang="en-US" baseline="0" dirty="0" err="1"/>
              <a:t>equi</a:t>
            </a:r>
            <a:r>
              <a:rPr lang="en-US" baseline="0" dirty="0"/>
              <a:t> to  Max weighted output</a:t>
            </a:r>
          </a:p>
          <a:p>
            <a:endParaRPr lang="en-US" baseline="0" dirty="0"/>
          </a:p>
          <a:p>
            <a:r>
              <a:rPr lang="en-US" baseline="0" dirty="0" err="1"/>
              <a:t>Subsect</a:t>
            </a:r>
            <a:r>
              <a:rPr lang="en-US" baseline="0" dirty="0"/>
              <a:t> to </a:t>
            </a:r>
          </a:p>
          <a:p>
            <a:endParaRPr lang="en-US" baseline="0" dirty="0"/>
          </a:p>
          <a:p>
            <a:r>
              <a:rPr lang="en-US" baseline="0" dirty="0"/>
              <a:t>(!) weighted inputs are scaled to 1. </a:t>
            </a:r>
          </a:p>
          <a:p>
            <a:r>
              <a:rPr lang="en-US" baseline="0" dirty="0" err="1"/>
              <a:t>Eff</a:t>
            </a:r>
            <a:r>
              <a:rPr lang="en-US" baseline="0" dirty="0"/>
              <a:t> of branch I &lt;= 1. </a:t>
            </a:r>
          </a:p>
          <a:p>
            <a:endParaRPr lang="en-US" baseline="0" dirty="0"/>
          </a:p>
          <a:p>
            <a:r>
              <a:rPr lang="en-US" baseline="0" dirty="0"/>
              <a:t>310D + 10OL –100i</a:t>
            </a:r>
            <a:r>
              <a:rPr lang="en-US" baseline="-25000" dirty="0"/>
              <a:t>E </a:t>
            </a:r>
            <a:r>
              <a:rPr lang="en-US" baseline="0" dirty="0"/>
              <a:t>– 5IF =weighted outputs of B1 – weighted inputs of B1 &lt;=0. </a:t>
            </a:r>
          </a:p>
          <a:p>
            <a:r>
              <a:rPr lang="en-US" baseline="-25000" dirty="0"/>
              <a:t>L</a:t>
            </a:r>
          </a:p>
          <a:p>
            <a:endParaRPr lang="en-US" baseline="-25000" dirty="0"/>
          </a:p>
          <a:p>
            <a:endParaRPr lang="en-US" baseline="-25000" dirty="0"/>
          </a:p>
          <a:p>
            <a:r>
              <a:rPr lang="en-US" baseline="0" dirty="0"/>
              <a:t>Likewise, </a:t>
            </a:r>
            <a:r>
              <a:rPr lang="en-US" baseline="0" dirty="0" err="1"/>
              <a:t>Eff</a:t>
            </a:r>
            <a:r>
              <a:rPr lang="en-US" baseline="0" dirty="0"/>
              <a:t> of B2 &lt;=1, weighted B2 outputs – weighted B2 </a:t>
            </a:r>
            <a:r>
              <a:rPr lang="en-US" baseline="0" dirty="0" err="1"/>
              <a:t>imputs</a:t>
            </a:r>
            <a:r>
              <a:rPr lang="en-US" baseline="0" dirty="0"/>
              <a:t> &lt;=0</a:t>
            </a:r>
          </a:p>
          <a:p>
            <a:endParaRPr lang="en-US" baseline="0" dirty="0"/>
          </a:p>
          <a:p>
            <a:pPr defTabSz="948229">
              <a:defRPr/>
            </a:pPr>
            <a:r>
              <a:rPr lang="en-US" baseline="0" dirty="0"/>
              <a:t>Likewise, </a:t>
            </a:r>
            <a:r>
              <a:rPr lang="en-US" baseline="0" dirty="0" err="1"/>
              <a:t>Eff</a:t>
            </a:r>
            <a:r>
              <a:rPr lang="en-US" baseline="0" dirty="0"/>
              <a:t> of B3 &lt;=1, weighted B3 outputs – weighted B3 </a:t>
            </a:r>
            <a:r>
              <a:rPr lang="en-US" baseline="0" dirty="0" err="1"/>
              <a:t>imputs</a:t>
            </a:r>
            <a:r>
              <a:rPr lang="en-US" baseline="0" dirty="0"/>
              <a:t> &lt;=0</a:t>
            </a:r>
          </a:p>
          <a:p>
            <a:r>
              <a:rPr lang="en-US" baseline="0" dirty="0"/>
              <a:t>…..</a:t>
            </a:r>
          </a:p>
          <a:p>
            <a:r>
              <a:rPr lang="en-US" baseline="0" dirty="0"/>
              <a:t>All weighted are positive. </a:t>
            </a:r>
          </a:p>
          <a:p>
            <a:endParaRPr lang="en-US" baseline="0" dirty="0"/>
          </a:p>
          <a:p>
            <a:endParaRPr lang="en-US" baseline="0" dirty="0"/>
          </a:p>
          <a:p>
            <a:endParaRPr lang="en-US" baseline="0" dirty="0"/>
          </a:p>
        </p:txBody>
      </p:sp>
      <p:sp>
        <p:nvSpPr>
          <p:cNvPr id="44036" name="Slide Number Placeholder 3"/>
          <p:cNvSpPr>
            <a:spLocks noGrp="1"/>
          </p:cNvSpPr>
          <p:nvPr>
            <p:ph type="sldNum" sz="quarter" idx="5"/>
          </p:nvPr>
        </p:nvSpPr>
        <p:spPr>
          <a:noFill/>
        </p:spPr>
        <p:txBody>
          <a:bodyPr/>
          <a:lstStyle/>
          <a:p>
            <a:pPr defTabSz="949874"/>
            <a:fld id="{ADFF4C7D-489F-49E6-A184-773C52D83AA9}" type="slidenum">
              <a:rPr lang="en-US" smtClean="0"/>
              <a:pPr defTabSz="949874"/>
              <a:t>66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44450" y="719138"/>
            <a:ext cx="6399213" cy="3600450"/>
          </a:xfrm>
          <a:ln/>
        </p:spPr>
      </p:sp>
      <p:sp>
        <p:nvSpPr>
          <p:cNvPr id="44035" name="Notes Placeholder 2"/>
          <p:cNvSpPr>
            <a:spLocks noGrp="1"/>
          </p:cNvSpPr>
          <p:nvPr>
            <p:ph type="body" idx="1"/>
          </p:nvPr>
        </p:nvSpPr>
        <p:spPr>
          <a:noFill/>
          <a:ln/>
        </p:spPr>
        <p:txBody>
          <a:bodyPr/>
          <a:lstStyle/>
          <a:p>
            <a:r>
              <a:rPr lang="en-US" dirty="0"/>
              <a:t>If</a:t>
            </a:r>
            <a:r>
              <a:rPr lang="en-US" baseline="0" dirty="0"/>
              <a:t> B2 decides to improve its operations, who should B2 look up to?</a:t>
            </a:r>
          </a:p>
          <a:p>
            <a:endParaRPr lang="en-US" baseline="0" dirty="0"/>
          </a:p>
          <a:p>
            <a:r>
              <a:rPr lang="en-US" baseline="0" dirty="0"/>
              <a:t>Look at the sensitivity report. </a:t>
            </a:r>
          </a:p>
          <a:p>
            <a:endParaRPr lang="en-US" baseline="0" dirty="0"/>
          </a:p>
          <a:p>
            <a:r>
              <a:rPr lang="en-US" b="1" baseline="0" dirty="0"/>
              <a:t>B1&lt;=1 and B3&lt;=1. Are binding. </a:t>
            </a:r>
          </a:p>
          <a:p>
            <a:endParaRPr lang="en-US" b="1" baseline="0" dirty="0"/>
          </a:p>
          <a:p>
            <a:r>
              <a:rPr lang="en-US" b="1" baseline="0" dirty="0"/>
              <a:t>For the perspective of B2, B1 and B3 are efficient. (B1: deposit, B3 both).</a:t>
            </a:r>
          </a:p>
          <a:p>
            <a:endParaRPr lang="en-US" b="1" baseline="0" dirty="0"/>
          </a:p>
          <a:p>
            <a:r>
              <a:rPr lang="en-US" b="1" baseline="0" dirty="0"/>
              <a:t> </a:t>
            </a:r>
          </a:p>
        </p:txBody>
      </p:sp>
      <p:sp>
        <p:nvSpPr>
          <p:cNvPr id="44036" name="Slide Number Placeholder 3"/>
          <p:cNvSpPr>
            <a:spLocks noGrp="1"/>
          </p:cNvSpPr>
          <p:nvPr>
            <p:ph type="sldNum" sz="quarter" idx="5"/>
          </p:nvPr>
        </p:nvSpPr>
        <p:spPr>
          <a:noFill/>
        </p:spPr>
        <p:txBody>
          <a:bodyPr/>
          <a:lstStyle/>
          <a:p>
            <a:pPr defTabSz="949874"/>
            <a:fld id="{ADFF4C7D-489F-49E6-A184-773C52D83AA9}" type="slidenum">
              <a:rPr lang="en-US" smtClean="0"/>
              <a:pPr defTabSz="949874"/>
              <a:t>67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65100" y="719138"/>
            <a:ext cx="6400800" cy="3600450"/>
          </a:xfrm>
          <a:ln/>
        </p:spPr>
      </p:sp>
      <p:sp>
        <p:nvSpPr>
          <p:cNvPr id="44035" name="Notes Placeholder 2"/>
          <p:cNvSpPr>
            <a:spLocks noGrp="1"/>
          </p:cNvSpPr>
          <p:nvPr>
            <p:ph type="body" idx="1"/>
          </p:nvPr>
        </p:nvSpPr>
        <p:spPr>
          <a:noFill/>
          <a:ln/>
        </p:spPr>
        <p:txBody>
          <a:bodyPr/>
          <a:lstStyle/>
          <a:p>
            <a:r>
              <a:rPr lang="en-US" b="1" dirty="0"/>
              <a:t>This was</a:t>
            </a:r>
            <a:r>
              <a:rPr lang="en-US" b="1" baseline="0" dirty="0"/>
              <a:t> the result for B2. </a:t>
            </a:r>
          </a:p>
          <a:p>
            <a:r>
              <a:rPr lang="en-US" b="1" baseline="0" dirty="0"/>
              <a:t>If the subject of study changes to B2, the scoring rule that is the best for B4 will be different. </a:t>
            </a:r>
          </a:p>
          <a:p>
            <a:endParaRPr lang="en-US" b="1" baseline="0" dirty="0"/>
          </a:p>
          <a:p>
            <a:r>
              <a:rPr lang="en-US" b="1" baseline="0" dirty="0"/>
              <a:t>How do we find that out? </a:t>
            </a:r>
          </a:p>
          <a:p>
            <a:endParaRPr lang="en-US" b="1" baseline="0" dirty="0"/>
          </a:p>
          <a:p>
            <a:r>
              <a:rPr lang="en-US" b="1" baseline="0" dirty="0"/>
              <a:t>Solve LP? </a:t>
            </a:r>
          </a:p>
          <a:p>
            <a:endParaRPr lang="en-US" b="1" baseline="0" dirty="0"/>
          </a:p>
          <a:p>
            <a:r>
              <a:rPr lang="en-US" b="1" baseline="0" dirty="0"/>
              <a:t>Almost similar structure. </a:t>
            </a:r>
          </a:p>
          <a:p>
            <a:endParaRPr lang="en-US" b="1" baseline="0" dirty="0"/>
          </a:p>
          <a:p>
            <a:r>
              <a:rPr lang="en-US" b="1" baseline="0" dirty="0"/>
              <a:t>Computing the weighed outputs, use B4 outputs. </a:t>
            </a:r>
          </a:p>
          <a:p>
            <a:r>
              <a:rPr lang="en-US" b="1" baseline="0" dirty="0"/>
              <a:t>Computing the weighted inputs, use B4 inputs (Apricot) </a:t>
            </a:r>
          </a:p>
          <a:p>
            <a:endParaRPr lang="en-US" b="1" baseline="0" dirty="0"/>
          </a:p>
          <a:p>
            <a:r>
              <a:rPr lang="en-US" b="1" baseline="0" dirty="0"/>
              <a:t>Do we do it manually? Smarter way to do this? </a:t>
            </a:r>
          </a:p>
          <a:p>
            <a:r>
              <a:rPr lang="en-US" b="1" baseline="0" dirty="0"/>
              <a:t>Place </a:t>
            </a:r>
            <a:r>
              <a:rPr lang="en-US" b="1" baseline="0" dirty="0" err="1"/>
              <a:t>hodler</a:t>
            </a:r>
            <a:r>
              <a:rPr lang="en-US" b="1" baseline="0" dirty="0"/>
              <a:t> for branch number.  3, 4, input change output change. </a:t>
            </a:r>
          </a:p>
          <a:p>
            <a:r>
              <a:rPr lang="en-US" b="1" baseline="0" dirty="0"/>
              <a:t>Index? </a:t>
            </a:r>
          </a:p>
          <a:p>
            <a:endParaRPr lang="en-US" b="1" baseline="0" dirty="0"/>
          </a:p>
          <a:p>
            <a:r>
              <a:rPr lang="en-US" b="1" baseline="0" dirty="0"/>
              <a:t>Run it. </a:t>
            </a:r>
          </a:p>
          <a:p>
            <a:r>
              <a:rPr lang="en-US" b="1" baseline="0" dirty="0"/>
              <a:t>0.920, 0.02, 0.02, 0.01, 0</a:t>
            </a:r>
          </a:p>
          <a:p>
            <a:endParaRPr lang="en-US" b="1" baseline="0" dirty="0"/>
          </a:p>
        </p:txBody>
      </p:sp>
      <p:sp>
        <p:nvSpPr>
          <p:cNvPr id="44036" name="Slide Number Placeholder 3"/>
          <p:cNvSpPr>
            <a:spLocks noGrp="1"/>
          </p:cNvSpPr>
          <p:nvPr>
            <p:ph type="sldNum" sz="quarter" idx="5"/>
          </p:nvPr>
        </p:nvSpPr>
        <p:spPr>
          <a:noFill/>
        </p:spPr>
        <p:txBody>
          <a:bodyPr/>
          <a:lstStyle/>
          <a:p>
            <a:pPr defTabSz="949874"/>
            <a:fld id="{ADFF4C7D-489F-49E6-A184-773C52D83AA9}" type="slidenum">
              <a:rPr lang="en-US" smtClean="0"/>
              <a:pPr defTabSz="949874"/>
              <a:t>68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65100" y="719138"/>
            <a:ext cx="6400800" cy="3600450"/>
          </a:xfrm>
          <a:ln/>
        </p:spPr>
      </p:sp>
      <p:sp>
        <p:nvSpPr>
          <p:cNvPr id="44035" name="Notes Placeholder 2"/>
          <p:cNvSpPr>
            <a:spLocks noGrp="1"/>
          </p:cNvSpPr>
          <p:nvPr>
            <p:ph type="body" idx="1"/>
          </p:nvPr>
        </p:nvSpPr>
        <p:spPr>
          <a:noFill/>
          <a:ln/>
        </p:spPr>
        <p:txBody>
          <a:bodyPr/>
          <a:lstStyle/>
          <a:p>
            <a:r>
              <a:rPr lang="en-US" b="1" dirty="0"/>
              <a:t>This was</a:t>
            </a:r>
            <a:r>
              <a:rPr lang="en-US" b="1" baseline="0" dirty="0"/>
              <a:t> the result for B2. </a:t>
            </a:r>
          </a:p>
          <a:p>
            <a:r>
              <a:rPr lang="en-US" b="1" baseline="0" dirty="0"/>
              <a:t>If the subject of study changes to B2, the scoring rule that is the best for B4 will be different. </a:t>
            </a:r>
          </a:p>
          <a:p>
            <a:endParaRPr lang="en-US" b="1" baseline="0" dirty="0"/>
          </a:p>
          <a:p>
            <a:r>
              <a:rPr lang="en-US" b="1" baseline="0" dirty="0"/>
              <a:t>How do we find that out? </a:t>
            </a:r>
          </a:p>
          <a:p>
            <a:endParaRPr lang="en-US" b="1" baseline="0" dirty="0"/>
          </a:p>
          <a:p>
            <a:r>
              <a:rPr lang="en-US" b="1" baseline="0" dirty="0"/>
              <a:t>Solve LP? </a:t>
            </a:r>
          </a:p>
          <a:p>
            <a:endParaRPr lang="en-US" b="1" baseline="0" dirty="0"/>
          </a:p>
          <a:p>
            <a:r>
              <a:rPr lang="en-US" b="1" baseline="0" dirty="0"/>
              <a:t>Almost similar structure. </a:t>
            </a:r>
          </a:p>
          <a:p>
            <a:endParaRPr lang="en-US" b="1" baseline="0" dirty="0"/>
          </a:p>
          <a:p>
            <a:r>
              <a:rPr lang="en-US" b="1" baseline="0" dirty="0"/>
              <a:t>Computing the weighed outputs, use B4 outputs. </a:t>
            </a:r>
          </a:p>
          <a:p>
            <a:r>
              <a:rPr lang="en-US" b="1" baseline="0" dirty="0"/>
              <a:t>Computing the weighted inputs, use B4 inputs (Apricot) </a:t>
            </a:r>
          </a:p>
          <a:p>
            <a:endParaRPr lang="en-US" b="1" baseline="0" dirty="0"/>
          </a:p>
          <a:p>
            <a:r>
              <a:rPr lang="en-US" b="1" baseline="0" dirty="0"/>
              <a:t>Do we do it manually? Smarter way to do this? </a:t>
            </a:r>
          </a:p>
          <a:p>
            <a:r>
              <a:rPr lang="en-US" b="1" baseline="0" dirty="0"/>
              <a:t>Place </a:t>
            </a:r>
            <a:r>
              <a:rPr lang="en-US" b="1" baseline="0" dirty="0" err="1"/>
              <a:t>hodler</a:t>
            </a:r>
            <a:r>
              <a:rPr lang="en-US" b="1" baseline="0" dirty="0"/>
              <a:t> for branch number.  3, 4, input change output change. </a:t>
            </a:r>
          </a:p>
          <a:p>
            <a:r>
              <a:rPr lang="en-US" b="1" baseline="0" dirty="0"/>
              <a:t>Index? </a:t>
            </a:r>
          </a:p>
          <a:p>
            <a:endParaRPr lang="en-US" b="1" baseline="0" dirty="0"/>
          </a:p>
          <a:p>
            <a:r>
              <a:rPr lang="en-US" b="1" baseline="0" dirty="0"/>
              <a:t>Run it. </a:t>
            </a:r>
          </a:p>
          <a:p>
            <a:r>
              <a:rPr lang="en-US" b="1" baseline="0" dirty="0"/>
              <a:t>0.920, 0.02, 0.02, 0.01, 0</a:t>
            </a:r>
          </a:p>
          <a:p>
            <a:endParaRPr lang="en-US" b="1" baseline="0" dirty="0"/>
          </a:p>
        </p:txBody>
      </p:sp>
      <p:sp>
        <p:nvSpPr>
          <p:cNvPr id="44036" name="Slide Number Placeholder 3"/>
          <p:cNvSpPr>
            <a:spLocks noGrp="1"/>
          </p:cNvSpPr>
          <p:nvPr>
            <p:ph type="sldNum" sz="quarter" idx="5"/>
          </p:nvPr>
        </p:nvSpPr>
        <p:spPr>
          <a:noFill/>
        </p:spPr>
        <p:txBody>
          <a:bodyPr/>
          <a:lstStyle/>
          <a:p>
            <a:pPr defTabSz="949874"/>
            <a:fld id="{ADFF4C7D-489F-49E6-A184-773C52D83AA9}" type="slidenum">
              <a:rPr lang="en-US" smtClean="0"/>
              <a:pPr defTabSz="949874"/>
              <a:t>69</a:t>
            </a:fld>
            <a:endParaRPr lang="en-US"/>
          </a:p>
        </p:txBody>
      </p:sp>
    </p:spTree>
    <p:extLst>
      <p:ext uri="{BB962C8B-B14F-4D97-AF65-F5344CB8AC3E}">
        <p14:creationId xmlns:p14="http://schemas.microsoft.com/office/powerpoint/2010/main" val="3385977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 y="727075"/>
            <a:ext cx="6373813" cy="3586163"/>
          </a:xfrm>
        </p:spPr>
      </p:sp>
      <p:sp>
        <p:nvSpPr>
          <p:cNvPr id="3" name="Notes Placeholder 2"/>
          <p:cNvSpPr>
            <a:spLocks noGrp="1"/>
          </p:cNvSpPr>
          <p:nvPr>
            <p:ph type="body" idx="1"/>
          </p:nvPr>
        </p:nvSpPr>
        <p:spPr/>
        <p:txBody>
          <a:bodyPr>
            <a:normAutofit/>
          </a:bodyPr>
          <a:lstStyle/>
          <a:p>
            <a:r>
              <a:rPr lang="en-US" b="1" dirty="0"/>
              <a:t>2</a:t>
            </a:r>
            <a:r>
              <a:rPr lang="en-US" b="1" baseline="0" dirty="0"/>
              <a:t> critical steps: </a:t>
            </a:r>
          </a:p>
          <a:p>
            <a:endParaRPr lang="en-US" b="1" baseline="0" dirty="0"/>
          </a:p>
          <a:p>
            <a:r>
              <a:rPr lang="en-US" b="1" baseline="0" dirty="0"/>
              <a:t>(!) which metric is input, which one is output.</a:t>
            </a:r>
          </a:p>
          <a:p>
            <a:r>
              <a:rPr lang="en-US" b="1" baseline="0" dirty="0"/>
              <a:t>More is better -&gt; Outputs, less is better-&gt; inputs.</a:t>
            </a:r>
          </a:p>
          <a:p>
            <a:endParaRPr lang="en-US" b="1" baseline="0" dirty="0"/>
          </a:p>
          <a:p>
            <a:r>
              <a:rPr lang="en-US" b="1" baseline="0" dirty="0"/>
              <a:t>(2) You need to choose the subject of study. LP solves DEA for one branch. </a:t>
            </a:r>
          </a:p>
          <a:p>
            <a:r>
              <a:rPr lang="en-US" b="1" baseline="0" dirty="0"/>
              <a:t>In order to determine efficient frontier, you need to run multiple LP (one for each organization)</a:t>
            </a:r>
          </a:p>
          <a:p>
            <a:r>
              <a:rPr lang="en-US" b="1" baseline="0" dirty="0"/>
              <a:t>MAX 1, (On the frontier), not 1 (not on the frontier)</a:t>
            </a:r>
          </a:p>
          <a:p>
            <a:endParaRPr lang="en-US" b="1" baseline="0" dirty="0"/>
          </a:p>
          <a:p>
            <a:r>
              <a:rPr lang="en-US" b="1" baseline="0" dirty="0"/>
              <a:t>For each organization, the sensitivity report gives whom to look up to and benchmark. </a:t>
            </a:r>
          </a:p>
          <a:p>
            <a:endParaRPr lang="en-US" b="1" baseline="0" dirty="0"/>
          </a:p>
          <a:p>
            <a:endParaRPr lang="en-US" b="1" baseline="0" dirty="0"/>
          </a:p>
        </p:txBody>
      </p:sp>
      <p:sp>
        <p:nvSpPr>
          <p:cNvPr id="4" name="Slide Number Placeholder 3"/>
          <p:cNvSpPr>
            <a:spLocks noGrp="1"/>
          </p:cNvSpPr>
          <p:nvPr>
            <p:ph type="sldNum" sz="quarter" idx="10"/>
          </p:nvPr>
        </p:nvSpPr>
        <p:spPr/>
        <p:txBody>
          <a:bodyPr/>
          <a:lstStyle/>
          <a:p>
            <a:fld id="{0FDFA252-BB44-4DE6-9460-0A81F238F8A7}" type="slidenum">
              <a:rPr lang="en-US" smtClean="0"/>
              <a:pPr/>
              <a:t>70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2513" y="531813"/>
            <a:ext cx="4664075" cy="26241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8DDE6-5E43-4ECC-95CC-35B3FC0BFE2A}" type="slidenum">
              <a:rPr lang="en-US" smtClean="0"/>
              <a:pPr/>
              <a:t>29</a:t>
            </a:fld>
            <a:endParaRPr lang="en-US"/>
          </a:p>
        </p:txBody>
      </p:sp>
    </p:spTree>
    <p:extLst>
      <p:ext uri="{BB962C8B-B14F-4D97-AF65-F5344CB8AC3E}">
        <p14:creationId xmlns:p14="http://schemas.microsoft.com/office/powerpoint/2010/main" val="435104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3B2C5-D12A-4574-BE87-0BB02CE44EAB}" type="slidenum">
              <a:rPr lang="en-US" smtClean="0"/>
              <a:t>40</a:t>
            </a:fld>
            <a:endParaRPr lang="en-US"/>
          </a:p>
        </p:txBody>
      </p:sp>
    </p:spTree>
    <p:extLst>
      <p:ext uri="{BB962C8B-B14F-4D97-AF65-F5344CB8AC3E}">
        <p14:creationId xmlns:p14="http://schemas.microsoft.com/office/powerpoint/2010/main" val="3158575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3B2C5-D12A-4574-BE87-0BB02CE44EAB}" type="slidenum">
              <a:rPr lang="en-US" smtClean="0"/>
              <a:t>50</a:t>
            </a:fld>
            <a:endParaRPr lang="en-US"/>
          </a:p>
        </p:txBody>
      </p:sp>
    </p:spTree>
    <p:extLst>
      <p:ext uri="{BB962C8B-B14F-4D97-AF65-F5344CB8AC3E}">
        <p14:creationId xmlns:p14="http://schemas.microsoft.com/office/powerpoint/2010/main" val="504488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 y="727075"/>
            <a:ext cx="6375400" cy="3586163"/>
          </a:xfrm>
        </p:spPr>
      </p:sp>
      <p:sp>
        <p:nvSpPr>
          <p:cNvPr id="3" name="Notes Placeholder 2"/>
          <p:cNvSpPr>
            <a:spLocks noGrp="1"/>
          </p:cNvSpPr>
          <p:nvPr>
            <p:ph type="body" idx="1"/>
          </p:nvPr>
        </p:nvSpPr>
        <p:spPr/>
        <p:txBody>
          <a:bodyPr>
            <a:noAutofit/>
          </a:bodyPr>
          <a:lstStyle/>
          <a:p>
            <a:r>
              <a:rPr lang="en-US" sz="1700" b="1" dirty="0"/>
              <a:t>Another example is to use LP for benchmarking and evaluate the performance of a business org.</a:t>
            </a:r>
          </a:p>
          <a:p>
            <a:r>
              <a:rPr lang="en-US" sz="1700" b="1" dirty="0"/>
              <a:t>Is evaluation easy? </a:t>
            </a:r>
          </a:p>
          <a:p>
            <a:r>
              <a:rPr lang="en-US" sz="1700" b="1" dirty="0"/>
              <a:t>(Dating,</a:t>
            </a:r>
            <a:r>
              <a:rPr lang="en-US" sz="1700" dirty="0"/>
              <a:t> how do you evaluate whether some is a keeper or not?)</a:t>
            </a:r>
          </a:p>
          <a:p>
            <a:r>
              <a:rPr lang="en-US" sz="1700" dirty="0"/>
              <a:t>Most evaluation are multi-dimensional? </a:t>
            </a:r>
          </a:p>
          <a:p>
            <a:endParaRPr lang="en-US" sz="1700" dirty="0"/>
          </a:p>
          <a:p>
            <a:r>
              <a:rPr lang="en-US" sz="1700" b="1" dirty="0"/>
              <a:t>How are you going to evaluate the performance of manufacturing firm? </a:t>
            </a:r>
          </a:p>
          <a:p>
            <a:r>
              <a:rPr lang="en-US" sz="1700" b="1" dirty="0"/>
              <a:t>What about bank? </a:t>
            </a:r>
          </a:p>
          <a:p>
            <a:endParaRPr lang="en-US" sz="1700" dirty="0"/>
          </a:p>
          <a:p>
            <a:r>
              <a:rPr lang="en-US" sz="1700" b="1" dirty="0"/>
              <a:t>Multiple resources (HR, raw materials, cash) are used. </a:t>
            </a:r>
          </a:p>
          <a:p>
            <a:r>
              <a:rPr lang="en-US" sz="1700" b="1" dirty="0"/>
              <a:t>Outputs are multi-dimensional: cash, quality, growth, retention rate. </a:t>
            </a:r>
          </a:p>
          <a:p>
            <a:r>
              <a:rPr lang="en-US" sz="1700" dirty="0"/>
              <a:t>Some measures are conflicting: </a:t>
            </a:r>
          </a:p>
          <a:p>
            <a:r>
              <a:rPr lang="en-US" sz="1700" dirty="0"/>
              <a:t>	Minimizing the cost =&gt; maximizing the profit. </a:t>
            </a:r>
          </a:p>
          <a:p>
            <a:r>
              <a:rPr lang="en-US" sz="1700" dirty="0"/>
              <a:t>	High quality -&gt; Hinders growth. </a:t>
            </a:r>
          </a:p>
          <a:p>
            <a:endParaRPr lang="en-US" sz="1700" dirty="0"/>
          </a:p>
          <a:p>
            <a:pPr>
              <a:buFont typeface="Monotype Sorts" pitchFamily="2" charset="2"/>
              <a:buNone/>
            </a:pPr>
            <a:r>
              <a:rPr lang="en-US" sz="1700" b="1" dirty="0"/>
              <a:t>Questions: Is there a way to somehow evaluate and compare the efficiency? </a:t>
            </a:r>
          </a:p>
          <a:p>
            <a:pPr>
              <a:buFont typeface="Monotype Sorts" pitchFamily="2" charset="2"/>
              <a:buNone/>
            </a:pPr>
            <a:r>
              <a:rPr lang="en-US" sz="1500" dirty="0"/>
              <a:t>What are the “best practice” and under-performing units?</a:t>
            </a:r>
          </a:p>
          <a:p>
            <a:endParaRPr lang="en-US" sz="1000" dirty="0"/>
          </a:p>
        </p:txBody>
      </p:sp>
      <p:sp>
        <p:nvSpPr>
          <p:cNvPr id="4" name="Slide Number Placeholder 3"/>
          <p:cNvSpPr>
            <a:spLocks noGrp="1"/>
          </p:cNvSpPr>
          <p:nvPr>
            <p:ph type="sldNum" sz="quarter" idx="10"/>
          </p:nvPr>
        </p:nvSpPr>
        <p:spPr/>
        <p:txBody>
          <a:bodyPr/>
          <a:lstStyle/>
          <a:p>
            <a:fld id="{0FDFA252-BB44-4DE6-9460-0A81F238F8A7}" type="slidenum">
              <a:rPr lang="en-US" smtClean="0"/>
              <a:pPr/>
              <a:t>51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2863" y="719138"/>
            <a:ext cx="6400801" cy="3600450"/>
          </a:xfrm>
          <a:ln/>
        </p:spPr>
      </p:sp>
      <p:sp>
        <p:nvSpPr>
          <p:cNvPr id="32771" name="Notes Placeholder 2"/>
          <p:cNvSpPr>
            <a:spLocks noGrp="1"/>
          </p:cNvSpPr>
          <p:nvPr>
            <p:ph type="body" idx="1"/>
          </p:nvPr>
        </p:nvSpPr>
        <p:spPr>
          <a:noFill/>
          <a:ln/>
        </p:spPr>
        <p:txBody>
          <a:bodyPr/>
          <a:lstStyle/>
          <a:p>
            <a:r>
              <a:rPr lang="en-US" dirty="0"/>
              <a:t>There can be several ways to rank</a:t>
            </a:r>
            <a:r>
              <a:rPr lang="en-US" baseline="0" dirty="0"/>
              <a:t>/benchmark. </a:t>
            </a:r>
          </a:p>
          <a:p>
            <a:endParaRPr lang="en-US" baseline="0" dirty="0"/>
          </a:p>
          <a:p>
            <a:r>
              <a:rPr lang="en-US" b="1" baseline="0" dirty="0"/>
              <a:t>If there is a dominant metric. </a:t>
            </a:r>
          </a:p>
          <a:p>
            <a:r>
              <a:rPr lang="en-US" b="1" baseline="0" dirty="0"/>
              <a:t>	Shopping mal $/</a:t>
            </a:r>
            <a:r>
              <a:rPr lang="en-US" b="1" baseline="0" dirty="0" err="1"/>
              <a:t>sq.ft</a:t>
            </a:r>
            <a:r>
              <a:rPr lang="en-US" b="1" baseline="0" dirty="0"/>
              <a:t>. </a:t>
            </a:r>
          </a:p>
          <a:p>
            <a:r>
              <a:rPr lang="en-US" b="1" baseline="0" dirty="0"/>
              <a:t>Another  way to convert to $ (Cuba Gooding Jr. Show me the money)</a:t>
            </a:r>
          </a:p>
          <a:p>
            <a:endParaRPr lang="en-US" b="1" baseline="0" dirty="0"/>
          </a:p>
          <a:p>
            <a:r>
              <a:rPr lang="en-US" b="1" baseline="0" dirty="0"/>
              <a:t>Another way: insurance company use this to detect medical fraud. Statistical discrimination. </a:t>
            </a:r>
          </a:p>
          <a:p>
            <a:endParaRPr lang="en-US" b="0" baseline="0" dirty="0"/>
          </a:p>
          <a:p>
            <a:r>
              <a:rPr lang="en-US" b="0" baseline="0" dirty="0"/>
              <a:t>Problem. Many business org: Multi dimensional.</a:t>
            </a:r>
          </a:p>
          <a:p>
            <a:r>
              <a:rPr lang="en-US" b="0" baseline="0" dirty="0"/>
              <a:t>Different mix of inputs and outputs. Some of them (# of people helped) can not be $. </a:t>
            </a:r>
          </a:p>
          <a:p>
            <a:r>
              <a:rPr lang="en-US" b="0" baseline="0" dirty="0"/>
              <a:t>In other words, difference bet. Efficiency and profitability. </a:t>
            </a:r>
          </a:p>
          <a:p>
            <a:endParaRPr lang="en-US" b="1" baseline="0" dirty="0"/>
          </a:p>
          <a:p>
            <a:r>
              <a:rPr lang="en-US" b="1" baseline="0" dirty="0"/>
              <a:t>One way: DEA</a:t>
            </a:r>
          </a:p>
        </p:txBody>
      </p:sp>
      <p:sp>
        <p:nvSpPr>
          <p:cNvPr id="32772" name="Slide Number Placeholder 3"/>
          <p:cNvSpPr>
            <a:spLocks noGrp="1"/>
          </p:cNvSpPr>
          <p:nvPr>
            <p:ph type="sldNum" sz="quarter" idx="5"/>
          </p:nvPr>
        </p:nvSpPr>
        <p:spPr>
          <a:noFill/>
        </p:spPr>
        <p:txBody>
          <a:bodyPr/>
          <a:lstStyle/>
          <a:p>
            <a:pPr defTabSz="949874"/>
            <a:fld id="{1C290EA0-D9A8-4E4B-BCE5-2CC2324456D9}" type="slidenum">
              <a:rPr lang="en-US" smtClean="0"/>
              <a:pPr defTabSz="949874"/>
              <a:t>52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44450" y="719138"/>
            <a:ext cx="6399213" cy="3600450"/>
          </a:xfrm>
          <a:ln/>
        </p:spPr>
      </p:sp>
      <p:sp>
        <p:nvSpPr>
          <p:cNvPr id="33795" name="Notes Placeholder 2"/>
          <p:cNvSpPr>
            <a:spLocks noGrp="1"/>
          </p:cNvSpPr>
          <p:nvPr>
            <p:ph type="body" idx="1"/>
          </p:nvPr>
        </p:nvSpPr>
        <p:spPr>
          <a:noFill/>
          <a:ln/>
        </p:spPr>
        <p:txBody>
          <a:bodyPr/>
          <a:lstStyle/>
          <a:p>
            <a:r>
              <a:rPr lang="en-US" b="1" dirty="0"/>
              <a:t>To build intuition:</a:t>
            </a:r>
          </a:p>
          <a:p>
            <a:endParaRPr lang="en-US" b="1" dirty="0"/>
          </a:p>
          <a:p>
            <a:r>
              <a:rPr lang="en-US" b="1" dirty="0"/>
              <a:t>Two</a:t>
            </a:r>
            <a:r>
              <a:rPr lang="en-US" b="1" baseline="0" dirty="0"/>
              <a:t> store, Lauren, Emily. </a:t>
            </a:r>
          </a:p>
          <a:p>
            <a:r>
              <a:rPr lang="en-US" b="1" baseline="0" dirty="0"/>
              <a:t>Both cost 10K, Lauren makes 30K, Emily 40K</a:t>
            </a:r>
          </a:p>
          <a:p>
            <a:endParaRPr lang="en-US" b="1" baseline="0" dirty="0"/>
          </a:p>
          <a:p>
            <a:r>
              <a:rPr lang="en-US" b="1" baseline="0" dirty="0"/>
              <a:t>Who is better? Emily. </a:t>
            </a:r>
          </a:p>
          <a:p>
            <a:endParaRPr lang="en-US" b="1" baseline="0" dirty="0"/>
          </a:p>
          <a:p>
            <a:r>
              <a:rPr lang="en-US" dirty="0"/>
              <a:t> </a:t>
            </a:r>
          </a:p>
        </p:txBody>
      </p:sp>
      <p:sp>
        <p:nvSpPr>
          <p:cNvPr id="33796" name="Slide Number Placeholder 3"/>
          <p:cNvSpPr>
            <a:spLocks noGrp="1"/>
          </p:cNvSpPr>
          <p:nvPr>
            <p:ph type="sldNum" sz="quarter" idx="5"/>
          </p:nvPr>
        </p:nvSpPr>
        <p:spPr>
          <a:noFill/>
        </p:spPr>
        <p:txBody>
          <a:bodyPr/>
          <a:lstStyle/>
          <a:p>
            <a:pPr defTabSz="949874"/>
            <a:fld id="{CE88DBA5-0C8C-401A-B8F1-86D8943C9DB5}" type="slidenum">
              <a:rPr lang="en-US" smtClean="0"/>
              <a:pPr defTabSz="949874"/>
              <a:t>53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84138" y="719138"/>
            <a:ext cx="6399213" cy="3600450"/>
          </a:xfrm>
          <a:ln/>
        </p:spPr>
      </p:sp>
      <p:sp>
        <p:nvSpPr>
          <p:cNvPr id="36867" name="Notes Placeholder 2"/>
          <p:cNvSpPr>
            <a:spLocks noGrp="1"/>
          </p:cNvSpPr>
          <p:nvPr>
            <p:ph type="body" idx="1"/>
          </p:nvPr>
        </p:nvSpPr>
        <p:spPr>
          <a:noFill/>
          <a:ln/>
        </p:spPr>
        <p:txBody>
          <a:bodyPr/>
          <a:lstStyle/>
          <a:p>
            <a:r>
              <a:rPr lang="en-US" b="1" dirty="0"/>
              <a:t>It</a:t>
            </a:r>
            <a:r>
              <a:rPr lang="en-US" b="1" baseline="0" dirty="0"/>
              <a:t> turns out while L makes less money, customers are happier.</a:t>
            </a:r>
          </a:p>
          <a:p>
            <a:r>
              <a:rPr lang="en-US" b="1" baseline="0" dirty="0"/>
              <a:t>(90 out of 100) </a:t>
            </a:r>
          </a:p>
          <a:p>
            <a:r>
              <a:rPr lang="en-US" b="1" baseline="0" dirty="0"/>
              <a:t>Emily makes more money, </a:t>
            </a:r>
            <a:r>
              <a:rPr lang="en-US" b="1" baseline="0" dirty="0" err="1"/>
              <a:t>cust</a:t>
            </a:r>
            <a:r>
              <a:rPr lang="en-US" b="1" baseline="0" dirty="0"/>
              <a:t> are slightly </a:t>
            </a:r>
            <a:r>
              <a:rPr lang="en-US" b="1" baseline="0"/>
              <a:t>not happier. </a:t>
            </a:r>
          </a:p>
          <a:p>
            <a:endParaRPr lang="en-US" b="1" baseline="0"/>
          </a:p>
          <a:p>
            <a:r>
              <a:rPr lang="en-US" b="1" baseline="0"/>
              <a:t>Who performs better? </a:t>
            </a:r>
          </a:p>
          <a:p>
            <a:endParaRPr lang="en-US" b="1" baseline="0"/>
          </a:p>
          <a:p>
            <a:endParaRPr lang="en-US" b="1" baseline="0" dirty="0"/>
          </a:p>
        </p:txBody>
      </p:sp>
      <p:sp>
        <p:nvSpPr>
          <p:cNvPr id="36868" name="Slide Number Placeholder 3"/>
          <p:cNvSpPr>
            <a:spLocks noGrp="1"/>
          </p:cNvSpPr>
          <p:nvPr>
            <p:ph type="sldNum" sz="quarter" idx="5"/>
          </p:nvPr>
        </p:nvSpPr>
        <p:spPr>
          <a:noFill/>
        </p:spPr>
        <p:txBody>
          <a:bodyPr/>
          <a:lstStyle/>
          <a:p>
            <a:pPr defTabSz="949874"/>
            <a:fld id="{DDCB1632-D84C-4E42-BFCB-125980F2C2D6}" type="slidenum">
              <a:rPr lang="en-US" smtClean="0"/>
              <a:pPr defTabSz="949874"/>
              <a:t>54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176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8234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0775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2CEF3B-A037-46D0-B02C-1428F07E9383}" type="datetimeFigureOut">
              <a:rPr lang="en-US" dirty="0"/>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extLst>
      <p:ext uri="{BB962C8B-B14F-4D97-AF65-F5344CB8AC3E}">
        <p14:creationId xmlns:p14="http://schemas.microsoft.com/office/powerpoint/2010/main" val="163135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006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57051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1625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2354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2/14/2020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29911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2/14/2020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98336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40008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2/14/2020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9726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90.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00.png"/><Relationship Id="rId5" Type="http://schemas.openxmlformats.org/officeDocument/2006/relationships/image" Target="../media/image490.png"/><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image" Target="../media/image54.wmf"/><Relationship Id="rId5" Type="http://schemas.openxmlformats.org/officeDocument/2006/relationships/oleObject" Target="../embeddings/oleObject1.bin"/><Relationship Id="rId4" Type="http://schemas.openxmlformats.org/officeDocument/2006/relationships/notesSlide" Target="../notesSlides/notesSlide1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56.png"/><Relationship Id="rId4" Type="http://schemas.openxmlformats.org/officeDocument/2006/relationships/image" Target="../media/image55.e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5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57.emf"/></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8.wmf"/><Relationship Id="rId2" Type="http://schemas.openxmlformats.org/officeDocument/2006/relationships/tags" Target="../tags/tag1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57.emf"/><Relationship Id="rId4" Type="http://schemas.openxmlformats.org/officeDocument/2006/relationships/notesSlide" Target="../notesSlides/notesSlide16.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9.wmf"/><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57.emf"/><Relationship Id="rId4" Type="http://schemas.openxmlformats.org/officeDocument/2006/relationships/notesSlide" Target="../notesSlides/notesSlide17.xml"/></Relationships>
</file>

<file path=ppt/slides/_rels/slide63.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slideLayout" Target="../slideLayouts/slideLayout6.xml"/><Relationship Id="rId7" Type="http://schemas.openxmlformats.org/officeDocument/2006/relationships/oleObject" Target="../embeddings/oleObject5.bin"/><Relationship Id="rId2" Type="http://schemas.openxmlformats.org/officeDocument/2006/relationships/tags" Target="../tags/tag14.xml"/><Relationship Id="rId1" Type="http://schemas.openxmlformats.org/officeDocument/2006/relationships/vmlDrawing" Target="../drawings/vmlDrawing4.vml"/><Relationship Id="rId6" Type="http://schemas.openxmlformats.org/officeDocument/2006/relationships/image" Target="../media/image60.wmf"/><Relationship Id="rId5" Type="http://schemas.openxmlformats.org/officeDocument/2006/relationships/oleObject" Target="../embeddings/oleObject4.bin"/><Relationship Id="rId4" Type="http://schemas.openxmlformats.org/officeDocument/2006/relationships/notesSlide" Target="../notesSlides/notesSlide18.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5.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slideLayout" Target="../slideLayouts/slideLayout6.xml"/><Relationship Id="rId7" Type="http://schemas.openxmlformats.org/officeDocument/2006/relationships/oleObject" Target="../embeddings/oleObject7.bin"/><Relationship Id="rId2" Type="http://schemas.openxmlformats.org/officeDocument/2006/relationships/tags" Target="../tags/tag16.xml"/><Relationship Id="rId1" Type="http://schemas.openxmlformats.org/officeDocument/2006/relationships/vmlDrawing" Target="../drawings/vmlDrawing5.vml"/><Relationship Id="rId6" Type="http://schemas.openxmlformats.org/officeDocument/2006/relationships/image" Target="../media/image61.wmf"/><Relationship Id="rId5" Type="http://schemas.openxmlformats.org/officeDocument/2006/relationships/oleObject" Target="../embeddings/oleObject6.bin"/><Relationship Id="rId10" Type="http://schemas.openxmlformats.org/officeDocument/2006/relationships/image" Target="../media/image63.wmf"/><Relationship Id="rId4" Type="http://schemas.openxmlformats.org/officeDocument/2006/relationships/notesSlide" Target="../notesSlides/notesSlide20.xml"/><Relationship Id="rId9" Type="http://schemas.openxmlformats.org/officeDocument/2006/relationships/oleObject" Target="../embeddings/oleObject8.bin"/></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image" Target="../media/image64.wmf"/><Relationship Id="rId5" Type="http://schemas.openxmlformats.org/officeDocument/2006/relationships/oleObject" Target="../embeddings/oleObject9.bin"/><Relationship Id="rId4" Type="http://schemas.openxmlformats.org/officeDocument/2006/relationships/notesSlide" Target="../notesSlides/notesSlide21.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65.emf"/></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image" Target="../media/image66.emf"/></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67.emf"/></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ADVANCED BUSINESS ANALYTICS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sz="2800" dirty="0">
                <a:cs typeface="Calibri Light"/>
              </a:rPr>
              <a:t>MULTI-OBJECTIVE </a:t>
            </a:r>
            <a:r>
              <a:rPr lang="en-US" sz="2800" dirty="0" err="1">
                <a:cs typeface="Calibri Light"/>
              </a:rPr>
              <a:t>pROGRAMMING</a:t>
            </a:r>
            <a:endParaRPr lang="en-US" sz="2800" dirty="0">
              <a:cs typeface="Calibri Light"/>
            </a:endParaRPr>
          </a:p>
          <a:p>
            <a:r>
              <a:rPr lang="en-US" sz="2800" dirty="0">
                <a:cs typeface="Calibri Light"/>
              </a:rPr>
              <a:t>NAZLI TURKEN</a:t>
            </a:r>
            <a:endParaRPr lang="en-US" sz="28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8998-CBAB-40A3-A049-FD8D88B42235}"/>
              </a:ext>
            </a:extLst>
          </p:cNvPr>
          <p:cNvSpPr>
            <a:spLocks noGrp="1"/>
          </p:cNvSpPr>
          <p:nvPr>
            <p:ph type="title"/>
          </p:nvPr>
        </p:nvSpPr>
        <p:spPr/>
        <p:txBody>
          <a:bodyPr>
            <a:normAutofit fontScale="90000"/>
          </a:bodyPr>
          <a:lstStyle/>
          <a:p>
            <a:r>
              <a:rPr lang="en-US" dirty="0">
                <a:cs typeface="Calibri Light"/>
              </a:rPr>
              <a:t>1. Goal Programming</a:t>
            </a:r>
            <a:br>
              <a:rPr lang="en-US" dirty="0">
                <a:cs typeface="Calibri Light"/>
              </a:rPr>
            </a:br>
            <a:r>
              <a:rPr lang="en-US" dirty="0">
                <a:cs typeface="Calibri Light"/>
              </a:rPr>
              <a:t>Susan Lovett Faux Plant Producer</a:t>
            </a:r>
            <a:br>
              <a:rPr lang="en-US" dirty="0">
                <a:cs typeface="Calibri Light"/>
              </a:rPr>
            </a:br>
            <a:r>
              <a:rPr lang="en-US" dirty="0">
                <a:cs typeface="Calibri Light"/>
              </a:rPr>
              <a:t>Sum of Deviations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6CCFEF-2C70-48DA-BA6F-0374ACB48B32}"/>
                  </a:ext>
                </a:extLst>
              </p:cNvPr>
              <p:cNvSpPr>
                <a:spLocks noGrp="1"/>
              </p:cNvSpPr>
              <p:nvPr>
                <p:ph idx="1"/>
              </p:nvPr>
            </p:nvSpPr>
            <p:spPr>
              <a:xfrm>
                <a:off x="1097279" y="1845734"/>
                <a:ext cx="10706793" cy="4023360"/>
              </a:xfrm>
            </p:spPr>
            <p:txBody>
              <a:bodyPr>
                <a:normAutofit/>
              </a:bodyPr>
              <a:lstStyle/>
              <a:p>
                <a:r>
                  <a:rPr lang="en-US" sz="2800" i="1" dirty="0">
                    <a:latin typeface="Cambria Math" panose="02040503050406030204" pitchFamily="18" charset="0"/>
                  </a:rPr>
                  <a:t>Minimize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𝐷</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𝐷</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𝐶</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𝐶</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𝐿</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𝐿</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𝐹</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𝐹</m:t>
                        </m:r>
                      </m:sub>
                      <m:sup>
                        <m:r>
                          <a:rPr lang="en-US" sz="2800" i="1">
                            <a:latin typeface="Cambria Math" panose="02040503050406030204" pitchFamily="18" charset="0"/>
                          </a:rPr>
                          <m:t>+</m:t>
                        </m:r>
                      </m:sup>
                    </m:sSubSup>
                  </m:oMath>
                </a14:m>
                <a:endParaRPr lang="en-US" sz="2800" i="1" dirty="0">
                  <a:latin typeface="Cambria Math" panose="02040503050406030204" pitchFamily="18" charset="0"/>
                </a:endParaRPr>
              </a:p>
              <a:p>
                <a:r>
                  <a:rPr lang="en-US" sz="2800" i="1" dirty="0" err="1">
                    <a:latin typeface="Cambria Math" panose="02040503050406030204" pitchFamily="18" charset="0"/>
                  </a:rPr>
                  <a:t>s.t.</a:t>
                </a:r>
                <a:endParaRPr lang="en-US" sz="2800" i="1" dirty="0">
                  <a:latin typeface="Cambria Math" panose="02040503050406030204" pitchFamily="18" charset="0"/>
                </a:endParaRPr>
              </a:p>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6</m:t>
                        </m:r>
                      </m:sub>
                    </m:sSub>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𝑑</m:t>
                        </m:r>
                      </m:e>
                      <m:sub>
                        <m:r>
                          <a:rPr lang="en-US" sz="2800" b="0" i="1" smtClean="0">
                            <a:latin typeface="Cambria Math" panose="02040503050406030204" pitchFamily="18" charset="0"/>
                          </a:rPr>
                          <m:t>𝐷</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𝐷</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=50,000</m:t>
                    </m:r>
                  </m:oMath>
                </a14:m>
                <a:endParaRPr lang="en-US" sz="2800" dirty="0"/>
              </a:p>
              <a:p>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3</m:t>
                        </m:r>
                        <m:r>
                          <a:rPr lang="en-US" sz="2800" i="1">
                            <a:latin typeface="Cambria Math" panose="02040503050406030204" pitchFamily="18" charset="0"/>
                          </a:rPr>
                          <m:t>𝑋</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3.5</m:t>
                        </m:r>
                        <m:r>
                          <a:rPr lang="en-US" sz="2800" i="1">
                            <a:latin typeface="Cambria Math" panose="02040503050406030204" pitchFamily="18" charset="0"/>
                          </a:rPr>
                          <m:t>𝑋</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4</m:t>
                        </m:r>
                        <m:r>
                          <a:rPr lang="en-US" sz="2800" i="1">
                            <a:latin typeface="Cambria Math" panose="02040503050406030204" pitchFamily="18" charset="0"/>
                          </a:rPr>
                          <m:t>𝑋</m:t>
                        </m:r>
                      </m:e>
                      <m:sub>
                        <m:r>
                          <a:rPr lang="en-US" sz="2800" i="1">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4.5</m:t>
                        </m:r>
                        <m:r>
                          <a:rPr lang="en-US" sz="2800" i="1">
                            <a:latin typeface="Cambria Math" panose="02040503050406030204" pitchFamily="18" charset="0"/>
                          </a:rPr>
                          <m:t>𝑋</m:t>
                        </m:r>
                      </m:e>
                      <m:sub>
                        <m:r>
                          <a:rPr lang="en-US" sz="2800" i="1">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5</m:t>
                        </m:r>
                        <m:r>
                          <a:rPr lang="en-US" sz="2800" i="1">
                            <a:latin typeface="Cambria Math" panose="02040503050406030204" pitchFamily="18" charset="0"/>
                          </a:rPr>
                          <m:t>𝑋</m:t>
                        </m:r>
                      </m:e>
                      <m:sub>
                        <m:r>
                          <a:rPr lang="en-US" sz="2800" i="1">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6</m:t>
                        </m:r>
                        <m:r>
                          <a:rPr lang="en-US" sz="2800" i="1">
                            <a:latin typeface="Cambria Math" panose="02040503050406030204" pitchFamily="18" charset="0"/>
                          </a:rPr>
                          <m:t>𝑋</m:t>
                        </m:r>
                      </m:e>
                      <m:sub>
                        <m:r>
                          <a:rPr lang="en-US" sz="2800" i="1">
                            <a:latin typeface="Cambria Math" panose="02040503050406030204" pitchFamily="18" charset="0"/>
                          </a:rPr>
                          <m:t>6</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𝐶</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𝐶</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b="0" i="1" smtClean="0">
                        <a:latin typeface="Cambria Math" panose="02040503050406030204" pitchFamily="18" charset="0"/>
                      </a:rPr>
                      <m:t>2</m:t>
                    </m:r>
                    <m:r>
                      <a:rPr lang="en-US" sz="2800" i="1">
                        <a:latin typeface="Cambria Math" panose="02040503050406030204" pitchFamily="18" charset="0"/>
                      </a:rPr>
                      <m:t>50,000</m:t>
                    </m:r>
                  </m:oMath>
                </a14:m>
                <a:endParaRPr lang="en-US" sz="2800" dirty="0"/>
              </a:p>
              <a:p>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0.25</m:t>
                        </m:r>
                        <m:r>
                          <a:rPr lang="en-US" sz="2800" i="1">
                            <a:latin typeface="Cambria Math" panose="02040503050406030204" pitchFamily="18" charset="0"/>
                          </a:rPr>
                          <m:t>𝑋</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0.3</m:t>
                        </m:r>
                        <m:r>
                          <a:rPr lang="en-US" sz="2800" i="1">
                            <a:latin typeface="Cambria Math" panose="02040503050406030204" pitchFamily="18" charset="0"/>
                          </a:rPr>
                          <m:t>𝑋</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0.15</m:t>
                        </m:r>
                        <m:r>
                          <a:rPr lang="en-US" sz="2800" i="1">
                            <a:latin typeface="Cambria Math" panose="02040503050406030204" pitchFamily="18" charset="0"/>
                          </a:rPr>
                          <m:t>𝑋</m:t>
                        </m:r>
                      </m:e>
                      <m:sub>
                        <m:r>
                          <a:rPr lang="en-US" sz="2800" i="1">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0.2</m:t>
                        </m:r>
                        <m:r>
                          <a:rPr lang="en-US" sz="2800" i="1">
                            <a:latin typeface="Cambria Math" panose="02040503050406030204" pitchFamily="18" charset="0"/>
                          </a:rPr>
                          <m:t>𝑋</m:t>
                        </m:r>
                      </m:e>
                      <m:sub>
                        <m:r>
                          <a:rPr lang="en-US" sz="2800" i="1">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0.4</m:t>
                        </m:r>
                        <m:r>
                          <a:rPr lang="en-US" sz="2800" i="1">
                            <a:latin typeface="Cambria Math" panose="02040503050406030204" pitchFamily="18" charset="0"/>
                          </a:rPr>
                          <m:t>𝑋</m:t>
                        </m:r>
                      </m:e>
                      <m:sub>
                        <m:r>
                          <a:rPr lang="en-US" sz="2800" i="1">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0.05</m:t>
                        </m:r>
                        <m:r>
                          <a:rPr lang="en-US" sz="2800" i="1">
                            <a:latin typeface="Cambria Math" panose="02040503050406030204" pitchFamily="18" charset="0"/>
                          </a:rPr>
                          <m:t>𝑋</m:t>
                        </m:r>
                      </m:e>
                      <m:sub>
                        <m:r>
                          <a:rPr lang="en-US" sz="2800" i="1">
                            <a:latin typeface="Cambria Math" panose="02040503050406030204" pitchFamily="18" charset="0"/>
                          </a:rPr>
                          <m:t>6</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𝐿</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𝐿</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b="0" i="1" smtClean="0">
                        <a:latin typeface="Cambria Math" panose="02040503050406030204" pitchFamily="18" charset="0"/>
                      </a:rPr>
                      <m:t>0</m:t>
                    </m:r>
                  </m:oMath>
                </a14:m>
                <a:endParaRPr lang="en-US" sz="2800" dirty="0"/>
              </a:p>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0.</m:t>
                        </m:r>
                        <m:r>
                          <a:rPr lang="en-US" sz="2800" b="0" i="1" smtClean="0">
                            <a:latin typeface="Cambria Math" panose="02040503050406030204" pitchFamily="18" charset="0"/>
                          </a:rPr>
                          <m:t>4</m:t>
                        </m:r>
                        <m:r>
                          <a:rPr lang="en-US" sz="2800" i="1">
                            <a:latin typeface="Cambria Math" panose="02040503050406030204" pitchFamily="18" charset="0"/>
                          </a:rPr>
                          <m:t>𝑋</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0.3</m:t>
                        </m:r>
                        <m:r>
                          <a:rPr lang="en-US" sz="2800" b="0" i="1" smtClean="0">
                            <a:latin typeface="Cambria Math" panose="02040503050406030204" pitchFamily="18" charset="0"/>
                          </a:rPr>
                          <m:t>5</m:t>
                        </m:r>
                        <m:r>
                          <a:rPr lang="en-US" sz="2800" i="1">
                            <a:latin typeface="Cambria Math" panose="02040503050406030204" pitchFamily="18" charset="0"/>
                          </a:rPr>
                          <m:t>𝑋</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m:t>
                        </m:r>
                        <m:r>
                          <a:rPr lang="en-US" sz="2800" b="0" i="1" smtClean="0">
                            <a:latin typeface="Cambria Math" panose="02040503050406030204" pitchFamily="18" charset="0"/>
                          </a:rPr>
                          <m:t>3</m:t>
                        </m:r>
                        <m:r>
                          <a:rPr lang="en-US" sz="2800" i="1">
                            <a:latin typeface="Cambria Math" panose="02040503050406030204" pitchFamily="18" charset="0"/>
                          </a:rPr>
                          <m:t>𝑋</m:t>
                        </m:r>
                      </m:e>
                      <m:sub>
                        <m:r>
                          <a:rPr lang="en-US" sz="2800" i="1">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0.2</m:t>
                        </m:r>
                        <m:r>
                          <a:rPr lang="en-US" sz="2800" b="0" i="1" smtClean="0">
                            <a:latin typeface="Cambria Math" panose="02040503050406030204" pitchFamily="18" charset="0"/>
                          </a:rPr>
                          <m:t>5</m:t>
                        </m:r>
                        <m:r>
                          <a:rPr lang="en-US" sz="2800" i="1">
                            <a:latin typeface="Cambria Math" panose="02040503050406030204" pitchFamily="18" charset="0"/>
                          </a:rPr>
                          <m:t>𝑋</m:t>
                        </m:r>
                      </m:e>
                      <m:sub>
                        <m:r>
                          <a:rPr lang="en-US" sz="2800" i="1">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m:t>
                        </m:r>
                        <m:r>
                          <a:rPr lang="en-US" sz="2800" b="0" i="1" smtClean="0">
                            <a:latin typeface="Cambria Math" panose="02040503050406030204" pitchFamily="18" charset="0"/>
                          </a:rPr>
                          <m:t>2</m:t>
                        </m:r>
                        <m:r>
                          <a:rPr lang="en-US" sz="2800" i="1">
                            <a:latin typeface="Cambria Math" panose="02040503050406030204" pitchFamily="18" charset="0"/>
                          </a:rPr>
                          <m:t>𝑋</m:t>
                        </m:r>
                      </m:e>
                      <m:sub>
                        <m:r>
                          <a:rPr lang="en-US" sz="2800" i="1">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m:t>
                        </m:r>
                        <m:r>
                          <a:rPr lang="en-US" sz="2800" b="0" i="1" smtClean="0">
                            <a:latin typeface="Cambria Math" panose="02040503050406030204" pitchFamily="18" charset="0"/>
                          </a:rPr>
                          <m:t>0</m:t>
                        </m:r>
                        <m:r>
                          <a:rPr lang="en-US" sz="2800" i="1">
                            <a:latin typeface="Cambria Math" panose="02040503050406030204" pitchFamily="18" charset="0"/>
                          </a:rPr>
                          <m:t>5</m:t>
                        </m:r>
                        <m:r>
                          <a:rPr lang="en-US" sz="2800" i="1">
                            <a:latin typeface="Cambria Math" panose="02040503050406030204" pitchFamily="18" charset="0"/>
                          </a:rPr>
                          <m:t>𝑋</m:t>
                        </m:r>
                      </m:e>
                      <m:sub>
                        <m:r>
                          <a:rPr lang="en-US" sz="2800" i="1">
                            <a:latin typeface="Cambria Math" panose="02040503050406030204" pitchFamily="18" charset="0"/>
                          </a:rPr>
                          <m:t>6</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𝐹</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𝐹</m:t>
                        </m:r>
                      </m:sub>
                      <m:sup>
                        <m:r>
                          <a:rPr lang="en-US" sz="2800" i="1">
                            <a:latin typeface="Cambria Math" panose="02040503050406030204" pitchFamily="18" charset="0"/>
                          </a:rPr>
                          <m:t>+</m:t>
                        </m:r>
                      </m:sup>
                    </m:sSubSup>
                    <m:r>
                      <a:rPr lang="en-US" sz="2800" i="1">
                        <a:latin typeface="Cambria Math" panose="02040503050406030204" pitchFamily="18" charset="0"/>
                      </a:rPr>
                      <m:t>=0</m:t>
                    </m:r>
                  </m:oMath>
                </a14:m>
                <a:endParaRPr lang="en-US" sz="2800" dirty="0"/>
              </a:p>
              <a:p>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𝐷</m:t>
                        </m:r>
                      </m:sub>
                      <m:sup>
                        <m:r>
                          <a:rPr lang="en-US" sz="2800" i="1">
                            <a:latin typeface="Cambria Math" panose="02040503050406030204" pitchFamily="18" charset="0"/>
                          </a:rPr>
                          <m:t>−</m:t>
                        </m:r>
                      </m:sup>
                    </m:sSubSup>
                    <m:r>
                      <a:rPr lang="en-US" sz="2800" b="0" i="1" smtClean="0">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𝐷</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𝐶</m:t>
                        </m:r>
                      </m:sub>
                      <m:sup>
                        <m:r>
                          <a:rPr lang="en-US" sz="2800" i="1">
                            <a:latin typeface="Cambria Math" panose="02040503050406030204" pitchFamily="18" charset="0"/>
                          </a:rPr>
                          <m:t>−</m:t>
                        </m:r>
                      </m:sup>
                    </m:sSubSup>
                    <m:r>
                      <a:rPr lang="en-US" sz="2800" b="0" i="1" smtClean="0">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𝐶</m:t>
                        </m:r>
                      </m:sub>
                      <m:sup>
                        <m:r>
                          <a:rPr lang="en-US" sz="2800" i="1">
                            <a:latin typeface="Cambria Math" panose="02040503050406030204" pitchFamily="18" charset="0"/>
                          </a:rPr>
                          <m:t>+</m:t>
                        </m:r>
                      </m:sup>
                    </m:sSubSup>
                    <m:r>
                      <a:rPr lang="en-US" sz="2800" b="0" i="1" smtClean="0">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𝐿</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𝐿</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𝐹</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𝐹</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≥0</m:t>
                    </m:r>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i="1">
                            <a:latin typeface="Cambria Math" panose="02040503050406030204" pitchFamily="18" charset="0"/>
                          </a:rPr>
                          <m:t>𝑖</m:t>
                        </m:r>
                      </m:sub>
                    </m:sSub>
                    <m:r>
                      <a:rPr lang="en-US" sz="280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ℤ</m:t>
                    </m:r>
                  </m:oMath>
                </a14:m>
                <a:endParaRPr lang="en-US" sz="2800" dirty="0"/>
              </a:p>
            </p:txBody>
          </p:sp>
        </mc:Choice>
        <mc:Fallback xmlns="">
          <p:sp>
            <p:nvSpPr>
              <p:cNvPr id="3" name="Content Placeholder 2">
                <a:extLst>
                  <a:ext uri="{FF2B5EF4-FFF2-40B4-BE49-F238E27FC236}">
                    <a16:creationId xmlns:a16="http://schemas.microsoft.com/office/drawing/2014/main" id="{A16CCFEF-2C70-48DA-BA6F-0374ACB48B32}"/>
                  </a:ext>
                </a:extLst>
              </p:cNvPr>
              <p:cNvSpPr>
                <a:spLocks noGrp="1" noRot="1" noChangeAspect="1" noMove="1" noResize="1" noEditPoints="1" noAdjustHandles="1" noChangeArrowheads="1" noChangeShapeType="1" noTextEdit="1"/>
              </p:cNvSpPr>
              <p:nvPr>
                <p:ph idx="1"/>
              </p:nvPr>
            </p:nvSpPr>
            <p:spPr>
              <a:xfrm>
                <a:off x="1097279" y="1845734"/>
                <a:ext cx="10706793" cy="4023360"/>
              </a:xfrm>
              <a:blipFill>
                <a:blip r:embed="rId2"/>
                <a:stretch>
                  <a:fillRect l="-1139" t="-2879"/>
                </a:stretch>
              </a:blipFill>
            </p:spPr>
            <p:txBody>
              <a:bodyPr/>
              <a:lstStyle/>
              <a:p>
                <a:r>
                  <a:rPr lang="en-US">
                    <a:noFill/>
                  </a:rPr>
                  <a:t> </a:t>
                </a:r>
              </a:p>
            </p:txBody>
          </p:sp>
        </mc:Fallback>
      </mc:AlternateContent>
    </p:spTree>
    <p:extLst>
      <p:ext uri="{BB962C8B-B14F-4D97-AF65-F5344CB8AC3E}">
        <p14:creationId xmlns:p14="http://schemas.microsoft.com/office/powerpoint/2010/main" val="733873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7DB6-46BE-4CB8-9301-84E2A2EEBB3E}"/>
              </a:ext>
            </a:extLst>
          </p:cNvPr>
          <p:cNvSpPr>
            <a:spLocks noGrp="1"/>
          </p:cNvSpPr>
          <p:nvPr>
            <p:ph type="title"/>
          </p:nvPr>
        </p:nvSpPr>
        <p:spPr/>
        <p:txBody>
          <a:bodyPr/>
          <a:lstStyle/>
          <a:p>
            <a:r>
              <a:rPr lang="en-US" dirty="0"/>
              <a:t>1.Goal Programming</a:t>
            </a:r>
          </a:p>
        </p:txBody>
      </p:sp>
      <p:sp>
        <p:nvSpPr>
          <p:cNvPr id="3" name="Content Placeholder 2">
            <a:extLst>
              <a:ext uri="{FF2B5EF4-FFF2-40B4-BE49-F238E27FC236}">
                <a16:creationId xmlns:a16="http://schemas.microsoft.com/office/drawing/2014/main" id="{8B445549-D19F-4B14-A303-CB39570A5179}"/>
              </a:ext>
            </a:extLst>
          </p:cNvPr>
          <p:cNvSpPr>
            <a:spLocks noGrp="1"/>
          </p:cNvSpPr>
          <p:nvPr>
            <p:ph idx="1"/>
          </p:nvPr>
        </p:nvSpPr>
        <p:spPr/>
        <p:txBody>
          <a:bodyPr>
            <a:normAutofit lnSpcReduction="10000"/>
          </a:bodyPr>
          <a:lstStyle/>
          <a:p>
            <a:r>
              <a:rPr lang="en-US" sz="3600" dirty="0"/>
              <a:t>Types of objectives:</a:t>
            </a:r>
          </a:p>
          <a:p>
            <a:pPr lvl="1"/>
            <a:r>
              <a:rPr lang="en-US" sz="3200" dirty="0"/>
              <a:t>Sum of deviations</a:t>
            </a:r>
          </a:p>
          <a:p>
            <a:pPr lvl="2"/>
            <a:r>
              <a:rPr lang="en-US" sz="2400" b="1" dirty="0"/>
              <a:t>Shortcomings: </a:t>
            </a:r>
            <a:r>
              <a:rPr lang="en-US" sz="2400" dirty="0"/>
              <a:t>$1 deviation from $250,000 or 1 unit deviation from 0 late deliveries are worth the same</a:t>
            </a:r>
          </a:p>
          <a:p>
            <a:pPr lvl="1"/>
            <a:r>
              <a:rPr lang="en-US" sz="3200" dirty="0"/>
              <a:t>Weighted sum of deviations	</a:t>
            </a:r>
          </a:p>
          <a:p>
            <a:pPr lvl="2"/>
            <a:r>
              <a:rPr lang="en-US" sz="2400" b="1" dirty="0"/>
              <a:t>Shortcomings: </a:t>
            </a:r>
            <a:r>
              <a:rPr lang="en-US" sz="2400" dirty="0"/>
              <a:t>The decision maker should know appropriate values for the weights</a:t>
            </a:r>
          </a:p>
          <a:p>
            <a:pPr lvl="1"/>
            <a:r>
              <a:rPr lang="en-US" sz="3200" dirty="0"/>
              <a:t>Weighted sum of % deviations</a:t>
            </a:r>
          </a:p>
          <a:p>
            <a:pPr lvl="2"/>
            <a:r>
              <a:rPr lang="en-US" sz="2400" b="1" dirty="0"/>
              <a:t>Shortcomings: </a:t>
            </a:r>
            <a:r>
              <a:rPr lang="en-US" sz="2400" dirty="0"/>
              <a:t>Does not work well when the target is 0.</a:t>
            </a:r>
          </a:p>
          <a:p>
            <a:pPr marL="201168" lvl="1" indent="0">
              <a:buNone/>
            </a:pPr>
            <a:endParaRPr lang="en-US" sz="3200" dirty="0"/>
          </a:p>
        </p:txBody>
      </p:sp>
    </p:spTree>
    <p:extLst>
      <p:ext uri="{BB962C8B-B14F-4D97-AF65-F5344CB8AC3E}">
        <p14:creationId xmlns:p14="http://schemas.microsoft.com/office/powerpoint/2010/main" val="3795948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950B-47DA-41FD-804B-724F8C2E40B4}"/>
              </a:ext>
            </a:extLst>
          </p:cNvPr>
          <p:cNvSpPr>
            <a:spLocks noGrp="1"/>
          </p:cNvSpPr>
          <p:nvPr>
            <p:ph type="title"/>
          </p:nvPr>
        </p:nvSpPr>
        <p:spPr/>
        <p:txBody>
          <a:bodyPr>
            <a:normAutofit fontScale="90000"/>
          </a:bodyPr>
          <a:lstStyle/>
          <a:p>
            <a:r>
              <a:rPr lang="en-US" dirty="0">
                <a:cs typeface="Calibri Light"/>
              </a:rPr>
              <a:t>1. Goal Programming</a:t>
            </a:r>
            <a:br>
              <a:rPr lang="en-US" dirty="0">
                <a:cs typeface="Calibri Light"/>
              </a:rPr>
            </a:br>
            <a:r>
              <a:rPr lang="en-US" dirty="0">
                <a:cs typeface="Calibri Light"/>
              </a:rPr>
              <a:t>Susan Lovett Faux Plant Producer</a:t>
            </a:r>
            <a:br>
              <a:rPr lang="en-US" dirty="0">
                <a:cs typeface="Calibri Light"/>
              </a:rPr>
            </a:br>
            <a:r>
              <a:rPr lang="en-US" dirty="0">
                <a:cs typeface="Calibri Light"/>
              </a:rPr>
              <a:t>Sum of Weighted Deviations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F96545-8A80-4CE6-8BD9-9FD8531C6AD6}"/>
                  </a:ext>
                </a:extLst>
              </p:cNvPr>
              <p:cNvSpPr>
                <a:spLocks noGrp="1"/>
              </p:cNvSpPr>
              <p:nvPr>
                <p:ph idx="1"/>
              </p:nvPr>
            </p:nvSpPr>
            <p:spPr>
              <a:xfrm>
                <a:off x="1097280" y="3834332"/>
                <a:ext cx="10058400" cy="2087074"/>
              </a:xfrm>
            </p:spPr>
            <p:txBody>
              <a:bodyPr/>
              <a:lstStyle/>
              <a:p>
                <a:r>
                  <a:rPr lang="en-US" dirty="0"/>
                  <a:t>2,083.45 units are delivered late and 2,083.6 units are defective! </a:t>
                </a:r>
              </a:p>
              <a:p>
                <a:r>
                  <a:rPr lang="en-US" dirty="0"/>
                  <a:t>Since Susan is more interested providing high quality products and service, she thinks that not having late deliveries and defects is more important than missing the target budget.  </a:t>
                </a:r>
              </a:p>
              <a:p>
                <a:r>
                  <a:rPr lang="en-US" i="1" dirty="0">
                    <a:latin typeface="Cambria Math" panose="02040503050406030204" pitchFamily="18" charset="0"/>
                  </a:rPr>
                  <a:t>Minimize </a:t>
                </a:r>
                <a14:m>
                  <m:oMath xmlns:m="http://schemas.openxmlformats.org/officeDocument/2006/math">
                    <m:sSubSup>
                      <m:sSubSupPr>
                        <m:ctrlPr>
                          <a:rPr lang="en-US" i="1">
                            <a:latin typeface="Cambria Math" panose="02040503050406030204" pitchFamily="18" charset="0"/>
                          </a:rPr>
                        </m:ctrlPr>
                      </m:sSubSupPr>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𝐷</m:t>
                            </m:r>
                          </m:sub>
                          <m:sup>
                            <m:r>
                              <a:rPr lang="en-US" b="0" i="1" smtClean="0">
                                <a:latin typeface="Cambria Math" panose="02040503050406030204" pitchFamily="18" charset="0"/>
                              </a:rPr>
                              <m:t>−</m:t>
                            </m:r>
                          </m:sup>
                        </m:sSubSup>
                        <m:r>
                          <a:rPr lang="en-US" i="1">
                            <a:latin typeface="Cambria Math" panose="02040503050406030204" pitchFamily="18" charset="0"/>
                          </a:rPr>
                          <m:t>𝑑</m:t>
                        </m:r>
                      </m:e>
                      <m:sub>
                        <m:r>
                          <a:rPr lang="en-US" i="1">
                            <a:latin typeface="Cambria Math" panose="02040503050406030204" pitchFamily="18" charset="0"/>
                          </a:rPr>
                          <m:t>𝐷</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𝐷</m:t>
                            </m:r>
                          </m:sub>
                          <m:sup>
                            <m:r>
                              <a:rPr lang="en-US" b="0" i="1" smtClean="0">
                                <a:latin typeface="Cambria Math" panose="02040503050406030204" pitchFamily="18" charset="0"/>
                              </a:rPr>
                              <m:t>+</m:t>
                            </m:r>
                          </m:sup>
                        </m:sSubSup>
                        <m:r>
                          <a:rPr lang="en-US" i="1">
                            <a:latin typeface="Cambria Math" panose="02040503050406030204" pitchFamily="18" charset="0"/>
                          </a:rPr>
                          <m:t>𝑑</m:t>
                        </m:r>
                      </m:e>
                      <m:sub>
                        <m:r>
                          <a:rPr lang="en-US" i="1">
                            <a:latin typeface="Cambria Math" panose="02040503050406030204" pitchFamily="18" charset="0"/>
                          </a:rPr>
                          <m:t>𝐷</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b="0" i="1" smtClean="0">
                            <a:latin typeface="Cambria Math" panose="02040503050406030204" pitchFamily="18" charset="0"/>
                          </a:rPr>
                          <m:t>𝐶</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𝐶</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b="0" i="1" smtClean="0">
                            <a:latin typeface="Cambria Math" panose="02040503050406030204" pitchFamily="18" charset="0"/>
                          </a:rPr>
                          <m:t>𝐶</m:t>
                        </m:r>
                      </m:sub>
                      <m:sup>
                        <m:r>
                          <a:rPr lang="en-US" b="0" i="1" smtClean="0">
                            <a:latin typeface="Cambria Math" panose="02040503050406030204" pitchFamily="18" charset="0"/>
                          </a:rPr>
                          <m:t>+</m:t>
                        </m:r>
                      </m:sup>
                    </m:sSubSup>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𝐶</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b="0" i="1" smtClean="0">
                                <a:latin typeface="Cambria Math" panose="02040503050406030204" pitchFamily="18" charset="0"/>
                              </a:rPr>
                              <m:t>𝐿</m:t>
                            </m:r>
                          </m:sub>
                          <m:sup>
                            <m:r>
                              <a:rPr lang="en-US" i="1">
                                <a:latin typeface="Cambria Math" panose="02040503050406030204" pitchFamily="18" charset="0"/>
                              </a:rPr>
                              <m:t>−</m:t>
                            </m:r>
                          </m:sup>
                        </m:sSubSup>
                        <m:r>
                          <a:rPr lang="en-US" i="1">
                            <a:latin typeface="Cambria Math" panose="02040503050406030204" pitchFamily="18" charset="0"/>
                          </a:rPr>
                          <m:t>𝑑</m:t>
                        </m:r>
                      </m:e>
                      <m:sub>
                        <m:r>
                          <a:rPr lang="en-US" i="1">
                            <a:latin typeface="Cambria Math" panose="02040503050406030204" pitchFamily="18" charset="0"/>
                          </a:rPr>
                          <m:t>𝐿</m:t>
                        </m:r>
                      </m:sub>
                      <m:sup>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b="0" i="1" smtClean="0">
                            <a:latin typeface="Cambria Math" panose="02040503050406030204" pitchFamily="18" charset="0"/>
                          </a:rPr>
                          <m:t>𝐿</m:t>
                        </m:r>
                      </m:sub>
                      <m:sup>
                        <m:r>
                          <a:rPr lang="en-US" b="0" i="1" smtClean="0">
                            <a:latin typeface="Cambria Math" panose="02040503050406030204" pitchFamily="18" charset="0"/>
                          </a:rPr>
                          <m:t>+</m:t>
                        </m:r>
                      </m:sup>
                    </m:sSubSup>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𝐿</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b="0" i="1" smtClean="0">
                            <a:latin typeface="Cambria Math" panose="02040503050406030204" pitchFamily="18" charset="0"/>
                          </a:rPr>
                          <m:t>𝐹</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𝐹</m:t>
                        </m:r>
                      </m:sub>
                      <m:sup>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b="0" i="1" smtClean="0">
                            <a:latin typeface="Cambria Math" panose="02040503050406030204" pitchFamily="18" charset="0"/>
                          </a:rPr>
                          <m:t>𝐹</m:t>
                        </m:r>
                      </m:sub>
                      <m:sup>
                        <m:r>
                          <a:rPr lang="en-US" b="0" i="1" smtClean="0">
                            <a:latin typeface="Cambria Math" panose="02040503050406030204" pitchFamily="18" charset="0"/>
                          </a:rPr>
                          <m:t>+</m:t>
                        </m:r>
                      </m:sup>
                    </m:sSubSup>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𝐹</m:t>
                        </m:r>
                      </m:sub>
                      <m:sup>
                        <m:r>
                          <a:rPr lang="en-US" i="1">
                            <a:latin typeface="Cambria Math" panose="02040503050406030204" pitchFamily="18" charset="0"/>
                          </a:rPr>
                          <m:t>+</m:t>
                        </m:r>
                      </m:sup>
                    </m:sSubSup>
                  </m:oMath>
                </a14:m>
                <a:endParaRPr lang="en-US" i="1" dirty="0">
                  <a:latin typeface="Cambria Math" panose="020405030504060302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7DF96545-8A80-4CE6-8BD9-9FD8531C6AD6}"/>
                  </a:ext>
                </a:extLst>
              </p:cNvPr>
              <p:cNvSpPr>
                <a:spLocks noGrp="1" noRot="1" noChangeAspect="1" noMove="1" noResize="1" noEditPoints="1" noAdjustHandles="1" noChangeArrowheads="1" noChangeShapeType="1" noTextEdit="1"/>
              </p:cNvSpPr>
              <p:nvPr>
                <p:ph idx="1"/>
              </p:nvPr>
            </p:nvSpPr>
            <p:spPr>
              <a:xfrm>
                <a:off x="1097280" y="3834332"/>
                <a:ext cx="10058400" cy="2087074"/>
              </a:xfrm>
              <a:blipFill>
                <a:blip r:embed="rId2"/>
                <a:stretch>
                  <a:fillRect l="-606" t="-321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9F42D81-5B48-4A0B-9A81-5700EECF3AA9}"/>
              </a:ext>
            </a:extLst>
          </p:cNvPr>
          <p:cNvPicPr>
            <a:picLocks noChangeAspect="1"/>
          </p:cNvPicPr>
          <p:nvPr/>
        </p:nvPicPr>
        <p:blipFill>
          <a:blip r:embed="rId3"/>
          <a:stretch>
            <a:fillRect/>
          </a:stretch>
        </p:blipFill>
        <p:spPr>
          <a:xfrm>
            <a:off x="401583" y="2044162"/>
            <a:ext cx="11790417" cy="1599379"/>
          </a:xfrm>
          <a:prstGeom prst="rect">
            <a:avLst/>
          </a:prstGeom>
        </p:spPr>
      </p:pic>
    </p:spTree>
    <p:extLst>
      <p:ext uri="{BB962C8B-B14F-4D97-AF65-F5344CB8AC3E}">
        <p14:creationId xmlns:p14="http://schemas.microsoft.com/office/powerpoint/2010/main" val="4020106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8998-CBAB-40A3-A049-FD8D88B42235}"/>
              </a:ext>
            </a:extLst>
          </p:cNvPr>
          <p:cNvSpPr>
            <a:spLocks noGrp="1"/>
          </p:cNvSpPr>
          <p:nvPr>
            <p:ph type="title"/>
          </p:nvPr>
        </p:nvSpPr>
        <p:spPr/>
        <p:txBody>
          <a:bodyPr/>
          <a:lstStyle/>
          <a:p>
            <a:r>
              <a:rPr lang="en-US" dirty="0">
                <a:cs typeface="Calibri Light"/>
              </a:rPr>
              <a:t>1. Goal Programming</a:t>
            </a:r>
            <a:br>
              <a:rPr lang="en-US" dirty="0">
                <a:cs typeface="Calibri Light"/>
              </a:rPr>
            </a:br>
            <a:r>
              <a:rPr lang="en-US" dirty="0">
                <a:cs typeface="Calibri Light"/>
              </a:rPr>
              <a:t>Susan Lovett Faux Plant Producer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6CCFEF-2C70-48DA-BA6F-0374ACB48B32}"/>
                  </a:ext>
                </a:extLst>
              </p:cNvPr>
              <p:cNvSpPr>
                <a:spLocks noGrp="1"/>
              </p:cNvSpPr>
              <p:nvPr>
                <p:ph idx="1"/>
              </p:nvPr>
            </p:nvSpPr>
            <p:spPr>
              <a:xfrm>
                <a:off x="1097279" y="1845734"/>
                <a:ext cx="10706793" cy="4023360"/>
              </a:xfrm>
            </p:spPr>
            <p:txBody>
              <a:bodyPr>
                <a:normAutofit/>
              </a:bodyPr>
              <a:lstStyle/>
              <a:p>
                <a:r>
                  <a:rPr lang="en-US" sz="2800" i="1" dirty="0">
                    <a:latin typeface="Cambria Math" panose="02040503050406030204" pitchFamily="18" charset="0"/>
                  </a:rPr>
                  <a:t>Minimize </a:t>
                </a:r>
                <a14:m>
                  <m:oMath xmlns:m="http://schemas.openxmlformats.org/officeDocument/2006/math">
                    <m:sSubSup>
                      <m:sSubSupPr>
                        <m:ctrlPr>
                          <a:rPr lang="en-US" sz="2800" i="1">
                            <a:latin typeface="Cambria Math" panose="02040503050406030204" pitchFamily="18" charset="0"/>
                          </a:rPr>
                        </m:ctrlPr>
                      </m:sSubSupPr>
                      <m:e>
                        <m:r>
                          <a:rPr lang="en-US" sz="2800" b="0" i="1" smtClean="0">
                            <a:latin typeface="Cambria Math" panose="02040503050406030204" pitchFamily="18" charset="0"/>
                          </a:rPr>
                          <m:t>5</m:t>
                        </m:r>
                        <m:r>
                          <a:rPr lang="en-US" sz="2800" i="1">
                            <a:latin typeface="Cambria Math" panose="02040503050406030204" pitchFamily="18" charset="0"/>
                          </a:rPr>
                          <m:t>𝑑</m:t>
                        </m:r>
                      </m:e>
                      <m:sub>
                        <m:r>
                          <a:rPr lang="en-US" sz="2800" i="1">
                            <a:latin typeface="Cambria Math" panose="02040503050406030204" pitchFamily="18" charset="0"/>
                          </a:rPr>
                          <m:t>𝐷</m:t>
                        </m:r>
                      </m:sub>
                      <m:sup>
                        <m:r>
                          <a:rPr lang="en-US" sz="2800" i="1">
                            <a:latin typeface="Cambria Math" panose="02040503050406030204" pitchFamily="18" charset="0"/>
                          </a:rPr>
                          <m:t>−</m:t>
                        </m:r>
                      </m:sup>
                    </m:sSubSup>
                    <m:r>
                      <a:rPr lang="en-US" sz="2800" b="0" i="1" smtClean="0">
                        <a:latin typeface="Cambria Math" panose="02040503050406030204" pitchFamily="18" charset="0"/>
                      </a:rPr>
                      <m:t>+10</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𝐿</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b="0" i="1" smtClean="0">
                            <a:latin typeface="Cambria Math" panose="02040503050406030204" pitchFamily="18" charset="0"/>
                          </a:rPr>
                          <m:t>10</m:t>
                        </m:r>
                        <m:r>
                          <a:rPr lang="en-US" sz="2800" i="1">
                            <a:latin typeface="Cambria Math" panose="02040503050406030204" pitchFamily="18" charset="0"/>
                          </a:rPr>
                          <m:t>𝑑</m:t>
                        </m:r>
                      </m:e>
                      <m:sub>
                        <m:r>
                          <a:rPr lang="en-US" sz="2800" i="1">
                            <a:latin typeface="Cambria Math" panose="02040503050406030204" pitchFamily="18" charset="0"/>
                          </a:rPr>
                          <m:t>𝐹</m:t>
                        </m:r>
                      </m:sub>
                      <m:sup>
                        <m:r>
                          <a:rPr lang="en-US" sz="2800" i="1">
                            <a:latin typeface="Cambria Math" panose="02040503050406030204" pitchFamily="18" charset="0"/>
                          </a:rPr>
                          <m:t>+</m:t>
                        </m:r>
                      </m:sup>
                    </m:sSubSup>
                  </m:oMath>
                </a14:m>
                <a:endParaRPr lang="en-US" sz="2800" i="1" dirty="0">
                  <a:latin typeface="Cambria Math" panose="02040503050406030204" pitchFamily="18" charset="0"/>
                </a:endParaRPr>
              </a:p>
              <a:p>
                <a:r>
                  <a:rPr lang="en-US" sz="2800" i="1" dirty="0" err="1">
                    <a:latin typeface="Cambria Math" panose="02040503050406030204" pitchFamily="18" charset="0"/>
                  </a:rPr>
                  <a:t>s.t.</a:t>
                </a:r>
                <a:endParaRPr lang="en-US" sz="2800" i="1" dirty="0">
                  <a:latin typeface="Cambria Math" panose="02040503050406030204" pitchFamily="18" charset="0"/>
                </a:endParaRPr>
              </a:p>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6</m:t>
                        </m:r>
                      </m:sub>
                    </m:sSub>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𝑑</m:t>
                        </m:r>
                      </m:e>
                      <m:sub>
                        <m:r>
                          <a:rPr lang="en-US" sz="2800" b="0" i="1" smtClean="0">
                            <a:latin typeface="Cambria Math" panose="02040503050406030204" pitchFamily="18" charset="0"/>
                          </a:rPr>
                          <m:t>𝐷</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𝐷</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=50,000</m:t>
                    </m:r>
                  </m:oMath>
                </a14:m>
                <a:endParaRPr lang="en-US" sz="2800" dirty="0"/>
              </a:p>
              <a:p>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3</m:t>
                        </m:r>
                        <m:r>
                          <a:rPr lang="en-US" sz="2800" i="1">
                            <a:latin typeface="Cambria Math" panose="02040503050406030204" pitchFamily="18" charset="0"/>
                          </a:rPr>
                          <m:t>𝑋</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3.5</m:t>
                        </m:r>
                        <m:r>
                          <a:rPr lang="en-US" sz="2800" i="1">
                            <a:latin typeface="Cambria Math" panose="02040503050406030204" pitchFamily="18" charset="0"/>
                          </a:rPr>
                          <m:t>𝑋</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4</m:t>
                        </m:r>
                        <m:r>
                          <a:rPr lang="en-US" sz="2800" i="1">
                            <a:latin typeface="Cambria Math" panose="02040503050406030204" pitchFamily="18" charset="0"/>
                          </a:rPr>
                          <m:t>𝑋</m:t>
                        </m:r>
                      </m:e>
                      <m:sub>
                        <m:r>
                          <a:rPr lang="en-US" sz="2800" i="1">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4.5</m:t>
                        </m:r>
                        <m:r>
                          <a:rPr lang="en-US" sz="2800" i="1">
                            <a:latin typeface="Cambria Math" panose="02040503050406030204" pitchFamily="18" charset="0"/>
                          </a:rPr>
                          <m:t>𝑋</m:t>
                        </m:r>
                      </m:e>
                      <m:sub>
                        <m:r>
                          <a:rPr lang="en-US" sz="2800" i="1">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5</m:t>
                        </m:r>
                        <m:r>
                          <a:rPr lang="en-US" sz="2800" i="1">
                            <a:latin typeface="Cambria Math" panose="02040503050406030204" pitchFamily="18" charset="0"/>
                          </a:rPr>
                          <m:t>𝑋</m:t>
                        </m:r>
                      </m:e>
                      <m:sub>
                        <m:r>
                          <a:rPr lang="en-US" sz="2800" i="1">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6</m:t>
                        </m:r>
                        <m:r>
                          <a:rPr lang="en-US" sz="2800" i="1">
                            <a:latin typeface="Cambria Math" panose="02040503050406030204" pitchFamily="18" charset="0"/>
                          </a:rPr>
                          <m:t>𝑋</m:t>
                        </m:r>
                      </m:e>
                      <m:sub>
                        <m:r>
                          <a:rPr lang="en-US" sz="2800" i="1">
                            <a:latin typeface="Cambria Math" panose="02040503050406030204" pitchFamily="18" charset="0"/>
                          </a:rPr>
                          <m:t>6</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𝐶</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𝐶</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b="0" i="1" smtClean="0">
                        <a:latin typeface="Cambria Math" panose="02040503050406030204" pitchFamily="18" charset="0"/>
                      </a:rPr>
                      <m:t>2</m:t>
                    </m:r>
                    <m:r>
                      <a:rPr lang="en-US" sz="2800" i="1">
                        <a:latin typeface="Cambria Math" panose="02040503050406030204" pitchFamily="18" charset="0"/>
                      </a:rPr>
                      <m:t>50,000</m:t>
                    </m:r>
                  </m:oMath>
                </a14:m>
                <a:endParaRPr lang="en-US" sz="2800" dirty="0"/>
              </a:p>
              <a:p>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0.25</m:t>
                        </m:r>
                        <m:r>
                          <a:rPr lang="en-US" sz="2800" i="1">
                            <a:latin typeface="Cambria Math" panose="02040503050406030204" pitchFamily="18" charset="0"/>
                          </a:rPr>
                          <m:t>𝑋</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0.3</m:t>
                        </m:r>
                        <m:r>
                          <a:rPr lang="en-US" sz="2800" i="1">
                            <a:latin typeface="Cambria Math" panose="02040503050406030204" pitchFamily="18" charset="0"/>
                          </a:rPr>
                          <m:t>𝑋</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0.15</m:t>
                        </m:r>
                        <m:r>
                          <a:rPr lang="en-US" sz="2800" i="1">
                            <a:latin typeface="Cambria Math" panose="02040503050406030204" pitchFamily="18" charset="0"/>
                          </a:rPr>
                          <m:t>𝑋</m:t>
                        </m:r>
                      </m:e>
                      <m:sub>
                        <m:r>
                          <a:rPr lang="en-US" sz="2800" i="1">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0.2</m:t>
                        </m:r>
                        <m:r>
                          <a:rPr lang="en-US" sz="2800" i="1">
                            <a:latin typeface="Cambria Math" panose="02040503050406030204" pitchFamily="18" charset="0"/>
                          </a:rPr>
                          <m:t>𝑋</m:t>
                        </m:r>
                      </m:e>
                      <m:sub>
                        <m:r>
                          <a:rPr lang="en-US" sz="2800" i="1">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0.4</m:t>
                        </m:r>
                        <m:r>
                          <a:rPr lang="en-US" sz="2800" i="1">
                            <a:latin typeface="Cambria Math" panose="02040503050406030204" pitchFamily="18" charset="0"/>
                          </a:rPr>
                          <m:t>𝑋</m:t>
                        </m:r>
                      </m:e>
                      <m:sub>
                        <m:r>
                          <a:rPr lang="en-US" sz="2800" i="1">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0.05</m:t>
                        </m:r>
                        <m:r>
                          <a:rPr lang="en-US" sz="2800" i="1">
                            <a:latin typeface="Cambria Math" panose="02040503050406030204" pitchFamily="18" charset="0"/>
                          </a:rPr>
                          <m:t>𝑋</m:t>
                        </m:r>
                      </m:e>
                      <m:sub>
                        <m:r>
                          <a:rPr lang="en-US" sz="2800" i="1">
                            <a:latin typeface="Cambria Math" panose="02040503050406030204" pitchFamily="18" charset="0"/>
                          </a:rPr>
                          <m:t>6</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𝐿</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𝐿</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b="0" i="1" smtClean="0">
                        <a:latin typeface="Cambria Math" panose="02040503050406030204" pitchFamily="18" charset="0"/>
                      </a:rPr>
                      <m:t>0</m:t>
                    </m:r>
                  </m:oMath>
                </a14:m>
                <a:endParaRPr lang="en-US" sz="2800" dirty="0"/>
              </a:p>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0.</m:t>
                        </m:r>
                        <m:r>
                          <a:rPr lang="en-US" sz="2800" b="0" i="1" smtClean="0">
                            <a:latin typeface="Cambria Math" panose="02040503050406030204" pitchFamily="18" charset="0"/>
                          </a:rPr>
                          <m:t>4</m:t>
                        </m:r>
                        <m:r>
                          <a:rPr lang="en-US" sz="2800" i="1">
                            <a:latin typeface="Cambria Math" panose="02040503050406030204" pitchFamily="18" charset="0"/>
                          </a:rPr>
                          <m:t>𝑋</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0.3</m:t>
                        </m:r>
                        <m:r>
                          <a:rPr lang="en-US" sz="2800" b="0" i="1" smtClean="0">
                            <a:latin typeface="Cambria Math" panose="02040503050406030204" pitchFamily="18" charset="0"/>
                          </a:rPr>
                          <m:t>5</m:t>
                        </m:r>
                        <m:r>
                          <a:rPr lang="en-US" sz="2800" i="1">
                            <a:latin typeface="Cambria Math" panose="02040503050406030204" pitchFamily="18" charset="0"/>
                          </a:rPr>
                          <m:t>𝑋</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m:t>
                        </m:r>
                        <m:r>
                          <a:rPr lang="en-US" sz="2800" b="0" i="1" smtClean="0">
                            <a:latin typeface="Cambria Math" panose="02040503050406030204" pitchFamily="18" charset="0"/>
                          </a:rPr>
                          <m:t>3</m:t>
                        </m:r>
                        <m:r>
                          <a:rPr lang="en-US" sz="2800" i="1">
                            <a:latin typeface="Cambria Math" panose="02040503050406030204" pitchFamily="18" charset="0"/>
                          </a:rPr>
                          <m:t>𝑋</m:t>
                        </m:r>
                      </m:e>
                      <m:sub>
                        <m:r>
                          <a:rPr lang="en-US" sz="2800" i="1">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0.2</m:t>
                        </m:r>
                        <m:r>
                          <a:rPr lang="en-US" sz="2800" b="0" i="1" smtClean="0">
                            <a:latin typeface="Cambria Math" panose="02040503050406030204" pitchFamily="18" charset="0"/>
                          </a:rPr>
                          <m:t>5</m:t>
                        </m:r>
                        <m:r>
                          <a:rPr lang="en-US" sz="2800" i="1">
                            <a:latin typeface="Cambria Math" panose="02040503050406030204" pitchFamily="18" charset="0"/>
                          </a:rPr>
                          <m:t>𝑋</m:t>
                        </m:r>
                      </m:e>
                      <m:sub>
                        <m:r>
                          <a:rPr lang="en-US" sz="2800" i="1">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m:t>
                        </m:r>
                        <m:r>
                          <a:rPr lang="en-US" sz="2800" b="0" i="1" smtClean="0">
                            <a:latin typeface="Cambria Math" panose="02040503050406030204" pitchFamily="18" charset="0"/>
                          </a:rPr>
                          <m:t>2</m:t>
                        </m:r>
                        <m:r>
                          <a:rPr lang="en-US" sz="2800" i="1">
                            <a:latin typeface="Cambria Math" panose="02040503050406030204" pitchFamily="18" charset="0"/>
                          </a:rPr>
                          <m:t>𝑋</m:t>
                        </m:r>
                      </m:e>
                      <m:sub>
                        <m:r>
                          <a:rPr lang="en-US" sz="2800" i="1">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m:t>
                        </m:r>
                        <m:r>
                          <a:rPr lang="en-US" sz="2800" b="0" i="1" smtClean="0">
                            <a:latin typeface="Cambria Math" panose="02040503050406030204" pitchFamily="18" charset="0"/>
                          </a:rPr>
                          <m:t>0</m:t>
                        </m:r>
                        <m:r>
                          <a:rPr lang="en-US" sz="2800" i="1">
                            <a:latin typeface="Cambria Math" panose="02040503050406030204" pitchFamily="18" charset="0"/>
                          </a:rPr>
                          <m:t>5</m:t>
                        </m:r>
                        <m:r>
                          <a:rPr lang="en-US" sz="2800" i="1">
                            <a:latin typeface="Cambria Math" panose="02040503050406030204" pitchFamily="18" charset="0"/>
                          </a:rPr>
                          <m:t>𝑋</m:t>
                        </m:r>
                      </m:e>
                      <m:sub>
                        <m:r>
                          <a:rPr lang="en-US" sz="2800" i="1">
                            <a:latin typeface="Cambria Math" panose="02040503050406030204" pitchFamily="18" charset="0"/>
                          </a:rPr>
                          <m:t>6</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𝐹</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𝐹</m:t>
                        </m:r>
                      </m:sub>
                      <m:sup>
                        <m:r>
                          <a:rPr lang="en-US" sz="2800" i="1">
                            <a:latin typeface="Cambria Math" panose="02040503050406030204" pitchFamily="18" charset="0"/>
                          </a:rPr>
                          <m:t>+</m:t>
                        </m:r>
                      </m:sup>
                    </m:sSubSup>
                    <m:r>
                      <a:rPr lang="en-US" sz="2800" i="1">
                        <a:latin typeface="Cambria Math" panose="02040503050406030204" pitchFamily="18" charset="0"/>
                      </a:rPr>
                      <m:t>=0</m:t>
                    </m:r>
                  </m:oMath>
                </a14:m>
                <a:endParaRPr lang="en-US" sz="2800" dirty="0"/>
              </a:p>
              <a:p>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𝐷</m:t>
                        </m:r>
                      </m:sub>
                      <m:sup>
                        <m:r>
                          <a:rPr lang="en-US" sz="2800" i="1">
                            <a:latin typeface="Cambria Math" panose="02040503050406030204" pitchFamily="18" charset="0"/>
                          </a:rPr>
                          <m:t>−</m:t>
                        </m:r>
                      </m:sup>
                    </m:sSubSup>
                    <m:r>
                      <a:rPr lang="en-US" sz="2800" b="0" i="1" smtClean="0">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𝐷</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𝐶</m:t>
                        </m:r>
                      </m:sub>
                      <m:sup>
                        <m:r>
                          <a:rPr lang="en-US" sz="2800" i="1">
                            <a:latin typeface="Cambria Math" panose="02040503050406030204" pitchFamily="18" charset="0"/>
                          </a:rPr>
                          <m:t>−</m:t>
                        </m:r>
                      </m:sup>
                    </m:sSubSup>
                    <m:r>
                      <a:rPr lang="en-US" sz="2800" b="0" i="1" smtClean="0">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𝐶</m:t>
                        </m:r>
                      </m:sub>
                      <m:sup>
                        <m:r>
                          <a:rPr lang="en-US" sz="2800" i="1">
                            <a:latin typeface="Cambria Math" panose="02040503050406030204" pitchFamily="18" charset="0"/>
                          </a:rPr>
                          <m:t>+</m:t>
                        </m:r>
                      </m:sup>
                    </m:sSubSup>
                    <m:r>
                      <a:rPr lang="en-US" sz="2800" b="0" i="1" smtClean="0">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𝐿</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𝐿</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𝐹</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𝐹</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≥0</m:t>
                    </m:r>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i="1">
                            <a:latin typeface="Cambria Math" panose="02040503050406030204" pitchFamily="18" charset="0"/>
                          </a:rPr>
                          <m:t>𝑖</m:t>
                        </m:r>
                      </m:sub>
                    </m:sSub>
                    <m:r>
                      <a:rPr lang="en-US" sz="280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ℤ</m:t>
                    </m:r>
                  </m:oMath>
                </a14:m>
                <a:endParaRPr lang="en-US" sz="2800" dirty="0"/>
              </a:p>
            </p:txBody>
          </p:sp>
        </mc:Choice>
        <mc:Fallback xmlns="">
          <p:sp>
            <p:nvSpPr>
              <p:cNvPr id="3" name="Content Placeholder 2">
                <a:extLst>
                  <a:ext uri="{FF2B5EF4-FFF2-40B4-BE49-F238E27FC236}">
                    <a16:creationId xmlns:a16="http://schemas.microsoft.com/office/drawing/2014/main" id="{A16CCFEF-2C70-48DA-BA6F-0374ACB48B32}"/>
                  </a:ext>
                </a:extLst>
              </p:cNvPr>
              <p:cNvSpPr>
                <a:spLocks noGrp="1" noRot="1" noChangeAspect="1" noMove="1" noResize="1" noEditPoints="1" noAdjustHandles="1" noChangeArrowheads="1" noChangeShapeType="1" noTextEdit="1"/>
              </p:cNvSpPr>
              <p:nvPr>
                <p:ph idx="1"/>
              </p:nvPr>
            </p:nvSpPr>
            <p:spPr>
              <a:xfrm>
                <a:off x="1097279" y="1845734"/>
                <a:ext cx="10706793" cy="4023360"/>
              </a:xfrm>
              <a:blipFill>
                <a:blip r:embed="rId2"/>
                <a:stretch>
                  <a:fillRect l="-1139" t="-2727"/>
                </a:stretch>
              </a:blipFill>
            </p:spPr>
            <p:txBody>
              <a:bodyPr/>
              <a:lstStyle/>
              <a:p>
                <a:r>
                  <a:rPr lang="en-US">
                    <a:noFill/>
                  </a:rPr>
                  <a:t> </a:t>
                </a:r>
              </a:p>
            </p:txBody>
          </p:sp>
        </mc:Fallback>
      </mc:AlternateContent>
    </p:spTree>
    <p:extLst>
      <p:ext uri="{BB962C8B-B14F-4D97-AF65-F5344CB8AC3E}">
        <p14:creationId xmlns:p14="http://schemas.microsoft.com/office/powerpoint/2010/main" val="2360147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8998-CBAB-40A3-A049-FD8D88B42235}"/>
              </a:ext>
            </a:extLst>
          </p:cNvPr>
          <p:cNvSpPr>
            <a:spLocks noGrp="1"/>
          </p:cNvSpPr>
          <p:nvPr>
            <p:ph type="title"/>
          </p:nvPr>
        </p:nvSpPr>
        <p:spPr/>
        <p:txBody>
          <a:bodyPr/>
          <a:lstStyle/>
          <a:p>
            <a:r>
              <a:rPr lang="en-US" dirty="0">
                <a:cs typeface="Calibri Light"/>
              </a:rPr>
              <a:t>1. Goal Programming</a:t>
            </a:r>
            <a:br>
              <a:rPr lang="en-US" dirty="0">
                <a:cs typeface="Calibri Light"/>
              </a:rPr>
            </a:br>
            <a:r>
              <a:rPr lang="en-US" dirty="0">
                <a:cs typeface="Calibri Light"/>
              </a:rPr>
              <a:t>Susan Lovett Faux Plant Producer</a:t>
            </a:r>
            <a:endParaRPr lang="en-US" dirty="0"/>
          </a:p>
        </p:txBody>
      </p:sp>
      <p:pic>
        <p:nvPicPr>
          <p:cNvPr id="7" name="Picture 6">
            <a:extLst>
              <a:ext uri="{FF2B5EF4-FFF2-40B4-BE49-F238E27FC236}">
                <a16:creationId xmlns:a16="http://schemas.microsoft.com/office/drawing/2014/main" id="{B510A063-CAE2-42B7-8109-BCA9FEF092CB}"/>
              </a:ext>
            </a:extLst>
          </p:cNvPr>
          <p:cNvPicPr>
            <a:picLocks noChangeAspect="1"/>
          </p:cNvPicPr>
          <p:nvPr/>
        </p:nvPicPr>
        <p:blipFill>
          <a:blip r:embed="rId2"/>
          <a:stretch>
            <a:fillRect/>
          </a:stretch>
        </p:blipFill>
        <p:spPr>
          <a:xfrm>
            <a:off x="710208" y="1852618"/>
            <a:ext cx="10771584" cy="3152764"/>
          </a:xfrm>
          <a:prstGeom prst="rect">
            <a:avLst/>
          </a:prstGeom>
        </p:spPr>
      </p:pic>
      <p:sp>
        <p:nvSpPr>
          <p:cNvPr id="8" name="TextBox 7">
            <a:extLst>
              <a:ext uri="{FF2B5EF4-FFF2-40B4-BE49-F238E27FC236}">
                <a16:creationId xmlns:a16="http://schemas.microsoft.com/office/drawing/2014/main" id="{EE80C4C0-BF3C-4590-B69C-C42941E8C0EF}"/>
              </a:ext>
            </a:extLst>
          </p:cNvPr>
          <p:cNvSpPr txBox="1"/>
          <p:nvPr/>
        </p:nvSpPr>
        <p:spPr>
          <a:xfrm>
            <a:off x="674703" y="5397623"/>
            <a:ext cx="7812349" cy="369332"/>
          </a:xfrm>
          <a:prstGeom prst="rect">
            <a:avLst/>
          </a:prstGeom>
          <a:noFill/>
        </p:spPr>
        <p:txBody>
          <a:bodyPr wrap="square" rtlCol="0">
            <a:spAutoFit/>
          </a:bodyPr>
          <a:lstStyle/>
          <a:p>
            <a:r>
              <a:rPr lang="en-US" dirty="0"/>
              <a:t>What is the meaning of the objective here? Total weighted deviations. </a:t>
            </a:r>
          </a:p>
        </p:txBody>
      </p:sp>
    </p:spTree>
    <p:extLst>
      <p:ext uri="{BB962C8B-B14F-4D97-AF65-F5344CB8AC3E}">
        <p14:creationId xmlns:p14="http://schemas.microsoft.com/office/powerpoint/2010/main" val="552484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2BD4-CBE6-4B13-937F-B8F9D15F523C}"/>
              </a:ext>
            </a:extLst>
          </p:cNvPr>
          <p:cNvSpPr>
            <a:spLocks noGrp="1"/>
          </p:cNvSpPr>
          <p:nvPr>
            <p:ph type="title"/>
          </p:nvPr>
        </p:nvSpPr>
        <p:spPr/>
        <p:txBody>
          <a:bodyPr/>
          <a:lstStyle/>
          <a:p>
            <a:r>
              <a:rPr lang="en-US" dirty="0">
                <a:cs typeface="Calibri Light"/>
              </a:rPr>
              <a:t>1. Goal Programming</a:t>
            </a:r>
            <a:br>
              <a:rPr lang="en-US" dirty="0">
                <a:cs typeface="Calibri Light"/>
              </a:rPr>
            </a:br>
            <a:r>
              <a:rPr lang="en-US" dirty="0">
                <a:cs typeface="Calibri Light"/>
              </a:rPr>
              <a:t>Susan Lovett Faux Plant Producer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65C434-22DD-4E92-A55E-C2C824E6CE0B}"/>
                  </a:ext>
                </a:extLst>
              </p:cNvPr>
              <p:cNvSpPr>
                <a:spLocks noGrp="1"/>
              </p:cNvSpPr>
              <p:nvPr>
                <p:ph idx="1"/>
              </p:nvPr>
            </p:nvSpPr>
            <p:spPr>
              <a:xfrm>
                <a:off x="296514" y="1934511"/>
                <a:ext cx="11659932" cy="4023360"/>
              </a:xfrm>
            </p:spPr>
            <p:txBody>
              <a:bodyPr>
                <a:normAutofit fontScale="85000" lnSpcReduction="10000"/>
              </a:bodyPr>
              <a:lstStyle/>
              <a:p>
                <a:r>
                  <a:rPr lang="en-US" sz="2400" dirty="0"/>
                  <a:t>Suppose now that Susan Lovett understands that it is near impossible to have 0 late deliveries and 0 defects. Hence, she decides that her new target for late deliveries and defects is 5% of the total amount ordered. </a:t>
                </a: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0.25</m:t>
                        </m:r>
                        <m:r>
                          <a:rPr lang="en-US" sz="2400" i="1">
                            <a:latin typeface="Cambria Math" panose="02040503050406030204" pitchFamily="18" charset="0"/>
                          </a:rPr>
                          <m:t>𝑋</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0.3</m:t>
                        </m:r>
                        <m:r>
                          <a:rPr lang="en-US" sz="2400" i="1">
                            <a:latin typeface="Cambria Math" panose="02040503050406030204" pitchFamily="18" charset="0"/>
                          </a:rPr>
                          <m:t>𝑋</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0.15</m:t>
                        </m:r>
                        <m:r>
                          <a:rPr lang="en-US" sz="2400" i="1">
                            <a:latin typeface="Cambria Math" panose="02040503050406030204" pitchFamily="18" charset="0"/>
                          </a:rPr>
                          <m:t>𝑋</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0.2</m:t>
                        </m:r>
                        <m:r>
                          <a:rPr lang="en-US" sz="2400" i="1">
                            <a:latin typeface="Cambria Math" panose="02040503050406030204" pitchFamily="18" charset="0"/>
                          </a:rPr>
                          <m:t>𝑋</m:t>
                        </m:r>
                      </m:e>
                      <m:sub>
                        <m:r>
                          <a:rPr lang="en-US" sz="2400" i="1">
                            <a:latin typeface="Cambria Math" panose="02040503050406030204" pitchFamily="18" charset="0"/>
                          </a:rPr>
                          <m:t>4</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0.4</m:t>
                        </m:r>
                        <m:r>
                          <a:rPr lang="en-US" sz="2400" i="1">
                            <a:latin typeface="Cambria Math" panose="02040503050406030204" pitchFamily="18" charset="0"/>
                          </a:rPr>
                          <m:t>𝑋</m:t>
                        </m:r>
                      </m:e>
                      <m:sub>
                        <m:r>
                          <a:rPr lang="en-US" sz="2400" i="1">
                            <a:latin typeface="Cambria Math" panose="02040503050406030204" pitchFamily="18" charset="0"/>
                          </a:rPr>
                          <m:t>5</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0.05</m:t>
                        </m:r>
                        <m:r>
                          <a:rPr lang="en-US" sz="2400" i="1">
                            <a:latin typeface="Cambria Math" panose="02040503050406030204" pitchFamily="18" charset="0"/>
                          </a:rPr>
                          <m:t>𝑋</m:t>
                        </m:r>
                      </m:e>
                      <m:sub>
                        <m:r>
                          <a:rPr lang="en-US" sz="2400" i="1">
                            <a:latin typeface="Cambria Math" panose="02040503050406030204" pitchFamily="18" charset="0"/>
                          </a:rPr>
                          <m:t>6</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𝑑</m:t>
                        </m:r>
                      </m:e>
                      <m:sub>
                        <m:r>
                          <a:rPr lang="en-US" sz="2400" i="1">
                            <a:latin typeface="Cambria Math" panose="02040503050406030204" pitchFamily="18" charset="0"/>
                          </a:rPr>
                          <m:t>𝐿</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𝑑</m:t>
                        </m:r>
                      </m:e>
                      <m:sub>
                        <m:r>
                          <a:rPr lang="en-US" sz="2400" i="1">
                            <a:latin typeface="Cambria Math" panose="02040503050406030204" pitchFamily="18" charset="0"/>
                          </a:rPr>
                          <m:t>𝐿</m:t>
                        </m:r>
                      </m:sub>
                      <m:sup>
                        <m:r>
                          <a:rPr lang="en-US" sz="2400" i="1">
                            <a:latin typeface="Cambria Math" panose="02040503050406030204" pitchFamily="18" charset="0"/>
                          </a:rPr>
                          <m:t>+</m:t>
                        </m:r>
                      </m:sup>
                    </m:sSubSup>
                    <m:r>
                      <a:rPr lang="en-US" sz="2400" i="1">
                        <a:latin typeface="Cambria Math" panose="02040503050406030204" pitchFamily="18" charset="0"/>
                      </a:rPr>
                      <m:t>=</m:t>
                    </m:r>
                    <m:r>
                      <a:rPr lang="en-US" sz="2400" b="0" i="1" smtClean="0">
                        <a:latin typeface="Cambria Math" panose="02040503050406030204" pitchFamily="18" charset="0"/>
                      </a:rPr>
                      <m:t>0.05(</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4</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5</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6</m:t>
                        </m:r>
                      </m:sub>
                    </m:sSub>
                  </m:oMath>
                </a14:m>
                <a:r>
                  <a:rPr lang="en-US" sz="2400" dirty="0"/>
                  <a:t>)</a:t>
                </a: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0.4</m:t>
                        </m:r>
                        <m:r>
                          <a:rPr lang="en-US" sz="2400" i="1">
                            <a:latin typeface="Cambria Math" panose="02040503050406030204" pitchFamily="18" charset="0"/>
                          </a:rPr>
                          <m:t>𝑋</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0.35</m:t>
                        </m:r>
                        <m:r>
                          <a:rPr lang="en-US" sz="2400" i="1">
                            <a:latin typeface="Cambria Math" panose="02040503050406030204" pitchFamily="18" charset="0"/>
                          </a:rPr>
                          <m:t>𝑋</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0.3</m:t>
                        </m:r>
                        <m:r>
                          <a:rPr lang="en-US" sz="2400" i="1">
                            <a:latin typeface="Cambria Math" panose="02040503050406030204" pitchFamily="18" charset="0"/>
                          </a:rPr>
                          <m:t>𝑋</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0.25</m:t>
                        </m:r>
                        <m:r>
                          <a:rPr lang="en-US" sz="2400" i="1">
                            <a:latin typeface="Cambria Math" panose="02040503050406030204" pitchFamily="18" charset="0"/>
                          </a:rPr>
                          <m:t>𝑋</m:t>
                        </m:r>
                      </m:e>
                      <m:sub>
                        <m:r>
                          <a:rPr lang="en-US" sz="2400" i="1">
                            <a:latin typeface="Cambria Math" panose="02040503050406030204" pitchFamily="18" charset="0"/>
                          </a:rPr>
                          <m:t>4</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0.2</m:t>
                        </m:r>
                        <m:r>
                          <a:rPr lang="en-US" sz="2400" i="1">
                            <a:latin typeface="Cambria Math" panose="02040503050406030204" pitchFamily="18" charset="0"/>
                          </a:rPr>
                          <m:t>𝑋</m:t>
                        </m:r>
                      </m:e>
                      <m:sub>
                        <m:r>
                          <a:rPr lang="en-US" sz="2400" i="1">
                            <a:latin typeface="Cambria Math" panose="02040503050406030204" pitchFamily="18" charset="0"/>
                          </a:rPr>
                          <m:t>5</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0.05</m:t>
                        </m:r>
                        <m:r>
                          <a:rPr lang="en-US" sz="2400" i="1">
                            <a:latin typeface="Cambria Math" panose="02040503050406030204" pitchFamily="18" charset="0"/>
                          </a:rPr>
                          <m:t>𝑋</m:t>
                        </m:r>
                      </m:e>
                      <m:sub>
                        <m:r>
                          <a:rPr lang="en-US" sz="2400" i="1">
                            <a:latin typeface="Cambria Math" panose="02040503050406030204" pitchFamily="18" charset="0"/>
                          </a:rPr>
                          <m:t>6</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𝑑</m:t>
                        </m:r>
                      </m:e>
                      <m:sub>
                        <m:r>
                          <a:rPr lang="en-US" sz="2400" i="1">
                            <a:latin typeface="Cambria Math" panose="02040503050406030204" pitchFamily="18" charset="0"/>
                          </a:rPr>
                          <m:t>𝐹</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𝑑</m:t>
                        </m:r>
                      </m:e>
                      <m:sub>
                        <m:r>
                          <a:rPr lang="en-US" sz="2400" i="1">
                            <a:latin typeface="Cambria Math" panose="02040503050406030204" pitchFamily="18" charset="0"/>
                          </a:rPr>
                          <m:t>𝐹</m:t>
                        </m:r>
                      </m:sub>
                      <m:sup>
                        <m:r>
                          <a:rPr lang="en-US" sz="2400" i="1">
                            <a:latin typeface="Cambria Math" panose="02040503050406030204" pitchFamily="18" charset="0"/>
                          </a:rPr>
                          <m:t>+</m:t>
                        </m:r>
                      </m:sup>
                    </m:sSubSup>
                    <m:r>
                      <a:rPr lang="en-US" sz="2400" i="1">
                        <a:latin typeface="Cambria Math" panose="02040503050406030204" pitchFamily="18" charset="0"/>
                      </a:rPr>
                      <m:t>=0.</m:t>
                    </m:r>
                    <m:r>
                      <a:rPr lang="en-US" sz="2400" b="0" i="1" smtClean="0">
                        <a:latin typeface="Cambria Math" panose="02040503050406030204" pitchFamily="18" charset="0"/>
                      </a:rPr>
                      <m:t>05</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4</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5</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6</m:t>
                        </m:r>
                      </m:sub>
                    </m:sSub>
                    <m:r>
                      <m:rPr>
                        <m:nor/>
                      </m:rPr>
                      <a:rPr lang="en-US" sz="2400" dirty="0"/>
                      <m:t>)</m:t>
                    </m:r>
                  </m:oMath>
                </a14:m>
                <a:endParaRPr lang="en-US" sz="2400" dirty="0"/>
              </a:p>
              <a:p>
                <a:r>
                  <a:rPr lang="en-US" sz="2400" dirty="0"/>
                  <a:t>Which can be re written as:</a:t>
                </a: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0.25</m:t>
                        </m:r>
                        <m:r>
                          <a:rPr lang="en-US" sz="2400" i="1">
                            <a:latin typeface="Cambria Math" panose="02040503050406030204" pitchFamily="18" charset="0"/>
                          </a:rPr>
                          <m:t>𝑋</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0.3</m:t>
                        </m:r>
                        <m:r>
                          <a:rPr lang="en-US" sz="2400" i="1">
                            <a:latin typeface="Cambria Math" panose="02040503050406030204" pitchFamily="18" charset="0"/>
                          </a:rPr>
                          <m:t>𝑋</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0.15</m:t>
                        </m:r>
                        <m:r>
                          <a:rPr lang="en-US" sz="2400" i="1">
                            <a:latin typeface="Cambria Math" panose="02040503050406030204" pitchFamily="18" charset="0"/>
                          </a:rPr>
                          <m:t>𝑋</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0.2</m:t>
                        </m:r>
                        <m:r>
                          <a:rPr lang="en-US" sz="2400" i="1">
                            <a:latin typeface="Cambria Math" panose="02040503050406030204" pitchFamily="18" charset="0"/>
                          </a:rPr>
                          <m:t>𝑋</m:t>
                        </m:r>
                      </m:e>
                      <m:sub>
                        <m:r>
                          <a:rPr lang="en-US" sz="2400" i="1">
                            <a:latin typeface="Cambria Math" panose="02040503050406030204" pitchFamily="18" charset="0"/>
                          </a:rPr>
                          <m:t>4</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0.4</m:t>
                        </m:r>
                        <m:r>
                          <a:rPr lang="en-US" sz="2400" i="1">
                            <a:latin typeface="Cambria Math" panose="02040503050406030204" pitchFamily="18" charset="0"/>
                          </a:rPr>
                          <m:t>𝑋</m:t>
                        </m:r>
                      </m:e>
                      <m:sub>
                        <m:r>
                          <a:rPr lang="en-US" sz="2400" i="1">
                            <a:latin typeface="Cambria Math" panose="02040503050406030204" pitchFamily="18" charset="0"/>
                          </a:rPr>
                          <m:t>5</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0.05</m:t>
                        </m:r>
                        <m:r>
                          <a:rPr lang="en-US" sz="2400" i="1">
                            <a:latin typeface="Cambria Math" panose="02040503050406030204" pitchFamily="18" charset="0"/>
                          </a:rPr>
                          <m:t>𝑋</m:t>
                        </m:r>
                      </m:e>
                      <m:sub>
                        <m:r>
                          <a:rPr lang="en-US" sz="2400" i="1">
                            <a:latin typeface="Cambria Math" panose="02040503050406030204" pitchFamily="18" charset="0"/>
                          </a:rPr>
                          <m:t>6</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𝑑</m:t>
                        </m:r>
                      </m:e>
                      <m:sub>
                        <m:r>
                          <a:rPr lang="en-US" sz="2400" i="1">
                            <a:latin typeface="Cambria Math" panose="02040503050406030204" pitchFamily="18" charset="0"/>
                          </a:rPr>
                          <m:t>𝐿</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𝑑</m:t>
                        </m:r>
                      </m:e>
                      <m:sub>
                        <m:r>
                          <a:rPr lang="en-US" sz="2400" i="1">
                            <a:latin typeface="Cambria Math" panose="02040503050406030204" pitchFamily="18" charset="0"/>
                          </a:rPr>
                          <m:t>𝐿</m:t>
                        </m:r>
                      </m:sub>
                      <m:sup>
                        <m:r>
                          <a:rPr lang="en-US" sz="2400" i="1">
                            <a:latin typeface="Cambria Math" panose="02040503050406030204" pitchFamily="18" charset="0"/>
                          </a:rPr>
                          <m:t>+</m:t>
                        </m:r>
                      </m:sup>
                    </m:sSubSup>
                    <m:r>
                      <a:rPr lang="en-US" sz="2400" b="0" i="1" smtClean="0">
                        <a:latin typeface="Cambria Math" panose="02040503050406030204" pitchFamily="18" charset="0"/>
                      </a:rPr>
                      <m:t>−</m:t>
                    </m:r>
                    <m:r>
                      <a:rPr lang="en-US" sz="2400" i="1">
                        <a:latin typeface="Cambria Math" panose="02040503050406030204" pitchFamily="18" charset="0"/>
                      </a:rPr>
                      <m:t>0.</m:t>
                    </m:r>
                    <m:r>
                      <a:rPr lang="en-US" sz="2400" b="0" i="1" smtClean="0">
                        <a:latin typeface="Cambria Math" panose="02040503050406030204" pitchFamily="18" charset="0"/>
                      </a:rPr>
                      <m:t>05</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4</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5</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6</m:t>
                            </m:r>
                          </m:sub>
                        </m:sSub>
                      </m:e>
                    </m:d>
                    <m:r>
                      <a:rPr lang="en-US" sz="2400" b="0" i="0" smtClean="0">
                        <a:latin typeface="Cambria Math" panose="02040503050406030204" pitchFamily="18" charset="0"/>
                      </a:rPr>
                      <m:t>=0</m:t>
                    </m:r>
                  </m:oMath>
                </a14:m>
                <a:endParaRPr lang="en-US" sz="2400" dirty="0"/>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0.4</m:t>
                        </m:r>
                        <m:r>
                          <a:rPr lang="en-US" sz="2400" i="1">
                            <a:latin typeface="Cambria Math" panose="02040503050406030204" pitchFamily="18" charset="0"/>
                          </a:rPr>
                          <m:t>𝑋</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0.35</m:t>
                        </m:r>
                        <m:r>
                          <a:rPr lang="en-US" sz="2400" i="1">
                            <a:latin typeface="Cambria Math" panose="02040503050406030204" pitchFamily="18" charset="0"/>
                          </a:rPr>
                          <m:t>𝑋</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0.3</m:t>
                        </m:r>
                        <m:r>
                          <a:rPr lang="en-US" sz="2400" i="1">
                            <a:latin typeface="Cambria Math" panose="02040503050406030204" pitchFamily="18" charset="0"/>
                          </a:rPr>
                          <m:t>𝑋</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0.25</m:t>
                        </m:r>
                        <m:r>
                          <a:rPr lang="en-US" sz="2400" i="1">
                            <a:latin typeface="Cambria Math" panose="02040503050406030204" pitchFamily="18" charset="0"/>
                          </a:rPr>
                          <m:t>𝑋</m:t>
                        </m:r>
                      </m:e>
                      <m:sub>
                        <m:r>
                          <a:rPr lang="en-US" sz="2400" i="1">
                            <a:latin typeface="Cambria Math" panose="02040503050406030204" pitchFamily="18" charset="0"/>
                          </a:rPr>
                          <m:t>4</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0.2</m:t>
                        </m:r>
                        <m:r>
                          <a:rPr lang="en-US" sz="2400" i="1">
                            <a:latin typeface="Cambria Math" panose="02040503050406030204" pitchFamily="18" charset="0"/>
                          </a:rPr>
                          <m:t>𝑋</m:t>
                        </m:r>
                      </m:e>
                      <m:sub>
                        <m:r>
                          <a:rPr lang="en-US" sz="2400" i="1">
                            <a:latin typeface="Cambria Math" panose="02040503050406030204" pitchFamily="18" charset="0"/>
                          </a:rPr>
                          <m:t>5</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0.05</m:t>
                        </m:r>
                        <m:r>
                          <a:rPr lang="en-US" sz="2400" i="1">
                            <a:latin typeface="Cambria Math" panose="02040503050406030204" pitchFamily="18" charset="0"/>
                          </a:rPr>
                          <m:t>𝑋</m:t>
                        </m:r>
                      </m:e>
                      <m:sub>
                        <m:r>
                          <a:rPr lang="en-US" sz="2400" i="1">
                            <a:latin typeface="Cambria Math" panose="02040503050406030204" pitchFamily="18" charset="0"/>
                          </a:rPr>
                          <m:t>6</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𝑑</m:t>
                        </m:r>
                      </m:e>
                      <m:sub>
                        <m:r>
                          <a:rPr lang="en-US" sz="2400" i="1">
                            <a:latin typeface="Cambria Math" panose="02040503050406030204" pitchFamily="18" charset="0"/>
                          </a:rPr>
                          <m:t>𝐹</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𝑑</m:t>
                        </m:r>
                      </m:e>
                      <m:sub>
                        <m:r>
                          <a:rPr lang="en-US" sz="2400" i="1">
                            <a:latin typeface="Cambria Math" panose="02040503050406030204" pitchFamily="18" charset="0"/>
                          </a:rPr>
                          <m:t>𝐹</m:t>
                        </m:r>
                      </m:sub>
                      <m:sup>
                        <m:r>
                          <a:rPr lang="en-US" sz="2400" i="1">
                            <a:latin typeface="Cambria Math" panose="02040503050406030204" pitchFamily="18" charset="0"/>
                          </a:rPr>
                          <m:t>+</m:t>
                        </m:r>
                      </m:sup>
                    </m:sSubSup>
                    <m:r>
                      <a:rPr lang="en-US" sz="2400" b="0" i="1" smtClean="0">
                        <a:latin typeface="Cambria Math" panose="02040503050406030204" pitchFamily="18" charset="0"/>
                      </a:rPr>
                      <m:t>−</m:t>
                    </m:r>
                    <m:r>
                      <a:rPr lang="en-US" sz="2400" i="1">
                        <a:latin typeface="Cambria Math" panose="02040503050406030204" pitchFamily="18" charset="0"/>
                      </a:rPr>
                      <m:t>0.</m:t>
                    </m:r>
                    <m:r>
                      <a:rPr lang="en-US" sz="2400" b="0" i="1" smtClean="0">
                        <a:latin typeface="Cambria Math" panose="02040503050406030204" pitchFamily="18" charset="0"/>
                      </a:rPr>
                      <m:t>05</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4</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5</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6</m:t>
                        </m:r>
                      </m:sub>
                    </m:sSub>
                    <m:r>
                      <m:rPr>
                        <m:nor/>
                      </m:rPr>
                      <a:rPr lang="en-US" sz="2400" dirty="0"/>
                      <m:t>)</m:t>
                    </m:r>
                    <m:r>
                      <m:rPr>
                        <m:nor/>
                      </m:rPr>
                      <a:rPr lang="en-US" sz="2400" b="0" i="0" dirty="0" smtClean="0"/>
                      <m:t>=0</m:t>
                    </m:r>
                  </m:oMath>
                </a14:m>
                <a:endParaRPr lang="en-US" sz="2400" dirty="0"/>
              </a:p>
              <a:p>
                <a:endParaRPr lang="en-US" sz="2400" dirty="0"/>
              </a:p>
              <a:p>
                <a:endParaRPr lang="en-US" sz="2400" dirty="0"/>
              </a:p>
            </p:txBody>
          </p:sp>
        </mc:Choice>
        <mc:Fallback xmlns="">
          <p:sp>
            <p:nvSpPr>
              <p:cNvPr id="3" name="Content Placeholder 2">
                <a:extLst>
                  <a:ext uri="{FF2B5EF4-FFF2-40B4-BE49-F238E27FC236}">
                    <a16:creationId xmlns:a16="http://schemas.microsoft.com/office/drawing/2014/main" id="{2765C434-22DD-4E92-A55E-C2C824E6CE0B}"/>
                  </a:ext>
                </a:extLst>
              </p:cNvPr>
              <p:cNvSpPr>
                <a:spLocks noGrp="1" noRot="1" noChangeAspect="1" noMove="1" noResize="1" noEditPoints="1" noAdjustHandles="1" noChangeArrowheads="1" noChangeShapeType="1" noTextEdit="1"/>
              </p:cNvSpPr>
              <p:nvPr>
                <p:ph idx="1"/>
              </p:nvPr>
            </p:nvSpPr>
            <p:spPr>
              <a:xfrm>
                <a:off x="296514" y="1934511"/>
                <a:ext cx="11659932" cy="4023360"/>
              </a:xfrm>
              <a:blipFill>
                <a:blip r:embed="rId2"/>
                <a:stretch>
                  <a:fillRect l="-575" t="-2121"/>
                </a:stretch>
              </a:blipFill>
            </p:spPr>
            <p:txBody>
              <a:bodyPr/>
              <a:lstStyle/>
              <a:p>
                <a:r>
                  <a:rPr lang="en-US">
                    <a:noFill/>
                  </a:rPr>
                  <a:t> </a:t>
                </a:r>
              </a:p>
            </p:txBody>
          </p:sp>
        </mc:Fallback>
      </mc:AlternateContent>
    </p:spTree>
    <p:extLst>
      <p:ext uri="{BB962C8B-B14F-4D97-AF65-F5344CB8AC3E}">
        <p14:creationId xmlns:p14="http://schemas.microsoft.com/office/powerpoint/2010/main" val="993538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2BD4-CBE6-4B13-937F-B8F9D15F523C}"/>
              </a:ext>
            </a:extLst>
          </p:cNvPr>
          <p:cNvSpPr>
            <a:spLocks noGrp="1"/>
          </p:cNvSpPr>
          <p:nvPr>
            <p:ph type="title"/>
          </p:nvPr>
        </p:nvSpPr>
        <p:spPr/>
        <p:txBody>
          <a:bodyPr/>
          <a:lstStyle/>
          <a:p>
            <a:r>
              <a:rPr lang="en-US" dirty="0">
                <a:cs typeface="Calibri Light"/>
              </a:rPr>
              <a:t>1. Goal Programming</a:t>
            </a:r>
            <a:br>
              <a:rPr lang="en-US" dirty="0">
                <a:cs typeface="Calibri Light"/>
              </a:rPr>
            </a:br>
            <a:r>
              <a:rPr lang="en-US" dirty="0">
                <a:cs typeface="Calibri Light"/>
              </a:rPr>
              <a:t>Susan Lovett Faux Plant Producer</a:t>
            </a:r>
            <a:endParaRPr lang="en-US" dirty="0"/>
          </a:p>
        </p:txBody>
      </p:sp>
      <p:pic>
        <p:nvPicPr>
          <p:cNvPr id="7" name="Picture 6">
            <a:extLst>
              <a:ext uri="{FF2B5EF4-FFF2-40B4-BE49-F238E27FC236}">
                <a16:creationId xmlns:a16="http://schemas.microsoft.com/office/drawing/2014/main" id="{C5C1A3A7-1238-482B-A772-E572950A5B8F}"/>
              </a:ext>
            </a:extLst>
          </p:cNvPr>
          <p:cNvPicPr>
            <a:picLocks noChangeAspect="1"/>
          </p:cNvPicPr>
          <p:nvPr/>
        </p:nvPicPr>
        <p:blipFill>
          <a:blip r:embed="rId2"/>
          <a:stretch>
            <a:fillRect/>
          </a:stretch>
        </p:blipFill>
        <p:spPr>
          <a:xfrm>
            <a:off x="478425" y="1970533"/>
            <a:ext cx="10908075" cy="3192714"/>
          </a:xfrm>
          <a:prstGeom prst="rect">
            <a:avLst/>
          </a:prstGeom>
        </p:spPr>
      </p:pic>
      <p:cxnSp>
        <p:nvCxnSpPr>
          <p:cNvPr id="11" name="Straight Arrow Connector 10">
            <a:extLst>
              <a:ext uri="{FF2B5EF4-FFF2-40B4-BE49-F238E27FC236}">
                <a16:creationId xmlns:a16="http://schemas.microsoft.com/office/drawing/2014/main" id="{BFB34612-0755-456B-846E-BC62EA566ABC}"/>
              </a:ext>
            </a:extLst>
          </p:cNvPr>
          <p:cNvCxnSpPr>
            <a:cxnSpLocks/>
          </p:cNvCxnSpPr>
          <p:nvPr/>
        </p:nvCxnSpPr>
        <p:spPr>
          <a:xfrm flipV="1">
            <a:off x="5932462" y="3327361"/>
            <a:ext cx="1320594" cy="2398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EBFC60A6-56B1-41D0-9C19-C800F3A09024}"/>
              </a:ext>
            </a:extLst>
          </p:cNvPr>
          <p:cNvSpPr txBox="1"/>
          <p:nvPr/>
        </p:nvSpPr>
        <p:spPr>
          <a:xfrm>
            <a:off x="5642848" y="5726097"/>
            <a:ext cx="1899821" cy="369332"/>
          </a:xfrm>
          <a:prstGeom prst="rect">
            <a:avLst/>
          </a:prstGeom>
          <a:noFill/>
        </p:spPr>
        <p:txBody>
          <a:bodyPr wrap="square" rtlCol="0">
            <a:spAutoFit/>
          </a:bodyPr>
          <a:lstStyle/>
          <a:p>
            <a:r>
              <a:rPr lang="en-US" dirty="0"/>
              <a:t>Defects </a:t>
            </a:r>
          </a:p>
        </p:txBody>
      </p:sp>
      <p:sp>
        <p:nvSpPr>
          <p:cNvPr id="13" name="TextBox 12">
            <a:extLst>
              <a:ext uri="{FF2B5EF4-FFF2-40B4-BE49-F238E27FC236}">
                <a16:creationId xmlns:a16="http://schemas.microsoft.com/office/drawing/2014/main" id="{10981A10-79C4-4833-8BDD-11EDBA9ADAD1}"/>
              </a:ext>
            </a:extLst>
          </p:cNvPr>
          <p:cNvSpPr txBox="1"/>
          <p:nvPr/>
        </p:nvSpPr>
        <p:spPr>
          <a:xfrm>
            <a:off x="3170809" y="5726097"/>
            <a:ext cx="1899821" cy="369332"/>
          </a:xfrm>
          <a:prstGeom prst="rect">
            <a:avLst/>
          </a:prstGeom>
          <a:noFill/>
        </p:spPr>
        <p:txBody>
          <a:bodyPr wrap="square" rtlCol="0">
            <a:spAutoFit/>
          </a:bodyPr>
          <a:lstStyle/>
          <a:p>
            <a:r>
              <a:rPr lang="en-US" dirty="0"/>
              <a:t>Late deliveries </a:t>
            </a:r>
          </a:p>
        </p:txBody>
      </p:sp>
      <p:cxnSp>
        <p:nvCxnSpPr>
          <p:cNvPr id="15" name="Straight Arrow Connector 14">
            <a:extLst>
              <a:ext uri="{FF2B5EF4-FFF2-40B4-BE49-F238E27FC236}">
                <a16:creationId xmlns:a16="http://schemas.microsoft.com/office/drawing/2014/main" id="{2F47BAB1-0F82-452D-92D1-5FF2A99F16EC}"/>
              </a:ext>
            </a:extLst>
          </p:cNvPr>
          <p:cNvCxnSpPr>
            <a:cxnSpLocks/>
          </p:cNvCxnSpPr>
          <p:nvPr/>
        </p:nvCxnSpPr>
        <p:spPr>
          <a:xfrm flipV="1">
            <a:off x="3994951" y="3094188"/>
            <a:ext cx="3090909" cy="2507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6065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7DB6-46BE-4CB8-9301-84E2A2EEBB3E}"/>
              </a:ext>
            </a:extLst>
          </p:cNvPr>
          <p:cNvSpPr>
            <a:spLocks noGrp="1"/>
          </p:cNvSpPr>
          <p:nvPr>
            <p:ph type="title"/>
          </p:nvPr>
        </p:nvSpPr>
        <p:spPr/>
        <p:txBody>
          <a:bodyPr/>
          <a:lstStyle/>
          <a:p>
            <a:r>
              <a:rPr lang="en-US" dirty="0"/>
              <a:t>1.Goal Programming</a:t>
            </a:r>
          </a:p>
        </p:txBody>
      </p:sp>
      <p:sp>
        <p:nvSpPr>
          <p:cNvPr id="3" name="Content Placeholder 2">
            <a:extLst>
              <a:ext uri="{FF2B5EF4-FFF2-40B4-BE49-F238E27FC236}">
                <a16:creationId xmlns:a16="http://schemas.microsoft.com/office/drawing/2014/main" id="{8B445549-D19F-4B14-A303-CB39570A5179}"/>
              </a:ext>
            </a:extLst>
          </p:cNvPr>
          <p:cNvSpPr>
            <a:spLocks noGrp="1"/>
          </p:cNvSpPr>
          <p:nvPr>
            <p:ph idx="1"/>
          </p:nvPr>
        </p:nvSpPr>
        <p:spPr/>
        <p:txBody>
          <a:bodyPr>
            <a:normAutofit lnSpcReduction="10000"/>
          </a:bodyPr>
          <a:lstStyle/>
          <a:p>
            <a:r>
              <a:rPr lang="en-US" sz="3600" dirty="0"/>
              <a:t>Types of objectives:</a:t>
            </a:r>
          </a:p>
          <a:p>
            <a:pPr lvl="1"/>
            <a:r>
              <a:rPr lang="en-US" sz="3200" dirty="0"/>
              <a:t>Sum of deviations</a:t>
            </a:r>
          </a:p>
          <a:p>
            <a:pPr lvl="2"/>
            <a:r>
              <a:rPr lang="en-US" sz="2400" b="1" dirty="0"/>
              <a:t>Shortcomings: </a:t>
            </a:r>
            <a:r>
              <a:rPr lang="en-US" sz="2400" dirty="0"/>
              <a:t>$1 deviation from $250,000 or 1 unit deviation from 0 late deliveries are worth the same</a:t>
            </a:r>
          </a:p>
          <a:p>
            <a:pPr lvl="1"/>
            <a:r>
              <a:rPr lang="en-US" sz="3200" dirty="0"/>
              <a:t>Weighted sum of deviations	</a:t>
            </a:r>
          </a:p>
          <a:p>
            <a:pPr lvl="2"/>
            <a:r>
              <a:rPr lang="en-US" sz="2400" b="1" dirty="0"/>
              <a:t>Shortcomings: </a:t>
            </a:r>
            <a:r>
              <a:rPr lang="en-US" sz="2400" dirty="0"/>
              <a:t>The decision maker should know appropriate values for the weights</a:t>
            </a:r>
          </a:p>
          <a:p>
            <a:pPr lvl="1"/>
            <a:r>
              <a:rPr lang="en-US" sz="3200" dirty="0"/>
              <a:t>Weighted sum of % deviations</a:t>
            </a:r>
          </a:p>
          <a:p>
            <a:pPr lvl="2"/>
            <a:r>
              <a:rPr lang="en-US" sz="2400" b="1" dirty="0"/>
              <a:t>Shortcomings: </a:t>
            </a:r>
            <a:r>
              <a:rPr lang="en-US" sz="2400" dirty="0"/>
              <a:t>Does not work well when the target is 0.</a:t>
            </a:r>
          </a:p>
          <a:p>
            <a:pPr marL="201168" lvl="1" indent="0">
              <a:buNone/>
            </a:pPr>
            <a:endParaRPr lang="en-US" sz="3200" dirty="0"/>
          </a:p>
        </p:txBody>
      </p:sp>
    </p:spTree>
    <p:extLst>
      <p:ext uri="{BB962C8B-B14F-4D97-AF65-F5344CB8AC3E}">
        <p14:creationId xmlns:p14="http://schemas.microsoft.com/office/powerpoint/2010/main" val="1560022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2BD4-CBE6-4B13-937F-B8F9D15F523C}"/>
              </a:ext>
            </a:extLst>
          </p:cNvPr>
          <p:cNvSpPr>
            <a:spLocks noGrp="1"/>
          </p:cNvSpPr>
          <p:nvPr>
            <p:ph type="title"/>
          </p:nvPr>
        </p:nvSpPr>
        <p:spPr/>
        <p:txBody>
          <a:bodyPr/>
          <a:lstStyle/>
          <a:p>
            <a:r>
              <a:rPr lang="en-US" dirty="0">
                <a:cs typeface="Calibri Light"/>
              </a:rPr>
              <a:t>1. Goal Programming</a:t>
            </a:r>
            <a:br>
              <a:rPr lang="en-US" dirty="0">
                <a:cs typeface="Calibri Light"/>
              </a:rPr>
            </a:br>
            <a:r>
              <a:rPr lang="en-US" dirty="0">
                <a:cs typeface="Calibri Light"/>
              </a:rPr>
              <a:t>Susan Lovett Faux Plant Producer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65C434-22DD-4E92-A55E-C2C824E6CE0B}"/>
                  </a:ext>
                </a:extLst>
              </p:cNvPr>
              <p:cNvSpPr>
                <a:spLocks noGrp="1"/>
              </p:cNvSpPr>
              <p:nvPr>
                <p:ph idx="1"/>
              </p:nvPr>
            </p:nvSpPr>
            <p:spPr>
              <a:xfrm>
                <a:off x="296514" y="1934511"/>
                <a:ext cx="11659932" cy="4023360"/>
              </a:xfrm>
            </p:spPr>
            <p:txBody>
              <a:bodyPr>
                <a:normAutofit/>
              </a:bodyPr>
              <a:lstStyle/>
              <a:p>
                <a:r>
                  <a:rPr lang="en-US" sz="2800" dirty="0"/>
                  <a:t>Suppose now that Susan Lovett understands that it is near impossible to have 0 late deliveries and 0 defects. Hence, she decides that her new target for late deliveries and defects is 5% of the total demand. </a:t>
                </a:r>
              </a:p>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0.25</m:t>
                        </m:r>
                        <m:r>
                          <a:rPr lang="en-US" sz="2800" i="1">
                            <a:latin typeface="Cambria Math" panose="02040503050406030204" pitchFamily="18" charset="0"/>
                          </a:rPr>
                          <m:t>𝑋</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0.3</m:t>
                        </m:r>
                        <m:r>
                          <a:rPr lang="en-US" sz="2800" i="1">
                            <a:latin typeface="Cambria Math" panose="02040503050406030204" pitchFamily="18" charset="0"/>
                          </a:rPr>
                          <m:t>𝑋</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0.15</m:t>
                        </m:r>
                        <m:r>
                          <a:rPr lang="en-US" sz="2800" i="1">
                            <a:latin typeface="Cambria Math" panose="02040503050406030204" pitchFamily="18" charset="0"/>
                          </a:rPr>
                          <m:t>𝑋</m:t>
                        </m:r>
                      </m:e>
                      <m:sub>
                        <m:r>
                          <a:rPr lang="en-US" sz="2800" i="1">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0.2</m:t>
                        </m:r>
                        <m:r>
                          <a:rPr lang="en-US" sz="2800" i="1">
                            <a:latin typeface="Cambria Math" panose="02040503050406030204" pitchFamily="18" charset="0"/>
                          </a:rPr>
                          <m:t>𝑋</m:t>
                        </m:r>
                      </m:e>
                      <m:sub>
                        <m:r>
                          <a:rPr lang="en-US" sz="2800" i="1">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0.4</m:t>
                        </m:r>
                        <m:r>
                          <a:rPr lang="en-US" sz="2800" i="1">
                            <a:latin typeface="Cambria Math" panose="02040503050406030204" pitchFamily="18" charset="0"/>
                          </a:rPr>
                          <m:t>𝑋</m:t>
                        </m:r>
                      </m:e>
                      <m:sub>
                        <m:r>
                          <a:rPr lang="en-US" sz="2800" i="1">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0.05</m:t>
                        </m:r>
                        <m:r>
                          <a:rPr lang="en-US" sz="2800" i="1">
                            <a:latin typeface="Cambria Math" panose="02040503050406030204" pitchFamily="18" charset="0"/>
                          </a:rPr>
                          <m:t>𝑋</m:t>
                        </m:r>
                      </m:e>
                      <m:sub>
                        <m:r>
                          <a:rPr lang="en-US" sz="2800" i="1">
                            <a:latin typeface="Cambria Math" panose="02040503050406030204" pitchFamily="18" charset="0"/>
                          </a:rPr>
                          <m:t>6</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𝐿</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𝐿</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b="0" i="1" smtClean="0">
                        <a:latin typeface="Cambria Math" panose="02040503050406030204" pitchFamily="18" charset="0"/>
                      </a:rPr>
                      <m:t>2500</m:t>
                    </m:r>
                  </m:oMath>
                </a14:m>
                <a:endParaRPr lang="en-US" sz="2800" b="0" i="1" dirty="0">
                  <a:latin typeface="Cambria Math" panose="02040503050406030204" pitchFamily="18" charset="0"/>
                </a:endParaRPr>
              </a:p>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0.4</m:t>
                        </m:r>
                        <m:r>
                          <a:rPr lang="en-US" sz="2800" i="1">
                            <a:latin typeface="Cambria Math" panose="02040503050406030204" pitchFamily="18" charset="0"/>
                          </a:rPr>
                          <m:t>𝑋</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0.35</m:t>
                        </m:r>
                        <m:r>
                          <a:rPr lang="en-US" sz="2800" i="1">
                            <a:latin typeface="Cambria Math" panose="02040503050406030204" pitchFamily="18" charset="0"/>
                          </a:rPr>
                          <m:t>𝑋</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0.3</m:t>
                        </m:r>
                        <m:r>
                          <a:rPr lang="en-US" sz="2800" i="1">
                            <a:latin typeface="Cambria Math" panose="02040503050406030204" pitchFamily="18" charset="0"/>
                          </a:rPr>
                          <m:t>𝑋</m:t>
                        </m:r>
                      </m:e>
                      <m:sub>
                        <m:r>
                          <a:rPr lang="en-US" sz="2800" i="1">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0.25</m:t>
                        </m:r>
                        <m:r>
                          <a:rPr lang="en-US" sz="2800" i="1">
                            <a:latin typeface="Cambria Math" panose="02040503050406030204" pitchFamily="18" charset="0"/>
                          </a:rPr>
                          <m:t>𝑋</m:t>
                        </m:r>
                      </m:e>
                      <m:sub>
                        <m:r>
                          <a:rPr lang="en-US" sz="2800" i="1">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0.2</m:t>
                        </m:r>
                        <m:r>
                          <a:rPr lang="en-US" sz="2800" i="1">
                            <a:latin typeface="Cambria Math" panose="02040503050406030204" pitchFamily="18" charset="0"/>
                          </a:rPr>
                          <m:t>𝑋</m:t>
                        </m:r>
                      </m:e>
                      <m:sub>
                        <m:r>
                          <a:rPr lang="en-US" sz="2800" i="1">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0.05</m:t>
                        </m:r>
                        <m:r>
                          <a:rPr lang="en-US" sz="2800" i="1">
                            <a:latin typeface="Cambria Math" panose="02040503050406030204" pitchFamily="18" charset="0"/>
                          </a:rPr>
                          <m:t>𝑋</m:t>
                        </m:r>
                      </m:e>
                      <m:sub>
                        <m:r>
                          <a:rPr lang="en-US" sz="2800" i="1">
                            <a:latin typeface="Cambria Math" panose="02040503050406030204" pitchFamily="18" charset="0"/>
                          </a:rPr>
                          <m:t>6</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𝐹</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𝐹</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i="1" smtClean="0">
                        <a:latin typeface="Cambria Math" panose="02040503050406030204" pitchFamily="18" charset="0"/>
                      </a:rPr>
                      <m:t>2</m:t>
                    </m:r>
                    <m:r>
                      <a:rPr lang="en-US" sz="2800" b="0" i="1" smtClean="0">
                        <a:latin typeface="Cambria Math" panose="02040503050406030204" pitchFamily="18" charset="0"/>
                      </a:rPr>
                      <m:t>500</m:t>
                    </m:r>
                  </m:oMath>
                </a14:m>
                <a:endParaRPr lang="en-US" sz="2800" b="0" dirty="0"/>
              </a:p>
              <a:p>
                <a:endParaRPr lang="en-US" sz="2800" dirty="0"/>
              </a:p>
              <a:p>
                <a:endParaRPr lang="en-US" sz="2800" dirty="0"/>
              </a:p>
            </p:txBody>
          </p:sp>
        </mc:Choice>
        <mc:Fallback xmlns="">
          <p:sp>
            <p:nvSpPr>
              <p:cNvPr id="3" name="Content Placeholder 2">
                <a:extLst>
                  <a:ext uri="{FF2B5EF4-FFF2-40B4-BE49-F238E27FC236}">
                    <a16:creationId xmlns:a16="http://schemas.microsoft.com/office/drawing/2014/main" id="{2765C434-22DD-4E92-A55E-C2C824E6CE0B}"/>
                  </a:ext>
                </a:extLst>
              </p:cNvPr>
              <p:cNvSpPr>
                <a:spLocks noGrp="1" noRot="1" noChangeAspect="1" noMove="1" noResize="1" noEditPoints="1" noAdjustHandles="1" noChangeArrowheads="1" noChangeShapeType="1" noTextEdit="1"/>
              </p:cNvSpPr>
              <p:nvPr>
                <p:ph idx="1"/>
              </p:nvPr>
            </p:nvSpPr>
            <p:spPr>
              <a:xfrm>
                <a:off x="296514" y="1934511"/>
                <a:ext cx="11659932" cy="4023360"/>
              </a:xfrm>
              <a:blipFill>
                <a:blip r:embed="rId2"/>
                <a:stretch>
                  <a:fillRect l="-1098" t="-2424" r="-1308"/>
                </a:stretch>
              </a:blipFill>
            </p:spPr>
            <p:txBody>
              <a:bodyPr/>
              <a:lstStyle/>
              <a:p>
                <a:r>
                  <a:rPr lang="en-US">
                    <a:noFill/>
                  </a:rPr>
                  <a:t> </a:t>
                </a:r>
              </a:p>
            </p:txBody>
          </p:sp>
        </mc:Fallback>
      </mc:AlternateContent>
    </p:spTree>
    <p:extLst>
      <p:ext uri="{BB962C8B-B14F-4D97-AF65-F5344CB8AC3E}">
        <p14:creationId xmlns:p14="http://schemas.microsoft.com/office/powerpoint/2010/main" val="3511087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8998-CBAB-40A3-A049-FD8D88B42235}"/>
              </a:ext>
            </a:extLst>
          </p:cNvPr>
          <p:cNvSpPr>
            <a:spLocks noGrp="1"/>
          </p:cNvSpPr>
          <p:nvPr>
            <p:ph type="title"/>
          </p:nvPr>
        </p:nvSpPr>
        <p:spPr/>
        <p:txBody>
          <a:bodyPr>
            <a:normAutofit fontScale="90000"/>
          </a:bodyPr>
          <a:lstStyle/>
          <a:p>
            <a:r>
              <a:rPr lang="en-US" dirty="0">
                <a:cs typeface="Calibri Light"/>
              </a:rPr>
              <a:t>1. Goal Programming</a:t>
            </a:r>
            <a:br>
              <a:rPr lang="en-US" dirty="0">
                <a:cs typeface="Calibri Light"/>
              </a:rPr>
            </a:br>
            <a:r>
              <a:rPr lang="en-US" dirty="0">
                <a:cs typeface="Calibri Light"/>
              </a:rPr>
              <a:t>Susan Lovett Faux Plant Producer</a:t>
            </a:r>
            <a:br>
              <a:rPr lang="en-US" dirty="0">
                <a:cs typeface="Calibri Light"/>
              </a:rPr>
            </a:br>
            <a:r>
              <a:rPr lang="en-US" dirty="0">
                <a:cs typeface="Calibri Light"/>
              </a:rPr>
              <a:t>Sum of Weighted % Deviations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6CCFEF-2C70-48DA-BA6F-0374ACB48B32}"/>
                  </a:ext>
                </a:extLst>
              </p:cNvPr>
              <p:cNvSpPr>
                <a:spLocks noGrp="1"/>
              </p:cNvSpPr>
              <p:nvPr>
                <p:ph idx="1"/>
              </p:nvPr>
            </p:nvSpPr>
            <p:spPr>
              <a:xfrm>
                <a:off x="1097279" y="1845734"/>
                <a:ext cx="10706793" cy="4023360"/>
              </a:xfrm>
            </p:spPr>
            <p:txBody>
              <a:bodyPr>
                <a:normAutofit fontScale="92500"/>
              </a:bodyPr>
              <a:lstStyle/>
              <a:p>
                <a:r>
                  <a:rPr lang="en-US" sz="2800" i="1" dirty="0">
                    <a:latin typeface="Cambria Math" panose="02040503050406030204" pitchFamily="18" charset="0"/>
                  </a:rPr>
                  <a:t>Minimize </a:t>
                </a:r>
                <a14:m>
                  <m:oMath xmlns:m="http://schemas.openxmlformats.org/officeDocument/2006/math">
                    <m:f>
                      <m:fPr>
                        <m:ctrlPr>
                          <a:rPr lang="en-US" sz="2800" i="1" smtClean="0">
                            <a:latin typeface="Cambria Math" panose="02040503050406030204" pitchFamily="18" charset="0"/>
                          </a:rPr>
                        </m:ctrlPr>
                      </m:fPr>
                      <m:num>
                        <m:sSubSup>
                          <m:sSubSupPr>
                            <m:ctrlPr>
                              <a:rPr lang="en-US" sz="2800" i="1">
                                <a:latin typeface="Cambria Math" panose="02040503050406030204" pitchFamily="18" charset="0"/>
                              </a:rPr>
                            </m:ctrlPr>
                          </m:sSubSupPr>
                          <m:e>
                            <m:sSubSup>
                              <m:sSubSupPr>
                                <m:ctrlPr>
                                  <a:rPr lang="en-US" sz="2800" i="1">
                                    <a:latin typeface="Cambria Math" panose="02040503050406030204" pitchFamily="18" charset="0"/>
                                  </a:rPr>
                                </m:ctrlPr>
                              </m:sSubSupPr>
                              <m:e>
                                <m:r>
                                  <a:rPr lang="en-US" sz="2800" i="1">
                                    <a:latin typeface="Cambria Math" panose="02040503050406030204" pitchFamily="18" charset="0"/>
                                  </a:rPr>
                                  <m:t>𝑤</m:t>
                                </m:r>
                              </m:e>
                              <m:sub>
                                <m:r>
                                  <a:rPr lang="en-US" sz="2800" i="1">
                                    <a:latin typeface="Cambria Math" panose="02040503050406030204" pitchFamily="18" charset="0"/>
                                  </a:rPr>
                                  <m:t>𝐷</m:t>
                                </m:r>
                              </m:sub>
                              <m:sup>
                                <m:r>
                                  <a:rPr lang="en-US" sz="2800" i="1">
                                    <a:latin typeface="Cambria Math" panose="02040503050406030204" pitchFamily="18" charset="0"/>
                                  </a:rPr>
                                  <m:t>−</m:t>
                                </m:r>
                              </m:sup>
                            </m:sSubSup>
                            <m:r>
                              <a:rPr lang="en-US" sz="2800" i="1">
                                <a:latin typeface="Cambria Math" panose="02040503050406030204" pitchFamily="18" charset="0"/>
                              </a:rPr>
                              <m:t>𝑑</m:t>
                            </m:r>
                          </m:e>
                          <m:sub>
                            <m:r>
                              <a:rPr lang="en-US" sz="2800" i="1">
                                <a:latin typeface="Cambria Math" panose="02040503050406030204" pitchFamily="18" charset="0"/>
                              </a:rPr>
                              <m:t>𝐷</m:t>
                            </m:r>
                          </m:sub>
                          <m:sup>
                            <m:r>
                              <a:rPr lang="en-US" sz="2800" i="1">
                                <a:latin typeface="Cambria Math" panose="02040503050406030204" pitchFamily="18" charset="0"/>
                              </a:rPr>
                              <m:t>−</m:t>
                            </m:r>
                          </m:sup>
                        </m:sSubSup>
                      </m:num>
                      <m:den>
                        <m:r>
                          <a:rPr lang="en-US" sz="2800" b="0" i="1" smtClean="0">
                            <a:latin typeface="Cambria Math" panose="02040503050406030204" pitchFamily="18" charset="0"/>
                          </a:rPr>
                          <m:t>50,000</m:t>
                        </m:r>
                      </m:den>
                    </m:f>
                    <m:r>
                      <a:rPr lang="en-US" sz="2800" i="1">
                        <a:latin typeface="Cambria Math" panose="02040503050406030204" pitchFamily="18" charset="0"/>
                      </a:rPr>
                      <m:t>+</m:t>
                    </m:r>
                    <m:f>
                      <m:fPr>
                        <m:ctrlPr>
                          <a:rPr lang="en-US" sz="2800" i="1" smtClean="0">
                            <a:latin typeface="Cambria Math" panose="02040503050406030204" pitchFamily="18" charset="0"/>
                          </a:rPr>
                        </m:ctrlPr>
                      </m:fPr>
                      <m:num>
                        <m:sSubSup>
                          <m:sSubSupPr>
                            <m:ctrlPr>
                              <a:rPr lang="en-US" sz="2800" i="1">
                                <a:latin typeface="Cambria Math" panose="02040503050406030204" pitchFamily="18" charset="0"/>
                              </a:rPr>
                            </m:ctrlPr>
                          </m:sSubSupPr>
                          <m:e>
                            <m:sSubSup>
                              <m:sSubSupPr>
                                <m:ctrlPr>
                                  <a:rPr lang="en-US" sz="2800" i="1">
                                    <a:latin typeface="Cambria Math" panose="02040503050406030204" pitchFamily="18" charset="0"/>
                                  </a:rPr>
                                </m:ctrlPr>
                              </m:sSubSupPr>
                              <m:e>
                                <m:r>
                                  <a:rPr lang="en-US" sz="2800" i="1">
                                    <a:latin typeface="Cambria Math" panose="02040503050406030204" pitchFamily="18" charset="0"/>
                                  </a:rPr>
                                  <m:t>𝑤</m:t>
                                </m:r>
                              </m:e>
                              <m:sub>
                                <m:r>
                                  <a:rPr lang="en-US" sz="2800" i="1">
                                    <a:latin typeface="Cambria Math" panose="02040503050406030204" pitchFamily="18" charset="0"/>
                                  </a:rPr>
                                  <m:t>𝐷</m:t>
                                </m:r>
                              </m:sub>
                              <m:sup>
                                <m:r>
                                  <a:rPr lang="en-US" sz="2800" i="1">
                                    <a:latin typeface="Cambria Math" panose="02040503050406030204" pitchFamily="18" charset="0"/>
                                  </a:rPr>
                                  <m:t>+</m:t>
                                </m:r>
                              </m:sup>
                            </m:sSubSup>
                            <m:r>
                              <a:rPr lang="en-US" sz="2800" i="1">
                                <a:latin typeface="Cambria Math" panose="02040503050406030204" pitchFamily="18" charset="0"/>
                              </a:rPr>
                              <m:t>𝑑</m:t>
                            </m:r>
                          </m:e>
                          <m:sub>
                            <m:r>
                              <a:rPr lang="en-US" sz="2800" i="1">
                                <a:latin typeface="Cambria Math" panose="02040503050406030204" pitchFamily="18" charset="0"/>
                              </a:rPr>
                              <m:t>𝐷</m:t>
                            </m:r>
                          </m:sub>
                          <m:sup>
                            <m:r>
                              <a:rPr lang="en-US" sz="2800" i="1">
                                <a:latin typeface="Cambria Math" panose="02040503050406030204" pitchFamily="18" charset="0"/>
                              </a:rPr>
                              <m:t>+</m:t>
                            </m:r>
                          </m:sup>
                        </m:sSubSup>
                      </m:num>
                      <m:den>
                        <m:r>
                          <a:rPr lang="en-US" sz="2800" b="0" i="1" smtClean="0">
                            <a:latin typeface="Cambria Math" panose="02040503050406030204" pitchFamily="18" charset="0"/>
                          </a:rPr>
                          <m:t>50,000</m:t>
                        </m:r>
                      </m:den>
                    </m:f>
                    <m:r>
                      <a:rPr lang="en-US" sz="2800" i="1">
                        <a:latin typeface="Cambria Math" panose="02040503050406030204" pitchFamily="18" charset="0"/>
                      </a:rPr>
                      <m:t>+</m:t>
                    </m:r>
                    <m:f>
                      <m:fPr>
                        <m:ctrlPr>
                          <a:rPr lang="en-US" sz="2800" i="1" smtClean="0">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panose="02040503050406030204" pitchFamily="18" charset="0"/>
                              </a:rPr>
                              <m:t>𝑤</m:t>
                            </m:r>
                          </m:e>
                          <m:sub>
                            <m:r>
                              <a:rPr lang="en-US" sz="2800" i="1">
                                <a:latin typeface="Cambria Math" panose="02040503050406030204" pitchFamily="18" charset="0"/>
                              </a:rPr>
                              <m:t>𝐶</m:t>
                            </m:r>
                          </m:sub>
                          <m:sup>
                            <m:r>
                              <a:rPr lang="en-US" sz="2800" i="1">
                                <a:latin typeface="Cambria Math" panose="02040503050406030204" pitchFamily="18" charset="0"/>
                              </a:rPr>
                              <m:t>−</m:t>
                            </m:r>
                          </m:sup>
                        </m:sSubSup>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𝐶</m:t>
                            </m:r>
                          </m:sub>
                          <m:sup>
                            <m:r>
                              <a:rPr lang="en-US" sz="2800" i="1">
                                <a:latin typeface="Cambria Math" panose="02040503050406030204" pitchFamily="18" charset="0"/>
                              </a:rPr>
                              <m:t>−</m:t>
                            </m:r>
                          </m:sup>
                        </m:sSubSup>
                      </m:num>
                      <m:den>
                        <m:r>
                          <a:rPr lang="en-US" sz="2800" b="0" i="1" smtClean="0">
                            <a:latin typeface="Cambria Math" panose="02040503050406030204" pitchFamily="18" charset="0"/>
                          </a:rPr>
                          <m:t>250000</m:t>
                        </m:r>
                      </m:den>
                    </m:f>
                    <m:r>
                      <a:rPr lang="en-US" sz="2800" i="1">
                        <a:latin typeface="Cambria Math" panose="02040503050406030204" pitchFamily="18" charset="0"/>
                      </a:rPr>
                      <m:t>+</m:t>
                    </m:r>
                    <m:f>
                      <m:fPr>
                        <m:ctrlPr>
                          <a:rPr lang="en-US" sz="2800" i="1" smtClean="0">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panose="02040503050406030204" pitchFamily="18" charset="0"/>
                              </a:rPr>
                              <m:t>𝑤</m:t>
                            </m:r>
                          </m:e>
                          <m:sub>
                            <m:r>
                              <a:rPr lang="en-US" sz="2800" i="1">
                                <a:latin typeface="Cambria Math" panose="02040503050406030204" pitchFamily="18" charset="0"/>
                              </a:rPr>
                              <m:t>𝐶</m:t>
                            </m:r>
                          </m:sub>
                          <m:sup>
                            <m:r>
                              <a:rPr lang="en-US" sz="2800" i="1">
                                <a:latin typeface="Cambria Math" panose="02040503050406030204" pitchFamily="18" charset="0"/>
                              </a:rPr>
                              <m:t>+</m:t>
                            </m:r>
                          </m:sup>
                        </m:sSubSup>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𝐶</m:t>
                            </m:r>
                          </m:sub>
                          <m:sup>
                            <m:r>
                              <a:rPr lang="en-US" sz="2800" i="1">
                                <a:latin typeface="Cambria Math" panose="02040503050406030204" pitchFamily="18" charset="0"/>
                              </a:rPr>
                              <m:t>+</m:t>
                            </m:r>
                          </m:sup>
                        </m:sSubSup>
                      </m:num>
                      <m:den>
                        <m:r>
                          <a:rPr lang="en-US" sz="2800" b="0" i="1" smtClean="0">
                            <a:latin typeface="Cambria Math" panose="02040503050406030204" pitchFamily="18" charset="0"/>
                          </a:rPr>
                          <m:t>250000</m:t>
                        </m:r>
                      </m:den>
                    </m:f>
                    <m:r>
                      <a:rPr lang="en-US" sz="2800" i="1">
                        <a:latin typeface="Cambria Math" panose="02040503050406030204" pitchFamily="18" charset="0"/>
                      </a:rPr>
                      <m:t>+</m:t>
                    </m:r>
                    <m:f>
                      <m:fPr>
                        <m:ctrlPr>
                          <a:rPr lang="en-US" sz="2800" i="1" smtClean="0">
                            <a:latin typeface="Cambria Math" panose="02040503050406030204" pitchFamily="18" charset="0"/>
                          </a:rPr>
                        </m:ctrlPr>
                      </m:fPr>
                      <m:num>
                        <m:sSubSup>
                          <m:sSubSupPr>
                            <m:ctrlPr>
                              <a:rPr lang="en-US" sz="2800" i="1">
                                <a:latin typeface="Cambria Math" panose="02040503050406030204" pitchFamily="18" charset="0"/>
                              </a:rPr>
                            </m:ctrlPr>
                          </m:sSubSupPr>
                          <m:e>
                            <m:sSubSup>
                              <m:sSubSupPr>
                                <m:ctrlPr>
                                  <a:rPr lang="en-US" sz="2800" i="1">
                                    <a:latin typeface="Cambria Math" panose="02040503050406030204" pitchFamily="18" charset="0"/>
                                  </a:rPr>
                                </m:ctrlPr>
                              </m:sSubSupPr>
                              <m:e>
                                <m:r>
                                  <a:rPr lang="en-US" sz="2800" i="1">
                                    <a:latin typeface="Cambria Math" panose="02040503050406030204" pitchFamily="18" charset="0"/>
                                  </a:rPr>
                                  <m:t>𝑤</m:t>
                                </m:r>
                              </m:e>
                              <m:sub>
                                <m:r>
                                  <a:rPr lang="en-US" sz="2800" i="1">
                                    <a:latin typeface="Cambria Math" panose="02040503050406030204" pitchFamily="18" charset="0"/>
                                  </a:rPr>
                                  <m:t>𝐿</m:t>
                                </m:r>
                              </m:sub>
                              <m:sup>
                                <m:r>
                                  <a:rPr lang="en-US" sz="2800" i="1">
                                    <a:latin typeface="Cambria Math" panose="02040503050406030204" pitchFamily="18" charset="0"/>
                                  </a:rPr>
                                  <m:t>−</m:t>
                                </m:r>
                              </m:sup>
                            </m:sSubSup>
                            <m:r>
                              <a:rPr lang="en-US" sz="2800" i="1">
                                <a:latin typeface="Cambria Math" panose="02040503050406030204" pitchFamily="18" charset="0"/>
                              </a:rPr>
                              <m:t>𝑑</m:t>
                            </m:r>
                          </m:e>
                          <m:sub>
                            <m:r>
                              <a:rPr lang="en-US" sz="2800" i="1">
                                <a:latin typeface="Cambria Math" panose="02040503050406030204" pitchFamily="18" charset="0"/>
                              </a:rPr>
                              <m:t>𝐿</m:t>
                            </m:r>
                          </m:sub>
                          <m:sup>
                            <m:r>
                              <a:rPr lang="en-US" sz="2800" i="1">
                                <a:latin typeface="Cambria Math" panose="02040503050406030204" pitchFamily="18" charset="0"/>
                              </a:rPr>
                              <m:t>−</m:t>
                            </m:r>
                          </m:sup>
                        </m:sSubSup>
                      </m:num>
                      <m:den>
                        <m:r>
                          <a:rPr lang="en-US" sz="2800" b="0" i="1" smtClean="0">
                            <a:latin typeface="Cambria Math" panose="02040503050406030204" pitchFamily="18" charset="0"/>
                          </a:rPr>
                          <m:t>2500</m:t>
                        </m:r>
                      </m:den>
                    </m:f>
                    <m:r>
                      <a:rPr lang="en-US" sz="2800" b="0" i="1" smtClean="0">
                        <a:latin typeface="Cambria Math" panose="02040503050406030204" pitchFamily="18" charset="0"/>
                      </a:rPr>
                      <m:t>+</m:t>
                    </m:r>
                    <m:f>
                      <m:fPr>
                        <m:ctrlPr>
                          <a:rPr lang="en-US" sz="2800" i="1" smtClean="0">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panose="02040503050406030204" pitchFamily="18" charset="0"/>
                              </a:rPr>
                              <m:t>𝑤</m:t>
                            </m:r>
                          </m:e>
                          <m:sub>
                            <m:r>
                              <a:rPr lang="en-US" sz="2800" i="1">
                                <a:latin typeface="Cambria Math" panose="02040503050406030204" pitchFamily="18" charset="0"/>
                              </a:rPr>
                              <m:t>𝐿</m:t>
                            </m:r>
                          </m:sub>
                          <m:sup>
                            <m:r>
                              <a:rPr lang="en-US" sz="2800" i="1">
                                <a:latin typeface="Cambria Math" panose="02040503050406030204" pitchFamily="18" charset="0"/>
                              </a:rPr>
                              <m:t>+</m:t>
                            </m:r>
                          </m:sup>
                        </m:sSubSup>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𝐿</m:t>
                            </m:r>
                          </m:sub>
                          <m:sup>
                            <m:r>
                              <a:rPr lang="en-US" sz="2800" i="1">
                                <a:latin typeface="Cambria Math" panose="02040503050406030204" pitchFamily="18" charset="0"/>
                              </a:rPr>
                              <m:t>+</m:t>
                            </m:r>
                          </m:sup>
                        </m:sSubSup>
                      </m:num>
                      <m:den>
                        <m:r>
                          <a:rPr lang="en-US" sz="2800" b="0" i="1" smtClean="0">
                            <a:latin typeface="Cambria Math" panose="02040503050406030204" pitchFamily="18" charset="0"/>
                          </a:rPr>
                          <m:t>2500</m:t>
                        </m:r>
                      </m:den>
                    </m:f>
                    <m:r>
                      <a:rPr lang="en-US" sz="2800" i="1">
                        <a:latin typeface="Cambria Math" panose="02040503050406030204" pitchFamily="18" charset="0"/>
                      </a:rPr>
                      <m:t>+</m:t>
                    </m:r>
                    <m:f>
                      <m:fPr>
                        <m:ctrlPr>
                          <a:rPr lang="en-US" sz="2800" i="1" smtClean="0">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panose="02040503050406030204" pitchFamily="18" charset="0"/>
                              </a:rPr>
                              <m:t>𝑤</m:t>
                            </m:r>
                          </m:e>
                          <m:sub>
                            <m:r>
                              <a:rPr lang="en-US" sz="2800" i="1">
                                <a:latin typeface="Cambria Math" panose="02040503050406030204" pitchFamily="18" charset="0"/>
                              </a:rPr>
                              <m:t>𝐹</m:t>
                            </m:r>
                          </m:sub>
                          <m:sup>
                            <m:r>
                              <a:rPr lang="en-US" sz="2800" i="1">
                                <a:latin typeface="Cambria Math" panose="02040503050406030204" pitchFamily="18" charset="0"/>
                              </a:rPr>
                              <m:t>−</m:t>
                            </m:r>
                          </m:sup>
                        </m:sSubSup>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𝐹</m:t>
                            </m:r>
                          </m:sub>
                          <m:sup>
                            <m:r>
                              <a:rPr lang="en-US" sz="2800" i="1">
                                <a:latin typeface="Cambria Math" panose="02040503050406030204" pitchFamily="18" charset="0"/>
                              </a:rPr>
                              <m:t>−</m:t>
                            </m:r>
                          </m:sup>
                        </m:sSubSup>
                      </m:num>
                      <m:den>
                        <m:r>
                          <a:rPr lang="en-US" sz="2800" b="0" i="1" smtClean="0">
                            <a:latin typeface="Cambria Math" panose="02040503050406030204" pitchFamily="18" charset="0"/>
                          </a:rPr>
                          <m:t>2500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panose="02040503050406030204" pitchFamily="18" charset="0"/>
                              </a:rPr>
                              <m:t>𝑤</m:t>
                            </m:r>
                          </m:e>
                          <m:sub>
                            <m:r>
                              <a:rPr lang="en-US" sz="2800" i="1">
                                <a:latin typeface="Cambria Math" panose="02040503050406030204" pitchFamily="18" charset="0"/>
                              </a:rPr>
                              <m:t>𝐹</m:t>
                            </m:r>
                          </m:sub>
                          <m:sup>
                            <m:r>
                              <a:rPr lang="en-US" sz="2800" i="1">
                                <a:latin typeface="Cambria Math" panose="02040503050406030204" pitchFamily="18" charset="0"/>
                              </a:rPr>
                              <m:t>+</m:t>
                            </m:r>
                          </m:sup>
                        </m:sSubSup>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𝐹</m:t>
                            </m:r>
                          </m:sub>
                          <m:sup>
                            <m:r>
                              <a:rPr lang="en-US" sz="2800" i="1">
                                <a:latin typeface="Cambria Math" panose="02040503050406030204" pitchFamily="18" charset="0"/>
                              </a:rPr>
                              <m:t>+</m:t>
                            </m:r>
                          </m:sup>
                        </m:sSubSup>
                      </m:num>
                      <m:den>
                        <m:r>
                          <a:rPr lang="en-US" sz="2800" b="0" i="1" smtClean="0">
                            <a:latin typeface="Cambria Math" panose="02040503050406030204" pitchFamily="18" charset="0"/>
                          </a:rPr>
                          <m:t>2500</m:t>
                        </m:r>
                      </m:den>
                    </m:f>
                  </m:oMath>
                </a14:m>
                <a:endParaRPr lang="en-US" sz="2800" i="1" dirty="0">
                  <a:latin typeface="Cambria Math" panose="02040503050406030204" pitchFamily="18" charset="0"/>
                </a:endParaRPr>
              </a:p>
              <a:p>
                <a:r>
                  <a:rPr lang="en-US" sz="2800" i="1" dirty="0" err="1">
                    <a:latin typeface="Cambria Math" panose="02040503050406030204" pitchFamily="18" charset="0"/>
                  </a:rPr>
                  <a:t>s.t.</a:t>
                </a:r>
                <a:endParaRPr lang="en-US" sz="2800" i="1" dirty="0">
                  <a:latin typeface="Cambria Math" panose="02040503050406030204" pitchFamily="18" charset="0"/>
                </a:endParaRPr>
              </a:p>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6</m:t>
                        </m:r>
                      </m:sub>
                    </m:sSub>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𝑑</m:t>
                        </m:r>
                      </m:e>
                      <m:sub>
                        <m:r>
                          <a:rPr lang="en-US" sz="2800" b="0" i="1" smtClean="0">
                            <a:latin typeface="Cambria Math" panose="02040503050406030204" pitchFamily="18" charset="0"/>
                          </a:rPr>
                          <m:t>𝐷</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𝐷</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=50,000</m:t>
                    </m:r>
                  </m:oMath>
                </a14:m>
                <a:endParaRPr lang="en-US" sz="2800" dirty="0"/>
              </a:p>
              <a:p>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3</m:t>
                        </m:r>
                        <m:r>
                          <a:rPr lang="en-US" sz="2800" i="1">
                            <a:latin typeface="Cambria Math" panose="02040503050406030204" pitchFamily="18" charset="0"/>
                          </a:rPr>
                          <m:t>𝑋</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3.5</m:t>
                        </m:r>
                        <m:r>
                          <a:rPr lang="en-US" sz="2800" i="1">
                            <a:latin typeface="Cambria Math" panose="02040503050406030204" pitchFamily="18" charset="0"/>
                          </a:rPr>
                          <m:t>𝑋</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4</m:t>
                        </m:r>
                        <m:r>
                          <a:rPr lang="en-US" sz="2800" i="1">
                            <a:latin typeface="Cambria Math" panose="02040503050406030204" pitchFamily="18" charset="0"/>
                          </a:rPr>
                          <m:t>𝑋</m:t>
                        </m:r>
                      </m:e>
                      <m:sub>
                        <m:r>
                          <a:rPr lang="en-US" sz="2800" i="1">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4.5</m:t>
                        </m:r>
                        <m:r>
                          <a:rPr lang="en-US" sz="2800" i="1">
                            <a:latin typeface="Cambria Math" panose="02040503050406030204" pitchFamily="18" charset="0"/>
                          </a:rPr>
                          <m:t>𝑋</m:t>
                        </m:r>
                      </m:e>
                      <m:sub>
                        <m:r>
                          <a:rPr lang="en-US" sz="2800" i="1">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5</m:t>
                        </m:r>
                        <m:r>
                          <a:rPr lang="en-US" sz="2800" i="1">
                            <a:latin typeface="Cambria Math" panose="02040503050406030204" pitchFamily="18" charset="0"/>
                          </a:rPr>
                          <m:t>𝑋</m:t>
                        </m:r>
                      </m:e>
                      <m:sub>
                        <m:r>
                          <a:rPr lang="en-US" sz="2800" i="1">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6</m:t>
                        </m:r>
                        <m:r>
                          <a:rPr lang="en-US" sz="2800" i="1">
                            <a:latin typeface="Cambria Math" panose="02040503050406030204" pitchFamily="18" charset="0"/>
                          </a:rPr>
                          <m:t>𝑋</m:t>
                        </m:r>
                      </m:e>
                      <m:sub>
                        <m:r>
                          <a:rPr lang="en-US" sz="2800" i="1">
                            <a:latin typeface="Cambria Math" panose="02040503050406030204" pitchFamily="18" charset="0"/>
                          </a:rPr>
                          <m:t>6</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𝐶</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𝐶</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b="0" i="1" smtClean="0">
                        <a:latin typeface="Cambria Math" panose="02040503050406030204" pitchFamily="18" charset="0"/>
                      </a:rPr>
                      <m:t>2</m:t>
                    </m:r>
                    <m:r>
                      <a:rPr lang="en-US" sz="2800" i="1">
                        <a:latin typeface="Cambria Math" panose="02040503050406030204" pitchFamily="18" charset="0"/>
                      </a:rPr>
                      <m:t>50,000</m:t>
                    </m:r>
                  </m:oMath>
                </a14:m>
                <a:endParaRPr lang="en-US" sz="2800" dirty="0"/>
              </a:p>
              <a:p>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0.25</m:t>
                        </m:r>
                        <m:r>
                          <a:rPr lang="en-US" sz="2800" i="1">
                            <a:latin typeface="Cambria Math" panose="02040503050406030204" pitchFamily="18" charset="0"/>
                          </a:rPr>
                          <m:t>𝑋</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0.3</m:t>
                        </m:r>
                        <m:r>
                          <a:rPr lang="en-US" sz="2800" i="1">
                            <a:latin typeface="Cambria Math" panose="02040503050406030204" pitchFamily="18" charset="0"/>
                          </a:rPr>
                          <m:t>𝑋</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0.15</m:t>
                        </m:r>
                        <m:r>
                          <a:rPr lang="en-US" sz="2800" i="1">
                            <a:latin typeface="Cambria Math" panose="02040503050406030204" pitchFamily="18" charset="0"/>
                          </a:rPr>
                          <m:t>𝑋</m:t>
                        </m:r>
                      </m:e>
                      <m:sub>
                        <m:r>
                          <a:rPr lang="en-US" sz="2800" i="1">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0.2</m:t>
                        </m:r>
                        <m:r>
                          <a:rPr lang="en-US" sz="2800" i="1">
                            <a:latin typeface="Cambria Math" panose="02040503050406030204" pitchFamily="18" charset="0"/>
                          </a:rPr>
                          <m:t>𝑋</m:t>
                        </m:r>
                      </m:e>
                      <m:sub>
                        <m:r>
                          <a:rPr lang="en-US" sz="2800" i="1">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0.4</m:t>
                        </m:r>
                        <m:r>
                          <a:rPr lang="en-US" sz="2800" i="1">
                            <a:latin typeface="Cambria Math" panose="02040503050406030204" pitchFamily="18" charset="0"/>
                          </a:rPr>
                          <m:t>𝑋</m:t>
                        </m:r>
                      </m:e>
                      <m:sub>
                        <m:r>
                          <a:rPr lang="en-US" sz="2800" i="1">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0.05</m:t>
                        </m:r>
                        <m:r>
                          <a:rPr lang="en-US" sz="2800" i="1">
                            <a:latin typeface="Cambria Math" panose="02040503050406030204" pitchFamily="18" charset="0"/>
                          </a:rPr>
                          <m:t>𝑋</m:t>
                        </m:r>
                      </m:e>
                      <m:sub>
                        <m:r>
                          <a:rPr lang="en-US" sz="2800" i="1">
                            <a:latin typeface="Cambria Math" panose="02040503050406030204" pitchFamily="18" charset="0"/>
                          </a:rPr>
                          <m:t>6</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𝐿</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𝐿</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b="0" i="1" smtClean="0">
                        <a:latin typeface="Cambria Math" panose="02040503050406030204" pitchFamily="18" charset="0"/>
                      </a:rPr>
                      <m:t>2500</m:t>
                    </m:r>
                  </m:oMath>
                </a14:m>
                <a:endParaRPr lang="en-US" sz="2800" dirty="0"/>
              </a:p>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0.</m:t>
                        </m:r>
                        <m:r>
                          <a:rPr lang="en-US" sz="2800" b="0" i="1" smtClean="0">
                            <a:latin typeface="Cambria Math" panose="02040503050406030204" pitchFamily="18" charset="0"/>
                          </a:rPr>
                          <m:t>4</m:t>
                        </m:r>
                        <m:r>
                          <a:rPr lang="en-US" sz="2800" i="1">
                            <a:latin typeface="Cambria Math" panose="02040503050406030204" pitchFamily="18" charset="0"/>
                          </a:rPr>
                          <m:t>𝑋</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0.3</m:t>
                        </m:r>
                        <m:r>
                          <a:rPr lang="en-US" sz="2800" b="0" i="1" smtClean="0">
                            <a:latin typeface="Cambria Math" panose="02040503050406030204" pitchFamily="18" charset="0"/>
                          </a:rPr>
                          <m:t>5</m:t>
                        </m:r>
                        <m:r>
                          <a:rPr lang="en-US" sz="2800" i="1">
                            <a:latin typeface="Cambria Math" panose="02040503050406030204" pitchFamily="18" charset="0"/>
                          </a:rPr>
                          <m:t>𝑋</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m:t>
                        </m:r>
                        <m:r>
                          <a:rPr lang="en-US" sz="2800" b="0" i="1" smtClean="0">
                            <a:latin typeface="Cambria Math" panose="02040503050406030204" pitchFamily="18" charset="0"/>
                          </a:rPr>
                          <m:t>3</m:t>
                        </m:r>
                        <m:r>
                          <a:rPr lang="en-US" sz="2800" i="1">
                            <a:latin typeface="Cambria Math" panose="02040503050406030204" pitchFamily="18" charset="0"/>
                          </a:rPr>
                          <m:t>𝑋</m:t>
                        </m:r>
                      </m:e>
                      <m:sub>
                        <m:r>
                          <a:rPr lang="en-US" sz="2800" i="1">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0.2</m:t>
                        </m:r>
                        <m:r>
                          <a:rPr lang="en-US" sz="2800" b="0" i="1" smtClean="0">
                            <a:latin typeface="Cambria Math" panose="02040503050406030204" pitchFamily="18" charset="0"/>
                          </a:rPr>
                          <m:t>5</m:t>
                        </m:r>
                        <m:r>
                          <a:rPr lang="en-US" sz="2800" i="1">
                            <a:latin typeface="Cambria Math" panose="02040503050406030204" pitchFamily="18" charset="0"/>
                          </a:rPr>
                          <m:t>𝑋</m:t>
                        </m:r>
                      </m:e>
                      <m:sub>
                        <m:r>
                          <a:rPr lang="en-US" sz="2800" i="1">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m:t>
                        </m:r>
                        <m:r>
                          <a:rPr lang="en-US" sz="2800" b="0" i="1" smtClean="0">
                            <a:latin typeface="Cambria Math" panose="02040503050406030204" pitchFamily="18" charset="0"/>
                          </a:rPr>
                          <m:t>2</m:t>
                        </m:r>
                        <m:r>
                          <a:rPr lang="en-US" sz="2800" i="1">
                            <a:latin typeface="Cambria Math" panose="02040503050406030204" pitchFamily="18" charset="0"/>
                          </a:rPr>
                          <m:t>𝑋</m:t>
                        </m:r>
                      </m:e>
                      <m:sub>
                        <m:r>
                          <a:rPr lang="en-US" sz="2800" i="1">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m:t>
                        </m:r>
                        <m:r>
                          <a:rPr lang="en-US" sz="2800" b="0" i="1" smtClean="0">
                            <a:latin typeface="Cambria Math" panose="02040503050406030204" pitchFamily="18" charset="0"/>
                          </a:rPr>
                          <m:t>0</m:t>
                        </m:r>
                        <m:r>
                          <a:rPr lang="en-US" sz="2800" i="1">
                            <a:latin typeface="Cambria Math" panose="02040503050406030204" pitchFamily="18" charset="0"/>
                          </a:rPr>
                          <m:t>5</m:t>
                        </m:r>
                        <m:r>
                          <a:rPr lang="en-US" sz="2800" i="1">
                            <a:latin typeface="Cambria Math" panose="02040503050406030204" pitchFamily="18" charset="0"/>
                          </a:rPr>
                          <m:t>𝑋</m:t>
                        </m:r>
                      </m:e>
                      <m:sub>
                        <m:r>
                          <a:rPr lang="en-US" sz="2800" i="1">
                            <a:latin typeface="Cambria Math" panose="02040503050406030204" pitchFamily="18" charset="0"/>
                          </a:rPr>
                          <m:t>6</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𝐹</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𝐹</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b="0" i="1" smtClean="0">
                        <a:latin typeface="Cambria Math" panose="02040503050406030204" pitchFamily="18" charset="0"/>
                      </a:rPr>
                      <m:t>250</m:t>
                    </m:r>
                    <m:r>
                      <a:rPr lang="en-US" sz="2800" i="1">
                        <a:latin typeface="Cambria Math" panose="02040503050406030204" pitchFamily="18" charset="0"/>
                      </a:rPr>
                      <m:t>0</m:t>
                    </m:r>
                  </m:oMath>
                </a14:m>
                <a:endParaRPr lang="en-US" sz="2800" dirty="0"/>
              </a:p>
              <a:p>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𝐷</m:t>
                        </m:r>
                      </m:sub>
                      <m:sup>
                        <m:r>
                          <a:rPr lang="en-US" sz="2800" i="1">
                            <a:latin typeface="Cambria Math" panose="02040503050406030204" pitchFamily="18" charset="0"/>
                          </a:rPr>
                          <m:t>−</m:t>
                        </m:r>
                      </m:sup>
                    </m:sSubSup>
                    <m:r>
                      <a:rPr lang="en-US" sz="2800" b="0" i="1" smtClean="0">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𝐷</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𝐶</m:t>
                        </m:r>
                      </m:sub>
                      <m:sup>
                        <m:r>
                          <a:rPr lang="en-US" sz="2800" i="1">
                            <a:latin typeface="Cambria Math" panose="02040503050406030204" pitchFamily="18" charset="0"/>
                          </a:rPr>
                          <m:t>−</m:t>
                        </m:r>
                      </m:sup>
                    </m:sSubSup>
                    <m:r>
                      <a:rPr lang="en-US" sz="2800" b="0" i="1" smtClean="0">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𝐶</m:t>
                        </m:r>
                      </m:sub>
                      <m:sup>
                        <m:r>
                          <a:rPr lang="en-US" sz="2800" i="1">
                            <a:latin typeface="Cambria Math" panose="02040503050406030204" pitchFamily="18" charset="0"/>
                          </a:rPr>
                          <m:t>+</m:t>
                        </m:r>
                      </m:sup>
                    </m:sSubSup>
                    <m:r>
                      <a:rPr lang="en-US" sz="2800" b="0" i="1" smtClean="0">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𝐿</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𝐿</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𝐹</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𝐹</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≥0</m:t>
                    </m:r>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i="1">
                            <a:latin typeface="Cambria Math" panose="02040503050406030204" pitchFamily="18" charset="0"/>
                          </a:rPr>
                          <m:t>𝑖</m:t>
                        </m:r>
                      </m:sub>
                    </m:sSub>
                    <m:r>
                      <a:rPr lang="en-US" sz="280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ℤ</m:t>
                    </m:r>
                  </m:oMath>
                </a14:m>
                <a:endParaRPr lang="en-US" sz="2800" dirty="0"/>
              </a:p>
            </p:txBody>
          </p:sp>
        </mc:Choice>
        <mc:Fallback xmlns="">
          <p:sp>
            <p:nvSpPr>
              <p:cNvPr id="3" name="Content Placeholder 2">
                <a:extLst>
                  <a:ext uri="{FF2B5EF4-FFF2-40B4-BE49-F238E27FC236}">
                    <a16:creationId xmlns:a16="http://schemas.microsoft.com/office/drawing/2014/main" id="{A16CCFEF-2C70-48DA-BA6F-0374ACB48B32}"/>
                  </a:ext>
                </a:extLst>
              </p:cNvPr>
              <p:cNvSpPr>
                <a:spLocks noGrp="1" noRot="1" noChangeAspect="1" noMove="1" noResize="1" noEditPoints="1" noAdjustHandles="1" noChangeArrowheads="1" noChangeShapeType="1" noTextEdit="1"/>
              </p:cNvSpPr>
              <p:nvPr>
                <p:ph idx="1"/>
              </p:nvPr>
            </p:nvSpPr>
            <p:spPr>
              <a:xfrm>
                <a:off x="1097279" y="1845734"/>
                <a:ext cx="10706793" cy="4023360"/>
              </a:xfrm>
              <a:blipFill>
                <a:blip r:embed="rId2"/>
                <a:stretch>
                  <a:fillRect l="-1025" b="-758"/>
                </a:stretch>
              </a:blipFill>
            </p:spPr>
            <p:txBody>
              <a:bodyPr/>
              <a:lstStyle/>
              <a:p>
                <a:r>
                  <a:rPr lang="en-US">
                    <a:noFill/>
                  </a:rPr>
                  <a:t> </a:t>
                </a:r>
              </a:p>
            </p:txBody>
          </p:sp>
        </mc:Fallback>
      </mc:AlternateContent>
    </p:spTree>
    <p:extLst>
      <p:ext uri="{BB962C8B-B14F-4D97-AF65-F5344CB8AC3E}">
        <p14:creationId xmlns:p14="http://schemas.microsoft.com/office/powerpoint/2010/main" val="122591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0E260-112E-485C-B2DC-0E32ABB2DDF4}"/>
              </a:ext>
            </a:extLst>
          </p:cNvPr>
          <p:cNvSpPr>
            <a:spLocks noGrp="1"/>
          </p:cNvSpPr>
          <p:nvPr>
            <p:ph type="title"/>
          </p:nvPr>
        </p:nvSpPr>
        <p:spPr>
          <a:xfrm>
            <a:off x="1097280" y="286603"/>
            <a:ext cx="10058400" cy="1450757"/>
          </a:xfrm>
        </p:spPr>
        <p:txBody>
          <a:bodyPr>
            <a:normAutofit/>
          </a:bodyPr>
          <a:lstStyle/>
          <a:p>
            <a:r>
              <a:rPr lang="en-US" sz="4800">
                <a:cs typeface="Calibri Light"/>
              </a:rPr>
              <a:t>AGENDA</a:t>
            </a:r>
            <a:endParaRPr lang="en-US" sz="4800"/>
          </a:p>
        </p:txBody>
      </p:sp>
      <p:cxnSp>
        <p:nvCxnSpPr>
          <p:cNvPr id="11"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25A2AE-58AF-4296-983B-81BE70C05575}"/>
                  </a:ext>
                </a:extLst>
              </p:cNvPr>
              <p:cNvSpPr>
                <a:spLocks noGrp="1"/>
              </p:cNvSpPr>
              <p:nvPr>
                <p:ph idx="1"/>
              </p:nvPr>
            </p:nvSpPr>
            <p:spPr>
              <a:xfrm>
                <a:off x="1097279" y="1831753"/>
                <a:ext cx="7489629" cy="4037341"/>
              </a:xfrm>
            </p:spPr>
            <p:txBody>
              <a:bodyPr vert="horz" lIns="0" tIns="45720" rIns="0" bIns="45720" rtlCol="0">
                <a:normAutofit/>
              </a:bodyPr>
              <a:lstStyle/>
              <a:p>
                <a:pPr marL="457200" indent="-457200">
                  <a:buAutoNum type="arabicPeriod"/>
                </a:pPr>
                <a:r>
                  <a:rPr lang="en-US" sz="2400" dirty="0">
                    <a:cs typeface="Calibri" panose="020F0502020204030204"/>
                  </a:rPr>
                  <a:t>Soft Constraints and Goal Programming</a:t>
                </a:r>
              </a:p>
              <a:p>
                <a:pPr marL="749808" lvl="1" indent="-457200">
                  <a:buFont typeface="+mj-lt"/>
                  <a:buAutoNum type="alphaLcPeriod"/>
                </a:pPr>
                <a:r>
                  <a:rPr lang="en-US" sz="2200" dirty="0">
                    <a:cs typeface="Calibri" panose="020F0502020204030204"/>
                  </a:rPr>
                  <a:t>Sum of Deviations</a:t>
                </a:r>
              </a:p>
              <a:p>
                <a:pPr marL="749808" lvl="1" indent="-457200">
                  <a:buAutoNum type="alphaLcPeriod"/>
                </a:pPr>
                <a:r>
                  <a:rPr lang="en-US" sz="2200" dirty="0">
                    <a:cs typeface="Calibri" panose="020F0502020204030204"/>
                  </a:rPr>
                  <a:t>Weighted Sum of Deviations</a:t>
                </a:r>
              </a:p>
              <a:p>
                <a:pPr marL="749808" lvl="1" indent="-457200">
                  <a:buAutoNum type="alphaLcPeriod"/>
                </a:pPr>
                <a:r>
                  <a:rPr lang="en-US" sz="2200" dirty="0">
                    <a:cs typeface="Calibri" panose="020F0502020204030204"/>
                  </a:rPr>
                  <a:t>Weighted Sum of Percentage Deviations </a:t>
                </a:r>
              </a:p>
              <a:p>
                <a:pPr marL="457200" indent="-457200">
                  <a:buAutoNum type="arabicPeriod"/>
                </a:pPr>
                <a:r>
                  <a:rPr lang="en-US" sz="2400" dirty="0">
                    <a:cs typeface="Calibri" panose="020F0502020204030204"/>
                  </a:rPr>
                  <a:t>Multi-objective Optimization</a:t>
                </a:r>
              </a:p>
              <a:p>
                <a:pPr marL="749808" lvl="1" indent="-457200">
                  <a:buFont typeface="+mj-lt"/>
                  <a:buAutoNum type="alphaLcPeriod"/>
                </a:pPr>
                <a:r>
                  <a:rPr lang="en-US" sz="2200" dirty="0">
                    <a:cs typeface="Calibri" panose="020F0502020204030204"/>
                  </a:rPr>
                  <a:t>Weighted Sum Method</a:t>
                </a:r>
              </a:p>
              <a:p>
                <a:pPr marL="749808" lvl="1" indent="-457200">
                  <a:buFont typeface="+mj-lt"/>
                  <a:buAutoNum type="alphaLcPeriod"/>
                </a:pPr>
                <a:r>
                  <a:rPr lang="en-US" sz="2200" dirty="0">
                    <a:cs typeface="Calibri" panose="020F0502020204030204"/>
                  </a:rPr>
                  <a:t>Minimax Method</a:t>
                </a:r>
              </a:p>
              <a:p>
                <a:pPr marL="749808" lvl="1" indent="-457200">
                  <a:buAutoNum type="alphaLcPeriod"/>
                </a:pPr>
                <a14:m>
                  <m:oMath xmlns:m="http://schemas.openxmlformats.org/officeDocument/2006/math">
                    <m:r>
                      <m:rPr>
                        <m:sty m:val="p"/>
                      </m:rPr>
                      <a:rPr lang="el-GR" sz="2200" i="0" dirty="0" smtClean="0">
                        <a:latin typeface="Cambria Math" panose="02040503050406030204" pitchFamily="18" charset="0"/>
                        <a:ea typeface="Cambria Math" panose="02040503050406030204" pitchFamily="18" charset="0"/>
                        <a:cs typeface="Calibri" panose="020F0502020204030204"/>
                      </a:rPr>
                      <m:t>ε</m:t>
                    </m:r>
                  </m:oMath>
                </a14:m>
                <a:r>
                  <a:rPr lang="en-US" sz="2400" dirty="0">
                    <a:cs typeface="Calibri" panose="020F0502020204030204"/>
                  </a:rPr>
                  <a:t> Constraint Method</a:t>
                </a:r>
              </a:p>
              <a:p>
                <a:pPr marL="457200" indent="-457200">
                  <a:buAutoNum type="arabicPeriod"/>
                </a:pPr>
                <a:r>
                  <a:rPr lang="en-US" sz="2600" dirty="0">
                    <a:cs typeface="Calibri" panose="020F0502020204030204"/>
                  </a:rPr>
                  <a:t>Data Envelopment Analysis</a:t>
                </a:r>
              </a:p>
            </p:txBody>
          </p:sp>
        </mc:Choice>
        <mc:Fallback xmlns="">
          <p:sp>
            <p:nvSpPr>
              <p:cNvPr id="3" name="Content Placeholder 2">
                <a:extLst>
                  <a:ext uri="{FF2B5EF4-FFF2-40B4-BE49-F238E27FC236}">
                    <a16:creationId xmlns:a16="http://schemas.microsoft.com/office/drawing/2014/main" id="{5725A2AE-58AF-4296-983B-81BE70C05575}"/>
                  </a:ext>
                </a:extLst>
              </p:cNvPr>
              <p:cNvSpPr>
                <a:spLocks noGrp="1" noRot="1" noChangeAspect="1" noMove="1" noResize="1" noEditPoints="1" noAdjustHandles="1" noChangeArrowheads="1" noChangeShapeType="1" noTextEdit="1"/>
              </p:cNvSpPr>
              <p:nvPr>
                <p:ph idx="1"/>
              </p:nvPr>
            </p:nvSpPr>
            <p:spPr>
              <a:xfrm>
                <a:off x="1097279" y="1831753"/>
                <a:ext cx="7489629" cy="4037341"/>
              </a:xfrm>
              <a:blipFill>
                <a:blip r:embed="rId2"/>
                <a:stretch>
                  <a:fillRect l="-2685" t="-2262"/>
                </a:stretch>
              </a:blipFill>
            </p:spPr>
            <p:txBody>
              <a:bodyPr/>
              <a:lstStyle/>
              <a:p>
                <a:r>
                  <a:rPr lang="en-US">
                    <a:noFill/>
                  </a:rPr>
                  <a:t> </a:t>
                </a:r>
              </a:p>
            </p:txBody>
          </p:sp>
        </mc:Fallback>
      </mc:AlternateContent>
      <p:pic>
        <p:nvPicPr>
          <p:cNvPr id="13" name="Graphic 6" descr="Clipboard List">
            <a:extLst>
              <a:ext uri="{FF2B5EF4-FFF2-40B4-BE49-F238E27FC236}">
                <a16:creationId xmlns:a16="http://schemas.microsoft.com/office/drawing/2014/main" id="{3E469801-07CC-4D0A-AB33-D57AA39263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0570" y="2084269"/>
            <a:ext cx="3135109" cy="3135109"/>
          </a:xfrm>
          <a:prstGeom prst="rect">
            <a:avLst/>
          </a:prstGeom>
        </p:spPr>
      </p:pic>
      <p:sp>
        <p:nvSpPr>
          <p:cNvPr id="15" name="Rectangle 13">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5">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3043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D3B01-7111-44AF-8508-DAD58B774221}"/>
              </a:ext>
            </a:extLst>
          </p:cNvPr>
          <p:cNvSpPr>
            <a:spLocks noGrp="1"/>
          </p:cNvSpPr>
          <p:nvPr>
            <p:ph type="title"/>
          </p:nvPr>
        </p:nvSpPr>
        <p:spPr/>
        <p:txBody>
          <a:bodyPr/>
          <a:lstStyle/>
          <a:p>
            <a:r>
              <a:rPr lang="en-US" dirty="0">
                <a:cs typeface="Calibri Light"/>
              </a:rPr>
              <a:t>1. Goal Programming</a:t>
            </a:r>
            <a:br>
              <a:rPr lang="en-US" dirty="0">
                <a:cs typeface="Calibri Light"/>
              </a:rPr>
            </a:br>
            <a:r>
              <a:rPr lang="en-US" dirty="0">
                <a:cs typeface="Calibri Light"/>
              </a:rPr>
              <a:t>Susan Lovett Faux Plant Producer</a:t>
            </a:r>
            <a:endParaRPr lang="en-US" dirty="0"/>
          </a:p>
        </p:txBody>
      </p:sp>
      <p:pic>
        <p:nvPicPr>
          <p:cNvPr id="4" name="Picture 3">
            <a:extLst>
              <a:ext uri="{FF2B5EF4-FFF2-40B4-BE49-F238E27FC236}">
                <a16:creationId xmlns:a16="http://schemas.microsoft.com/office/drawing/2014/main" id="{998E19DC-55D2-4BDA-B4C4-F045BB40C361}"/>
              </a:ext>
            </a:extLst>
          </p:cNvPr>
          <p:cNvPicPr>
            <a:picLocks noChangeAspect="1"/>
          </p:cNvPicPr>
          <p:nvPr/>
        </p:nvPicPr>
        <p:blipFill>
          <a:blip r:embed="rId2"/>
          <a:stretch>
            <a:fillRect/>
          </a:stretch>
        </p:blipFill>
        <p:spPr>
          <a:xfrm>
            <a:off x="610675" y="2210540"/>
            <a:ext cx="11267305" cy="3055110"/>
          </a:xfrm>
          <a:prstGeom prst="rect">
            <a:avLst/>
          </a:prstGeom>
        </p:spPr>
      </p:pic>
    </p:spTree>
    <p:extLst>
      <p:ext uri="{BB962C8B-B14F-4D97-AF65-F5344CB8AC3E}">
        <p14:creationId xmlns:p14="http://schemas.microsoft.com/office/powerpoint/2010/main" val="3887063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A684-CDDD-49A6-A490-6576ADAA0B84}"/>
              </a:ext>
            </a:extLst>
          </p:cNvPr>
          <p:cNvSpPr>
            <a:spLocks noGrp="1"/>
          </p:cNvSpPr>
          <p:nvPr>
            <p:ph type="title"/>
          </p:nvPr>
        </p:nvSpPr>
        <p:spPr/>
        <p:txBody>
          <a:bodyPr/>
          <a:lstStyle/>
          <a:p>
            <a:r>
              <a:rPr lang="en-US" dirty="0"/>
              <a:t>1. Goal Programming</a:t>
            </a:r>
          </a:p>
        </p:txBody>
      </p:sp>
      <p:sp>
        <p:nvSpPr>
          <p:cNvPr id="3" name="Content Placeholder 2">
            <a:extLst>
              <a:ext uri="{FF2B5EF4-FFF2-40B4-BE49-F238E27FC236}">
                <a16:creationId xmlns:a16="http://schemas.microsoft.com/office/drawing/2014/main" id="{2E74F865-BF2D-4B14-8D4D-A8B0CA41CA67}"/>
              </a:ext>
            </a:extLst>
          </p:cNvPr>
          <p:cNvSpPr>
            <a:spLocks noGrp="1"/>
          </p:cNvSpPr>
          <p:nvPr>
            <p:ph idx="1"/>
          </p:nvPr>
        </p:nvSpPr>
        <p:spPr/>
        <p:txBody>
          <a:bodyPr>
            <a:normAutofit/>
          </a:bodyPr>
          <a:lstStyle/>
          <a:p>
            <a:r>
              <a:rPr lang="en-US" sz="2800" dirty="0"/>
              <a:t>In goal programming, we are not necessarily finding “optimal” solutions but the most desirable solution. </a:t>
            </a:r>
          </a:p>
          <a:p>
            <a:r>
              <a:rPr lang="en-US" sz="2800" dirty="0"/>
              <a:t>The objective function value is an indicator of total deviation from goals and the solutions must be compared to find the most desirable case.</a:t>
            </a:r>
          </a:p>
          <a:p>
            <a:r>
              <a:rPr lang="en-US" sz="2800" dirty="0"/>
              <a:t>A large weight on a deviational variable will create a hard constraint.</a:t>
            </a:r>
          </a:p>
          <a:p>
            <a:r>
              <a:rPr lang="en-US" sz="2800" dirty="0"/>
              <a:t>There can be hard limits on deviational variables.</a:t>
            </a:r>
          </a:p>
          <a:p>
            <a:r>
              <a:rPr lang="en-US" sz="2800" dirty="0"/>
              <a:t>May use sensitivity analysis to evaluate different weights.</a:t>
            </a:r>
          </a:p>
        </p:txBody>
      </p:sp>
    </p:spTree>
    <p:extLst>
      <p:ext uri="{BB962C8B-B14F-4D97-AF65-F5344CB8AC3E}">
        <p14:creationId xmlns:p14="http://schemas.microsoft.com/office/powerpoint/2010/main" val="3059910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762C-55E2-417D-B445-A5B8FB6955BB}"/>
              </a:ext>
            </a:extLst>
          </p:cNvPr>
          <p:cNvSpPr>
            <a:spLocks noGrp="1"/>
          </p:cNvSpPr>
          <p:nvPr>
            <p:ph type="title"/>
          </p:nvPr>
        </p:nvSpPr>
        <p:spPr/>
        <p:txBody>
          <a:bodyPr/>
          <a:lstStyle/>
          <a:p>
            <a:r>
              <a:rPr lang="en-US" dirty="0"/>
              <a:t>2. Multi-objective Optimization</a:t>
            </a:r>
          </a:p>
        </p:txBody>
      </p:sp>
      <p:sp>
        <p:nvSpPr>
          <p:cNvPr id="3" name="Content Placeholder 2">
            <a:extLst>
              <a:ext uri="{FF2B5EF4-FFF2-40B4-BE49-F238E27FC236}">
                <a16:creationId xmlns:a16="http://schemas.microsoft.com/office/drawing/2014/main" id="{93C01135-55CA-42BD-95F0-812E11AB129F}"/>
              </a:ext>
            </a:extLst>
          </p:cNvPr>
          <p:cNvSpPr>
            <a:spLocks noGrp="1"/>
          </p:cNvSpPr>
          <p:nvPr>
            <p:ph idx="1"/>
          </p:nvPr>
        </p:nvSpPr>
        <p:spPr/>
        <p:txBody>
          <a:bodyPr/>
          <a:lstStyle/>
          <a:p>
            <a:r>
              <a:rPr lang="en-US" dirty="0"/>
              <a:t>Multi-objective optimization problems have more than one objective functions.</a:t>
            </a:r>
          </a:p>
          <a:p>
            <a:endParaRPr lang="en-US" dirty="0"/>
          </a:p>
          <a:p>
            <a:r>
              <a:rPr lang="en-US" dirty="0"/>
              <a:t>Can be considered as special types of goal programming models where the target values may not be known. </a:t>
            </a:r>
          </a:p>
        </p:txBody>
      </p:sp>
    </p:spTree>
    <p:extLst>
      <p:ext uri="{BB962C8B-B14F-4D97-AF65-F5344CB8AC3E}">
        <p14:creationId xmlns:p14="http://schemas.microsoft.com/office/powerpoint/2010/main" val="4238146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17EE-0FFF-457C-9090-02C3B2B14116}"/>
              </a:ext>
            </a:extLst>
          </p:cNvPr>
          <p:cNvSpPr>
            <a:spLocks noGrp="1"/>
          </p:cNvSpPr>
          <p:nvPr>
            <p:ph type="title"/>
          </p:nvPr>
        </p:nvSpPr>
        <p:spPr/>
        <p:txBody>
          <a:bodyPr/>
          <a:lstStyle/>
          <a:p>
            <a:r>
              <a:rPr lang="en-US" dirty="0"/>
              <a:t>2. Multi-objective Optimization</a:t>
            </a:r>
            <a:br>
              <a:rPr lang="en-US" dirty="0"/>
            </a:br>
            <a:r>
              <a:rPr lang="en-US" dirty="0"/>
              <a:t>Customer Service Phone Line</a:t>
            </a:r>
          </a:p>
        </p:txBody>
      </p:sp>
      <p:sp>
        <p:nvSpPr>
          <p:cNvPr id="3" name="Content Placeholder 2">
            <a:extLst>
              <a:ext uri="{FF2B5EF4-FFF2-40B4-BE49-F238E27FC236}">
                <a16:creationId xmlns:a16="http://schemas.microsoft.com/office/drawing/2014/main" id="{31E8939B-1A2A-49B6-9562-145614AE0D3E}"/>
              </a:ext>
            </a:extLst>
          </p:cNvPr>
          <p:cNvSpPr>
            <a:spLocks noGrp="1"/>
          </p:cNvSpPr>
          <p:nvPr>
            <p:ph idx="1"/>
          </p:nvPr>
        </p:nvSpPr>
        <p:spPr/>
        <p:txBody>
          <a:bodyPr>
            <a:normAutofit/>
          </a:bodyPr>
          <a:lstStyle/>
          <a:p>
            <a:r>
              <a:rPr lang="en-US" sz="2400" dirty="0"/>
              <a:t>The customer service phone line of a regional utilities company employs customer service agents to perform active work, i.e., answer customer calls, or inactive work, i.e., create documentation. The Utility Company currently employs 10 agents that can answer 10 calls an hour on average. The company estimates that the weekly demand for active work is at least 4000 calls and the weekly demand for inactive work is at least 50 hours a week. If the per hour profit from active work, inactive work, and from overtime are $3, $2.5, and $2, respectively, find the hours dedicated to active and inactive work per week that </a:t>
            </a:r>
          </a:p>
          <a:p>
            <a:r>
              <a:rPr lang="en-US" sz="2400" dirty="0"/>
              <a:t>(1) minimizes the overtime</a:t>
            </a:r>
          </a:p>
          <a:p>
            <a:r>
              <a:rPr lang="en-US" sz="2400" dirty="0"/>
              <a:t>(2) maximizes profits.   </a:t>
            </a:r>
          </a:p>
        </p:txBody>
      </p:sp>
    </p:spTree>
    <p:extLst>
      <p:ext uri="{BB962C8B-B14F-4D97-AF65-F5344CB8AC3E}">
        <p14:creationId xmlns:p14="http://schemas.microsoft.com/office/powerpoint/2010/main" val="1209083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7DB6-46BE-4CB8-9301-84E2A2EEBB3E}"/>
              </a:ext>
            </a:extLst>
          </p:cNvPr>
          <p:cNvSpPr>
            <a:spLocks noGrp="1"/>
          </p:cNvSpPr>
          <p:nvPr>
            <p:ph type="title"/>
          </p:nvPr>
        </p:nvSpPr>
        <p:spPr/>
        <p:txBody>
          <a:bodyPr/>
          <a:lstStyle/>
          <a:p>
            <a:r>
              <a:rPr lang="en-US" dirty="0"/>
              <a:t>2. Multi-objective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445549-D19F-4B14-A303-CB39570A5179}"/>
                  </a:ext>
                </a:extLst>
              </p:cNvPr>
              <p:cNvSpPr>
                <a:spLocks noGrp="1"/>
              </p:cNvSpPr>
              <p:nvPr>
                <p:ph idx="1"/>
              </p:nvPr>
            </p:nvSpPr>
            <p:spPr/>
            <p:txBody>
              <a:bodyPr>
                <a:normAutofit lnSpcReduction="10000"/>
              </a:bodyPr>
              <a:lstStyle/>
              <a:p>
                <a:r>
                  <a:rPr lang="en-US" sz="3600" dirty="0"/>
                  <a:t>Types of formulation:</a:t>
                </a:r>
              </a:p>
              <a:p>
                <a:pPr lvl="1"/>
                <a:r>
                  <a:rPr lang="en-US" sz="3200" dirty="0"/>
                  <a:t>Weighted sum of % deviations	</a:t>
                </a:r>
              </a:p>
              <a:p>
                <a:pPr lvl="2"/>
                <a:r>
                  <a:rPr lang="en-US" sz="2400" b="1" dirty="0"/>
                  <a:t>Shortcomings: </a:t>
                </a:r>
                <a:r>
                  <a:rPr lang="en-US" sz="2400" dirty="0"/>
                  <a:t>The decision maker should know appropriate values for the weights, finds corner solutions only.</a:t>
                </a:r>
              </a:p>
              <a:p>
                <a:pPr lvl="1"/>
                <a:r>
                  <a:rPr lang="en-US" sz="3200" dirty="0"/>
                  <a:t>Minimax</a:t>
                </a:r>
              </a:p>
              <a:p>
                <a:pPr lvl="2"/>
                <a:r>
                  <a:rPr lang="en-US" sz="2400" b="1" dirty="0"/>
                  <a:t>Shortcomings: </a:t>
                </a:r>
                <a:r>
                  <a:rPr lang="en-US" sz="2400" dirty="0"/>
                  <a:t>The decision maker should know appropriate values for the weights</a:t>
                </a:r>
              </a:p>
              <a:p>
                <a:pPr lvl="1"/>
                <a14:m>
                  <m:oMath xmlns:m="http://schemas.openxmlformats.org/officeDocument/2006/math">
                    <m:r>
                      <a:rPr lang="en-US" sz="2800" i="1" smtClean="0">
                        <a:latin typeface="Cambria Math" panose="02040503050406030204" pitchFamily="18" charset="0"/>
                        <a:ea typeface="Cambria Math" panose="02040503050406030204" pitchFamily="18" charset="0"/>
                      </a:rPr>
                      <m:t>𝜀</m:t>
                    </m:r>
                  </m:oMath>
                </a14:m>
                <a:r>
                  <a:rPr lang="en-US" sz="2800" dirty="0"/>
                  <a:t>-Constraint</a:t>
                </a:r>
              </a:p>
              <a:p>
                <a:pPr lvl="2"/>
                <a:r>
                  <a:rPr lang="en-US" sz="2400" b="1" dirty="0"/>
                  <a:t>Shortcomings: </a:t>
                </a:r>
                <a:r>
                  <a:rPr lang="en-US" sz="2400" dirty="0"/>
                  <a:t>The decision maker should know appropriate value(s) for the </a:t>
                </a:r>
                <a14:m>
                  <m:oMath xmlns:m="http://schemas.openxmlformats.org/officeDocument/2006/math">
                    <m:r>
                      <a:rPr lang="en-US" sz="2400" i="1">
                        <a:latin typeface="Cambria Math" panose="02040503050406030204" pitchFamily="18" charset="0"/>
                        <a:ea typeface="Cambria Math" panose="02040503050406030204" pitchFamily="18" charset="0"/>
                      </a:rPr>
                      <m:t>𝜀</m:t>
                    </m:r>
                  </m:oMath>
                </a14:m>
                <a:endParaRPr lang="en-US" sz="2400" dirty="0"/>
              </a:p>
            </p:txBody>
          </p:sp>
        </mc:Choice>
        <mc:Fallback xmlns="">
          <p:sp>
            <p:nvSpPr>
              <p:cNvPr id="3" name="Content Placeholder 2">
                <a:extLst>
                  <a:ext uri="{FF2B5EF4-FFF2-40B4-BE49-F238E27FC236}">
                    <a16:creationId xmlns:a16="http://schemas.microsoft.com/office/drawing/2014/main" id="{8B445549-D19F-4B14-A303-CB39570A5179}"/>
                  </a:ext>
                </a:extLst>
              </p:cNvPr>
              <p:cNvSpPr>
                <a:spLocks noGrp="1" noRot="1" noChangeAspect="1" noMove="1" noResize="1" noEditPoints="1" noAdjustHandles="1" noChangeArrowheads="1" noChangeShapeType="1" noTextEdit="1"/>
              </p:cNvSpPr>
              <p:nvPr>
                <p:ph idx="1"/>
              </p:nvPr>
            </p:nvSpPr>
            <p:spPr>
              <a:blipFill>
                <a:blip r:embed="rId2"/>
                <a:stretch>
                  <a:fillRect l="-1697" t="-4848" r="-1394"/>
                </a:stretch>
              </a:blipFill>
            </p:spPr>
            <p:txBody>
              <a:bodyPr/>
              <a:lstStyle/>
              <a:p>
                <a:r>
                  <a:rPr lang="en-US">
                    <a:noFill/>
                  </a:rPr>
                  <a:t> </a:t>
                </a:r>
              </a:p>
            </p:txBody>
          </p:sp>
        </mc:Fallback>
      </mc:AlternateContent>
    </p:spTree>
    <p:extLst>
      <p:ext uri="{BB962C8B-B14F-4D97-AF65-F5344CB8AC3E}">
        <p14:creationId xmlns:p14="http://schemas.microsoft.com/office/powerpoint/2010/main" val="3095744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17EE-0FFF-457C-9090-02C3B2B14116}"/>
              </a:ext>
            </a:extLst>
          </p:cNvPr>
          <p:cNvSpPr>
            <a:spLocks noGrp="1"/>
          </p:cNvSpPr>
          <p:nvPr>
            <p:ph type="title"/>
          </p:nvPr>
        </p:nvSpPr>
        <p:spPr/>
        <p:txBody>
          <a:bodyPr/>
          <a:lstStyle/>
          <a:p>
            <a:r>
              <a:rPr lang="en-US" dirty="0"/>
              <a:t>2. Multi-objective Optimization</a:t>
            </a:r>
            <a:br>
              <a:rPr lang="en-US" dirty="0"/>
            </a:br>
            <a:r>
              <a:rPr lang="en-US" dirty="0"/>
              <a:t>Customer Service Phone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E8939B-1A2A-49B6-9562-145614AE0D3E}"/>
                  </a:ext>
                </a:extLst>
              </p:cNvPr>
              <p:cNvSpPr>
                <a:spLocks noGrp="1"/>
              </p:cNvSpPr>
              <p:nvPr>
                <p:ph idx="1"/>
              </p:nvPr>
            </p:nvSpPr>
            <p:spPr/>
            <p:txBody>
              <a:bodyPr>
                <a:normAutofit/>
              </a:bodyPr>
              <a:lstStyle/>
              <a:p>
                <a:r>
                  <a:rPr lang="en-US" sz="4000" dirty="0"/>
                  <a:t>Maximize Profit</a:t>
                </a:r>
              </a:p>
              <a:p>
                <a:pPr lvl="1"/>
                <a:r>
                  <a:rPr lang="en-US" sz="3600" dirty="0"/>
                  <a:t>Max </a:t>
                </a:r>
                <a14:m>
                  <m:oMath xmlns:m="http://schemas.openxmlformats.org/officeDocument/2006/math">
                    <m:r>
                      <a:rPr lang="en-US" sz="3600" b="0" i="1" smtClean="0">
                        <a:latin typeface="Cambria Math" panose="02040503050406030204" pitchFamily="18" charset="0"/>
                      </a:rPr>
                      <m:t>3</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𝐴</m:t>
                        </m:r>
                      </m:sub>
                    </m:sSub>
                    <m:r>
                      <a:rPr lang="en-US" sz="3600" b="0" i="1" smtClean="0">
                        <a:latin typeface="Cambria Math" panose="02040503050406030204" pitchFamily="18" charset="0"/>
                      </a:rPr>
                      <m:t>+2.5</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𝐵</m:t>
                        </m:r>
                      </m:sub>
                    </m:sSub>
                    <m:r>
                      <a:rPr lang="en-US" sz="3600" b="0" i="1" smtClean="0">
                        <a:latin typeface="Cambria Math" panose="02040503050406030204" pitchFamily="18" charset="0"/>
                      </a:rPr>
                      <m:t>+2(</m:t>
                    </m:r>
                    <m:d>
                      <m:dPr>
                        <m:ctrlPr>
                          <a:rPr lang="en-US" sz="3600" b="0" i="1" smtClean="0">
                            <a:latin typeface="Cambria Math" panose="02040503050406030204" pitchFamily="18" charset="0"/>
                          </a:rPr>
                        </m:ctrlPr>
                      </m:dPr>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𝐴</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𝐵</m:t>
                            </m:r>
                          </m:sub>
                        </m:sSub>
                      </m:e>
                    </m:d>
                    <m:r>
                      <a:rPr lang="en-US" sz="3600" b="0" i="1" smtClean="0">
                        <a:latin typeface="Cambria Math" panose="02040503050406030204" pitchFamily="18" charset="0"/>
                      </a:rPr>
                      <m:t>−40∗10)</m:t>
                    </m:r>
                  </m:oMath>
                </a14:m>
                <a:endParaRPr lang="en-US" sz="3600" dirty="0"/>
              </a:p>
              <a:p>
                <a:r>
                  <a:rPr lang="en-US" sz="4000" dirty="0"/>
                  <a:t>Minimize Overtime</a:t>
                </a:r>
              </a:p>
              <a:p>
                <a:pPr lvl="1"/>
                <a:r>
                  <a:rPr lang="en-US" sz="3600" dirty="0"/>
                  <a:t>Min </a:t>
                </a:r>
                <a14:m>
                  <m:oMath xmlns:m="http://schemas.openxmlformats.org/officeDocument/2006/math">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𝐴</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𝐵</m:t>
                            </m:r>
                          </m:sub>
                        </m:sSub>
                      </m:e>
                    </m:d>
                    <m:r>
                      <a:rPr lang="en-US" sz="3600" i="1">
                        <a:latin typeface="Cambria Math" panose="02040503050406030204" pitchFamily="18" charset="0"/>
                      </a:rPr>
                      <m:t>−40∗10</m:t>
                    </m:r>
                  </m:oMath>
                </a14:m>
                <a:endParaRPr lang="en-US" sz="3600" dirty="0"/>
              </a:p>
              <a:p>
                <a:endParaRPr lang="en-US" sz="4000" dirty="0"/>
              </a:p>
            </p:txBody>
          </p:sp>
        </mc:Choice>
        <mc:Fallback xmlns="">
          <p:sp>
            <p:nvSpPr>
              <p:cNvPr id="3" name="Content Placeholder 2">
                <a:extLst>
                  <a:ext uri="{FF2B5EF4-FFF2-40B4-BE49-F238E27FC236}">
                    <a16:creationId xmlns:a16="http://schemas.microsoft.com/office/drawing/2014/main" id="{31E8939B-1A2A-49B6-9562-145614AE0D3E}"/>
                  </a:ext>
                </a:extLst>
              </p:cNvPr>
              <p:cNvSpPr>
                <a:spLocks noGrp="1" noRot="1" noChangeAspect="1" noMove="1" noResize="1" noEditPoints="1" noAdjustHandles="1" noChangeArrowheads="1" noChangeShapeType="1" noTextEdit="1"/>
              </p:cNvSpPr>
              <p:nvPr>
                <p:ph idx="1"/>
              </p:nvPr>
            </p:nvSpPr>
            <p:spPr>
              <a:blipFill>
                <a:blip r:embed="rId2"/>
                <a:stretch>
                  <a:fillRect l="-1879" t="-4242"/>
                </a:stretch>
              </a:blipFill>
            </p:spPr>
            <p:txBody>
              <a:bodyPr/>
              <a:lstStyle/>
              <a:p>
                <a:r>
                  <a:rPr lang="en-US">
                    <a:noFill/>
                  </a:rPr>
                  <a:t> </a:t>
                </a:r>
              </a:p>
            </p:txBody>
          </p:sp>
        </mc:Fallback>
      </mc:AlternateContent>
    </p:spTree>
    <p:extLst>
      <p:ext uri="{BB962C8B-B14F-4D97-AF65-F5344CB8AC3E}">
        <p14:creationId xmlns:p14="http://schemas.microsoft.com/office/powerpoint/2010/main" val="1993186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2. Multi-objective Optimization</a:t>
            </a:r>
            <a:br>
              <a:rPr lang="en-US" dirty="0"/>
            </a:br>
            <a:r>
              <a:rPr lang="en-US" dirty="0"/>
              <a:t>Customer Service Phone Line</a:t>
            </a:r>
          </a:p>
        </p:txBody>
      </p:sp>
      <p:sp>
        <p:nvSpPr>
          <p:cNvPr id="28675" name="Rectangle 3"/>
          <p:cNvSpPr>
            <a:spLocks noGrp="1" noChangeArrowheads="1"/>
          </p:cNvSpPr>
          <p:nvPr>
            <p:ph idx="1"/>
          </p:nvPr>
        </p:nvSpPr>
        <p:spPr/>
        <p:txBody>
          <a:bodyPr>
            <a:normAutofit/>
          </a:bodyPr>
          <a:lstStyle/>
          <a:p>
            <a:r>
              <a:rPr lang="en-US" sz="2800" dirty="0"/>
              <a:t>If the objectives had target values we could treat them like the following goals:</a:t>
            </a:r>
          </a:p>
          <a:p>
            <a:r>
              <a:rPr lang="en-US" sz="2800" dirty="0"/>
              <a:t>	Goal 1: The total profit should be approximately t1.</a:t>
            </a:r>
          </a:p>
          <a:p>
            <a:r>
              <a:rPr lang="en-US" sz="2800" dirty="0"/>
              <a:t>	Goal 2: The amount overtime should be approximately t2.</a:t>
            </a:r>
          </a:p>
          <a:p>
            <a:r>
              <a:rPr lang="en-US" sz="2800" dirty="0"/>
              <a:t>We can solve 2 separate LP problems, independently optimizing each objective, to find values for t1, t2.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17EE-0FFF-457C-9090-02C3B2B14116}"/>
              </a:ext>
            </a:extLst>
          </p:cNvPr>
          <p:cNvSpPr>
            <a:spLocks noGrp="1"/>
          </p:cNvSpPr>
          <p:nvPr>
            <p:ph type="title"/>
          </p:nvPr>
        </p:nvSpPr>
        <p:spPr/>
        <p:txBody>
          <a:bodyPr/>
          <a:lstStyle/>
          <a:p>
            <a:r>
              <a:rPr lang="en-US" dirty="0"/>
              <a:t>2. Multi-objective Optimization</a:t>
            </a:r>
            <a:br>
              <a:rPr lang="en-US" dirty="0"/>
            </a:br>
            <a:r>
              <a:rPr lang="en-US" dirty="0"/>
              <a:t>Customer Service Phone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E8939B-1A2A-49B6-9562-145614AE0D3E}"/>
                  </a:ext>
                </a:extLst>
              </p:cNvPr>
              <p:cNvSpPr>
                <a:spLocks noGrp="1"/>
              </p:cNvSpPr>
              <p:nvPr>
                <p:ph idx="1"/>
              </p:nvPr>
            </p:nvSpPr>
            <p:spPr/>
            <p:txBody>
              <a:bodyPr>
                <a:normAutofit fontScale="85000" lnSpcReduction="20000"/>
              </a:bodyPr>
              <a:lstStyle/>
              <a:p>
                <a:r>
                  <a:rPr lang="en-US" sz="4000" dirty="0"/>
                  <a:t>Maximize Profit</a:t>
                </a:r>
              </a:p>
              <a:p>
                <a:pPr marL="201168" lvl="1" indent="0">
                  <a:buNone/>
                </a:pPr>
                <a:r>
                  <a:rPr lang="en-US" sz="3600" dirty="0"/>
                  <a:t>Max </a:t>
                </a:r>
                <a14:m>
                  <m:oMath xmlns:m="http://schemas.openxmlformats.org/officeDocument/2006/math">
                    <m:r>
                      <a:rPr lang="en-US" sz="3600" b="0" i="1" smtClean="0">
                        <a:latin typeface="Cambria Math" panose="02040503050406030204" pitchFamily="18" charset="0"/>
                      </a:rPr>
                      <m:t>3</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𝐴</m:t>
                        </m:r>
                      </m:sub>
                    </m:sSub>
                    <m:r>
                      <a:rPr lang="en-US" sz="3600" b="0" i="1" smtClean="0">
                        <a:latin typeface="Cambria Math" panose="02040503050406030204" pitchFamily="18" charset="0"/>
                      </a:rPr>
                      <m:t>+2.5</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𝐵</m:t>
                        </m:r>
                      </m:sub>
                    </m:sSub>
                    <m:r>
                      <a:rPr lang="en-US" sz="3600" b="0" i="1" smtClean="0">
                        <a:latin typeface="Cambria Math" panose="02040503050406030204" pitchFamily="18" charset="0"/>
                      </a:rPr>
                      <m:t>+2(</m:t>
                    </m:r>
                    <m:d>
                      <m:dPr>
                        <m:ctrlPr>
                          <a:rPr lang="en-US" sz="3600" b="0" i="1" smtClean="0">
                            <a:latin typeface="Cambria Math" panose="02040503050406030204" pitchFamily="18" charset="0"/>
                          </a:rPr>
                        </m:ctrlPr>
                      </m:dPr>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𝐴</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𝐵</m:t>
                            </m:r>
                          </m:sub>
                        </m:sSub>
                      </m:e>
                    </m:d>
                    <m:r>
                      <a:rPr lang="en-US" sz="3600" b="0" i="1" smtClean="0">
                        <a:latin typeface="Cambria Math" panose="02040503050406030204" pitchFamily="18" charset="0"/>
                      </a:rPr>
                      <m:t>−40∗10)</m:t>
                    </m:r>
                  </m:oMath>
                </a14:m>
                <a:endParaRPr lang="en-US" sz="3600" dirty="0"/>
              </a:p>
              <a:p>
                <a:r>
                  <a:rPr lang="en-US" sz="4000" dirty="0" err="1"/>
                  <a:t>S.t.</a:t>
                </a:r>
                <a:endParaRPr lang="en-US" sz="4000" dirty="0"/>
              </a:p>
              <a:p>
                <a14:m>
                  <m:oMath xmlns:m="http://schemas.openxmlformats.org/officeDocument/2006/math">
                    <m:sSub>
                      <m:sSubPr>
                        <m:ctrlPr>
                          <a:rPr lang="en-US" sz="4000" i="1">
                            <a:latin typeface="Cambria Math" panose="02040503050406030204" pitchFamily="18" charset="0"/>
                          </a:rPr>
                        </m:ctrlPr>
                      </m:sSubPr>
                      <m:e>
                        <m:r>
                          <a:rPr lang="en-US" sz="4000" b="0" i="1" smtClean="0">
                            <a:latin typeface="Cambria Math" panose="02040503050406030204" pitchFamily="18" charset="0"/>
                          </a:rPr>
                          <m:t>10</m:t>
                        </m:r>
                        <m:r>
                          <a:rPr lang="en-US" sz="4000" i="1">
                            <a:latin typeface="Cambria Math" panose="02040503050406030204" pitchFamily="18" charset="0"/>
                          </a:rPr>
                          <m:t>𝑋</m:t>
                        </m:r>
                      </m:e>
                      <m:sub>
                        <m:r>
                          <a:rPr lang="en-US" sz="4000" i="1">
                            <a:latin typeface="Cambria Math" panose="02040503050406030204" pitchFamily="18" charset="0"/>
                          </a:rPr>
                          <m:t>𝐴</m:t>
                        </m:r>
                      </m:sub>
                    </m:sSub>
                    <m:r>
                      <a:rPr lang="en-US" sz="4000" b="0" i="1" smtClean="0">
                        <a:latin typeface="Cambria Math" panose="02040503050406030204" pitchFamily="18" charset="0"/>
                      </a:rPr>
                      <m:t>≥4000</m:t>
                    </m:r>
                  </m:oMath>
                </a14:m>
                <a:endParaRPr lang="en-US" sz="4000" b="0" dirty="0"/>
              </a:p>
              <a:p>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𝑋</m:t>
                        </m:r>
                      </m:e>
                      <m:sub>
                        <m:r>
                          <a:rPr lang="en-US" sz="4000" i="1">
                            <a:latin typeface="Cambria Math" panose="02040503050406030204" pitchFamily="18" charset="0"/>
                          </a:rPr>
                          <m:t>𝐵</m:t>
                        </m:r>
                      </m:sub>
                    </m:sSub>
                    <m:r>
                      <a:rPr lang="en-US" sz="4000" b="0" i="1" smtClean="0">
                        <a:latin typeface="Cambria Math" panose="02040503050406030204" pitchFamily="18" charset="0"/>
                      </a:rPr>
                      <m:t>≥50</m:t>
                    </m:r>
                  </m:oMath>
                </a14:m>
                <a:endParaRPr lang="en-US" sz="4000" dirty="0"/>
              </a:p>
              <a:p>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𝑋</m:t>
                        </m:r>
                      </m:e>
                      <m:sub>
                        <m:r>
                          <a:rPr lang="en-US" sz="4000" b="0" i="1" smtClean="0">
                            <a:latin typeface="Cambria Math" panose="02040503050406030204" pitchFamily="18" charset="0"/>
                          </a:rPr>
                          <m:t>𝐴</m:t>
                        </m:r>
                      </m:sub>
                    </m:sSub>
                    <m:r>
                      <a:rPr lang="en-US" sz="4000" b="0" i="1" smtClean="0">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𝑋</m:t>
                        </m:r>
                      </m:e>
                      <m:sub>
                        <m:r>
                          <a:rPr lang="en-US" sz="4000" i="1">
                            <a:latin typeface="Cambria Math" panose="02040503050406030204" pitchFamily="18" charset="0"/>
                          </a:rPr>
                          <m:t>𝐵</m:t>
                        </m:r>
                      </m:sub>
                    </m:sSub>
                    <m:r>
                      <a:rPr lang="en-US" sz="4000" b="0" i="1" smtClean="0">
                        <a:latin typeface="Cambria Math" panose="02040503050406030204" pitchFamily="18" charset="0"/>
                      </a:rPr>
                      <m:t>≤10∗24∗7</m:t>
                    </m:r>
                  </m:oMath>
                </a14:m>
                <a:endParaRPr lang="en-US" sz="4000" dirty="0"/>
              </a:p>
              <a:p>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𝑋</m:t>
                        </m:r>
                      </m:e>
                      <m:sub>
                        <m:r>
                          <a:rPr lang="en-US" sz="4000" i="1">
                            <a:latin typeface="Cambria Math" panose="02040503050406030204" pitchFamily="18" charset="0"/>
                          </a:rPr>
                          <m:t>𝐴</m:t>
                        </m:r>
                      </m:sub>
                    </m:sSub>
                    <m:r>
                      <a:rPr lang="en-US" sz="4000" b="0" i="1" smtClean="0">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𝑋</m:t>
                        </m:r>
                      </m:e>
                      <m:sub>
                        <m:r>
                          <a:rPr lang="en-US" sz="4000" i="1">
                            <a:latin typeface="Cambria Math" panose="02040503050406030204" pitchFamily="18" charset="0"/>
                          </a:rPr>
                          <m:t>𝐵</m:t>
                        </m:r>
                      </m:sub>
                    </m:sSub>
                    <m:r>
                      <a:rPr lang="en-US" sz="4000" b="0" i="1" smtClean="0">
                        <a:latin typeface="Cambria Math" panose="02040503050406030204" pitchFamily="18" charset="0"/>
                      </a:rPr>
                      <m:t>≥0 </m:t>
                    </m:r>
                  </m:oMath>
                </a14:m>
                <a:endParaRPr lang="en-US" sz="4000" dirty="0"/>
              </a:p>
            </p:txBody>
          </p:sp>
        </mc:Choice>
        <mc:Fallback xmlns="">
          <p:sp>
            <p:nvSpPr>
              <p:cNvPr id="3" name="Content Placeholder 2">
                <a:extLst>
                  <a:ext uri="{FF2B5EF4-FFF2-40B4-BE49-F238E27FC236}">
                    <a16:creationId xmlns:a16="http://schemas.microsoft.com/office/drawing/2014/main" id="{31E8939B-1A2A-49B6-9562-145614AE0D3E}"/>
                  </a:ext>
                </a:extLst>
              </p:cNvPr>
              <p:cNvSpPr>
                <a:spLocks noGrp="1" noRot="1" noChangeAspect="1" noMove="1" noResize="1" noEditPoints="1" noAdjustHandles="1" noChangeArrowheads="1" noChangeShapeType="1" noTextEdit="1"/>
              </p:cNvSpPr>
              <p:nvPr>
                <p:ph idx="1"/>
              </p:nvPr>
            </p:nvSpPr>
            <p:spPr>
              <a:blipFill>
                <a:blip r:embed="rId2"/>
                <a:stretch>
                  <a:fillRect l="-1636" t="-5303"/>
                </a:stretch>
              </a:blipFill>
            </p:spPr>
            <p:txBody>
              <a:bodyPr/>
              <a:lstStyle/>
              <a:p>
                <a:r>
                  <a:rPr lang="en-US">
                    <a:noFill/>
                  </a:rPr>
                  <a:t> </a:t>
                </a:r>
              </a:p>
            </p:txBody>
          </p:sp>
        </mc:Fallback>
      </mc:AlternateContent>
    </p:spTree>
    <p:extLst>
      <p:ext uri="{BB962C8B-B14F-4D97-AF65-F5344CB8AC3E}">
        <p14:creationId xmlns:p14="http://schemas.microsoft.com/office/powerpoint/2010/main" val="95352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17EE-0FFF-457C-9090-02C3B2B14116}"/>
              </a:ext>
            </a:extLst>
          </p:cNvPr>
          <p:cNvSpPr>
            <a:spLocks noGrp="1"/>
          </p:cNvSpPr>
          <p:nvPr>
            <p:ph type="title"/>
          </p:nvPr>
        </p:nvSpPr>
        <p:spPr/>
        <p:txBody>
          <a:bodyPr/>
          <a:lstStyle/>
          <a:p>
            <a:r>
              <a:rPr lang="en-US" dirty="0"/>
              <a:t>2. Multi-objective Optimization</a:t>
            </a:r>
            <a:br>
              <a:rPr lang="en-US" dirty="0"/>
            </a:br>
            <a:r>
              <a:rPr lang="en-US" dirty="0"/>
              <a:t>Customer Service Phone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E8939B-1A2A-49B6-9562-145614AE0D3E}"/>
                  </a:ext>
                </a:extLst>
              </p:cNvPr>
              <p:cNvSpPr>
                <a:spLocks noGrp="1"/>
              </p:cNvSpPr>
              <p:nvPr>
                <p:ph idx="1"/>
              </p:nvPr>
            </p:nvSpPr>
            <p:spPr/>
            <p:txBody>
              <a:bodyPr>
                <a:normAutofit fontScale="85000" lnSpcReduction="20000"/>
              </a:bodyPr>
              <a:lstStyle/>
              <a:p>
                <a:pPr marL="201168" lvl="1" indent="0">
                  <a:buNone/>
                </a:pPr>
                <a:r>
                  <a:rPr lang="en-US" sz="3600" dirty="0"/>
                  <a:t>Minimize Overtime</a:t>
                </a:r>
              </a:p>
              <a:p>
                <a:pPr marL="201168" lvl="1" indent="0">
                  <a:buNone/>
                </a:pPr>
                <a:r>
                  <a:rPr lang="en-US" sz="3600" dirty="0"/>
                  <a:t>Min </a:t>
                </a:r>
                <a14:m>
                  <m:oMath xmlns:m="http://schemas.openxmlformats.org/officeDocument/2006/math">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𝐴</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𝐵</m:t>
                            </m:r>
                          </m:sub>
                        </m:sSub>
                      </m:e>
                    </m:d>
                    <m:r>
                      <a:rPr lang="en-US" sz="3600" i="1">
                        <a:latin typeface="Cambria Math" panose="02040503050406030204" pitchFamily="18" charset="0"/>
                      </a:rPr>
                      <m:t>−40∗10</m:t>
                    </m:r>
                  </m:oMath>
                </a14:m>
                <a:endParaRPr lang="en-US" sz="3600" dirty="0"/>
              </a:p>
              <a:p>
                <a:r>
                  <a:rPr lang="en-US" sz="4000" dirty="0" err="1"/>
                  <a:t>S.t.</a:t>
                </a:r>
                <a:endParaRPr lang="en-US" sz="4000" dirty="0"/>
              </a:p>
              <a:p>
                <a14:m>
                  <m:oMath xmlns:m="http://schemas.openxmlformats.org/officeDocument/2006/math">
                    <m:sSub>
                      <m:sSubPr>
                        <m:ctrlPr>
                          <a:rPr lang="en-US" sz="4000" i="1">
                            <a:latin typeface="Cambria Math" panose="02040503050406030204" pitchFamily="18" charset="0"/>
                          </a:rPr>
                        </m:ctrlPr>
                      </m:sSubPr>
                      <m:e>
                        <m:r>
                          <a:rPr lang="en-US" sz="4000" b="0" i="1" smtClean="0">
                            <a:latin typeface="Cambria Math" panose="02040503050406030204" pitchFamily="18" charset="0"/>
                          </a:rPr>
                          <m:t>10</m:t>
                        </m:r>
                        <m:r>
                          <a:rPr lang="en-US" sz="4000" i="1">
                            <a:latin typeface="Cambria Math" panose="02040503050406030204" pitchFamily="18" charset="0"/>
                          </a:rPr>
                          <m:t>𝑋</m:t>
                        </m:r>
                      </m:e>
                      <m:sub>
                        <m:r>
                          <a:rPr lang="en-US" sz="4000" i="1">
                            <a:latin typeface="Cambria Math" panose="02040503050406030204" pitchFamily="18" charset="0"/>
                          </a:rPr>
                          <m:t>𝐴</m:t>
                        </m:r>
                      </m:sub>
                    </m:sSub>
                    <m:r>
                      <a:rPr lang="en-US" sz="4000" b="0" i="1" smtClean="0">
                        <a:latin typeface="Cambria Math" panose="02040503050406030204" pitchFamily="18" charset="0"/>
                      </a:rPr>
                      <m:t>≥4000</m:t>
                    </m:r>
                  </m:oMath>
                </a14:m>
                <a:endParaRPr lang="en-US" sz="4000" b="0" dirty="0"/>
              </a:p>
              <a:p>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𝑋</m:t>
                        </m:r>
                      </m:e>
                      <m:sub>
                        <m:r>
                          <a:rPr lang="en-US" sz="4000" i="1">
                            <a:latin typeface="Cambria Math" panose="02040503050406030204" pitchFamily="18" charset="0"/>
                          </a:rPr>
                          <m:t>𝐵</m:t>
                        </m:r>
                      </m:sub>
                    </m:sSub>
                    <m:r>
                      <a:rPr lang="en-US" sz="4000" b="0" i="1" smtClean="0">
                        <a:latin typeface="Cambria Math" panose="02040503050406030204" pitchFamily="18" charset="0"/>
                      </a:rPr>
                      <m:t>≥50</m:t>
                    </m:r>
                  </m:oMath>
                </a14:m>
                <a:endParaRPr lang="en-US" sz="4000" dirty="0"/>
              </a:p>
              <a:p>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𝑋</m:t>
                        </m:r>
                      </m:e>
                      <m:sub>
                        <m:r>
                          <a:rPr lang="en-US" sz="4000" b="0" i="1" smtClean="0">
                            <a:latin typeface="Cambria Math" panose="02040503050406030204" pitchFamily="18" charset="0"/>
                          </a:rPr>
                          <m:t>𝐴</m:t>
                        </m:r>
                      </m:sub>
                    </m:sSub>
                    <m:r>
                      <a:rPr lang="en-US" sz="4000" b="0" i="1" smtClean="0">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𝑋</m:t>
                        </m:r>
                      </m:e>
                      <m:sub>
                        <m:r>
                          <a:rPr lang="en-US" sz="4000" i="1">
                            <a:latin typeface="Cambria Math" panose="02040503050406030204" pitchFamily="18" charset="0"/>
                          </a:rPr>
                          <m:t>𝐵</m:t>
                        </m:r>
                      </m:sub>
                    </m:sSub>
                    <m:r>
                      <a:rPr lang="en-US" sz="4000" b="0" i="1" smtClean="0">
                        <a:latin typeface="Cambria Math" panose="02040503050406030204" pitchFamily="18" charset="0"/>
                      </a:rPr>
                      <m:t>≤10∗24∗7</m:t>
                    </m:r>
                  </m:oMath>
                </a14:m>
                <a:endParaRPr lang="en-US" sz="4000" dirty="0"/>
              </a:p>
              <a:p>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𝑋</m:t>
                        </m:r>
                      </m:e>
                      <m:sub>
                        <m:r>
                          <a:rPr lang="en-US" sz="4000" i="1">
                            <a:latin typeface="Cambria Math" panose="02040503050406030204" pitchFamily="18" charset="0"/>
                          </a:rPr>
                          <m:t>𝐴</m:t>
                        </m:r>
                      </m:sub>
                    </m:sSub>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𝑋</m:t>
                        </m:r>
                      </m:e>
                      <m:sub>
                        <m:r>
                          <a:rPr lang="en-US" sz="4000" i="1">
                            <a:latin typeface="Cambria Math" panose="02040503050406030204" pitchFamily="18" charset="0"/>
                          </a:rPr>
                          <m:t>𝐵</m:t>
                        </m:r>
                      </m:sub>
                    </m:sSub>
                    <m:r>
                      <a:rPr lang="en-US" sz="4000" i="1">
                        <a:latin typeface="Cambria Math" panose="02040503050406030204" pitchFamily="18" charset="0"/>
                      </a:rPr>
                      <m:t>≥0</m:t>
                    </m:r>
                  </m:oMath>
                </a14:m>
                <a:endParaRPr lang="en-US" sz="4000" dirty="0"/>
              </a:p>
            </p:txBody>
          </p:sp>
        </mc:Choice>
        <mc:Fallback xmlns="">
          <p:sp>
            <p:nvSpPr>
              <p:cNvPr id="3" name="Content Placeholder 2">
                <a:extLst>
                  <a:ext uri="{FF2B5EF4-FFF2-40B4-BE49-F238E27FC236}">
                    <a16:creationId xmlns:a16="http://schemas.microsoft.com/office/drawing/2014/main" id="{31E8939B-1A2A-49B6-9562-145614AE0D3E}"/>
                  </a:ext>
                </a:extLst>
              </p:cNvPr>
              <p:cNvSpPr>
                <a:spLocks noGrp="1" noRot="1" noChangeAspect="1" noMove="1" noResize="1" noEditPoints="1" noAdjustHandles="1" noChangeArrowheads="1" noChangeShapeType="1" noTextEdit="1"/>
              </p:cNvSpPr>
              <p:nvPr>
                <p:ph idx="1"/>
              </p:nvPr>
            </p:nvSpPr>
            <p:spPr>
              <a:blipFill>
                <a:blip r:embed="rId2"/>
                <a:stretch>
                  <a:fillRect l="-1636" t="-5000"/>
                </a:stretch>
              </a:blipFill>
            </p:spPr>
            <p:txBody>
              <a:bodyPr/>
              <a:lstStyle/>
              <a:p>
                <a:r>
                  <a:rPr lang="en-US">
                    <a:noFill/>
                  </a:rPr>
                  <a:t> </a:t>
                </a:r>
              </a:p>
            </p:txBody>
          </p:sp>
        </mc:Fallback>
      </mc:AlternateContent>
    </p:spTree>
    <p:extLst>
      <p:ext uri="{BB962C8B-B14F-4D97-AF65-F5344CB8AC3E}">
        <p14:creationId xmlns:p14="http://schemas.microsoft.com/office/powerpoint/2010/main" val="470919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US" dirty="0"/>
              <a:t>2. Multi-objective Optimization</a:t>
            </a:r>
            <a:br>
              <a:rPr lang="en-US" dirty="0"/>
            </a:br>
            <a:r>
              <a:rPr lang="en-US" dirty="0"/>
              <a:t>Customer Service Phone Line</a:t>
            </a:r>
            <a:br>
              <a:rPr lang="en-US" dirty="0"/>
            </a:br>
            <a:r>
              <a:rPr lang="en-US" dirty="0"/>
              <a:t>Sum of Weighted % Deviations</a:t>
            </a:r>
          </a:p>
        </p:txBody>
      </p:sp>
      <p:sp>
        <p:nvSpPr>
          <p:cNvPr id="28675" name="Rectangle 3"/>
          <p:cNvSpPr>
            <a:spLocks noGrp="1" noChangeArrowheads="1"/>
          </p:cNvSpPr>
          <p:nvPr>
            <p:ph idx="1"/>
          </p:nvPr>
        </p:nvSpPr>
        <p:spPr/>
        <p:txBody>
          <a:bodyPr>
            <a:normAutofit/>
          </a:bodyPr>
          <a:lstStyle/>
          <a:p>
            <a:r>
              <a:rPr lang="en-US" sz="2800" dirty="0"/>
              <a:t>If the objectives had target values we could treat them like the following goals:</a:t>
            </a:r>
          </a:p>
          <a:p>
            <a:r>
              <a:rPr lang="en-US" sz="2800" dirty="0"/>
              <a:t>	Goal 1: The total profit should be approximately 7575.</a:t>
            </a:r>
          </a:p>
          <a:p>
            <a:r>
              <a:rPr lang="en-US" sz="2800" dirty="0"/>
              <a:t>	Goal 2: The amount overtime should be approximately 50.</a:t>
            </a:r>
          </a:p>
        </p:txBody>
      </p:sp>
    </p:spTree>
    <p:extLst>
      <p:ext uri="{BB962C8B-B14F-4D97-AF65-F5344CB8AC3E}">
        <p14:creationId xmlns:p14="http://schemas.microsoft.com/office/powerpoint/2010/main" val="324078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5F992-DFFA-471B-91B8-464259CD5447}"/>
              </a:ext>
            </a:extLst>
          </p:cNvPr>
          <p:cNvSpPr>
            <a:spLocks noGrp="1"/>
          </p:cNvSpPr>
          <p:nvPr>
            <p:ph type="title"/>
          </p:nvPr>
        </p:nvSpPr>
        <p:spPr/>
        <p:txBody>
          <a:bodyPr/>
          <a:lstStyle/>
          <a:p>
            <a:r>
              <a:rPr lang="en-US" dirty="0"/>
              <a:t>Multi-objective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BD87C0-D03B-4AAC-9A6A-CCCB60EB2429}"/>
                  </a:ext>
                </a:extLst>
              </p:cNvPr>
              <p:cNvSpPr>
                <a:spLocks noGrp="1"/>
              </p:cNvSpPr>
              <p:nvPr>
                <p:ph idx="1"/>
              </p:nvPr>
            </p:nvSpPr>
            <p:spPr/>
            <p:txBody>
              <a:bodyPr>
                <a:normAutofit lnSpcReduction="10000"/>
              </a:bodyPr>
              <a:lstStyle/>
              <a:p>
                <a:r>
                  <a:rPr lang="en-US" dirty="0"/>
                  <a:t>In mathematical problems so far we discussed single objectives and hard constraints.</a:t>
                </a:r>
              </a:p>
              <a:p>
                <a:pPr>
                  <a:buFont typeface="Arial" panose="020B0604020202020204" pitchFamily="34" charset="0"/>
                  <a:buChar char="•"/>
                </a:pPr>
                <a:r>
                  <a:rPr lang="en-US" b="1" dirty="0"/>
                  <a:t>Hard Constraints:</a:t>
                </a:r>
              </a:p>
              <a:p>
                <a:pPr lvl="1">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5</m:t>
                        </m:r>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≤100</m:t>
                    </m:r>
                  </m:oMath>
                </a14:m>
                <a:endParaRPr lang="en-US" dirty="0"/>
              </a:p>
              <a:p>
                <a:pPr lvl="1">
                  <a:buFont typeface="Arial" panose="020B0604020202020204" pitchFamily="34" charset="0"/>
                  <a:buChar char="•"/>
                </a:pPr>
                <a:r>
                  <a:rPr lang="en-US" dirty="0"/>
                  <a:t>A resource or budget constraint that indicates the maximum available amount. </a:t>
                </a:r>
              </a:p>
              <a:p>
                <a:pPr lvl="1">
                  <a:buFont typeface="Arial" panose="020B0604020202020204" pitchFamily="34" charset="0"/>
                  <a:buChar char="•"/>
                </a:pPr>
                <a:r>
                  <a:rPr lang="en-US" dirty="0"/>
                  <a:t>What if the limit on the budget or the resource is not “definite”, i.e., we may exceed them a little it.?</a:t>
                </a:r>
              </a:p>
              <a:p>
                <a:pPr lvl="1">
                  <a:buFont typeface="Arial" panose="020B0604020202020204" pitchFamily="34" charset="0"/>
                  <a:buChar char="•"/>
                </a:pPr>
                <a:r>
                  <a:rPr lang="en-US" b="1" dirty="0"/>
                  <a:t>Soft constraints </a:t>
                </a:r>
                <a:r>
                  <a:rPr lang="en-US" dirty="0"/>
                  <a:t>model situations where a constraint may be violated. Usually there is a penalty associated with violating a constraint.</a:t>
                </a:r>
              </a:p>
              <a:p>
                <a:pPr>
                  <a:buFont typeface="Arial" panose="020B0604020202020204" pitchFamily="34" charset="0"/>
                  <a:buChar char="•"/>
                </a:pPr>
                <a:r>
                  <a:rPr lang="en-US" dirty="0"/>
                  <a:t>There may be </a:t>
                </a:r>
                <a:r>
                  <a:rPr lang="en-US" b="1" dirty="0"/>
                  <a:t>multiple objectives </a:t>
                </a:r>
                <a:r>
                  <a:rPr lang="en-US" dirty="0"/>
                  <a:t>you would like to achieve</a:t>
                </a:r>
              </a:p>
              <a:p>
                <a:pPr lvl="1">
                  <a:buFont typeface="Arial" panose="020B0604020202020204" pitchFamily="34" charset="0"/>
                  <a:buChar char="•"/>
                </a:pPr>
                <a:r>
                  <a:rPr lang="en-US" dirty="0"/>
                  <a:t>Maximize Profits and Minimize Environmental Impact</a:t>
                </a:r>
              </a:p>
              <a:p>
                <a:pPr lvl="1">
                  <a:buFont typeface="Arial" panose="020B0604020202020204" pitchFamily="34" charset="0"/>
                  <a:buChar char="•"/>
                </a:pPr>
                <a:r>
                  <a:rPr lang="en-US" dirty="0"/>
                  <a:t>We can solve problems with multiple objectives using </a:t>
                </a:r>
              </a:p>
              <a:p>
                <a:pPr lvl="2">
                  <a:buFont typeface="Arial" panose="020B0604020202020204" pitchFamily="34" charset="0"/>
                  <a:buChar char="•"/>
                </a:pPr>
                <a:r>
                  <a:rPr lang="en-US" dirty="0"/>
                  <a:t>Weighted sum </a:t>
                </a:r>
              </a:p>
              <a:p>
                <a:pPr lvl="2">
                  <a:buFont typeface="Arial" panose="020B0604020202020204" pitchFamily="34" charset="0"/>
                  <a:buChar char="•"/>
                </a:pP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a:t> Constraint</a:t>
                </a:r>
              </a:p>
              <a:p>
                <a:pPr lvl="2">
                  <a:buFont typeface="Arial" panose="020B0604020202020204" pitchFamily="34" charset="0"/>
                  <a:buChar char="•"/>
                </a:pPr>
                <a:r>
                  <a:rPr lang="en-US" dirty="0"/>
                  <a:t>Of course there are more!</a:t>
                </a:r>
              </a:p>
              <a:p>
                <a:pPr lvl="2">
                  <a:buFont typeface="Arial" panose="020B0604020202020204" pitchFamily="34" charset="0"/>
                  <a:buChar char="•"/>
                </a:pPr>
                <a:endParaRPr lang="en-US" dirty="0"/>
              </a:p>
              <a:p>
                <a:pPr lvl="1">
                  <a:buFont typeface="Arial" panose="020B0604020202020204" pitchFamily="34" charset="0"/>
                  <a:buChar char="•"/>
                </a:pPr>
                <a:endParaRPr lang="en-US" dirty="0"/>
              </a:p>
              <a:p>
                <a:endParaRPr lang="en-US" dirty="0"/>
              </a:p>
            </p:txBody>
          </p:sp>
        </mc:Choice>
        <mc:Fallback xmlns="">
          <p:sp>
            <p:nvSpPr>
              <p:cNvPr id="3" name="Content Placeholder 2">
                <a:extLst>
                  <a:ext uri="{FF2B5EF4-FFF2-40B4-BE49-F238E27FC236}">
                    <a16:creationId xmlns:a16="http://schemas.microsoft.com/office/drawing/2014/main" id="{0DBD87C0-D03B-4AAC-9A6A-CCCB60EB2429}"/>
                  </a:ext>
                </a:extLst>
              </p:cNvPr>
              <p:cNvSpPr>
                <a:spLocks noGrp="1" noRot="1" noChangeAspect="1" noMove="1" noResize="1" noEditPoints="1" noAdjustHandles="1" noChangeArrowheads="1" noChangeShapeType="1" noTextEdit="1"/>
              </p:cNvSpPr>
              <p:nvPr>
                <p:ph idx="1"/>
              </p:nvPr>
            </p:nvSpPr>
            <p:spPr>
              <a:blipFill>
                <a:blip r:embed="rId2"/>
                <a:stretch>
                  <a:fillRect l="-1455" t="-2273"/>
                </a:stretch>
              </a:blipFill>
            </p:spPr>
            <p:txBody>
              <a:bodyPr/>
              <a:lstStyle/>
              <a:p>
                <a:r>
                  <a:rPr lang="en-US">
                    <a:noFill/>
                  </a:rPr>
                  <a:t> </a:t>
                </a:r>
              </a:p>
            </p:txBody>
          </p:sp>
        </mc:Fallback>
      </mc:AlternateContent>
    </p:spTree>
    <p:extLst>
      <p:ext uri="{BB962C8B-B14F-4D97-AF65-F5344CB8AC3E}">
        <p14:creationId xmlns:p14="http://schemas.microsoft.com/office/powerpoint/2010/main" val="390186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17EE-0FFF-457C-9090-02C3B2B14116}"/>
              </a:ext>
            </a:extLst>
          </p:cNvPr>
          <p:cNvSpPr>
            <a:spLocks noGrp="1"/>
          </p:cNvSpPr>
          <p:nvPr>
            <p:ph type="title"/>
          </p:nvPr>
        </p:nvSpPr>
        <p:spPr/>
        <p:txBody>
          <a:bodyPr/>
          <a:lstStyle/>
          <a:p>
            <a:r>
              <a:rPr lang="en-US" dirty="0"/>
              <a:t>2. Multi-objective Optimization</a:t>
            </a:r>
            <a:br>
              <a:rPr lang="en-US" dirty="0"/>
            </a:br>
            <a:r>
              <a:rPr lang="en-US" dirty="0"/>
              <a:t>Customer Service Phone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E8939B-1A2A-49B6-9562-145614AE0D3E}"/>
                  </a:ext>
                </a:extLst>
              </p:cNvPr>
              <p:cNvSpPr>
                <a:spLocks noGrp="1"/>
              </p:cNvSpPr>
              <p:nvPr>
                <p:ph idx="1"/>
              </p:nvPr>
            </p:nvSpPr>
            <p:spPr/>
            <p:txBody>
              <a:bodyPr>
                <a:normAutofit/>
              </a:bodyPr>
              <a:lstStyle/>
              <a:p>
                <a:pPr marL="201168" lvl="1" indent="0">
                  <a:buNone/>
                </a:pPr>
                <a:r>
                  <a:rPr lang="en-US" sz="2000" dirty="0"/>
                  <a:t>Min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1[7575−</m:t>
                        </m:r>
                        <m:r>
                          <a:rPr lang="en-US" sz="2000" i="1">
                            <a:latin typeface="Cambria Math" panose="02040503050406030204" pitchFamily="18" charset="0"/>
                          </a:rPr>
                          <m:t>3</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𝐴</m:t>
                            </m:r>
                          </m:sub>
                        </m:sSub>
                        <m:r>
                          <a:rPr lang="en-US" sz="2000" i="1">
                            <a:latin typeface="Cambria Math" panose="02040503050406030204" pitchFamily="18" charset="0"/>
                          </a:rPr>
                          <m:t>+2.5</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𝐵</m:t>
                            </m:r>
                          </m:sub>
                        </m:sSub>
                        <m:r>
                          <a:rPr lang="en-US" sz="2000" i="1">
                            <a:latin typeface="Cambria Math" panose="02040503050406030204" pitchFamily="18" charset="0"/>
                          </a:rPr>
                          <m:t>+2</m:t>
                        </m:r>
                        <m:d>
                          <m:dPr>
                            <m:ctrlPr>
                              <a:rPr lang="en-US" sz="2000" i="1">
                                <a:latin typeface="Cambria Math" panose="02040503050406030204" pitchFamily="18" charset="0"/>
                              </a:rPr>
                            </m:ctrlPr>
                          </m:d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𝐴</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𝐵</m:t>
                                    </m:r>
                                  </m:sub>
                                </m:sSub>
                              </m:e>
                            </m:d>
                            <m:r>
                              <a:rPr lang="en-US" sz="2000" i="1">
                                <a:latin typeface="Cambria Math" panose="02040503050406030204" pitchFamily="18" charset="0"/>
                              </a:rPr>
                              <m:t>−40∗10</m:t>
                            </m:r>
                          </m:e>
                        </m:d>
                        <m:r>
                          <a:rPr lang="en-US" sz="2000" b="0" i="1" smtClean="0">
                            <a:latin typeface="Cambria Math" panose="02040503050406030204" pitchFamily="18" charset="0"/>
                          </a:rPr>
                          <m:t>]</m:t>
                        </m:r>
                        <m:r>
                          <m:rPr>
                            <m:nor/>
                          </m:rPr>
                          <a:rPr lang="en-US" sz="2000" dirty="0"/>
                          <m:t> </m:t>
                        </m:r>
                      </m:num>
                      <m:den>
                        <m:r>
                          <a:rPr lang="en-US" sz="2000" b="0" i="1" dirty="0" smtClean="0">
                            <a:latin typeface="Cambria Math" panose="02040503050406030204" pitchFamily="18" charset="0"/>
                          </a:rPr>
                          <m:t>75</m:t>
                        </m:r>
                        <m:r>
                          <a:rPr lang="en-US" sz="2000" b="0" i="1" smtClean="0">
                            <a:latin typeface="Cambria Math" panose="02040503050406030204" pitchFamily="18" charset="0"/>
                          </a:rPr>
                          <m:t>75</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𝐴</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𝐵</m:t>
                                </m:r>
                              </m:sub>
                            </m:sSub>
                          </m:e>
                        </m:d>
                        <m:r>
                          <a:rPr lang="en-US" sz="2000" i="1">
                            <a:latin typeface="Cambria Math" panose="02040503050406030204" pitchFamily="18" charset="0"/>
                          </a:rPr>
                          <m:t>−40∗10</m:t>
                        </m:r>
                        <m:r>
                          <a:rPr lang="en-US" sz="2000" b="0" i="1" smtClean="0">
                            <a:latin typeface="Cambria Math" panose="02040503050406030204" pitchFamily="18" charset="0"/>
                          </a:rPr>
                          <m:t>−50</m:t>
                        </m:r>
                        <m:r>
                          <a:rPr lang="en-US" sz="2000" i="1">
                            <a:latin typeface="Cambria Math" panose="02040503050406030204" pitchFamily="18" charset="0"/>
                          </a:rPr>
                          <m:t>]</m:t>
                        </m:r>
                        <m:r>
                          <m:rPr>
                            <m:nor/>
                          </m:rPr>
                          <a:rPr lang="en-US" sz="2000" dirty="0"/>
                          <m:t> </m:t>
                        </m:r>
                      </m:num>
                      <m:den>
                        <m:r>
                          <a:rPr lang="en-US" sz="2000" b="0" i="1" dirty="0" smtClean="0">
                            <a:latin typeface="Cambria Math" panose="02040503050406030204" pitchFamily="18" charset="0"/>
                          </a:rPr>
                          <m:t>50</m:t>
                        </m:r>
                      </m:den>
                    </m:f>
                  </m:oMath>
                </a14:m>
                <a:endParaRPr lang="en-US" sz="2000" dirty="0"/>
              </a:p>
              <a:p>
                <a:pPr marL="201168" lvl="1" indent="0">
                  <a:buNone/>
                </a:pPr>
                <a:r>
                  <a:rPr lang="en-US" sz="2000" dirty="0" err="1"/>
                  <a:t>S.t.</a:t>
                </a:r>
                <a:endParaRPr lang="en-US" sz="2000" dirty="0"/>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10</m:t>
                        </m:r>
                        <m:r>
                          <a:rPr lang="en-US" i="1">
                            <a:latin typeface="Cambria Math" panose="02040503050406030204" pitchFamily="18" charset="0"/>
                          </a:rPr>
                          <m:t>𝑋</m:t>
                        </m:r>
                      </m:e>
                      <m:sub>
                        <m:r>
                          <a:rPr lang="en-US" i="1">
                            <a:latin typeface="Cambria Math" panose="02040503050406030204" pitchFamily="18" charset="0"/>
                          </a:rPr>
                          <m:t>𝐴</m:t>
                        </m:r>
                      </m:sub>
                    </m:sSub>
                    <m:r>
                      <a:rPr lang="en-US" b="0" i="1" smtClean="0">
                        <a:latin typeface="Cambria Math" panose="02040503050406030204" pitchFamily="18" charset="0"/>
                      </a:rPr>
                      <m:t>≥4000</m:t>
                    </m:r>
                  </m:oMath>
                </a14:m>
                <a:endParaRPr lang="en-US" b="0"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r>
                      <a:rPr lang="en-US" b="0" i="1" smtClean="0">
                        <a:latin typeface="Cambria Math" panose="02040503050406030204" pitchFamily="18" charset="0"/>
                      </a:rPr>
                      <m:t>≥50</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r>
                      <a:rPr lang="en-US" b="0" i="1" smtClean="0">
                        <a:latin typeface="Cambria Math" panose="02040503050406030204" pitchFamily="18" charset="0"/>
                      </a:rPr>
                      <m:t>≤10∗24∗7</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r>
                      <a:rPr lang="en-US" i="1">
                        <a:latin typeface="Cambria Math" panose="02040503050406030204" pitchFamily="18" charset="0"/>
                      </a:rPr>
                      <m:t>≥0</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31E8939B-1A2A-49B6-9562-145614AE0D3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52362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17EE-0FFF-457C-9090-02C3B2B14116}"/>
              </a:ext>
            </a:extLst>
          </p:cNvPr>
          <p:cNvSpPr>
            <a:spLocks noGrp="1"/>
          </p:cNvSpPr>
          <p:nvPr>
            <p:ph type="title"/>
          </p:nvPr>
        </p:nvSpPr>
        <p:spPr/>
        <p:txBody>
          <a:bodyPr/>
          <a:lstStyle/>
          <a:p>
            <a:r>
              <a:rPr lang="en-US" dirty="0"/>
              <a:t>2. Multi-objective Optimization</a:t>
            </a:r>
            <a:br>
              <a:rPr lang="en-US" dirty="0"/>
            </a:br>
            <a:r>
              <a:rPr lang="en-US" dirty="0"/>
              <a:t>Customer Service Phone Line</a:t>
            </a:r>
          </a:p>
        </p:txBody>
      </p:sp>
      <p:sp>
        <p:nvSpPr>
          <p:cNvPr id="7" name="Content Placeholder 6">
            <a:extLst>
              <a:ext uri="{FF2B5EF4-FFF2-40B4-BE49-F238E27FC236}">
                <a16:creationId xmlns:a16="http://schemas.microsoft.com/office/drawing/2014/main" id="{ED5E72D9-DA2C-4542-9C66-BB6E57704745}"/>
              </a:ext>
            </a:extLst>
          </p:cNvPr>
          <p:cNvSpPr>
            <a:spLocks noGrp="1"/>
          </p:cNvSpPr>
          <p:nvPr>
            <p:ph idx="1"/>
          </p:nvPr>
        </p:nvSpPr>
        <p:spPr>
          <a:xfrm>
            <a:off x="1097280" y="1845734"/>
            <a:ext cx="5223309" cy="4023360"/>
          </a:xfrm>
        </p:spPr>
        <p:txBody>
          <a:bodyPr>
            <a:normAutofit fontScale="92500" lnSpcReduction="10000"/>
          </a:bodyPr>
          <a:lstStyle/>
          <a:p>
            <a:r>
              <a:rPr lang="en-US" dirty="0"/>
              <a:t>  P1=</a:t>
            </a:r>
            <a:r>
              <a:rPr lang="en-US" dirty="0" err="1"/>
              <a:t>RegionPlot</a:t>
            </a:r>
            <a:r>
              <a:rPr lang="en-US" dirty="0"/>
              <a:t>[{10XA&gt;=4000&amp;&amp;XB&gt;=50&amp;&amp;XA+XB&lt;=1680},{XA,0,1700},{XB,0,1000},</a:t>
            </a:r>
            <a:r>
              <a:rPr lang="en-US" dirty="0" err="1"/>
              <a:t>PlotLegends</a:t>
            </a:r>
            <a:r>
              <a:rPr lang="en-US" dirty="0"/>
              <a:t>-&gt;"Expressions"]</a:t>
            </a:r>
          </a:p>
          <a:p>
            <a:endParaRPr lang="en-US" dirty="0"/>
          </a:p>
          <a:p>
            <a:r>
              <a:rPr lang="en-US" dirty="0"/>
              <a:t>P2=</a:t>
            </a:r>
            <a:r>
              <a:rPr lang="en-US" dirty="0" err="1"/>
              <a:t>ContourPlot</a:t>
            </a:r>
            <a:r>
              <a:rPr lang="en-US" dirty="0"/>
              <a:t>[{((XA+XB)-40*10== 50)},{XA,0,1000},{XB,0,1700},</a:t>
            </a:r>
            <a:r>
              <a:rPr lang="en-US" dirty="0" err="1"/>
              <a:t>PlotLegends</a:t>
            </a:r>
            <a:r>
              <a:rPr lang="en-US" dirty="0"/>
              <a:t>-&gt;"Expressions"]</a:t>
            </a:r>
          </a:p>
          <a:p>
            <a:r>
              <a:rPr lang="en-US" dirty="0"/>
              <a:t>P3=</a:t>
            </a:r>
            <a:r>
              <a:rPr lang="en-US" dirty="0" err="1"/>
              <a:t>ContourPlot</a:t>
            </a:r>
            <a:r>
              <a:rPr lang="en-US" dirty="0"/>
              <a:t>[{3XA+2.5XB+2*((XA+XB)-400)== 7575},{XA,0,1700},{XB,0,1000},</a:t>
            </a:r>
            <a:r>
              <a:rPr lang="en-US" dirty="0" err="1"/>
              <a:t>PlotLegends</a:t>
            </a:r>
            <a:r>
              <a:rPr lang="en-US" dirty="0"/>
              <a:t>-&gt;"Expressions"]</a:t>
            </a:r>
          </a:p>
          <a:p>
            <a:endParaRPr lang="en-US" dirty="0"/>
          </a:p>
          <a:p>
            <a:r>
              <a:rPr lang="en-US" dirty="0"/>
              <a:t>Show[P1,P2,P3,PlotLegends-&gt;"Expressions"]</a:t>
            </a:r>
          </a:p>
        </p:txBody>
      </p:sp>
      <p:pic>
        <p:nvPicPr>
          <p:cNvPr id="9" name="Picture 8">
            <a:extLst>
              <a:ext uri="{FF2B5EF4-FFF2-40B4-BE49-F238E27FC236}">
                <a16:creationId xmlns:a16="http://schemas.microsoft.com/office/drawing/2014/main" id="{EC761D65-D4A6-425B-85A0-550D43E7B841}"/>
              </a:ext>
            </a:extLst>
          </p:cNvPr>
          <p:cNvPicPr>
            <a:picLocks noChangeAspect="1"/>
          </p:cNvPicPr>
          <p:nvPr/>
        </p:nvPicPr>
        <p:blipFill>
          <a:blip r:embed="rId2"/>
          <a:stretch>
            <a:fillRect/>
          </a:stretch>
        </p:blipFill>
        <p:spPr>
          <a:xfrm>
            <a:off x="6582638" y="1845734"/>
            <a:ext cx="4573042" cy="4433310"/>
          </a:xfrm>
          <a:prstGeom prst="rect">
            <a:avLst/>
          </a:prstGeom>
        </p:spPr>
      </p:pic>
      <p:cxnSp>
        <p:nvCxnSpPr>
          <p:cNvPr id="11" name="Straight Arrow Connector 10">
            <a:extLst>
              <a:ext uri="{FF2B5EF4-FFF2-40B4-BE49-F238E27FC236}">
                <a16:creationId xmlns:a16="http://schemas.microsoft.com/office/drawing/2014/main" id="{76583DB0-3D1F-455B-A9BB-B09E23909181}"/>
              </a:ext>
            </a:extLst>
          </p:cNvPr>
          <p:cNvCxnSpPr>
            <a:cxnSpLocks/>
            <a:stCxn id="12" idx="2"/>
          </p:cNvCxnSpPr>
          <p:nvPr/>
        </p:nvCxnSpPr>
        <p:spPr>
          <a:xfrm flipH="1">
            <a:off x="10972801" y="4708720"/>
            <a:ext cx="312820" cy="881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C778FAE-9468-4653-997D-29F019F443A0}"/>
              </a:ext>
            </a:extLst>
          </p:cNvPr>
          <p:cNvSpPr txBox="1"/>
          <p:nvPr/>
        </p:nvSpPr>
        <p:spPr>
          <a:xfrm>
            <a:off x="10700084" y="4062389"/>
            <a:ext cx="1171074"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Max Profit Solution</a:t>
            </a:r>
          </a:p>
        </p:txBody>
      </p:sp>
      <p:sp>
        <p:nvSpPr>
          <p:cNvPr id="14" name="TextBox 13">
            <a:extLst>
              <a:ext uri="{FF2B5EF4-FFF2-40B4-BE49-F238E27FC236}">
                <a16:creationId xmlns:a16="http://schemas.microsoft.com/office/drawing/2014/main" id="{68EF5D02-1804-4E85-A41A-2D9F132A14A0}"/>
              </a:ext>
            </a:extLst>
          </p:cNvPr>
          <p:cNvSpPr txBox="1"/>
          <p:nvPr/>
        </p:nvSpPr>
        <p:spPr>
          <a:xfrm>
            <a:off x="5727031" y="5000490"/>
            <a:ext cx="156410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Min Overtime Solution</a:t>
            </a:r>
          </a:p>
        </p:txBody>
      </p:sp>
      <p:cxnSp>
        <p:nvCxnSpPr>
          <p:cNvPr id="16" name="Straight Arrow Connector 15">
            <a:extLst>
              <a:ext uri="{FF2B5EF4-FFF2-40B4-BE49-F238E27FC236}">
                <a16:creationId xmlns:a16="http://schemas.microsoft.com/office/drawing/2014/main" id="{F7CD5CD1-C8EC-477D-9A4F-90CD4213B7A2}"/>
              </a:ext>
            </a:extLst>
          </p:cNvPr>
          <p:cNvCxnSpPr>
            <a:stCxn id="14" idx="3"/>
          </p:cNvCxnSpPr>
          <p:nvPr/>
        </p:nvCxnSpPr>
        <p:spPr>
          <a:xfrm>
            <a:off x="7291136" y="5323656"/>
            <a:ext cx="585538" cy="459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D68781C-4547-49F8-A87C-F867423136EF}"/>
              </a:ext>
            </a:extLst>
          </p:cNvPr>
          <p:cNvSpPr txBox="1"/>
          <p:nvPr/>
        </p:nvSpPr>
        <p:spPr>
          <a:xfrm>
            <a:off x="8758989" y="411816"/>
            <a:ext cx="3376864"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Because sum of weighted deviations is a linear combination of the two objectives, we get a solution in the corners. </a:t>
            </a:r>
          </a:p>
        </p:txBody>
      </p:sp>
      <p:sp>
        <p:nvSpPr>
          <p:cNvPr id="3" name="TextBox 2">
            <a:extLst>
              <a:ext uri="{FF2B5EF4-FFF2-40B4-BE49-F238E27FC236}">
                <a16:creationId xmlns:a16="http://schemas.microsoft.com/office/drawing/2014/main" id="{00481AF2-CABE-4AE6-A512-398F7FB43A88}"/>
              </a:ext>
            </a:extLst>
          </p:cNvPr>
          <p:cNvSpPr txBox="1"/>
          <p:nvPr/>
        </p:nvSpPr>
        <p:spPr>
          <a:xfrm>
            <a:off x="1097280" y="5909712"/>
            <a:ext cx="429010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Let’s plot the weighted sum of % deviations.</a:t>
            </a:r>
          </a:p>
        </p:txBody>
      </p:sp>
      <p:sp>
        <p:nvSpPr>
          <p:cNvPr id="4" name="TextBox 3">
            <a:extLst>
              <a:ext uri="{FF2B5EF4-FFF2-40B4-BE49-F238E27FC236}">
                <a16:creationId xmlns:a16="http://schemas.microsoft.com/office/drawing/2014/main" id="{B8CDF810-CF47-4B94-8298-21D58AB39BB4}"/>
              </a:ext>
            </a:extLst>
          </p:cNvPr>
          <p:cNvSpPr txBox="1"/>
          <p:nvPr/>
        </p:nvSpPr>
        <p:spPr>
          <a:xfrm>
            <a:off x="58242" y="2061768"/>
            <a:ext cx="850334"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Feasible region </a:t>
            </a:r>
          </a:p>
        </p:txBody>
      </p:sp>
      <p:cxnSp>
        <p:nvCxnSpPr>
          <p:cNvPr id="6" name="Straight Arrow Connector 5">
            <a:extLst>
              <a:ext uri="{FF2B5EF4-FFF2-40B4-BE49-F238E27FC236}">
                <a16:creationId xmlns:a16="http://schemas.microsoft.com/office/drawing/2014/main" id="{D8D6E400-0CF9-47D6-8EFC-EC83E47AB7FD}"/>
              </a:ext>
            </a:extLst>
          </p:cNvPr>
          <p:cNvCxnSpPr>
            <a:stCxn id="4" idx="3"/>
          </p:cNvCxnSpPr>
          <p:nvPr/>
        </p:nvCxnSpPr>
        <p:spPr>
          <a:xfrm>
            <a:off x="908576" y="2323378"/>
            <a:ext cx="188704" cy="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3E81DCD-464B-4366-A359-C6F586F75ADD}"/>
              </a:ext>
            </a:extLst>
          </p:cNvPr>
          <p:cNvSpPr txBox="1"/>
          <p:nvPr/>
        </p:nvSpPr>
        <p:spPr>
          <a:xfrm>
            <a:off x="58242" y="3280111"/>
            <a:ext cx="978078"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Overtime objective at 50</a:t>
            </a:r>
          </a:p>
        </p:txBody>
      </p:sp>
      <p:cxnSp>
        <p:nvCxnSpPr>
          <p:cNvPr id="18" name="Straight Arrow Connector 17">
            <a:extLst>
              <a:ext uri="{FF2B5EF4-FFF2-40B4-BE49-F238E27FC236}">
                <a16:creationId xmlns:a16="http://schemas.microsoft.com/office/drawing/2014/main" id="{09F7DD6F-6ADB-47A7-87D5-9A94E938DEF1}"/>
              </a:ext>
            </a:extLst>
          </p:cNvPr>
          <p:cNvCxnSpPr>
            <a:cxnSpLocks/>
            <a:stCxn id="15" idx="3"/>
          </p:cNvCxnSpPr>
          <p:nvPr/>
        </p:nvCxnSpPr>
        <p:spPr>
          <a:xfrm>
            <a:off x="1036320" y="3649443"/>
            <a:ext cx="1576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2AD685-A97C-485E-A532-3487A650418B}"/>
              </a:ext>
            </a:extLst>
          </p:cNvPr>
          <p:cNvSpPr txBox="1"/>
          <p:nvPr/>
        </p:nvSpPr>
        <p:spPr>
          <a:xfrm>
            <a:off x="13917" y="4339388"/>
            <a:ext cx="978078"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Profit objective at 7575</a:t>
            </a:r>
          </a:p>
        </p:txBody>
      </p:sp>
      <p:cxnSp>
        <p:nvCxnSpPr>
          <p:cNvPr id="22" name="Straight Arrow Connector 21">
            <a:extLst>
              <a:ext uri="{FF2B5EF4-FFF2-40B4-BE49-F238E27FC236}">
                <a16:creationId xmlns:a16="http://schemas.microsoft.com/office/drawing/2014/main" id="{F8849DB1-3371-4406-B870-03521102062A}"/>
              </a:ext>
            </a:extLst>
          </p:cNvPr>
          <p:cNvCxnSpPr>
            <a:cxnSpLocks/>
            <a:stCxn id="21" idx="3"/>
          </p:cNvCxnSpPr>
          <p:nvPr/>
        </p:nvCxnSpPr>
        <p:spPr>
          <a:xfrm>
            <a:off x="991995" y="4708720"/>
            <a:ext cx="1576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877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8BFC200-2D12-439A-BE42-A74CA974D67C}"/>
              </a:ext>
            </a:extLst>
          </p:cNvPr>
          <p:cNvPicPr>
            <a:picLocks noChangeAspect="1"/>
          </p:cNvPicPr>
          <p:nvPr/>
        </p:nvPicPr>
        <p:blipFill>
          <a:blip r:embed="rId2"/>
          <a:stretch>
            <a:fillRect/>
          </a:stretch>
        </p:blipFill>
        <p:spPr>
          <a:xfrm>
            <a:off x="7170045" y="1845734"/>
            <a:ext cx="4573042" cy="4433310"/>
          </a:xfrm>
          <a:prstGeom prst="rect">
            <a:avLst/>
          </a:prstGeom>
        </p:spPr>
      </p:pic>
      <p:sp>
        <p:nvSpPr>
          <p:cNvPr id="2" name="Title 1">
            <a:extLst>
              <a:ext uri="{FF2B5EF4-FFF2-40B4-BE49-F238E27FC236}">
                <a16:creationId xmlns:a16="http://schemas.microsoft.com/office/drawing/2014/main" id="{EF4B17EE-0FFF-457C-9090-02C3B2B14116}"/>
              </a:ext>
            </a:extLst>
          </p:cNvPr>
          <p:cNvSpPr>
            <a:spLocks noGrp="1"/>
          </p:cNvSpPr>
          <p:nvPr>
            <p:ph type="title"/>
          </p:nvPr>
        </p:nvSpPr>
        <p:spPr/>
        <p:txBody>
          <a:bodyPr/>
          <a:lstStyle/>
          <a:p>
            <a:r>
              <a:rPr lang="en-US" dirty="0"/>
              <a:t>2. Multi-objective Optimization</a:t>
            </a:r>
            <a:br>
              <a:rPr lang="en-US" dirty="0"/>
            </a:br>
            <a:r>
              <a:rPr lang="en-US" dirty="0"/>
              <a:t>Customer Service Phone Line</a:t>
            </a:r>
          </a:p>
        </p:txBody>
      </p:sp>
      <p:sp>
        <p:nvSpPr>
          <p:cNvPr id="7" name="Content Placeholder 6">
            <a:extLst>
              <a:ext uri="{FF2B5EF4-FFF2-40B4-BE49-F238E27FC236}">
                <a16:creationId xmlns:a16="http://schemas.microsoft.com/office/drawing/2014/main" id="{ED5E72D9-DA2C-4542-9C66-BB6E57704745}"/>
              </a:ext>
            </a:extLst>
          </p:cNvPr>
          <p:cNvSpPr>
            <a:spLocks noGrp="1"/>
          </p:cNvSpPr>
          <p:nvPr>
            <p:ph idx="1"/>
          </p:nvPr>
        </p:nvSpPr>
        <p:spPr>
          <a:xfrm>
            <a:off x="1097280" y="1845734"/>
            <a:ext cx="5223309" cy="4023360"/>
          </a:xfrm>
        </p:spPr>
        <p:txBody>
          <a:bodyPr>
            <a:normAutofit fontScale="92500" lnSpcReduction="20000"/>
          </a:bodyPr>
          <a:lstStyle/>
          <a:p>
            <a:r>
              <a:rPr lang="en-US" dirty="0"/>
              <a:t>  P1=</a:t>
            </a:r>
            <a:r>
              <a:rPr lang="en-US" dirty="0" err="1"/>
              <a:t>RegionPlot</a:t>
            </a:r>
            <a:r>
              <a:rPr lang="en-US" dirty="0"/>
              <a:t>[{10XA&gt;=4000&amp;&amp;XB&gt;=50&amp;&amp;XA+XB&lt;=1680},{XA,0,1700},{XB,0,1000},</a:t>
            </a:r>
            <a:r>
              <a:rPr lang="en-US" dirty="0" err="1"/>
              <a:t>PlotLegends</a:t>
            </a:r>
            <a:r>
              <a:rPr lang="en-US" dirty="0"/>
              <a:t>-&gt;"Expressions"]</a:t>
            </a:r>
          </a:p>
          <a:p>
            <a:endParaRPr lang="en-US" dirty="0"/>
          </a:p>
          <a:p>
            <a:r>
              <a:rPr lang="en-US" dirty="0"/>
              <a:t> P4=</a:t>
            </a:r>
            <a:r>
              <a:rPr lang="en-US" dirty="0" err="1"/>
              <a:t>ContourPlot</a:t>
            </a:r>
            <a:r>
              <a:rPr lang="en-US" dirty="0"/>
              <a:t>[{(7575-(3XA+2.5XB+2*((XA+XB)-400)))/7575+((XA+XB)-40*10-50)/50== 3},{XA,0,1700},{XB,0,1000},</a:t>
            </a:r>
            <a:r>
              <a:rPr lang="en-US" dirty="0" err="1"/>
              <a:t>PlotLegends</a:t>
            </a:r>
            <a:r>
              <a:rPr lang="en-US" dirty="0"/>
              <a:t>-&gt;"Expressions"]</a:t>
            </a:r>
          </a:p>
          <a:p>
            <a:r>
              <a:rPr lang="en-US" dirty="0"/>
              <a:t>P5=</a:t>
            </a:r>
            <a:r>
              <a:rPr lang="en-US" dirty="0" err="1"/>
              <a:t>ContourPlot</a:t>
            </a:r>
            <a:r>
              <a:rPr lang="en-US" dirty="0"/>
              <a:t>[{(7575-(3XA+2.5XB+2*((XA+XB)-400)))/7575+((XA+XB)-40*10-50)/50== 0.81},{XA,0,1700},{XB,0,1000},</a:t>
            </a:r>
            <a:r>
              <a:rPr lang="en-US" dirty="0" err="1"/>
              <a:t>PlotLegends</a:t>
            </a:r>
            <a:r>
              <a:rPr lang="en-US" dirty="0"/>
              <a:t>-&gt;"Expressions"] </a:t>
            </a:r>
          </a:p>
          <a:p>
            <a:r>
              <a:rPr lang="en-US" dirty="0"/>
              <a:t>Show[P1,P4,P5, </a:t>
            </a:r>
            <a:r>
              <a:rPr lang="en-US" dirty="0" err="1"/>
              <a:t>PlotLegends</a:t>
            </a:r>
            <a:r>
              <a:rPr lang="en-US" dirty="0"/>
              <a:t>-&gt;"Expressions"]</a:t>
            </a:r>
          </a:p>
        </p:txBody>
      </p:sp>
      <p:sp>
        <p:nvSpPr>
          <p:cNvPr id="14" name="TextBox 13">
            <a:extLst>
              <a:ext uri="{FF2B5EF4-FFF2-40B4-BE49-F238E27FC236}">
                <a16:creationId xmlns:a16="http://schemas.microsoft.com/office/drawing/2014/main" id="{68EF5D02-1804-4E85-A41A-2D9F132A14A0}"/>
              </a:ext>
            </a:extLst>
          </p:cNvPr>
          <p:cNvSpPr txBox="1"/>
          <p:nvPr/>
        </p:nvSpPr>
        <p:spPr>
          <a:xfrm>
            <a:off x="9003938" y="3087131"/>
            <a:ext cx="1564105"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 objective function is linear and improves in this direction.</a:t>
            </a:r>
          </a:p>
        </p:txBody>
      </p:sp>
      <p:sp>
        <p:nvSpPr>
          <p:cNvPr id="17" name="TextBox 16">
            <a:extLst>
              <a:ext uri="{FF2B5EF4-FFF2-40B4-BE49-F238E27FC236}">
                <a16:creationId xmlns:a16="http://schemas.microsoft.com/office/drawing/2014/main" id="{ED68781C-4547-49F8-A87C-F867423136EF}"/>
              </a:ext>
            </a:extLst>
          </p:cNvPr>
          <p:cNvSpPr txBox="1"/>
          <p:nvPr/>
        </p:nvSpPr>
        <p:spPr>
          <a:xfrm>
            <a:off x="8758989" y="411816"/>
            <a:ext cx="3376864"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Because sum of weighted deviations is a linear combination of the two objectives, we get a solution in the corners. </a:t>
            </a:r>
          </a:p>
        </p:txBody>
      </p:sp>
      <p:cxnSp>
        <p:nvCxnSpPr>
          <p:cNvPr id="15" name="Straight Arrow Connector 14">
            <a:extLst>
              <a:ext uri="{FF2B5EF4-FFF2-40B4-BE49-F238E27FC236}">
                <a16:creationId xmlns:a16="http://schemas.microsoft.com/office/drawing/2014/main" id="{6D944219-A054-424C-873C-E504F1CDAF79}"/>
              </a:ext>
            </a:extLst>
          </p:cNvPr>
          <p:cNvCxnSpPr>
            <a:stCxn id="14" idx="2"/>
          </p:cNvCxnSpPr>
          <p:nvPr/>
        </p:nvCxnSpPr>
        <p:spPr>
          <a:xfrm flipH="1">
            <a:off x="8758989" y="4564459"/>
            <a:ext cx="1027002" cy="659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931099D-C104-4460-A06B-6F47599C65AE}"/>
              </a:ext>
            </a:extLst>
          </p:cNvPr>
          <p:cNvSpPr txBox="1"/>
          <p:nvPr/>
        </p:nvSpPr>
        <p:spPr>
          <a:xfrm>
            <a:off x="58242" y="2061768"/>
            <a:ext cx="850334"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Feasible region </a:t>
            </a:r>
          </a:p>
        </p:txBody>
      </p:sp>
      <p:cxnSp>
        <p:nvCxnSpPr>
          <p:cNvPr id="19" name="Straight Arrow Connector 18">
            <a:extLst>
              <a:ext uri="{FF2B5EF4-FFF2-40B4-BE49-F238E27FC236}">
                <a16:creationId xmlns:a16="http://schemas.microsoft.com/office/drawing/2014/main" id="{36479B64-7C80-42E5-B77C-1D51994317D9}"/>
              </a:ext>
            </a:extLst>
          </p:cNvPr>
          <p:cNvCxnSpPr>
            <a:stCxn id="18" idx="3"/>
          </p:cNvCxnSpPr>
          <p:nvPr/>
        </p:nvCxnSpPr>
        <p:spPr>
          <a:xfrm>
            <a:off x="908576" y="2323378"/>
            <a:ext cx="188704" cy="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D962847-C2DF-46FA-BEAF-CFC976907142}"/>
              </a:ext>
            </a:extLst>
          </p:cNvPr>
          <p:cNvSpPr txBox="1"/>
          <p:nvPr/>
        </p:nvSpPr>
        <p:spPr>
          <a:xfrm>
            <a:off x="13917" y="3135820"/>
            <a:ext cx="978078"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Weighted sum of % objective at 3</a:t>
            </a:r>
          </a:p>
        </p:txBody>
      </p:sp>
      <p:cxnSp>
        <p:nvCxnSpPr>
          <p:cNvPr id="21" name="Straight Arrow Connector 20">
            <a:extLst>
              <a:ext uri="{FF2B5EF4-FFF2-40B4-BE49-F238E27FC236}">
                <a16:creationId xmlns:a16="http://schemas.microsoft.com/office/drawing/2014/main" id="{D8EDBA01-C364-40DF-BCDF-21902CD81FD2}"/>
              </a:ext>
            </a:extLst>
          </p:cNvPr>
          <p:cNvCxnSpPr>
            <a:cxnSpLocks/>
            <a:stCxn id="20" idx="3"/>
          </p:cNvCxnSpPr>
          <p:nvPr/>
        </p:nvCxnSpPr>
        <p:spPr>
          <a:xfrm>
            <a:off x="991995" y="3612874"/>
            <a:ext cx="1576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CE630AA-A042-4125-9AC3-5F9CFB86FAFC}"/>
              </a:ext>
            </a:extLst>
          </p:cNvPr>
          <p:cNvSpPr txBox="1"/>
          <p:nvPr/>
        </p:nvSpPr>
        <p:spPr>
          <a:xfrm>
            <a:off x="13917" y="4339388"/>
            <a:ext cx="978078"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Weighted sum of % objective at 0.78</a:t>
            </a:r>
          </a:p>
        </p:txBody>
      </p:sp>
      <p:cxnSp>
        <p:nvCxnSpPr>
          <p:cNvPr id="23" name="Straight Arrow Connector 22">
            <a:extLst>
              <a:ext uri="{FF2B5EF4-FFF2-40B4-BE49-F238E27FC236}">
                <a16:creationId xmlns:a16="http://schemas.microsoft.com/office/drawing/2014/main" id="{55886360-0931-4D48-815D-D30DEC6B9D06}"/>
              </a:ext>
            </a:extLst>
          </p:cNvPr>
          <p:cNvCxnSpPr>
            <a:cxnSpLocks/>
            <a:stCxn id="22" idx="3"/>
          </p:cNvCxnSpPr>
          <p:nvPr/>
        </p:nvCxnSpPr>
        <p:spPr>
          <a:xfrm>
            <a:off x="991995" y="4816442"/>
            <a:ext cx="1576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AEA1F02-4A78-4D1D-9193-DBCDBD6A938E}"/>
              </a:ext>
            </a:extLst>
          </p:cNvPr>
          <p:cNvSpPr txBox="1"/>
          <p:nvPr/>
        </p:nvSpPr>
        <p:spPr>
          <a:xfrm>
            <a:off x="1097280" y="5909712"/>
            <a:ext cx="429010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Let’s change the weights.</a:t>
            </a:r>
          </a:p>
        </p:txBody>
      </p:sp>
    </p:spTree>
    <p:extLst>
      <p:ext uri="{BB962C8B-B14F-4D97-AF65-F5344CB8AC3E}">
        <p14:creationId xmlns:p14="http://schemas.microsoft.com/office/powerpoint/2010/main" val="2562170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85E32F0F-63F6-49B7-A5DB-0767A3DEA4D8}"/>
              </a:ext>
            </a:extLst>
          </p:cNvPr>
          <p:cNvPicPr>
            <a:picLocks noChangeAspect="1"/>
          </p:cNvPicPr>
          <p:nvPr/>
        </p:nvPicPr>
        <p:blipFill>
          <a:blip r:embed="rId2"/>
          <a:stretch>
            <a:fillRect/>
          </a:stretch>
        </p:blipFill>
        <p:spPr>
          <a:xfrm>
            <a:off x="6985969" y="1823595"/>
            <a:ext cx="4573042" cy="4433310"/>
          </a:xfrm>
          <a:prstGeom prst="rect">
            <a:avLst/>
          </a:prstGeom>
        </p:spPr>
      </p:pic>
      <p:sp>
        <p:nvSpPr>
          <p:cNvPr id="2" name="Title 1">
            <a:extLst>
              <a:ext uri="{FF2B5EF4-FFF2-40B4-BE49-F238E27FC236}">
                <a16:creationId xmlns:a16="http://schemas.microsoft.com/office/drawing/2014/main" id="{EF4B17EE-0FFF-457C-9090-02C3B2B14116}"/>
              </a:ext>
            </a:extLst>
          </p:cNvPr>
          <p:cNvSpPr>
            <a:spLocks noGrp="1"/>
          </p:cNvSpPr>
          <p:nvPr>
            <p:ph type="title"/>
          </p:nvPr>
        </p:nvSpPr>
        <p:spPr/>
        <p:txBody>
          <a:bodyPr/>
          <a:lstStyle/>
          <a:p>
            <a:r>
              <a:rPr lang="en-US" dirty="0"/>
              <a:t>2. Multi-objective Optimization</a:t>
            </a:r>
            <a:br>
              <a:rPr lang="en-US" dirty="0"/>
            </a:br>
            <a:r>
              <a:rPr lang="en-US" dirty="0"/>
              <a:t>Customer Service Phone Line</a:t>
            </a:r>
          </a:p>
        </p:txBody>
      </p:sp>
      <p:sp>
        <p:nvSpPr>
          <p:cNvPr id="7" name="Content Placeholder 6">
            <a:extLst>
              <a:ext uri="{FF2B5EF4-FFF2-40B4-BE49-F238E27FC236}">
                <a16:creationId xmlns:a16="http://schemas.microsoft.com/office/drawing/2014/main" id="{ED5E72D9-DA2C-4542-9C66-BB6E57704745}"/>
              </a:ext>
            </a:extLst>
          </p:cNvPr>
          <p:cNvSpPr>
            <a:spLocks noGrp="1"/>
          </p:cNvSpPr>
          <p:nvPr>
            <p:ph idx="1"/>
          </p:nvPr>
        </p:nvSpPr>
        <p:spPr>
          <a:xfrm>
            <a:off x="1097280" y="1845734"/>
            <a:ext cx="5223309" cy="4023360"/>
          </a:xfrm>
        </p:spPr>
        <p:txBody>
          <a:bodyPr>
            <a:normAutofit/>
          </a:bodyPr>
          <a:lstStyle/>
          <a:p>
            <a:r>
              <a:rPr lang="en-US" dirty="0"/>
              <a:t> P6=</a:t>
            </a:r>
            <a:r>
              <a:rPr lang="en-US" dirty="0" err="1"/>
              <a:t>ContourPlot</a:t>
            </a:r>
            <a:r>
              <a:rPr lang="en-US" dirty="0"/>
              <a:t>[{50*(7575-(3XA+2.5XB+2*((XA+XB)-400)))/7575+((XA+XB)-40*10-50)/50== 30},{XA,0,1700},{XB,0,1000},</a:t>
            </a:r>
            <a:r>
              <a:rPr lang="en-US" dirty="0" err="1"/>
              <a:t>PlotLegends</a:t>
            </a:r>
            <a:r>
              <a:rPr lang="en-US" dirty="0"/>
              <a:t>-&gt;"Expressions"]</a:t>
            </a:r>
          </a:p>
          <a:p>
            <a:endParaRPr lang="en-US" dirty="0"/>
          </a:p>
          <a:p>
            <a:r>
              <a:rPr lang="en-US" dirty="0"/>
              <a:t>P7=</a:t>
            </a:r>
            <a:r>
              <a:rPr lang="en-US" dirty="0" err="1"/>
              <a:t>ContourPlot</a:t>
            </a:r>
            <a:r>
              <a:rPr lang="en-US" dirty="0"/>
              <a:t>[{50*(7575-(3XA+2.5XB+2*((XA+XB)-400)))/7575+((XA+XB)-40*10-50)/50== 24.6},{XA,0,1700},{XB,0,1000},</a:t>
            </a:r>
            <a:r>
              <a:rPr lang="en-US" dirty="0" err="1"/>
              <a:t>PlotLegends</a:t>
            </a:r>
            <a:r>
              <a:rPr lang="en-US" dirty="0"/>
              <a:t>-&gt;"Expressions"]</a:t>
            </a:r>
          </a:p>
          <a:p>
            <a:r>
              <a:rPr lang="en-US" dirty="0"/>
              <a:t>Show[P1,P6,P7, </a:t>
            </a:r>
            <a:r>
              <a:rPr lang="en-US" dirty="0" err="1"/>
              <a:t>PlotLegends</a:t>
            </a:r>
            <a:r>
              <a:rPr lang="en-US" dirty="0"/>
              <a:t>-&gt;"Expressions"]</a:t>
            </a:r>
          </a:p>
        </p:txBody>
      </p:sp>
      <p:sp>
        <p:nvSpPr>
          <p:cNvPr id="14" name="TextBox 13">
            <a:extLst>
              <a:ext uri="{FF2B5EF4-FFF2-40B4-BE49-F238E27FC236}">
                <a16:creationId xmlns:a16="http://schemas.microsoft.com/office/drawing/2014/main" id="{68EF5D02-1804-4E85-A41A-2D9F132A14A0}"/>
              </a:ext>
            </a:extLst>
          </p:cNvPr>
          <p:cNvSpPr txBox="1"/>
          <p:nvPr/>
        </p:nvSpPr>
        <p:spPr>
          <a:xfrm>
            <a:off x="6756351" y="3429000"/>
            <a:ext cx="1564105"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 objective function is linear and improves in this direction.</a:t>
            </a:r>
          </a:p>
        </p:txBody>
      </p:sp>
      <p:sp>
        <p:nvSpPr>
          <p:cNvPr id="17" name="TextBox 16">
            <a:extLst>
              <a:ext uri="{FF2B5EF4-FFF2-40B4-BE49-F238E27FC236}">
                <a16:creationId xmlns:a16="http://schemas.microsoft.com/office/drawing/2014/main" id="{ED68781C-4547-49F8-A87C-F867423136EF}"/>
              </a:ext>
            </a:extLst>
          </p:cNvPr>
          <p:cNvSpPr txBox="1"/>
          <p:nvPr/>
        </p:nvSpPr>
        <p:spPr>
          <a:xfrm>
            <a:off x="8758989" y="411816"/>
            <a:ext cx="3376864"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Because sum of weighted deviations is a linear combination of the two objectives, we get a solution in the corners. </a:t>
            </a:r>
          </a:p>
        </p:txBody>
      </p:sp>
      <p:cxnSp>
        <p:nvCxnSpPr>
          <p:cNvPr id="15" name="Straight Arrow Connector 14">
            <a:extLst>
              <a:ext uri="{FF2B5EF4-FFF2-40B4-BE49-F238E27FC236}">
                <a16:creationId xmlns:a16="http://schemas.microsoft.com/office/drawing/2014/main" id="{6D944219-A054-424C-873C-E504F1CDAF79}"/>
              </a:ext>
            </a:extLst>
          </p:cNvPr>
          <p:cNvCxnSpPr>
            <a:cxnSpLocks/>
            <a:stCxn id="14" idx="3"/>
          </p:cNvCxnSpPr>
          <p:nvPr/>
        </p:nvCxnSpPr>
        <p:spPr>
          <a:xfrm flipV="1">
            <a:off x="8320456" y="3838150"/>
            <a:ext cx="899259" cy="329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931099D-C104-4460-A06B-6F47599C65AE}"/>
              </a:ext>
            </a:extLst>
          </p:cNvPr>
          <p:cNvSpPr txBox="1"/>
          <p:nvPr/>
        </p:nvSpPr>
        <p:spPr>
          <a:xfrm>
            <a:off x="58242" y="1777978"/>
            <a:ext cx="850334"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The weight of profit is now 50 and the value is 30.</a:t>
            </a:r>
          </a:p>
        </p:txBody>
      </p:sp>
      <p:cxnSp>
        <p:nvCxnSpPr>
          <p:cNvPr id="19" name="Straight Arrow Connector 18">
            <a:extLst>
              <a:ext uri="{FF2B5EF4-FFF2-40B4-BE49-F238E27FC236}">
                <a16:creationId xmlns:a16="http://schemas.microsoft.com/office/drawing/2014/main" id="{36479B64-7C80-42E5-B77C-1D51994317D9}"/>
              </a:ext>
            </a:extLst>
          </p:cNvPr>
          <p:cNvCxnSpPr>
            <a:cxnSpLocks/>
            <a:stCxn id="18" idx="3"/>
          </p:cNvCxnSpPr>
          <p:nvPr/>
        </p:nvCxnSpPr>
        <p:spPr>
          <a:xfrm>
            <a:off x="908576" y="2685919"/>
            <a:ext cx="227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D962847-C2DF-46FA-BEAF-CFC976907142}"/>
              </a:ext>
            </a:extLst>
          </p:cNvPr>
          <p:cNvSpPr txBox="1"/>
          <p:nvPr/>
        </p:nvSpPr>
        <p:spPr>
          <a:xfrm>
            <a:off x="0" y="3845310"/>
            <a:ext cx="978078"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Weighted sum of % objective at 24.6</a:t>
            </a:r>
          </a:p>
        </p:txBody>
      </p:sp>
      <p:cxnSp>
        <p:nvCxnSpPr>
          <p:cNvPr id="21" name="Straight Arrow Connector 20">
            <a:extLst>
              <a:ext uri="{FF2B5EF4-FFF2-40B4-BE49-F238E27FC236}">
                <a16:creationId xmlns:a16="http://schemas.microsoft.com/office/drawing/2014/main" id="{D8EDBA01-C364-40DF-BCDF-21902CD81FD2}"/>
              </a:ext>
            </a:extLst>
          </p:cNvPr>
          <p:cNvCxnSpPr>
            <a:cxnSpLocks/>
            <a:stCxn id="20" idx="3"/>
          </p:cNvCxnSpPr>
          <p:nvPr/>
        </p:nvCxnSpPr>
        <p:spPr>
          <a:xfrm>
            <a:off x="978078" y="4322364"/>
            <a:ext cx="1576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275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7DB6-46BE-4CB8-9301-84E2A2EEBB3E}"/>
              </a:ext>
            </a:extLst>
          </p:cNvPr>
          <p:cNvSpPr>
            <a:spLocks noGrp="1"/>
          </p:cNvSpPr>
          <p:nvPr>
            <p:ph type="title"/>
          </p:nvPr>
        </p:nvSpPr>
        <p:spPr/>
        <p:txBody>
          <a:bodyPr/>
          <a:lstStyle/>
          <a:p>
            <a:r>
              <a:rPr lang="en-US" dirty="0"/>
              <a:t>2. Multi-objective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445549-D19F-4B14-A303-CB39570A5179}"/>
                  </a:ext>
                </a:extLst>
              </p:cNvPr>
              <p:cNvSpPr>
                <a:spLocks noGrp="1"/>
              </p:cNvSpPr>
              <p:nvPr>
                <p:ph idx="1"/>
              </p:nvPr>
            </p:nvSpPr>
            <p:spPr/>
            <p:txBody>
              <a:bodyPr>
                <a:normAutofit lnSpcReduction="10000"/>
              </a:bodyPr>
              <a:lstStyle/>
              <a:p>
                <a:r>
                  <a:rPr lang="en-US" sz="3600" dirty="0"/>
                  <a:t>Types of formulation:</a:t>
                </a:r>
              </a:p>
              <a:p>
                <a:pPr lvl="1"/>
                <a:r>
                  <a:rPr lang="en-US" sz="3200" dirty="0"/>
                  <a:t>Weighted sum of % deviations	</a:t>
                </a:r>
              </a:p>
              <a:p>
                <a:pPr lvl="2"/>
                <a:r>
                  <a:rPr lang="en-US" sz="2400" b="1" dirty="0"/>
                  <a:t>Shortcomings: </a:t>
                </a:r>
                <a:r>
                  <a:rPr lang="en-US" sz="2400" dirty="0"/>
                  <a:t>The decision maker should know appropriate values for the weights, finds corner solutions only.</a:t>
                </a:r>
              </a:p>
              <a:p>
                <a:pPr lvl="1"/>
                <a:r>
                  <a:rPr lang="en-US" sz="3200" dirty="0"/>
                  <a:t>Minimax</a:t>
                </a:r>
              </a:p>
              <a:p>
                <a:pPr lvl="2"/>
                <a:r>
                  <a:rPr lang="en-US" sz="2400" b="1" dirty="0"/>
                  <a:t>Shortcomings: </a:t>
                </a:r>
                <a:r>
                  <a:rPr lang="en-US" sz="2400" dirty="0"/>
                  <a:t>The decision maker should know appropriate values for the weights.</a:t>
                </a:r>
              </a:p>
              <a:p>
                <a:pPr lvl="1"/>
                <a14:m>
                  <m:oMath xmlns:m="http://schemas.openxmlformats.org/officeDocument/2006/math">
                    <m:r>
                      <a:rPr lang="en-US" sz="2800" i="1" smtClean="0">
                        <a:latin typeface="Cambria Math" panose="02040503050406030204" pitchFamily="18" charset="0"/>
                        <a:ea typeface="Cambria Math" panose="02040503050406030204" pitchFamily="18" charset="0"/>
                      </a:rPr>
                      <m:t>𝜀</m:t>
                    </m:r>
                  </m:oMath>
                </a14:m>
                <a:r>
                  <a:rPr lang="en-US" sz="2800" dirty="0"/>
                  <a:t>-Constraint</a:t>
                </a:r>
              </a:p>
              <a:p>
                <a:pPr lvl="2"/>
                <a:r>
                  <a:rPr lang="en-US" sz="2400" b="1" dirty="0"/>
                  <a:t>Shortcomings: </a:t>
                </a:r>
                <a:r>
                  <a:rPr lang="en-US" sz="2400" dirty="0"/>
                  <a:t>The decision maker should know appropriate values for the weights and </a:t>
                </a:r>
                <a14:m>
                  <m:oMath xmlns:m="http://schemas.openxmlformats.org/officeDocument/2006/math">
                    <m:r>
                      <a:rPr lang="en-US" sz="2400" i="1">
                        <a:latin typeface="Cambria Math" panose="02040503050406030204" pitchFamily="18" charset="0"/>
                        <a:ea typeface="Cambria Math" panose="02040503050406030204" pitchFamily="18" charset="0"/>
                      </a:rPr>
                      <m:t>𝜀</m:t>
                    </m:r>
                  </m:oMath>
                </a14:m>
                <a:r>
                  <a:rPr lang="en-US" sz="2400" dirty="0"/>
                  <a:t>.</a:t>
                </a:r>
              </a:p>
              <a:p>
                <a:pPr lvl="2"/>
                <a:endParaRPr lang="en-US" sz="2400" dirty="0"/>
              </a:p>
            </p:txBody>
          </p:sp>
        </mc:Choice>
        <mc:Fallback xmlns="">
          <p:sp>
            <p:nvSpPr>
              <p:cNvPr id="3" name="Content Placeholder 2">
                <a:extLst>
                  <a:ext uri="{FF2B5EF4-FFF2-40B4-BE49-F238E27FC236}">
                    <a16:creationId xmlns:a16="http://schemas.microsoft.com/office/drawing/2014/main" id="{8B445549-D19F-4B14-A303-CB39570A5179}"/>
                  </a:ext>
                </a:extLst>
              </p:cNvPr>
              <p:cNvSpPr>
                <a:spLocks noGrp="1" noRot="1" noChangeAspect="1" noMove="1" noResize="1" noEditPoints="1" noAdjustHandles="1" noChangeArrowheads="1" noChangeShapeType="1" noTextEdit="1"/>
              </p:cNvSpPr>
              <p:nvPr>
                <p:ph idx="1"/>
              </p:nvPr>
            </p:nvSpPr>
            <p:spPr>
              <a:blipFill>
                <a:blip r:embed="rId2"/>
                <a:stretch>
                  <a:fillRect l="-1697" t="-4848"/>
                </a:stretch>
              </a:blipFill>
            </p:spPr>
            <p:txBody>
              <a:bodyPr/>
              <a:lstStyle/>
              <a:p>
                <a:r>
                  <a:rPr lang="en-US">
                    <a:noFill/>
                  </a:rPr>
                  <a:t> </a:t>
                </a:r>
              </a:p>
            </p:txBody>
          </p:sp>
        </mc:Fallback>
      </mc:AlternateContent>
    </p:spTree>
    <p:extLst>
      <p:ext uri="{BB962C8B-B14F-4D97-AF65-F5344CB8AC3E}">
        <p14:creationId xmlns:p14="http://schemas.microsoft.com/office/powerpoint/2010/main" val="690396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17EE-0FFF-457C-9090-02C3B2B14116}"/>
              </a:ext>
            </a:extLst>
          </p:cNvPr>
          <p:cNvSpPr>
            <a:spLocks noGrp="1"/>
          </p:cNvSpPr>
          <p:nvPr>
            <p:ph type="title"/>
          </p:nvPr>
        </p:nvSpPr>
        <p:spPr/>
        <p:txBody>
          <a:bodyPr>
            <a:normAutofit fontScale="90000"/>
          </a:bodyPr>
          <a:lstStyle/>
          <a:p>
            <a:r>
              <a:rPr lang="en-US" dirty="0"/>
              <a:t>2. Multi-objective Optimization</a:t>
            </a:r>
            <a:br>
              <a:rPr lang="en-US" dirty="0"/>
            </a:br>
            <a:r>
              <a:rPr lang="en-US" dirty="0"/>
              <a:t>Customer Service Phone Line</a:t>
            </a:r>
            <a:br>
              <a:rPr lang="en-US" dirty="0"/>
            </a:br>
            <a:r>
              <a:rPr lang="en-US" dirty="0"/>
              <a:t>Minimax Objective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E8939B-1A2A-49B6-9562-145614AE0D3E}"/>
                  </a:ext>
                </a:extLst>
              </p:cNvPr>
              <p:cNvSpPr>
                <a:spLocks noGrp="1"/>
              </p:cNvSpPr>
              <p:nvPr>
                <p:ph idx="1"/>
              </p:nvPr>
            </p:nvSpPr>
            <p:spPr/>
            <p:txBody>
              <a:bodyPr>
                <a:normAutofit lnSpcReduction="10000"/>
              </a:bodyPr>
              <a:lstStyle/>
              <a:p>
                <a:r>
                  <a:rPr lang="en-US" dirty="0"/>
                  <a:t>Minimize the maximum % deviation</a:t>
                </a:r>
              </a:p>
              <a:p>
                <a:pPr marL="201168" lvl="1" indent="0">
                  <a:buNone/>
                </a:pPr>
                <a:r>
                  <a:rPr lang="en-US" sz="2000" dirty="0"/>
                  <a:t>Min </a:t>
                </a:r>
                <a14:m>
                  <m:oMath xmlns:m="http://schemas.openxmlformats.org/officeDocument/2006/math">
                    <m:r>
                      <a:rPr lang="en-US" sz="2000" b="0" i="1" smtClean="0">
                        <a:latin typeface="Cambria Math" panose="02040503050406030204" pitchFamily="18" charset="0"/>
                      </a:rPr>
                      <m:t>𝑄</m:t>
                    </m:r>
                  </m:oMath>
                </a14:m>
                <a:endParaRPr lang="en-US" sz="2000" dirty="0"/>
              </a:p>
              <a:p>
                <a:pPr marL="201168" lvl="1" indent="0">
                  <a:buNone/>
                </a:pPr>
                <a:r>
                  <a:rPr lang="en-US" sz="2000" dirty="0" err="1"/>
                  <a:t>S.t.</a:t>
                </a:r>
                <a:endParaRPr lang="en-US" sz="2000"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r>
                          <a:rPr lang="en-US" b="0" i="1" smtClean="0">
                            <a:latin typeface="Cambria Math" panose="02040503050406030204" pitchFamily="18" charset="0"/>
                          </a:rPr>
                          <m:t>75</m:t>
                        </m:r>
                        <m:r>
                          <a:rPr lang="en-US" i="1">
                            <a:latin typeface="Cambria Math" panose="02040503050406030204" pitchFamily="18" charset="0"/>
                          </a:rPr>
                          <m:t>75−3</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𝐴</m:t>
                            </m:r>
                          </m:sub>
                        </m:sSub>
                        <m:r>
                          <a:rPr lang="en-US" i="1">
                            <a:latin typeface="Cambria Math" panose="02040503050406030204" pitchFamily="18" charset="0"/>
                          </a:rPr>
                          <m:t>+2.5</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r>
                          <a:rPr lang="en-US" i="1">
                            <a:latin typeface="Cambria Math" panose="02040503050406030204" pitchFamily="18" charset="0"/>
                          </a:rPr>
                          <m:t>+2</m:t>
                        </m:r>
                        <m:d>
                          <m:dPr>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e>
                            </m:d>
                            <m:r>
                              <a:rPr lang="en-US" i="1">
                                <a:latin typeface="Cambria Math" panose="02040503050406030204" pitchFamily="18" charset="0"/>
                              </a:rPr>
                              <m:t>−40∗100</m:t>
                            </m:r>
                          </m:e>
                        </m:d>
                        <m:r>
                          <a:rPr lang="en-US" i="1">
                            <a:latin typeface="Cambria Math" panose="02040503050406030204" pitchFamily="18" charset="0"/>
                          </a:rPr>
                          <m:t>]</m:t>
                        </m:r>
                        <m:r>
                          <m:rPr>
                            <m:nor/>
                          </m:rPr>
                          <a:rPr lang="en-US" dirty="0"/>
                          <m:t> </m:t>
                        </m:r>
                      </m:num>
                      <m:den>
                        <m:r>
                          <a:rPr lang="en-US" b="0" i="1" dirty="0" smtClean="0">
                            <a:latin typeface="Cambria Math" panose="02040503050406030204" pitchFamily="18" charset="0"/>
                          </a:rPr>
                          <m:t>75</m:t>
                        </m:r>
                        <m:r>
                          <a:rPr lang="en-US" i="1">
                            <a:latin typeface="Cambria Math" panose="02040503050406030204" pitchFamily="18" charset="0"/>
                          </a:rPr>
                          <m:t>75</m:t>
                        </m:r>
                      </m:den>
                    </m:f>
                    <m:r>
                      <a:rPr lang="en-US" b="0" i="1" smtClean="0">
                        <a:latin typeface="Cambria Math" panose="02040503050406030204" pitchFamily="18" charset="0"/>
                      </a:rPr>
                      <m:t>≤</m:t>
                    </m:r>
                    <m:r>
                      <a:rPr lang="en-US" b="0" i="1" smtClean="0">
                        <a:latin typeface="Cambria Math" panose="02040503050406030204" pitchFamily="18" charset="0"/>
                      </a:rPr>
                      <m:t>𝑄</m:t>
                    </m:r>
                  </m:oMath>
                </a14:m>
                <a:endParaRPr lang="en-US" i="1" dirty="0">
                  <a:latin typeface="Cambria Math" panose="02040503050406030204" pitchFamily="18" charset="0"/>
                </a:endParaRP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1[3</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𝐴</m:t>
                            </m:r>
                          </m:sub>
                        </m:sSub>
                        <m:r>
                          <a:rPr lang="en-US" i="1">
                            <a:latin typeface="Cambria Math" panose="02040503050406030204" pitchFamily="18" charset="0"/>
                          </a:rPr>
                          <m:t>+2.5</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r>
                          <a:rPr lang="en-US" i="1">
                            <a:latin typeface="Cambria Math" panose="02040503050406030204" pitchFamily="18" charset="0"/>
                          </a:rPr>
                          <m:t>+2</m:t>
                        </m:r>
                        <m:d>
                          <m:dPr>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e>
                            </m:d>
                            <m:r>
                              <a:rPr lang="en-US" i="1">
                                <a:latin typeface="Cambria Math" panose="02040503050406030204" pitchFamily="18" charset="0"/>
                              </a:rPr>
                              <m:t>−40∗10</m:t>
                            </m:r>
                            <m:r>
                              <a:rPr lang="en-US" b="0" i="1" smtClean="0">
                                <a:latin typeface="Cambria Math" panose="02040503050406030204" pitchFamily="18" charset="0"/>
                              </a:rPr>
                              <m:t>−50</m:t>
                            </m:r>
                          </m:e>
                        </m:d>
                        <m:r>
                          <a:rPr lang="en-US" i="1">
                            <a:latin typeface="Cambria Math" panose="02040503050406030204" pitchFamily="18" charset="0"/>
                          </a:rPr>
                          <m:t>]</m:t>
                        </m:r>
                        <m:r>
                          <m:rPr>
                            <m:nor/>
                          </m:rPr>
                          <a:rPr lang="en-US" dirty="0"/>
                          <m:t> </m:t>
                        </m:r>
                      </m:num>
                      <m:den>
                        <m:r>
                          <a:rPr lang="en-US" i="1" dirty="0">
                            <a:latin typeface="Cambria Math" panose="02040503050406030204" pitchFamily="18" charset="0"/>
                          </a:rPr>
                          <m:t>50</m:t>
                        </m:r>
                      </m:den>
                    </m:f>
                    <m:r>
                      <a:rPr lang="en-US" b="0" i="1" dirty="0" smtClean="0">
                        <a:latin typeface="Cambria Math" panose="02040503050406030204" pitchFamily="18" charset="0"/>
                      </a:rPr>
                      <m:t>≤</m:t>
                    </m:r>
                    <m:r>
                      <a:rPr lang="en-US" b="0" i="1" dirty="0" smtClean="0">
                        <a:latin typeface="Cambria Math" panose="02040503050406030204" pitchFamily="18" charset="0"/>
                      </a:rPr>
                      <m:t>𝑄</m:t>
                    </m:r>
                  </m:oMath>
                </a14:m>
                <a:endParaRPr lang="en-US" i="1" dirty="0">
                  <a:latin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10</m:t>
                        </m:r>
                        <m:r>
                          <a:rPr lang="en-US" i="1">
                            <a:latin typeface="Cambria Math" panose="02040503050406030204" pitchFamily="18" charset="0"/>
                          </a:rPr>
                          <m:t>𝑋</m:t>
                        </m:r>
                      </m:e>
                      <m:sub>
                        <m:r>
                          <a:rPr lang="en-US" i="1">
                            <a:latin typeface="Cambria Math" panose="02040503050406030204" pitchFamily="18" charset="0"/>
                          </a:rPr>
                          <m:t>𝐴</m:t>
                        </m:r>
                      </m:sub>
                    </m:sSub>
                    <m:r>
                      <a:rPr lang="en-US" b="0" i="1" smtClean="0">
                        <a:latin typeface="Cambria Math" panose="02040503050406030204" pitchFamily="18" charset="0"/>
                      </a:rPr>
                      <m:t>≥4000</m:t>
                    </m:r>
                  </m:oMath>
                </a14:m>
                <a:endParaRPr lang="en-US" b="0"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r>
                      <a:rPr lang="en-US" b="0" i="1" smtClean="0">
                        <a:latin typeface="Cambria Math" panose="02040503050406030204" pitchFamily="18" charset="0"/>
                      </a:rPr>
                      <m:t>≥50</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r>
                      <a:rPr lang="en-US" b="0" i="1" smtClean="0">
                        <a:latin typeface="Cambria Math" panose="02040503050406030204" pitchFamily="18" charset="0"/>
                      </a:rPr>
                      <m:t>≤10∗24∗7</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𝐴</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𝐵</m:t>
                        </m:r>
                      </m:sub>
                    </m:sSub>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≥0</m:t>
                    </m:r>
                  </m:oMath>
                </a14:m>
                <a:endParaRPr lang="en-US" dirty="0"/>
              </a:p>
            </p:txBody>
          </p:sp>
        </mc:Choice>
        <mc:Fallback>
          <p:sp>
            <p:nvSpPr>
              <p:cNvPr id="3" name="Content Placeholder 2">
                <a:extLst>
                  <a:ext uri="{FF2B5EF4-FFF2-40B4-BE49-F238E27FC236}">
                    <a16:creationId xmlns:a16="http://schemas.microsoft.com/office/drawing/2014/main" id="{31E8939B-1A2A-49B6-9562-145614AE0D3E}"/>
                  </a:ext>
                </a:extLst>
              </p:cNvPr>
              <p:cNvSpPr>
                <a:spLocks noGrp="1" noRot="1" noChangeAspect="1" noMove="1" noResize="1" noEditPoints="1" noAdjustHandles="1" noChangeArrowheads="1" noChangeShapeType="1" noTextEdit="1"/>
              </p:cNvSpPr>
              <p:nvPr>
                <p:ph idx="1"/>
              </p:nvPr>
            </p:nvSpPr>
            <p:spPr>
              <a:blipFill>
                <a:blip r:embed="rId2"/>
                <a:stretch>
                  <a:fillRect l="-606" t="-2273" b="-197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AA61F81-B2D6-4CAA-8D5A-043203032839}"/>
              </a:ext>
            </a:extLst>
          </p:cNvPr>
          <p:cNvSpPr txBox="1"/>
          <p:nvPr/>
        </p:nvSpPr>
        <p:spPr>
          <a:xfrm>
            <a:off x="7507399" y="2619761"/>
            <a:ext cx="2620891" cy="369332"/>
          </a:xfrm>
          <a:prstGeom prst="rect">
            <a:avLst/>
          </a:prstGeom>
          <a:noFill/>
        </p:spPr>
        <p:txBody>
          <a:bodyPr wrap="square" rtlCol="0">
            <a:spAutoFit/>
          </a:bodyPr>
          <a:lstStyle/>
          <a:p>
            <a:r>
              <a:rPr lang="en-US" dirty="0"/>
              <a:t>Let’s plot this!</a:t>
            </a:r>
          </a:p>
        </p:txBody>
      </p:sp>
    </p:spTree>
    <p:extLst>
      <p:ext uri="{BB962C8B-B14F-4D97-AF65-F5344CB8AC3E}">
        <p14:creationId xmlns:p14="http://schemas.microsoft.com/office/powerpoint/2010/main" val="1027466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17EE-0FFF-457C-9090-02C3B2B14116}"/>
              </a:ext>
            </a:extLst>
          </p:cNvPr>
          <p:cNvSpPr>
            <a:spLocks noGrp="1"/>
          </p:cNvSpPr>
          <p:nvPr>
            <p:ph type="title"/>
          </p:nvPr>
        </p:nvSpPr>
        <p:spPr/>
        <p:txBody>
          <a:bodyPr>
            <a:normAutofit fontScale="90000"/>
          </a:bodyPr>
          <a:lstStyle/>
          <a:p>
            <a:r>
              <a:rPr lang="en-US" dirty="0"/>
              <a:t>2. Multi-objective Optimization</a:t>
            </a:r>
            <a:br>
              <a:rPr lang="en-US" dirty="0"/>
            </a:br>
            <a:r>
              <a:rPr lang="en-US" dirty="0"/>
              <a:t>Customer Service Phone Line</a:t>
            </a:r>
            <a:br>
              <a:rPr lang="en-US" dirty="0"/>
            </a:br>
            <a:r>
              <a:rPr lang="en-US" dirty="0"/>
              <a:t>Minimax Objective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E8939B-1A2A-49B6-9562-145614AE0D3E}"/>
                  </a:ext>
                </a:extLst>
              </p:cNvPr>
              <p:cNvSpPr>
                <a:spLocks noGrp="1"/>
              </p:cNvSpPr>
              <p:nvPr>
                <p:ph idx="1"/>
              </p:nvPr>
            </p:nvSpPr>
            <p:spPr>
              <a:xfrm>
                <a:off x="293912" y="1845734"/>
                <a:ext cx="4534725" cy="4023360"/>
              </a:xfrm>
            </p:spPr>
            <p:txBody>
              <a:bodyPr>
                <a:normAutofit/>
              </a:bodyPr>
              <a:lstStyle/>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1[</m:t>
                        </m:r>
                        <m:r>
                          <a:rPr lang="en-US" b="0" i="1" smtClean="0">
                            <a:latin typeface="Cambria Math" panose="02040503050406030204" pitchFamily="18" charset="0"/>
                          </a:rPr>
                          <m:t>75</m:t>
                        </m:r>
                        <m:r>
                          <a:rPr lang="en-US" i="1">
                            <a:latin typeface="Cambria Math" panose="02040503050406030204" pitchFamily="18" charset="0"/>
                          </a:rPr>
                          <m:t>75−3</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𝐴</m:t>
                            </m:r>
                          </m:sub>
                        </m:sSub>
                        <m:r>
                          <a:rPr lang="en-US" i="1">
                            <a:latin typeface="Cambria Math" panose="02040503050406030204" pitchFamily="18" charset="0"/>
                          </a:rPr>
                          <m:t>+2.5</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r>
                          <a:rPr lang="en-US" i="1">
                            <a:latin typeface="Cambria Math" panose="02040503050406030204" pitchFamily="18" charset="0"/>
                          </a:rPr>
                          <m:t>+2</m:t>
                        </m:r>
                        <m:d>
                          <m:dPr>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e>
                            </m:d>
                            <m:r>
                              <a:rPr lang="en-US" i="1">
                                <a:latin typeface="Cambria Math" panose="02040503050406030204" pitchFamily="18" charset="0"/>
                              </a:rPr>
                              <m:t>−40∗100</m:t>
                            </m:r>
                          </m:e>
                        </m:d>
                        <m:r>
                          <a:rPr lang="en-US" i="1">
                            <a:latin typeface="Cambria Math" panose="02040503050406030204" pitchFamily="18" charset="0"/>
                          </a:rPr>
                          <m:t>]</m:t>
                        </m:r>
                        <m:r>
                          <m:rPr>
                            <m:nor/>
                          </m:rPr>
                          <a:rPr lang="en-US" dirty="0"/>
                          <m:t> </m:t>
                        </m:r>
                      </m:num>
                      <m:den>
                        <m:r>
                          <a:rPr lang="en-US" b="0" i="1" dirty="0" smtClean="0">
                            <a:latin typeface="Cambria Math" panose="02040503050406030204" pitchFamily="18" charset="0"/>
                          </a:rPr>
                          <m:t>75</m:t>
                        </m:r>
                        <m:r>
                          <a:rPr lang="en-US" i="1">
                            <a:latin typeface="Cambria Math" panose="02040503050406030204" pitchFamily="18" charset="0"/>
                          </a:rPr>
                          <m:t>75</m:t>
                        </m:r>
                      </m:den>
                    </m:f>
                    <m:r>
                      <a:rPr lang="en-US" b="0" i="1" smtClean="0">
                        <a:latin typeface="Cambria Math" panose="02040503050406030204" pitchFamily="18" charset="0"/>
                      </a:rPr>
                      <m:t>≤</m:t>
                    </m:r>
                    <m:r>
                      <a:rPr lang="en-US" b="0" i="1" smtClean="0">
                        <a:latin typeface="Cambria Math" panose="02040503050406030204" pitchFamily="18" charset="0"/>
                      </a:rPr>
                      <m:t>𝑄</m:t>
                    </m:r>
                  </m:oMath>
                </a14:m>
                <a:endParaRPr lang="en-US" i="1" dirty="0">
                  <a:latin typeface="Cambria Math" panose="02040503050406030204" pitchFamily="18" charset="0"/>
                </a:endParaRP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1[3</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𝐴</m:t>
                            </m:r>
                          </m:sub>
                        </m:sSub>
                        <m:r>
                          <a:rPr lang="en-US" i="1">
                            <a:latin typeface="Cambria Math" panose="02040503050406030204" pitchFamily="18" charset="0"/>
                          </a:rPr>
                          <m:t>+2.5</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r>
                          <a:rPr lang="en-US" i="1">
                            <a:latin typeface="Cambria Math" panose="02040503050406030204" pitchFamily="18" charset="0"/>
                          </a:rPr>
                          <m:t>+2</m:t>
                        </m:r>
                        <m:d>
                          <m:dPr>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e>
                            </m:d>
                            <m:r>
                              <a:rPr lang="en-US" i="1">
                                <a:latin typeface="Cambria Math" panose="02040503050406030204" pitchFamily="18" charset="0"/>
                              </a:rPr>
                              <m:t>−40∗10−50</m:t>
                            </m:r>
                          </m:e>
                        </m:d>
                        <m:r>
                          <a:rPr lang="en-US" i="1">
                            <a:latin typeface="Cambria Math" panose="02040503050406030204" pitchFamily="18" charset="0"/>
                          </a:rPr>
                          <m:t>]</m:t>
                        </m:r>
                        <m:r>
                          <m:rPr>
                            <m:nor/>
                          </m:rPr>
                          <a:rPr lang="en-US" dirty="0"/>
                          <m:t> </m:t>
                        </m:r>
                      </m:num>
                      <m:den>
                        <m:r>
                          <a:rPr lang="en-US" b="0" i="1" dirty="0" smtClean="0">
                            <a:latin typeface="Cambria Math" panose="02040503050406030204" pitchFamily="18" charset="0"/>
                          </a:rPr>
                          <m:t>50</m:t>
                        </m:r>
                      </m:den>
                    </m:f>
                    <m:r>
                      <a:rPr lang="en-US" b="0" i="1" dirty="0" smtClean="0">
                        <a:latin typeface="Cambria Math" panose="02040503050406030204" pitchFamily="18" charset="0"/>
                      </a:rPr>
                      <m:t>≤</m:t>
                    </m:r>
                    <m:r>
                      <a:rPr lang="en-US" b="0" i="1" dirty="0" smtClean="0">
                        <a:latin typeface="Cambria Math" panose="02040503050406030204" pitchFamily="18" charset="0"/>
                      </a:rPr>
                      <m:t>𝑄</m:t>
                    </m:r>
                  </m:oMath>
                </a14:m>
                <a:endParaRPr lang="en-US" i="1" dirty="0">
                  <a:latin typeface="Cambria Math" panose="02040503050406030204" pitchFamily="18" charset="0"/>
                </a:endParaRPr>
              </a:p>
              <a:p>
                <a:r>
                  <a:rPr lang="en-US" dirty="0"/>
                  <a:t>Set Q to some arbitrary values and plot the feasible regions for these constraints.</a:t>
                </a:r>
              </a:p>
              <a:p>
                <a:r>
                  <a:rPr lang="en-US" dirty="0"/>
                  <a:t> </a:t>
                </a:r>
                <a:r>
                  <a:rPr lang="en-US" dirty="0" err="1"/>
                  <a:t>RegionPlot</a:t>
                </a:r>
                <a:r>
                  <a:rPr lang="en-US" dirty="0"/>
                  <a:t>[{((XA+XB)-40*10-50)/50&lt;= 0.5, (7575-(3XA+2.5XB+2*((XA+XB)-400)))/7575&lt;= 0.5},{XA,0,1700},{XB,0,1000},</a:t>
                </a:r>
                <a:r>
                  <a:rPr lang="en-US" dirty="0" err="1"/>
                  <a:t>PlotLegends</a:t>
                </a:r>
                <a:r>
                  <a:rPr lang="en-US" dirty="0"/>
                  <a:t>-&gt;"Expressions"]</a:t>
                </a:r>
              </a:p>
              <a:p>
                <a:endParaRPr lang="en-US"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1E8939B-1A2A-49B6-9562-145614AE0D3E}"/>
                  </a:ext>
                </a:extLst>
              </p:cNvPr>
              <p:cNvSpPr>
                <a:spLocks noGrp="1" noRot="1" noChangeAspect="1" noMove="1" noResize="1" noEditPoints="1" noAdjustHandles="1" noChangeArrowheads="1" noChangeShapeType="1" noTextEdit="1"/>
              </p:cNvSpPr>
              <p:nvPr>
                <p:ph idx="1"/>
              </p:nvPr>
            </p:nvSpPr>
            <p:spPr>
              <a:xfrm>
                <a:off x="293912" y="1845734"/>
                <a:ext cx="4534725" cy="4023360"/>
              </a:xfrm>
              <a:blipFill>
                <a:blip r:embed="rId2"/>
                <a:stretch>
                  <a:fillRect l="-1344" r="-457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48F8A42-99B2-4603-8077-643C02C6E78A}"/>
              </a:ext>
            </a:extLst>
          </p:cNvPr>
          <p:cNvPicPr>
            <a:picLocks noChangeAspect="1"/>
          </p:cNvPicPr>
          <p:nvPr/>
        </p:nvPicPr>
        <p:blipFill>
          <a:blip r:embed="rId3"/>
          <a:stretch>
            <a:fillRect/>
          </a:stretch>
        </p:blipFill>
        <p:spPr>
          <a:xfrm>
            <a:off x="5059292" y="1926602"/>
            <a:ext cx="3018306" cy="2926080"/>
          </a:xfrm>
          <a:prstGeom prst="rect">
            <a:avLst/>
          </a:prstGeom>
        </p:spPr>
      </p:pic>
      <p:pic>
        <p:nvPicPr>
          <p:cNvPr id="6" name="Picture 5">
            <a:extLst>
              <a:ext uri="{FF2B5EF4-FFF2-40B4-BE49-F238E27FC236}">
                <a16:creationId xmlns:a16="http://schemas.microsoft.com/office/drawing/2014/main" id="{30ABE29E-5DAC-4070-8137-134F9C641D6E}"/>
              </a:ext>
            </a:extLst>
          </p:cNvPr>
          <p:cNvPicPr>
            <a:picLocks noChangeAspect="1"/>
          </p:cNvPicPr>
          <p:nvPr/>
        </p:nvPicPr>
        <p:blipFill>
          <a:blip r:embed="rId4"/>
          <a:stretch>
            <a:fillRect/>
          </a:stretch>
        </p:blipFill>
        <p:spPr>
          <a:xfrm>
            <a:off x="6203435" y="2191667"/>
            <a:ext cx="1600998" cy="489194"/>
          </a:xfrm>
          <a:prstGeom prst="rect">
            <a:avLst/>
          </a:prstGeom>
        </p:spPr>
      </p:pic>
      <p:pic>
        <p:nvPicPr>
          <p:cNvPr id="7" name="Picture 6">
            <a:extLst>
              <a:ext uri="{FF2B5EF4-FFF2-40B4-BE49-F238E27FC236}">
                <a16:creationId xmlns:a16="http://schemas.microsoft.com/office/drawing/2014/main" id="{D9D56451-EA42-40D7-BDA4-A68E503F4C1F}"/>
              </a:ext>
            </a:extLst>
          </p:cNvPr>
          <p:cNvPicPr>
            <a:picLocks noChangeAspect="1"/>
          </p:cNvPicPr>
          <p:nvPr/>
        </p:nvPicPr>
        <p:blipFill>
          <a:blip r:embed="rId5"/>
          <a:stretch>
            <a:fillRect/>
          </a:stretch>
        </p:blipFill>
        <p:spPr>
          <a:xfrm>
            <a:off x="8453572" y="1926602"/>
            <a:ext cx="3018306" cy="2926080"/>
          </a:xfrm>
          <a:prstGeom prst="rect">
            <a:avLst/>
          </a:prstGeom>
        </p:spPr>
      </p:pic>
      <p:pic>
        <p:nvPicPr>
          <p:cNvPr id="9" name="Picture 8">
            <a:extLst>
              <a:ext uri="{FF2B5EF4-FFF2-40B4-BE49-F238E27FC236}">
                <a16:creationId xmlns:a16="http://schemas.microsoft.com/office/drawing/2014/main" id="{12257CC7-2ACE-46DD-9C3A-D7B94B7E1542}"/>
              </a:ext>
            </a:extLst>
          </p:cNvPr>
          <p:cNvPicPr>
            <a:picLocks noChangeAspect="1"/>
          </p:cNvPicPr>
          <p:nvPr/>
        </p:nvPicPr>
        <p:blipFill>
          <a:blip r:embed="rId6"/>
          <a:stretch>
            <a:fillRect/>
          </a:stretch>
        </p:blipFill>
        <p:spPr>
          <a:xfrm>
            <a:off x="9593121" y="2187085"/>
            <a:ext cx="1615994" cy="493776"/>
          </a:xfrm>
          <a:prstGeom prst="rect">
            <a:avLst/>
          </a:prstGeom>
        </p:spPr>
      </p:pic>
      <p:sp>
        <p:nvSpPr>
          <p:cNvPr id="10" name="Left Brace 9">
            <a:extLst>
              <a:ext uri="{FF2B5EF4-FFF2-40B4-BE49-F238E27FC236}">
                <a16:creationId xmlns:a16="http://schemas.microsoft.com/office/drawing/2014/main" id="{9F213717-C7AA-4CA3-B61A-6792A0F1D7E0}"/>
              </a:ext>
            </a:extLst>
          </p:cNvPr>
          <p:cNvSpPr/>
          <p:nvPr/>
        </p:nvSpPr>
        <p:spPr>
          <a:xfrm rot="16200000">
            <a:off x="8179642" y="2947726"/>
            <a:ext cx="445314" cy="43458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EB19743B-A22A-40AA-B2C7-A8D01807F7C1}"/>
              </a:ext>
            </a:extLst>
          </p:cNvPr>
          <p:cNvSpPr txBox="1"/>
          <p:nvPr/>
        </p:nvSpPr>
        <p:spPr>
          <a:xfrm>
            <a:off x="5433982" y="5385281"/>
            <a:ext cx="6241743"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When Q=0.5, there is no feasible region that satisfies both constraints. What is the minimum Q value with a feasible region that satisfies all constraints?</a:t>
            </a:r>
          </a:p>
        </p:txBody>
      </p:sp>
    </p:spTree>
    <p:extLst>
      <p:ext uri="{BB962C8B-B14F-4D97-AF65-F5344CB8AC3E}">
        <p14:creationId xmlns:p14="http://schemas.microsoft.com/office/powerpoint/2010/main" val="4209196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17EE-0FFF-457C-9090-02C3B2B14116}"/>
              </a:ext>
            </a:extLst>
          </p:cNvPr>
          <p:cNvSpPr>
            <a:spLocks noGrp="1"/>
          </p:cNvSpPr>
          <p:nvPr>
            <p:ph type="title"/>
          </p:nvPr>
        </p:nvSpPr>
        <p:spPr/>
        <p:txBody>
          <a:bodyPr>
            <a:normAutofit fontScale="90000"/>
          </a:bodyPr>
          <a:lstStyle/>
          <a:p>
            <a:r>
              <a:rPr lang="en-US" dirty="0"/>
              <a:t>2. Multi-objective Optimization</a:t>
            </a:r>
            <a:br>
              <a:rPr lang="en-US" dirty="0"/>
            </a:br>
            <a:r>
              <a:rPr lang="en-US" dirty="0"/>
              <a:t>Customer Service Phone Line</a:t>
            </a:r>
            <a:br>
              <a:rPr lang="en-US" dirty="0"/>
            </a:br>
            <a:r>
              <a:rPr lang="en-US" dirty="0"/>
              <a:t>Minimax Objective</a:t>
            </a:r>
          </a:p>
        </p:txBody>
      </p:sp>
      <p:sp>
        <p:nvSpPr>
          <p:cNvPr id="3" name="Content Placeholder 2">
            <a:extLst>
              <a:ext uri="{FF2B5EF4-FFF2-40B4-BE49-F238E27FC236}">
                <a16:creationId xmlns:a16="http://schemas.microsoft.com/office/drawing/2014/main" id="{31E8939B-1A2A-49B6-9562-145614AE0D3E}"/>
              </a:ext>
            </a:extLst>
          </p:cNvPr>
          <p:cNvSpPr>
            <a:spLocks noGrp="1"/>
          </p:cNvSpPr>
          <p:nvPr>
            <p:ph idx="1"/>
          </p:nvPr>
        </p:nvSpPr>
        <p:spPr>
          <a:xfrm>
            <a:off x="293912" y="1845734"/>
            <a:ext cx="4534725" cy="4023360"/>
          </a:xfrm>
        </p:spPr>
        <p:txBody>
          <a:bodyPr>
            <a:normAutofit fontScale="92500" lnSpcReduction="20000"/>
          </a:bodyPr>
          <a:lstStyle/>
          <a:p>
            <a:pPr marL="0" indent="0">
              <a:buNone/>
            </a:pPr>
            <a:r>
              <a:rPr lang="en-US" dirty="0"/>
              <a:t>What is the minimum Q value with a feasible region that satisfies all constraints?</a:t>
            </a:r>
          </a:p>
          <a:p>
            <a:pPr marL="0" indent="0">
              <a:buNone/>
            </a:pPr>
            <a:endParaRPr lang="en-US" dirty="0"/>
          </a:p>
          <a:p>
            <a:pPr marL="0" indent="0">
              <a:buNone/>
            </a:pPr>
            <a:r>
              <a:rPr lang="en-US" dirty="0" err="1"/>
              <a:t>RegionPlot</a:t>
            </a:r>
            <a:r>
              <a:rPr lang="en-US" dirty="0"/>
              <a:t>[{10XA&gt;=4000&amp;&amp;XB&gt;=50&amp;&amp;XA+XB&lt;=1680,((XA+XB)-40*10-50)/50&lt;= 0.9,(7575-(3XA+2.5XB+2*((XA+XB)-400)))/7575&lt;= 0.9},{XA,0,500},{XB,0,200},</a:t>
            </a:r>
            <a:r>
              <a:rPr lang="en-US" dirty="0" err="1"/>
              <a:t>PlotLegends</a:t>
            </a:r>
            <a:r>
              <a:rPr lang="en-US" dirty="0"/>
              <a:t>-&gt;"Expressions"]</a:t>
            </a:r>
          </a:p>
          <a:p>
            <a:pPr marL="0" indent="0">
              <a:buNone/>
            </a:pPr>
            <a:r>
              <a:rPr lang="en-US" dirty="0"/>
              <a:t> </a:t>
            </a:r>
            <a:r>
              <a:rPr lang="en-US" dirty="0" err="1"/>
              <a:t>RegionPlot</a:t>
            </a:r>
            <a:r>
              <a:rPr lang="en-US" dirty="0"/>
              <a:t>[{10XA&gt;=4000&amp;&amp;XB&gt;=50&amp;&amp;XA+XB&lt;=1680</a:t>
            </a:r>
            <a:r>
              <a:rPr lang="en-US" b="1" dirty="0">
                <a:solidFill>
                  <a:srgbClr val="FF0000"/>
                </a:solidFill>
              </a:rPr>
              <a:t>&amp;&amp;</a:t>
            </a:r>
            <a:r>
              <a:rPr lang="en-US" dirty="0"/>
              <a:t>((XA+XB)-40*10-50)/50&lt;= 0.9</a:t>
            </a:r>
            <a:r>
              <a:rPr lang="en-US" b="1" dirty="0">
                <a:solidFill>
                  <a:srgbClr val="FF0000"/>
                </a:solidFill>
              </a:rPr>
              <a:t>&amp;&amp;</a:t>
            </a:r>
            <a:r>
              <a:rPr lang="en-US" dirty="0"/>
              <a:t>(7575-(3XA+2.5XB+2*((XA+XB)-400)))/7575&lt;= 0.9},{XA,0,500},{XB,0,200},</a:t>
            </a:r>
            <a:r>
              <a:rPr lang="en-US" dirty="0" err="1"/>
              <a:t>PlotLegends</a:t>
            </a:r>
            <a:r>
              <a:rPr lang="en-US" dirty="0"/>
              <a:t>-&gt;"Expressions"]</a:t>
            </a:r>
            <a:endParaRPr lang="en-US" i="1" dirty="0">
              <a:latin typeface="Cambria Math" panose="02040503050406030204" pitchFamily="18" charset="0"/>
            </a:endParaRPr>
          </a:p>
        </p:txBody>
      </p:sp>
      <p:pic>
        <p:nvPicPr>
          <p:cNvPr id="4" name="Picture 3">
            <a:extLst>
              <a:ext uri="{FF2B5EF4-FFF2-40B4-BE49-F238E27FC236}">
                <a16:creationId xmlns:a16="http://schemas.microsoft.com/office/drawing/2014/main" id="{ED2EBCB1-C960-401A-B6E6-3F95580A91D3}"/>
              </a:ext>
            </a:extLst>
          </p:cNvPr>
          <p:cNvPicPr>
            <a:picLocks noChangeAspect="1"/>
          </p:cNvPicPr>
          <p:nvPr/>
        </p:nvPicPr>
        <p:blipFill>
          <a:blip r:embed="rId2"/>
          <a:stretch>
            <a:fillRect/>
          </a:stretch>
        </p:blipFill>
        <p:spPr>
          <a:xfrm>
            <a:off x="5206705" y="1926602"/>
            <a:ext cx="2984104" cy="2926080"/>
          </a:xfrm>
          <a:prstGeom prst="rect">
            <a:avLst/>
          </a:prstGeom>
        </p:spPr>
      </p:pic>
      <p:pic>
        <p:nvPicPr>
          <p:cNvPr id="8" name="Picture 7">
            <a:extLst>
              <a:ext uri="{FF2B5EF4-FFF2-40B4-BE49-F238E27FC236}">
                <a16:creationId xmlns:a16="http://schemas.microsoft.com/office/drawing/2014/main" id="{920E61CF-B371-47CA-AFD6-313069B1AD78}"/>
              </a:ext>
            </a:extLst>
          </p:cNvPr>
          <p:cNvPicPr>
            <a:picLocks noChangeAspect="1"/>
          </p:cNvPicPr>
          <p:nvPr/>
        </p:nvPicPr>
        <p:blipFill>
          <a:blip r:embed="rId3"/>
          <a:stretch>
            <a:fillRect/>
          </a:stretch>
        </p:blipFill>
        <p:spPr>
          <a:xfrm>
            <a:off x="5337895" y="5131125"/>
            <a:ext cx="2819540" cy="950904"/>
          </a:xfrm>
          <a:prstGeom prst="rect">
            <a:avLst/>
          </a:prstGeom>
        </p:spPr>
      </p:pic>
      <p:pic>
        <p:nvPicPr>
          <p:cNvPr id="12" name="Picture 11">
            <a:extLst>
              <a:ext uri="{FF2B5EF4-FFF2-40B4-BE49-F238E27FC236}">
                <a16:creationId xmlns:a16="http://schemas.microsoft.com/office/drawing/2014/main" id="{946EE75F-9258-48E0-835C-68BA57B1FBC1}"/>
              </a:ext>
            </a:extLst>
          </p:cNvPr>
          <p:cNvPicPr>
            <a:picLocks noChangeAspect="1"/>
          </p:cNvPicPr>
          <p:nvPr/>
        </p:nvPicPr>
        <p:blipFill>
          <a:blip r:embed="rId4"/>
          <a:stretch>
            <a:fillRect/>
          </a:stretch>
        </p:blipFill>
        <p:spPr>
          <a:xfrm>
            <a:off x="8433897" y="1933055"/>
            <a:ext cx="2984104" cy="2926080"/>
          </a:xfrm>
          <a:prstGeom prst="rect">
            <a:avLst/>
          </a:prstGeom>
        </p:spPr>
      </p:pic>
      <p:sp>
        <p:nvSpPr>
          <p:cNvPr id="13" name="TextBox 12">
            <a:extLst>
              <a:ext uri="{FF2B5EF4-FFF2-40B4-BE49-F238E27FC236}">
                <a16:creationId xmlns:a16="http://schemas.microsoft.com/office/drawing/2014/main" id="{F0E3373D-1CC4-48C0-B3BC-F980A54E0EEE}"/>
              </a:ext>
            </a:extLst>
          </p:cNvPr>
          <p:cNvSpPr txBox="1"/>
          <p:nvPr/>
        </p:nvSpPr>
        <p:spPr>
          <a:xfrm>
            <a:off x="8666693" y="5131125"/>
            <a:ext cx="2556826" cy="923330"/>
          </a:xfrm>
          <a:prstGeom prst="rect">
            <a:avLst/>
          </a:prstGeom>
          <a:noFill/>
        </p:spPr>
        <p:txBody>
          <a:bodyPr wrap="square" rtlCol="0">
            <a:spAutoFit/>
          </a:bodyPr>
          <a:lstStyle/>
          <a:p>
            <a:r>
              <a:rPr lang="en-US" dirty="0"/>
              <a:t>We can make Q even smaller! Let’s let Excel find it for us!</a:t>
            </a:r>
          </a:p>
        </p:txBody>
      </p:sp>
    </p:spTree>
    <p:extLst>
      <p:ext uri="{BB962C8B-B14F-4D97-AF65-F5344CB8AC3E}">
        <p14:creationId xmlns:p14="http://schemas.microsoft.com/office/powerpoint/2010/main" val="2619010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17EE-0FFF-457C-9090-02C3B2B14116}"/>
              </a:ext>
            </a:extLst>
          </p:cNvPr>
          <p:cNvSpPr>
            <a:spLocks noGrp="1"/>
          </p:cNvSpPr>
          <p:nvPr>
            <p:ph type="title"/>
          </p:nvPr>
        </p:nvSpPr>
        <p:spPr/>
        <p:txBody>
          <a:bodyPr>
            <a:normAutofit fontScale="90000"/>
          </a:bodyPr>
          <a:lstStyle/>
          <a:p>
            <a:r>
              <a:rPr lang="en-US" dirty="0"/>
              <a:t>2. Multi-objective Optimization</a:t>
            </a:r>
            <a:br>
              <a:rPr lang="en-US" dirty="0"/>
            </a:br>
            <a:r>
              <a:rPr lang="en-US" dirty="0"/>
              <a:t>Customer Service Phone Line</a:t>
            </a:r>
            <a:br>
              <a:rPr lang="en-US" dirty="0"/>
            </a:br>
            <a:r>
              <a:rPr lang="en-US" dirty="0"/>
              <a:t>Minimax Objective</a:t>
            </a:r>
          </a:p>
        </p:txBody>
      </p:sp>
      <p:pic>
        <p:nvPicPr>
          <p:cNvPr id="9" name="Picture 8">
            <a:extLst>
              <a:ext uri="{FF2B5EF4-FFF2-40B4-BE49-F238E27FC236}">
                <a16:creationId xmlns:a16="http://schemas.microsoft.com/office/drawing/2014/main" id="{60B9FB35-475D-4747-B7E7-A11234CE06A0}"/>
              </a:ext>
            </a:extLst>
          </p:cNvPr>
          <p:cNvPicPr>
            <a:picLocks noChangeAspect="1"/>
          </p:cNvPicPr>
          <p:nvPr/>
        </p:nvPicPr>
        <p:blipFill>
          <a:blip r:embed="rId2"/>
          <a:stretch>
            <a:fillRect/>
          </a:stretch>
        </p:blipFill>
        <p:spPr>
          <a:xfrm>
            <a:off x="471794" y="2494547"/>
            <a:ext cx="11248411" cy="2521657"/>
          </a:xfrm>
          <a:prstGeom prst="rect">
            <a:avLst/>
          </a:prstGeom>
        </p:spPr>
      </p:pic>
    </p:spTree>
    <p:extLst>
      <p:ext uri="{BB962C8B-B14F-4D97-AF65-F5344CB8AC3E}">
        <p14:creationId xmlns:p14="http://schemas.microsoft.com/office/powerpoint/2010/main" val="2642148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17EE-0FFF-457C-9090-02C3B2B14116}"/>
              </a:ext>
            </a:extLst>
          </p:cNvPr>
          <p:cNvSpPr>
            <a:spLocks noGrp="1"/>
          </p:cNvSpPr>
          <p:nvPr>
            <p:ph type="title"/>
          </p:nvPr>
        </p:nvSpPr>
        <p:spPr/>
        <p:txBody>
          <a:bodyPr>
            <a:normAutofit fontScale="90000"/>
          </a:bodyPr>
          <a:lstStyle/>
          <a:p>
            <a:r>
              <a:rPr lang="en-US" dirty="0"/>
              <a:t>2. Multi-objective Optimization</a:t>
            </a:r>
            <a:br>
              <a:rPr lang="en-US" dirty="0"/>
            </a:br>
            <a:r>
              <a:rPr lang="en-US" dirty="0"/>
              <a:t>Customer Service Phone Line</a:t>
            </a:r>
            <a:br>
              <a:rPr lang="en-US" dirty="0"/>
            </a:br>
            <a:r>
              <a:rPr lang="en-US" dirty="0"/>
              <a:t>Minimax Objective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E8939B-1A2A-49B6-9562-145614AE0D3E}"/>
                  </a:ext>
                </a:extLst>
              </p:cNvPr>
              <p:cNvSpPr>
                <a:spLocks noGrp="1"/>
              </p:cNvSpPr>
              <p:nvPr>
                <p:ph idx="1"/>
              </p:nvPr>
            </p:nvSpPr>
            <p:spPr/>
            <p:txBody>
              <a:bodyPr>
                <a:normAutofit lnSpcReduction="10000"/>
              </a:bodyPr>
              <a:lstStyle/>
              <a:p>
                <a:r>
                  <a:rPr lang="en-US" dirty="0"/>
                  <a:t>Minimize the maximum deviation</a:t>
                </a:r>
              </a:p>
              <a:p>
                <a:pPr marL="201168" lvl="1" indent="0">
                  <a:buNone/>
                </a:pPr>
                <a:r>
                  <a:rPr lang="en-US" sz="2000" dirty="0"/>
                  <a:t>Min </a:t>
                </a:r>
                <a14:m>
                  <m:oMath xmlns:m="http://schemas.openxmlformats.org/officeDocument/2006/math">
                    <m:r>
                      <a:rPr lang="en-US" sz="2000" b="0" i="1" smtClean="0">
                        <a:latin typeface="Cambria Math" panose="02040503050406030204" pitchFamily="18" charset="0"/>
                      </a:rPr>
                      <m:t>𝑄</m:t>
                    </m:r>
                  </m:oMath>
                </a14:m>
                <a:endParaRPr lang="en-US" sz="2000" dirty="0"/>
              </a:p>
              <a:p>
                <a:pPr marL="201168" lvl="1" indent="0">
                  <a:buNone/>
                </a:pPr>
                <a:r>
                  <a:rPr lang="en-US" sz="2000" dirty="0" err="1"/>
                  <a:t>S.t.</a:t>
                </a:r>
                <a:endParaRPr lang="en-US" sz="2000"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r>
                          <a:rPr lang="en-US" b="0" i="1" smtClean="0">
                            <a:latin typeface="Cambria Math" panose="02040503050406030204" pitchFamily="18" charset="0"/>
                          </a:rPr>
                          <m:t>75</m:t>
                        </m:r>
                        <m:r>
                          <a:rPr lang="en-US" i="1">
                            <a:latin typeface="Cambria Math" panose="02040503050406030204" pitchFamily="18" charset="0"/>
                          </a:rPr>
                          <m:t>75−3</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𝐴</m:t>
                            </m:r>
                          </m:sub>
                        </m:sSub>
                        <m:r>
                          <a:rPr lang="en-US" i="1">
                            <a:latin typeface="Cambria Math" panose="02040503050406030204" pitchFamily="18" charset="0"/>
                          </a:rPr>
                          <m:t>+2.5</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r>
                          <a:rPr lang="en-US" i="1">
                            <a:latin typeface="Cambria Math" panose="02040503050406030204" pitchFamily="18" charset="0"/>
                          </a:rPr>
                          <m:t>+2</m:t>
                        </m:r>
                        <m:d>
                          <m:dPr>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e>
                            </m:d>
                            <m:r>
                              <a:rPr lang="en-US" i="1">
                                <a:latin typeface="Cambria Math" panose="02040503050406030204" pitchFamily="18" charset="0"/>
                              </a:rPr>
                              <m:t>−40∗100</m:t>
                            </m:r>
                          </m:e>
                        </m:d>
                        <m:r>
                          <a:rPr lang="en-US" i="1">
                            <a:latin typeface="Cambria Math" panose="02040503050406030204" pitchFamily="18" charset="0"/>
                          </a:rPr>
                          <m:t>]</m:t>
                        </m:r>
                        <m:r>
                          <m:rPr>
                            <m:nor/>
                          </m:rPr>
                          <a:rPr lang="en-US" dirty="0"/>
                          <m:t> </m:t>
                        </m:r>
                      </m:num>
                      <m:den>
                        <m:r>
                          <a:rPr lang="en-US" b="0" i="1" dirty="0" smtClean="0">
                            <a:latin typeface="Cambria Math" panose="02040503050406030204" pitchFamily="18" charset="0"/>
                          </a:rPr>
                          <m:t>75</m:t>
                        </m:r>
                        <m:r>
                          <a:rPr lang="en-US" i="1">
                            <a:latin typeface="Cambria Math" panose="02040503050406030204" pitchFamily="18" charset="0"/>
                          </a:rPr>
                          <m:t>75</m:t>
                        </m:r>
                      </m:den>
                    </m:f>
                    <m:r>
                      <a:rPr lang="en-US" b="0" i="1" smtClean="0">
                        <a:latin typeface="Cambria Math" panose="02040503050406030204" pitchFamily="18" charset="0"/>
                      </a:rPr>
                      <m:t>≤</m:t>
                    </m:r>
                    <m:r>
                      <a:rPr lang="en-US" b="0" i="1" smtClean="0">
                        <a:latin typeface="Cambria Math" panose="02040503050406030204" pitchFamily="18" charset="0"/>
                      </a:rPr>
                      <m:t>𝑄</m:t>
                    </m:r>
                  </m:oMath>
                </a14:m>
                <a:endParaRPr lang="en-US" i="1" dirty="0">
                  <a:latin typeface="Cambria Math" panose="02040503050406030204" pitchFamily="18" charset="0"/>
                </a:endParaRP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1[3</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𝐴</m:t>
                            </m:r>
                          </m:sub>
                        </m:sSub>
                        <m:r>
                          <a:rPr lang="en-US" i="1">
                            <a:latin typeface="Cambria Math" panose="02040503050406030204" pitchFamily="18" charset="0"/>
                          </a:rPr>
                          <m:t>+2.5</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r>
                          <a:rPr lang="en-US" i="1">
                            <a:latin typeface="Cambria Math" panose="02040503050406030204" pitchFamily="18" charset="0"/>
                          </a:rPr>
                          <m:t>+2</m:t>
                        </m:r>
                        <m:d>
                          <m:dPr>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e>
                            </m:d>
                            <m:r>
                              <a:rPr lang="en-US" i="1">
                                <a:latin typeface="Cambria Math" panose="02040503050406030204" pitchFamily="18" charset="0"/>
                              </a:rPr>
                              <m:t>−40∗10−50</m:t>
                            </m:r>
                          </m:e>
                        </m:d>
                        <m:r>
                          <a:rPr lang="en-US" i="1">
                            <a:latin typeface="Cambria Math" panose="02040503050406030204" pitchFamily="18" charset="0"/>
                          </a:rPr>
                          <m:t>]</m:t>
                        </m:r>
                        <m:r>
                          <m:rPr>
                            <m:nor/>
                          </m:rPr>
                          <a:rPr lang="en-US" dirty="0"/>
                          <m:t> </m:t>
                        </m:r>
                      </m:num>
                      <m:den>
                        <m:r>
                          <a:rPr lang="en-US" i="1" dirty="0">
                            <a:latin typeface="Cambria Math" panose="02040503050406030204" pitchFamily="18" charset="0"/>
                          </a:rPr>
                          <m:t>50</m:t>
                        </m:r>
                      </m:den>
                    </m:f>
                    <m:r>
                      <a:rPr lang="en-US" b="0" i="1" dirty="0" smtClean="0">
                        <a:latin typeface="Cambria Math" panose="02040503050406030204" pitchFamily="18" charset="0"/>
                      </a:rPr>
                      <m:t>≤</m:t>
                    </m:r>
                    <m:r>
                      <a:rPr lang="en-US" b="0" i="1" dirty="0" smtClean="0">
                        <a:latin typeface="Cambria Math" panose="02040503050406030204" pitchFamily="18" charset="0"/>
                      </a:rPr>
                      <m:t>𝑄</m:t>
                    </m:r>
                  </m:oMath>
                </a14:m>
                <a:endParaRPr lang="en-US" i="1" dirty="0">
                  <a:latin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10</m:t>
                        </m:r>
                        <m:r>
                          <a:rPr lang="en-US" i="1">
                            <a:latin typeface="Cambria Math" panose="02040503050406030204" pitchFamily="18" charset="0"/>
                          </a:rPr>
                          <m:t>𝑋</m:t>
                        </m:r>
                      </m:e>
                      <m:sub>
                        <m:r>
                          <a:rPr lang="en-US" i="1">
                            <a:latin typeface="Cambria Math" panose="02040503050406030204" pitchFamily="18" charset="0"/>
                          </a:rPr>
                          <m:t>𝐴</m:t>
                        </m:r>
                      </m:sub>
                    </m:sSub>
                    <m:r>
                      <a:rPr lang="en-US" b="0" i="1" smtClean="0">
                        <a:latin typeface="Cambria Math" panose="02040503050406030204" pitchFamily="18" charset="0"/>
                      </a:rPr>
                      <m:t>≥4000</m:t>
                    </m:r>
                  </m:oMath>
                </a14:m>
                <a:endParaRPr lang="en-US" b="0"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r>
                      <a:rPr lang="en-US" b="0" i="1" smtClean="0">
                        <a:latin typeface="Cambria Math" panose="02040503050406030204" pitchFamily="18" charset="0"/>
                      </a:rPr>
                      <m:t>≥50</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r>
                      <a:rPr lang="en-US" b="0" i="1" smtClean="0">
                        <a:latin typeface="Cambria Math" panose="02040503050406030204" pitchFamily="18" charset="0"/>
                      </a:rPr>
                      <m:t>≤10∗24∗7</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𝐴</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≥0</m:t>
                    </m:r>
                  </m:oMath>
                </a14:m>
                <a:endParaRPr lang="en-US" dirty="0"/>
              </a:p>
            </p:txBody>
          </p:sp>
        </mc:Choice>
        <mc:Fallback>
          <p:sp>
            <p:nvSpPr>
              <p:cNvPr id="3" name="Content Placeholder 2">
                <a:extLst>
                  <a:ext uri="{FF2B5EF4-FFF2-40B4-BE49-F238E27FC236}">
                    <a16:creationId xmlns:a16="http://schemas.microsoft.com/office/drawing/2014/main" id="{31E8939B-1A2A-49B6-9562-145614AE0D3E}"/>
                  </a:ext>
                </a:extLst>
              </p:cNvPr>
              <p:cNvSpPr>
                <a:spLocks noGrp="1" noRot="1" noChangeAspect="1" noMove="1" noResize="1" noEditPoints="1" noAdjustHandles="1" noChangeArrowheads="1" noChangeShapeType="1" noTextEdit="1"/>
              </p:cNvSpPr>
              <p:nvPr>
                <p:ph idx="1"/>
              </p:nvPr>
            </p:nvSpPr>
            <p:spPr>
              <a:blipFill>
                <a:blip r:embed="rId2"/>
                <a:stretch>
                  <a:fillRect l="-606" t="-2273" b="-197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FCC934A-4345-4E5C-8D82-684B7968104B}"/>
              </a:ext>
            </a:extLst>
          </p:cNvPr>
          <p:cNvPicPr>
            <a:picLocks noChangeAspect="1"/>
          </p:cNvPicPr>
          <p:nvPr/>
        </p:nvPicPr>
        <p:blipFill>
          <a:blip r:embed="rId3"/>
          <a:stretch>
            <a:fillRect/>
          </a:stretch>
        </p:blipFill>
        <p:spPr>
          <a:xfrm>
            <a:off x="6721122" y="1845734"/>
            <a:ext cx="4573042" cy="4433310"/>
          </a:xfrm>
          <a:prstGeom prst="rect">
            <a:avLst/>
          </a:prstGeom>
        </p:spPr>
      </p:pic>
      <p:sp>
        <p:nvSpPr>
          <p:cNvPr id="5" name="TextBox 4">
            <a:extLst>
              <a:ext uri="{FF2B5EF4-FFF2-40B4-BE49-F238E27FC236}">
                <a16:creationId xmlns:a16="http://schemas.microsoft.com/office/drawing/2014/main" id="{6DE3160A-54CD-4563-BF18-386797EAFECB}"/>
              </a:ext>
            </a:extLst>
          </p:cNvPr>
          <p:cNvSpPr txBox="1"/>
          <p:nvPr/>
        </p:nvSpPr>
        <p:spPr>
          <a:xfrm>
            <a:off x="5727031" y="4735795"/>
            <a:ext cx="156410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Non-corner</a:t>
            </a:r>
          </a:p>
          <a:p>
            <a:r>
              <a:rPr lang="en-US" dirty="0"/>
              <a:t>Solution</a:t>
            </a:r>
          </a:p>
        </p:txBody>
      </p:sp>
      <p:cxnSp>
        <p:nvCxnSpPr>
          <p:cNvPr id="6" name="Straight Arrow Connector 5">
            <a:extLst>
              <a:ext uri="{FF2B5EF4-FFF2-40B4-BE49-F238E27FC236}">
                <a16:creationId xmlns:a16="http://schemas.microsoft.com/office/drawing/2014/main" id="{18C548B3-8C3D-4466-94BA-BAD5E1A38F6C}"/>
              </a:ext>
            </a:extLst>
          </p:cNvPr>
          <p:cNvCxnSpPr>
            <a:stCxn id="5" idx="3"/>
          </p:cNvCxnSpPr>
          <p:nvPr/>
        </p:nvCxnSpPr>
        <p:spPr>
          <a:xfrm>
            <a:off x="7291136" y="5058961"/>
            <a:ext cx="585538" cy="459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59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5BDE-92D3-4880-9259-02F64D1FD592}"/>
              </a:ext>
            </a:extLst>
          </p:cNvPr>
          <p:cNvSpPr>
            <a:spLocks noGrp="1"/>
          </p:cNvSpPr>
          <p:nvPr>
            <p:ph type="title"/>
          </p:nvPr>
        </p:nvSpPr>
        <p:spPr/>
        <p:txBody>
          <a:bodyPr/>
          <a:lstStyle/>
          <a:p>
            <a:r>
              <a:rPr lang="en-US" dirty="0"/>
              <a:t>Goal Programming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D8BEC4-6B0B-4DAF-AAAE-5C082A8EB29B}"/>
                  </a:ext>
                </a:extLst>
              </p:cNvPr>
              <p:cNvSpPr>
                <a:spLocks noGrp="1"/>
              </p:cNvSpPr>
              <p:nvPr>
                <p:ph sz="half" idx="1"/>
              </p:nvPr>
            </p:nvSpPr>
            <p:spPr>
              <a:xfrm>
                <a:off x="1036321" y="2272216"/>
                <a:ext cx="4937760" cy="845598"/>
              </a:xfrm>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≤40</m:t>
                    </m:r>
                  </m:oMath>
                </a14:m>
                <a:r>
                  <a:rPr lang="en-US" dirty="0"/>
                  <a:t>   			</a:t>
                </a:r>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50</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40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160</m:t>
                    </m:r>
                    <m:r>
                      <a:rPr lang="en-US" i="1">
                        <a:latin typeface="Cambria Math" panose="02040503050406030204" pitchFamily="18" charset="0"/>
                      </a:rPr>
                      <m:t>0</m:t>
                    </m:r>
                  </m:oMath>
                </a14:m>
                <a:endParaRPr lang="en-US" dirty="0"/>
              </a:p>
            </p:txBody>
          </p:sp>
        </mc:Choice>
        <mc:Fallback xmlns="">
          <p:sp>
            <p:nvSpPr>
              <p:cNvPr id="3" name="Content Placeholder 2">
                <a:extLst>
                  <a:ext uri="{FF2B5EF4-FFF2-40B4-BE49-F238E27FC236}">
                    <a16:creationId xmlns:a16="http://schemas.microsoft.com/office/drawing/2014/main" id="{52D8BEC4-6B0B-4DAF-AAAE-5C082A8EB29B}"/>
                  </a:ext>
                </a:extLst>
              </p:cNvPr>
              <p:cNvSpPr>
                <a:spLocks noGrp="1" noRot="1" noChangeAspect="1" noMove="1" noResize="1" noEditPoints="1" noAdjustHandles="1" noChangeArrowheads="1" noChangeShapeType="1" noTextEdit="1"/>
              </p:cNvSpPr>
              <p:nvPr>
                <p:ph sz="half" idx="1"/>
              </p:nvPr>
            </p:nvSpPr>
            <p:spPr>
              <a:xfrm>
                <a:off x="1036321" y="2272216"/>
                <a:ext cx="4937760" cy="845598"/>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9E6133FD-835C-434B-B743-BB7D17A7C85F}"/>
                  </a:ext>
                </a:extLst>
              </p:cNvPr>
              <p:cNvSpPr>
                <a:spLocks noGrp="1"/>
              </p:cNvSpPr>
              <p:nvPr>
                <p:ph sz="half" idx="2"/>
              </p:nvPr>
            </p:nvSpPr>
            <p:spPr>
              <a:xfrm>
                <a:off x="6166322" y="2272216"/>
                <a:ext cx="4937760" cy="3304344"/>
              </a:xfrm>
            </p:spPr>
            <p:txBody>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≤40</m:t>
                    </m:r>
                  </m:oMath>
                </a14:m>
                <a:r>
                  <a:rPr lang="en-US" dirty="0"/>
                  <a:t>   			</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50</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+40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i="1">
                        <a:latin typeface="Cambria Math" panose="02040503050406030204" pitchFamily="18" charset="0"/>
                      </a:rPr>
                      <m:t>1600</m:t>
                    </m:r>
                  </m:oMath>
                </a14:m>
                <a:endParaRPr lang="en-US" dirty="0"/>
              </a:p>
              <a:p>
                <a:endParaRPr lang="en-US" dirty="0"/>
              </a:p>
            </p:txBody>
          </p:sp>
        </mc:Choice>
        <mc:Fallback xmlns="">
          <p:sp>
            <p:nvSpPr>
              <p:cNvPr id="12" name="Content Placeholder 11">
                <a:extLst>
                  <a:ext uri="{FF2B5EF4-FFF2-40B4-BE49-F238E27FC236}">
                    <a16:creationId xmlns:a16="http://schemas.microsoft.com/office/drawing/2014/main" id="{9E6133FD-835C-434B-B743-BB7D17A7C85F}"/>
                  </a:ext>
                </a:extLst>
              </p:cNvPr>
              <p:cNvSpPr>
                <a:spLocks noGrp="1" noRot="1" noChangeAspect="1" noMove="1" noResize="1" noEditPoints="1" noAdjustHandles="1" noChangeArrowheads="1" noChangeShapeType="1" noTextEdit="1"/>
              </p:cNvSpPr>
              <p:nvPr>
                <p:ph sz="half" idx="2"/>
              </p:nvPr>
            </p:nvSpPr>
            <p:spPr>
              <a:xfrm>
                <a:off x="6166322" y="2272216"/>
                <a:ext cx="4937760" cy="3304344"/>
              </a:xfrm>
              <a:blipFill>
                <a:blip r:embed="rId3"/>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FB178EE2-DCC3-4497-848E-97E24D562F8B}"/>
              </a:ext>
            </a:extLst>
          </p:cNvPr>
          <p:cNvPicPr>
            <a:picLocks noChangeAspect="1"/>
          </p:cNvPicPr>
          <p:nvPr/>
        </p:nvPicPr>
        <p:blipFill>
          <a:blip r:embed="rId4"/>
          <a:stretch>
            <a:fillRect/>
          </a:stretch>
        </p:blipFill>
        <p:spPr>
          <a:xfrm>
            <a:off x="1087918" y="3071969"/>
            <a:ext cx="3262139" cy="3271201"/>
          </a:xfrm>
          <a:prstGeom prst="rect">
            <a:avLst/>
          </a:prstGeom>
        </p:spPr>
      </p:pic>
      <p:sp>
        <p:nvSpPr>
          <p:cNvPr id="9" name="TextBox 8">
            <a:extLst>
              <a:ext uri="{FF2B5EF4-FFF2-40B4-BE49-F238E27FC236}">
                <a16:creationId xmlns:a16="http://schemas.microsoft.com/office/drawing/2014/main" id="{7E1B81A1-3031-4569-A3B9-3CA49ABAA93D}"/>
              </a:ext>
            </a:extLst>
          </p:cNvPr>
          <p:cNvSpPr txBox="1"/>
          <p:nvPr/>
        </p:nvSpPr>
        <p:spPr>
          <a:xfrm>
            <a:off x="1553593" y="5322644"/>
            <a:ext cx="1207363" cy="646331"/>
          </a:xfrm>
          <a:prstGeom prst="rect">
            <a:avLst/>
          </a:prstGeom>
          <a:noFill/>
        </p:spPr>
        <p:txBody>
          <a:bodyPr wrap="square" rtlCol="0">
            <a:spAutoFit/>
          </a:bodyPr>
          <a:lstStyle/>
          <a:p>
            <a:r>
              <a:rPr lang="en-US" dirty="0"/>
              <a:t>Feasible Region</a:t>
            </a:r>
          </a:p>
        </p:txBody>
      </p:sp>
      <p:pic>
        <p:nvPicPr>
          <p:cNvPr id="10" name="Picture 9">
            <a:extLst>
              <a:ext uri="{FF2B5EF4-FFF2-40B4-BE49-F238E27FC236}">
                <a16:creationId xmlns:a16="http://schemas.microsoft.com/office/drawing/2014/main" id="{7554BD29-0D2F-4D45-A071-472E320C41A1}"/>
              </a:ext>
            </a:extLst>
          </p:cNvPr>
          <p:cNvPicPr>
            <a:picLocks noChangeAspect="1"/>
          </p:cNvPicPr>
          <p:nvPr/>
        </p:nvPicPr>
        <p:blipFill>
          <a:blip r:embed="rId5"/>
          <a:stretch>
            <a:fillRect/>
          </a:stretch>
        </p:blipFill>
        <p:spPr>
          <a:xfrm>
            <a:off x="6126479" y="3071969"/>
            <a:ext cx="3263547" cy="3272613"/>
          </a:xfrm>
          <a:prstGeom prst="rect">
            <a:avLst/>
          </a:prstGeom>
        </p:spPr>
      </p:pic>
      <p:sp>
        <p:nvSpPr>
          <p:cNvPr id="13" name="Rectangle 12">
            <a:extLst>
              <a:ext uri="{FF2B5EF4-FFF2-40B4-BE49-F238E27FC236}">
                <a16:creationId xmlns:a16="http://schemas.microsoft.com/office/drawing/2014/main" id="{048422AB-8BDA-4DEB-AA4F-6BB97E1EBEA1}"/>
              </a:ext>
            </a:extLst>
          </p:cNvPr>
          <p:cNvSpPr/>
          <p:nvPr/>
        </p:nvSpPr>
        <p:spPr>
          <a:xfrm>
            <a:off x="961746" y="1827890"/>
            <a:ext cx="10193933" cy="369332"/>
          </a:xfrm>
          <a:prstGeom prst="rect">
            <a:avLst/>
          </a:prstGeom>
        </p:spPr>
        <p:txBody>
          <a:bodyPr wrap="square">
            <a:spAutoFit/>
          </a:bodyPr>
          <a:lstStyle/>
          <a:p>
            <a:r>
              <a:rPr lang="en-US" dirty="0"/>
              <a:t>Goal programming uses soft (or goal) constraints to approximately satisfy a number of goals. </a:t>
            </a:r>
          </a:p>
        </p:txBody>
      </p:sp>
      <p:sp>
        <p:nvSpPr>
          <p:cNvPr id="14" name="TextBox 13">
            <a:extLst>
              <a:ext uri="{FF2B5EF4-FFF2-40B4-BE49-F238E27FC236}">
                <a16:creationId xmlns:a16="http://schemas.microsoft.com/office/drawing/2014/main" id="{725193AE-9BDA-45C0-A6FE-6798EBE2CB35}"/>
              </a:ext>
            </a:extLst>
          </p:cNvPr>
          <p:cNvSpPr txBox="1"/>
          <p:nvPr/>
        </p:nvSpPr>
        <p:spPr>
          <a:xfrm>
            <a:off x="6588820" y="5253394"/>
            <a:ext cx="1207363" cy="646331"/>
          </a:xfrm>
          <a:prstGeom prst="rect">
            <a:avLst/>
          </a:prstGeom>
          <a:noFill/>
        </p:spPr>
        <p:txBody>
          <a:bodyPr wrap="square" rtlCol="0">
            <a:spAutoFit/>
          </a:bodyPr>
          <a:lstStyle/>
          <a:p>
            <a:r>
              <a:rPr lang="en-US" dirty="0"/>
              <a:t>Feasible Region</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2251873-6990-43DD-A4FE-0369F86921F1}"/>
                  </a:ext>
                </a:extLst>
              </p:cNvPr>
              <p:cNvSpPr/>
              <p:nvPr/>
            </p:nvSpPr>
            <p:spPr>
              <a:xfrm>
                <a:off x="7576853" y="4376231"/>
                <a:ext cx="1603003" cy="369332"/>
              </a:xfrm>
              <a:prstGeom prst="rect">
                <a:avLst/>
              </a:prstGeom>
            </p:spPr>
            <p:txBody>
              <a:bodyPr wrap="none">
                <a:spAutoFit/>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m:t>
                        </m:r>
                      </m:sup>
                    </m:sSup>
                  </m:oMath>
                </a14:m>
                <a:r>
                  <a:rPr lang="en-US" dirty="0"/>
                  <a:t>=over target</a:t>
                </a:r>
              </a:p>
            </p:txBody>
          </p:sp>
        </mc:Choice>
        <mc:Fallback xmlns="">
          <p:sp>
            <p:nvSpPr>
              <p:cNvPr id="15" name="Rectangle 14">
                <a:extLst>
                  <a:ext uri="{FF2B5EF4-FFF2-40B4-BE49-F238E27FC236}">
                    <a16:creationId xmlns:a16="http://schemas.microsoft.com/office/drawing/2014/main" id="{D2251873-6990-43DD-A4FE-0369F86921F1}"/>
                  </a:ext>
                </a:extLst>
              </p:cNvPr>
              <p:cNvSpPr>
                <a:spLocks noRot="1" noChangeAspect="1" noMove="1" noResize="1" noEditPoints="1" noAdjustHandles="1" noChangeArrowheads="1" noChangeShapeType="1" noTextEdit="1"/>
              </p:cNvSpPr>
              <p:nvPr/>
            </p:nvSpPr>
            <p:spPr>
              <a:xfrm>
                <a:off x="7576853" y="4376231"/>
                <a:ext cx="1603003" cy="369332"/>
              </a:xfrm>
              <a:prstGeom prst="rect">
                <a:avLst/>
              </a:prstGeom>
              <a:blipFill>
                <a:blip r:embed="rId6"/>
                <a:stretch>
                  <a:fillRect t="-10000" r="-2662"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8DCF5CEA-6001-447F-8E00-11C6F5606549}"/>
                  </a:ext>
                </a:extLst>
              </p:cNvPr>
              <p:cNvSpPr/>
              <p:nvPr/>
            </p:nvSpPr>
            <p:spPr>
              <a:xfrm>
                <a:off x="6344849" y="4100954"/>
                <a:ext cx="1257219" cy="646331"/>
              </a:xfrm>
              <a:prstGeom prst="rect">
                <a:avLst/>
              </a:prstGeom>
            </p:spPr>
            <p:txBody>
              <a:bodyPr wrap="square">
                <a:spAutoFit/>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m:t>
                        </m:r>
                      </m:sup>
                    </m:sSup>
                  </m:oMath>
                </a14:m>
                <a:r>
                  <a:rPr lang="en-US" dirty="0"/>
                  <a:t>=under target</a:t>
                </a:r>
              </a:p>
            </p:txBody>
          </p:sp>
        </mc:Choice>
        <mc:Fallback xmlns="">
          <p:sp>
            <p:nvSpPr>
              <p:cNvPr id="16" name="Rectangle 15">
                <a:extLst>
                  <a:ext uri="{FF2B5EF4-FFF2-40B4-BE49-F238E27FC236}">
                    <a16:creationId xmlns:a16="http://schemas.microsoft.com/office/drawing/2014/main" id="{8DCF5CEA-6001-447F-8E00-11C6F5606549}"/>
                  </a:ext>
                </a:extLst>
              </p:cNvPr>
              <p:cNvSpPr>
                <a:spLocks noRot="1" noChangeAspect="1" noMove="1" noResize="1" noEditPoints="1" noAdjustHandles="1" noChangeArrowheads="1" noChangeShapeType="1" noTextEdit="1"/>
              </p:cNvSpPr>
              <p:nvPr/>
            </p:nvSpPr>
            <p:spPr>
              <a:xfrm>
                <a:off x="6344849" y="4100954"/>
                <a:ext cx="1257219" cy="646331"/>
              </a:xfrm>
              <a:prstGeom prst="rect">
                <a:avLst/>
              </a:prstGeom>
              <a:blipFill>
                <a:blip r:embed="rId7"/>
                <a:stretch>
                  <a:fillRect l="-4369" t="-5660" b="-1415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B587F93C-6011-468B-802A-39166CE9C926}"/>
              </a:ext>
            </a:extLst>
          </p:cNvPr>
          <p:cNvCxnSpPr/>
          <p:nvPr/>
        </p:nvCxnSpPr>
        <p:spPr>
          <a:xfrm flipV="1">
            <a:off x="8058905" y="4745563"/>
            <a:ext cx="756000" cy="47033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3A5DD3A-A1F9-49C8-AF9A-997281B00E3A}"/>
              </a:ext>
            </a:extLst>
          </p:cNvPr>
          <p:cNvCxnSpPr>
            <a:cxnSpLocks/>
          </p:cNvCxnSpPr>
          <p:nvPr/>
        </p:nvCxnSpPr>
        <p:spPr>
          <a:xfrm flipH="1">
            <a:off x="6587745" y="4522335"/>
            <a:ext cx="771426" cy="5314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34E66845-8A28-4DB1-B672-F9BEE22BB46C}"/>
              </a:ext>
            </a:extLst>
          </p:cNvPr>
          <p:cNvSpPr txBox="1"/>
          <p:nvPr/>
        </p:nvSpPr>
        <p:spPr>
          <a:xfrm>
            <a:off x="9869054" y="3608209"/>
            <a:ext cx="1973758"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 intersection of the blue and pink regions are acceptable.</a:t>
            </a:r>
          </a:p>
        </p:txBody>
      </p:sp>
    </p:spTree>
    <p:extLst>
      <p:ext uri="{BB962C8B-B14F-4D97-AF65-F5344CB8AC3E}">
        <p14:creationId xmlns:p14="http://schemas.microsoft.com/office/powerpoint/2010/main" val="4222205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E46237-BA7D-44C6-9748-9BD900439239}"/>
              </a:ext>
            </a:extLst>
          </p:cNvPr>
          <p:cNvPicPr>
            <a:picLocks noChangeAspect="1"/>
          </p:cNvPicPr>
          <p:nvPr/>
        </p:nvPicPr>
        <p:blipFill rotWithShape="1">
          <a:blip r:embed="rId3"/>
          <a:srcRect l="20846" t="12190" r="20526" b="17894"/>
          <a:stretch/>
        </p:blipFill>
        <p:spPr>
          <a:xfrm>
            <a:off x="2069432" y="200525"/>
            <a:ext cx="8151868" cy="6481011"/>
          </a:xfrm>
          <a:prstGeom prst="rect">
            <a:avLst/>
          </a:prstGeom>
        </p:spPr>
      </p:pic>
    </p:spTree>
    <p:extLst>
      <p:ext uri="{BB962C8B-B14F-4D97-AF65-F5344CB8AC3E}">
        <p14:creationId xmlns:p14="http://schemas.microsoft.com/office/powerpoint/2010/main" val="1413778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6C4122-86E1-41C4-BAEC-B26B151FD5B7}"/>
              </a:ext>
            </a:extLst>
          </p:cNvPr>
          <p:cNvPicPr>
            <a:picLocks noChangeAspect="1"/>
          </p:cNvPicPr>
          <p:nvPr/>
        </p:nvPicPr>
        <p:blipFill>
          <a:blip r:embed="rId2"/>
          <a:stretch>
            <a:fillRect/>
          </a:stretch>
        </p:blipFill>
        <p:spPr>
          <a:xfrm>
            <a:off x="83848" y="2261936"/>
            <a:ext cx="5836827" cy="3477413"/>
          </a:xfrm>
          <a:prstGeom prst="rect">
            <a:avLst/>
          </a:prstGeom>
        </p:spPr>
      </p:pic>
      <p:pic>
        <p:nvPicPr>
          <p:cNvPr id="6" name="Picture 5">
            <a:extLst>
              <a:ext uri="{FF2B5EF4-FFF2-40B4-BE49-F238E27FC236}">
                <a16:creationId xmlns:a16="http://schemas.microsoft.com/office/drawing/2014/main" id="{C022D113-5DDE-4A64-9833-737D98FA2350}"/>
              </a:ext>
            </a:extLst>
          </p:cNvPr>
          <p:cNvPicPr>
            <a:picLocks noChangeAspect="1"/>
          </p:cNvPicPr>
          <p:nvPr/>
        </p:nvPicPr>
        <p:blipFill>
          <a:blip r:embed="rId3"/>
          <a:stretch>
            <a:fillRect/>
          </a:stretch>
        </p:blipFill>
        <p:spPr>
          <a:xfrm>
            <a:off x="6251143" y="2257608"/>
            <a:ext cx="5836826" cy="3481743"/>
          </a:xfrm>
          <a:prstGeom prst="rect">
            <a:avLst/>
          </a:prstGeom>
        </p:spPr>
      </p:pic>
      <p:sp>
        <p:nvSpPr>
          <p:cNvPr id="7" name="Title 1">
            <a:extLst>
              <a:ext uri="{FF2B5EF4-FFF2-40B4-BE49-F238E27FC236}">
                <a16:creationId xmlns:a16="http://schemas.microsoft.com/office/drawing/2014/main" id="{9FE8FF3C-E72A-4AE3-8EC8-68B5622D0733}"/>
              </a:ext>
            </a:extLst>
          </p:cNvPr>
          <p:cNvSpPr>
            <a:spLocks noGrp="1"/>
          </p:cNvSpPr>
          <p:nvPr>
            <p:ph type="title"/>
          </p:nvPr>
        </p:nvSpPr>
        <p:spPr>
          <a:xfrm>
            <a:off x="1097280" y="286603"/>
            <a:ext cx="10058400" cy="1450757"/>
          </a:xfrm>
        </p:spPr>
        <p:txBody>
          <a:bodyPr/>
          <a:lstStyle/>
          <a:p>
            <a:r>
              <a:rPr lang="en-US" dirty="0"/>
              <a:t>2. Multi-objective Optimization</a:t>
            </a:r>
            <a:br>
              <a:rPr lang="en-US" dirty="0"/>
            </a:br>
            <a:r>
              <a:rPr lang="en-US" dirty="0"/>
              <a:t>Sensitivity Analysis</a:t>
            </a:r>
          </a:p>
        </p:txBody>
      </p:sp>
      <p:sp>
        <p:nvSpPr>
          <p:cNvPr id="8" name="TextBox 7">
            <a:extLst>
              <a:ext uri="{FF2B5EF4-FFF2-40B4-BE49-F238E27FC236}">
                <a16:creationId xmlns:a16="http://schemas.microsoft.com/office/drawing/2014/main" id="{CADF1078-E198-40F3-A6E3-415253F18022}"/>
              </a:ext>
            </a:extLst>
          </p:cNvPr>
          <p:cNvSpPr txBox="1"/>
          <p:nvPr/>
        </p:nvSpPr>
        <p:spPr>
          <a:xfrm>
            <a:off x="1772653" y="5887453"/>
            <a:ext cx="2654968" cy="369332"/>
          </a:xfrm>
          <a:prstGeom prst="rect">
            <a:avLst/>
          </a:prstGeom>
          <a:noFill/>
        </p:spPr>
        <p:txBody>
          <a:bodyPr wrap="square" rtlCol="0">
            <a:spAutoFit/>
          </a:bodyPr>
          <a:lstStyle/>
          <a:p>
            <a:r>
              <a:rPr lang="en-US" dirty="0"/>
              <a:t>Weight of Overtime=1</a:t>
            </a:r>
          </a:p>
        </p:txBody>
      </p:sp>
      <p:sp>
        <p:nvSpPr>
          <p:cNvPr id="9" name="TextBox 8">
            <a:extLst>
              <a:ext uri="{FF2B5EF4-FFF2-40B4-BE49-F238E27FC236}">
                <a16:creationId xmlns:a16="http://schemas.microsoft.com/office/drawing/2014/main" id="{0BCBFD2B-16F0-42EF-A898-DDE0293D4B19}"/>
              </a:ext>
            </a:extLst>
          </p:cNvPr>
          <p:cNvSpPr txBox="1"/>
          <p:nvPr/>
        </p:nvSpPr>
        <p:spPr>
          <a:xfrm>
            <a:off x="8085222" y="5887453"/>
            <a:ext cx="2654968" cy="369332"/>
          </a:xfrm>
          <a:prstGeom prst="rect">
            <a:avLst/>
          </a:prstGeom>
          <a:noFill/>
        </p:spPr>
        <p:txBody>
          <a:bodyPr wrap="square" rtlCol="0">
            <a:spAutoFit/>
          </a:bodyPr>
          <a:lstStyle/>
          <a:p>
            <a:r>
              <a:rPr lang="en-US" dirty="0"/>
              <a:t>Weight of Profit=1</a:t>
            </a:r>
          </a:p>
        </p:txBody>
      </p:sp>
    </p:spTree>
    <p:extLst>
      <p:ext uri="{BB962C8B-B14F-4D97-AF65-F5344CB8AC3E}">
        <p14:creationId xmlns:p14="http://schemas.microsoft.com/office/powerpoint/2010/main" val="1289560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FE8FF3C-E72A-4AE3-8EC8-68B5622D0733}"/>
              </a:ext>
            </a:extLst>
          </p:cNvPr>
          <p:cNvSpPr>
            <a:spLocks noGrp="1"/>
          </p:cNvSpPr>
          <p:nvPr>
            <p:ph type="title"/>
          </p:nvPr>
        </p:nvSpPr>
        <p:spPr>
          <a:xfrm>
            <a:off x="1097280" y="286603"/>
            <a:ext cx="10058400" cy="1450757"/>
          </a:xfrm>
        </p:spPr>
        <p:txBody>
          <a:bodyPr/>
          <a:lstStyle/>
          <a:p>
            <a:r>
              <a:rPr lang="en-US" dirty="0"/>
              <a:t>2. Multi-objective Optimization</a:t>
            </a:r>
            <a:br>
              <a:rPr lang="en-US" dirty="0"/>
            </a:br>
            <a:r>
              <a:rPr lang="en-US" dirty="0"/>
              <a:t>Sensitivity Analysis</a:t>
            </a:r>
          </a:p>
        </p:txBody>
      </p:sp>
      <p:pic>
        <p:nvPicPr>
          <p:cNvPr id="2" name="Picture 1">
            <a:extLst>
              <a:ext uri="{FF2B5EF4-FFF2-40B4-BE49-F238E27FC236}">
                <a16:creationId xmlns:a16="http://schemas.microsoft.com/office/drawing/2014/main" id="{6CD84376-6E89-453D-AA40-2CC38B8C2886}"/>
              </a:ext>
            </a:extLst>
          </p:cNvPr>
          <p:cNvPicPr>
            <a:picLocks noChangeAspect="1"/>
          </p:cNvPicPr>
          <p:nvPr/>
        </p:nvPicPr>
        <p:blipFill>
          <a:blip r:embed="rId2"/>
          <a:stretch>
            <a:fillRect/>
          </a:stretch>
        </p:blipFill>
        <p:spPr>
          <a:xfrm>
            <a:off x="345694" y="2342147"/>
            <a:ext cx="11305058" cy="3850962"/>
          </a:xfrm>
          <a:prstGeom prst="rect">
            <a:avLst/>
          </a:prstGeom>
        </p:spPr>
      </p:pic>
      <p:sp>
        <p:nvSpPr>
          <p:cNvPr id="3" name="TextBox 2">
            <a:extLst>
              <a:ext uri="{FF2B5EF4-FFF2-40B4-BE49-F238E27FC236}">
                <a16:creationId xmlns:a16="http://schemas.microsoft.com/office/drawing/2014/main" id="{258A74C3-D1CC-4971-A283-2F96AAA317C0}"/>
              </a:ext>
            </a:extLst>
          </p:cNvPr>
          <p:cNvSpPr txBox="1"/>
          <p:nvPr/>
        </p:nvSpPr>
        <p:spPr>
          <a:xfrm>
            <a:off x="898358" y="1884947"/>
            <a:ext cx="3256547" cy="369332"/>
          </a:xfrm>
          <a:prstGeom prst="rect">
            <a:avLst/>
          </a:prstGeom>
          <a:noFill/>
        </p:spPr>
        <p:txBody>
          <a:bodyPr wrap="square" rtlCol="0">
            <a:spAutoFit/>
          </a:bodyPr>
          <a:lstStyle/>
          <a:p>
            <a:r>
              <a:rPr lang="en-US" dirty="0"/>
              <a:t>Hours assigned to active work</a:t>
            </a:r>
          </a:p>
        </p:txBody>
      </p:sp>
    </p:spTree>
    <p:extLst>
      <p:ext uri="{BB962C8B-B14F-4D97-AF65-F5344CB8AC3E}">
        <p14:creationId xmlns:p14="http://schemas.microsoft.com/office/powerpoint/2010/main" val="2562747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FE8FF3C-E72A-4AE3-8EC8-68B5622D0733}"/>
              </a:ext>
            </a:extLst>
          </p:cNvPr>
          <p:cNvSpPr>
            <a:spLocks noGrp="1"/>
          </p:cNvSpPr>
          <p:nvPr>
            <p:ph type="title"/>
          </p:nvPr>
        </p:nvSpPr>
        <p:spPr>
          <a:xfrm>
            <a:off x="1097280" y="286603"/>
            <a:ext cx="10058400" cy="1450757"/>
          </a:xfrm>
        </p:spPr>
        <p:txBody>
          <a:bodyPr/>
          <a:lstStyle/>
          <a:p>
            <a:r>
              <a:rPr lang="en-US" dirty="0"/>
              <a:t>2. Multi-objective Optimization</a:t>
            </a:r>
            <a:br>
              <a:rPr lang="en-US" dirty="0"/>
            </a:br>
            <a:r>
              <a:rPr lang="en-US" dirty="0"/>
              <a:t>Sensitivity Analysis</a:t>
            </a:r>
          </a:p>
        </p:txBody>
      </p:sp>
      <p:pic>
        <p:nvPicPr>
          <p:cNvPr id="3" name="Picture 2">
            <a:extLst>
              <a:ext uri="{FF2B5EF4-FFF2-40B4-BE49-F238E27FC236}">
                <a16:creationId xmlns:a16="http://schemas.microsoft.com/office/drawing/2014/main" id="{B8A4D16A-C5BB-4132-8E40-6F36EBA6602C}"/>
              </a:ext>
            </a:extLst>
          </p:cNvPr>
          <p:cNvPicPr>
            <a:picLocks noChangeAspect="1"/>
          </p:cNvPicPr>
          <p:nvPr/>
        </p:nvPicPr>
        <p:blipFill>
          <a:blip r:embed="rId2"/>
          <a:stretch>
            <a:fillRect/>
          </a:stretch>
        </p:blipFill>
        <p:spPr>
          <a:xfrm>
            <a:off x="265483" y="2157663"/>
            <a:ext cx="11394008" cy="3350823"/>
          </a:xfrm>
          <a:prstGeom prst="rect">
            <a:avLst/>
          </a:prstGeom>
        </p:spPr>
      </p:pic>
      <p:sp>
        <p:nvSpPr>
          <p:cNvPr id="5" name="TextBox 4">
            <a:extLst>
              <a:ext uri="{FF2B5EF4-FFF2-40B4-BE49-F238E27FC236}">
                <a16:creationId xmlns:a16="http://schemas.microsoft.com/office/drawing/2014/main" id="{5B7A2A32-10D3-4CC7-AD11-D0A848E43612}"/>
              </a:ext>
            </a:extLst>
          </p:cNvPr>
          <p:cNvSpPr txBox="1"/>
          <p:nvPr/>
        </p:nvSpPr>
        <p:spPr>
          <a:xfrm>
            <a:off x="842210" y="1788331"/>
            <a:ext cx="3256547" cy="369332"/>
          </a:xfrm>
          <a:prstGeom prst="rect">
            <a:avLst/>
          </a:prstGeom>
          <a:noFill/>
        </p:spPr>
        <p:txBody>
          <a:bodyPr wrap="square" rtlCol="0">
            <a:spAutoFit/>
          </a:bodyPr>
          <a:lstStyle/>
          <a:p>
            <a:r>
              <a:rPr lang="en-US" dirty="0"/>
              <a:t>Hours assigned to inactive work</a:t>
            </a:r>
          </a:p>
        </p:txBody>
      </p:sp>
    </p:spTree>
    <p:extLst>
      <p:ext uri="{BB962C8B-B14F-4D97-AF65-F5344CB8AC3E}">
        <p14:creationId xmlns:p14="http://schemas.microsoft.com/office/powerpoint/2010/main" val="1110127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FE8FF3C-E72A-4AE3-8EC8-68B5622D0733}"/>
              </a:ext>
            </a:extLst>
          </p:cNvPr>
          <p:cNvSpPr>
            <a:spLocks noGrp="1"/>
          </p:cNvSpPr>
          <p:nvPr>
            <p:ph type="title"/>
          </p:nvPr>
        </p:nvSpPr>
        <p:spPr>
          <a:xfrm>
            <a:off x="1097280" y="286603"/>
            <a:ext cx="10058400" cy="1450757"/>
          </a:xfrm>
        </p:spPr>
        <p:txBody>
          <a:bodyPr/>
          <a:lstStyle/>
          <a:p>
            <a:r>
              <a:rPr lang="en-US" dirty="0"/>
              <a:t>2. Multi-objective Optimization</a:t>
            </a:r>
            <a:br>
              <a:rPr lang="en-US" dirty="0"/>
            </a:br>
            <a:r>
              <a:rPr lang="en-US" dirty="0"/>
              <a:t>Sensitivity Analysis</a:t>
            </a:r>
          </a:p>
        </p:txBody>
      </p:sp>
      <p:pic>
        <p:nvPicPr>
          <p:cNvPr id="2" name="Picture 1">
            <a:extLst>
              <a:ext uri="{FF2B5EF4-FFF2-40B4-BE49-F238E27FC236}">
                <a16:creationId xmlns:a16="http://schemas.microsoft.com/office/drawing/2014/main" id="{B278984B-1851-431E-9A0D-FC1F2ABFB5F9}"/>
              </a:ext>
            </a:extLst>
          </p:cNvPr>
          <p:cNvPicPr>
            <a:picLocks noChangeAspect="1"/>
          </p:cNvPicPr>
          <p:nvPr/>
        </p:nvPicPr>
        <p:blipFill>
          <a:blip r:embed="rId2"/>
          <a:stretch>
            <a:fillRect/>
          </a:stretch>
        </p:blipFill>
        <p:spPr>
          <a:xfrm>
            <a:off x="305588" y="2215788"/>
            <a:ext cx="11411095" cy="3355848"/>
          </a:xfrm>
          <a:prstGeom prst="rect">
            <a:avLst/>
          </a:prstGeom>
        </p:spPr>
      </p:pic>
      <p:sp>
        <p:nvSpPr>
          <p:cNvPr id="5" name="TextBox 4">
            <a:extLst>
              <a:ext uri="{FF2B5EF4-FFF2-40B4-BE49-F238E27FC236}">
                <a16:creationId xmlns:a16="http://schemas.microsoft.com/office/drawing/2014/main" id="{41A33FDE-FDDA-4F44-BBA7-90B50C002390}"/>
              </a:ext>
            </a:extLst>
          </p:cNvPr>
          <p:cNvSpPr txBox="1"/>
          <p:nvPr/>
        </p:nvSpPr>
        <p:spPr>
          <a:xfrm>
            <a:off x="898358" y="1884947"/>
            <a:ext cx="3256547" cy="369332"/>
          </a:xfrm>
          <a:prstGeom prst="rect">
            <a:avLst/>
          </a:prstGeom>
          <a:noFill/>
        </p:spPr>
        <p:txBody>
          <a:bodyPr wrap="square" rtlCol="0">
            <a:spAutoFit/>
          </a:bodyPr>
          <a:lstStyle/>
          <a:p>
            <a:r>
              <a:rPr lang="en-US" dirty="0"/>
              <a:t>Overtime in hours</a:t>
            </a:r>
          </a:p>
        </p:txBody>
      </p:sp>
    </p:spTree>
    <p:extLst>
      <p:ext uri="{BB962C8B-B14F-4D97-AF65-F5344CB8AC3E}">
        <p14:creationId xmlns:p14="http://schemas.microsoft.com/office/powerpoint/2010/main" val="38541826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FE8FF3C-E72A-4AE3-8EC8-68B5622D0733}"/>
              </a:ext>
            </a:extLst>
          </p:cNvPr>
          <p:cNvSpPr>
            <a:spLocks noGrp="1"/>
          </p:cNvSpPr>
          <p:nvPr>
            <p:ph type="title"/>
          </p:nvPr>
        </p:nvSpPr>
        <p:spPr>
          <a:xfrm>
            <a:off x="1097280" y="286603"/>
            <a:ext cx="10058400" cy="1450757"/>
          </a:xfrm>
        </p:spPr>
        <p:txBody>
          <a:bodyPr/>
          <a:lstStyle/>
          <a:p>
            <a:r>
              <a:rPr lang="en-US" dirty="0"/>
              <a:t>2. Multi-objective Optimization</a:t>
            </a:r>
            <a:br>
              <a:rPr lang="en-US" dirty="0"/>
            </a:br>
            <a:r>
              <a:rPr lang="en-US" dirty="0"/>
              <a:t>Sensitivity Analysis</a:t>
            </a:r>
          </a:p>
        </p:txBody>
      </p:sp>
      <p:sp>
        <p:nvSpPr>
          <p:cNvPr id="5" name="TextBox 4">
            <a:extLst>
              <a:ext uri="{FF2B5EF4-FFF2-40B4-BE49-F238E27FC236}">
                <a16:creationId xmlns:a16="http://schemas.microsoft.com/office/drawing/2014/main" id="{41A33FDE-FDDA-4F44-BBA7-90B50C002390}"/>
              </a:ext>
            </a:extLst>
          </p:cNvPr>
          <p:cNvSpPr txBox="1"/>
          <p:nvPr/>
        </p:nvSpPr>
        <p:spPr>
          <a:xfrm>
            <a:off x="898358" y="1884947"/>
            <a:ext cx="3256547" cy="369332"/>
          </a:xfrm>
          <a:prstGeom prst="rect">
            <a:avLst/>
          </a:prstGeom>
          <a:noFill/>
        </p:spPr>
        <p:txBody>
          <a:bodyPr wrap="square" rtlCol="0">
            <a:spAutoFit/>
          </a:bodyPr>
          <a:lstStyle/>
          <a:p>
            <a:r>
              <a:rPr lang="en-US" dirty="0"/>
              <a:t>Profit in $</a:t>
            </a:r>
          </a:p>
        </p:txBody>
      </p:sp>
      <p:pic>
        <p:nvPicPr>
          <p:cNvPr id="3" name="Picture 2">
            <a:extLst>
              <a:ext uri="{FF2B5EF4-FFF2-40B4-BE49-F238E27FC236}">
                <a16:creationId xmlns:a16="http://schemas.microsoft.com/office/drawing/2014/main" id="{6D1A6759-92A7-41B7-8F58-2767851323E0}"/>
              </a:ext>
            </a:extLst>
          </p:cNvPr>
          <p:cNvPicPr>
            <a:picLocks noChangeAspect="1"/>
          </p:cNvPicPr>
          <p:nvPr/>
        </p:nvPicPr>
        <p:blipFill>
          <a:blip r:embed="rId2"/>
          <a:stretch>
            <a:fillRect/>
          </a:stretch>
        </p:blipFill>
        <p:spPr>
          <a:xfrm>
            <a:off x="490073" y="2254279"/>
            <a:ext cx="11411095" cy="3355848"/>
          </a:xfrm>
          <a:prstGeom prst="rect">
            <a:avLst/>
          </a:prstGeom>
        </p:spPr>
      </p:pic>
      <p:sp>
        <p:nvSpPr>
          <p:cNvPr id="6" name="TextBox 5">
            <a:extLst>
              <a:ext uri="{FF2B5EF4-FFF2-40B4-BE49-F238E27FC236}">
                <a16:creationId xmlns:a16="http://schemas.microsoft.com/office/drawing/2014/main" id="{29C0CCAD-25E7-4A35-B4C6-77B86E59EE0D}"/>
              </a:ext>
            </a:extLst>
          </p:cNvPr>
          <p:cNvSpPr txBox="1"/>
          <p:nvPr/>
        </p:nvSpPr>
        <p:spPr>
          <a:xfrm>
            <a:off x="898357" y="5794793"/>
            <a:ext cx="8446169" cy="369332"/>
          </a:xfrm>
          <a:prstGeom prst="rect">
            <a:avLst/>
          </a:prstGeom>
          <a:noFill/>
        </p:spPr>
        <p:txBody>
          <a:bodyPr wrap="square" rtlCol="0">
            <a:spAutoFit/>
          </a:bodyPr>
          <a:lstStyle/>
          <a:p>
            <a:r>
              <a:rPr lang="en-US" dirty="0"/>
              <a:t>So maybe you would like to maximize profit while keeping overtime below a limit.</a:t>
            </a:r>
          </a:p>
        </p:txBody>
      </p:sp>
    </p:spTree>
    <p:extLst>
      <p:ext uri="{BB962C8B-B14F-4D97-AF65-F5344CB8AC3E}">
        <p14:creationId xmlns:p14="http://schemas.microsoft.com/office/powerpoint/2010/main" val="2980463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4B17EE-0FFF-457C-9090-02C3B2B14116}"/>
                  </a:ext>
                </a:extLst>
              </p:cNvPr>
              <p:cNvSpPr>
                <a:spLocks noGrp="1"/>
              </p:cNvSpPr>
              <p:nvPr>
                <p:ph type="title"/>
              </p:nvPr>
            </p:nvSpPr>
            <p:spPr/>
            <p:txBody>
              <a:bodyPr>
                <a:normAutofit fontScale="90000"/>
              </a:bodyPr>
              <a:lstStyle/>
              <a:p>
                <a:r>
                  <a:rPr lang="en-US" dirty="0"/>
                  <a:t>2. Multi-objective Optimization</a:t>
                </a:r>
                <a:br>
                  <a:rPr lang="en-US" dirty="0"/>
                </a:br>
                <a:r>
                  <a:rPr lang="en-US" dirty="0"/>
                  <a:t>Customer Service Phone Line</a:t>
                </a:r>
                <a:br>
                  <a:rPr lang="en-US" dirty="0"/>
                </a:b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a:t>-Constraint</a:t>
                </a:r>
              </a:p>
            </p:txBody>
          </p:sp>
        </mc:Choice>
        <mc:Fallback xmlns="">
          <p:sp>
            <p:nvSpPr>
              <p:cNvPr id="2" name="Title 1">
                <a:extLst>
                  <a:ext uri="{FF2B5EF4-FFF2-40B4-BE49-F238E27FC236}">
                    <a16:creationId xmlns:a16="http://schemas.microsoft.com/office/drawing/2014/main" id="{EF4B17EE-0FFF-457C-9090-02C3B2B14116}"/>
                  </a:ext>
                </a:extLst>
              </p:cNvPr>
              <p:cNvSpPr>
                <a:spLocks noGrp="1" noRot="1" noChangeAspect="1" noMove="1" noResize="1" noEditPoints="1" noAdjustHandles="1" noChangeArrowheads="1" noChangeShapeType="1" noTextEdit="1"/>
              </p:cNvSpPr>
              <p:nvPr>
                <p:ph type="title"/>
              </p:nvPr>
            </p:nvSpPr>
            <p:spPr>
              <a:blipFill>
                <a:blip r:embed="rId2"/>
                <a:stretch>
                  <a:fillRect l="-2364" t="-36555" b="-197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E8939B-1A2A-49B6-9562-145614AE0D3E}"/>
                  </a:ext>
                </a:extLst>
              </p:cNvPr>
              <p:cNvSpPr>
                <a:spLocks noGrp="1"/>
              </p:cNvSpPr>
              <p:nvPr>
                <p:ph idx="1"/>
              </p:nvPr>
            </p:nvSpPr>
            <p:spPr/>
            <p:txBody>
              <a:bodyPr>
                <a:normAutofit/>
              </a:bodyPr>
              <a:lstStyle/>
              <a:p>
                <a:pPr marL="201168" lvl="1" indent="0">
                  <a:buNone/>
                </a:pPr>
                <a:r>
                  <a:rPr lang="en-US" sz="2000" dirty="0"/>
                  <a:t>Max </a:t>
                </a:r>
                <a14:m>
                  <m:oMath xmlns:m="http://schemas.openxmlformats.org/officeDocument/2006/math">
                    <m:r>
                      <a:rPr lang="en-US" sz="2000" i="1">
                        <a:latin typeface="Cambria Math" panose="02040503050406030204" pitchFamily="18" charset="0"/>
                      </a:rPr>
                      <m:t>3</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𝐴</m:t>
                        </m:r>
                      </m:sub>
                    </m:sSub>
                    <m:r>
                      <a:rPr lang="en-US" sz="2000" i="1">
                        <a:latin typeface="Cambria Math" panose="02040503050406030204" pitchFamily="18" charset="0"/>
                      </a:rPr>
                      <m:t>+2.5</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𝐵</m:t>
                        </m:r>
                      </m:sub>
                    </m:sSub>
                    <m:r>
                      <a:rPr lang="en-US" sz="2000" i="1">
                        <a:latin typeface="Cambria Math" panose="02040503050406030204" pitchFamily="18" charset="0"/>
                      </a:rPr>
                      <m:t>+2(</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𝐴</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𝐵</m:t>
                            </m:r>
                          </m:sub>
                        </m:sSub>
                      </m:e>
                    </m:d>
                    <m:r>
                      <a:rPr lang="en-US" sz="2000" i="1">
                        <a:latin typeface="Cambria Math" panose="02040503050406030204" pitchFamily="18" charset="0"/>
                      </a:rPr>
                      <m:t>−40∗100)</m:t>
                    </m:r>
                  </m:oMath>
                </a14:m>
                <a:endParaRPr lang="en-US" sz="2000" dirty="0"/>
              </a:p>
              <a:p>
                <a:pPr marL="201168" lvl="1" indent="0">
                  <a:buNone/>
                </a:pPr>
                <a:r>
                  <a:rPr lang="en-US" sz="2000" dirty="0" err="1"/>
                  <a:t>S.t.</a:t>
                </a:r>
                <a:endParaRPr lang="en-US" sz="2000" dirty="0"/>
              </a:p>
              <a:p>
                <a:pPr marL="201168" lvl="1" indent="0">
                  <a:buNone/>
                </a:pPr>
                <a14:m>
                  <m:oMathPara xmlns:m="http://schemas.openxmlformats.org/officeDocument/2006/math">
                    <m:oMathParaPr>
                      <m:jc m:val="left"/>
                    </m:oMathParaPr>
                    <m:oMath xmlns:m="http://schemas.openxmlformats.org/officeDocument/2006/math">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𝐴</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𝐵</m:t>
                              </m:r>
                            </m:sub>
                          </m:sSub>
                        </m:e>
                      </m:d>
                      <m:r>
                        <a:rPr lang="en-US" sz="2000" i="1">
                          <a:latin typeface="Cambria Math" panose="02040503050406030204" pitchFamily="18" charset="0"/>
                        </a:rPr>
                        <m:t>−40∗10</m:t>
                      </m:r>
                      <m:r>
                        <a:rPr lang="en-US" sz="2000" b="0" i="1" smtClean="0">
                          <a:latin typeface="Cambria Math" panose="02040503050406030204" pitchFamily="18" charset="0"/>
                        </a:rPr>
                        <m:t>≤80</m:t>
                      </m:r>
                    </m:oMath>
                  </m:oMathPara>
                </a14:m>
                <a:endParaRPr lang="en-US" sz="2000" dirty="0"/>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10</m:t>
                        </m:r>
                        <m:r>
                          <a:rPr lang="en-US" i="1">
                            <a:latin typeface="Cambria Math" panose="02040503050406030204" pitchFamily="18" charset="0"/>
                          </a:rPr>
                          <m:t>𝑋</m:t>
                        </m:r>
                      </m:e>
                      <m:sub>
                        <m:r>
                          <a:rPr lang="en-US" i="1">
                            <a:latin typeface="Cambria Math" panose="02040503050406030204" pitchFamily="18" charset="0"/>
                          </a:rPr>
                          <m:t>𝐴</m:t>
                        </m:r>
                      </m:sub>
                    </m:sSub>
                    <m:r>
                      <a:rPr lang="en-US" b="0" i="1" smtClean="0">
                        <a:latin typeface="Cambria Math" panose="02040503050406030204" pitchFamily="18" charset="0"/>
                      </a:rPr>
                      <m:t>≥4000</m:t>
                    </m:r>
                  </m:oMath>
                </a14:m>
                <a:endParaRPr lang="en-US" b="0"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r>
                      <a:rPr lang="en-US" b="0" i="1" smtClean="0">
                        <a:latin typeface="Cambria Math" panose="02040503050406030204" pitchFamily="18" charset="0"/>
                      </a:rPr>
                      <m:t>≥50</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r>
                      <a:rPr lang="en-US" b="0" i="1" smtClean="0">
                        <a:latin typeface="Cambria Math" panose="02040503050406030204" pitchFamily="18" charset="0"/>
                      </a:rPr>
                      <m:t>≤10∗24∗7</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𝐴</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sub>
                    </m:sSub>
                    <m:r>
                      <a:rPr lang="en-US" i="1">
                        <a:latin typeface="Cambria Math" panose="02040503050406030204" pitchFamily="18" charset="0"/>
                      </a:rPr>
                      <m:t>≥0</m:t>
                    </m:r>
                  </m:oMath>
                </a14:m>
                <a:endParaRPr lang="en-US" dirty="0"/>
              </a:p>
            </p:txBody>
          </p:sp>
        </mc:Choice>
        <mc:Fallback>
          <p:sp>
            <p:nvSpPr>
              <p:cNvPr id="3" name="Content Placeholder 2">
                <a:extLst>
                  <a:ext uri="{FF2B5EF4-FFF2-40B4-BE49-F238E27FC236}">
                    <a16:creationId xmlns:a16="http://schemas.microsoft.com/office/drawing/2014/main" id="{31E8939B-1A2A-49B6-9562-145614AE0D3E}"/>
                  </a:ext>
                </a:extLst>
              </p:cNvPr>
              <p:cNvSpPr>
                <a:spLocks noGrp="1" noRot="1" noChangeAspect="1" noMove="1" noResize="1" noEditPoints="1" noAdjustHandles="1" noChangeArrowheads="1" noChangeShapeType="1" noTextEdit="1"/>
              </p:cNvSpPr>
              <p:nvPr>
                <p:ph idx="1"/>
              </p:nvPr>
            </p:nvSpPr>
            <p:spPr>
              <a:blipFill>
                <a:blip r:embed="rId3"/>
                <a:stretch>
                  <a:fillRect t="-1667"/>
                </a:stretch>
              </a:blipFill>
            </p:spPr>
            <p:txBody>
              <a:bodyPr/>
              <a:lstStyle/>
              <a:p>
                <a:r>
                  <a:rPr lang="en-US">
                    <a:noFill/>
                  </a:rPr>
                  <a:t> </a:t>
                </a:r>
              </a:p>
            </p:txBody>
          </p:sp>
        </mc:Fallback>
      </mc:AlternateContent>
    </p:spTree>
    <p:extLst>
      <p:ext uri="{BB962C8B-B14F-4D97-AF65-F5344CB8AC3E}">
        <p14:creationId xmlns:p14="http://schemas.microsoft.com/office/powerpoint/2010/main" val="37098395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4B17EE-0FFF-457C-9090-02C3B2B14116}"/>
                  </a:ext>
                </a:extLst>
              </p:cNvPr>
              <p:cNvSpPr>
                <a:spLocks noGrp="1"/>
              </p:cNvSpPr>
              <p:nvPr>
                <p:ph type="title"/>
              </p:nvPr>
            </p:nvSpPr>
            <p:spPr/>
            <p:txBody>
              <a:bodyPr>
                <a:normAutofit fontScale="90000"/>
              </a:bodyPr>
              <a:lstStyle/>
              <a:p>
                <a:r>
                  <a:rPr lang="en-US" dirty="0"/>
                  <a:t>2. Multi-objective Optimization</a:t>
                </a:r>
                <a:br>
                  <a:rPr lang="en-US" dirty="0"/>
                </a:br>
                <a:r>
                  <a:rPr lang="en-US" dirty="0"/>
                  <a:t>Customer Service Phone Line</a:t>
                </a:r>
                <a:br>
                  <a:rPr lang="en-US" dirty="0"/>
                </a:b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a:t>-Constraint</a:t>
                </a:r>
              </a:p>
            </p:txBody>
          </p:sp>
        </mc:Choice>
        <mc:Fallback xmlns="">
          <p:sp>
            <p:nvSpPr>
              <p:cNvPr id="2" name="Title 1">
                <a:extLst>
                  <a:ext uri="{FF2B5EF4-FFF2-40B4-BE49-F238E27FC236}">
                    <a16:creationId xmlns:a16="http://schemas.microsoft.com/office/drawing/2014/main" id="{EF4B17EE-0FFF-457C-9090-02C3B2B14116}"/>
                  </a:ext>
                </a:extLst>
              </p:cNvPr>
              <p:cNvSpPr>
                <a:spLocks noGrp="1" noRot="1" noChangeAspect="1" noMove="1" noResize="1" noEditPoints="1" noAdjustHandles="1" noChangeArrowheads="1" noChangeShapeType="1" noTextEdit="1"/>
              </p:cNvSpPr>
              <p:nvPr>
                <p:ph type="title"/>
              </p:nvPr>
            </p:nvSpPr>
            <p:spPr>
              <a:blipFill>
                <a:blip r:embed="rId2"/>
                <a:stretch>
                  <a:fillRect l="-2364" t="-36555" b="-19748"/>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31E8939B-1A2A-49B6-9562-145614AE0D3E}"/>
              </a:ext>
            </a:extLst>
          </p:cNvPr>
          <p:cNvSpPr>
            <a:spLocks noGrp="1"/>
          </p:cNvSpPr>
          <p:nvPr>
            <p:ph idx="1"/>
          </p:nvPr>
        </p:nvSpPr>
        <p:spPr>
          <a:xfrm>
            <a:off x="1097280" y="1845734"/>
            <a:ext cx="4709451" cy="2586485"/>
          </a:xfrm>
        </p:spPr>
        <p:txBody>
          <a:bodyPr>
            <a:normAutofit fontScale="70000" lnSpcReduction="20000"/>
          </a:bodyPr>
          <a:lstStyle/>
          <a:p>
            <a:r>
              <a:rPr lang="en-US" dirty="0"/>
              <a:t> P1=</a:t>
            </a:r>
            <a:r>
              <a:rPr lang="en-US" dirty="0" err="1"/>
              <a:t>RegionPlot</a:t>
            </a:r>
            <a:r>
              <a:rPr lang="en-US" dirty="0"/>
              <a:t>[{10XA&gt;=4000&amp;&amp;XB&gt;=50&amp;&amp;XA+XB&lt;=1680,(XA+XB)-40*10&lt;= 80},{XA,0,1700},{XB,0,1000},</a:t>
            </a:r>
            <a:r>
              <a:rPr lang="en-US" dirty="0" err="1"/>
              <a:t>PlotLegends</a:t>
            </a:r>
            <a:r>
              <a:rPr lang="en-US" dirty="0"/>
              <a:t>-&gt;"Expressions"]</a:t>
            </a:r>
          </a:p>
          <a:p>
            <a:r>
              <a:rPr lang="en-US" dirty="0"/>
              <a:t>P2=</a:t>
            </a:r>
            <a:r>
              <a:rPr lang="en-US" dirty="0" err="1"/>
              <a:t>ContourPlot</a:t>
            </a:r>
            <a:r>
              <a:rPr lang="en-US" dirty="0"/>
              <a:t>[{3XA+2.5XB+2*((XA+XB)-400)== 1000},{XA,0,1700},{XB,0,1000},</a:t>
            </a:r>
            <a:r>
              <a:rPr lang="en-US" dirty="0" err="1"/>
              <a:t>PlotLegends</a:t>
            </a:r>
            <a:r>
              <a:rPr lang="en-US" dirty="0"/>
              <a:t>-&gt;"Expressions"]</a:t>
            </a:r>
          </a:p>
          <a:p>
            <a:r>
              <a:rPr lang="en-US" dirty="0"/>
              <a:t>P3=</a:t>
            </a:r>
            <a:r>
              <a:rPr lang="en-US" dirty="0" err="1"/>
              <a:t>ContourPlot</a:t>
            </a:r>
            <a:r>
              <a:rPr lang="en-US" dirty="0"/>
              <a:t>[{3XA+2.5XB+2*((XA+XB)-400)== 1575},{XA,0,1700},{XB,0,1000},</a:t>
            </a:r>
            <a:r>
              <a:rPr lang="en-US" dirty="0" err="1"/>
              <a:t>PlotLegends</a:t>
            </a:r>
            <a:r>
              <a:rPr lang="en-US" dirty="0"/>
              <a:t>-&gt;"Expressions"]</a:t>
            </a:r>
          </a:p>
          <a:p>
            <a:r>
              <a:rPr lang="en-US" dirty="0"/>
              <a:t>Show[P1,P2,P3,PlotLegends-&gt;"Expressions"]</a:t>
            </a:r>
          </a:p>
        </p:txBody>
      </p:sp>
      <p:pic>
        <p:nvPicPr>
          <p:cNvPr id="4" name="Picture 3">
            <a:extLst>
              <a:ext uri="{FF2B5EF4-FFF2-40B4-BE49-F238E27FC236}">
                <a16:creationId xmlns:a16="http://schemas.microsoft.com/office/drawing/2014/main" id="{5525F162-1C3A-4C36-99BC-2B9C64F30E4E}"/>
              </a:ext>
            </a:extLst>
          </p:cNvPr>
          <p:cNvPicPr>
            <a:picLocks noChangeAspect="1"/>
          </p:cNvPicPr>
          <p:nvPr/>
        </p:nvPicPr>
        <p:blipFill>
          <a:blip r:embed="rId3"/>
          <a:stretch>
            <a:fillRect/>
          </a:stretch>
        </p:blipFill>
        <p:spPr>
          <a:xfrm>
            <a:off x="6385271" y="1845734"/>
            <a:ext cx="4573042" cy="4433310"/>
          </a:xfrm>
          <a:prstGeom prst="rect">
            <a:avLst/>
          </a:prstGeom>
        </p:spPr>
      </p:pic>
      <p:pic>
        <p:nvPicPr>
          <p:cNvPr id="5" name="Picture 4">
            <a:extLst>
              <a:ext uri="{FF2B5EF4-FFF2-40B4-BE49-F238E27FC236}">
                <a16:creationId xmlns:a16="http://schemas.microsoft.com/office/drawing/2014/main" id="{D8BAA35F-A7DB-4393-A31D-3F5FB11431F1}"/>
              </a:ext>
            </a:extLst>
          </p:cNvPr>
          <p:cNvPicPr>
            <a:picLocks noChangeAspect="1"/>
          </p:cNvPicPr>
          <p:nvPr/>
        </p:nvPicPr>
        <p:blipFill>
          <a:blip r:embed="rId4"/>
          <a:stretch>
            <a:fillRect/>
          </a:stretch>
        </p:blipFill>
        <p:spPr>
          <a:xfrm>
            <a:off x="7306944" y="1153027"/>
            <a:ext cx="3239238" cy="584333"/>
          </a:xfrm>
          <a:prstGeom prst="rect">
            <a:avLst/>
          </a:prstGeom>
        </p:spPr>
      </p:pic>
      <p:sp>
        <p:nvSpPr>
          <p:cNvPr id="6" name="TextBox 5">
            <a:extLst>
              <a:ext uri="{FF2B5EF4-FFF2-40B4-BE49-F238E27FC236}">
                <a16:creationId xmlns:a16="http://schemas.microsoft.com/office/drawing/2014/main" id="{3D8BCA42-D770-489E-AB0B-2DAEDAEF1F7A}"/>
              </a:ext>
            </a:extLst>
          </p:cNvPr>
          <p:cNvSpPr txBox="1"/>
          <p:nvPr/>
        </p:nvSpPr>
        <p:spPr>
          <a:xfrm>
            <a:off x="7868500" y="3226609"/>
            <a:ext cx="1380336" cy="923330"/>
          </a:xfrm>
          <a:prstGeom prst="rect">
            <a:avLst/>
          </a:prstGeom>
          <a:noFill/>
        </p:spPr>
        <p:txBody>
          <a:bodyPr wrap="square" rtlCol="0">
            <a:spAutoFit/>
          </a:bodyPr>
          <a:lstStyle/>
          <a:p>
            <a:r>
              <a:rPr lang="en-US" dirty="0"/>
              <a:t>Original Feasible region</a:t>
            </a:r>
          </a:p>
        </p:txBody>
      </p:sp>
      <p:sp>
        <p:nvSpPr>
          <p:cNvPr id="7" name="TextBox 6">
            <a:extLst>
              <a:ext uri="{FF2B5EF4-FFF2-40B4-BE49-F238E27FC236}">
                <a16:creationId xmlns:a16="http://schemas.microsoft.com/office/drawing/2014/main" id="{792C4E86-436B-48B1-A45B-D5D0F7B2AD47}"/>
              </a:ext>
            </a:extLst>
          </p:cNvPr>
          <p:cNvSpPr txBox="1"/>
          <p:nvPr/>
        </p:nvSpPr>
        <p:spPr>
          <a:xfrm>
            <a:off x="5076766" y="5024528"/>
            <a:ext cx="1380336"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Feasible region for overtime constraint</a:t>
            </a:r>
          </a:p>
        </p:txBody>
      </p:sp>
      <p:cxnSp>
        <p:nvCxnSpPr>
          <p:cNvPr id="9" name="Straight Arrow Connector 8">
            <a:extLst>
              <a:ext uri="{FF2B5EF4-FFF2-40B4-BE49-F238E27FC236}">
                <a16:creationId xmlns:a16="http://schemas.microsoft.com/office/drawing/2014/main" id="{BE35F646-DC48-45E7-87A4-6FE29584E28B}"/>
              </a:ext>
            </a:extLst>
          </p:cNvPr>
          <p:cNvCxnSpPr/>
          <p:nvPr/>
        </p:nvCxnSpPr>
        <p:spPr>
          <a:xfrm>
            <a:off x="6610471" y="5701896"/>
            <a:ext cx="4076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C74C800-D14D-452F-A6B9-EE53A03249B1}"/>
              </a:ext>
            </a:extLst>
          </p:cNvPr>
          <p:cNvSpPr txBox="1"/>
          <p:nvPr/>
        </p:nvSpPr>
        <p:spPr>
          <a:xfrm>
            <a:off x="5056382" y="3438826"/>
            <a:ext cx="1380336"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Objective function improving in this direction</a:t>
            </a:r>
          </a:p>
        </p:txBody>
      </p:sp>
      <p:cxnSp>
        <p:nvCxnSpPr>
          <p:cNvPr id="12" name="Straight Arrow Connector 11">
            <a:extLst>
              <a:ext uri="{FF2B5EF4-FFF2-40B4-BE49-F238E27FC236}">
                <a16:creationId xmlns:a16="http://schemas.microsoft.com/office/drawing/2014/main" id="{AE3EBA95-8F16-4BEB-9AC8-953CB94EC553}"/>
              </a:ext>
            </a:extLst>
          </p:cNvPr>
          <p:cNvCxnSpPr/>
          <p:nvPr/>
        </p:nvCxnSpPr>
        <p:spPr>
          <a:xfrm flipV="1">
            <a:off x="6457102" y="3873096"/>
            <a:ext cx="316447" cy="3043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78714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2296468-3EDB-4BAB-9FF2-3FD3891B6898}"/>
              </a:ext>
            </a:extLst>
          </p:cNvPr>
          <p:cNvPicPr>
            <a:picLocks noChangeAspect="1"/>
          </p:cNvPicPr>
          <p:nvPr/>
        </p:nvPicPr>
        <p:blipFill>
          <a:blip r:embed="rId2"/>
          <a:stretch>
            <a:fillRect/>
          </a:stretch>
        </p:blipFill>
        <p:spPr>
          <a:xfrm>
            <a:off x="6936627" y="1791547"/>
            <a:ext cx="4573042" cy="4484122"/>
          </a:xfrm>
          <a:prstGeom prst="rect">
            <a:avLst/>
          </a:prstGeom>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4B17EE-0FFF-457C-9090-02C3B2B14116}"/>
                  </a:ext>
                </a:extLst>
              </p:cNvPr>
              <p:cNvSpPr>
                <a:spLocks noGrp="1"/>
              </p:cNvSpPr>
              <p:nvPr>
                <p:ph type="title"/>
              </p:nvPr>
            </p:nvSpPr>
            <p:spPr/>
            <p:txBody>
              <a:bodyPr>
                <a:normAutofit fontScale="90000"/>
              </a:bodyPr>
              <a:lstStyle/>
              <a:p>
                <a:r>
                  <a:rPr lang="en-US" dirty="0"/>
                  <a:t>2. Multi-objective Optimization</a:t>
                </a:r>
                <a:br>
                  <a:rPr lang="en-US" dirty="0"/>
                </a:br>
                <a:r>
                  <a:rPr lang="en-US" dirty="0"/>
                  <a:t>Customer Service Phone Line</a:t>
                </a:r>
                <a:br>
                  <a:rPr lang="en-US" dirty="0"/>
                </a:b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a:t>-Constraint</a:t>
                </a:r>
              </a:p>
            </p:txBody>
          </p:sp>
        </mc:Choice>
        <mc:Fallback xmlns="">
          <p:sp>
            <p:nvSpPr>
              <p:cNvPr id="2" name="Title 1">
                <a:extLst>
                  <a:ext uri="{FF2B5EF4-FFF2-40B4-BE49-F238E27FC236}">
                    <a16:creationId xmlns:a16="http://schemas.microsoft.com/office/drawing/2014/main" id="{EF4B17EE-0FFF-457C-9090-02C3B2B14116}"/>
                  </a:ext>
                </a:extLst>
              </p:cNvPr>
              <p:cNvSpPr>
                <a:spLocks noGrp="1" noRot="1" noChangeAspect="1" noMove="1" noResize="1" noEditPoints="1" noAdjustHandles="1" noChangeArrowheads="1" noChangeShapeType="1" noTextEdit="1"/>
              </p:cNvSpPr>
              <p:nvPr>
                <p:ph type="title"/>
              </p:nvPr>
            </p:nvSpPr>
            <p:spPr>
              <a:blipFill>
                <a:blip r:embed="rId3"/>
                <a:stretch>
                  <a:fillRect l="-2364" t="-36555" b="-1974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525F162-1C3A-4C36-99BC-2B9C64F30E4E}"/>
              </a:ext>
            </a:extLst>
          </p:cNvPr>
          <p:cNvPicPr>
            <a:picLocks noChangeAspect="1"/>
          </p:cNvPicPr>
          <p:nvPr/>
        </p:nvPicPr>
        <p:blipFill>
          <a:blip r:embed="rId4"/>
          <a:stretch>
            <a:fillRect/>
          </a:stretch>
        </p:blipFill>
        <p:spPr>
          <a:xfrm>
            <a:off x="922168" y="1791547"/>
            <a:ext cx="4573042" cy="4433310"/>
          </a:xfrm>
          <a:prstGeom prst="rect">
            <a:avLst/>
          </a:prstGeom>
        </p:spPr>
      </p:pic>
      <p:sp>
        <p:nvSpPr>
          <p:cNvPr id="7" name="TextBox 6">
            <a:extLst>
              <a:ext uri="{FF2B5EF4-FFF2-40B4-BE49-F238E27FC236}">
                <a16:creationId xmlns:a16="http://schemas.microsoft.com/office/drawing/2014/main" id="{792C4E86-436B-48B1-A45B-D5D0F7B2AD47}"/>
              </a:ext>
            </a:extLst>
          </p:cNvPr>
          <p:cNvSpPr txBox="1"/>
          <p:nvPr/>
        </p:nvSpPr>
        <p:spPr>
          <a:xfrm>
            <a:off x="2094774" y="5500961"/>
            <a:ext cx="467876" cy="401870"/>
          </a:xfrm>
          <a:prstGeom prst="rect">
            <a:avLst/>
          </a:prstGeom>
          <a:noFill/>
          <a:ln w="28575"/>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cxnSp>
        <p:nvCxnSpPr>
          <p:cNvPr id="12" name="Straight Arrow Connector 11">
            <a:extLst>
              <a:ext uri="{FF2B5EF4-FFF2-40B4-BE49-F238E27FC236}">
                <a16:creationId xmlns:a16="http://schemas.microsoft.com/office/drawing/2014/main" id="{AE3EBA95-8F16-4BEB-9AC8-953CB94EC553}"/>
              </a:ext>
            </a:extLst>
          </p:cNvPr>
          <p:cNvCxnSpPr>
            <a:cxnSpLocks/>
          </p:cNvCxnSpPr>
          <p:nvPr/>
        </p:nvCxnSpPr>
        <p:spPr>
          <a:xfrm flipV="1">
            <a:off x="2562650" y="3803205"/>
            <a:ext cx="4373977" cy="19347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19E95AD-549A-476A-87F5-F0C138E3F8A3}"/>
                  </a:ext>
                </a:extLst>
              </p:cNvPr>
              <p:cNvSpPr txBox="1"/>
              <p:nvPr/>
            </p:nvSpPr>
            <p:spPr>
              <a:xfrm>
                <a:off x="7505459" y="2962760"/>
                <a:ext cx="1380336"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Feasible region for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a:t>-constraint problem</a:t>
                </a:r>
              </a:p>
            </p:txBody>
          </p:sp>
        </mc:Choice>
        <mc:Fallback xmlns="">
          <p:sp>
            <p:nvSpPr>
              <p:cNvPr id="16" name="TextBox 15">
                <a:extLst>
                  <a:ext uri="{FF2B5EF4-FFF2-40B4-BE49-F238E27FC236}">
                    <a16:creationId xmlns:a16="http://schemas.microsoft.com/office/drawing/2014/main" id="{A19E95AD-549A-476A-87F5-F0C138E3F8A3}"/>
                  </a:ext>
                </a:extLst>
              </p:cNvPr>
              <p:cNvSpPr txBox="1">
                <a:spLocks noRot="1" noChangeAspect="1" noMove="1" noResize="1" noEditPoints="1" noAdjustHandles="1" noChangeArrowheads="1" noChangeShapeType="1" noTextEdit="1"/>
              </p:cNvSpPr>
              <p:nvPr/>
            </p:nvSpPr>
            <p:spPr>
              <a:xfrm>
                <a:off x="7505459" y="2962760"/>
                <a:ext cx="1380336" cy="1200329"/>
              </a:xfrm>
              <a:prstGeom prst="rect">
                <a:avLst/>
              </a:prstGeom>
              <a:blipFill>
                <a:blip r:embed="rId5"/>
                <a:stretch>
                  <a:fillRect l="-3043" t="-2000" b="-6000"/>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36324A74-F1D7-4C56-B2BE-FD3FA7D2364B}"/>
              </a:ext>
            </a:extLst>
          </p:cNvPr>
          <p:cNvCxnSpPr>
            <a:cxnSpLocks/>
          </p:cNvCxnSpPr>
          <p:nvPr/>
        </p:nvCxnSpPr>
        <p:spPr>
          <a:xfrm>
            <a:off x="8906701" y="3581197"/>
            <a:ext cx="610048" cy="5818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0930717-30D2-46D5-BF8B-2222890051ED}"/>
                  </a:ext>
                </a:extLst>
              </p:cNvPr>
              <p:cNvSpPr txBox="1"/>
              <p:nvPr/>
            </p:nvSpPr>
            <p:spPr>
              <a:xfrm>
                <a:off x="7245310" y="1091029"/>
                <a:ext cx="3255729"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change the value of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a:t> to find the desirable solution.</a:t>
                </a:r>
              </a:p>
            </p:txBody>
          </p:sp>
        </mc:Choice>
        <mc:Fallback xmlns="">
          <p:sp>
            <p:nvSpPr>
              <p:cNvPr id="19" name="TextBox 18">
                <a:extLst>
                  <a:ext uri="{FF2B5EF4-FFF2-40B4-BE49-F238E27FC236}">
                    <a16:creationId xmlns:a16="http://schemas.microsoft.com/office/drawing/2014/main" id="{D0930717-30D2-46D5-BF8B-2222890051ED}"/>
                  </a:ext>
                </a:extLst>
              </p:cNvPr>
              <p:cNvSpPr txBox="1">
                <a:spLocks noRot="1" noChangeAspect="1" noMove="1" noResize="1" noEditPoints="1" noAdjustHandles="1" noChangeArrowheads="1" noChangeShapeType="1" noTextEdit="1"/>
              </p:cNvSpPr>
              <p:nvPr/>
            </p:nvSpPr>
            <p:spPr>
              <a:xfrm>
                <a:off x="7245310" y="1091029"/>
                <a:ext cx="3255729" cy="646331"/>
              </a:xfrm>
              <a:prstGeom prst="rect">
                <a:avLst/>
              </a:prstGeom>
              <a:blipFill>
                <a:blip r:embed="rId6"/>
                <a:stretch>
                  <a:fillRect l="-1490" t="-4587" r="-745" b="-11927"/>
                </a:stretch>
              </a:blipFill>
            </p:spPr>
            <p:txBody>
              <a:bodyPr/>
              <a:lstStyle/>
              <a:p>
                <a:r>
                  <a:rPr lang="en-US">
                    <a:noFill/>
                  </a:rPr>
                  <a:t> </a:t>
                </a:r>
              </a:p>
            </p:txBody>
          </p:sp>
        </mc:Fallback>
      </mc:AlternateContent>
    </p:spTree>
    <p:extLst>
      <p:ext uri="{BB962C8B-B14F-4D97-AF65-F5344CB8AC3E}">
        <p14:creationId xmlns:p14="http://schemas.microsoft.com/office/powerpoint/2010/main" val="14301240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4B17EE-0FFF-457C-9090-02C3B2B14116}"/>
                  </a:ext>
                </a:extLst>
              </p:cNvPr>
              <p:cNvSpPr>
                <a:spLocks noGrp="1"/>
              </p:cNvSpPr>
              <p:nvPr>
                <p:ph type="title"/>
              </p:nvPr>
            </p:nvSpPr>
            <p:spPr/>
            <p:txBody>
              <a:bodyPr>
                <a:normAutofit fontScale="90000"/>
              </a:bodyPr>
              <a:lstStyle/>
              <a:p>
                <a:r>
                  <a:rPr lang="en-US" dirty="0"/>
                  <a:t>2. Multi-objective Optimization</a:t>
                </a:r>
                <a:br>
                  <a:rPr lang="en-US" dirty="0"/>
                </a:br>
                <a:r>
                  <a:rPr lang="en-US" dirty="0"/>
                  <a:t>Customer Service Phone Line</a:t>
                </a:r>
                <a:br>
                  <a:rPr lang="en-US" dirty="0"/>
                </a:b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a:t>-Constraint</a:t>
                </a:r>
              </a:p>
            </p:txBody>
          </p:sp>
        </mc:Choice>
        <mc:Fallback xmlns="">
          <p:sp>
            <p:nvSpPr>
              <p:cNvPr id="2" name="Title 1">
                <a:extLst>
                  <a:ext uri="{FF2B5EF4-FFF2-40B4-BE49-F238E27FC236}">
                    <a16:creationId xmlns:a16="http://schemas.microsoft.com/office/drawing/2014/main" id="{EF4B17EE-0FFF-457C-9090-02C3B2B14116}"/>
                  </a:ext>
                </a:extLst>
              </p:cNvPr>
              <p:cNvSpPr>
                <a:spLocks noGrp="1" noRot="1" noChangeAspect="1" noMove="1" noResize="1" noEditPoints="1" noAdjustHandles="1" noChangeArrowheads="1" noChangeShapeType="1" noTextEdit="1"/>
              </p:cNvSpPr>
              <p:nvPr>
                <p:ph type="title"/>
              </p:nvPr>
            </p:nvSpPr>
            <p:spPr>
              <a:blipFill>
                <a:blip r:embed="rId2"/>
                <a:stretch>
                  <a:fillRect l="-2364" t="-36555" b="-1974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020DF16-53B4-46BD-BB2B-46B8A7901003}"/>
              </a:ext>
            </a:extLst>
          </p:cNvPr>
          <p:cNvPicPr>
            <a:picLocks noChangeAspect="1"/>
          </p:cNvPicPr>
          <p:nvPr/>
        </p:nvPicPr>
        <p:blipFill>
          <a:blip r:embed="rId3"/>
          <a:stretch>
            <a:fillRect/>
          </a:stretch>
        </p:blipFill>
        <p:spPr>
          <a:xfrm>
            <a:off x="853916" y="1983253"/>
            <a:ext cx="10484167" cy="3137388"/>
          </a:xfrm>
          <a:prstGeom prst="rect">
            <a:avLst/>
          </a:prstGeom>
        </p:spPr>
      </p:pic>
    </p:spTree>
    <p:extLst>
      <p:ext uri="{BB962C8B-B14F-4D97-AF65-F5344CB8AC3E}">
        <p14:creationId xmlns:p14="http://schemas.microsoft.com/office/powerpoint/2010/main" val="120733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dirty="0">
                <a:cs typeface="Calibri Light"/>
              </a:rPr>
              <a:t>1. Goal Programming</a:t>
            </a:r>
            <a:br>
              <a:rPr lang="en-US" dirty="0">
                <a:cs typeface="Calibri Light"/>
              </a:rPr>
            </a:br>
            <a:r>
              <a:rPr lang="en-US" dirty="0">
                <a:cs typeface="Calibri Light"/>
              </a:rPr>
              <a:t>Susan Lovett Faux Plant Producer</a:t>
            </a:r>
            <a:endParaRPr lang="en-US" dirty="0"/>
          </a:p>
        </p:txBody>
      </p:sp>
      <p:sp>
        <p:nvSpPr>
          <p:cNvPr id="112645" name="Rectangle 2"/>
          <p:cNvSpPr>
            <a:spLocks noGrp="1" noChangeArrowheads="1"/>
          </p:cNvSpPr>
          <p:nvPr>
            <p:ph sz="quarter" idx="4294967295"/>
          </p:nvPr>
        </p:nvSpPr>
        <p:spPr>
          <a:xfrm>
            <a:off x="1245214" y="1813074"/>
            <a:ext cx="9910466" cy="5147050"/>
          </a:xfrm>
        </p:spPr>
        <p:txBody>
          <a:bodyPr wrap="square">
            <a:spAutoFit/>
          </a:bodyPr>
          <a:lstStyle/>
          <a:p>
            <a:pPr marL="0" indent="0" algn="just">
              <a:buNone/>
            </a:pPr>
            <a:r>
              <a:rPr lang="en-US" sz="3200" dirty="0">
                <a:cs typeface="Calibri"/>
              </a:rPr>
              <a:t>Susan Lovett, a producer of faux home plants, has six suppliers from which she purchases raw materials. For the upcoming quarter, she is planning her supplier selection. She would like the demand of 50,000 faux plants to be approximately satisfied with a total cost of $250,000. However, she would also like the number of defects and the number of late deliveries to be approximately 0. Given the information on the next slide about the 6 suppliers, how much raw materials (in number of units) should Susan Lovett order from each supplier?</a:t>
            </a:r>
          </a:p>
          <a:p>
            <a:pPr eaLnBrk="1" hangingPunct="1">
              <a:buFont typeface="Wingdings" pitchFamily="2" charset="2"/>
              <a:buNone/>
            </a:pPr>
            <a:endParaRPr lang="en-US" sz="3200" dirty="0">
              <a:cs typeface="Calibri"/>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6A7DAE-7488-4D2C-9707-EB610CA83548}"/>
              </a:ext>
            </a:extLst>
          </p:cNvPr>
          <p:cNvPicPr>
            <a:picLocks noChangeAspect="1"/>
          </p:cNvPicPr>
          <p:nvPr/>
        </p:nvPicPr>
        <p:blipFill>
          <a:blip r:embed="rId3"/>
          <a:stretch>
            <a:fillRect/>
          </a:stretch>
        </p:blipFill>
        <p:spPr>
          <a:xfrm>
            <a:off x="148388" y="184485"/>
            <a:ext cx="5801208" cy="5995210"/>
          </a:xfrm>
          <a:prstGeom prst="rect">
            <a:avLst/>
          </a:prstGeom>
        </p:spPr>
      </p:pic>
      <p:pic>
        <p:nvPicPr>
          <p:cNvPr id="5" name="Picture 4">
            <a:extLst>
              <a:ext uri="{FF2B5EF4-FFF2-40B4-BE49-F238E27FC236}">
                <a16:creationId xmlns:a16="http://schemas.microsoft.com/office/drawing/2014/main" id="{4527618E-FBF8-4B6A-9B73-6C729C68136C}"/>
              </a:ext>
            </a:extLst>
          </p:cNvPr>
          <p:cNvPicPr>
            <a:picLocks noChangeAspect="1"/>
          </p:cNvPicPr>
          <p:nvPr/>
        </p:nvPicPr>
        <p:blipFill>
          <a:blip r:embed="rId4"/>
          <a:stretch>
            <a:fillRect/>
          </a:stretch>
        </p:blipFill>
        <p:spPr>
          <a:xfrm>
            <a:off x="6169901" y="184485"/>
            <a:ext cx="5801207" cy="3414176"/>
          </a:xfrm>
          <a:prstGeom prst="rect">
            <a:avLst/>
          </a:prstGeom>
        </p:spPr>
      </p:pic>
      <p:sp>
        <p:nvSpPr>
          <p:cNvPr id="6" name="TextBox 5">
            <a:extLst>
              <a:ext uri="{FF2B5EF4-FFF2-40B4-BE49-F238E27FC236}">
                <a16:creationId xmlns:a16="http://schemas.microsoft.com/office/drawing/2014/main" id="{9AF91E47-5DE5-4408-9FFF-A4BA50E6C431}"/>
              </a:ext>
            </a:extLst>
          </p:cNvPr>
          <p:cNvSpPr txBox="1"/>
          <p:nvPr/>
        </p:nvSpPr>
        <p:spPr>
          <a:xfrm>
            <a:off x="6169901" y="4066674"/>
            <a:ext cx="5139783" cy="707886"/>
          </a:xfrm>
          <a:prstGeom prst="rect">
            <a:avLst/>
          </a:prstGeom>
          <a:noFill/>
        </p:spPr>
        <p:txBody>
          <a:bodyPr wrap="square" rtlCol="0">
            <a:spAutoFit/>
          </a:bodyPr>
          <a:lstStyle/>
          <a:p>
            <a:r>
              <a:rPr lang="en-US" sz="2000" dirty="0"/>
              <a:t>What is the profit level and the overtime you would like to achieve?</a:t>
            </a:r>
          </a:p>
        </p:txBody>
      </p:sp>
    </p:spTree>
    <p:extLst>
      <p:ext uri="{BB962C8B-B14F-4D97-AF65-F5344CB8AC3E}">
        <p14:creationId xmlns:p14="http://schemas.microsoft.com/office/powerpoint/2010/main" val="1745622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075779" y="1722801"/>
            <a:ext cx="4725846" cy="369332"/>
          </a:xfrm>
          <a:prstGeom prst="rect">
            <a:avLst/>
          </a:prstGeom>
          <a:noFill/>
        </p:spPr>
        <p:txBody>
          <a:bodyPr wrap="none" rtlCol="0">
            <a:spAutoFit/>
          </a:bodyPr>
          <a:lstStyle/>
          <a:p>
            <a:r>
              <a:rPr lang="en-US" u="sng" dirty="0">
                <a:latin typeface="Calibri" pitchFamily="34" charset="0"/>
                <a:cs typeface="Calibri" pitchFamily="34" charset="0"/>
              </a:rPr>
              <a:t>How to evaluate performance of an organization</a:t>
            </a:r>
          </a:p>
        </p:txBody>
      </p:sp>
      <p:sp>
        <p:nvSpPr>
          <p:cNvPr id="15" name="TextBox 14"/>
          <p:cNvSpPr txBox="1"/>
          <p:nvPr/>
        </p:nvSpPr>
        <p:spPr>
          <a:xfrm>
            <a:off x="1161346" y="2092133"/>
            <a:ext cx="2076531" cy="880369"/>
          </a:xfrm>
          <a:prstGeom prst="rect">
            <a:avLst/>
          </a:prstGeom>
          <a:noFill/>
        </p:spPr>
        <p:txBody>
          <a:bodyPr wrap="none" rtlCol="0">
            <a:spAutoFit/>
          </a:bodyPr>
          <a:lstStyle/>
          <a:p>
            <a:pPr>
              <a:lnSpc>
                <a:spcPct val="150000"/>
              </a:lnSpc>
            </a:pPr>
            <a:r>
              <a:rPr lang="en-US" dirty="0">
                <a:latin typeface="Calibri" pitchFamily="34" charset="0"/>
                <a:cs typeface="Calibri" pitchFamily="34" charset="0"/>
              </a:rPr>
              <a:t>Manufacturing firm</a:t>
            </a:r>
          </a:p>
          <a:p>
            <a:pPr>
              <a:lnSpc>
                <a:spcPct val="150000"/>
              </a:lnSpc>
            </a:pPr>
            <a:r>
              <a:rPr lang="en-US" dirty="0">
                <a:latin typeface="Calibri" pitchFamily="34" charset="0"/>
                <a:cs typeface="Calibri" pitchFamily="34" charset="0"/>
              </a:rPr>
              <a:t>A branch of a bank</a:t>
            </a:r>
          </a:p>
        </p:txBody>
      </p:sp>
      <p:sp>
        <p:nvSpPr>
          <p:cNvPr id="5" name="TextBox 4"/>
          <p:cNvSpPr txBox="1"/>
          <p:nvPr/>
        </p:nvSpPr>
        <p:spPr>
          <a:xfrm>
            <a:off x="1161346" y="3285334"/>
            <a:ext cx="6057812" cy="1200329"/>
          </a:xfrm>
          <a:prstGeom prst="rect">
            <a:avLst/>
          </a:prstGeom>
          <a:noFill/>
        </p:spPr>
        <p:txBody>
          <a:bodyPr wrap="none" rtlCol="0">
            <a:spAutoFit/>
          </a:bodyPr>
          <a:lstStyle/>
          <a:p>
            <a:r>
              <a:rPr lang="en-US" dirty="0">
                <a:latin typeface="Calibri" pitchFamily="34" charset="0"/>
                <a:cs typeface="Calibri" pitchFamily="34" charset="0"/>
              </a:rPr>
              <a:t>Considerations: </a:t>
            </a:r>
          </a:p>
          <a:p>
            <a:r>
              <a:rPr lang="en-US" dirty="0">
                <a:latin typeface="Calibri" pitchFamily="34" charset="0"/>
                <a:cs typeface="Calibri" pitchFamily="34" charset="0"/>
              </a:rPr>
              <a:t>    1. multiple inputs and outputs </a:t>
            </a:r>
          </a:p>
          <a:p>
            <a:r>
              <a:rPr lang="en-US" dirty="0">
                <a:latin typeface="Calibri" pitchFamily="34" charset="0"/>
                <a:cs typeface="Calibri" pitchFamily="34" charset="0"/>
              </a:rPr>
              <a:t>    2. Different measurement units (KPIs), non-financial metrics </a:t>
            </a:r>
          </a:p>
          <a:p>
            <a:r>
              <a:rPr lang="en-US" dirty="0">
                <a:latin typeface="Calibri" pitchFamily="34" charset="0"/>
                <a:cs typeface="Calibri" pitchFamily="34" charset="0"/>
              </a:rPr>
              <a:t>    3. (possibly) conflicting metrics and perspectives</a:t>
            </a:r>
          </a:p>
        </p:txBody>
      </p:sp>
      <p:sp>
        <p:nvSpPr>
          <p:cNvPr id="6" name="TextBox 5"/>
          <p:cNvSpPr txBox="1"/>
          <p:nvPr/>
        </p:nvSpPr>
        <p:spPr>
          <a:xfrm>
            <a:off x="1161346" y="4913705"/>
            <a:ext cx="8604963" cy="646331"/>
          </a:xfrm>
          <a:prstGeom prst="rect">
            <a:avLst/>
          </a:prstGeom>
          <a:noFill/>
        </p:spPr>
        <p:txBody>
          <a:bodyPr wrap="square" rtlCol="0">
            <a:spAutoFit/>
          </a:bodyPr>
          <a:lstStyle/>
          <a:p>
            <a:r>
              <a:rPr lang="en-US" dirty="0">
                <a:latin typeface="Calibri" pitchFamily="34" charset="0"/>
                <a:cs typeface="Calibri" pitchFamily="34" charset="0"/>
              </a:rPr>
              <a:t>Q: Is there a way to somehow compare efficiency of organizations (or companies) within an industry?</a:t>
            </a:r>
          </a:p>
        </p:txBody>
      </p:sp>
      <p:sp>
        <p:nvSpPr>
          <p:cNvPr id="2" name="Title 1"/>
          <p:cNvSpPr>
            <a:spLocks noGrp="1"/>
          </p:cNvSpPr>
          <p:nvPr>
            <p:ph type="title"/>
          </p:nvPr>
        </p:nvSpPr>
        <p:spPr>
          <a:xfrm>
            <a:off x="1066800" y="213334"/>
            <a:ext cx="10058400" cy="1450757"/>
          </a:xfrm>
        </p:spPr>
        <p:txBody>
          <a:bodyPr/>
          <a:lstStyle/>
          <a:p>
            <a:r>
              <a:rPr lang="en-US" dirty="0"/>
              <a:t>3. Data Envelopment Analysis</a:t>
            </a:r>
            <a:br>
              <a:rPr lang="en-US" dirty="0"/>
            </a:br>
            <a:r>
              <a:rPr lang="en-US" dirty="0"/>
              <a:t>Measurement and Benchmarking</a:t>
            </a:r>
          </a:p>
        </p:txBody>
      </p:sp>
    </p:spTree>
    <p:custDataLst>
      <p:tags r:id="rId1"/>
    </p:custDataLst>
    <p:extLst>
      <p:ext uri="{BB962C8B-B14F-4D97-AF65-F5344CB8AC3E}">
        <p14:creationId xmlns:p14="http://schemas.microsoft.com/office/powerpoint/2010/main" val="30813296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Ways to rank/benchmark</a:t>
            </a:r>
            <a:endParaRPr lang="en-US" dirty="0"/>
          </a:p>
        </p:txBody>
      </p:sp>
      <p:sp>
        <p:nvSpPr>
          <p:cNvPr id="32771" name="Rectangle 3"/>
          <p:cNvSpPr>
            <a:spLocks noGrp="1" noChangeArrowheads="1"/>
          </p:cNvSpPr>
          <p:nvPr>
            <p:ph type="body" idx="1"/>
          </p:nvPr>
        </p:nvSpPr>
        <p:spPr/>
        <p:txBody>
          <a:bodyPr/>
          <a:lstStyle/>
          <a:p>
            <a:r>
              <a:rPr lang="en-US"/>
              <a:t>In some cases, a dominant metric exists</a:t>
            </a:r>
          </a:p>
          <a:p>
            <a:pPr lvl="1"/>
            <a:r>
              <a:rPr lang="en-US"/>
              <a:t>	  Hrs/transaction (in call center) , $sales/sq.-ft. (mall and casino) </a:t>
            </a:r>
          </a:p>
          <a:p>
            <a:r>
              <a:rPr lang="en-US"/>
              <a:t>Financial approach: convert everything to $.</a:t>
            </a:r>
          </a:p>
          <a:p>
            <a:r>
              <a:rPr lang="en-US"/>
              <a:t>Clustering or statistical discrimination (predictive analytics)  </a:t>
            </a:r>
          </a:p>
          <a:p>
            <a:r>
              <a:rPr lang="en-US"/>
              <a:t>     </a:t>
            </a:r>
          </a:p>
          <a:p>
            <a:endParaRPr lang="en-US" dirty="0"/>
          </a:p>
        </p:txBody>
      </p:sp>
      <p:sp>
        <p:nvSpPr>
          <p:cNvPr id="2" name="Rectangle 1"/>
          <p:cNvSpPr/>
          <p:nvPr/>
        </p:nvSpPr>
        <p:spPr>
          <a:xfrm>
            <a:off x="1679425" y="3525473"/>
            <a:ext cx="8767426" cy="1477328"/>
          </a:xfrm>
          <a:prstGeom prst="rect">
            <a:avLst/>
          </a:prstGeom>
        </p:spPr>
        <p:txBody>
          <a:bodyPr wrap="square">
            <a:spAutoFit/>
          </a:bodyPr>
          <a:lstStyle/>
          <a:p>
            <a:pPr marL="344487" lvl="1"/>
            <a:r>
              <a:rPr lang="en-US" dirty="0">
                <a:latin typeface="Calibri" pitchFamily="34" charset="0"/>
                <a:cs typeface="Calibri" pitchFamily="34" charset="0"/>
              </a:rPr>
              <a:t>Problems: </a:t>
            </a:r>
          </a:p>
          <a:p>
            <a:pPr marL="344487" lvl="1"/>
            <a:r>
              <a:rPr lang="en-US" dirty="0">
                <a:latin typeface="Calibri" pitchFamily="34" charset="0"/>
                <a:cs typeface="Calibri" pitchFamily="34" charset="0"/>
              </a:rPr>
              <a:t>In most organizations, many different mix of inputs and outputs</a:t>
            </a:r>
          </a:p>
          <a:p>
            <a:pPr marL="344487" lvl="1"/>
            <a:r>
              <a:rPr lang="en-US" dirty="0">
                <a:latin typeface="Calibri" pitchFamily="34" charset="0"/>
                <a:cs typeface="Calibri" pitchFamily="34" charset="0"/>
              </a:rPr>
              <a:t>Some inputs/outputs cannot be valued in $ (non-profit)</a:t>
            </a:r>
          </a:p>
          <a:p>
            <a:pPr marL="344487" lvl="1"/>
            <a:r>
              <a:rPr lang="en-US" dirty="0">
                <a:latin typeface="Calibri" pitchFamily="34" charset="0"/>
                <a:cs typeface="Calibri" pitchFamily="34" charset="0"/>
              </a:rPr>
              <a:t>Difference between efficiency and profitability. </a:t>
            </a:r>
          </a:p>
          <a:p>
            <a:pPr marL="344487" lvl="1"/>
            <a:endParaRPr lang="en-US" dirty="0">
              <a:latin typeface="Calibri" pitchFamily="34" charset="0"/>
              <a:cs typeface="Calibri" pitchFamily="34" charset="0"/>
            </a:endParaRPr>
          </a:p>
        </p:txBody>
      </p:sp>
      <p:sp>
        <p:nvSpPr>
          <p:cNvPr id="3" name="TextBox 2"/>
          <p:cNvSpPr txBox="1"/>
          <p:nvPr/>
        </p:nvSpPr>
        <p:spPr>
          <a:xfrm>
            <a:off x="2741390" y="4919355"/>
            <a:ext cx="5990369" cy="646331"/>
          </a:xfrm>
          <a:prstGeom prst="rect">
            <a:avLst/>
          </a:prstGeom>
          <a:solidFill>
            <a:schemeClr val="tx2">
              <a:lumMod val="40000"/>
              <a:lumOff val="60000"/>
              <a:alpha val="26000"/>
            </a:schemeClr>
          </a:solidFill>
        </p:spPr>
        <p:txBody>
          <a:bodyPr wrap="square" rtlCol="0">
            <a:spAutoFit/>
          </a:bodyPr>
          <a:lstStyle/>
          <a:p>
            <a:r>
              <a:rPr lang="en-US" dirty="0">
                <a:latin typeface="+mj-lt"/>
              </a:rPr>
              <a:t>One way to cope with these difficulties:</a:t>
            </a:r>
          </a:p>
          <a:p>
            <a:r>
              <a:rPr lang="en-US" dirty="0">
                <a:latin typeface="+mj-lt"/>
              </a:rPr>
              <a:t>    DEA (Data Envelopment Analysis)</a:t>
            </a:r>
          </a:p>
        </p:txBody>
      </p:sp>
    </p:spTree>
    <p:custDataLst>
      <p:tags r:id="rId1"/>
    </p:custDataLst>
    <p:extLst>
      <p:ext uri="{BB962C8B-B14F-4D97-AF65-F5344CB8AC3E}">
        <p14:creationId xmlns:p14="http://schemas.microsoft.com/office/powerpoint/2010/main" val="26364054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1905000" y="266700"/>
            <a:ext cx="7772400" cy="1104900"/>
          </a:xfrm>
          <a:prstGeom prst="rect">
            <a:avLst/>
          </a:prstGeom>
          <a:noFill/>
          <a:ln w="9525">
            <a:noFill/>
            <a:miter lim="800000"/>
            <a:headEnd/>
            <a:tailEnd/>
          </a:ln>
        </p:spPr>
        <p:txBody>
          <a:bodyPr lIns="92075" tIns="46038" rIns="92075" bIns="46038" anchor="b"/>
          <a:lstStyle/>
          <a:p>
            <a:endParaRPr lang="en-US" sz="3600" b="1">
              <a:solidFill>
                <a:srgbClr val="FE022A"/>
              </a:solidFill>
            </a:endParaRPr>
          </a:p>
        </p:txBody>
      </p:sp>
      <p:sp>
        <p:nvSpPr>
          <p:cNvPr id="9220" name="Rectangle 3"/>
          <p:cNvSpPr>
            <a:spLocks noChangeArrowheads="1"/>
          </p:cNvSpPr>
          <p:nvPr/>
        </p:nvSpPr>
        <p:spPr bwMode="auto">
          <a:xfrm>
            <a:off x="1981200" y="1676400"/>
            <a:ext cx="8261350" cy="4114800"/>
          </a:xfrm>
          <a:prstGeom prst="rect">
            <a:avLst/>
          </a:prstGeom>
          <a:noFill/>
          <a:ln w="9525">
            <a:noFill/>
            <a:miter lim="800000"/>
            <a:headEnd/>
            <a:tailEnd/>
          </a:ln>
        </p:spPr>
        <p:txBody>
          <a:bodyPr lIns="92075" tIns="46038" rIns="92075" bIns="46038"/>
          <a:lstStyle/>
          <a:p>
            <a:pPr marL="342900" indent="-342900">
              <a:spcBef>
                <a:spcPct val="20000"/>
              </a:spcBef>
              <a:buClr>
                <a:schemeClr val="tx1"/>
              </a:buClr>
              <a:buSzPct val="75000"/>
              <a:buFont typeface="Monotype Sorts" pitchFamily="2" charset="2"/>
              <a:buChar char="u"/>
            </a:pPr>
            <a:endParaRPr lang="en-US" sz="2800">
              <a:solidFill>
                <a:srgbClr val="000000"/>
              </a:solidFill>
            </a:endParaRPr>
          </a:p>
        </p:txBody>
      </p:sp>
      <p:graphicFrame>
        <p:nvGraphicFramePr>
          <p:cNvPr id="7" name="Table 6"/>
          <p:cNvGraphicFramePr>
            <a:graphicFrameLocks noGrp="1"/>
          </p:cNvGraphicFramePr>
          <p:nvPr>
            <p:extLst/>
          </p:nvPr>
        </p:nvGraphicFramePr>
        <p:xfrm>
          <a:off x="1905000" y="1936301"/>
          <a:ext cx="8612428" cy="1188720"/>
        </p:xfrm>
        <a:graphic>
          <a:graphicData uri="http://schemas.openxmlformats.org/drawingml/2006/table">
            <a:tbl>
              <a:tblPr firstRow="1" bandRow="1">
                <a:tableStyleId>{5C22544A-7EE6-4342-B048-85BDC9FD1C3A}</a:tableStyleId>
              </a:tblPr>
              <a:tblGrid>
                <a:gridCol w="2153107">
                  <a:extLst>
                    <a:ext uri="{9D8B030D-6E8A-4147-A177-3AD203B41FA5}">
                      <a16:colId xmlns:a16="http://schemas.microsoft.com/office/drawing/2014/main" val="20000"/>
                    </a:ext>
                  </a:extLst>
                </a:gridCol>
                <a:gridCol w="2153107">
                  <a:extLst>
                    <a:ext uri="{9D8B030D-6E8A-4147-A177-3AD203B41FA5}">
                      <a16:colId xmlns:a16="http://schemas.microsoft.com/office/drawing/2014/main" val="20001"/>
                    </a:ext>
                  </a:extLst>
                </a:gridCol>
                <a:gridCol w="2153107">
                  <a:extLst>
                    <a:ext uri="{9D8B030D-6E8A-4147-A177-3AD203B41FA5}">
                      <a16:colId xmlns:a16="http://schemas.microsoft.com/office/drawing/2014/main" val="20002"/>
                    </a:ext>
                  </a:extLst>
                </a:gridCol>
                <a:gridCol w="2153107">
                  <a:extLst>
                    <a:ext uri="{9D8B030D-6E8A-4147-A177-3AD203B41FA5}">
                      <a16:colId xmlns:a16="http://schemas.microsoft.com/office/drawing/2014/main" val="20003"/>
                    </a:ext>
                  </a:extLst>
                </a:gridCol>
              </a:tblGrid>
              <a:tr h="370840">
                <a:tc>
                  <a:txBody>
                    <a:bodyPr/>
                    <a:lstStyle/>
                    <a:p>
                      <a:endParaRPr lang="en-US" sz="2000" dirty="0">
                        <a:solidFill>
                          <a:schemeClr val="tx1"/>
                        </a:solidFill>
                      </a:endParaRPr>
                    </a:p>
                  </a:txBody>
                  <a:tcPr/>
                </a:tc>
                <a:tc>
                  <a:txBody>
                    <a:bodyPr/>
                    <a:lstStyle/>
                    <a:p>
                      <a:r>
                        <a:rPr lang="en-US" sz="2000" dirty="0">
                          <a:solidFill>
                            <a:srgbClr val="FF0000"/>
                          </a:solidFill>
                        </a:rPr>
                        <a:t>Cost</a:t>
                      </a:r>
                    </a:p>
                  </a:txBody>
                  <a:tcPr/>
                </a:tc>
                <a:tc>
                  <a:txBody>
                    <a:bodyPr/>
                    <a:lstStyle/>
                    <a:p>
                      <a:r>
                        <a:rPr lang="en-US" sz="2000" dirty="0">
                          <a:solidFill>
                            <a:schemeClr val="tx1"/>
                          </a:solidFill>
                        </a:rPr>
                        <a:t>Profit</a:t>
                      </a:r>
                    </a:p>
                  </a:txBody>
                  <a:tcPr/>
                </a:tc>
                <a:tc>
                  <a:txBody>
                    <a:bodyPr/>
                    <a:lstStyle/>
                    <a:p>
                      <a:endParaRPr lang="en-US" sz="2000"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sz="2000" dirty="0">
                          <a:solidFill>
                            <a:schemeClr val="tx1"/>
                          </a:solidFill>
                        </a:rPr>
                        <a:t>Store 1 (Lauren) </a:t>
                      </a:r>
                    </a:p>
                  </a:txBody>
                  <a:tcPr/>
                </a:tc>
                <a:tc>
                  <a:txBody>
                    <a:bodyPr/>
                    <a:lstStyle/>
                    <a:p>
                      <a:r>
                        <a:rPr lang="en-US" sz="2000" dirty="0">
                          <a:solidFill>
                            <a:schemeClr val="tx1"/>
                          </a:solidFill>
                        </a:rPr>
                        <a:t>$10K</a:t>
                      </a:r>
                    </a:p>
                  </a:txBody>
                  <a:tcPr/>
                </a:tc>
                <a:tc>
                  <a:txBody>
                    <a:bodyPr/>
                    <a:lstStyle/>
                    <a:p>
                      <a:r>
                        <a:rPr lang="en-US" sz="2000" dirty="0">
                          <a:solidFill>
                            <a:schemeClr val="tx1"/>
                          </a:solidFill>
                        </a:rPr>
                        <a:t>$30K</a:t>
                      </a:r>
                    </a:p>
                  </a:txBody>
                  <a:tcPr/>
                </a:tc>
                <a:tc>
                  <a:txBody>
                    <a:bodyPr/>
                    <a:lstStyle/>
                    <a:p>
                      <a:endParaRPr lang="en-US" sz="2000" dirty="0">
                        <a:solidFill>
                          <a:schemeClr val="tx1"/>
                        </a:solidFill>
                      </a:endParaRPr>
                    </a:p>
                  </a:txBody>
                  <a:tcPr/>
                </a:tc>
                <a:extLst>
                  <a:ext uri="{0D108BD9-81ED-4DB2-BD59-A6C34878D82A}">
                    <a16:rowId xmlns:a16="http://schemas.microsoft.com/office/drawing/2014/main" val="10001"/>
                  </a:ext>
                </a:extLst>
              </a:tr>
              <a:tr h="370840">
                <a:tc>
                  <a:txBody>
                    <a:bodyPr/>
                    <a:lstStyle/>
                    <a:p>
                      <a:r>
                        <a:rPr lang="en-US" sz="2000" dirty="0">
                          <a:solidFill>
                            <a:schemeClr val="tx1"/>
                          </a:solidFill>
                        </a:rPr>
                        <a:t>Store 2 (Emily)</a:t>
                      </a:r>
                    </a:p>
                  </a:txBody>
                  <a:tcPr/>
                </a:tc>
                <a:tc>
                  <a:txBody>
                    <a:bodyPr/>
                    <a:lstStyle/>
                    <a:p>
                      <a:r>
                        <a:rPr lang="en-US" sz="2000" dirty="0">
                          <a:solidFill>
                            <a:schemeClr val="tx1"/>
                          </a:solidFill>
                        </a:rPr>
                        <a:t>$10K</a:t>
                      </a:r>
                    </a:p>
                  </a:txBody>
                  <a:tcPr/>
                </a:tc>
                <a:tc>
                  <a:txBody>
                    <a:bodyPr/>
                    <a:lstStyle/>
                    <a:p>
                      <a:r>
                        <a:rPr lang="en-US" sz="2000" dirty="0">
                          <a:solidFill>
                            <a:schemeClr val="tx1"/>
                          </a:solidFill>
                        </a:rPr>
                        <a:t>$40K</a:t>
                      </a:r>
                    </a:p>
                  </a:txBody>
                  <a:tcPr/>
                </a:tc>
                <a:tc>
                  <a:txBody>
                    <a:bodyPr/>
                    <a:lstStyle/>
                    <a:p>
                      <a:endParaRPr lang="en-US" sz="2000" dirty="0">
                        <a:solidFill>
                          <a:schemeClr val="tx1"/>
                        </a:solidFill>
                      </a:endParaRPr>
                    </a:p>
                  </a:txBody>
                  <a:tcPr/>
                </a:tc>
                <a:extLst>
                  <a:ext uri="{0D108BD9-81ED-4DB2-BD59-A6C34878D82A}">
                    <a16:rowId xmlns:a16="http://schemas.microsoft.com/office/drawing/2014/main" val="10002"/>
                  </a:ext>
                </a:extLst>
              </a:tr>
            </a:tbl>
          </a:graphicData>
        </a:graphic>
      </p:graphicFrame>
      <p:sp>
        <p:nvSpPr>
          <p:cNvPr id="2" name="TextBox 1"/>
          <p:cNvSpPr txBox="1"/>
          <p:nvPr/>
        </p:nvSpPr>
        <p:spPr>
          <a:xfrm>
            <a:off x="1949450" y="4330152"/>
            <a:ext cx="5913542" cy="369332"/>
          </a:xfrm>
          <a:prstGeom prst="rect">
            <a:avLst/>
          </a:prstGeom>
          <a:noFill/>
        </p:spPr>
        <p:txBody>
          <a:bodyPr wrap="none" rtlCol="0">
            <a:spAutoFit/>
          </a:bodyPr>
          <a:lstStyle/>
          <a:p>
            <a:r>
              <a:rPr lang="en-US" dirty="0">
                <a:latin typeface="Calibri" pitchFamily="34" charset="0"/>
                <a:cs typeface="Calibri" pitchFamily="34" charset="0"/>
              </a:rPr>
              <a:t>If there is only one input and one output, comparison is easy.</a:t>
            </a:r>
          </a:p>
        </p:txBody>
      </p:sp>
      <p:sp>
        <p:nvSpPr>
          <p:cNvPr id="10" name="TextBox 9"/>
          <p:cNvSpPr txBox="1"/>
          <p:nvPr/>
        </p:nvSpPr>
        <p:spPr>
          <a:xfrm>
            <a:off x="1905000" y="3483614"/>
            <a:ext cx="2965427" cy="369332"/>
          </a:xfrm>
          <a:prstGeom prst="rect">
            <a:avLst/>
          </a:prstGeom>
          <a:noFill/>
        </p:spPr>
        <p:txBody>
          <a:bodyPr wrap="none" rtlCol="0">
            <a:spAutoFit/>
          </a:bodyPr>
          <a:lstStyle/>
          <a:p>
            <a:r>
              <a:rPr lang="en-US" dirty="0">
                <a:latin typeface="Calibri" pitchFamily="34" charset="0"/>
                <a:cs typeface="Calibri" pitchFamily="34" charset="0"/>
              </a:rPr>
              <a:t>Which store performs better?</a:t>
            </a:r>
          </a:p>
        </p:txBody>
      </p:sp>
      <p:sp>
        <p:nvSpPr>
          <p:cNvPr id="3" name="Title 2"/>
          <p:cNvSpPr>
            <a:spLocks noGrp="1"/>
          </p:cNvSpPr>
          <p:nvPr>
            <p:ph type="title"/>
          </p:nvPr>
        </p:nvSpPr>
        <p:spPr/>
        <p:txBody>
          <a:bodyPr/>
          <a:lstStyle/>
          <a:p>
            <a:r>
              <a:rPr lang="en-US"/>
              <a:t>Measurement and Benchmarking</a:t>
            </a:r>
            <a:br>
              <a:rPr lang="en-US"/>
            </a:br>
            <a:r>
              <a:rPr lang="en-US"/>
              <a:t>Intuition building.</a:t>
            </a:r>
            <a:endParaRPr lang="en-US" dirty="0"/>
          </a:p>
        </p:txBody>
      </p:sp>
    </p:spTree>
    <p:custDataLst>
      <p:tags r:id="rId1"/>
    </p:custDataLst>
    <p:extLst>
      <p:ext uri="{BB962C8B-B14F-4D97-AF65-F5344CB8AC3E}">
        <p14:creationId xmlns:p14="http://schemas.microsoft.com/office/powerpoint/2010/main" val="42745626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ChangeArrowheads="1"/>
          </p:cNvSpPr>
          <p:nvPr/>
        </p:nvSpPr>
        <p:spPr bwMode="auto">
          <a:xfrm>
            <a:off x="1981200" y="1676400"/>
            <a:ext cx="8261350" cy="4114800"/>
          </a:xfrm>
          <a:prstGeom prst="rect">
            <a:avLst/>
          </a:prstGeom>
          <a:noFill/>
          <a:ln w="9525">
            <a:noFill/>
            <a:miter lim="800000"/>
            <a:headEnd/>
            <a:tailEnd/>
          </a:ln>
        </p:spPr>
        <p:txBody>
          <a:bodyPr lIns="92075" tIns="46038" rIns="92075" bIns="46038"/>
          <a:lstStyle/>
          <a:p>
            <a:pPr marL="342900" indent="-342900">
              <a:spcBef>
                <a:spcPct val="20000"/>
              </a:spcBef>
              <a:buClr>
                <a:schemeClr val="tx1"/>
              </a:buClr>
              <a:buSzPct val="75000"/>
              <a:buFont typeface="Monotype Sorts" pitchFamily="2" charset="2"/>
              <a:buChar char="u"/>
            </a:pPr>
            <a:endParaRPr lang="en-US" sz="2800">
              <a:solidFill>
                <a:srgbClr val="000000"/>
              </a:solidFill>
            </a:endParaRPr>
          </a:p>
        </p:txBody>
      </p:sp>
      <p:sp>
        <p:nvSpPr>
          <p:cNvPr id="12294" name="Rectangle 3"/>
          <p:cNvSpPr>
            <a:spLocks noChangeArrowheads="1"/>
          </p:cNvSpPr>
          <p:nvPr/>
        </p:nvSpPr>
        <p:spPr bwMode="auto">
          <a:xfrm>
            <a:off x="2133600" y="1828800"/>
            <a:ext cx="8261350" cy="4114800"/>
          </a:xfrm>
          <a:prstGeom prst="rect">
            <a:avLst/>
          </a:prstGeom>
          <a:noFill/>
          <a:ln w="9525">
            <a:noFill/>
            <a:miter lim="800000"/>
            <a:headEnd/>
            <a:tailEnd/>
          </a:ln>
        </p:spPr>
        <p:txBody>
          <a:bodyPr lIns="92075" tIns="46038" rIns="92075" bIns="46038"/>
          <a:lstStyle/>
          <a:p>
            <a:pPr marL="342900" indent="-342900">
              <a:spcBef>
                <a:spcPct val="20000"/>
              </a:spcBef>
              <a:buClr>
                <a:schemeClr val="tx1"/>
              </a:buClr>
              <a:buSzPct val="75000"/>
            </a:pPr>
            <a:endParaRPr lang="en-US" sz="2800">
              <a:solidFill>
                <a:srgbClr val="000000"/>
              </a:solidFill>
            </a:endParaRPr>
          </a:p>
        </p:txBody>
      </p:sp>
      <p:graphicFrame>
        <p:nvGraphicFramePr>
          <p:cNvPr id="9" name="Table 8"/>
          <p:cNvGraphicFramePr>
            <a:graphicFrameLocks noGrp="1"/>
          </p:cNvGraphicFramePr>
          <p:nvPr>
            <p:extLst/>
          </p:nvPr>
        </p:nvGraphicFramePr>
        <p:xfrm>
          <a:off x="1948260" y="2021928"/>
          <a:ext cx="8612428" cy="1188720"/>
        </p:xfrm>
        <a:graphic>
          <a:graphicData uri="http://schemas.openxmlformats.org/drawingml/2006/table">
            <a:tbl>
              <a:tblPr firstRow="1" bandRow="1">
                <a:tableStyleId>{5C22544A-7EE6-4342-B048-85BDC9FD1C3A}</a:tableStyleId>
              </a:tblPr>
              <a:tblGrid>
                <a:gridCol w="2153107">
                  <a:extLst>
                    <a:ext uri="{9D8B030D-6E8A-4147-A177-3AD203B41FA5}">
                      <a16:colId xmlns:a16="http://schemas.microsoft.com/office/drawing/2014/main" val="20000"/>
                    </a:ext>
                  </a:extLst>
                </a:gridCol>
                <a:gridCol w="2153107">
                  <a:extLst>
                    <a:ext uri="{9D8B030D-6E8A-4147-A177-3AD203B41FA5}">
                      <a16:colId xmlns:a16="http://schemas.microsoft.com/office/drawing/2014/main" val="20001"/>
                    </a:ext>
                  </a:extLst>
                </a:gridCol>
                <a:gridCol w="2153107">
                  <a:extLst>
                    <a:ext uri="{9D8B030D-6E8A-4147-A177-3AD203B41FA5}">
                      <a16:colId xmlns:a16="http://schemas.microsoft.com/office/drawing/2014/main" val="20002"/>
                    </a:ext>
                  </a:extLst>
                </a:gridCol>
                <a:gridCol w="2153107">
                  <a:extLst>
                    <a:ext uri="{9D8B030D-6E8A-4147-A177-3AD203B41FA5}">
                      <a16:colId xmlns:a16="http://schemas.microsoft.com/office/drawing/2014/main" val="20003"/>
                    </a:ext>
                  </a:extLst>
                </a:gridCol>
              </a:tblGrid>
              <a:tr h="370840">
                <a:tc>
                  <a:txBody>
                    <a:bodyPr/>
                    <a:lstStyle/>
                    <a:p>
                      <a:endParaRPr lang="en-US" sz="2000" dirty="0">
                        <a:solidFill>
                          <a:schemeClr val="tx1"/>
                        </a:solidFill>
                      </a:endParaRPr>
                    </a:p>
                  </a:txBody>
                  <a:tcPr/>
                </a:tc>
                <a:tc>
                  <a:txBody>
                    <a:bodyPr/>
                    <a:lstStyle/>
                    <a:p>
                      <a:r>
                        <a:rPr lang="en-US" sz="2000" dirty="0">
                          <a:solidFill>
                            <a:srgbClr val="FF0000"/>
                          </a:solidFill>
                        </a:rPr>
                        <a:t>Cost</a:t>
                      </a:r>
                    </a:p>
                  </a:txBody>
                  <a:tcPr/>
                </a:tc>
                <a:tc>
                  <a:txBody>
                    <a:bodyPr/>
                    <a:lstStyle/>
                    <a:p>
                      <a:r>
                        <a:rPr lang="en-US" sz="2000" dirty="0">
                          <a:solidFill>
                            <a:schemeClr val="tx1"/>
                          </a:solidFill>
                        </a:rPr>
                        <a:t>Profit</a:t>
                      </a:r>
                    </a:p>
                  </a:txBody>
                  <a:tcPr/>
                </a:tc>
                <a:tc>
                  <a:txBody>
                    <a:bodyPr/>
                    <a:lstStyle/>
                    <a:p>
                      <a:r>
                        <a:rPr lang="en-US" sz="2000" dirty="0">
                          <a:solidFill>
                            <a:schemeClr val="tx1"/>
                          </a:solidFill>
                        </a:rPr>
                        <a:t>Satisfaction</a:t>
                      </a:r>
                    </a:p>
                  </a:txBody>
                  <a:tcPr/>
                </a:tc>
                <a:extLst>
                  <a:ext uri="{0D108BD9-81ED-4DB2-BD59-A6C34878D82A}">
                    <a16:rowId xmlns:a16="http://schemas.microsoft.com/office/drawing/2014/main" val="10000"/>
                  </a:ext>
                </a:extLst>
              </a:tr>
              <a:tr h="370840">
                <a:tc>
                  <a:txBody>
                    <a:bodyPr/>
                    <a:lstStyle/>
                    <a:p>
                      <a:r>
                        <a:rPr lang="en-US" sz="2000" dirty="0">
                          <a:solidFill>
                            <a:schemeClr val="tx1"/>
                          </a:solidFill>
                        </a:rPr>
                        <a:t>Store 1 (Lauren) </a:t>
                      </a:r>
                    </a:p>
                  </a:txBody>
                  <a:tcPr/>
                </a:tc>
                <a:tc>
                  <a:txBody>
                    <a:bodyPr/>
                    <a:lstStyle/>
                    <a:p>
                      <a:r>
                        <a:rPr lang="en-US" sz="2000" dirty="0">
                          <a:solidFill>
                            <a:schemeClr val="tx1"/>
                          </a:solidFill>
                        </a:rPr>
                        <a:t>$10K</a:t>
                      </a:r>
                    </a:p>
                  </a:txBody>
                  <a:tcPr/>
                </a:tc>
                <a:tc>
                  <a:txBody>
                    <a:bodyPr/>
                    <a:lstStyle/>
                    <a:p>
                      <a:r>
                        <a:rPr lang="en-US" sz="2000" dirty="0">
                          <a:solidFill>
                            <a:schemeClr val="tx1"/>
                          </a:solidFill>
                        </a:rPr>
                        <a:t>$30K</a:t>
                      </a:r>
                    </a:p>
                  </a:txBody>
                  <a:tcPr/>
                </a:tc>
                <a:tc>
                  <a:txBody>
                    <a:bodyPr/>
                    <a:lstStyle/>
                    <a:p>
                      <a:r>
                        <a:rPr lang="en-US" sz="2000" dirty="0">
                          <a:solidFill>
                            <a:schemeClr val="tx1"/>
                          </a:solidFill>
                        </a:rPr>
                        <a:t>90</a:t>
                      </a:r>
                    </a:p>
                  </a:txBody>
                  <a:tcPr/>
                </a:tc>
                <a:extLst>
                  <a:ext uri="{0D108BD9-81ED-4DB2-BD59-A6C34878D82A}">
                    <a16:rowId xmlns:a16="http://schemas.microsoft.com/office/drawing/2014/main" val="10001"/>
                  </a:ext>
                </a:extLst>
              </a:tr>
              <a:tr h="370840">
                <a:tc>
                  <a:txBody>
                    <a:bodyPr/>
                    <a:lstStyle/>
                    <a:p>
                      <a:r>
                        <a:rPr lang="en-US" sz="2000" dirty="0">
                          <a:solidFill>
                            <a:schemeClr val="tx1"/>
                          </a:solidFill>
                        </a:rPr>
                        <a:t>Store 2 (Emily)</a:t>
                      </a:r>
                    </a:p>
                  </a:txBody>
                  <a:tcPr/>
                </a:tc>
                <a:tc>
                  <a:txBody>
                    <a:bodyPr/>
                    <a:lstStyle/>
                    <a:p>
                      <a:r>
                        <a:rPr lang="en-US" sz="2000" dirty="0">
                          <a:solidFill>
                            <a:schemeClr val="tx1"/>
                          </a:solidFill>
                        </a:rPr>
                        <a:t>$10K</a:t>
                      </a:r>
                    </a:p>
                  </a:txBody>
                  <a:tcPr/>
                </a:tc>
                <a:tc>
                  <a:txBody>
                    <a:bodyPr/>
                    <a:lstStyle/>
                    <a:p>
                      <a:r>
                        <a:rPr lang="en-US" sz="2000" dirty="0">
                          <a:solidFill>
                            <a:schemeClr val="tx1"/>
                          </a:solidFill>
                        </a:rPr>
                        <a:t>$40K</a:t>
                      </a:r>
                    </a:p>
                  </a:txBody>
                  <a:tcPr/>
                </a:tc>
                <a:tc>
                  <a:txBody>
                    <a:bodyPr/>
                    <a:lstStyle/>
                    <a:p>
                      <a:r>
                        <a:rPr lang="en-US" sz="2000" dirty="0">
                          <a:solidFill>
                            <a:schemeClr val="tx1"/>
                          </a:solidFill>
                        </a:rPr>
                        <a:t>85</a:t>
                      </a:r>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2055572" y="3404509"/>
            <a:ext cx="4103752" cy="646331"/>
          </a:xfrm>
          <a:prstGeom prst="rect">
            <a:avLst/>
          </a:prstGeom>
          <a:noFill/>
        </p:spPr>
        <p:txBody>
          <a:bodyPr wrap="none" rtlCol="0">
            <a:spAutoFit/>
          </a:bodyPr>
          <a:lstStyle/>
          <a:p>
            <a:r>
              <a:rPr lang="en-US" dirty="0">
                <a:latin typeface="Calibri" pitchFamily="34" charset="0"/>
                <a:cs typeface="Calibri" pitchFamily="34" charset="0"/>
              </a:rPr>
              <a:t>Which store performs better? </a:t>
            </a:r>
          </a:p>
          <a:p>
            <a:r>
              <a:rPr lang="en-US" dirty="0">
                <a:latin typeface="Calibri" pitchFamily="34" charset="0"/>
                <a:cs typeface="Calibri" pitchFamily="34" charset="0"/>
              </a:rPr>
              <a:t>(The beauty is in </a:t>
            </a:r>
            <a:r>
              <a:rPr lang="en-US">
                <a:latin typeface="Calibri" pitchFamily="34" charset="0"/>
                <a:cs typeface="Calibri" pitchFamily="34" charset="0"/>
              </a:rPr>
              <a:t>the eye </a:t>
            </a:r>
            <a:r>
              <a:rPr lang="en-US" dirty="0">
                <a:latin typeface="Calibri" pitchFamily="34" charset="0"/>
                <a:cs typeface="Calibri" pitchFamily="34" charset="0"/>
              </a:rPr>
              <a:t>of the beholder.)</a:t>
            </a:r>
          </a:p>
        </p:txBody>
      </p:sp>
      <p:sp>
        <p:nvSpPr>
          <p:cNvPr id="3" name="Title 2"/>
          <p:cNvSpPr>
            <a:spLocks noGrp="1"/>
          </p:cNvSpPr>
          <p:nvPr>
            <p:ph type="title"/>
          </p:nvPr>
        </p:nvSpPr>
        <p:spPr/>
        <p:txBody>
          <a:bodyPr/>
          <a:lstStyle/>
          <a:p>
            <a:r>
              <a:rPr lang="en-US"/>
              <a:t>Measurement and Benchmarking</a:t>
            </a:r>
            <a:br>
              <a:rPr lang="en-US"/>
            </a:br>
            <a:r>
              <a:rPr lang="en-US"/>
              <a:t>Intuition building: Multiple metrics</a:t>
            </a:r>
            <a:endParaRPr lang="en-US" dirty="0"/>
          </a:p>
        </p:txBody>
      </p:sp>
    </p:spTree>
    <p:custDataLst>
      <p:tags r:id="rId1"/>
    </p:custDataLst>
    <p:extLst>
      <p:ext uri="{BB962C8B-B14F-4D97-AF65-F5344CB8AC3E}">
        <p14:creationId xmlns:p14="http://schemas.microsoft.com/office/powerpoint/2010/main" val="24203370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ChangeArrowheads="1"/>
          </p:cNvSpPr>
          <p:nvPr/>
        </p:nvSpPr>
        <p:spPr bwMode="auto">
          <a:xfrm>
            <a:off x="1981200" y="1676400"/>
            <a:ext cx="8261350" cy="4114800"/>
          </a:xfrm>
          <a:prstGeom prst="rect">
            <a:avLst/>
          </a:prstGeom>
          <a:noFill/>
          <a:ln w="9525">
            <a:noFill/>
            <a:miter lim="800000"/>
            <a:headEnd/>
            <a:tailEnd/>
          </a:ln>
        </p:spPr>
        <p:txBody>
          <a:bodyPr lIns="92075" tIns="46038" rIns="92075" bIns="46038"/>
          <a:lstStyle/>
          <a:p>
            <a:pPr marL="342900" indent="-342900">
              <a:spcBef>
                <a:spcPct val="20000"/>
              </a:spcBef>
              <a:buClr>
                <a:schemeClr val="tx1"/>
              </a:buClr>
              <a:buSzPct val="75000"/>
              <a:buFont typeface="Monotype Sorts" pitchFamily="2" charset="2"/>
              <a:buChar char="u"/>
            </a:pPr>
            <a:endParaRPr lang="en-US" sz="2800">
              <a:solidFill>
                <a:srgbClr val="000000"/>
              </a:solidFill>
            </a:endParaRPr>
          </a:p>
        </p:txBody>
      </p:sp>
      <p:sp>
        <p:nvSpPr>
          <p:cNvPr id="12294" name="Rectangle 3"/>
          <p:cNvSpPr>
            <a:spLocks noChangeArrowheads="1"/>
          </p:cNvSpPr>
          <p:nvPr/>
        </p:nvSpPr>
        <p:spPr bwMode="auto">
          <a:xfrm>
            <a:off x="2133600" y="1828800"/>
            <a:ext cx="8261350" cy="4114800"/>
          </a:xfrm>
          <a:prstGeom prst="rect">
            <a:avLst/>
          </a:prstGeom>
          <a:noFill/>
          <a:ln w="9525">
            <a:noFill/>
            <a:miter lim="800000"/>
            <a:headEnd/>
            <a:tailEnd/>
          </a:ln>
        </p:spPr>
        <p:txBody>
          <a:bodyPr lIns="92075" tIns="46038" rIns="92075" bIns="46038"/>
          <a:lstStyle/>
          <a:p>
            <a:pPr marL="342900" indent="-342900">
              <a:spcBef>
                <a:spcPct val="20000"/>
              </a:spcBef>
              <a:buClr>
                <a:schemeClr val="tx1"/>
              </a:buClr>
              <a:buSzPct val="75000"/>
            </a:pPr>
            <a:endParaRPr lang="en-US" sz="2800">
              <a:solidFill>
                <a:srgbClr val="000000"/>
              </a:solidFill>
            </a:endParaRPr>
          </a:p>
        </p:txBody>
      </p:sp>
      <p:graphicFrame>
        <p:nvGraphicFramePr>
          <p:cNvPr id="9" name="Table 8"/>
          <p:cNvGraphicFramePr>
            <a:graphicFrameLocks noGrp="1"/>
          </p:cNvGraphicFramePr>
          <p:nvPr>
            <p:extLst/>
          </p:nvPr>
        </p:nvGraphicFramePr>
        <p:xfrm>
          <a:off x="1598372" y="1828800"/>
          <a:ext cx="8612428" cy="1188720"/>
        </p:xfrm>
        <a:graphic>
          <a:graphicData uri="http://schemas.openxmlformats.org/drawingml/2006/table">
            <a:tbl>
              <a:tblPr firstRow="1" bandRow="1">
                <a:tableStyleId>{5C22544A-7EE6-4342-B048-85BDC9FD1C3A}</a:tableStyleId>
              </a:tblPr>
              <a:tblGrid>
                <a:gridCol w="2153107">
                  <a:extLst>
                    <a:ext uri="{9D8B030D-6E8A-4147-A177-3AD203B41FA5}">
                      <a16:colId xmlns:a16="http://schemas.microsoft.com/office/drawing/2014/main" val="20000"/>
                    </a:ext>
                  </a:extLst>
                </a:gridCol>
                <a:gridCol w="2153107">
                  <a:extLst>
                    <a:ext uri="{9D8B030D-6E8A-4147-A177-3AD203B41FA5}">
                      <a16:colId xmlns:a16="http://schemas.microsoft.com/office/drawing/2014/main" val="20001"/>
                    </a:ext>
                  </a:extLst>
                </a:gridCol>
                <a:gridCol w="2153107">
                  <a:extLst>
                    <a:ext uri="{9D8B030D-6E8A-4147-A177-3AD203B41FA5}">
                      <a16:colId xmlns:a16="http://schemas.microsoft.com/office/drawing/2014/main" val="20002"/>
                    </a:ext>
                  </a:extLst>
                </a:gridCol>
                <a:gridCol w="2153107">
                  <a:extLst>
                    <a:ext uri="{9D8B030D-6E8A-4147-A177-3AD203B41FA5}">
                      <a16:colId xmlns:a16="http://schemas.microsoft.com/office/drawing/2014/main" val="20003"/>
                    </a:ext>
                  </a:extLst>
                </a:gridCol>
              </a:tblGrid>
              <a:tr h="370840">
                <a:tc>
                  <a:txBody>
                    <a:bodyPr/>
                    <a:lstStyle/>
                    <a:p>
                      <a:endParaRPr lang="en-US" sz="2000" dirty="0">
                        <a:solidFill>
                          <a:schemeClr val="tx1"/>
                        </a:solidFill>
                      </a:endParaRPr>
                    </a:p>
                  </a:txBody>
                  <a:tcPr/>
                </a:tc>
                <a:tc>
                  <a:txBody>
                    <a:bodyPr/>
                    <a:lstStyle/>
                    <a:p>
                      <a:r>
                        <a:rPr lang="en-US" sz="2000" dirty="0">
                          <a:solidFill>
                            <a:srgbClr val="FF0000"/>
                          </a:solidFill>
                        </a:rPr>
                        <a:t>Cost</a:t>
                      </a:r>
                    </a:p>
                  </a:txBody>
                  <a:tcPr/>
                </a:tc>
                <a:tc>
                  <a:txBody>
                    <a:bodyPr/>
                    <a:lstStyle/>
                    <a:p>
                      <a:r>
                        <a:rPr lang="en-US" sz="2000" dirty="0">
                          <a:solidFill>
                            <a:schemeClr val="tx1"/>
                          </a:solidFill>
                        </a:rPr>
                        <a:t>Profit</a:t>
                      </a:r>
                    </a:p>
                  </a:txBody>
                  <a:tcPr/>
                </a:tc>
                <a:tc>
                  <a:txBody>
                    <a:bodyPr/>
                    <a:lstStyle/>
                    <a:p>
                      <a:r>
                        <a:rPr lang="en-US" sz="2000" dirty="0">
                          <a:solidFill>
                            <a:schemeClr val="tx1"/>
                          </a:solidFill>
                        </a:rPr>
                        <a:t>Satisfaction</a:t>
                      </a:r>
                    </a:p>
                  </a:txBody>
                  <a:tcPr/>
                </a:tc>
                <a:extLst>
                  <a:ext uri="{0D108BD9-81ED-4DB2-BD59-A6C34878D82A}">
                    <a16:rowId xmlns:a16="http://schemas.microsoft.com/office/drawing/2014/main" val="10000"/>
                  </a:ext>
                </a:extLst>
              </a:tr>
              <a:tr h="370840">
                <a:tc>
                  <a:txBody>
                    <a:bodyPr/>
                    <a:lstStyle/>
                    <a:p>
                      <a:r>
                        <a:rPr lang="en-US" sz="2000" dirty="0">
                          <a:solidFill>
                            <a:schemeClr val="tx1"/>
                          </a:solidFill>
                        </a:rPr>
                        <a:t>Store 1 (Lauren) </a:t>
                      </a:r>
                    </a:p>
                  </a:txBody>
                  <a:tcPr/>
                </a:tc>
                <a:tc>
                  <a:txBody>
                    <a:bodyPr/>
                    <a:lstStyle/>
                    <a:p>
                      <a:r>
                        <a:rPr lang="en-US" sz="2000" dirty="0">
                          <a:solidFill>
                            <a:schemeClr val="tx1"/>
                          </a:solidFill>
                        </a:rPr>
                        <a:t>$10K</a:t>
                      </a:r>
                    </a:p>
                  </a:txBody>
                  <a:tcPr/>
                </a:tc>
                <a:tc>
                  <a:txBody>
                    <a:bodyPr/>
                    <a:lstStyle/>
                    <a:p>
                      <a:r>
                        <a:rPr lang="en-US" sz="2000" dirty="0">
                          <a:solidFill>
                            <a:schemeClr val="tx1"/>
                          </a:solidFill>
                        </a:rPr>
                        <a:t>$30K</a:t>
                      </a:r>
                    </a:p>
                  </a:txBody>
                  <a:tcPr/>
                </a:tc>
                <a:tc>
                  <a:txBody>
                    <a:bodyPr/>
                    <a:lstStyle/>
                    <a:p>
                      <a:r>
                        <a:rPr lang="en-US" sz="2000" dirty="0">
                          <a:solidFill>
                            <a:schemeClr val="tx1"/>
                          </a:solidFill>
                        </a:rPr>
                        <a:t>90</a:t>
                      </a:r>
                    </a:p>
                  </a:txBody>
                  <a:tcPr/>
                </a:tc>
                <a:extLst>
                  <a:ext uri="{0D108BD9-81ED-4DB2-BD59-A6C34878D82A}">
                    <a16:rowId xmlns:a16="http://schemas.microsoft.com/office/drawing/2014/main" val="10001"/>
                  </a:ext>
                </a:extLst>
              </a:tr>
              <a:tr h="370840">
                <a:tc>
                  <a:txBody>
                    <a:bodyPr/>
                    <a:lstStyle/>
                    <a:p>
                      <a:r>
                        <a:rPr lang="en-US" sz="2000" dirty="0">
                          <a:solidFill>
                            <a:schemeClr val="tx1"/>
                          </a:solidFill>
                        </a:rPr>
                        <a:t>Store 2 (Emily)</a:t>
                      </a:r>
                    </a:p>
                  </a:txBody>
                  <a:tcPr/>
                </a:tc>
                <a:tc>
                  <a:txBody>
                    <a:bodyPr/>
                    <a:lstStyle/>
                    <a:p>
                      <a:r>
                        <a:rPr lang="en-US" sz="2000" dirty="0">
                          <a:solidFill>
                            <a:schemeClr val="tx1"/>
                          </a:solidFill>
                        </a:rPr>
                        <a:t>$10K</a:t>
                      </a:r>
                    </a:p>
                  </a:txBody>
                  <a:tcPr/>
                </a:tc>
                <a:tc>
                  <a:txBody>
                    <a:bodyPr/>
                    <a:lstStyle/>
                    <a:p>
                      <a:r>
                        <a:rPr lang="en-US" sz="2000" dirty="0">
                          <a:solidFill>
                            <a:schemeClr val="tx1"/>
                          </a:solidFill>
                        </a:rPr>
                        <a:t>$40K</a:t>
                      </a:r>
                    </a:p>
                  </a:txBody>
                  <a:tcPr/>
                </a:tc>
                <a:tc>
                  <a:txBody>
                    <a:bodyPr/>
                    <a:lstStyle/>
                    <a:p>
                      <a:r>
                        <a:rPr lang="en-US" sz="2000" dirty="0">
                          <a:solidFill>
                            <a:schemeClr val="tx1"/>
                          </a:solidFill>
                        </a:rPr>
                        <a:t>85</a:t>
                      </a:r>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1475515" y="3206994"/>
            <a:ext cx="4103752" cy="646331"/>
          </a:xfrm>
          <a:prstGeom prst="rect">
            <a:avLst/>
          </a:prstGeom>
          <a:noFill/>
        </p:spPr>
        <p:txBody>
          <a:bodyPr wrap="none" rtlCol="0">
            <a:spAutoFit/>
          </a:bodyPr>
          <a:lstStyle/>
          <a:p>
            <a:r>
              <a:rPr lang="en-US" dirty="0">
                <a:latin typeface="Calibri" pitchFamily="34" charset="0"/>
                <a:cs typeface="Calibri" pitchFamily="34" charset="0"/>
              </a:rPr>
              <a:t>Which store performs better? </a:t>
            </a:r>
          </a:p>
          <a:p>
            <a:r>
              <a:rPr lang="en-US" dirty="0">
                <a:latin typeface="Calibri" pitchFamily="34" charset="0"/>
                <a:cs typeface="Calibri" pitchFamily="34" charset="0"/>
              </a:rPr>
              <a:t>(The beauty is in the eye of the beholder.)</a:t>
            </a:r>
          </a:p>
        </p:txBody>
      </p:sp>
      <p:sp>
        <p:nvSpPr>
          <p:cNvPr id="12" name="TextBox 11"/>
          <p:cNvSpPr txBox="1"/>
          <p:nvPr/>
        </p:nvSpPr>
        <p:spPr>
          <a:xfrm>
            <a:off x="1475515" y="4507733"/>
            <a:ext cx="3541803" cy="1477328"/>
          </a:xfrm>
          <a:prstGeom prst="rect">
            <a:avLst/>
          </a:prstGeom>
          <a:noFill/>
        </p:spPr>
        <p:txBody>
          <a:bodyPr wrap="none" rtlCol="0">
            <a:spAutoFit/>
          </a:bodyPr>
          <a:lstStyle/>
          <a:p>
            <a:r>
              <a:rPr lang="en-US" dirty="0">
                <a:latin typeface="Calibri" pitchFamily="34" charset="0"/>
                <a:cs typeface="Calibri" pitchFamily="34" charset="0"/>
              </a:rPr>
              <a:t>If you are profit-centric?    </a:t>
            </a:r>
          </a:p>
          <a:p>
            <a:endParaRPr lang="en-US" dirty="0">
              <a:latin typeface="Calibri" pitchFamily="34" charset="0"/>
              <a:cs typeface="Calibri" pitchFamily="34" charset="0"/>
            </a:endParaRPr>
          </a:p>
          <a:p>
            <a:r>
              <a:rPr lang="en-US" dirty="0">
                <a:latin typeface="Calibri" pitchFamily="34" charset="0"/>
                <a:cs typeface="Calibri" pitchFamily="34" charset="0"/>
              </a:rPr>
              <a:t>If you are service-centric?</a:t>
            </a:r>
          </a:p>
          <a:p>
            <a:endParaRPr lang="en-US" dirty="0">
              <a:latin typeface="Calibri" pitchFamily="34" charset="0"/>
              <a:cs typeface="Calibri" pitchFamily="34" charset="0"/>
            </a:endParaRPr>
          </a:p>
          <a:p>
            <a:r>
              <a:rPr lang="en-US" dirty="0">
                <a:latin typeface="Calibri" pitchFamily="34" charset="0"/>
                <a:cs typeface="Calibri" pitchFamily="34" charset="0"/>
              </a:rPr>
              <a:t>If you are using both? Exactly how? </a:t>
            </a:r>
          </a:p>
        </p:txBody>
      </p:sp>
      <p:sp>
        <p:nvSpPr>
          <p:cNvPr id="28" name="Freeform 19"/>
          <p:cNvSpPr>
            <a:spLocks/>
          </p:cNvSpPr>
          <p:nvPr/>
        </p:nvSpPr>
        <p:spPr bwMode="auto">
          <a:xfrm>
            <a:off x="7860767" y="3462274"/>
            <a:ext cx="2197633" cy="2420366"/>
          </a:xfrm>
          <a:custGeom>
            <a:avLst/>
            <a:gdLst>
              <a:gd name="T0" fmla="*/ 0 w 2268"/>
              <a:gd name="T1" fmla="*/ 0 h 2268"/>
              <a:gd name="T2" fmla="*/ 0 w 2268"/>
              <a:gd name="T3" fmla="*/ 2147483647 h 2268"/>
              <a:gd name="T4" fmla="*/ 2147483647 w 2268"/>
              <a:gd name="T5" fmla="*/ 2147483647 h 2268"/>
              <a:gd name="T6" fmla="*/ 0 60000 65536"/>
              <a:gd name="T7" fmla="*/ 0 60000 65536"/>
              <a:gd name="T8" fmla="*/ 0 60000 65536"/>
              <a:gd name="T9" fmla="*/ 0 w 2268"/>
              <a:gd name="T10" fmla="*/ 0 h 2268"/>
              <a:gd name="T11" fmla="*/ 2268 w 2268"/>
              <a:gd name="T12" fmla="*/ 2268 h 2268"/>
            </a:gdLst>
            <a:ahLst/>
            <a:cxnLst>
              <a:cxn ang="T6">
                <a:pos x="T0" y="T1"/>
              </a:cxn>
              <a:cxn ang="T7">
                <a:pos x="T2" y="T3"/>
              </a:cxn>
              <a:cxn ang="T8">
                <a:pos x="T4" y="T5"/>
              </a:cxn>
            </a:cxnLst>
            <a:rect l="T9" t="T10" r="T11" b="T12"/>
            <a:pathLst>
              <a:path w="2268" h="2268">
                <a:moveTo>
                  <a:pt x="0" y="0"/>
                </a:moveTo>
                <a:lnTo>
                  <a:pt x="0" y="2268"/>
                </a:lnTo>
                <a:lnTo>
                  <a:pt x="2268" y="2268"/>
                </a:lnTo>
              </a:path>
            </a:pathLst>
          </a:custGeom>
          <a:noFill/>
          <a:ln w="19050" cap="flat" cmpd="sng">
            <a:solidFill>
              <a:srgbClr val="006699"/>
            </a:solidFill>
            <a:prstDash val="solid"/>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wrap="none" lIns="45720" rIns="45720"/>
          <a:lstStyle/>
          <a:p>
            <a:endParaRPr lang="en-US">
              <a:latin typeface="Calibri" pitchFamily="34" charset="0"/>
              <a:cs typeface="Calibri" pitchFamily="34" charset="0"/>
            </a:endParaRPr>
          </a:p>
        </p:txBody>
      </p:sp>
      <p:sp>
        <p:nvSpPr>
          <p:cNvPr id="3" name="TextBox 2"/>
          <p:cNvSpPr txBox="1"/>
          <p:nvPr/>
        </p:nvSpPr>
        <p:spPr>
          <a:xfrm>
            <a:off x="7550681" y="3127157"/>
            <a:ext cx="720454" cy="369332"/>
          </a:xfrm>
          <a:prstGeom prst="rect">
            <a:avLst/>
          </a:prstGeom>
          <a:noFill/>
        </p:spPr>
        <p:txBody>
          <a:bodyPr wrap="none" rtlCol="0">
            <a:spAutoFit/>
          </a:bodyPr>
          <a:lstStyle/>
          <a:p>
            <a:r>
              <a:rPr lang="en-US" dirty="0">
                <a:latin typeface="Calibri" pitchFamily="34" charset="0"/>
                <a:cs typeface="Calibri" pitchFamily="34" charset="0"/>
              </a:rPr>
              <a:t>Profit</a:t>
            </a:r>
          </a:p>
        </p:txBody>
      </p:sp>
      <p:sp>
        <p:nvSpPr>
          <p:cNvPr id="32" name="TextBox 31"/>
          <p:cNvSpPr txBox="1"/>
          <p:nvPr/>
        </p:nvSpPr>
        <p:spPr>
          <a:xfrm>
            <a:off x="9428992" y="5963266"/>
            <a:ext cx="869597" cy="369332"/>
          </a:xfrm>
          <a:prstGeom prst="rect">
            <a:avLst/>
          </a:prstGeom>
          <a:noFill/>
        </p:spPr>
        <p:txBody>
          <a:bodyPr wrap="none" rtlCol="0">
            <a:spAutoFit/>
          </a:bodyPr>
          <a:lstStyle/>
          <a:p>
            <a:r>
              <a:rPr lang="en-US" dirty="0">
                <a:latin typeface="Calibri" pitchFamily="34" charset="0"/>
                <a:cs typeface="Calibri" pitchFamily="34" charset="0"/>
              </a:rPr>
              <a:t>Service</a:t>
            </a:r>
          </a:p>
        </p:txBody>
      </p:sp>
      <p:sp>
        <p:nvSpPr>
          <p:cNvPr id="2" name="Title 1"/>
          <p:cNvSpPr>
            <a:spLocks noGrp="1"/>
          </p:cNvSpPr>
          <p:nvPr>
            <p:ph type="title"/>
          </p:nvPr>
        </p:nvSpPr>
        <p:spPr/>
        <p:txBody>
          <a:bodyPr/>
          <a:lstStyle/>
          <a:p>
            <a:r>
              <a:rPr lang="en-US"/>
              <a:t>Measurement and Benchmarking</a:t>
            </a:r>
            <a:br>
              <a:rPr lang="en-US"/>
            </a:br>
            <a:r>
              <a:rPr lang="en-US"/>
              <a:t>Intuition building: Multiple metrics</a:t>
            </a:r>
            <a:endParaRPr lang="en-US" dirty="0"/>
          </a:p>
        </p:txBody>
      </p:sp>
    </p:spTree>
    <p:custDataLst>
      <p:tags r:id="rId1"/>
    </p:custDataLst>
    <p:extLst>
      <p:ext uri="{BB962C8B-B14F-4D97-AF65-F5344CB8AC3E}">
        <p14:creationId xmlns:p14="http://schemas.microsoft.com/office/powerpoint/2010/main" val="38951001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Envelopment Analysis</a:t>
            </a:r>
            <a:endParaRPr lang="en-US" dirty="0"/>
          </a:p>
        </p:txBody>
      </p:sp>
      <p:sp>
        <p:nvSpPr>
          <p:cNvPr id="69635" name="Rectangle 3"/>
          <p:cNvSpPr>
            <a:spLocks noGrp="1" noChangeArrowheads="1"/>
          </p:cNvSpPr>
          <p:nvPr>
            <p:ph type="body" idx="4294967295"/>
          </p:nvPr>
        </p:nvSpPr>
        <p:spPr>
          <a:xfrm>
            <a:off x="1213367" y="1831393"/>
            <a:ext cx="9145587" cy="1790700"/>
          </a:xfrm>
          <a:noFill/>
          <a:ln/>
        </p:spPr>
        <p:txBody>
          <a:bodyPr vert="horz" lIns="92075" tIns="46038" rIns="92075" bIns="46038" rtlCol="0">
            <a:normAutofit/>
          </a:bodyPr>
          <a:lstStyle/>
          <a:p>
            <a:pPr>
              <a:buClr>
                <a:srgbClr val="002060"/>
              </a:buClr>
              <a:buSzPct val="90000"/>
            </a:pPr>
            <a:r>
              <a:rPr lang="en-US" dirty="0">
                <a:latin typeface="Calibri" pitchFamily="34" charset="0"/>
                <a:cs typeface="Calibri" pitchFamily="34" charset="0"/>
              </a:rPr>
              <a:t>D</a:t>
            </a:r>
            <a:r>
              <a:rPr lang="en-US" sz="2400" dirty="0">
                <a:latin typeface="Calibri" pitchFamily="34" charset="0"/>
                <a:cs typeface="Calibri" pitchFamily="34" charset="0"/>
              </a:rPr>
              <a:t>eveloped by </a:t>
            </a:r>
            <a:r>
              <a:rPr lang="en-US" sz="2400" dirty="0" err="1">
                <a:latin typeface="Calibri" pitchFamily="34" charset="0"/>
                <a:cs typeface="Calibri" pitchFamily="34" charset="0"/>
              </a:rPr>
              <a:t>Charnes</a:t>
            </a:r>
            <a:r>
              <a:rPr lang="en-US" sz="2400" dirty="0">
                <a:latin typeface="Calibri" pitchFamily="34" charset="0"/>
                <a:cs typeface="Calibri" pitchFamily="34" charset="0"/>
              </a:rPr>
              <a:t>, Cooper, Rhodes (1978)</a:t>
            </a:r>
          </a:p>
          <a:p>
            <a:pPr>
              <a:buClr>
                <a:srgbClr val="002060"/>
              </a:buClr>
              <a:buSzPct val="90000"/>
            </a:pPr>
            <a:r>
              <a:rPr lang="en-US" dirty="0">
                <a:latin typeface="Calibri" pitchFamily="34" charset="0"/>
                <a:cs typeface="Calibri" pitchFamily="34" charset="0"/>
              </a:rPr>
              <a:t>Compares each organization (DMU, decision making unit) to other organizations. </a:t>
            </a:r>
          </a:p>
          <a:p>
            <a:pPr>
              <a:buClr>
                <a:srgbClr val="002060"/>
              </a:buClr>
              <a:buSzPct val="90000"/>
            </a:pPr>
            <a:r>
              <a:rPr lang="en-US" dirty="0">
                <a:latin typeface="Calibri" pitchFamily="34" charset="0"/>
                <a:cs typeface="Calibri" pitchFamily="34" charset="0"/>
              </a:rPr>
              <a:t>measures the </a:t>
            </a:r>
            <a:r>
              <a:rPr lang="en-US" b="1" dirty="0">
                <a:latin typeface="Calibri" pitchFamily="34" charset="0"/>
                <a:cs typeface="Calibri" pitchFamily="34" charset="0"/>
              </a:rPr>
              <a:t>maximum</a:t>
            </a:r>
            <a:r>
              <a:rPr lang="en-US" dirty="0">
                <a:latin typeface="Calibri" pitchFamily="34" charset="0"/>
                <a:cs typeface="Calibri" pitchFamily="34" charset="0"/>
              </a:rPr>
              <a:t> (more on this later) relative efficiency of each DMU (compared to others) by dividing the data into 2 groups</a:t>
            </a:r>
          </a:p>
          <a:p>
            <a:pPr marL="0" indent="0">
              <a:buClr>
                <a:srgbClr val="002060"/>
              </a:buClr>
              <a:buSzPct val="90000"/>
              <a:buNone/>
            </a:pPr>
            <a:endParaRPr lang="en-US" sz="2400" dirty="0">
              <a:latin typeface="Calibri" pitchFamily="34" charset="0"/>
              <a:cs typeface="Calibri" pitchFamily="34" charset="0"/>
            </a:endParaRPr>
          </a:p>
          <a:p>
            <a:pPr>
              <a:buClr>
                <a:srgbClr val="002060"/>
              </a:buClr>
              <a:buSzPct val="90000"/>
            </a:pPr>
            <a:endParaRPr lang="en-US" sz="2400" dirty="0">
              <a:latin typeface="Calibri" pitchFamily="34" charset="0"/>
              <a:cs typeface="Calibri" pitchFamily="34" charset="0"/>
            </a:endParaRPr>
          </a:p>
        </p:txBody>
      </p:sp>
      <p:sp>
        <p:nvSpPr>
          <p:cNvPr id="16" name="Rectangle 3"/>
          <p:cNvSpPr txBox="1">
            <a:spLocks noChangeArrowheads="1"/>
          </p:cNvSpPr>
          <p:nvPr/>
        </p:nvSpPr>
        <p:spPr bwMode="auto">
          <a:xfrm>
            <a:off x="1229261" y="3535406"/>
            <a:ext cx="8758237" cy="1028700"/>
          </a:xfrm>
          <a:prstGeom prst="rect">
            <a:avLst/>
          </a:prstGeom>
          <a:solidFill>
            <a:srgbClr val="0066FF">
              <a:alpha val="24000"/>
            </a:srgbClr>
          </a:solid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eaLnBrk="0" fontAlgn="base" hangingPunct="0">
              <a:spcBef>
                <a:spcPct val="20000"/>
              </a:spcBef>
              <a:spcAft>
                <a:spcPct val="0"/>
              </a:spcAft>
              <a:buClr>
                <a:schemeClr val="accent1"/>
              </a:buClr>
              <a:buSzPct val="65000"/>
              <a:defRPr/>
            </a:pPr>
            <a:r>
              <a:rPr lang="en-US" sz="2400" kern="0" dirty="0">
                <a:latin typeface="Calibri" pitchFamily="34" charset="0"/>
                <a:cs typeface="Calibri" pitchFamily="34" charset="0"/>
              </a:rPr>
              <a:t>Outputs</a:t>
            </a:r>
            <a:r>
              <a:rPr lang="en-US" kern="0" dirty="0">
                <a:latin typeface="Calibri" pitchFamily="34" charset="0"/>
                <a:cs typeface="Calibri" pitchFamily="34" charset="0"/>
              </a:rPr>
              <a:t>: </a:t>
            </a:r>
            <a:r>
              <a:rPr lang="en-US" sz="2400" kern="0" dirty="0">
                <a:latin typeface="Calibri" pitchFamily="34" charset="0"/>
                <a:cs typeface="Calibri" pitchFamily="34" charset="0"/>
              </a:rPr>
              <a:t>profit, customer satisfaction (The more,  the better) </a:t>
            </a:r>
          </a:p>
          <a:p>
            <a:pPr marL="342900" indent="-342900" eaLnBrk="0" fontAlgn="base" hangingPunct="0">
              <a:spcBef>
                <a:spcPct val="20000"/>
              </a:spcBef>
              <a:spcAft>
                <a:spcPct val="0"/>
              </a:spcAft>
              <a:buClr>
                <a:schemeClr val="accent1"/>
              </a:buClr>
              <a:buSzPct val="65000"/>
              <a:defRPr/>
            </a:pPr>
            <a:r>
              <a:rPr lang="en-US" sz="2400" kern="0" dirty="0">
                <a:latin typeface="Calibri" pitchFamily="34" charset="0"/>
                <a:cs typeface="Calibri" pitchFamily="34" charset="0"/>
              </a:rPr>
              <a:t>Inputs: labor hours, FTEs, costs (The less, the better)</a:t>
            </a:r>
          </a:p>
        </p:txBody>
      </p:sp>
      <p:graphicFrame>
        <p:nvGraphicFramePr>
          <p:cNvPr id="4" name="Object 3"/>
          <p:cNvGraphicFramePr>
            <a:graphicFrameLocks noChangeAspect="1"/>
          </p:cNvGraphicFramePr>
          <p:nvPr>
            <p:extLst/>
          </p:nvPr>
        </p:nvGraphicFramePr>
        <p:xfrm>
          <a:off x="2140285" y="4734770"/>
          <a:ext cx="7066520" cy="810822"/>
        </p:xfrm>
        <a:graphic>
          <a:graphicData uri="http://schemas.openxmlformats.org/presentationml/2006/ole">
            <mc:AlternateContent xmlns:mc="http://schemas.openxmlformats.org/markup-compatibility/2006">
              <mc:Choice xmlns:v="urn:schemas-microsoft-com:vml" Requires="v">
                <p:oleObj spid="_x0000_s5147" name="Equation" r:id="rId5" imgW="3517560" imgH="419040" progId="Equation.3">
                  <p:embed/>
                </p:oleObj>
              </mc:Choice>
              <mc:Fallback>
                <p:oleObj name="Equation" r:id="rId5" imgW="3517560" imgH="419040" progId="Equation.3">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0285" y="4734770"/>
                        <a:ext cx="7066520" cy="810822"/>
                      </a:xfrm>
                      <a:prstGeom prst="rect">
                        <a:avLst/>
                      </a:prstGeom>
                      <a:noFill/>
                      <a:extLst/>
                    </p:spPr>
                  </p:pic>
                </p:oleObj>
              </mc:Fallback>
            </mc:AlternateContent>
          </a:graphicData>
        </a:graphic>
      </p:graphicFrame>
      <p:sp>
        <p:nvSpPr>
          <p:cNvPr id="5" name="TextBox 4"/>
          <p:cNvSpPr txBox="1"/>
          <p:nvPr/>
        </p:nvSpPr>
        <p:spPr>
          <a:xfrm>
            <a:off x="1213367" y="5716256"/>
            <a:ext cx="5854488" cy="369332"/>
          </a:xfrm>
          <a:prstGeom prst="rect">
            <a:avLst/>
          </a:prstGeom>
          <a:noFill/>
        </p:spPr>
        <p:txBody>
          <a:bodyPr wrap="none" rtlCol="0">
            <a:spAutoFit/>
          </a:bodyPr>
          <a:lstStyle/>
          <a:p>
            <a:r>
              <a:rPr lang="en-US" dirty="0">
                <a:latin typeface="Calibri" pitchFamily="34" charset="0"/>
                <a:cs typeface="Calibri" pitchFamily="34" charset="0"/>
              </a:rPr>
              <a:t>How do we set the weights (scores)? This is the crux of DEA. </a:t>
            </a:r>
          </a:p>
        </p:txBody>
      </p:sp>
    </p:spTree>
    <p:custDataLst>
      <p:tags r:id="rId2"/>
    </p:custDataLst>
    <p:extLst>
      <p:ext uri="{BB962C8B-B14F-4D97-AF65-F5344CB8AC3E}">
        <p14:creationId xmlns:p14="http://schemas.microsoft.com/office/powerpoint/2010/main" val="19753689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Text Box 4"/>
          <p:cNvSpPr txBox="1">
            <a:spLocks noChangeArrowheads="1"/>
          </p:cNvSpPr>
          <p:nvPr/>
        </p:nvSpPr>
        <p:spPr bwMode="auto">
          <a:xfrm>
            <a:off x="1097280" y="1827101"/>
            <a:ext cx="8686800" cy="1666354"/>
          </a:xfrm>
          <a:prstGeom prst="rect">
            <a:avLst/>
          </a:prstGeom>
          <a:noFill/>
          <a:ln w="25400">
            <a:noFill/>
            <a:miter lim="800000"/>
            <a:headEnd type="none" w="sm" len="sm"/>
            <a:tailEnd type="none" w="sm" len="sm"/>
          </a:ln>
          <a:effectLst/>
        </p:spPr>
        <p:txBody>
          <a:bodyPr wrap="square">
            <a:spAutoFit/>
          </a:bodyPr>
          <a:lstStyle/>
          <a:p>
            <a:pPr algn="just" eaLnBrk="0" hangingPunct="0">
              <a:lnSpc>
                <a:spcPct val="115000"/>
              </a:lnSpc>
              <a:spcBef>
                <a:spcPct val="50000"/>
              </a:spcBef>
            </a:pPr>
            <a:r>
              <a:rPr lang="en-US" dirty="0">
                <a:latin typeface="Calibri" pitchFamily="34" charset="0"/>
                <a:cs typeface="Calibri" pitchFamily="34" charset="0"/>
              </a:rPr>
              <a:t>Metropolis National Bank operates five branches around the city of Baltimore. The five branches offer the same services and rely on identical mixes of labor and capital. As a result, the cost of operation is the same at each branch although the volumes of loans and deposit (in $K) processed differ. The following list summarizes the level of branch performance (per week). </a:t>
            </a:r>
          </a:p>
        </p:txBody>
      </p:sp>
      <p:graphicFrame>
        <p:nvGraphicFramePr>
          <p:cNvPr id="6" name="Table 5"/>
          <p:cNvGraphicFramePr>
            <a:graphicFrameLocks noGrp="1"/>
          </p:cNvGraphicFramePr>
          <p:nvPr>
            <p:extLst/>
          </p:nvPr>
        </p:nvGraphicFramePr>
        <p:xfrm>
          <a:off x="2781300" y="3711501"/>
          <a:ext cx="6271884" cy="2225040"/>
        </p:xfrm>
        <a:graphic>
          <a:graphicData uri="http://schemas.openxmlformats.org/drawingml/2006/table">
            <a:tbl>
              <a:tblPr firstRow="1" bandRow="1">
                <a:tableStyleId>{5C22544A-7EE6-4342-B048-85BDC9FD1C3A}</a:tableStyleId>
              </a:tblPr>
              <a:tblGrid>
                <a:gridCol w="1567971">
                  <a:extLst>
                    <a:ext uri="{9D8B030D-6E8A-4147-A177-3AD203B41FA5}">
                      <a16:colId xmlns:a16="http://schemas.microsoft.com/office/drawing/2014/main" val="20000"/>
                    </a:ext>
                  </a:extLst>
                </a:gridCol>
                <a:gridCol w="1567971">
                  <a:extLst>
                    <a:ext uri="{9D8B030D-6E8A-4147-A177-3AD203B41FA5}">
                      <a16:colId xmlns:a16="http://schemas.microsoft.com/office/drawing/2014/main" val="20001"/>
                    </a:ext>
                  </a:extLst>
                </a:gridCol>
                <a:gridCol w="1567971">
                  <a:extLst>
                    <a:ext uri="{9D8B030D-6E8A-4147-A177-3AD203B41FA5}">
                      <a16:colId xmlns:a16="http://schemas.microsoft.com/office/drawing/2014/main" val="20002"/>
                    </a:ext>
                  </a:extLst>
                </a:gridCol>
                <a:gridCol w="1567971">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solidFill>
                            <a:schemeClr val="tx1"/>
                          </a:solidFill>
                        </a:rPr>
                        <a:t>Deposits</a:t>
                      </a:r>
                    </a:p>
                  </a:txBody>
                  <a:tcPr/>
                </a:tc>
                <a:tc>
                  <a:txBody>
                    <a:bodyPr/>
                    <a:lstStyle/>
                    <a:p>
                      <a:r>
                        <a:rPr lang="en-US" dirty="0">
                          <a:solidFill>
                            <a:schemeClr val="tx1"/>
                          </a:solidFill>
                        </a:rPr>
                        <a:t>Loans</a:t>
                      </a:r>
                    </a:p>
                  </a:txBody>
                  <a:tcPr/>
                </a:tc>
                <a:tc>
                  <a:txBody>
                    <a:bodyPr/>
                    <a:lstStyle/>
                    <a:p>
                      <a:r>
                        <a:rPr lang="en-US" dirty="0">
                          <a:solidFill>
                            <a:schemeClr val="tx1"/>
                          </a:solidFill>
                        </a:rPr>
                        <a:t>Expense</a:t>
                      </a:r>
                    </a:p>
                  </a:txBody>
                  <a:tcPr/>
                </a:tc>
                <a:extLst>
                  <a:ext uri="{0D108BD9-81ED-4DB2-BD59-A6C34878D82A}">
                    <a16:rowId xmlns:a16="http://schemas.microsoft.com/office/drawing/2014/main" val="10000"/>
                  </a:ext>
                </a:extLst>
              </a:tr>
              <a:tr h="370840">
                <a:tc>
                  <a:txBody>
                    <a:bodyPr/>
                    <a:lstStyle/>
                    <a:p>
                      <a:r>
                        <a:rPr lang="en-US" dirty="0"/>
                        <a:t>Branch 1</a:t>
                      </a:r>
                    </a:p>
                  </a:txBody>
                  <a:tcPr/>
                </a:tc>
                <a:tc>
                  <a:txBody>
                    <a:bodyPr/>
                    <a:lstStyle/>
                    <a:p>
                      <a:pPr algn="ctr"/>
                      <a:r>
                        <a:rPr lang="en-US" dirty="0">
                          <a:solidFill>
                            <a:schemeClr val="tx1"/>
                          </a:solidFill>
                        </a:rPr>
                        <a:t>31</a:t>
                      </a:r>
                    </a:p>
                  </a:txBody>
                  <a:tcPr/>
                </a:tc>
                <a:tc>
                  <a:txBody>
                    <a:bodyPr/>
                    <a:lstStyle/>
                    <a:p>
                      <a:pPr algn="ctr"/>
                      <a:r>
                        <a:rPr lang="en-US" dirty="0">
                          <a:solidFill>
                            <a:schemeClr val="tx1"/>
                          </a:solidFill>
                        </a:rPr>
                        <a:t>10</a:t>
                      </a:r>
                    </a:p>
                  </a:txBody>
                  <a:tcPr/>
                </a:tc>
                <a:tc>
                  <a:txBody>
                    <a:bodyPr/>
                    <a:lstStyle/>
                    <a:p>
                      <a:pPr algn="ctr"/>
                      <a:r>
                        <a:rPr lang="en-US" dirty="0">
                          <a:solidFill>
                            <a:schemeClr val="tx1"/>
                          </a:solidFill>
                        </a:rPr>
                        <a:t>100</a:t>
                      </a:r>
                    </a:p>
                  </a:txBody>
                  <a:tcPr/>
                </a:tc>
                <a:extLst>
                  <a:ext uri="{0D108BD9-81ED-4DB2-BD59-A6C34878D82A}">
                    <a16:rowId xmlns:a16="http://schemas.microsoft.com/office/drawing/2014/main" val="10001"/>
                  </a:ext>
                </a:extLst>
              </a:tr>
              <a:tr h="370840">
                <a:tc>
                  <a:txBody>
                    <a:bodyPr/>
                    <a:lstStyle/>
                    <a:p>
                      <a:r>
                        <a:rPr lang="en-US" dirty="0"/>
                        <a:t>Branch</a:t>
                      </a:r>
                      <a:r>
                        <a:rPr lang="en-US" baseline="0" dirty="0"/>
                        <a:t> 2</a:t>
                      </a:r>
                      <a:endParaRPr lang="en-US" dirty="0"/>
                    </a:p>
                  </a:txBody>
                  <a:tcPr/>
                </a:tc>
                <a:tc>
                  <a:txBody>
                    <a:bodyPr/>
                    <a:lstStyle/>
                    <a:p>
                      <a:pPr algn="ctr"/>
                      <a:r>
                        <a:rPr lang="en-US" dirty="0">
                          <a:solidFill>
                            <a:schemeClr val="tx1"/>
                          </a:solidFill>
                        </a:rPr>
                        <a:t>25</a:t>
                      </a:r>
                    </a:p>
                  </a:txBody>
                  <a:tcPr/>
                </a:tc>
                <a:tc>
                  <a:txBody>
                    <a:bodyPr/>
                    <a:lstStyle/>
                    <a:p>
                      <a:pPr algn="ctr"/>
                      <a:r>
                        <a:rPr lang="en-US" dirty="0">
                          <a:solidFill>
                            <a:schemeClr val="tx1"/>
                          </a:solidFill>
                        </a:rPr>
                        <a:t>15</a:t>
                      </a:r>
                    </a:p>
                  </a:txBody>
                  <a:tcPr/>
                </a:tc>
                <a:tc>
                  <a:txBody>
                    <a:bodyPr/>
                    <a:lstStyle/>
                    <a:p>
                      <a:pPr algn="ctr"/>
                      <a:r>
                        <a:rPr lang="en-US" baseline="0" dirty="0">
                          <a:solidFill>
                            <a:schemeClr val="tx1"/>
                          </a:solidFill>
                        </a:rPr>
                        <a:t>100</a:t>
                      </a:r>
                      <a:endParaRPr lang="en-US" dirty="0">
                        <a:solidFill>
                          <a:schemeClr val="tx1"/>
                        </a:solidFill>
                      </a:endParaRPr>
                    </a:p>
                  </a:txBody>
                  <a:tcPr/>
                </a:tc>
                <a:extLst>
                  <a:ext uri="{0D108BD9-81ED-4DB2-BD59-A6C34878D82A}">
                    <a16:rowId xmlns:a16="http://schemas.microsoft.com/office/drawing/2014/main" val="10002"/>
                  </a:ext>
                </a:extLst>
              </a:tr>
              <a:tr h="370840">
                <a:tc>
                  <a:txBody>
                    <a:bodyPr/>
                    <a:lstStyle/>
                    <a:p>
                      <a:r>
                        <a:rPr lang="en-US" dirty="0"/>
                        <a:t>Branch 3</a:t>
                      </a:r>
                    </a:p>
                  </a:txBody>
                  <a:tcPr/>
                </a:tc>
                <a:tc>
                  <a:txBody>
                    <a:bodyPr/>
                    <a:lstStyle/>
                    <a:p>
                      <a:pPr algn="ctr"/>
                      <a:r>
                        <a:rPr lang="en-US" dirty="0">
                          <a:solidFill>
                            <a:schemeClr val="tx1"/>
                          </a:solidFill>
                        </a:rPr>
                        <a:t>30</a:t>
                      </a:r>
                    </a:p>
                  </a:txBody>
                  <a:tcPr/>
                </a:tc>
                <a:tc>
                  <a:txBody>
                    <a:bodyPr/>
                    <a:lstStyle/>
                    <a:p>
                      <a:pPr algn="ctr"/>
                      <a:r>
                        <a:rPr lang="en-US" dirty="0">
                          <a:solidFill>
                            <a:schemeClr val="tx1"/>
                          </a:solidFill>
                        </a:rPr>
                        <a:t>20</a:t>
                      </a:r>
                    </a:p>
                  </a:txBody>
                  <a:tcPr/>
                </a:tc>
                <a:tc>
                  <a:txBody>
                    <a:bodyPr/>
                    <a:lstStyle/>
                    <a:p>
                      <a:pPr algn="ctr"/>
                      <a:r>
                        <a:rPr lang="en-US" dirty="0">
                          <a:solidFill>
                            <a:schemeClr val="tx1"/>
                          </a:solidFill>
                        </a:rPr>
                        <a:t>100</a:t>
                      </a:r>
                    </a:p>
                  </a:txBody>
                  <a:tcPr/>
                </a:tc>
                <a:extLst>
                  <a:ext uri="{0D108BD9-81ED-4DB2-BD59-A6C34878D82A}">
                    <a16:rowId xmlns:a16="http://schemas.microsoft.com/office/drawing/2014/main" val="10003"/>
                  </a:ext>
                </a:extLst>
              </a:tr>
              <a:tr h="370840">
                <a:tc>
                  <a:txBody>
                    <a:bodyPr/>
                    <a:lstStyle/>
                    <a:p>
                      <a:r>
                        <a:rPr lang="en-US" dirty="0"/>
                        <a:t>Branch</a:t>
                      </a:r>
                      <a:r>
                        <a:rPr lang="en-US" baseline="0" dirty="0"/>
                        <a:t> 4</a:t>
                      </a:r>
                      <a:endParaRPr lang="en-US" dirty="0"/>
                    </a:p>
                  </a:txBody>
                  <a:tcPr/>
                </a:tc>
                <a:tc>
                  <a:txBody>
                    <a:bodyPr/>
                    <a:lstStyle/>
                    <a:p>
                      <a:pPr algn="ctr"/>
                      <a:r>
                        <a:rPr lang="en-US" dirty="0">
                          <a:solidFill>
                            <a:schemeClr val="tx1"/>
                          </a:solidFill>
                        </a:rPr>
                        <a:t>23</a:t>
                      </a:r>
                    </a:p>
                  </a:txBody>
                  <a:tcPr/>
                </a:tc>
                <a:tc>
                  <a:txBody>
                    <a:bodyPr/>
                    <a:lstStyle/>
                    <a:p>
                      <a:pPr algn="ctr"/>
                      <a:r>
                        <a:rPr lang="en-US" dirty="0">
                          <a:solidFill>
                            <a:schemeClr val="tx1"/>
                          </a:solidFill>
                        </a:rPr>
                        <a:t>23</a:t>
                      </a:r>
                    </a:p>
                  </a:txBody>
                  <a:tcPr/>
                </a:tc>
                <a:tc>
                  <a:txBody>
                    <a:bodyPr/>
                    <a:lstStyle/>
                    <a:p>
                      <a:pPr algn="ctr"/>
                      <a:r>
                        <a:rPr lang="en-US" dirty="0">
                          <a:solidFill>
                            <a:schemeClr val="tx1"/>
                          </a:solidFill>
                        </a:rPr>
                        <a:t>100  </a:t>
                      </a:r>
                    </a:p>
                  </a:txBody>
                  <a:tcPr/>
                </a:tc>
                <a:extLst>
                  <a:ext uri="{0D108BD9-81ED-4DB2-BD59-A6C34878D82A}">
                    <a16:rowId xmlns:a16="http://schemas.microsoft.com/office/drawing/2014/main" val="10004"/>
                  </a:ext>
                </a:extLst>
              </a:tr>
              <a:tr h="370840">
                <a:tc>
                  <a:txBody>
                    <a:bodyPr/>
                    <a:lstStyle/>
                    <a:p>
                      <a:r>
                        <a:rPr lang="en-US" dirty="0"/>
                        <a:t>Branch</a:t>
                      </a:r>
                      <a:r>
                        <a:rPr lang="en-US" baseline="0" dirty="0"/>
                        <a:t> 5</a:t>
                      </a:r>
                      <a:endParaRPr lang="en-US" dirty="0"/>
                    </a:p>
                  </a:txBody>
                  <a:tcPr/>
                </a:tc>
                <a:tc>
                  <a:txBody>
                    <a:bodyPr/>
                    <a:lstStyle/>
                    <a:p>
                      <a:pPr algn="ctr"/>
                      <a:r>
                        <a:rPr lang="en-US" dirty="0">
                          <a:solidFill>
                            <a:schemeClr val="tx1"/>
                          </a:solidFill>
                        </a:rPr>
                        <a:t>20</a:t>
                      </a:r>
                    </a:p>
                  </a:txBody>
                  <a:tcPr/>
                </a:tc>
                <a:tc>
                  <a:txBody>
                    <a:bodyPr/>
                    <a:lstStyle/>
                    <a:p>
                      <a:pPr algn="ctr"/>
                      <a:r>
                        <a:rPr lang="en-US" dirty="0">
                          <a:solidFill>
                            <a:schemeClr val="tx1"/>
                          </a:solidFill>
                        </a:rPr>
                        <a:t>30</a:t>
                      </a:r>
                    </a:p>
                  </a:txBody>
                  <a:tcPr/>
                </a:tc>
                <a:tc>
                  <a:txBody>
                    <a:bodyPr/>
                    <a:lstStyle/>
                    <a:p>
                      <a:pPr algn="ctr"/>
                      <a:r>
                        <a:rPr lang="en-US" dirty="0">
                          <a:solidFill>
                            <a:schemeClr val="tx1"/>
                          </a:solidFill>
                        </a:rPr>
                        <a:t>100</a:t>
                      </a:r>
                    </a:p>
                  </a:txBody>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a:t>DEA Illustrative example</a:t>
            </a:r>
            <a:br>
              <a:rPr lang="en-US"/>
            </a:br>
            <a:r>
              <a:rPr lang="en-US"/>
              <a:t>Metropolis National Bank</a:t>
            </a:r>
            <a:endParaRPr lang="en-US" dirty="0"/>
          </a:p>
        </p:txBody>
      </p:sp>
    </p:spTree>
    <p:custDataLst>
      <p:tags r:id="rId1"/>
    </p:custDataLst>
    <p:extLst>
      <p:ext uri="{BB962C8B-B14F-4D97-AF65-F5344CB8AC3E}">
        <p14:creationId xmlns:p14="http://schemas.microsoft.com/office/powerpoint/2010/main" val="28560904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t>DEA Illustrative example</a:t>
            </a:r>
            <a:br>
              <a:rPr lang="en-US"/>
            </a:br>
            <a:r>
              <a:rPr lang="en-US"/>
              <a:t>Metropolis National Bank</a:t>
            </a:r>
            <a:br>
              <a:rPr lang="en-US"/>
            </a:br>
            <a:endParaRPr lang="en-US" dirty="0"/>
          </a:p>
        </p:txBody>
      </p:sp>
      <p:pic>
        <p:nvPicPr>
          <p:cNvPr id="1143811" name="Picture 3"/>
          <p:cNvPicPr>
            <a:picLocks noChangeAspect="1" noChangeArrowheads="1"/>
          </p:cNvPicPr>
          <p:nvPr/>
        </p:nvPicPr>
        <p:blipFill>
          <a:blip r:embed="rId4" cstate="print"/>
          <a:srcRect/>
          <a:stretch>
            <a:fillRect/>
          </a:stretch>
        </p:blipFill>
        <p:spPr bwMode="auto">
          <a:xfrm>
            <a:off x="2063476" y="1775519"/>
            <a:ext cx="3039155" cy="2676976"/>
          </a:xfrm>
          <a:prstGeom prst="rect">
            <a:avLst/>
          </a:prstGeom>
          <a:noFill/>
          <a:ln w="9525">
            <a:noFill/>
            <a:miter lim="800000"/>
            <a:headEnd/>
            <a:tailEnd/>
          </a:ln>
          <a:effectLst/>
        </p:spPr>
      </p:pic>
      <p:sp>
        <p:nvSpPr>
          <p:cNvPr id="2" name="TextBox 1"/>
          <p:cNvSpPr txBox="1"/>
          <p:nvPr/>
        </p:nvSpPr>
        <p:spPr>
          <a:xfrm>
            <a:off x="5000493" y="1239110"/>
            <a:ext cx="3447547" cy="369332"/>
          </a:xfrm>
          <a:prstGeom prst="rect">
            <a:avLst/>
          </a:prstGeom>
          <a:noFill/>
        </p:spPr>
        <p:txBody>
          <a:bodyPr wrap="none" rtlCol="0">
            <a:spAutoFit/>
          </a:bodyPr>
          <a:lstStyle/>
          <a:p>
            <a:r>
              <a:rPr lang="en-US" dirty="0">
                <a:latin typeface="Calibri" pitchFamily="34" charset="0"/>
                <a:cs typeface="Calibri" pitchFamily="34" charset="0"/>
              </a:rPr>
              <a:t>What DEA asks…….(If B2 is a client)</a:t>
            </a:r>
          </a:p>
        </p:txBody>
      </p:sp>
      <p:pic>
        <p:nvPicPr>
          <p:cNvPr id="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22788" y="1969610"/>
            <a:ext cx="3115183" cy="22887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2001490" y="4468410"/>
            <a:ext cx="7642595" cy="1200329"/>
          </a:xfrm>
          <a:prstGeom prst="rect">
            <a:avLst/>
          </a:prstGeom>
          <a:noFill/>
        </p:spPr>
        <p:txBody>
          <a:bodyPr wrap="square" rtlCol="0">
            <a:spAutoFit/>
          </a:bodyPr>
          <a:lstStyle/>
          <a:p>
            <a:r>
              <a:rPr lang="en-US" dirty="0">
                <a:latin typeface="Calibri" pitchFamily="34" charset="0"/>
                <a:cs typeface="Calibri" pitchFamily="34" charset="0"/>
              </a:rPr>
              <a:t>DEA takes the view from one particular organization to find the best scoring rule for that organization. </a:t>
            </a:r>
          </a:p>
          <a:p>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
        <p:nvSpPr>
          <p:cNvPr id="11" name="TextBox 10"/>
          <p:cNvSpPr txBox="1"/>
          <p:nvPr/>
        </p:nvSpPr>
        <p:spPr>
          <a:xfrm>
            <a:off x="2063476" y="5262666"/>
            <a:ext cx="8452125" cy="923330"/>
          </a:xfrm>
          <a:prstGeom prst="rect">
            <a:avLst/>
          </a:prstGeom>
          <a:noFill/>
        </p:spPr>
        <p:txBody>
          <a:bodyPr wrap="square" rtlCol="0">
            <a:spAutoFit/>
          </a:bodyPr>
          <a:lstStyle/>
          <a:p>
            <a:r>
              <a:rPr lang="en-US" dirty="0">
                <a:latin typeface="Calibri" pitchFamily="34" charset="0"/>
                <a:cs typeface="Calibri" pitchFamily="34" charset="0"/>
              </a:rPr>
              <a:t>DEA will be used to identify the efficient frontier organizations.</a:t>
            </a:r>
          </a:p>
          <a:p>
            <a:r>
              <a:rPr lang="en-US" dirty="0">
                <a:latin typeface="Calibri" pitchFamily="34" charset="0"/>
                <a:cs typeface="Calibri" pitchFamily="34" charset="0"/>
              </a:rPr>
              <a:t>DEA alone does not tell you what is the most fair and precise scoring rule for benchmarking.</a:t>
            </a:r>
          </a:p>
        </p:txBody>
      </p:sp>
    </p:spTree>
    <p:custDataLst>
      <p:tags r:id="rId1"/>
    </p:custDataLst>
    <p:extLst>
      <p:ext uri="{BB962C8B-B14F-4D97-AF65-F5344CB8AC3E}">
        <p14:creationId xmlns:p14="http://schemas.microsoft.com/office/powerpoint/2010/main" val="2649135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1761" name="Picture 1"/>
          <p:cNvPicPr>
            <a:picLocks noChangeAspect="1" noChangeArrowheads="1"/>
          </p:cNvPicPr>
          <p:nvPr/>
        </p:nvPicPr>
        <p:blipFill>
          <a:blip r:embed="rId4" cstate="print"/>
          <a:srcRect/>
          <a:stretch>
            <a:fillRect/>
          </a:stretch>
        </p:blipFill>
        <p:spPr bwMode="auto">
          <a:xfrm>
            <a:off x="1518159" y="3044951"/>
            <a:ext cx="3829050" cy="3248025"/>
          </a:xfrm>
          <a:prstGeom prst="rect">
            <a:avLst/>
          </a:prstGeom>
          <a:noFill/>
          <a:ln w="9525">
            <a:noFill/>
            <a:miter lim="800000"/>
            <a:headEnd/>
            <a:tailEnd/>
          </a:ln>
          <a:effectLst/>
        </p:spPr>
      </p:pic>
      <p:sp>
        <p:nvSpPr>
          <p:cNvPr id="10" name="TextBox 9"/>
          <p:cNvSpPr txBox="1"/>
          <p:nvPr/>
        </p:nvSpPr>
        <p:spPr>
          <a:xfrm>
            <a:off x="5635140" y="3044951"/>
            <a:ext cx="3425618" cy="646331"/>
          </a:xfrm>
          <a:prstGeom prst="rect">
            <a:avLst/>
          </a:prstGeom>
          <a:noFill/>
        </p:spPr>
        <p:txBody>
          <a:bodyPr wrap="none" rtlCol="0">
            <a:spAutoFit/>
          </a:bodyPr>
          <a:lstStyle/>
          <a:p>
            <a:r>
              <a:rPr lang="en-US" dirty="0">
                <a:latin typeface="Calibri" pitchFamily="34" charset="0"/>
                <a:cs typeface="Calibri" pitchFamily="34" charset="0"/>
              </a:rPr>
              <a:t>Efficient Frontier: </a:t>
            </a:r>
          </a:p>
          <a:p>
            <a:r>
              <a:rPr lang="en-US" dirty="0">
                <a:latin typeface="Calibri" pitchFamily="34" charset="0"/>
                <a:cs typeface="Calibri" pitchFamily="34" charset="0"/>
              </a:rPr>
              <a:t>the line connecting efficient units  </a:t>
            </a:r>
          </a:p>
        </p:txBody>
      </p:sp>
      <p:sp>
        <p:nvSpPr>
          <p:cNvPr id="12" name="Rectangle 2" descr="Rectangle: Click to edit Master text styles&#10;Second level&#10;Third level&#10;Fourth level&#10;Fifth level"/>
          <p:cNvSpPr txBox="1">
            <a:spLocks noChangeArrowheads="1"/>
          </p:cNvSpPr>
          <p:nvPr/>
        </p:nvSpPr>
        <p:spPr>
          <a:xfrm>
            <a:off x="1327434" y="1759094"/>
            <a:ext cx="8763000" cy="1752600"/>
          </a:xfrm>
          <a:prstGeom prst="rect">
            <a:avLst/>
          </a:prstGeom>
        </p:spPr>
        <p:txBody>
          <a:bodyPr/>
          <a:lstStyle/>
          <a:p>
            <a:pPr eaLnBrk="0" fontAlgn="base" hangingPunct="0">
              <a:spcBef>
                <a:spcPct val="20000"/>
              </a:spcBef>
              <a:spcAft>
                <a:spcPct val="0"/>
              </a:spcAft>
              <a:buClr>
                <a:schemeClr val="accent1"/>
              </a:buClr>
              <a:buSzPct val="65000"/>
              <a:defRPr/>
            </a:pPr>
            <a:r>
              <a:rPr lang="en-US" kern="0" dirty="0">
                <a:latin typeface="Calibri" pitchFamily="34" charset="0"/>
                <a:cs typeface="Calibri" pitchFamily="34" charset="0"/>
              </a:rPr>
              <a:t>A DMU is “efficient” (i.e., score of 1) if there is no other unit which is “clearly better” than the chosen portfolio.</a:t>
            </a:r>
          </a:p>
          <a:p>
            <a:pPr marL="669925" lvl="1" indent="-325438" eaLnBrk="0" fontAlgn="base" hangingPunct="0">
              <a:spcBef>
                <a:spcPct val="20000"/>
              </a:spcBef>
              <a:spcAft>
                <a:spcPct val="0"/>
              </a:spcAft>
              <a:buClr>
                <a:schemeClr val="accent2"/>
              </a:buClr>
              <a:buSzPct val="60000"/>
              <a:buFont typeface="Wingdings" pitchFamily="2" charset="2"/>
              <a:buChar char="q"/>
              <a:defRPr/>
            </a:pPr>
            <a:r>
              <a:rPr lang="en-US" kern="0" dirty="0">
                <a:latin typeface="Calibri" pitchFamily="34" charset="0"/>
                <a:cs typeface="Calibri" pitchFamily="34" charset="0"/>
              </a:rPr>
              <a:t>No branch with same (or more) loan vol. and more deposit vol. </a:t>
            </a:r>
          </a:p>
          <a:p>
            <a:pPr marL="669925" lvl="1" indent="-325438" eaLnBrk="0" fontAlgn="base" hangingPunct="0">
              <a:spcBef>
                <a:spcPct val="20000"/>
              </a:spcBef>
              <a:spcAft>
                <a:spcPct val="0"/>
              </a:spcAft>
              <a:buClr>
                <a:schemeClr val="accent2"/>
              </a:buClr>
              <a:buSzPct val="60000"/>
              <a:buFont typeface="Wingdings" pitchFamily="2" charset="2"/>
              <a:buChar char="q"/>
              <a:defRPr/>
            </a:pPr>
            <a:r>
              <a:rPr lang="en-US" kern="0" dirty="0">
                <a:latin typeface="Calibri" pitchFamily="34" charset="0"/>
                <a:cs typeface="Calibri" pitchFamily="34" charset="0"/>
              </a:rPr>
              <a:t>No branch with same (or more) deposit vol. and more loan vol.</a:t>
            </a:r>
          </a:p>
          <a:p>
            <a:pPr marL="342900" indent="-342900" eaLnBrk="0" fontAlgn="base" hangingPunct="0">
              <a:spcBef>
                <a:spcPct val="20000"/>
              </a:spcBef>
              <a:spcAft>
                <a:spcPct val="0"/>
              </a:spcAft>
              <a:buClr>
                <a:schemeClr val="accent1"/>
              </a:buClr>
              <a:buSzPct val="65000"/>
              <a:defRPr/>
            </a:pPr>
            <a:endParaRPr lang="en-US" kern="0" dirty="0">
              <a:latin typeface="Garamond" pitchFamily="18" charset="0"/>
            </a:endParaRPr>
          </a:p>
        </p:txBody>
      </p:sp>
      <p:sp>
        <p:nvSpPr>
          <p:cNvPr id="6" name="TextBox 5"/>
          <p:cNvSpPr txBox="1"/>
          <p:nvPr/>
        </p:nvSpPr>
        <p:spPr>
          <a:xfrm>
            <a:off x="5604387" y="4158695"/>
            <a:ext cx="3770584" cy="369332"/>
          </a:xfrm>
          <a:prstGeom prst="rect">
            <a:avLst/>
          </a:prstGeom>
          <a:solidFill>
            <a:srgbClr val="0066FF">
              <a:alpha val="37000"/>
            </a:srgbClr>
          </a:solidFill>
        </p:spPr>
        <p:txBody>
          <a:bodyPr wrap="none" rtlCol="0">
            <a:spAutoFit/>
          </a:bodyPr>
          <a:lstStyle/>
          <a:p>
            <a:r>
              <a:rPr lang="en-US" dirty="0">
                <a:latin typeface="Calibri" pitchFamily="34" charset="0"/>
                <a:cs typeface="Calibri" pitchFamily="34" charset="0"/>
              </a:rPr>
              <a:t>Organization is on efficient frontier      </a:t>
            </a:r>
          </a:p>
        </p:txBody>
      </p:sp>
      <p:sp>
        <p:nvSpPr>
          <p:cNvPr id="7" name="TextBox 6"/>
          <p:cNvSpPr txBox="1"/>
          <p:nvPr/>
        </p:nvSpPr>
        <p:spPr>
          <a:xfrm>
            <a:off x="5635141" y="5426061"/>
            <a:ext cx="3775649" cy="646331"/>
          </a:xfrm>
          <a:prstGeom prst="rect">
            <a:avLst/>
          </a:prstGeom>
          <a:solidFill>
            <a:srgbClr val="0066FF">
              <a:alpha val="37000"/>
            </a:srgbClr>
          </a:solidFill>
        </p:spPr>
        <p:txBody>
          <a:bodyPr wrap="none" rtlCol="0">
            <a:spAutoFit/>
          </a:bodyPr>
          <a:lstStyle/>
          <a:p>
            <a:r>
              <a:rPr lang="en-US" dirty="0">
                <a:latin typeface="Calibri" pitchFamily="34" charset="0"/>
                <a:cs typeface="Calibri" pitchFamily="34" charset="0"/>
              </a:rPr>
              <a:t>Scores 1 (on a [0,1] scale) according to</a:t>
            </a:r>
          </a:p>
          <a:p>
            <a:r>
              <a:rPr lang="en-US" dirty="0">
                <a:latin typeface="Calibri" pitchFamily="34" charset="0"/>
                <a:cs typeface="Calibri" pitchFamily="34" charset="0"/>
              </a:rPr>
              <a:t>some scoring rules.</a:t>
            </a:r>
          </a:p>
        </p:txBody>
      </p:sp>
      <p:sp>
        <p:nvSpPr>
          <p:cNvPr id="2" name="Up-Down Arrow 1"/>
          <p:cNvSpPr/>
          <p:nvPr/>
        </p:nvSpPr>
        <p:spPr bwMode="auto">
          <a:xfrm>
            <a:off x="7824226" y="4620361"/>
            <a:ext cx="422455" cy="690485"/>
          </a:xfrm>
          <a:prstGeom prst="upDownArrow">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b="1">
              <a:latin typeface="Garamond" pitchFamily="18" charset="0"/>
            </a:endParaRPr>
          </a:p>
        </p:txBody>
      </p:sp>
      <p:sp>
        <p:nvSpPr>
          <p:cNvPr id="3" name="Title 2"/>
          <p:cNvSpPr>
            <a:spLocks noGrp="1"/>
          </p:cNvSpPr>
          <p:nvPr>
            <p:ph type="title"/>
          </p:nvPr>
        </p:nvSpPr>
        <p:spPr/>
        <p:txBody>
          <a:bodyPr>
            <a:normAutofit fontScale="90000"/>
          </a:bodyPr>
          <a:lstStyle/>
          <a:p>
            <a:r>
              <a:rPr lang="en-US"/>
              <a:t>DEA Illustrative example</a:t>
            </a:r>
            <a:br>
              <a:rPr lang="en-US"/>
            </a:br>
            <a:r>
              <a:rPr lang="en-US"/>
              <a:t>Metropolis National Bank</a:t>
            </a:r>
            <a:br>
              <a:rPr lang="en-US"/>
            </a:br>
            <a:endParaRPr lang="en-US" dirty="0"/>
          </a:p>
        </p:txBody>
      </p:sp>
    </p:spTree>
    <p:custDataLst>
      <p:tags r:id="rId1"/>
    </p:custDataLst>
    <p:extLst>
      <p:ext uri="{BB962C8B-B14F-4D97-AF65-F5344CB8AC3E}">
        <p14:creationId xmlns:p14="http://schemas.microsoft.com/office/powerpoint/2010/main" val="3038411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9BC7-1C84-47DA-AD1C-733DDBB0166E}"/>
              </a:ext>
            </a:extLst>
          </p:cNvPr>
          <p:cNvSpPr>
            <a:spLocks noGrp="1"/>
          </p:cNvSpPr>
          <p:nvPr>
            <p:ph type="title"/>
          </p:nvPr>
        </p:nvSpPr>
        <p:spPr/>
        <p:txBody>
          <a:bodyPr/>
          <a:lstStyle/>
          <a:p>
            <a:r>
              <a:rPr lang="en-US" dirty="0">
                <a:cs typeface="Calibri Light"/>
              </a:rPr>
              <a:t>1. Goal Programming</a:t>
            </a:r>
            <a:br>
              <a:rPr lang="en-US" dirty="0">
                <a:cs typeface="Calibri Light"/>
              </a:rPr>
            </a:br>
            <a:r>
              <a:rPr lang="en-US" dirty="0">
                <a:cs typeface="Calibri Light"/>
              </a:rPr>
              <a:t>Susan Lovett Faux Plant Producer</a:t>
            </a:r>
            <a:endParaRPr lang="en-US" dirty="0"/>
          </a:p>
        </p:txBody>
      </p:sp>
      <p:graphicFrame>
        <p:nvGraphicFramePr>
          <p:cNvPr id="5" name="Content Placeholder 4">
            <a:extLst>
              <a:ext uri="{FF2B5EF4-FFF2-40B4-BE49-F238E27FC236}">
                <a16:creationId xmlns:a16="http://schemas.microsoft.com/office/drawing/2014/main" id="{F85A57D0-7ADE-4491-82EB-538E128D1FF2}"/>
              </a:ext>
            </a:extLst>
          </p:cNvPr>
          <p:cNvGraphicFramePr>
            <a:graphicFrameLocks noGrp="1"/>
          </p:cNvGraphicFramePr>
          <p:nvPr>
            <p:ph idx="1"/>
            <p:extLst>
              <p:ext uri="{D42A27DB-BD31-4B8C-83A1-F6EECF244321}">
                <p14:modId xmlns:p14="http://schemas.microsoft.com/office/powerpoint/2010/main" val="2986728488"/>
              </p:ext>
            </p:extLst>
          </p:nvPr>
        </p:nvGraphicFramePr>
        <p:xfrm>
          <a:off x="949345" y="1857921"/>
          <a:ext cx="10470756" cy="4180582"/>
        </p:xfrm>
        <a:graphic>
          <a:graphicData uri="http://schemas.openxmlformats.org/drawingml/2006/table">
            <a:tbl>
              <a:tblPr firstRow="1" bandRow="1">
                <a:tableStyleId>{5DA37D80-6434-44D0-A028-1B22A696006F}</a:tableStyleId>
              </a:tblPr>
              <a:tblGrid>
                <a:gridCol w="2617689">
                  <a:extLst>
                    <a:ext uri="{9D8B030D-6E8A-4147-A177-3AD203B41FA5}">
                      <a16:colId xmlns:a16="http://schemas.microsoft.com/office/drawing/2014/main" val="3004664855"/>
                    </a:ext>
                  </a:extLst>
                </a:gridCol>
                <a:gridCol w="2082444">
                  <a:extLst>
                    <a:ext uri="{9D8B030D-6E8A-4147-A177-3AD203B41FA5}">
                      <a16:colId xmlns:a16="http://schemas.microsoft.com/office/drawing/2014/main" val="767408059"/>
                    </a:ext>
                  </a:extLst>
                </a:gridCol>
                <a:gridCol w="3152934">
                  <a:extLst>
                    <a:ext uri="{9D8B030D-6E8A-4147-A177-3AD203B41FA5}">
                      <a16:colId xmlns:a16="http://schemas.microsoft.com/office/drawing/2014/main" val="3836538887"/>
                    </a:ext>
                  </a:extLst>
                </a:gridCol>
                <a:gridCol w="2617689">
                  <a:extLst>
                    <a:ext uri="{9D8B030D-6E8A-4147-A177-3AD203B41FA5}">
                      <a16:colId xmlns:a16="http://schemas.microsoft.com/office/drawing/2014/main" val="942473169"/>
                    </a:ext>
                  </a:extLst>
                </a:gridCol>
              </a:tblGrid>
              <a:tr h="964750">
                <a:tc>
                  <a:txBody>
                    <a:bodyPr/>
                    <a:lstStyle/>
                    <a:p>
                      <a:r>
                        <a:rPr lang="en-US" sz="2400" dirty="0"/>
                        <a:t>Supplier</a:t>
                      </a:r>
                    </a:p>
                  </a:txBody>
                  <a:tcPr/>
                </a:tc>
                <a:tc>
                  <a:txBody>
                    <a:bodyPr/>
                    <a:lstStyle/>
                    <a:p>
                      <a:r>
                        <a:rPr lang="en-US" sz="2400" dirty="0"/>
                        <a:t>Price ($/unit)</a:t>
                      </a:r>
                    </a:p>
                  </a:txBody>
                  <a:tcPr/>
                </a:tc>
                <a:tc>
                  <a:txBody>
                    <a:bodyPr/>
                    <a:lstStyle/>
                    <a:p>
                      <a:r>
                        <a:rPr lang="en-US" sz="2400" dirty="0"/>
                        <a:t>Late Delivery Rate (%)</a:t>
                      </a:r>
                    </a:p>
                  </a:txBody>
                  <a:tcPr/>
                </a:tc>
                <a:tc>
                  <a:txBody>
                    <a:bodyPr/>
                    <a:lstStyle/>
                    <a:p>
                      <a:r>
                        <a:rPr lang="en-US" sz="2400" dirty="0"/>
                        <a:t>Defect Rate (%)</a:t>
                      </a:r>
                    </a:p>
                  </a:txBody>
                  <a:tcPr/>
                </a:tc>
                <a:extLst>
                  <a:ext uri="{0D108BD9-81ED-4DB2-BD59-A6C34878D82A}">
                    <a16:rowId xmlns:a16="http://schemas.microsoft.com/office/drawing/2014/main" val="3974234624"/>
                  </a:ext>
                </a:extLst>
              </a:tr>
              <a:tr h="535972">
                <a:tc>
                  <a:txBody>
                    <a:bodyPr/>
                    <a:lstStyle/>
                    <a:p>
                      <a:r>
                        <a:rPr lang="en-US" sz="2400" dirty="0"/>
                        <a:t>S1</a:t>
                      </a:r>
                    </a:p>
                  </a:txBody>
                  <a:tcPr/>
                </a:tc>
                <a:tc>
                  <a:txBody>
                    <a:bodyPr/>
                    <a:lstStyle/>
                    <a:p>
                      <a:r>
                        <a:rPr lang="en-US" sz="2400" dirty="0"/>
                        <a:t>3</a:t>
                      </a:r>
                    </a:p>
                  </a:txBody>
                  <a:tcPr/>
                </a:tc>
                <a:tc>
                  <a:txBody>
                    <a:bodyPr/>
                    <a:lstStyle/>
                    <a:p>
                      <a:r>
                        <a:rPr lang="en-US" sz="2400" dirty="0"/>
                        <a:t>0.25</a:t>
                      </a:r>
                    </a:p>
                  </a:txBody>
                  <a:tcPr/>
                </a:tc>
                <a:tc>
                  <a:txBody>
                    <a:bodyPr/>
                    <a:lstStyle/>
                    <a:p>
                      <a:r>
                        <a:rPr lang="en-US" sz="2400" dirty="0"/>
                        <a:t>0.40</a:t>
                      </a:r>
                    </a:p>
                  </a:txBody>
                  <a:tcPr/>
                </a:tc>
                <a:extLst>
                  <a:ext uri="{0D108BD9-81ED-4DB2-BD59-A6C34878D82A}">
                    <a16:rowId xmlns:a16="http://schemas.microsoft.com/office/drawing/2014/main" val="1588936172"/>
                  </a:ext>
                </a:extLst>
              </a:tr>
              <a:tr h="535972">
                <a:tc>
                  <a:txBody>
                    <a:bodyPr/>
                    <a:lstStyle/>
                    <a:p>
                      <a:r>
                        <a:rPr lang="en-US" sz="2400" dirty="0"/>
                        <a:t>S2</a:t>
                      </a:r>
                    </a:p>
                  </a:txBody>
                  <a:tcPr/>
                </a:tc>
                <a:tc>
                  <a:txBody>
                    <a:bodyPr/>
                    <a:lstStyle/>
                    <a:p>
                      <a:r>
                        <a:rPr lang="en-US" sz="2400" dirty="0"/>
                        <a:t>3.5</a:t>
                      </a:r>
                    </a:p>
                  </a:txBody>
                  <a:tcPr/>
                </a:tc>
                <a:tc>
                  <a:txBody>
                    <a:bodyPr/>
                    <a:lstStyle/>
                    <a:p>
                      <a:r>
                        <a:rPr lang="en-US" sz="2400" dirty="0"/>
                        <a:t>0.30</a:t>
                      </a:r>
                    </a:p>
                  </a:txBody>
                  <a:tcPr/>
                </a:tc>
                <a:tc>
                  <a:txBody>
                    <a:bodyPr/>
                    <a:lstStyle/>
                    <a:p>
                      <a:r>
                        <a:rPr lang="en-US" sz="2400" dirty="0"/>
                        <a:t>0.35</a:t>
                      </a:r>
                    </a:p>
                  </a:txBody>
                  <a:tcPr/>
                </a:tc>
                <a:extLst>
                  <a:ext uri="{0D108BD9-81ED-4DB2-BD59-A6C34878D82A}">
                    <a16:rowId xmlns:a16="http://schemas.microsoft.com/office/drawing/2014/main" val="1163973758"/>
                  </a:ext>
                </a:extLst>
              </a:tr>
              <a:tr h="535972">
                <a:tc>
                  <a:txBody>
                    <a:bodyPr/>
                    <a:lstStyle/>
                    <a:p>
                      <a:r>
                        <a:rPr lang="en-US" sz="2400" dirty="0"/>
                        <a:t>S3</a:t>
                      </a:r>
                    </a:p>
                  </a:txBody>
                  <a:tcPr/>
                </a:tc>
                <a:tc>
                  <a:txBody>
                    <a:bodyPr/>
                    <a:lstStyle/>
                    <a:p>
                      <a:r>
                        <a:rPr lang="en-US" sz="2400" dirty="0"/>
                        <a:t>4</a:t>
                      </a:r>
                    </a:p>
                  </a:txBody>
                  <a:tcPr/>
                </a:tc>
                <a:tc>
                  <a:txBody>
                    <a:bodyPr/>
                    <a:lstStyle/>
                    <a:p>
                      <a:r>
                        <a:rPr lang="en-US" sz="2400" dirty="0"/>
                        <a:t>0.15</a:t>
                      </a:r>
                    </a:p>
                  </a:txBody>
                  <a:tcPr/>
                </a:tc>
                <a:tc>
                  <a:txBody>
                    <a:bodyPr/>
                    <a:lstStyle/>
                    <a:p>
                      <a:r>
                        <a:rPr lang="en-US" sz="2400" dirty="0"/>
                        <a:t>0.30</a:t>
                      </a:r>
                    </a:p>
                  </a:txBody>
                  <a:tcPr/>
                </a:tc>
                <a:extLst>
                  <a:ext uri="{0D108BD9-81ED-4DB2-BD59-A6C34878D82A}">
                    <a16:rowId xmlns:a16="http://schemas.microsoft.com/office/drawing/2014/main" val="1353866538"/>
                  </a:ext>
                </a:extLst>
              </a:tr>
              <a:tr h="535972">
                <a:tc>
                  <a:txBody>
                    <a:bodyPr/>
                    <a:lstStyle/>
                    <a:p>
                      <a:r>
                        <a:rPr lang="en-US" sz="2400" dirty="0"/>
                        <a:t>S4</a:t>
                      </a:r>
                    </a:p>
                  </a:txBody>
                  <a:tcPr/>
                </a:tc>
                <a:tc>
                  <a:txBody>
                    <a:bodyPr/>
                    <a:lstStyle/>
                    <a:p>
                      <a:r>
                        <a:rPr lang="en-US" sz="2400" dirty="0"/>
                        <a:t>4.5</a:t>
                      </a:r>
                    </a:p>
                  </a:txBody>
                  <a:tcPr/>
                </a:tc>
                <a:tc>
                  <a:txBody>
                    <a:bodyPr/>
                    <a:lstStyle/>
                    <a:p>
                      <a:r>
                        <a:rPr lang="en-US" sz="2400" dirty="0"/>
                        <a:t>0.20</a:t>
                      </a:r>
                    </a:p>
                  </a:txBody>
                  <a:tcPr/>
                </a:tc>
                <a:tc>
                  <a:txBody>
                    <a:bodyPr/>
                    <a:lstStyle/>
                    <a:p>
                      <a:r>
                        <a:rPr lang="en-US" sz="2400" dirty="0"/>
                        <a:t>0.25</a:t>
                      </a:r>
                    </a:p>
                  </a:txBody>
                  <a:tcPr/>
                </a:tc>
                <a:extLst>
                  <a:ext uri="{0D108BD9-81ED-4DB2-BD59-A6C34878D82A}">
                    <a16:rowId xmlns:a16="http://schemas.microsoft.com/office/drawing/2014/main" val="2972408568"/>
                  </a:ext>
                </a:extLst>
              </a:tr>
              <a:tr h="535972">
                <a:tc>
                  <a:txBody>
                    <a:bodyPr/>
                    <a:lstStyle/>
                    <a:p>
                      <a:r>
                        <a:rPr lang="en-US" sz="2400" dirty="0"/>
                        <a:t>S5</a:t>
                      </a:r>
                    </a:p>
                  </a:txBody>
                  <a:tcPr/>
                </a:tc>
                <a:tc>
                  <a:txBody>
                    <a:bodyPr/>
                    <a:lstStyle/>
                    <a:p>
                      <a:r>
                        <a:rPr lang="en-US" sz="2400" dirty="0"/>
                        <a:t>5</a:t>
                      </a:r>
                    </a:p>
                  </a:txBody>
                  <a:tcPr/>
                </a:tc>
                <a:tc>
                  <a:txBody>
                    <a:bodyPr/>
                    <a:lstStyle/>
                    <a:p>
                      <a:r>
                        <a:rPr lang="en-US" sz="2400" dirty="0"/>
                        <a:t>0.40</a:t>
                      </a:r>
                    </a:p>
                  </a:txBody>
                  <a:tcPr/>
                </a:tc>
                <a:tc>
                  <a:txBody>
                    <a:bodyPr/>
                    <a:lstStyle/>
                    <a:p>
                      <a:r>
                        <a:rPr lang="en-US" sz="2400" dirty="0"/>
                        <a:t>0.20</a:t>
                      </a:r>
                    </a:p>
                  </a:txBody>
                  <a:tcPr/>
                </a:tc>
                <a:extLst>
                  <a:ext uri="{0D108BD9-81ED-4DB2-BD59-A6C34878D82A}">
                    <a16:rowId xmlns:a16="http://schemas.microsoft.com/office/drawing/2014/main" val="3934748798"/>
                  </a:ext>
                </a:extLst>
              </a:tr>
              <a:tr h="535972">
                <a:tc>
                  <a:txBody>
                    <a:bodyPr/>
                    <a:lstStyle/>
                    <a:p>
                      <a:r>
                        <a:rPr lang="en-US" sz="2400" dirty="0"/>
                        <a:t>S6</a:t>
                      </a:r>
                    </a:p>
                  </a:txBody>
                  <a:tcPr/>
                </a:tc>
                <a:tc>
                  <a:txBody>
                    <a:bodyPr/>
                    <a:lstStyle/>
                    <a:p>
                      <a:r>
                        <a:rPr lang="en-US" sz="2400" dirty="0"/>
                        <a:t>6</a:t>
                      </a:r>
                    </a:p>
                  </a:txBody>
                  <a:tcPr/>
                </a:tc>
                <a:tc>
                  <a:txBody>
                    <a:bodyPr/>
                    <a:lstStyle/>
                    <a:p>
                      <a:r>
                        <a:rPr lang="en-US" sz="2400" dirty="0"/>
                        <a:t>0.05</a:t>
                      </a:r>
                    </a:p>
                  </a:txBody>
                  <a:tcPr/>
                </a:tc>
                <a:tc>
                  <a:txBody>
                    <a:bodyPr/>
                    <a:lstStyle/>
                    <a:p>
                      <a:r>
                        <a:rPr lang="en-US" sz="2400" dirty="0"/>
                        <a:t>0.05</a:t>
                      </a:r>
                    </a:p>
                  </a:txBody>
                  <a:tcPr/>
                </a:tc>
                <a:extLst>
                  <a:ext uri="{0D108BD9-81ED-4DB2-BD59-A6C34878D82A}">
                    <a16:rowId xmlns:a16="http://schemas.microsoft.com/office/drawing/2014/main" val="1435642959"/>
                  </a:ext>
                </a:extLst>
              </a:tr>
            </a:tbl>
          </a:graphicData>
        </a:graphic>
      </p:graphicFrame>
    </p:spTree>
    <p:extLst>
      <p:ext uri="{BB962C8B-B14F-4D97-AF65-F5344CB8AC3E}">
        <p14:creationId xmlns:p14="http://schemas.microsoft.com/office/powerpoint/2010/main" val="16326819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1761" name="Picture 1"/>
          <p:cNvPicPr>
            <a:picLocks noChangeAspect="1" noChangeArrowheads="1"/>
          </p:cNvPicPr>
          <p:nvPr/>
        </p:nvPicPr>
        <p:blipFill>
          <a:blip r:embed="rId4" cstate="print"/>
          <a:srcRect/>
          <a:stretch>
            <a:fillRect/>
          </a:stretch>
        </p:blipFill>
        <p:spPr bwMode="auto">
          <a:xfrm>
            <a:off x="1329375" y="2986088"/>
            <a:ext cx="3829050" cy="3248025"/>
          </a:xfrm>
          <a:prstGeom prst="rect">
            <a:avLst/>
          </a:prstGeom>
          <a:noFill/>
          <a:ln w="9525">
            <a:noFill/>
            <a:miter lim="800000"/>
            <a:headEnd/>
            <a:tailEnd/>
          </a:ln>
          <a:effectLst/>
        </p:spPr>
      </p:pic>
      <p:sp>
        <p:nvSpPr>
          <p:cNvPr id="10" name="TextBox 9"/>
          <p:cNvSpPr txBox="1"/>
          <p:nvPr/>
        </p:nvSpPr>
        <p:spPr>
          <a:xfrm>
            <a:off x="1003580" y="1879699"/>
            <a:ext cx="8039100" cy="923330"/>
          </a:xfrm>
          <a:prstGeom prst="rect">
            <a:avLst/>
          </a:prstGeom>
          <a:noFill/>
        </p:spPr>
        <p:txBody>
          <a:bodyPr wrap="square" rtlCol="0">
            <a:spAutoFit/>
          </a:bodyPr>
          <a:lstStyle/>
          <a:p>
            <a:r>
              <a:rPr lang="en-US" dirty="0">
                <a:latin typeface="Calibri" pitchFamily="34" charset="0"/>
                <a:cs typeface="Calibri" pitchFamily="34" charset="0"/>
              </a:rPr>
              <a:t>We compare the efficiency of an organization to the efficient frontier using HCU (Hypothetical comparison unit), which is a combination of organizations on the efficient frontier.</a:t>
            </a:r>
          </a:p>
        </p:txBody>
      </p:sp>
      <p:cxnSp>
        <p:nvCxnSpPr>
          <p:cNvPr id="7" name="Straight Connector 6"/>
          <p:cNvCxnSpPr/>
          <p:nvPr/>
        </p:nvCxnSpPr>
        <p:spPr bwMode="auto">
          <a:xfrm rot="5400000" flipH="1" flipV="1">
            <a:off x="1653225" y="4262437"/>
            <a:ext cx="1638300" cy="1143000"/>
          </a:xfrm>
          <a:prstGeom prst="line">
            <a:avLst/>
          </a:prstGeom>
          <a:noFill/>
          <a:ln w="50800" cap="flat" cmpd="sng" algn="ctr">
            <a:solidFill>
              <a:srgbClr val="FFC000"/>
            </a:solidFill>
            <a:prstDash val="sysDot"/>
            <a:round/>
            <a:headEnd type="none" w="med" len="med"/>
            <a:tailEnd type="none" w="med" len="med"/>
          </a:ln>
          <a:effectLst/>
        </p:spPr>
      </p:cxnSp>
      <p:sp>
        <p:nvSpPr>
          <p:cNvPr id="16" name="Down Arrow 15"/>
          <p:cNvSpPr/>
          <p:nvPr/>
        </p:nvSpPr>
        <p:spPr bwMode="auto">
          <a:xfrm>
            <a:off x="2929575" y="2919412"/>
            <a:ext cx="190500" cy="990600"/>
          </a:xfrm>
          <a:prstGeom prst="downArrow">
            <a:avLst/>
          </a:prstGeom>
          <a:solidFill>
            <a:srgbClr val="FFC000"/>
          </a:solidFill>
          <a:ln w="158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b="1">
              <a:latin typeface="Garamond" pitchFamily="18" charset="0"/>
            </a:endParaRPr>
          </a:p>
        </p:txBody>
      </p:sp>
      <p:sp>
        <p:nvSpPr>
          <p:cNvPr id="19" name="TextBox 18"/>
          <p:cNvSpPr txBox="1"/>
          <p:nvPr/>
        </p:nvSpPr>
        <p:spPr>
          <a:xfrm flipH="1">
            <a:off x="2662875" y="2511980"/>
            <a:ext cx="1066800" cy="338554"/>
          </a:xfrm>
          <a:prstGeom prst="rect">
            <a:avLst/>
          </a:prstGeom>
          <a:noFill/>
        </p:spPr>
        <p:txBody>
          <a:bodyPr wrap="square" rtlCol="0">
            <a:spAutoFit/>
          </a:bodyPr>
          <a:lstStyle/>
          <a:p>
            <a:r>
              <a:rPr lang="en-US" sz="1600" dirty="0"/>
              <a:t>HCU 2’</a:t>
            </a:r>
          </a:p>
        </p:txBody>
      </p:sp>
      <p:cxnSp>
        <p:nvCxnSpPr>
          <p:cNvPr id="21" name="Straight Connector 20"/>
          <p:cNvCxnSpPr/>
          <p:nvPr/>
        </p:nvCxnSpPr>
        <p:spPr bwMode="auto">
          <a:xfrm rot="5400000" flipH="1" flipV="1">
            <a:off x="1677036" y="4476751"/>
            <a:ext cx="1400176" cy="952501"/>
          </a:xfrm>
          <a:prstGeom prst="line">
            <a:avLst/>
          </a:prstGeom>
          <a:noFill/>
          <a:ln w="25400" cap="flat" cmpd="sng" algn="ctr">
            <a:solidFill>
              <a:srgbClr val="FF0000"/>
            </a:solidFill>
            <a:prstDash val="solid"/>
            <a:round/>
            <a:headEnd type="none" w="med" len="med"/>
            <a:tailEnd type="none" w="med" len="med"/>
          </a:ln>
          <a:effectLst/>
        </p:spPr>
      </p:cxnSp>
      <p:sp>
        <p:nvSpPr>
          <p:cNvPr id="34" name="TextBox 33"/>
          <p:cNvSpPr txBox="1"/>
          <p:nvPr/>
        </p:nvSpPr>
        <p:spPr>
          <a:xfrm>
            <a:off x="6042787" y="2857500"/>
            <a:ext cx="3289234" cy="369332"/>
          </a:xfrm>
          <a:prstGeom prst="rect">
            <a:avLst/>
          </a:prstGeom>
          <a:noFill/>
        </p:spPr>
        <p:txBody>
          <a:bodyPr wrap="none" rtlCol="0">
            <a:spAutoFit/>
          </a:bodyPr>
          <a:lstStyle/>
          <a:p>
            <a:r>
              <a:rPr lang="en-US" dirty="0">
                <a:latin typeface="Calibri" pitchFamily="34" charset="0"/>
                <a:cs typeface="Calibri" pitchFamily="34" charset="0"/>
              </a:rPr>
              <a:t>DEA efficiency for business unit </a:t>
            </a:r>
            <a:r>
              <a:rPr lang="en-US" dirty="0" err="1">
                <a:latin typeface="Calibri" pitchFamily="34" charset="0"/>
                <a:cs typeface="Calibri" pitchFamily="34" charset="0"/>
              </a:rPr>
              <a:t>i</a:t>
            </a:r>
            <a:r>
              <a:rPr lang="en-US" dirty="0">
                <a:latin typeface="Calibri" pitchFamily="34" charset="0"/>
                <a:cs typeface="Calibri" pitchFamily="34" charset="0"/>
              </a:rPr>
              <a:t>:</a:t>
            </a:r>
          </a:p>
        </p:txBody>
      </p:sp>
      <p:grpSp>
        <p:nvGrpSpPr>
          <p:cNvPr id="35" name="Group 4"/>
          <p:cNvGrpSpPr>
            <a:grpSpLocks/>
          </p:cNvGrpSpPr>
          <p:nvPr/>
        </p:nvGrpSpPr>
        <p:grpSpPr bwMode="auto">
          <a:xfrm>
            <a:off x="6385687" y="3467100"/>
            <a:ext cx="3581400" cy="366712"/>
            <a:chOff x="123" y="2566"/>
            <a:chExt cx="5619" cy="231"/>
          </a:xfrm>
        </p:grpSpPr>
        <p:sp>
          <p:nvSpPr>
            <p:cNvPr id="36" name="Rectangle 5"/>
            <p:cNvSpPr>
              <a:spLocks noChangeArrowheads="1"/>
            </p:cNvSpPr>
            <p:nvPr/>
          </p:nvSpPr>
          <p:spPr bwMode="auto">
            <a:xfrm>
              <a:off x="123" y="2566"/>
              <a:ext cx="5619" cy="231"/>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50000"/>
                </a:spcBef>
                <a:tabLst>
                  <a:tab pos="685800" algn="ctr"/>
                  <a:tab pos="2740025" algn="ctr"/>
                  <a:tab pos="5197475" algn="ctr"/>
                  <a:tab pos="7535863" algn="ctr"/>
                </a:tabLst>
              </a:pPr>
              <a:endParaRPr lang="en-US" sz="2000"/>
            </a:p>
          </p:txBody>
        </p:sp>
        <p:sp>
          <p:nvSpPr>
            <p:cNvPr id="37" name="Line 6"/>
            <p:cNvSpPr>
              <a:spLocks noChangeShapeType="1"/>
            </p:cNvSpPr>
            <p:nvPr/>
          </p:nvSpPr>
          <p:spPr bwMode="auto">
            <a:xfrm flipV="1">
              <a:off x="154" y="2756"/>
              <a:ext cx="5416" cy="3"/>
            </a:xfrm>
            <a:prstGeom prst="line">
              <a:avLst/>
            </a:prstGeom>
            <a:noFill/>
            <a:ln w="25400">
              <a:solidFill>
                <a:schemeClr val="tx1"/>
              </a:solidFill>
              <a:round/>
              <a:headEnd type="none" w="sm" len="sm"/>
              <a:tailEnd type="none" w="sm" len="sm"/>
            </a:ln>
            <a:effectLst/>
          </p:spPr>
          <p:txBody>
            <a:bodyPr wrap="none" anchor="ctr"/>
            <a:lstStyle/>
            <a:p>
              <a:endParaRPr lang="en-US"/>
            </a:p>
          </p:txBody>
        </p:sp>
      </p:grpSp>
      <p:sp>
        <p:nvSpPr>
          <p:cNvPr id="38" name="Text Box 9"/>
          <p:cNvSpPr txBox="1">
            <a:spLocks noChangeArrowheads="1"/>
          </p:cNvSpPr>
          <p:nvPr/>
        </p:nvSpPr>
        <p:spPr bwMode="auto">
          <a:xfrm>
            <a:off x="6347587" y="3302914"/>
            <a:ext cx="3810000" cy="430887"/>
          </a:xfrm>
          <a:prstGeom prst="rect">
            <a:avLst/>
          </a:prstGeom>
          <a:noFill/>
          <a:ln w="25400">
            <a:noFill/>
            <a:miter lim="800000"/>
            <a:headEnd type="none" w="sm" len="sm"/>
            <a:tailEnd type="none" w="sm" len="sm"/>
          </a:ln>
          <a:effectLst/>
        </p:spPr>
        <p:txBody>
          <a:bodyPr wrap="square">
            <a:spAutoFit/>
          </a:bodyPr>
          <a:lstStyle/>
          <a:p>
            <a:pPr algn="ctr" eaLnBrk="0" hangingPunct="0">
              <a:spcBef>
                <a:spcPct val="50000"/>
              </a:spcBef>
            </a:pPr>
            <a:r>
              <a:rPr lang="en-US" sz="2200" dirty="0">
                <a:latin typeface="Calibri" pitchFamily="34" charset="0"/>
                <a:cs typeface="Calibri" pitchFamily="34" charset="0"/>
              </a:rPr>
              <a:t>Length of </a:t>
            </a:r>
            <a:r>
              <a:rPr lang="en-US" sz="2200" dirty="0">
                <a:solidFill>
                  <a:srgbClr val="FF0000"/>
                </a:solidFill>
                <a:latin typeface="Calibri" pitchFamily="34" charset="0"/>
                <a:cs typeface="Calibri" pitchFamily="34" charset="0"/>
              </a:rPr>
              <a:t>red</a:t>
            </a:r>
            <a:r>
              <a:rPr lang="en-US" sz="2200" dirty="0">
                <a:latin typeface="Calibri" pitchFamily="34" charset="0"/>
                <a:cs typeface="Calibri" pitchFamily="34" charset="0"/>
              </a:rPr>
              <a:t> line</a:t>
            </a:r>
          </a:p>
        </p:txBody>
      </p:sp>
      <p:sp>
        <p:nvSpPr>
          <p:cNvPr id="39" name="Text Box 10"/>
          <p:cNvSpPr txBox="1">
            <a:spLocks noChangeArrowheads="1"/>
          </p:cNvSpPr>
          <p:nvPr/>
        </p:nvSpPr>
        <p:spPr bwMode="auto">
          <a:xfrm>
            <a:off x="6347587" y="3798214"/>
            <a:ext cx="3886200" cy="430887"/>
          </a:xfrm>
          <a:prstGeom prst="rect">
            <a:avLst/>
          </a:prstGeom>
          <a:noFill/>
          <a:ln w="25400">
            <a:noFill/>
            <a:miter lim="800000"/>
            <a:headEnd type="none" w="sm" len="sm"/>
            <a:tailEnd type="none" w="sm" len="sm"/>
          </a:ln>
          <a:effectLst/>
        </p:spPr>
        <p:txBody>
          <a:bodyPr wrap="square">
            <a:spAutoFit/>
          </a:bodyPr>
          <a:lstStyle/>
          <a:p>
            <a:pPr algn="ctr" eaLnBrk="0" hangingPunct="0">
              <a:spcBef>
                <a:spcPct val="50000"/>
              </a:spcBef>
            </a:pPr>
            <a:r>
              <a:rPr lang="en-US" sz="2200" dirty="0">
                <a:latin typeface="Calibri" pitchFamily="34" charset="0"/>
                <a:cs typeface="Calibri" pitchFamily="34" charset="0"/>
              </a:rPr>
              <a:t>Length of dotted line (HCU)</a:t>
            </a:r>
          </a:p>
        </p:txBody>
      </p:sp>
      <p:sp>
        <p:nvSpPr>
          <p:cNvPr id="40" name="Rectangle 39"/>
          <p:cNvSpPr/>
          <p:nvPr/>
        </p:nvSpPr>
        <p:spPr bwMode="auto">
          <a:xfrm>
            <a:off x="5981700" y="2781300"/>
            <a:ext cx="4457700" cy="1600200"/>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b="1">
              <a:latin typeface="Garamond" pitchFamily="18" charset="0"/>
            </a:endParaRPr>
          </a:p>
        </p:txBody>
      </p:sp>
      <p:sp>
        <p:nvSpPr>
          <p:cNvPr id="41" name="TextBox 40"/>
          <p:cNvSpPr txBox="1"/>
          <p:nvPr/>
        </p:nvSpPr>
        <p:spPr>
          <a:xfrm>
            <a:off x="5829300" y="4610101"/>
            <a:ext cx="3213380" cy="646331"/>
          </a:xfrm>
          <a:prstGeom prst="rect">
            <a:avLst/>
          </a:prstGeom>
          <a:noFill/>
        </p:spPr>
        <p:txBody>
          <a:bodyPr wrap="none" rtlCol="0">
            <a:spAutoFit/>
          </a:bodyPr>
          <a:lstStyle/>
          <a:p>
            <a:r>
              <a:rPr lang="en-US" dirty="0">
                <a:latin typeface="Calibri" pitchFamily="34" charset="0"/>
                <a:cs typeface="Calibri" pitchFamily="34" charset="0"/>
              </a:rPr>
              <a:t>Branch 2: red line: 29.155</a:t>
            </a:r>
          </a:p>
          <a:p>
            <a:r>
              <a:rPr lang="en-US" dirty="0">
                <a:latin typeface="Calibri" pitchFamily="34" charset="0"/>
                <a:cs typeface="Calibri" pitchFamily="34" charset="0"/>
              </a:rPr>
              <a:t>	     dotted line: 35.206,</a:t>
            </a:r>
          </a:p>
        </p:txBody>
      </p:sp>
      <p:cxnSp>
        <p:nvCxnSpPr>
          <p:cNvPr id="45" name="Straight Connector 44"/>
          <p:cNvCxnSpPr/>
          <p:nvPr/>
        </p:nvCxnSpPr>
        <p:spPr bwMode="auto">
          <a:xfrm flipV="1">
            <a:off x="1938975" y="4557712"/>
            <a:ext cx="1905000" cy="1143000"/>
          </a:xfrm>
          <a:prstGeom prst="line">
            <a:avLst/>
          </a:prstGeom>
          <a:noFill/>
          <a:ln w="50800" cap="flat" cmpd="sng" algn="ctr">
            <a:solidFill>
              <a:srgbClr val="FFC000"/>
            </a:solidFill>
            <a:prstDash val="sysDot"/>
            <a:round/>
            <a:headEnd type="none" w="med" len="med"/>
            <a:tailEnd type="none" w="med" len="med"/>
          </a:ln>
          <a:effectLst/>
        </p:spPr>
      </p:cxnSp>
      <p:sp>
        <p:nvSpPr>
          <p:cNvPr id="2" name="TextBox 1"/>
          <p:cNvSpPr txBox="1"/>
          <p:nvPr/>
        </p:nvSpPr>
        <p:spPr>
          <a:xfrm>
            <a:off x="6042787" y="5963730"/>
            <a:ext cx="1186672" cy="369332"/>
          </a:xfrm>
          <a:prstGeom prst="rect">
            <a:avLst/>
          </a:prstGeom>
          <a:noFill/>
        </p:spPr>
        <p:txBody>
          <a:bodyPr wrap="none" rtlCol="0">
            <a:spAutoFit/>
          </a:bodyPr>
          <a:lstStyle/>
          <a:p>
            <a:r>
              <a:rPr lang="en-US" dirty="0">
                <a:latin typeface="Calibri" pitchFamily="34" charset="0"/>
                <a:cs typeface="Calibri" pitchFamily="34" charset="0"/>
              </a:rPr>
              <a:t>Efficiency=</a:t>
            </a:r>
          </a:p>
        </p:txBody>
      </p:sp>
      <p:sp>
        <p:nvSpPr>
          <p:cNvPr id="3" name="Title 2"/>
          <p:cNvSpPr>
            <a:spLocks noGrp="1"/>
          </p:cNvSpPr>
          <p:nvPr>
            <p:ph type="title"/>
          </p:nvPr>
        </p:nvSpPr>
        <p:spPr/>
        <p:txBody>
          <a:bodyPr/>
          <a:lstStyle/>
          <a:p>
            <a:r>
              <a:rPr lang="en-US" dirty="0"/>
              <a:t>DEA: How do we measure the efficiency?</a:t>
            </a:r>
            <a:br>
              <a:rPr lang="en-US" dirty="0"/>
            </a:br>
            <a:endParaRPr lang="en-US" dirty="0"/>
          </a:p>
        </p:txBody>
      </p:sp>
    </p:spTree>
    <p:custDataLst>
      <p:tags r:id="rId1"/>
    </p:custDataLst>
    <p:extLst>
      <p:ext uri="{BB962C8B-B14F-4D97-AF65-F5344CB8AC3E}">
        <p14:creationId xmlns:p14="http://schemas.microsoft.com/office/powerpoint/2010/main" val="821247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1761" name="Picture 1"/>
          <p:cNvPicPr>
            <a:picLocks noChangeAspect="1" noChangeArrowheads="1"/>
          </p:cNvPicPr>
          <p:nvPr/>
        </p:nvPicPr>
        <p:blipFill>
          <a:blip r:embed="rId5" cstate="print"/>
          <a:srcRect/>
          <a:stretch>
            <a:fillRect/>
          </a:stretch>
        </p:blipFill>
        <p:spPr bwMode="auto">
          <a:xfrm>
            <a:off x="7789376" y="2872001"/>
            <a:ext cx="3829050" cy="3248025"/>
          </a:xfrm>
          <a:prstGeom prst="rect">
            <a:avLst/>
          </a:prstGeom>
          <a:noFill/>
          <a:ln w="9525">
            <a:noFill/>
            <a:miter lim="800000"/>
            <a:headEnd/>
            <a:tailEnd/>
          </a:ln>
          <a:effectLst/>
        </p:spPr>
      </p:pic>
      <p:sp>
        <p:nvSpPr>
          <p:cNvPr id="10" name="TextBox 9"/>
          <p:cNvSpPr txBox="1"/>
          <p:nvPr/>
        </p:nvSpPr>
        <p:spPr>
          <a:xfrm>
            <a:off x="1986665" y="1076521"/>
            <a:ext cx="8039100" cy="369332"/>
          </a:xfrm>
          <a:prstGeom prst="rect">
            <a:avLst/>
          </a:prstGeom>
          <a:noFill/>
        </p:spPr>
        <p:txBody>
          <a:bodyPr wrap="square" rtlCol="0">
            <a:spAutoFit/>
          </a:bodyPr>
          <a:lstStyle/>
          <a:p>
            <a:r>
              <a:rPr lang="en-US" dirty="0">
                <a:latin typeface="Calibri" pitchFamily="34" charset="0"/>
                <a:cs typeface="Calibri" pitchFamily="34" charset="0"/>
              </a:rPr>
              <a:t>Question of DEA: What’s the best score for B2?</a:t>
            </a:r>
          </a:p>
        </p:txBody>
      </p:sp>
      <p:cxnSp>
        <p:nvCxnSpPr>
          <p:cNvPr id="7" name="Straight Connector 6"/>
          <p:cNvCxnSpPr/>
          <p:nvPr/>
        </p:nvCxnSpPr>
        <p:spPr bwMode="auto">
          <a:xfrm rot="5400000" flipH="1" flipV="1">
            <a:off x="8113226" y="4148350"/>
            <a:ext cx="1638300" cy="1143000"/>
          </a:xfrm>
          <a:prstGeom prst="line">
            <a:avLst/>
          </a:prstGeom>
          <a:noFill/>
          <a:ln w="50800" cap="flat" cmpd="sng" algn="ctr">
            <a:solidFill>
              <a:srgbClr val="FFC000"/>
            </a:solidFill>
            <a:prstDash val="sysDot"/>
            <a:round/>
            <a:headEnd type="none" w="med" len="med"/>
            <a:tailEnd type="none" w="med" len="med"/>
          </a:ln>
          <a:effectLst/>
        </p:spPr>
      </p:cxnSp>
      <p:sp>
        <p:nvSpPr>
          <p:cNvPr id="16" name="Down Arrow 15"/>
          <p:cNvSpPr/>
          <p:nvPr/>
        </p:nvSpPr>
        <p:spPr bwMode="auto">
          <a:xfrm>
            <a:off x="9389576" y="2805325"/>
            <a:ext cx="190500" cy="990600"/>
          </a:xfrm>
          <a:prstGeom prst="downArrow">
            <a:avLst/>
          </a:prstGeom>
          <a:solidFill>
            <a:srgbClr val="FF0000"/>
          </a:solidFill>
          <a:ln w="158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b="1">
              <a:latin typeface="Garamond" pitchFamily="18" charset="0"/>
            </a:endParaRPr>
          </a:p>
        </p:txBody>
      </p:sp>
      <p:sp>
        <p:nvSpPr>
          <p:cNvPr id="19" name="TextBox 18"/>
          <p:cNvSpPr txBox="1"/>
          <p:nvPr/>
        </p:nvSpPr>
        <p:spPr>
          <a:xfrm flipH="1">
            <a:off x="9122876" y="2542971"/>
            <a:ext cx="1066800" cy="338554"/>
          </a:xfrm>
          <a:prstGeom prst="rect">
            <a:avLst/>
          </a:prstGeom>
          <a:noFill/>
        </p:spPr>
        <p:txBody>
          <a:bodyPr wrap="square" rtlCol="0">
            <a:spAutoFit/>
          </a:bodyPr>
          <a:lstStyle/>
          <a:p>
            <a:r>
              <a:rPr lang="en-US" sz="1600" dirty="0"/>
              <a:t>HCU 2’</a:t>
            </a:r>
          </a:p>
        </p:txBody>
      </p:sp>
      <p:cxnSp>
        <p:nvCxnSpPr>
          <p:cNvPr id="21" name="Straight Connector 20"/>
          <p:cNvCxnSpPr/>
          <p:nvPr/>
        </p:nvCxnSpPr>
        <p:spPr bwMode="auto">
          <a:xfrm rot="5400000" flipH="1" flipV="1">
            <a:off x="8137037" y="4362664"/>
            <a:ext cx="1400176" cy="952501"/>
          </a:xfrm>
          <a:prstGeom prst="line">
            <a:avLst/>
          </a:prstGeom>
          <a:noFill/>
          <a:ln w="2540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flipV="1">
            <a:off x="8360877" y="3841650"/>
            <a:ext cx="893965" cy="1706876"/>
          </a:xfrm>
          <a:prstGeom prst="line">
            <a:avLst/>
          </a:prstGeom>
          <a:noFill/>
          <a:ln w="25400" cap="flat" cmpd="sng" algn="ctr">
            <a:solidFill>
              <a:srgbClr val="7030A0"/>
            </a:solidFill>
            <a:prstDash val="solid"/>
            <a:round/>
            <a:headEnd type="none" w="med" len="med"/>
            <a:tailEnd type="none" w="med" len="med"/>
          </a:ln>
          <a:effectLst/>
        </p:spPr>
      </p:cxnSp>
      <p:sp>
        <p:nvSpPr>
          <p:cNvPr id="34" name="TextBox 33"/>
          <p:cNvSpPr txBox="1"/>
          <p:nvPr/>
        </p:nvSpPr>
        <p:spPr>
          <a:xfrm>
            <a:off x="1045128" y="1723555"/>
            <a:ext cx="3289234" cy="369332"/>
          </a:xfrm>
          <a:prstGeom prst="rect">
            <a:avLst/>
          </a:prstGeom>
          <a:noFill/>
        </p:spPr>
        <p:txBody>
          <a:bodyPr wrap="none" rtlCol="0">
            <a:spAutoFit/>
          </a:bodyPr>
          <a:lstStyle/>
          <a:p>
            <a:r>
              <a:rPr lang="en-US" dirty="0">
                <a:latin typeface="Calibri" pitchFamily="34" charset="0"/>
                <a:cs typeface="Calibri" pitchFamily="34" charset="0"/>
              </a:rPr>
              <a:t>DEA efficiency for business unit </a:t>
            </a:r>
            <a:r>
              <a:rPr lang="en-US" dirty="0" err="1">
                <a:latin typeface="Calibri" pitchFamily="34" charset="0"/>
                <a:cs typeface="Calibri" pitchFamily="34" charset="0"/>
              </a:rPr>
              <a:t>i</a:t>
            </a:r>
            <a:r>
              <a:rPr lang="en-US" dirty="0">
                <a:latin typeface="Calibri" pitchFamily="34" charset="0"/>
                <a:cs typeface="Calibri" pitchFamily="34" charset="0"/>
              </a:rPr>
              <a:t>:</a:t>
            </a:r>
          </a:p>
        </p:txBody>
      </p:sp>
      <p:grpSp>
        <p:nvGrpSpPr>
          <p:cNvPr id="35" name="Group 4"/>
          <p:cNvGrpSpPr>
            <a:grpSpLocks/>
          </p:cNvGrpSpPr>
          <p:nvPr/>
        </p:nvGrpSpPr>
        <p:grpSpPr bwMode="auto">
          <a:xfrm>
            <a:off x="2467462" y="2271360"/>
            <a:ext cx="3581400" cy="366712"/>
            <a:chOff x="123" y="2566"/>
            <a:chExt cx="5619" cy="231"/>
          </a:xfrm>
        </p:grpSpPr>
        <p:sp>
          <p:nvSpPr>
            <p:cNvPr id="36" name="Rectangle 5"/>
            <p:cNvSpPr>
              <a:spLocks noChangeArrowheads="1"/>
            </p:cNvSpPr>
            <p:nvPr/>
          </p:nvSpPr>
          <p:spPr bwMode="auto">
            <a:xfrm>
              <a:off x="123" y="2566"/>
              <a:ext cx="5619" cy="231"/>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50000"/>
                </a:spcBef>
                <a:tabLst>
                  <a:tab pos="685800" algn="ctr"/>
                  <a:tab pos="2740025" algn="ctr"/>
                  <a:tab pos="5197475" algn="ctr"/>
                  <a:tab pos="7535863" algn="ctr"/>
                </a:tabLst>
              </a:pPr>
              <a:endParaRPr lang="en-US" sz="2000"/>
            </a:p>
          </p:txBody>
        </p:sp>
        <p:sp>
          <p:nvSpPr>
            <p:cNvPr id="37" name="Line 6"/>
            <p:cNvSpPr>
              <a:spLocks noChangeShapeType="1"/>
            </p:cNvSpPr>
            <p:nvPr/>
          </p:nvSpPr>
          <p:spPr bwMode="auto">
            <a:xfrm flipV="1">
              <a:off x="154" y="2756"/>
              <a:ext cx="5416" cy="3"/>
            </a:xfrm>
            <a:prstGeom prst="line">
              <a:avLst/>
            </a:prstGeom>
            <a:noFill/>
            <a:ln w="25400">
              <a:solidFill>
                <a:schemeClr val="tx1"/>
              </a:solidFill>
              <a:round/>
              <a:headEnd type="none" w="sm" len="sm"/>
              <a:tailEnd type="none" w="sm" len="sm"/>
            </a:ln>
            <a:effectLst/>
          </p:spPr>
          <p:txBody>
            <a:bodyPr wrap="none" anchor="ctr"/>
            <a:lstStyle/>
            <a:p>
              <a:endParaRPr lang="en-US"/>
            </a:p>
          </p:txBody>
        </p:sp>
      </p:grpSp>
      <p:sp>
        <p:nvSpPr>
          <p:cNvPr id="38" name="Text Box 9"/>
          <p:cNvSpPr txBox="1">
            <a:spLocks noChangeArrowheads="1"/>
          </p:cNvSpPr>
          <p:nvPr/>
        </p:nvSpPr>
        <p:spPr bwMode="auto">
          <a:xfrm>
            <a:off x="2429362" y="2107174"/>
            <a:ext cx="3810000" cy="430887"/>
          </a:xfrm>
          <a:prstGeom prst="rect">
            <a:avLst/>
          </a:prstGeom>
          <a:noFill/>
          <a:ln w="25400">
            <a:noFill/>
            <a:miter lim="800000"/>
            <a:headEnd type="none" w="sm" len="sm"/>
            <a:tailEnd type="none" w="sm" len="sm"/>
          </a:ln>
          <a:effectLst/>
        </p:spPr>
        <p:txBody>
          <a:bodyPr wrap="square">
            <a:spAutoFit/>
          </a:bodyPr>
          <a:lstStyle/>
          <a:p>
            <a:pPr algn="ctr" eaLnBrk="0" hangingPunct="0">
              <a:spcBef>
                <a:spcPct val="50000"/>
              </a:spcBef>
            </a:pPr>
            <a:r>
              <a:rPr lang="en-US" sz="2200" dirty="0">
                <a:latin typeface="Calibri" pitchFamily="34" charset="0"/>
                <a:cs typeface="Calibri" pitchFamily="34" charset="0"/>
              </a:rPr>
              <a:t>Length of red line</a:t>
            </a:r>
          </a:p>
        </p:txBody>
      </p:sp>
      <p:sp>
        <p:nvSpPr>
          <p:cNvPr id="39" name="Text Box 10"/>
          <p:cNvSpPr txBox="1">
            <a:spLocks noChangeArrowheads="1"/>
          </p:cNvSpPr>
          <p:nvPr/>
        </p:nvSpPr>
        <p:spPr bwMode="auto">
          <a:xfrm>
            <a:off x="2429362" y="2602474"/>
            <a:ext cx="3886200" cy="430887"/>
          </a:xfrm>
          <a:prstGeom prst="rect">
            <a:avLst/>
          </a:prstGeom>
          <a:noFill/>
          <a:ln w="25400">
            <a:noFill/>
            <a:miter lim="800000"/>
            <a:headEnd type="none" w="sm" len="sm"/>
            <a:tailEnd type="none" w="sm" len="sm"/>
          </a:ln>
          <a:effectLst/>
        </p:spPr>
        <p:txBody>
          <a:bodyPr wrap="square">
            <a:spAutoFit/>
          </a:bodyPr>
          <a:lstStyle/>
          <a:p>
            <a:pPr algn="ctr" eaLnBrk="0" hangingPunct="0">
              <a:spcBef>
                <a:spcPct val="50000"/>
              </a:spcBef>
            </a:pPr>
            <a:r>
              <a:rPr lang="en-US" sz="2200" dirty="0">
                <a:latin typeface="Calibri" pitchFamily="34" charset="0"/>
                <a:cs typeface="Calibri" pitchFamily="34" charset="0"/>
              </a:rPr>
              <a:t>Length of dotted line (HCU)</a:t>
            </a:r>
          </a:p>
        </p:txBody>
      </p:sp>
      <p:sp>
        <p:nvSpPr>
          <p:cNvPr id="2" name="TextBox 1"/>
          <p:cNvSpPr txBox="1"/>
          <p:nvPr/>
        </p:nvSpPr>
        <p:spPr>
          <a:xfrm>
            <a:off x="1046865" y="3533605"/>
            <a:ext cx="3294941" cy="923330"/>
          </a:xfrm>
          <a:prstGeom prst="rect">
            <a:avLst/>
          </a:prstGeom>
          <a:noFill/>
        </p:spPr>
        <p:txBody>
          <a:bodyPr wrap="none" rtlCol="0">
            <a:spAutoFit/>
          </a:bodyPr>
          <a:lstStyle/>
          <a:p>
            <a:r>
              <a:rPr lang="en-US" dirty="0">
                <a:latin typeface="Calibri" pitchFamily="34" charset="0"/>
                <a:cs typeface="Calibri" pitchFamily="34" charset="0"/>
              </a:rPr>
              <a:t>Can we get a better score for B2?</a:t>
            </a:r>
          </a:p>
          <a:p>
            <a:endParaRPr lang="en-US" dirty="0">
              <a:latin typeface="Calibri" pitchFamily="34" charset="0"/>
              <a:cs typeface="Calibri" pitchFamily="34" charset="0"/>
            </a:endParaRPr>
          </a:p>
          <a:p>
            <a:r>
              <a:rPr lang="en-US" dirty="0">
                <a:latin typeface="Calibri" pitchFamily="34" charset="0"/>
                <a:cs typeface="Calibri" pitchFamily="34" charset="0"/>
              </a:rPr>
              <a:t>Why not? </a:t>
            </a:r>
          </a:p>
        </p:txBody>
      </p:sp>
      <p:sp>
        <p:nvSpPr>
          <p:cNvPr id="4" name="TextBox 3"/>
          <p:cNvSpPr txBox="1"/>
          <p:nvPr/>
        </p:nvSpPr>
        <p:spPr>
          <a:xfrm>
            <a:off x="11370777" y="2427953"/>
            <a:ext cx="184731" cy="369332"/>
          </a:xfrm>
          <a:prstGeom prst="rect">
            <a:avLst/>
          </a:prstGeom>
          <a:noFill/>
        </p:spPr>
        <p:txBody>
          <a:bodyPr wrap="none" rtlCol="0">
            <a:spAutoFit/>
          </a:bodyPr>
          <a:lstStyle/>
          <a:p>
            <a:endParaRPr lang="en-US" dirty="0"/>
          </a:p>
        </p:txBody>
      </p:sp>
      <p:graphicFrame>
        <p:nvGraphicFramePr>
          <p:cNvPr id="5" name="Object 4"/>
          <p:cNvGraphicFramePr>
            <a:graphicFrameLocks noChangeAspect="1"/>
          </p:cNvGraphicFramePr>
          <p:nvPr>
            <p:extLst/>
          </p:nvPr>
        </p:nvGraphicFramePr>
        <p:xfrm>
          <a:off x="6018213" y="2238375"/>
          <a:ext cx="2049462" cy="738188"/>
        </p:xfrm>
        <a:graphic>
          <a:graphicData uri="http://schemas.openxmlformats.org/presentationml/2006/ole">
            <mc:AlternateContent xmlns:mc="http://schemas.openxmlformats.org/markup-compatibility/2006">
              <mc:Choice xmlns:v="urn:schemas-microsoft-com:vml" Requires="v">
                <p:oleObj spid="_x0000_s6171" name="Equation" r:id="rId6" imgW="1091880" imgH="393480" progId="Equation.3">
                  <p:embed/>
                </p:oleObj>
              </mc:Choice>
              <mc:Fallback>
                <p:oleObj name="Equation" r:id="rId6" imgW="1091880" imgH="393480" progId="Equation.3">
                  <p:embed/>
                  <p:pic>
                    <p:nvPicPr>
                      <p:cNvPr id="5" name="Object 4"/>
                      <p:cNvPicPr>
                        <a:picLocks noChangeAspect="1" noChangeArrowheads="1"/>
                      </p:cNvPicPr>
                      <p:nvPr/>
                    </p:nvPicPr>
                    <p:blipFill>
                      <a:blip r:embed="rId7"/>
                      <a:srcRect/>
                      <a:stretch>
                        <a:fillRect/>
                      </a:stretch>
                    </p:blipFill>
                    <p:spPr bwMode="auto">
                      <a:xfrm>
                        <a:off x="6018213" y="2238375"/>
                        <a:ext cx="2049462" cy="7381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28" name="Straight Connector 27"/>
          <p:cNvCxnSpPr/>
          <p:nvPr/>
        </p:nvCxnSpPr>
        <p:spPr bwMode="auto">
          <a:xfrm flipV="1">
            <a:off x="8360874" y="3995270"/>
            <a:ext cx="1470042" cy="1553256"/>
          </a:xfrm>
          <a:prstGeom prst="line">
            <a:avLst/>
          </a:prstGeom>
          <a:noFill/>
          <a:ln w="25400" cap="flat" cmpd="sng" algn="ctr">
            <a:solidFill>
              <a:srgbClr val="002060"/>
            </a:solidFill>
            <a:prstDash val="solid"/>
            <a:round/>
            <a:headEnd type="none" w="med" len="med"/>
            <a:tailEnd type="none" w="med" len="med"/>
          </a:ln>
          <a:effectLst/>
        </p:spPr>
      </p:cxnSp>
      <p:sp>
        <p:nvSpPr>
          <p:cNvPr id="3" name="Title 2"/>
          <p:cNvSpPr>
            <a:spLocks noGrp="1"/>
          </p:cNvSpPr>
          <p:nvPr>
            <p:ph type="title"/>
          </p:nvPr>
        </p:nvSpPr>
        <p:spPr/>
        <p:txBody>
          <a:bodyPr/>
          <a:lstStyle/>
          <a:p>
            <a:r>
              <a:rPr lang="en-US" dirty="0"/>
              <a:t>DEA: How do we measure the efficiency?</a:t>
            </a:r>
            <a:br>
              <a:rPr lang="en-US" dirty="0"/>
            </a:br>
            <a:endParaRPr lang="en-US" dirty="0"/>
          </a:p>
        </p:txBody>
      </p:sp>
    </p:spTree>
    <p:custDataLst>
      <p:tags r:id="rId2"/>
    </p:custDataLst>
    <p:extLst>
      <p:ext uri="{BB962C8B-B14F-4D97-AF65-F5344CB8AC3E}">
        <p14:creationId xmlns:p14="http://schemas.microsoft.com/office/powerpoint/2010/main" val="3885596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1761" name="Picture 1"/>
          <p:cNvPicPr>
            <a:picLocks noChangeAspect="1" noChangeArrowheads="1"/>
          </p:cNvPicPr>
          <p:nvPr/>
        </p:nvPicPr>
        <p:blipFill>
          <a:blip r:embed="rId5" cstate="print"/>
          <a:srcRect/>
          <a:stretch>
            <a:fillRect/>
          </a:stretch>
        </p:blipFill>
        <p:spPr bwMode="auto">
          <a:xfrm>
            <a:off x="2151735" y="3058088"/>
            <a:ext cx="3829050" cy="3248025"/>
          </a:xfrm>
          <a:prstGeom prst="rect">
            <a:avLst/>
          </a:prstGeom>
          <a:noFill/>
          <a:ln w="9525">
            <a:noFill/>
            <a:miter lim="800000"/>
            <a:headEnd/>
            <a:tailEnd/>
          </a:ln>
          <a:effectLst/>
        </p:spPr>
      </p:pic>
      <p:cxnSp>
        <p:nvCxnSpPr>
          <p:cNvPr id="7" name="Straight Connector 6"/>
          <p:cNvCxnSpPr/>
          <p:nvPr/>
        </p:nvCxnSpPr>
        <p:spPr bwMode="auto">
          <a:xfrm flipV="1">
            <a:off x="2723235" y="4682099"/>
            <a:ext cx="1828802" cy="1042988"/>
          </a:xfrm>
          <a:prstGeom prst="line">
            <a:avLst/>
          </a:prstGeom>
          <a:noFill/>
          <a:ln w="92075" cap="flat" cmpd="sng" algn="ctr">
            <a:solidFill>
              <a:srgbClr val="FFC000"/>
            </a:solidFill>
            <a:prstDash val="sysDot"/>
            <a:round/>
            <a:headEnd type="none" w="med" len="med"/>
            <a:tailEnd type="none" w="med" len="med"/>
          </a:ln>
          <a:effectLst/>
        </p:spPr>
      </p:cxnSp>
      <p:sp>
        <p:nvSpPr>
          <p:cNvPr id="16" name="Down Arrow 15"/>
          <p:cNvSpPr/>
          <p:nvPr/>
        </p:nvSpPr>
        <p:spPr bwMode="auto">
          <a:xfrm>
            <a:off x="4552037" y="3486712"/>
            <a:ext cx="190500" cy="990600"/>
          </a:xfrm>
          <a:prstGeom prst="downArrow">
            <a:avLst/>
          </a:prstGeom>
          <a:solidFill>
            <a:srgbClr val="FF0000"/>
          </a:solidFill>
          <a:ln w="158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b="1">
              <a:latin typeface="Garamond" pitchFamily="18" charset="0"/>
            </a:endParaRPr>
          </a:p>
        </p:txBody>
      </p:sp>
      <p:sp>
        <p:nvSpPr>
          <p:cNvPr id="19" name="TextBox 18"/>
          <p:cNvSpPr txBox="1"/>
          <p:nvPr/>
        </p:nvSpPr>
        <p:spPr>
          <a:xfrm flipH="1">
            <a:off x="4851066" y="4181357"/>
            <a:ext cx="1292131" cy="338554"/>
          </a:xfrm>
          <a:prstGeom prst="rect">
            <a:avLst/>
          </a:prstGeom>
          <a:noFill/>
        </p:spPr>
        <p:txBody>
          <a:bodyPr wrap="square" rtlCol="0">
            <a:spAutoFit/>
          </a:bodyPr>
          <a:lstStyle/>
          <a:p>
            <a:r>
              <a:rPr lang="en-US" sz="1600" dirty="0"/>
              <a:t>HCU5=B5</a:t>
            </a:r>
          </a:p>
        </p:txBody>
      </p:sp>
      <p:cxnSp>
        <p:nvCxnSpPr>
          <p:cNvPr id="21" name="Straight Connector 20"/>
          <p:cNvCxnSpPr/>
          <p:nvPr/>
        </p:nvCxnSpPr>
        <p:spPr bwMode="auto">
          <a:xfrm flipV="1">
            <a:off x="2723233" y="4682099"/>
            <a:ext cx="1828804" cy="1042990"/>
          </a:xfrm>
          <a:prstGeom prst="line">
            <a:avLst/>
          </a:prstGeom>
          <a:noFill/>
          <a:ln w="25400" cap="flat" cmpd="sng" algn="ctr">
            <a:solidFill>
              <a:srgbClr val="FF0000"/>
            </a:solidFill>
            <a:prstDash val="solid"/>
            <a:round/>
            <a:headEnd type="none" w="med" len="med"/>
            <a:tailEnd type="none" w="med" len="med"/>
          </a:ln>
          <a:effectLst/>
        </p:spPr>
      </p:cxnSp>
      <p:grpSp>
        <p:nvGrpSpPr>
          <p:cNvPr id="35" name="Group 4"/>
          <p:cNvGrpSpPr>
            <a:grpSpLocks/>
          </p:cNvGrpSpPr>
          <p:nvPr/>
        </p:nvGrpSpPr>
        <p:grpSpPr bwMode="auto">
          <a:xfrm>
            <a:off x="2467462" y="2271360"/>
            <a:ext cx="3581400" cy="366712"/>
            <a:chOff x="123" y="2566"/>
            <a:chExt cx="5619" cy="231"/>
          </a:xfrm>
        </p:grpSpPr>
        <p:sp>
          <p:nvSpPr>
            <p:cNvPr id="36" name="Rectangle 5"/>
            <p:cNvSpPr>
              <a:spLocks noChangeArrowheads="1"/>
            </p:cNvSpPr>
            <p:nvPr/>
          </p:nvSpPr>
          <p:spPr bwMode="auto">
            <a:xfrm>
              <a:off x="123" y="2566"/>
              <a:ext cx="5619" cy="231"/>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50000"/>
                </a:spcBef>
                <a:tabLst>
                  <a:tab pos="685800" algn="ctr"/>
                  <a:tab pos="2740025" algn="ctr"/>
                  <a:tab pos="5197475" algn="ctr"/>
                  <a:tab pos="7535863" algn="ctr"/>
                </a:tabLst>
              </a:pPr>
              <a:endParaRPr lang="en-US" sz="2000"/>
            </a:p>
          </p:txBody>
        </p:sp>
        <p:sp>
          <p:nvSpPr>
            <p:cNvPr id="37" name="Line 6"/>
            <p:cNvSpPr>
              <a:spLocks noChangeShapeType="1"/>
            </p:cNvSpPr>
            <p:nvPr/>
          </p:nvSpPr>
          <p:spPr bwMode="auto">
            <a:xfrm flipV="1">
              <a:off x="154" y="2756"/>
              <a:ext cx="5416" cy="3"/>
            </a:xfrm>
            <a:prstGeom prst="line">
              <a:avLst/>
            </a:prstGeom>
            <a:noFill/>
            <a:ln w="25400">
              <a:solidFill>
                <a:schemeClr val="tx1"/>
              </a:solidFill>
              <a:round/>
              <a:headEnd type="none" w="sm" len="sm"/>
              <a:tailEnd type="none" w="sm" len="sm"/>
            </a:ln>
            <a:effectLst/>
          </p:spPr>
          <p:txBody>
            <a:bodyPr wrap="none" anchor="ctr"/>
            <a:lstStyle/>
            <a:p>
              <a:endParaRPr lang="en-US"/>
            </a:p>
          </p:txBody>
        </p:sp>
      </p:grpSp>
      <p:sp>
        <p:nvSpPr>
          <p:cNvPr id="38" name="Text Box 9"/>
          <p:cNvSpPr txBox="1">
            <a:spLocks noChangeArrowheads="1"/>
          </p:cNvSpPr>
          <p:nvPr/>
        </p:nvSpPr>
        <p:spPr bwMode="auto">
          <a:xfrm>
            <a:off x="2429362" y="2107174"/>
            <a:ext cx="3810000" cy="430887"/>
          </a:xfrm>
          <a:prstGeom prst="rect">
            <a:avLst/>
          </a:prstGeom>
          <a:noFill/>
          <a:ln w="25400">
            <a:noFill/>
            <a:miter lim="800000"/>
            <a:headEnd type="none" w="sm" len="sm"/>
            <a:tailEnd type="none" w="sm" len="sm"/>
          </a:ln>
          <a:effectLst/>
        </p:spPr>
        <p:txBody>
          <a:bodyPr wrap="square">
            <a:spAutoFit/>
          </a:bodyPr>
          <a:lstStyle/>
          <a:p>
            <a:pPr algn="ctr" eaLnBrk="0" hangingPunct="0">
              <a:spcBef>
                <a:spcPct val="50000"/>
              </a:spcBef>
            </a:pPr>
            <a:r>
              <a:rPr lang="en-US" sz="2200" dirty="0">
                <a:latin typeface="Calibri" pitchFamily="34" charset="0"/>
                <a:cs typeface="Calibri" pitchFamily="34" charset="0"/>
              </a:rPr>
              <a:t>Length of </a:t>
            </a:r>
            <a:r>
              <a:rPr lang="en-US" sz="2200" dirty="0">
                <a:solidFill>
                  <a:srgbClr val="FF0000"/>
                </a:solidFill>
                <a:latin typeface="Calibri" pitchFamily="34" charset="0"/>
                <a:cs typeface="Calibri" pitchFamily="34" charset="0"/>
              </a:rPr>
              <a:t>red</a:t>
            </a:r>
            <a:r>
              <a:rPr lang="en-US" sz="2200" dirty="0">
                <a:latin typeface="Calibri" pitchFamily="34" charset="0"/>
                <a:cs typeface="Calibri" pitchFamily="34" charset="0"/>
              </a:rPr>
              <a:t> line</a:t>
            </a:r>
          </a:p>
        </p:txBody>
      </p:sp>
      <p:sp>
        <p:nvSpPr>
          <p:cNvPr id="39" name="Text Box 10"/>
          <p:cNvSpPr txBox="1">
            <a:spLocks noChangeArrowheads="1"/>
          </p:cNvSpPr>
          <p:nvPr/>
        </p:nvSpPr>
        <p:spPr bwMode="auto">
          <a:xfrm>
            <a:off x="2429362" y="2602474"/>
            <a:ext cx="3886200" cy="430887"/>
          </a:xfrm>
          <a:prstGeom prst="rect">
            <a:avLst/>
          </a:prstGeom>
          <a:noFill/>
          <a:ln w="25400">
            <a:noFill/>
            <a:miter lim="800000"/>
            <a:headEnd type="none" w="sm" len="sm"/>
            <a:tailEnd type="none" w="sm" len="sm"/>
          </a:ln>
          <a:effectLst/>
        </p:spPr>
        <p:txBody>
          <a:bodyPr wrap="square">
            <a:spAutoFit/>
          </a:bodyPr>
          <a:lstStyle/>
          <a:p>
            <a:pPr algn="ctr" eaLnBrk="0" hangingPunct="0">
              <a:spcBef>
                <a:spcPct val="50000"/>
              </a:spcBef>
            </a:pPr>
            <a:r>
              <a:rPr lang="en-US" sz="2200" dirty="0">
                <a:latin typeface="Calibri" pitchFamily="34" charset="0"/>
                <a:cs typeface="Calibri" pitchFamily="34" charset="0"/>
              </a:rPr>
              <a:t>Length of dotted line (HCU)</a:t>
            </a:r>
          </a:p>
        </p:txBody>
      </p:sp>
      <p:sp>
        <p:nvSpPr>
          <p:cNvPr id="2" name="TextBox 1"/>
          <p:cNvSpPr txBox="1"/>
          <p:nvPr/>
        </p:nvSpPr>
        <p:spPr>
          <a:xfrm>
            <a:off x="1149473" y="1866674"/>
            <a:ext cx="2282548" cy="369332"/>
          </a:xfrm>
          <a:prstGeom prst="rect">
            <a:avLst/>
          </a:prstGeom>
          <a:noFill/>
        </p:spPr>
        <p:txBody>
          <a:bodyPr wrap="none" rtlCol="0">
            <a:spAutoFit/>
          </a:bodyPr>
          <a:lstStyle/>
          <a:p>
            <a:r>
              <a:rPr lang="en-US" dirty="0">
                <a:latin typeface="Calibri" pitchFamily="34" charset="0"/>
                <a:cs typeface="Calibri" pitchFamily="34" charset="0"/>
              </a:rPr>
              <a:t>What about branch 5?</a:t>
            </a:r>
          </a:p>
        </p:txBody>
      </p:sp>
      <p:sp>
        <p:nvSpPr>
          <p:cNvPr id="4" name="TextBox 3"/>
          <p:cNvSpPr txBox="1"/>
          <p:nvPr/>
        </p:nvSpPr>
        <p:spPr>
          <a:xfrm>
            <a:off x="5638801" y="2975428"/>
            <a:ext cx="184731" cy="369332"/>
          </a:xfrm>
          <a:prstGeom prst="rect">
            <a:avLst/>
          </a:prstGeom>
          <a:noFill/>
        </p:spPr>
        <p:txBody>
          <a:bodyPr wrap="none" rtlCol="0">
            <a:spAutoFit/>
          </a:bodyPr>
          <a:lstStyle/>
          <a:p>
            <a:endParaRPr lang="en-US" dirty="0"/>
          </a:p>
        </p:txBody>
      </p:sp>
      <p:graphicFrame>
        <p:nvGraphicFramePr>
          <p:cNvPr id="5" name="Object 4"/>
          <p:cNvGraphicFramePr>
            <a:graphicFrameLocks noChangeAspect="1"/>
          </p:cNvGraphicFramePr>
          <p:nvPr>
            <p:extLst/>
          </p:nvPr>
        </p:nvGraphicFramePr>
        <p:xfrm>
          <a:off x="5980785" y="2116139"/>
          <a:ext cx="1165474" cy="859290"/>
        </p:xfrm>
        <a:graphic>
          <a:graphicData uri="http://schemas.openxmlformats.org/presentationml/2006/ole">
            <mc:AlternateContent xmlns:mc="http://schemas.openxmlformats.org/markup-compatibility/2006">
              <mc:Choice xmlns:v="urn:schemas-microsoft-com:vml" Requires="v">
                <p:oleObj spid="_x0000_s7195" name="Equation" r:id="rId6" imgW="533160" imgH="393480" progId="Equation.3">
                  <p:embed/>
                </p:oleObj>
              </mc:Choice>
              <mc:Fallback>
                <p:oleObj name="Equation" r:id="rId6" imgW="533160" imgH="393480" progId="Equation.3">
                  <p:embed/>
                  <p:pic>
                    <p:nvPicPr>
                      <p:cNvPr id="5"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0785" y="2116139"/>
                        <a:ext cx="1165474" cy="85929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 name="Title 2"/>
          <p:cNvSpPr>
            <a:spLocks noGrp="1"/>
          </p:cNvSpPr>
          <p:nvPr>
            <p:ph type="title"/>
          </p:nvPr>
        </p:nvSpPr>
        <p:spPr>
          <a:xfrm>
            <a:off x="1066800" y="267535"/>
            <a:ext cx="10058400" cy="1450757"/>
          </a:xfrm>
        </p:spPr>
        <p:txBody>
          <a:bodyPr/>
          <a:lstStyle/>
          <a:p>
            <a:r>
              <a:rPr lang="en-US" dirty="0"/>
              <a:t>DEA: How do we measure the efficiency?</a:t>
            </a:r>
          </a:p>
        </p:txBody>
      </p:sp>
    </p:spTree>
    <p:custDataLst>
      <p:tags r:id="rId2"/>
    </p:custDataLst>
    <p:extLst>
      <p:ext uri="{BB962C8B-B14F-4D97-AF65-F5344CB8AC3E}">
        <p14:creationId xmlns:p14="http://schemas.microsoft.com/office/powerpoint/2010/main" val="10683224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11"/>
          <p:cNvSpPr txBox="1">
            <a:spLocks noChangeArrowheads="1"/>
          </p:cNvSpPr>
          <p:nvPr/>
        </p:nvSpPr>
        <p:spPr bwMode="auto">
          <a:xfrm>
            <a:off x="1900238" y="5042011"/>
            <a:ext cx="2671763" cy="430887"/>
          </a:xfrm>
          <a:prstGeom prst="rect">
            <a:avLst/>
          </a:prstGeom>
          <a:noFill/>
          <a:ln w="25400">
            <a:noFill/>
            <a:miter lim="800000"/>
            <a:headEnd type="none" w="sm" len="sm"/>
            <a:tailEnd type="none" w="sm" len="sm"/>
          </a:ln>
          <a:effectLst/>
        </p:spPr>
        <p:txBody>
          <a:bodyPr wrap="square">
            <a:spAutoFit/>
          </a:bodyPr>
          <a:lstStyle/>
          <a:p>
            <a:pPr eaLnBrk="0" hangingPunct="0">
              <a:spcBef>
                <a:spcPct val="50000"/>
              </a:spcBef>
            </a:pPr>
            <a:r>
              <a:rPr lang="en-US" sz="2200" u="sng" dirty="0">
                <a:latin typeface="Calibri" pitchFamily="34" charset="0"/>
                <a:cs typeface="Calibri" pitchFamily="34" charset="0"/>
              </a:rPr>
              <a:t>Decision variables      </a:t>
            </a:r>
            <a:endParaRPr lang="en-US" sz="2200" u="sng" baseline="-25000" dirty="0">
              <a:latin typeface="Calibri" pitchFamily="34" charset="0"/>
              <a:cs typeface="Calibri" pitchFamily="34" charset="0"/>
            </a:endParaRPr>
          </a:p>
        </p:txBody>
      </p:sp>
      <p:sp>
        <p:nvSpPr>
          <p:cNvPr id="22" name="Rectangle 3"/>
          <p:cNvSpPr txBox="1">
            <a:spLocks noChangeArrowheads="1"/>
          </p:cNvSpPr>
          <p:nvPr/>
        </p:nvSpPr>
        <p:spPr bwMode="auto">
          <a:xfrm>
            <a:off x="2522439" y="2699305"/>
            <a:ext cx="8758237" cy="10287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eaLnBrk="0" fontAlgn="base" hangingPunct="0">
              <a:spcBef>
                <a:spcPct val="20000"/>
              </a:spcBef>
              <a:spcAft>
                <a:spcPct val="0"/>
              </a:spcAft>
              <a:buClr>
                <a:schemeClr val="accent1"/>
              </a:buClr>
              <a:buSzPct val="65000"/>
              <a:defRPr/>
            </a:pPr>
            <a:r>
              <a:rPr lang="en-US" sz="2200" kern="0" dirty="0">
                <a:latin typeface="Calibri" pitchFamily="34" charset="0"/>
                <a:cs typeface="Calibri" pitchFamily="34" charset="0"/>
              </a:rPr>
              <a:t>    Multiple o</a:t>
            </a:r>
            <a:r>
              <a:rPr lang="en-US" sz="2200" kern="0" dirty="0" err="1">
                <a:latin typeface="Calibri" pitchFamily="34" charset="0"/>
                <a:cs typeface="Calibri" pitchFamily="34" charset="0"/>
              </a:rPr>
              <a:t>utputs</a:t>
            </a:r>
            <a:r>
              <a:rPr lang="en-US" sz="2200" kern="0" dirty="0">
                <a:latin typeface="Calibri" pitchFamily="34" charset="0"/>
                <a:cs typeface="Calibri" pitchFamily="34" charset="0"/>
              </a:rPr>
              <a:t>  j (</a:t>
            </a:r>
            <a:r>
              <a:rPr lang="en-US" sz="2200" i="1" kern="0" dirty="0" err="1">
                <a:latin typeface="Calibri" pitchFamily="34" charset="0"/>
                <a:cs typeface="Calibri" pitchFamily="34" charset="0"/>
              </a:rPr>
              <a:t>y</a:t>
            </a:r>
            <a:r>
              <a:rPr lang="en-US" sz="2200" i="1" kern="0" baseline="-25000" dirty="0" err="1">
                <a:latin typeface="Calibri" pitchFamily="34" charset="0"/>
                <a:cs typeface="Calibri" pitchFamily="34" charset="0"/>
              </a:rPr>
              <a:t>j</a:t>
            </a:r>
            <a:r>
              <a:rPr lang="en-US" sz="2200" kern="0" dirty="0">
                <a:latin typeface="Calibri" pitchFamily="34" charset="0"/>
                <a:cs typeface="Calibri" pitchFamily="34" charset="0"/>
              </a:rPr>
              <a:t>): loan volume, deposit volume, profit</a:t>
            </a:r>
          </a:p>
          <a:p>
            <a:pPr marL="342900" indent="-342900" eaLnBrk="0" fontAlgn="base" hangingPunct="0">
              <a:spcBef>
                <a:spcPct val="20000"/>
              </a:spcBef>
              <a:spcAft>
                <a:spcPct val="0"/>
              </a:spcAft>
              <a:buClr>
                <a:schemeClr val="accent1"/>
              </a:buClr>
              <a:buSzPct val="65000"/>
              <a:defRPr/>
            </a:pPr>
            <a:r>
              <a:rPr lang="en-US" sz="2200" kern="0" dirty="0">
                <a:latin typeface="Calibri" pitchFamily="34" charset="0"/>
                <a:cs typeface="Calibri" pitchFamily="34" charset="0"/>
              </a:rPr>
              <a:t>    Multiple inputs  k (</a:t>
            </a:r>
            <a:r>
              <a:rPr lang="en-US" sz="2200" i="1" kern="0" dirty="0" err="1">
                <a:latin typeface="Calibri" pitchFamily="34" charset="0"/>
                <a:cs typeface="Calibri" pitchFamily="34" charset="0"/>
              </a:rPr>
              <a:t>x</a:t>
            </a:r>
            <a:r>
              <a:rPr lang="en-US" sz="2200" i="1" kern="0" baseline="-25000" dirty="0" err="1">
                <a:latin typeface="Calibri" pitchFamily="34" charset="0"/>
                <a:cs typeface="Calibri" pitchFamily="34" charset="0"/>
              </a:rPr>
              <a:t>k</a:t>
            </a:r>
            <a:r>
              <a:rPr lang="en-US" sz="2200" kern="0" dirty="0">
                <a:latin typeface="Calibri" pitchFamily="34" charset="0"/>
                <a:cs typeface="Calibri" pitchFamily="34" charset="0"/>
              </a:rPr>
              <a:t>): operating expense, labor</a:t>
            </a:r>
          </a:p>
          <a:p>
            <a:pPr marL="342900" indent="-342900" eaLnBrk="0" fontAlgn="base" hangingPunct="0">
              <a:spcBef>
                <a:spcPct val="20000"/>
              </a:spcBef>
              <a:spcAft>
                <a:spcPct val="0"/>
              </a:spcAft>
              <a:buClr>
                <a:schemeClr val="accent1"/>
              </a:buClr>
              <a:buSzPct val="65000"/>
              <a:defRPr/>
            </a:pPr>
            <a:endParaRPr lang="en-US" sz="2200" kern="0" dirty="0">
              <a:latin typeface="Calibri" pitchFamily="34" charset="0"/>
              <a:cs typeface="Calibri" pitchFamily="34" charset="0"/>
            </a:endParaRPr>
          </a:p>
        </p:txBody>
      </p:sp>
      <p:graphicFrame>
        <p:nvGraphicFramePr>
          <p:cNvPr id="23" name="Object 22"/>
          <p:cNvGraphicFramePr>
            <a:graphicFrameLocks noChangeAspect="1"/>
          </p:cNvGraphicFramePr>
          <p:nvPr>
            <p:extLst/>
          </p:nvPr>
        </p:nvGraphicFramePr>
        <p:xfrm>
          <a:off x="4102647" y="5400700"/>
          <a:ext cx="3376613" cy="869950"/>
        </p:xfrm>
        <a:graphic>
          <a:graphicData uri="http://schemas.openxmlformats.org/presentationml/2006/ole">
            <mc:AlternateContent xmlns:mc="http://schemas.openxmlformats.org/markup-compatibility/2006">
              <mc:Choice xmlns:v="urn:schemas-microsoft-com:vml" Requires="v">
                <p:oleObj spid="_x0000_s8244" name="Equation" r:id="rId5" imgW="1765080" imgH="457200" progId="Equation.3">
                  <p:embed/>
                </p:oleObj>
              </mc:Choice>
              <mc:Fallback>
                <p:oleObj name="Equation" r:id="rId5" imgW="1765080" imgH="457200" progId="Equation.3">
                  <p:embed/>
                  <p:pic>
                    <p:nvPicPr>
                      <p:cNvPr id="23"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2647" y="5400700"/>
                        <a:ext cx="3376613" cy="8699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Rectangle 3"/>
          <p:cNvSpPr txBox="1">
            <a:spLocks noChangeArrowheads="1"/>
          </p:cNvSpPr>
          <p:nvPr/>
        </p:nvSpPr>
        <p:spPr bwMode="auto">
          <a:xfrm>
            <a:off x="1152707" y="937980"/>
            <a:ext cx="8915400" cy="10287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eaLnBrk="0" fontAlgn="base" hangingPunct="0">
              <a:spcBef>
                <a:spcPct val="20000"/>
              </a:spcBef>
              <a:spcAft>
                <a:spcPct val="0"/>
              </a:spcAft>
              <a:buClr>
                <a:schemeClr val="accent1"/>
              </a:buClr>
              <a:buSzPct val="65000"/>
              <a:defRPr/>
            </a:pPr>
            <a:r>
              <a:rPr lang="en-US" sz="2200" kern="0" dirty="0">
                <a:latin typeface="Calibri" pitchFamily="34" charset="0"/>
                <a:cs typeface="Calibri" pitchFamily="34" charset="0"/>
              </a:rPr>
              <a:t>Graphical method cannot apply to cases with multiple inputs and outputs.</a:t>
            </a:r>
          </a:p>
          <a:p>
            <a:pPr marL="342900" indent="-342900" eaLnBrk="0" fontAlgn="base" hangingPunct="0">
              <a:spcBef>
                <a:spcPct val="20000"/>
              </a:spcBef>
              <a:spcAft>
                <a:spcPct val="0"/>
              </a:spcAft>
              <a:buClr>
                <a:schemeClr val="accent1"/>
              </a:buClr>
              <a:buSzPct val="65000"/>
              <a:defRPr/>
            </a:pPr>
            <a:r>
              <a:rPr lang="en-US" sz="2200" kern="0" dirty="0">
                <a:latin typeface="Calibri" pitchFamily="34" charset="0"/>
                <a:cs typeface="Calibri" pitchFamily="34" charset="0"/>
              </a:rPr>
              <a:t>Is there a formal approach to measure the efficiency of  DMU unit </a:t>
            </a:r>
            <a:r>
              <a:rPr lang="en-US" sz="2200" kern="0" dirty="0" err="1">
                <a:latin typeface="Calibri" pitchFamily="34" charset="0"/>
                <a:cs typeface="Calibri" pitchFamily="34" charset="0"/>
              </a:rPr>
              <a:t>i</a:t>
            </a:r>
            <a:r>
              <a:rPr lang="en-US" sz="2200" kern="0" dirty="0">
                <a:latin typeface="Calibri" pitchFamily="34" charset="0"/>
                <a:cs typeface="Calibri" pitchFamily="34" charset="0"/>
              </a:rPr>
              <a:t>?</a:t>
            </a:r>
          </a:p>
          <a:p>
            <a:pPr marL="342900" indent="-342900" eaLnBrk="0" fontAlgn="base" hangingPunct="0">
              <a:spcBef>
                <a:spcPct val="20000"/>
              </a:spcBef>
              <a:spcAft>
                <a:spcPct val="0"/>
              </a:spcAft>
              <a:buClr>
                <a:schemeClr val="accent1"/>
              </a:buClr>
              <a:buSzPct val="65000"/>
              <a:defRPr/>
            </a:pPr>
            <a:endParaRPr lang="en-US" sz="2200" kern="0" dirty="0">
              <a:latin typeface="Calibri" pitchFamily="34" charset="0"/>
              <a:cs typeface="Calibri" pitchFamily="34" charset="0"/>
            </a:endParaRPr>
          </a:p>
        </p:txBody>
      </p:sp>
      <p:graphicFrame>
        <p:nvGraphicFramePr>
          <p:cNvPr id="2" name="Object 1"/>
          <p:cNvGraphicFramePr>
            <a:graphicFrameLocks noChangeAspect="1"/>
          </p:cNvGraphicFramePr>
          <p:nvPr>
            <p:extLst/>
          </p:nvPr>
        </p:nvGraphicFramePr>
        <p:xfrm>
          <a:off x="3038475" y="2054225"/>
          <a:ext cx="5822950" cy="654050"/>
        </p:xfrm>
        <a:graphic>
          <a:graphicData uri="http://schemas.openxmlformats.org/presentationml/2006/ole">
            <mc:AlternateContent xmlns:mc="http://schemas.openxmlformats.org/markup-compatibility/2006">
              <mc:Choice xmlns:v="urn:schemas-microsoft-com:vml" Requires="v">
                <p:oleObj spid="_x0000_s8245" name="Equation" r:id="rId7" imgW="3517560" imgH="419040" progId="Equation.3">
                  <p:embed/>
                </p:oleObj>
              </mc:Choice>
              <mc:Fallback>
                <p:oleObj name="Equation" r:id="rId7" imgW="3517560" imgH="419040" progId="Equation.3">
                  <p:embed/>
                  <p:pic>
                    <p:nvPicPr>
                      <p:cNvPr id="2"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8475" y="2054225"/>
                        <a:ext cx="5822950" cy="654050"/>
                      </a:xfrm>
                      <a:prstGeom prst="rect">
                        <a:avLst/>
                      </a:prstGeom>
                      <a:solidFill>
                        <a:srgbClr val="FF0000">
                          <a:alpha val="34117"/>
                        </a:srgbClr>
                      </a:solidFill>
                    </p:spPr>
                  </p:pic>
                </p:oleObj>
              </mc:Fallback>
            </mc:AlternateContent>
          </a:graphicData>
        </a:graphic>
      </p:graphicFrame>
      <p:sp>
        <p:nvSpPr>
          <p:cNvPr id="10" name="TextBox 9"/>
          <p:cNvSpPr txBox="1"/>
          <p:nvPr/>
        </p:nvSpPr>
        <p:spPr>
          <a:xfrm>
            <a:off x="1845866" y="3544215"/>
            <a:ext cx="8551494" cy="1446550"/>
          </a:xfrm>
          <a:prstGeom prst="rect">
            <a:avLst/>
          </a:prstGeom>
          <a:solidFill>
            <a:srgbClr val="00B0F0">
              <a:alpha val="30000"/>
            </a:srgbClr>
          </a:solidFill>
        </p:spPr>
        <p:txBody>
          <a:bodyPr wrap="square" rtlCol="0">
            <a:spAutoFit/>
          </a:bodyPr>
          <a:lstStyle/>
          <a:p>
            <a:r>
              <a:rPr lang="en-US" sz="2200" dirty="0">
                <a:latin typeface="Calibri" pitchFamily="34" charset="0"/>
                <a:cs typeface="Calibri" pitchFamily="34" charset="0"/>
              </a:rPr>
              <a:t>What is the best scoring rule (weights on inputs and outputs) for this organization? </a:t>
            </a:r>
          </a:p>
          <a:p>
            <a:r>
              <a:rPr lang="en-US" sz="2200" dirty="0">
                <a:latin typeface="Calibri" pitchFamily="34" charset="0"/>
                <a:cs typeface="Calibri" pitchFamily="34" charset="0"/>
              </a:rPr>
              <a:t>If we use that particular scoring rule, what is the relative efficiency of this organization (on 0-1 scale)? </a:t>
            </a:r>
          </a:p>
        </p:txBody>
      </p:sp>
      <p:sp>
        <p:nvSpPr>
          <p:cNvPr id="3" name="Title 2"/>
          <p:cNvSpPr>
            <a:spLocks noGrp="1"/>
          </p:cNvSpPr>
          <p:nvPr>
            <p:ph type="title"/>
          </p:nvPr>
        </p:nvSpPr>
        <p:spPr/>
        <p:txBody>
          <a:bodyPr/>
          <a:lstStyle/>
          <a:p>
            <a:r>
              <a:rPr lang="en-US" dirty="0"/>
              <a:t>DEA Formulation</a:t>
            </a:r>
            <a:br>
              <a:rPr lang="en-US" dirty="0"/>
            </a:br>
            <a:endParaRPr lang="en-US" dirty="0"/>
          </a:p>
        </p:txBody>
      </p:sp>
    </p:spTree>
    <p:custDataLst>
      <p:tags r:id="rId2"/>
    </p:custDataLst>
    <p:extLst>
      <p:ext uri="{BB962C8B-B14F-4D97-AF65-F5344CB8AC3E}">
        <p14:creationId xmlns:p14="http://schemas.microsoft.com/office/powerpoint/2010/main" val="25553228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2952875" y="1698071"/>
          <a:ext cx="6271885" cy="2225040"/>
        </p:xfrm>
        <a:graphic>
          <a:graphicData uri="http://schemas.openxmlformats.org/drawingml/2006/table">
            <a:tbl>
              <a:tblPr firstRow="1" bandRow="1">
                <a:tableStyleId>{5C22544A-7EE6-4342-B048-85BDC9FD1C3A}</a:tableStyleId>
              </a:tblPr>
              <a:tblGrid>
                <a:gridCol w="1254377">
                  <a:extLst>
                    <a:ext uri="{9D8B030D-6E8A-4147-A177-3AD203B41FA5}">
                      <a16:colId xmlns:a16="http://schemas.microsoft.com/office/drawing/2014/main" val="20000"/>
                    </a:ext>
                  </a:extLst>
                </a:gridCol>
                <a:gridCol w="1254377">
                  <a:extLst>
                    <a:ext uri="{9D8B030D-6E8A-4147-A177-3AD203B41FA5}">
                      <a16:colId xmlns:a16="http://schemas.microsoft.com/office/drawing/2014/main" val="20001"/>
                    </a:ext>
                  </a:extLst>
                </a:gridCol>
                <a:gridCol w="1254377">
                  <a:extLst>
                    <a:ext uri="{9D8B030D-6E8A-4147-A177-3AD203B41FA5}">
                      <a16:colId xmlns:a16="http://schemas.microsoft.com/office/drawing/2014/main" val="20002"/>
                    </a:ext>
                  </a:extLst>
                </a:gridCol>
                <a:gridCol w="1254377">
                  <a:extLst>
                    <a:ext uri="{9D8B030D-6E8A-4147-A177-3AD203B41FA5}">
                      <a16:colId xmlns:a16="http://schemas.microsoft.com/office/drawing/2014/main" val="20003"/>
                    </a:ext>
                  </a:extLst>
                </a:gridCol>
                <a:gridCol w="1254377">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r>
                        <a:rPr lang="en-US" dirty="0">
                          <a:solidFill>
                            <a:schemeClr val="tx1"/>
                          </a:solidFill>
                        </a:rPr>
                        <a:t>Deposits</a:t>
                      </a:r>
                    </a:p>
                  </a:txBody>
                  <a:tcPr/>
                </a:tc>
                <a:tc>
                  <a:txBody>
                    <a:bodyPr/>
                    <a:lstStyle/>
                    <a:p>
                      <a:r>
                        <a:rPr lang="en-US" dirty="0">
                          <a:solidFill>
                            <a:schemeClr val="tx1"/>
                          </a:solidFill>
                        </a:rPr>
                        <a:t>Loans</a:t>
                      </a:r>
                    </a:p>
                  </a:txBody>
                  <a:tcPr/>
                </a:tc>
                <a:tc>
                  <a:txBody>
                    <a:bodyPr/>
                    <a:lstStyle/>
                    <a:p>
                      <a:r>
                        <a:rPr lang="en-US" dirty="0">
                          <a:solidFill>
                            <a:schemeClr val="tx1"/>
                          </a:solidFill>
                        </a:rPr>
                        <a:t>Expense</a:t>
                      </a:r>
                    </a:p>
                  </a:txBody>
                  <a:tcPr/>
                </a:tc>
                <a:tc>
                  <a:txBody>
                    <a:bodyPr/>
                    <a:lstStyle/>
                    <a:p>
                      <a:pPr algn="ctr"/>
                      <a:r>
                        <a:rPr lang="en-US" dirty="0">
                          <a:solidFill>
                            <a:schemeClr val="tx1"/>
                          </a:solidFill>
                        </a:rPr>
                        <a:t>FTEs</a:t>
                      </a:r>
                    </a:p>
                  </a:txBody>
                  <a:tcPr/>
                </a:tc>
                <a:extLst>
                  <a:ext uri="{0D108BD9-81ED-4DB2-BD59-A6C34878D82A}">
                    <a16:rowId xmlns:a16="http://schemas.microsoft.com/office/drawing/2014/main" val="10000"/>
                  </a:ext>
                </a:extLst>
              </a:tr>
              <a:tr h="370840">
                <a:tc>
                  <a:txBody>
                    <a:bodyPr/>
                    <a:lstStyle/>
                    <a:p>
                      <a:r>
                        <a:rPr lang="en-US" dirty="0"/>
                        <a:t>Branch 1</a:t>
                      </a:r>
                    </a:p>
                  </a:txBody>
                  <a:tcPr/>
                </a:tc>
                <a:tc>
                  <a:txBody>
                    <a:bodyPr/>
                    <a:lstStyle/>
                    <a:p>
                      <a:pPr algn="ctr"/>
                      <a:r>
                        <a:rPr lang="en-US" dirty="0">
                          <a:solidFill>
                            <a:schemeClr val="tx1"/>
                          </a:solidFill>
                        </a:rPr>
                        <a:t>31</a:t>
                      </a:r>
                    </a:p>
                  </a:txBody>
                  <a:tcPr/>
                </a:tc>
                <a:tc>
                  <a:txBody>
                    <a:bodyPr/>
                    <a:lstStyle/>
                    <a:p>
                      <a:pPr algn="ctr"/>
                      <a:r>
                        <a:rPr lang="en-US" dirty="0">
                          <a:solidFill>
                            <a:schemeClr val="tx1"/>
                          </a:solidFill>
                        </a:rPr>
                        <a:t>10</a:t>
                      </a:r>
                    </a:p>
                  </a:txBody>
                  <a:tcPr/>
                </a:tc>
                <a:tc>
                  <a:txBody>
                    <a:bodyPr/>
                    <a:lstStyle/>
                    <a:p>
                      <a:pPr algn="ctr"/>
                      <a:r>
                        <a:rPr lang="en-US" dirty="0">
                          <a:solidFill>
                            <a:schemeClr val="tx1"/>
                          </a:solidFill>
                        </a:rPr>
                        <a:t>100</a:t>
                      </a:r>
                    </a:p>
                  </a:txBody>
                  <a:tcPr/>
                </a:tc>
                <a:tc>
                  <a:txBody>
                    <a:bodyPr/>
                    <a:lstStyle/>
                    <a:p>
                      <a:pPr algn="ctr"/>
                      <a:r>
                        <a:rPr lang="en-US" dirty="0">
                          <a:solidFill>
                            <a:schemeClr val="tx1"/>
                          </a:solidFill>
                        </a:rPr>
                        <a:t>5</a:t>
                      </a:r>
                    </a:p>
                  </a:txBody>
                  <a:tcPr/>
                </a:tc>
                <a:extLst>
                  <a:ext uri="{0D108BD9-81ED-4DB2-BD59-A6C34878D82A}">
                    <a16:rowId xmlns:a16="http://schemas.microsoft.com/office/drawing/2014/main" val="10001"/>
                  </a:ext>
                </a:extLst>
              </a:tr>
              <a:tr h="370840">
                <a:tc>
                  <a:txBody>
                    <a:bodyPr/>
                    <a:lstStyle/>
                    <a:p>
                      <a:r>
                        <a:rPr lang="en-US" dirty="0"/>
                        <a:t>Branch</a:t>
                      </a:r>
                      <a:r>
                        <a:rPr lang="en-US" baseline="0" dirty="0"/>
                        <a:t> 2</a:t>
                      </a:r>
                      <a:endParaRPr lang="en-US" dirty="0"/>
                    </a:p>
                  </a:txBody>
                  <a:tcPr/>
                </a:tc>
                <a:tc>
                  <a:txBody>
                    <a:bodyPr/>
                    <a:lstStyle/>
                    <a:p>
                      <a:pPr algn="ctr"/>
                      <a:r>
                        <a:rPr lang="en-US" dirty="0">
                          <a:solidFill>
                            <a:schemeClr val="tx1"/>
                          </a:solidFill>
                        </a:rPr>
                        <a:t>25</a:t>
                      </a:r>
                    </a:p>
                  </a:txBody>
                  <a:tcPr/>
                </a:tc>
                <a:tc>
                  <a:txBody>
                    <a:bodyPr/>
                    <a:lstStyle/>
                    <a:p>
                      <a:pPr algn="ctr"/>
                      <a:r>
                        <a:rPr lang="en-US" dirty="0">
                          <a:solidFill>
                            <a:schemeClr val="tx1"/>
                          </a:solidFill>
                        </a:rPr>
                        <a:t>15</a:t>
                      </a:r>
                    </a:p>
                  </a:txBody>
                  <a:tcPr/>
                </a:tc>
                <a:tc>
                  <a:txBody>
                    <a:bodyPr/>
                    <a:lstStyle/>
                    <a:p>
                      <a:pPr algn="ctr"/>
                      <a:r>
                        <a:rPr lang="en-US" baseline="0" dirty="0">
                          <a:solidFill>
                            <a:schemeClr val="tx1"/>
                          </a:solidFill>
                        </a:rPr>
                        <a:t>100</a:t>
                      </a:r>
                      <a:endParaRPr lang="en-US" dirty="0">
                        <a:solidFill>
                          <a:schemeClr val="tx1"/>
                        </a:solidFill>
                      </a:endParaRPr>
                    </a:p>
                  </a:txBody>
                  <a:tcPr/>
                </a:tc>
                <a:tc>
                  <a:txBody>
                    <a:bodyPr/>
                    <a:lstStyle/>
                    <a:p>
                      <a:pPr algn="ctr"/>
                      <a:r>
                        <a:rPr lang="en-US" dirty="0">
                          <a:solidFill>
                            <a:schemeClr val="tx1"/>
                          </a:solidFill>
                        </a:rPr>
                        <a:t>5</a:t>
                      </a:r>
                    </a:p>
                  </a:txBody>
                  <a:tcPr/>
                </a:tc>
                <a:extLst>
                  <a:ext uri="{0D108BD9-81ED-4DB2-BD59-A6C34878D82A}">
                    <a16:rowId xmlns:a16="http://schemas.microsoft.com/office/drawing/2014/main" val="10002"/>
                  </a:ext>
                </a:extLst>
              </a:tr>
              <a:tr h="370840">
                <a:tc>
                  <a:txBody>
                    <a:bodyPr/>
                    <a:lstStyle/>
                    <a:p>
                      <a:r>
                        <a:rPr lang="en-US" dirty="0"/>
                        <a:t>Branch 3</a:t>
                      </a:r>
                    </a:p>
                  </a:txBody>
                  <a:tcPr/>
                </a:tc>
                <a:tc>
                  <a:txBody>
                    <a:bodyPr/>
                    <a:lstStyle/>
                    <a:p>
                      <a:pPr algn="ctr"/>
                      <a:r>
                        <a:rPr lang="en-US" dirty="0">
                          <a:solidFill>
                            <a:schemeClr val="tx1"/>
                          </a:solidFill>
                        </a:rPr>
                        <a:t>30</a:t>
                      </a:r>
                    </a:p>
                  </a:txBody>
                  <a:tcPr/>
                </a:tc>
                <a:tc>
                  <a:txBody>
                    <a:bodyPr/>
                    <a:lstStyle/>
                    <a:p>
                      <a:pPr algn="ctr"/>
                      <a:r>
                        <a:rPr lang="en-US" dirty="0">
                          <a:solidFill>
                            <a:schemeClr val="tx1"/>
                          </a:solidFill>
                        </a:rPr>
                        <a:t>20</a:t>
                      </a:r>
                    </a:p>
                  </a:txBody>
                  <a:tcPr/>
                </a:tc>
                <a:tc>
                  <a:txBody>
                    <a:bodyPr/>
                    <a:lstStyle/>
                    <a:p>
                      <a:pPr algn="ctr"/>
                      <a:r>
                        <a:rPr lang="en-US" dirty="0">
                          <a:solidFill>
                            <a:schemeClr val="tx1"/>
                          </a:solidFill>
                        </a:rPr>
                        <a:t>100</a:t>
                      </a:r>
                    </a:p>
                  </a:txBody>
                  <a:tcPr/>
                </a:tc>
                <a:tc>
                  <a:txBody>
                    <a:bodyPr/>
                    <a:lstStyle/>
                    <a:p>
                      <a:pPr algn="ctr"/>
                      <a:r>
                        <a:rPr lang="en-US" dirty="0">
                          <a:solidFill>
                            <a:schemeClr val="tx1"/>
                          </a:solidFill>
                        </a:rPr>
                        <a:t>5</a:t>
                      </a:r>
                    </a:p>
                  </a:txBody>
                  <a:tcPr/>
                </a:tc>
                <a:extLst>
                  <a:ext uri="{0D108BD9-81ED-4DB2-BD59-A6C34878D82A}">
                    <a16:rowId xmlns:a16="http://schemas.microsoft.com/office/drawing/2014/main" val="10003"/>
                  </a:ext>
                </a:extLst>
              </a:tr>
              <a:tr h="370840">
                <a:tc>
                  <a:txBody>
                    <a:bodyPr/>
                    <a:lstStyle/>
                    <a:p>
                      <a:r>
                        <a:rPr lang="en-US" dirty="0"/>
                        <a:t>Branch</a:t>
                      </a:r>
                      <a:r>
                        <a:rPr lang="en-US" baseline="0" dirty="0"/>
                        <a:t> 4</a:t>
                      </a:r>
                      <a:endParaRPr lang="en-US" dirty="0"/>
                    </a:p>
                  </a:txBody>
                  <a:tcPr/>
                </a:tc>
                <a:tc>
                  <a:txBody>
                    <a:bodyPr/>
                    <a:lstStyle/>
                    <a:p>
                      <a:pPr algn="ctr"/>
                      <a:r>
                        <a:rPr lang="en-US" dirty="0">
                          <a:solidFill>
                            <a:schemeClr val="tx1"/>
                          </a:solidFill>
                        </a:rPr>
                        <a:t>23</a:t>
                      </a:r>
                    </a:p>
                  </a:txBody>
                  <a:tcPr/>
                </a:tc>
                <a:tc>
                  <a:txBody>
                    <a:bodyPr/>
                    <a:lstStyle/>
                    <a:p>
                      <a:pPr algn="ctr"/>
                      <a:r>
                        <a:rPr lang="en-US" dirty="0">
                          <a:solidFill>
                            <a:schemeClr val="tx1"/>
                          </a:solidFill>
                        </a:rPr>
                        <a:t>23</a:t>
                      </a:r>
                    </a:p>
                  </a:txBody>
                  <a:tcPr/>
                </a:tc>
                <a:tc>
                  <a:txBody>
                    <a:bodyPr/>
                    <a:lstStyle/>
                    <a:p>
                      <a:pPr algn="ctr"/>
                      <a:r>
                        <a:rPr lang="en-US" dirty="0">
                          <a:solidFill>
                            <a:schemeClr val="tx1"/>
                          </a:solidFill>
                        </a:rPr>
                        <a:t>100  </a:t>
                      </a:r>
                    </a:p>
                  </a:txBody>
                  <a:tcPr/>
                </a:tc>
                <a:tc>
                  <a:txBody>
                    <a:bodyPr/>
                    <a:lstStyle/>
                    <a:p>
                      <a:pPr algn="ctr"/>
                      <a:r>
                        <a:rPr lang="en-US" dirty="0">
                          <a:solidFill>
                            <a:schemeClr val="tx1"/>
                          </a:solidFill>
                        </a:rPr>
                        <a:t>6</a:t>
                      </a:r>
                    </a:p>
                  </a:txBody>
                  <a:tcPr/>
                </a:tc>
                <a:extLst>
                  <a:ext uri="{0D108BD9-81ED-4DB2-BD59-A6C34878D82A}">
                    <a16:rowId xmlns:a16="http://schemas.microsoft.com/office/drawing/2014/main" val="10004"/>
                  </a:ext>
                </a:extLst>
              </a:tr>
              <a:tr h="370840">
                <a:tc>
                  <a:txBody>
                    <a:bodyPr/>
                    <a:lstStyle/>
                    <a:p>
                      <a:r>
                        <a:rPr lang="en-US" dirty="0"/>
                        <a:t>Branch</a:t>
                      </a:r>
                      <a:r>
                        <a:rPr lang="en-US" baseline="0" dirty="0"/>
                        <a:t> 5</a:t>
                      </a:r>
                      <a:endParaRPr lang="en-US" dirty="0"/>
                    </a:p>
                  </a:txBody>
                  <a:tcPr/>
                </a:tc>
                <a:tc>
                  <a:txBody>
                    <a:bodyPr/>
                    <a:lstStyle/>
                    <a:p>
                      <a:pPr algn="ctr"/>
                      <a:r>
                        <a:rPr lang="en-US" dirty="0">
                          <a:solidFill>
                            <a:schemeClr val="tx1"/>
                          </a:solidFill>
                        </a:rPr>
                        <a:t>20</a:t>
                      </a:r>
                    </a:p>
                  </a:txBody>
                  <a:tcPr/>
                </a:tc>
                <a:tc>
                  <a:txBody>
                    <a:bodyPr/>
                    <a:lstStyle/>
                    <a:p>
                      <a:pPr algn="ctr"/>
                      <a:r>
                        <a:rPr lang="en-US" dirty="0">
                          <a:solidFill>
                            <a:schemeClr val="tx1"/>
                          </a:solidFill>
                        </a:rPr>
                        <a:t>30</a:t>
                      </a:r>
                    </a:p>
                  </a:txBody>
                  <a:tcPr/>
                </a:tc>
                <a:tc>
                  <a:txBody>
                    <a:bodyPr/>
                    <a:lstStyle/>
                    <a:p>
                      <a:pPr algn="ctr"/>
                      <a:r>
                        <a:rPr lang="en-US" dirty="0">
                          <a:solidFill>
                            <a:schemeClr val="tx1"/>
                          </a:solidFill>
                        </a:rPr>
                        <a:t>100</a:t>
                      </a:r>
                    </a:p>
                  </a:txBody>
                  <a:tcPr/>
                </a:tc>
                <a:tc>
                  <a:txBody>
                    <a:bodyPr/>
                    <a:lstStyle/>
                    <a:p>
                      <a:pPr algn="ctr"/>
                      <a:r>
                        <a:rPr lang="en-US" dirty="0">
                          <a:solidFill>
                            <a:schemeClr val="tx1"/>
                          </a:solidFill>
                        </a:rPr>
                        <a:t>5</a:t>
                      </a:r>
                    </a:p>
                  </a:txBody>
                  <a:tcPr/>
                </a:tc>
                <a:extLst>
                  <a:ext uri="{0D108BD9-81ED-4DB2-BD59-A6C34878D82A}">
                    <a16:rowId xmlns:a16="http://schemas.microsoft.com/office/drawing/2014/main" val="10005"/>
                  </a:ext>
                </a:extLst>
              </a:tr>
            </a:tbl>
          </a:graphicData>
        </a:graphic>
      </p:graphicFrame>
      <p:sp>
        <p:nvSpPr>
          <p:cNvPr id="7" name="Left Brace 6"/>
          <p:cNvSpPr/>
          <p:nvPr/>
        </p:nvSpPr>
        <p:spPr bwMode="auto">
          <a:xfrm rot="16200000">
            <a:off x="5292537" y="3510646"/>
            <a:ext cx="691290" cy="1548070"/>
          </a:xfrm>
          <a:prstGeom prst="leftBrace">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b="1">
              <a:latin typeface="Garamond" pitchFamily="18" charset="0"/>
            </a:endParaRPr>
          </a:p>
        </p:txBody>
      </p:sp>
      <p:sp>
        <p:nvSpPr>
          <p:cNvPr id="8" name="Left Brace 7"/>
          <p:cNvSpPr/>
          <p:nvPr/>
        </p:nvSpPr>
        <p:spPr bwMode="auto">
          <a:xfrm rot="16200000">
            <a:off x="7861383" y="3533772"/>
            <a:ext cx="691290" cy="1420985"/>
          </a:xfrm>
          <a:prstGeom prst="leftBrace">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b="1">
              <a:latin typeface="Garamond" pitchFamily="18" charset="0"/>
            </a:endParaRPr>
          </a:p>
        </p:txBody>
      </p:sp>
      <p:sp>
        <p:nvSpPr>
          <p:cNvPr id="9" name="TextBox 8"/>
          <p:cNvSpPr txBox="1"/>
          <p:nvPr/>
        </p:nvSpPr>
        <p:spPr>
          <a:xfrm>
            <a:off x="5180365" y="1196356"/>
            <a:ext cx="915635" cy="369332"/>
          </a:xfrm>
          <a:prstGeom prst="rect">
            <a:avLst/>
          </a:prstGeom>
          <a:noFill/>
        </p:spPr>
        <p:txBody>
          <a:bodyPr wrap="none" rtlCol="0">
            <a:spAutoFit/>
          </a:bodyPr>
          <a:lstStyle/>
          <a:p>
            <a:r>
              <a:rPr lang="en-US" dirty="0"/>
              <a:t>outputs</a:t>
            </a:r>
          </a:p>
        </p:txBody>
      </p:sp>
      <p:sp>
        <p:nvSpPr>
          <p:cNvPr id="10" name="TextBox 9"/>
          <p:cNvSpPr txBox="1"/>
          <p:nvPr/>
        </p:nvSpPr>
        <p:spPr>
          <a:xfrm>
            <a:off x="7496535" y="1196356"/>
            <a:ext cx="769763" cy="369332"/>
          </a:xfrm>
          <a:prstGeom prst="rect">
            <a:avLst/>
          </a:prstGeom>
          <a:noFill/>
        </p:spPr>
        <p:txBody>
          <a:bodyPr wrap="none" rtlCol="0">
            <a:spAutoFit/>
          </a:bodyPr>
          <a:lstStyle/>
          <a:p>
            <a:r>
              <a:rPr lang="en-US" dirty="0"/>
              <a:t>inputs</a:t>
            </a:r>
          </a:p>
        </p:txBody>
      </p:sp>
      <p:sp>
        <p:nvSpPr>
          <p:cNvPr id="11" name="TextBox 10"/>
          <p:cNvSpPr txBox="1"/>
          <p:nvPr/>
        </p:nvSpPr>
        <p:spPr>
          <a:xfrm>
            <a:off x="635154" y="4628716"/>
            <a:ext cx="3835653" cy="769441"/>
          </a:xfrm>
          <a:prstGeom prst="rect">
            <a:avLst/>
          </a:prstGeom>
          <a:noFill/>
        </p:spPr>
        <p:txBody>
          <a:bodyPr wrap="square" rtlCol="0">
            <a:spAutoFit/>
          </a:bodyPr>
          <a:lstStyle/>
          <a:p>
            <a:r>
              <a:rPr lang="en-US" sz="2200" dirty="0">
                <a:latin typeface="Calibri" pitchFamily="34" charset="0"/>
                <a:cs typeface="Calibri" pitchFamily="34" charset="0"/>
              </a:rPr>
              <a:t>A consultant for B2 chooses </a:t>
            </a:r>
          </a:p>
          <a:p>
            <a:r>
              <a:rPr lang="en-US" sz="2200" dirty="0">
                <a:latin typeface="Calibri" pitchFamily="34" charset="0"/>
                <a:cs typeface="Calibri" pitchFamily="34" charset="0"/>
              </a:rPr>
              <a:t>the scoring rule (weights): </a:t>
            </a:r>
          </a:p>
        </p:txBody>
      </p:sp>
      <p:sp>
        <p:nvSpPr>
          <p:cNvPr id="12" name="Rectangle 11"/>
          <p:cNvSpPr/>
          <p:nvPr/>
        </p:nvSpPr>
        <p:spPr bwMode="auto">
          <a:xfrm>
            <a:off x="4576109" y="4818671"/>
            <a:ext cx="2124145" cy="499265"/>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dirty="0" err="1">
                <a:latin typeface="Calibri" pitchFamily="34" charset="0"/>
                <a:cs typeface="Calibri" pitchFamily="34" charset="0"/>
              </a:rPr>
              <a:t>o</a:t>
            </a:r>
            <a:r>
              <a:rPr lang="en-US" baseline="-25000" dirty="0" err="1">
                <a:latin typeface="Calibri" pitchFamily="34" charset="0"/>
                <a:cs typeface="Calibri" pitchFamily="34" charset="0"/>
              </a:rPr>
              <a:t>D</a:t>
            </a:r>
            <a:r>
              <a:rPr lang="en-US" dirty="0">
                <a:latin typeface="Calibri" pitchFamily="34" charset="0"/>
                <a:cs typeface="Calibri" pitchFamily="34" charset="0"/>
              </a:rPr>
              <a:t>  and </a:t>
            </a:r>
            <a:r>
              <a:rPr lang="en-US" dirty="0" err="1">
                <a:latin typeface="Calibri" pitchFamily="34" charset="0"/>
                <a:cs typeface="Calibri" pitchFamily="34" charset="0"/>
              </a:rPr>
              <a:t>o</a:t>
            </a:r>
            <a:r>
              <a:rPr lang="en-US" baseline="-25000" dirty="0" err="1">
                <a:latin typeface="Calibri" pitchFamily="34" charset="0"/>
                <a:cs typeface="Calibri" pitchFamily="34" charset="0"/>
              </a:rPr>
              <a:t>L</a:t>
            </a:r>
            <a:endParaRPr lang="en-US" sz="2400" b="1" baseline="-25000" dirty="0">
              <a:latin typeface="Calibri" pitchFamily="34" charset="0"/>
              <a:cs typeface="Calibri" pitchFamily="34" charset="0"/>
            </a:endParaRPr>
          </a:p>
        </p:txBody>
      </p:sp>
      <p:sp>
        <p:nvSpPr>
          <p:cNvPr id="14" name="Rectangle 13"/>
          <p:cNvSpPr/>
          <p:nvPr/>
        </p:nvSpPr>
        <p:spPr bwMode="auto">
          <a:xfrm>
            <a:off x="7486934" y="4818671"/>
            <a:ext cx="1440187" cy="499265"/>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err="1">
                <a:latin typeface="Calibri" pitchFamily="34" charset="0"/>
                <a:cs typeface="Calibri" pitchFamily="34" charset="0"/>
              </a:rPr>
              <a:t>i</a:t>
            </a:r>
            <a:r>
              <a:rPr lang="en-US" baseline="-25000" dirty="0" err="1">
                <a:latin typeface="Calibri" pitchFamily="34" charset="0"/>
                <a:cs typeface="Calibri" pitchFamily="34" charset="0"/>
              </a:rPr>
              <a:t>E</a:t>
            </a:r>
            <a:r>
              <a:rPr lang="en-US" dirty="0">
                <a:latin typeface="Calibri" pitchFamily="34" charset="0"/>
                <a:cs typeface="Calibri" pitchFamily="34" charset="0"/>
              </a:rPr>
              <a:t>        </a:t>
            </a:r>
            <a:r>
              <a:rPr lang="en-US" dirty="0" err="1">
                <a:latin typeface="Calibri" pitchFamily="34" charset="0"/>
                <a:cs typeface="Calibri" pitchFamily="34" charset="0"/>
              </a:rPr>
              <a:t>i</a:t>
            </a:r>
            <a:r>
              <a:rPr lang="en-US" baseline="-25000" dirty="0" err="1">
                <a:latin typeface="Calibri" pitchFamily="34" charset="0"/>
                <a:cs typeface="Calibri" pitchFamily="34" charset="0"/>
              </a:rPr>
              <a:t>F</a:t>
            </a:r>
            <a:r>
              <a:rPr lang="en-US" baseline="-25000" dirty="0">
                <a:latin typeface="Calibri" pitchFamily="34" charset="0"/>
                <a:cs typeface="Calibri" pitchFamily="34" charset="0"/>
              </a:rPr>
              <a:t>    </a:t>
            </a:r>
            <a:endParaRPr lang="en-US" sz="2400" b="1" baseline="-25000" dirty="0">
              <a:latin typeface="Calibri" pitchFamily="34" charset="0"/>
              <a:cs typeface="Calibri" pitchFamily="34" charset="0"/>
            </a:endParaRPr>
          </a:p>
        </p:txBody>
      </p:sp>
      <p:sp>
        <p:nvSpPr>
          <p:cNvPr id="15" name="TextBox 14"/>
          <p:cNvSpPr txBox="1"/>
          <p:nvPr/>
        </p:nvSpPr>
        <p:spPr>
          <a:xfrm>
            <a:off x="2601146" y="5478379"/>
            <a:ext cx="8066855" cy="646331"/>
          </a:xfrm>
          <a:prstGeom prst="rect">
            <a:avLst/>
          </a:prstGeom>
          <a:noFill/>
        </p:spPr>
        <p:txBody>
          <a:bodyPr wrap="square" rtlCol="0">
            <a:spAutoFit/>
          </a:bodyPr>
          <a:lstStyle/>
          <a:p>
            <a:r>
              <a:rPr lang="en-US" dirty="0">
                <a:latin typeface="Calibri" pitchFamily="34" charset="0"/>
                <a:cs typeface="Calibri" pitchFamily="34" charset="0"/>
              </a:rPr>
              <a:t>1. Gives the best score for B2 (Maximize the score for B2) </a:t>
            </a:r>
          </a:p>
          <a:p>
            <a:r>
              <a:rPr lang="en-US" dirty="0">
                <a:latin typeface="Calibri" pitchFamily="34" charset="0"/>
                <a:cs typeface="Calibri" pitchFamily="34" charset="0"/>
              </a:rPr>
              <a:t>2. All organizations’ efficiencies are on [0,1] scale.</a:t>
            </a:r>
          </a:p>
        </p:txBody>
      </p:sp>
      <p:sp>
        <p:nvSpPr>
          <p:cNvPr id="2" name="Title 1"/>
          <p:cNvSpPr>
            <a:spLocks noGrp="1"/>
          </p:cNvSpPr>
          <p:nvPr>
            <p:ph type="title"/>
          </p:nvPr>
        </p:nvSpPr>
        <p:spPr/>
        <p:txBody>
          <a:bodyPr>
            <a:normAutofit fontScale="90000"/>
          </a:bodyPr>
          <a:lstStyle/>
          <a:p>
            <a:r>
              <a:rPr lang="en-US" dirty="0"/>
              <a:t>DEA Formulation for Branch 2</a:t>
            </a:r>
            <a:br>
              <a:rPr lang="en-US" dirty="0"/>
            </a:br>
            <a:r>
              <a:rPr lang="en-US" dirty="0"/>
              <a:t>Metropolis banks II</a:t>
            </a:r>
            <a:br>
              <a:rPr lang="en-US" dirty="0"/>
            </a:br>
            <a:endParaRPr lang="en-US" dirty="0"/>
          </a:p>
        </p:txBody>
      </p:sp>
    </p:spTree>
    <p:custDataLst>
      <p:tags r:id="rId1"/>
    </p:custDataLst>
    <p:extLst>
      <p:ext uri="{BB962C8B-B14F-4D97-AF65-F5344CB8AC3E}">
        <p14:creationId xmlns:p14="http://schemas.microsoft.com/office/powerpoint/2010/main" val="18531999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901592" y="3528484"/>
            <a:ext cx="8338740" cy="1843440"/>
          </a:xfrm>
          <a:prstGeom prst="rect">
            <a:avLst/>
          </a:prstGeom>
          <a:solidFill>
            <a:srgbClr val="00B0F0">
              <a:alpha val="32000"/>
            </a:srgbClr>
          </a:solidFill>
          <a:ln w="158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b="1">
              <a:latin typeface="Garamond" pitchFamily="18" charset="0"/>
            </a:endParaRPr>
          </a:p>
        </p:txBody>
      </p:sp>
      <p:graphicFrame>
        <p:nvGraphicFramePr>
          <p:cNvPr id="24" name="Object 2"/>
          <p:cNvGraphicFramePr>
            <a:graphicFrameLocks noChangeAspect="1"/>
          </p:cNvGraphicFramePr>
          <p:nvPr>
            <p:extLst/>
          </p:nvPr>
        </p:nvGraphicFramePr>
        <p:xfrm>
          <a:off x="1843572" y="1774960"/>
          <a:ext cx="8214828" cy="806450"/>
        </p:xfrm>
        <a:graphic>
          <a:graphicData uri="http://schemas.openxmlformats.org/presentationml/2006/ole">
            <mc:AlternateContent xmlns:mc="http://schemas.openxmlformats.org/markup-compatibility/2006">
              <mc:Choice xmlns:v="urn:schemas-microsoft-com:vml" Requires="v">
                <p:oleObj spid="_x0000_s9296" name="Equation" r:id="rId5" imgW="4228920" imgH="431640" progId="Equation.3">
                  <p:embed/>
                </p:oleObj>
              </mc:Choice>
              <mc:Fallback>
                <p:oleObj name="Equation" r:id="rId5" imgW="4228920" imgH="431640" progId="Equation.3">
                  <p:embed/>
                  <p:pic>
                    <p:nvPicPr>
                      <p:cNvPr id="24"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3572" y="1774960"/>
                        <a:ext cx="8214828" cy="806450"/>
                      </a:xfrm>
                      <a:prstGeom prst="rect">
                        <a:avLst/>
                      </a:prstGeom>
                      <a:solidFill>
                        <a:srgbClr val="00B0F0">
                          <a:alpha val="29019"/>
                        </a:srgbClr>
                      </a:solidFill>
                    </p:spPr>
                  </p:pic>
                </p:oleObj>
              </mc:Fallback>
            </mc:AlternateContent>
          </a:graphicData>
        </a:graphic>
      </p:graphicFrame>
      <p:sp>
        <p:nvSpPr>
          <p:cNvPr id="19459" name="Rectangle 2"/>
          <p:cNvSpPr>
            <a:spLocks noChangeArrowheads="1"/>
          </p:cNvSpPr>
          <p:nvPr/>
        </p:nvSpPr>
        <p:spPr bwMode="auto">
          <a:xfrm>
            <a:off x="1905000" y="266700"/>
            <a:ext cx="7772400" cy="1104900"/>
          </a:xfrm>
          <a:prstGeom prst="rect">
            <a:avLst/>
          </a:prstGeom>
          <a:noFill/>
          <a:ln w="9525">
            <a:noFill/>
            <a:miter lim="800000"/>
            <a:headEnd/>
            <a:tailEnd/>
          </a:ln>
        </p:spPr>
        <p:txBody>
          <a:bodyPr lIns="92075" tIns="46038" rIns="92075" bIns="46038" anchor="b"/>
          <a:lstStyle/>
          <a:p>
            <a:endParaRPr lang="en-US" sz="3600" b="1">
              <a:solidFill>
                <a:srgbClr val="FE022A"/>
              </a:solidFill>
            </a:endParaRPr>
          </a:p>
        </p:txBody>
      </p:sp>
      <p:sp>
        <p:nvSpPr>
          <p:cNvPr id="19462" name="Rectangle 3"/>
          <p:cNvSpPr>
            <a:spLocks noChangeArrowheads="1"/>
          </p:cNvSpPr>
          <p:nvPr/>
        </p:nvSpPr>
        <p:spPr bwMode="auto">
          <a:xfrm>
            <a:off x="2133600" y="1828800"/>
            <a:ext cx="8261350" cy="4114800"/>
          </a:xfrm>
          <a:prstGeom prst="rect">
            <a:avLst/>
          </a:prstGeom>
          <a:noFill/>
          <a:ln w="9525">
            <a:noFill/>
            <a:miter lim="800000"/>
            <a:headEnd/>
            <a:tailEnd/>
          </a:ln>
        </p:spPr>
        <p:txBody>
          <a:bodyPr lIns="92075" tIns="46038" rIns="92075" bIns="46038"/>
          <a:lstStyle/>
          <a:p>
            <a:pPr marL="342900" indent="-342900">
              <a:spcBef>
                <a:spcPct val="20000"/>
              </a:spcBef>
              <a:buClr>
                <a:schemeClr val="tx1"/>
              </a:buClr>
              <a:buSzPct val="75000"/>
            </a:pPr>
            <a:endParaRPr lang="en-US" sz="2800">
              <a:solidFill>
                <a:srgbClr val="000000"/>
              </a:solidFill>
            </a:endParaRPr>
          </a:p>
        </p:txBody>
      </p:sp>
      <p:sp>
        <p:nvSpPr>
          <p:cNvPr id="20" name="TextBox 19"/>
          <p:cNvSpPr txBox="1"/>
          <p:nvPr/>
        </p:nvSpPr>
        <p:spPr>
          <a:xfrm>
            <a:off x="1833045" y="3466601"/>
            <a:ext cx="5400646" cy="646331"/>
          </a:xfrm>
          <a:prstGeom prst="rect">
            <a:avLst/>
          </a:prstGeom>
          <a:noFill/>
        </p:spPr>
        <p:txBody>
          <a:bodyPr wrap="none" rtlCol="0">
            <a:spAutoFit/>
          </a:bodyPr>
          <a:lstStyle/>
          <a:p>
            <a:r>
              <a:rPr lang="en-US" dirty="0">
                <a:latin typeface="Calibri" pitchFamily="34" charset="0"/>
                <a:cs typeface="Calibri" pitchFamily="34" charset="0"/>
              </a:rPr>
              <a:t>For all branches (1 through 5): Efficiency of branch </a:t>
            </a:r>
            <a:r>
              <a:rPr lang="en-US" dirty="0" err="1">
                <a:latin typeface="Calibri" pitchFamily="34" charset="0"/>
                <a:cs typeface="Calibri" pitchFamily="34" charset="0"/>
              </a:rPr>
              <a:t>i</a:t>
            </a:r>
            <a:r>
              <a:rPr lang="en-US" dirty="0">
                <a:latin typeface="Calibri" pitchFamily="34" charset="0"/>
                <a:cs typeface="Calibri" pitchFamily="34" charset="0"/>
              </a:rPr>
              <a:t> ≤ 1.</a:t>
            </a:r>
          </a:p>
          <a:p>
            <a:r>
              <a:rPr lang="en-US" dirty="0">
                <a:latin typeface="Calibri" pitchFamily="34" charset="0"/>
                <a:cs typeface="Calibri" pitchFamily="34" charset="0"/>
              </a:rPr>
              <a:t>For given weights (</a:t>
            </a:r>
            <a:r>
              <a:rPr lang="en-US" dirty="0" err="1">
                <a:latin typeface="Calibri" pitchFamily="34" charset="0"/>
                <a:cs typeface="Calibri" pitchFamily="34" charset="0"/>
              </a:rPr>
              <a:t>o</a:t>
            </a:r>
            <a:r>
              <a:rPr lang="en-US" baseline="-25000" dirty="0" err="1">
                <a:latin typeface="Calibri" pitchFamily="34" charset="0"/>
                <a:cs typeface="Calibri" pitchFamily="34" charset="0"/>
              </a:rPr>
              <a:t>D</a:t>
            </a:r>
            <a:r>
              <a:rPr lang="en-US" dirty="0">
                <a:latin typeface="Calibri" pitchFamily="34" charset="0"/>
                <a:cs typeface="Calibri" pitchFamily="34" charset="0"/>
              </a:rPr>
              <a:t>, </a:t>
            </a:r>
            <a:r>
              <a:rPr lang="en-US" dirty="0" err="1">
                <a:latin typeface="Calibri" pitchFamily="34" charset="0"/>
                <a:cs typeface="Calibri" pitchFamily="34" charset="0"/>
              </a:rPr>
              <a:t>o</a:t>
            </a:r>
            <a:r>
              <a:rPr lang="en-US" baseline="-25000" dirty="0" err="1">
                <a:latin typeface="Calibri" pitchFamily="34" charset="0"/>
                <a:cs typeface="Calibri" pitchFamily="34" charset="0"/>
              </a:rPr>
              <a:t>L</a:t>
            </a:r>
            <a:r>
              <a:rPr lang="en-US" dirty="0">
                <a:latin typeface="Calibri" pitchFamily="34" charset="0"/>
                <a:cs typeface="Calibri" pitchFamily="34" charset="0"/>
              </a:rPr>
              <a:t>, </a:t>
            </a:r>
            <a:r>
              <a:rPr lang="en-US" dirty="0" err="1">
                <a:latin typeface="Calibri" pitchFamily="34" charset="0"/>
                <a:cs typeface="Calibri" pitchFamily="34" charset="0"/>
              </a:rPr>
              <a:t>i</a:t>
            </a:r>
            <a:r>
              <a:rPr lang="en-US" baseline="-25000" dirty="0" err="1">
                <a:latin typeface="Calibri" pitchFamily="34" charset="0"/>
                <a:cs typeface="Calibri" pitchFamily="34" charset="0"/>
              </a:rPr>
              <a:t>F</a:t>
            </a:r>
            <a:r>
              <a:rPr lang="en-US" dirty="0">
                <a:latin typeface="Calibri" pitchFamily="34" charset="0"/>
                <a:cs typeface="Calibri" pitchFamily="34" charset="0"/>
              </a:rPr>
              <a:t>, </a:t>
            </a:r>
            <a:r>
              <a:rPr lang="en-US" dirty="0" err="1">
                <a:latin typeface="Calibri" pitchFamily="34" charset="0"/>
                <a:cs typeface="Calibri" pitchFamily="34" charset="0"/>
              </a:rPr>
              <a:t>i</a:t>
            </a:r>
            <a:r>
              <a:rPr lang="en-US" baseline="-25000" dirty="0" err="1">
                <a:latin typeface="Calibri" pitchFamily="34" charset="0"/>
                <a:cs typeface="Calibri" pitchFamily="34" charset="0"/>
              </a:rPr>
              <a:t>E</a:t>
            </a:r>
            <a:r>
              <a:rPr lang="en-US" dirty="0">
                <a:latin typeface="Calibri" pitchFamily="34" charset="0"/>
                <a:cs typeface="Calibri" pitchFamily="34" charset="0"/>
              </a:rPr>
              <a:t>)</a:t>
            </a:r>
          </a:p>
        </p:txBody>
      </p:sp>
      <p:graphicFrame>
        <p:nvGraphicFramePr>
          <p:cNvPr id="58373" name="Object 2"/>
          <p:cNvGraphicFramePr>
            <a:graphicFrameLocks noChangeAspect="1"/>
          </p:cNvGraphicFramePr>
          <p:nvPr>
            <p:extLst/>
          </p:nvPr>
        </p:nvGraphicFramePr>
        <p:xfrm>
          <a:off x="4243810" y="2566063"/>
          <a:ext cx="4472480" cy="936727"/>
        </p:xfrm>
        <a:graphic>
          <a:graphicData uri="http://schemas.openxmlformats.org/presentationml/2006/ole">
            <mc:AlternateContent xmlns:mc="http://schemas.openxmlformats.org/markup-compatibility/2006">
              <mc:Choice xmlns:v="urn:schemas-microsoft-com:vml" Requires="v">
                <p:oleObj spid="_x0000_s9297" name="Equation" r:id="rId7" imgW="2184120" imgH="457200" progId="Equation.3">
                  <p:embed/>
                </p:oleObj>
              </mc:Choice>
              <mc:Fallback>
                <p:oleObj name="Equation" r:id="rId7" imgW="2184120" imgH="457200" progId="Equation.3">
                  <p:embed/>
                  <p:pic>
                    <p:nvPicPr>
                      <p:cNvPr id="58373"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3810" y="2566063"/>
                        <a:ext cx="4472480" cy="93672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nvPr>
        </p:nvGraphicFramePr>
        <p:xfrm>
          <a:off x="6480050" y="4335436"/>
          <a:ext cx="2159000" cy="893763"/>
        </p:xfrm>
        <a:graphic>
          <a:graphicData uri="http://schemas.openxmlformats.org/presentationml/2006/ole">
            <mc:AlternateContent xmlns:mc="http://schemas.openxmlformats.org/markup-compatibility/2006">
              <mc:Choice xmlns:v="urn:schemas-microsoft-com:vml" Requires="v">
                <p:oleObj spid="_x0000_s9298" name="Equation" r:id="rId9" imgW="1041120" imgH="431640" progId="Equation.3">
                  <p:embed/>
                </p:oleObj>
              </mc:Choice>
              <mc:Fallback>
                <p:oleObj name="Equation" r:id="rId9" imgW="1041120" imgH="431640" progId="Equation.3">
                  <p:embed/>
                  <p:pic>
                    <p:nvPicPr>
                      <p:cNvPr id="2"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80050" y="4335436"/>
                        <a:ext cx="2159000" cy="8937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5" name="TextBox 24"/>
          <p:cNvSpPr txBox="1"/>
          <p:nvPr/>
        </p:nvSpPr>
        <p:spPr>
          <a:xfrm>
            <a:off x="2220187" y="4619555"/>
            <a:ext cx="2402645" cy="369332"/>
          </a:xfrm>
          <a:prstGeom prst="rect">
            <a:avLst/>
          </a:prstGeom>
          <a:noFill/>
        </p:spPr>
        <p:txBody>
          <a:bodyPr wrap="none" rtlCol="0">
            <a:spAutoFit/>
          </a:bodyPr>
          <a:lstStyle/>
          <a:p>
            <a:r>
              <a:rPr lang="en-US" dirty="0">
                <a:latin typeface="Calibri" pitchFamily="34" charset="0"/>
                <a:cs typeface="Calibri" pitchFamily="34" charset="0"/>
              </a:rPr>
              <a:t>e.g., Efficiency of B1 ≤ 1</a:t>
            </a:r>
          </a:p>
        </p:txBody>
      </p:sp>
      <p:sp>
        <p:nvSpPr>
          <p:cNvPr id="3" name="TextBox 2"/>
          <p:cNvSpPr txBox="1"/>
          <p:nvPr/>
        </p:nvSpPr>
        <p:spPr>
          <a:xfrm>
            <a:off x="2025070" y="5310040"/>
            <a:ext cx="2934906" cy="369332"/>
          </a:xfrm>
          <a:prstGeom prst="rect">
            <a:avLst/>
          </a:prstGeom>
          <a:noFill/>
        </p:spPr>
        <p:txBody>
          <a:bodyPr wrap="none" rtlCol="0">
            <a:spAutoFit/>
          </a:bodyPr>
          <a:lstStyle/>
          <a:p>
            <a:r>
              <a:rPr lang="en-US" dirty="0">
                <a:latin typeface="Calibri" pitchFamily="34" charset="0"/>
                <a:cs typeface="Calibri" pitchFamily="34" charset="0"/>
              </a:rPr>
              <a:t>How to make this into linear?</a:t>
            </a:r>
          </a:p>
        </p:txBody>
      </p:sp>
      <p:sp>
        <p:nvSpPr>
          <p:cNvPr id="4" name="TextBox 3"/>
          <p:cNvSpPr txBox="1"/>
          <p:nvPr/>
        </p:nvSpPr>
        <p:spPr>
          <a:xfrm>
            <a:off x="2025070" y="5909848"/>
            <a:ext cx="3411318" cy="369332"/>
          </a:xfrm>
          <a:prstGeom prst="rect">
            <a:avLst/>
          </a:prstGeom>
          <a:noFill/>
        </p:spPr>
        <p:txBody>
          <a:bodyPr wrap="none" rtlCol="0">
            <a:spAutoFit/>
          </a:bodyPr>
          <a:lstStyle/>
          <a:p>
            <a:r>
              <a:rPr lang="en-US" dirty="0">
                <a:latin typeface="Calibri" pitchFamily="34" charset="0"/>
                <a:cs typeface="Calibri" pitchFamily="34" charset="0"/>
              </a:rPr>
              <a:t>Similar constraint for  B2, B3,….,B5</a:t>
            </a:r>
          </a:p>
        </p:txBody>
      </p:sp>
      <p:sp>
        <p:nvSpPr>
          <p:cNvPr id="6" name="Title 5"/>
          <p:cNvSpPr>
            <a:spLocks noGrp="1"/>
          </p:cNvSpPr>
          <p:nvPr>
            <p:ph type="title"/>
          </p:nvPr>
        </p:nvSpPr>
        <p:spPr/>
        <p:txBody>
          <a:bodyPr>
            <a:normAutofit/>
          </a:bodyPr>
          <a:lstStyle/>
          <a:p>
            <a:r>
              <a:rPr lang="en-US" dirty="0"/>
              <a:t>DEA Formulation for Branch 2</a:t>
            </a:r>
            <a:br>
              <a:rPr lang="en-US" dirty="0"/>
            </a:br>
            <a:r>
              <a:rPr lang="en-US" dirty="0"/>
              <a:t>Metropolis banks II</a:t>
            </a:r>
          </a:p>
        </p:txBody>
      </p:sp>
    </p:spTree>
    <p:custDataLst>
      <p:tags r:id="rId2"/>
    </p:custDataLst>
    <p:extLst>
      <p:ext uri="{BB962C8B-B14F-4D97-AF65-F5344CB8AC3E}">
        <p14:creationId xmlns:p14="http://schemas.microsoft.com/office/powerpoint/2010/main" val="167758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5" grpId="0"/>
      <p:bldP spid="3" grpId="0"/>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1905000" y="266700"/>
            <a:ext cx="7772400" cy="1104900"/>
          </a:xfrm>
          <a:prstGeom prst="rect">
            <a:avLst/>
          </a:prstGeom>
          <a:noFill/>
          <a:ln w="9525">
            <a:noFill/>
            <a:miter lim="800000"/>
            <a:headEnd/>
            <a:tailEnd/>
          </a:ln>
        </p:spPr>
        <p:txBody>
          <a:bodyPr lIns="92075" tIns="46038" rIns="92075" bIns="46038" anchor="b"/>
          <a:lstStyle/>
          <a:p>
            <a:endParaRPr lang="en-US" sz="3600" b="1">
              <a:solidFill>
                <a:srgbClr val="FE022A"/>
              </a:solidFill>
            </a:endParaRPr>
          </a:p>
        </p:txBody>
      </p:sp>
      <p:graphicFrame>
        <p:nvGraphicFramePr>
          <p:cNvPr id="2" name="Object 1"/>
          <p:cNvGraphicFramePr>
            <a:graphicFrameLocks noChangeAspect="1"/>
          </p:cNvGraphicFramePr>
          <p:nvPr>
            <p:extLst/>
          </p:nvPr>
        </p:nvGraphicFramePr>
        <p:xfrm>
          <a:off x="2371725" y="1879601"/>
          <a:ext cx="7099300" cy="3694113"/>
        </p:xfrm>
        <a:graphic>
          <a:graphicData uri="http://schemas.openxmlformats.org/presentationml/2006/ole">
            <mc:AlternateContent xmlns:mc="http://schemas.openxmlformats.org/markup-compatibility/2006">
              <mc:Choice xmlns:v="urn:schemas-microsoft-com:vml" Requires="v">
                <p:oleObj spid="_x0000_s10267" name="Equation" r:id="rId5" imgW="3466800" imgH="1803240" progId="Equation.3">
                  <p:embed/>
                </p:oleObj>
              </mc:Choice>
              <mc:Fallback>
                <p:oleObj name="Equation" r:id="rId5" imgW="3466800" imgH="1803240" progId="Equation.3">
                  <p:embed/>
                  <p:pic>
                    <p:nvPicPr>
                      <p:cNvPr id="2"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1725" y="1879601"/>
                        <a:ext cx="7099300" cy="36941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normAutofit/>
          </a:bodyPr>
          <a:lstStyle/>
          <a:p>
            <a:r>
              <a:rPr lang="en-US" dirty="0"/>
              <a:t>DEA Formulation for Branch 2</a:t>
            </a:r>
            <a:br>
              <a:rPr lang="en-US" dirty="0"/>
            </a:br>
            <a:r>
              <a:rPr lang="en-US" dirty="0"/>
              <a:t>Metropolis banks II</a:t>
            </a:r>
          </a:p>
        </p:txBody>
      </p:sp>
    </p:spTree>
    <p:custDataLst>
      <p:tags r:id="rId2"/>
    </p:custDataLst>
    <p:extLst>
      <p:ext uri="{BB962C8B-B14F-4D97-AF65-F5344CB8AC3E}">
        <p14:creationId xmlns:p14="http://schemas.microsoft.com/office/powerpoint/2010/main" val="315654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1905000" y="266700"/>
            <a:ext cx="7772400" cy="1104900"/>
          </a:xfrm>
          <a:prstGeom prst="rect">
            <a:avLst/>
          </a:prstGeom>
          <a:noFill/>
          <a:ln w="9525">
            <a:noFill/>
            <a:miter lim="800000"/>
            <a:headEnd/>
            <a:tailEnd/>
          </a:ln>
        </p:spPr>
        <p:txBody>
          <a:bodyPr lIns="92075" tIns="46038" rIns="92075" bIns="46038" anchor="b"/>
          <a:lstStyle/>
          <a:p>
            <a:endParaRPr lang="en-US" sz="3600" b="1">
              <a:solidFill>
                <a:srgbClr val="FE022A"/>
              </a:solidFill>
            </a:endParaRPr>
          </a:p>
        </p:txBody>
      </p:sp>
      <p:pic>
        <p:nvPicPr>
          <p:cNvPr id="12"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1765" y="1776412"/>
            <a:ext cx="6010275" cy="3305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ight Arrow 1"/>
          <p:cNvSpPr/>
          <p:nvPr/>
        </p:nvSpPr>
        <p:spPr bwMode="auto">
          <a:xfrm>
            <a:off x="2341595" y="4505512"/>
            <a:ext cx="652885" cy="192025"/>
          </a:xfrm>
          <a:prstGeom prst="rightArrow">
            <a:avLst/>
          </a:prstGeom>
          <a:solidFill>
            <a:srgbClr val="FF0000"/>
          </a:solidFill>
          <a:ln w="158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b="1">
              <a:latin typeface="Garamond" pitchFamily="18" charset="0"/>
            </a:endParaRPr>
          </a:p>
        </p:txBody>
      </p:sp>
      <p:sp>
        <p:nvSpPr>
          <p:cNvPr id="13" name="Right Arrow 12"/>
          <p:cNvSpPr/>
          <p:nvPr/>
        </p:nvSpPr>
        <p:spPr bwMode="auto">
          <a:xfrm>
            <a:off x="2341595" y="4083057"/>
            <a:ext cx="652885" cy="192025"/>
          </a:xfrm>
          <a:prstGeom prst="rightArrow">
            <a:avLst/>
          </a:prstGeom>
          <a:solidFill>
            <a:srgbClr val="FF0000"/>
          </a:solidFill>
          <a:ln w="158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b="1">
              <a:latin typeface="Garamond" pitchFamily="18" charset="0"/>
            </a:endParaRPr>
          </a:p>
        </p:txBody>
      </p:sp>
      <p:sp>
        <p:nvSpPr>
          <p:cNvPr id="9" name="TextBox 8"/>
          <p:cNvSpPr txBox="1"/>
          <p:nvPr/>
        </p:nvSpPr>
        <p:spPr>
          <a:xfrm>
            <a:off x="1756235" y="5068530"/>
            <a:ext cx="3084562" cy="369332"/>
          </a:xfrm>
          <a:prstGeom prst="rect">
            <a:avLst/>
          </a:prstGeom>
          <a:noFill/>
        </p:spPr>
        <p:txBody>
          <a:bodyPr wrap="none" rtlCol="0">
            <a:spAutoFit/>
          </a:bodyPr>
          <a:lstStyle/>
          <a:p>
            <a:r>
              <a:rPr lang="en-US" dirty="0">
                <a:latin typeface="Calibri" pitchFamily="34" charset="0"/>
                <a:cs typeface="Calibri" pitchFamily="34" charset="0"/>
              </a:rPr>
              <a:t>Which constraints are binding?</a:t>
            </a:r>
          </a:p>
        </p:txBody>
      </p:sp>
      <p:sp>
        <p:nvSpPr>
          <p:cNvPr id="15" name="TextBox 14"/>
          <p:cNvSpPr txBox="1"/>
          <p:nvPr/>
        </p:nvSpPr>
        <p:spPr>
          <a:xfrm>
            <a:off x="1756235" y="5540470"/>
            <a:ext cx="6545318" cy="369332"/>
          </a:xfrm>
          <a:prstGeom prst="rect">
            <a:avLst/>
          </a:prstGeom>
          <a:noFill/>
        </p:spPr>
        <p:txBody>
          <a:bodyPr wrap="none" rtlCol="0">
            <a:spAutoFit/>
          </a:bodyPr>
          <a:lstStyle/>
          <a:p>
            <a:r>
              <a:rPr lang="en-US" dirty="0">
                <a:latin typeface="Calibri" pitchFamily="34" charset="0"/>
                <a:cs typeface="Calibri" pitchFamily="34" charset="0"/>
              </a:rPr>
              <a:t>In order for B2 to improve its efficiency, whom should it learn from?</a:t>
            </a:r>
          </a:p>
        </p:txBody>
      </p:sp>
      <p:sp>
        <p:nvSpPr>
          <p:cNvPr id="3" name="Title 2"/>
          <p:cNvSpPr>
            <a:spLocks noGrp="1"/>
          </p:cNvSpPr>
          <p:nvPr>
            <p:ph type="title"/>
          </p:nvPr>
        </p:nvSpPr>
        <p:spPr/>
        <p:txBody>
          <a:bodyPr/>
          <a:lstStyle/>
          <a:p>
            <a:r>
              <a:rPr lang="en-US"/>
              <a:t>DEA Formulation for Branch 2 in Excel: Interpreting the sensitivity report</a:t>
            </a:r>
            <a:endParaRPr lang="en-US" dirty="0"/>
          </a:p>
        </p:txBody>
      </p:sp>
    </p:spTree>
    <p:custDataLst>
      <p:tags r:id="rId1"/>
    </p:custDataLst>
    <p:extLst>
      <p:ext uri="{BB962C8B-B14F-4D97-AF65-F5344CB8AC3E}">
        <p14:creationId xmlns:p14="http://schemas.microsoft.com/office/powerpoint/2010/main" val="42065591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1905000" y="266700"/>
            <a:ext cx="7772400" cy="1104900"/>
          </a:xfrm>
          <a:prstGeom prst="rect">
            <a:avLst/>
          </a:prstGeom>
          <a:noFill/>
          <a:ln w="9525">
            <a:noFill/>
            <a:miter lim="800000"/>
            <a:headEnd/>
            <a:tailEnd/>
          </a:ln>
        </p:spPr>
        <p:txBody>
          <a:bodyPr lIns="92075" tIns="46038" rIns="92075" bIns="46038" anchor="b"/>
          <a:lstStyle/>
          <a:p>
            <a:endParaRPr lang="en-US" sz="3600" b="1">
              <a:solidFill>
                <a:srgbClr val="FE022A"/>
              </a:solidFill>
            </a:endParaRPr>
          </a:p>
        </p:txBody>
      </p:sp>
      <p:pic>
        <p:nvPicPr>
          <p:cNvPr id="1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8386" y="1757263"/>
            <a:ext cx="6124575" cy="3629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1425067" y="5532083"/>
            <a:ext cx="9730613" cy="646331"/>
          </a:xfrm>
          <a:prstGeom prst="rect">
            <a:avLst/>
          </a:prstGeom>
          <a:noFill/>
        </p:spPr>
        <p:txBody>
          <a:bodyPr wrap="none" rtlCol="0">
            <a:spAutoFit/>
          </a:bodyPr>
          <a:lstStyle/>
          <a:p>
            <a:r>
              <a:rPr lang="en-US" dirty="0">
                <a:latin typeface="Calibri" pitchFamily="34" charset="0"/>
                <a:cs typeface="Calibri" pitchFamily="34" charset="0"/>
              </a:rPr>
              <a:t>Almost identical formulation: Only pink cells change the value.</a:t>
            </a:r>
          </a:p>
          <a:p>
            <a:r>
              <a:rPr lang="en-US" dirty="0">
                <a:latin typeface="Calibri" pitchFamily="34" charset="0"/>
                <a:cs typeface="Calibri" pitchFamily="34" charset="0"/>
              </a:rPr>
              <a:t>Which branches are on the efficient frontier? Run sensitivity analysis by changing the branch numbers.</a:t>
            </a:r>
          </a:p>
        </p:txBody>
      </p:sp>
      <p:sp>
        <p:nvSpPr>
          <p:cNvPr id="3" name="Title 2"/>
          <p:cNvSpPr>
            <a:spLocks noGrp="1"/>
          </p:cNvSpPr>
          <p:nvPr>
            <p:ph type="title"/>
          </p:nvPr>
        </p:nvSpPr>
        <p:spPr/>
        <p:txBody>
          <a:bodyPr>
            <a:normAutofit/>
          </a:bodyPr>
          <a:lstStyle/>
          <a:p>
            <a:r>
              <a:rPr lang="en-US" dirty="0"/>
              <a:t>DEA Formulation for Branch 4 in Excel: Metropolis banks II</a:t>
            </a:r>
          </a:p>
        </p:txBody>
      </p:sp>
    </p:spTree>
    <p:custDataLst>
      <p:tags r:id="rId1"/>
    </p:custDataLst>
    <p:extLst>
      <p:ext uri="{BB962C8B-B14F-4D97-AF65-F5344CB8AC3E}">
        <p14:creationId xmlns:p14="http://schemas.microsoft.com/office/powerpoint/2010/main" val="9839516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1905000" y="266700"/>
            <a:ext cx="7772400" cy="1104900"/>
          </a:xfrm>
          <a:prstGeom prst="rect">
            <a:avLst/>
          </a:prstGeom>
          <a:noFill/>
          <a:ln w="9525">
            <a:noFill/>
            <a:miter lim="800000"/>
            <a:headEnd/>
            <a:tailEnd/>
          </a:ln>
        </p:spPr>
        <p:txBody>
          <a:bodyPr lIns="92075" tIns="46038" rIns="92075" bIns="46038" anchor="b"/>
          <a:lstStyle/>
          <a:p>
            <a:endParaRPr lang="en-US" sz="3600" b="1">
              <a:solidFill>
                <a:srgbClr val="FE022A"/>
              </a:solidFill>
            </a:endParaRPr>
          </a:p>
        </p:txBody>
      </p:sp>
      <p:sp>
        <p:nvSpPr>
          <p:cNvPr id="2" name="TextBox 1"/>
          <p:cNvSpPr txBox="1"/>
          <p:nvPr/>
        </p:nvSpPr>
        <p:spPr>
          <a:xfrm>
            <a:off x="1425067" y="5532083"/>
            <a:ext cx="8820748" cy="400110"/>
          </a:xfrm>
          <a:prstGeom prst="rect">
            <a:avLst/>
          </a:prstGeom>
          <a:noFill/>
        </p:spPr>
        <p:txBody>
          <a:bodyPr wrap="none" rtlCol="0">
            <a:spAutoFit/>
          </a:bodyPr>
          <a:lstStyle/>
          <a:p>
            <a:r>
              <a:rPr lang="en-US" sz="2000" dirty="0">
                <a:latin typeface="Calibri" pitchFamily="34" charset="0"/>
                <a:cs typeface="Calibri" pitchFamily="34" charset="0"/>
              </a:rPr>
              <a:t>Branches 1, 3, and 5 have efficiency scores of 1; hence, are on the efficient frontier.</a:t>
            </a:r>
          </a:p>
        </p:txBody>
      </p:sp>
      <p:sp>
        <p:nvSpPr>
          <p:cNvPr id="3" name="Title 2"/>
          <p:cNvSpPr>
            <a:spLocks noGrp="1"/>
          </p:cNvSpPr>
          <p:nvPr>
            <p:ph type="title"/>
          </p:nvPr>
        </p:nvSpPr>
        <p:spPr/>
        <p:txBody>
          <a:bodyPr>
            <a:normAutofit/>
          </a:bodyPr>
          <a:lstStyle/>
          <a:p>
            <a:r>
              <a:rPr lang="en-US" dirty="0"/>
              <a:t>DEA Formulation for Branch 4 in Excel: Metropolis banks II</a:t>
            </a:r>
          </a:p>
        </p:txBody>
      </p:sp>
      <p:pic>
        <p:nvPicPr>
          <p:cNvPr id="4" name="Picture 3">
            <a:extLst>
              <a:ext uri="{FF2B5EF4-FFF2-40B4-BE49-F238E27FC236}">
                <a16:creationId xmlns:a16="http://schemas.microsoft.com/office/drawing/2014/main" id="{94C79F62-093C-478A-A98E-8DF7DD0664E3}"/>
              </a:ext>
            </a:extLst>
          </p:cNvPr>
          <p:cNvPicPr>
            <a:picLocks noChangeAspect="1"/>
          </p:cNvPicPr>
          <p:nvPr/>
        </p:nvPicPr>
        <p:blipFill>
          <a:blip r:embed="rId4"/>
          <a:stretch>
            <a:fillRect/>
          </a:stretch>
        </p:blipFill>
        <p:spPr>
          <a:xfrm>
            <a:off x="3615441" y="1926042"/>
            <a:ext cx="3114221" cy="3240281"/>
          </a:xfrm>
          <a:prstGeom prst="rect">
            <a:avLst/>
          </a:prstGeom>
        </p:spPr>
      </p:pic>
    </p:spTree>
    <p:custDataLst>
      <p:tags r:id="rId1"/>
    </p:custDataLst>
    <p:extLst>
      <p:ext uri="{BB962C8B-B14F-4D97-AF65-F5344CB8AC3E}">
        <p14:creationId xmlns:p14="http://schemas.microsoft.com/office/powerpoint/2010/main" val="3297436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8998-CBAB-40A3-A049-FD8D88B42235}"/>
              </a:ext>
            </a:extLst>
          </p:cNvPr>
          <p:cNvSpPr>
            <a:spLocks noGrp="1"/>
          </p:cNvSpPr>
          <p:nvPr>
            <p:ph type="title"/>
          </p:nvPr>
        </p:nvSpPr>
        <p:spPr/>
        <p:txBody>
          <a:bodyPr/>
          <a:lstStyle/>
          <a:p>
            <a:r>
              <a:rPr lang="en-US" dirty="0">
                <a:cs typeface="Calibri Light"/>
              </a:rPr>
              <a:t>1. Goal Programming</a:t>
            </a:r>
            <a:br>
              <a:rPr lang="en-US" dirty="0">
                <a:cs typeface="Calibri Light"/>
              </a:rPr>
            </a:br>
            <a:r>
              <a:rPr lang="en-US" dirty="0">
                <a:cs typeface="Calibri Light"/>
              </a:rPr>
              <a:t>Susan Lovett Faux Plant Producer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6CCFEF-2C70-48DA-BA6F-0374ACB48B32}"/>
                  </a:ext>
                </a:extLst>
              </p:cNvPr>
              <p:cNvSpPr>
                <a:spLocks noGrp="1"/>
              </p:cNvSpPr>
              <p:nvPr>
                <p:ph idx="1"/>
              </p:nvPr>
            </p:nvSpPr>
            <p:spPr>
              <a:xfrm>
                <a:off x="1097280" y="1845734"/>
                <a:ext cx="10058400" cy="4023360"/>
              </a:xfrm>
            </p:spPr>
            <p:txBody>
              <a:bodyPr>
                <a:norm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a14:m>
                <a:r>
                  <a:rPr lang="en-US" sz="2800" dirty="0"/>
                  <a:t> the number of materials ordered from supplier </a:t>
                </a:r>
                <a:r>
                  <a:rPr lang="en-US" sz="2800" dirty="0" err="1"/>
                  <a:t>i</a:t>
                </a:r>
                <a:endParaRPr lang="en-US" sz="2800" dirty="0"/>
              </a:p>
              <a:p>
                <a:r>
                  <a:rPr lang="en-US" sz="2800" dirty="0"/>
                  <a:t>Goal 1: The demand of 50,000 should approximately be satisfied.</a:t>
                </a:r>
              </a:p>
              <a:p>
                <a:r>
                  <a:rPr lang="en-US" sz="2800" dirty="0"/>
                  <a:t>Goal 2: The total cost should be approximately $250,000.</a:t>
                </a:r>
              </a:p>
              <a:p>
                <a:r>
                  <a:rPr lang="en-US" sz="2800" dirty="0"/>
                  <a:t>Goal 3: The number of late deliveries should be approximately 0.</a:t>
                </a:r>
              </a:p>
              <a:p>
                <a:r>
                  <a:rPr lang="en-US" sz="2800" dirty="0"/>
                  <a:t>Goal 4: The number of defects should be approximately 0.</a:t>
                </a:r>
              </a:p>
              <a:p>
                <a:endParaRPr lang="en-US" sz="2800" dirty="0"/>
              </a:p>
            </p:txBody>
          </p:sp>
        </mc:Choice>
        <mc:Fallback xmlns="">
          <p:sp>
            <p:nvSpPr>
              <p:cNvPr id="3" name="Content Placeholder 2">
                <a:extLst>
                  <a:ext uri="{FF2B5EF4-FFF2-40B4-BE49-F238E27FC236}">
                    <a16:creationId xmlns:a16="http://schemas.microsoft.com/office/drawing/2014/main" id="{A16CCFEF-2C70-48DA-BA6F-0374ACB48B32}"/>
                  </a:ext>
                </a:extLst>
              </p:cNvPr>
              <p:cNvSpPr>
                <a:spLocks noGrp="1" noRot="1" noChangeAspect="1" noMove="1" noResize="1" noEditPoints="1" noAdjustHandles="1" noChangeArrowheads="1" noChangeShapeType="1" noTextEdit="1"/>
              </p:cNvSpPr>
              <p:nvPr>
                <p:ph idx="1"/>
              </p:nvPr>
            </p:nvSpPr>
            <p:spPr>
              <a:xfrm>
                <a:off x="1097280" y="1845734"/>
                <a:ext cx="10058400" cy="4023360"/>
              </a:xfrm>
              <a:blipFill>
                <a:blip r:embed="rId2"/>
                <a:stretch>
                  <a:fillRect l="-1212" t="-2576"/>
                </a:stretch>
              </a:blipFill>
            </p:spPr>
            <p:txBody>
              <a:bodyPr/>
              <a:lstStyle/>
              <a:p>
                <a:r>
                  <a:rPr lang="en-US">
                    <a:noFill/>
                  </a:rPr>
                  <a:t> </a:t>
                </a:r>
              </a:p>
            </p:txBody>
          </p:sp>
        </mc:Fallback>
      </mc:AlternateContent>
    </p:spTree>
    <p:extLst>
      <p:ext uri="{BB962C8B-B14F-4D97-AF65-F5344CB8AC3E}">
        <p14:creationId xmlns:p14="http://schemas.microsoft.com/office/powerpoint/2010/main" val="4927990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Text Box 4"/>
          <p:cNvSpPr txBox="1">
            <a:spLocks noChangeArrowheads="1"/>
          </p:cNvSpPr>
          <p:nvPr/>
        </p:nvSpPr>
        <p:spPr bwMode="auto">
          <a:xfrm>
            <a:off x="1713949" y="1915384"/>
            <a:ext cx="7696200" cy="1077218"/>
          </a:xfrm>
          <a:prstGeom prst="rect">
            <a:avLst/>
          </a:prstGeom>
          <a:noFill/>
          <a:ln w="25400">
            <a:noFill/>
            <a:miter lim="800000"/>
            <a:headEnd type="none" w="sm" len="sm"/>
            <a:tailEnd type="none" w="sm" len="sm"/>
          </a:ln>
          <a:effectLst/>
        </p:spPr>
        <p:txBody>
          <a:bodyPr>
            <a:spAutoFit/>
          </a:bodyPr>
          <a:lstStyle/>
          <a:p>
            <a:pPr eaLnBrk="0" hangingPunct="0"/>
            <a:r>
              <a:rPr lang="en-US" dirty="0">
                <a:latin typeface="Calibri" pitchFamily="34" charset="0"/>
                <a:cs typeface="Calibri" pitchFamily="34" charset="0"/>
              </a:rPr>
              <a:t>A. Choosing inputs and outputs: For each metric, </a:t>
            </a:r>
          </a:p>
          <a:p>
            <a:pPr eaLnBrk="0" hangingPunct="0"/>
            <a:r>
              <a:rPr lang="en-US" dirty="0">
                <a:latin typeface="Calibri" pitchFamily="34" charset="0"/>
                <a:cs typeface="Calibri" pitchFamily="34" charset="0"/>
              </a:rPr>
              <a:t>	If “more is better”</a:t>
            </a:r>
            <a:r>
              <a:rPr lang="en-US" dirty="0">
                <a:latin typeface="Calibri" pitchFamily="34" charset="0"/>
                <a:cs typeface="Calibri" pitchFamily="34" charset="0"/>
                <a:sym typeface="Symbol"/>
              </a:rPr>
              <a:t> outputs </a:t>
            </a:r>
          </a:p>
          <a:p>
            <a:pPr eaLnBrk="0" hangingPunct="0"/>
            <a:r>
              <a:rPr lang="en-US" dirty="0">
                <a:latin typeface="Calibri" pitchFamily="34" charset="0"/>
                <a:cs typeface="Calibri" pitchFamily="34" charset="0"/>
                <a:sym typeface="Symbol"/>
              </a:rPr>
              <a:t>	If “less is better”  </a:t>
            </a:r>
            <a:r>
              <a:rPr lang="en-US" sz="2800" dirty="0">
                <a:solidFill>
                  <a:srgbClr val="FF0000"/>
                </a:solidFill>
                <a:latin typeface="Calibri" pitchFamily="34" charset="0"/>
                <a:cs typeface="Calibri" pitchFamily="34" charset="0"/>
                <a:sym typeface="Symbol"/>
              </a:rPr>
              <a:t>inputs</a:t>
            </a:r>
            <a:endParaRPr lang="en-US" dirty="0">
              <a:solidFill>
                <a:srgbClr val="FF0000"/>
              </a:solidFill>
              <a:latin typeface="Calibri" pitchFamily="34" charset="0"/>
              <a:cs typeface="Calibri" pitchFamily="34" charset="0"/>
            </a:endParaRPr>
          </a:p>
        </p:txBody>
      </p:sp>
      <p:sp>
        <p:nvSpPr>
          <p:cNvPr id="8" name="Text Box 4"/>
          <p:cNvSpPr txBox="1">
            <a:spLocks noChangeArrowheads="1"/>
          </p:cNvSpPr>
          <p:nvPr/>
        </p:nvSpPr>
        <p:spPr bwMode="auto">
          <a:xfrm>
            <a:off x="1713949" y="3170627"/>
            <a:ext cx="8449100" cy="1754326"/>
          </a:xfrm>
          <a:prstGeom prst="rect">
            <a:avLst/>
          </a:prstGeom>
          <a:noFill/>
          <a:ln w="25400">
            <a:noFill/>
            <a:miter lim="800000"/>
            <a:headEnd type="none" w="sm" len="sm"/>
            <a:tailEnd type="none" w="sm" len="sm"/>
          </a:ln>
          <a:effectLst/>
        </p:spPr>
        <p:txBody>
          <a:bodyPr wrap="square">
            <a:spAutoFit/>
          </a:bodyPr>
          <a:lstStyle/>
          <a:p>
            <a:pPr eaLnBrk="0" hangingPunct="0"/>
            <a:r>
              <a:rPr lang="en-US" dirty="0">
                <a:latin typeface="Calibri" pitchFamily="34" charset="0"/>
                <a:cs typeface="Calibri" pitchFamily="34" charset="0"/>
              </a:rPr>
              <a:t>B. The beauty is in the eye of the beholder. </a:t>
            </a:r>
          </a:p>
          <a:p>
            <a:pPr eaLnBrk="0" hangingPunct="0"/>
            <a:r>
              <a:rPr lang="en-US" dirty="0">
                <a:latin typeface="Calibri" pitchFamily="34" charset="0"/>
                <a:cs typeface="Calibri" pitchFamily="34" charset="0"/>
              </a:rPr>
              <a:t>      A separate LP solves DEA for each organization (e.g., B2)</a:t>
            </a:r>
          </a:p>
          <a:p>
            <a:pPr eaLnBrk="0" hangingPunct="0"/>
            <a:r>
              <a:rPr lang="en-US" dirty="0">
                <a:latin typeface="Calibri" pitchFamily="34" charset="0"/>
                <a:cs typeface="Calibri" pitchFamily="34" charset="0"/>
              </a:rPr>
              <a:t>      - determines the best scoring rule (weights) for a given DMU.</a:t>
            </a:r>
          </a:p>
          <a:p>
            <a:pPr eaLnBrk="0" hangingPunct="0"/>
            <a:r>
              <a:rPr lang="en-US" dirty="0">
                <a:latin typeface="Calibri" pitchFamily="34" charset="0"/>
                <a:cs typeface="Calibri" pitchFamily="34" charset="0"/>
              </a:rPr>
              <a:t>      - determines the efficiency if we use the above scoring rule.</a:t>
            </a:r>
          </a:p>
          <a:p>
            <a:pPr eaLnBrk="0" hangingPunct="0"/>
            <a:r>
              <a:rPr lang="en-US" dirty="0">
                <a:latin typeface="Calibri" pitchFamily="34" charset="0"/>
                <a:cs typeface="Calibri" pitchFamily="34" charset="0"/>
              </a:rPr>
              <a:t>	If the score =1, the DMU is on the efficient frontier</a:t>
            </a:r>
          </a:p>
          <a:p>
            <a:pPr eaLnBrk="0" hangingPunct="0"/>
            <a:r>
              <a:rPr lang="en-US" dirty="0">
                <a:latin typeface="Calibri" pitchFamily="34" charset="0"/>
                <a:cs typeface="Calibri" pitchFamily="34" charset="0"/>
              </a:rPr>
              <a:t>	If the score &lt;1, the DMU is not on the frontier</a:t>
            </a:r>
          </a:p>
        </p:txBody>
      </p:sp>
      <p:sp>
        <p:nvSpPr>
          <p:cNvPr id="10" name="Text Box 4"/>
          <p:cNvSpPr txBox="1">
            <a:spLocks noChangeArrowheads="1"/>
          </p:cNvSpPr>
          <p:nvPr/>
        </p:nvSpPr>
        <p:spPr bwMode="auto">
          <a:xfrm>
            <a:off x="1713949" y="4924953"/>
            <a:ext cx="8449100" cy="1200329"/>
          </a:xfrm>
          <a:prstGeom prst="rect">
            <a:avLst/>
          </a:prstGeom>
          <a:noFill/>
          <a:ln w="25400">
            <a:noFill/>
            <a:miter lim="800000"/>
            <a:headEnd type="none" w="sm" len="sm"/>
            <a:tailEnd type="none" w="sm" len="sm"/>
          </a:ln>
          <a:effectLst/>
        </p:spPr>
        <p:txBody>
          <a:bodyPr wrap="square">
            <a:spAutoFit/>
          </a:bodyPr>
          <a:lstStyle/>
          <a:p>
            <a:pPr eaLnBrk="0" hangingPunct="0"/>
            <a:r>
              <a:rPr lang="en-US" dirty="0">
                <a:latin typeface="Calibri" pitchFamily="34" charset="0"/>
                <a:cs typeface="Calibri" pitchFamily="34" charset="0"/>
              </a:rPr>
              <a:t>C. Sensitivity report identifies which organizations to benchmark.</a:t>
            </a:r>
          </a:p>
          <a:p>
            <a:pPr eaLnBrk="0" hangingPunct="0"/>
            <a:endParaRPr lang="en-US" dirty="0">
              <a:latin typeface="Calibri" pitchFamily="34" charset="0"/>
              <a:cs typeface="Calibri" pitchFamily="34" charset="0"/>
            </a:endParaRPr>
          </a:p>
          <a:p>
            <a:pPr eaLnBrk="0" hangingPunct="0"/>
            <a:r>
              <a:rPr lang="en-US" dirty="0">
                <a:latin typeface="Calibri" pitchFamily="34" charset="0"/>
                <a:cs typeface="Calibri" pitchFamily="34" charset="0"/>
              </a:rPr>
              <a:t>D. But, DEA does not tell you which ranking method is the most fair and/or adequate to use for benchmarking.  </a:t>
            </a:r>
          </a:p>
        </p:txBody>
      </p:sp>
      <p:sp>
        <p:nvSpPr>
          <p:cNvPr id="2" name="Title 1"/>
          <p:cNvSpPr>
            <a:spLocks noGrp="1"/>
          </p:cNvSpPr>
          <p:nvPr>
            <p:ph type="title"/>
          </p:nvPr>
        </p:nvSpPr>
        <p:spPr/>
        <p:txBody>
          <a:bodyPr/>
          <a:lstStyle/>
          <a:p>
            <a:r>
              <a:rPr lang="en-US" dirty="0"/>
              <a:t>Important check points/remarks</a:t>
            </a:r>
          </a:p>
        </p:txBody>
      </p:sp>
    </p:spTree>
    <p:custDataLst>
      <p:tags r:id="rId1"/>
    </p:custDataLst>
    <p:extLst>
      <p:ext uri="{BB962C8B-B14F-4D97-AF65-F5344CB8AC3E}">
        <p14:creationId xmlns:p14="http://schemas.microsoft.com/office/powerpoint/2010/main" val="154293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8998-CBAB-40A3-A049-FD8D88B42235}"/>
              </a:ext>
            </a:extLst>
          </p:cNvPr>
          <p:cNvSpPr>
            <a:spLocks noGrp="1"/>
          </p:cNvSpPr>
          <p:nvPr>
            <p:ph type="title"/>
          </p:nvPr>
        </p:nvSpPr>
        <p:spPr/>
        <p:txBody>
          <a:bodyPr/>
          <a:lstStyle/>
          <a:p>
            <a:r>
              <a:rPr lang="en-US" dirty="0">
                <a:cs typeface="Calibri Light"/>
              </a:rPr>
              <a:t>1. Goal Programming</a:t>
            </a:r>
            <a:br>
              <a:rPr lang="en-US" dirty="0">
                <a:cs typeface="Calibri Light"/>
              </a:rPr>
            </a:br>
            <a:r>
              <a:rPr lang="en-US" dirty="0">
                <a:cs typeface="Calibri Light"/>
              </a:rPr>
              <a:t>Susan Lovett Faux Plant Producer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6CCFEF-2C70-48DA-BA6F-0374ACB48B32}"/>
                  </a:ext>
                </a:extLst>
              </p:cNvPr>
              <p:cNvSpPr>
                <a:spLocks noGrp="1"/>
              </p:cNvSpPr>
              <p:nvPr>
                <p:ph idx="1"/>
              </p:nvPr>
            </p:nvSpPr>
            <p:spPr>
              <a:xfrm>
                <a:off x="1097279" y="1845734"/>
                <a:ext cx="10993768" cy="4023360"/>
              </a:xfrm>
            </p:spPr>
            <p:txBody>
              <a:bodyPr>
                <a:normAutofit fontScale="92500"/>
              </a:bodyPr>
              <a:lstStyle/>
              <a:p>
                <a:r>
                  <a:rPr lang="en-US" sz="2800" dirty="0"/>
                  <a:t>Goal 1: The demand of 50,000 should approximately be satisfied.</a:t>
                </a:r>
              </a:p>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6</m:t>
                        </m:r>
                      </m:sub>
                    </m:sSub>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𝑑</m:t>
                        </m:r>
                      </m:e>
                      <m:sub>
                        <m:r>
                          <a:rPr lang="en-US" sz="2800" b="0" i="1" smtClean="0">
                            <a:latin typeface="Cambria Math" panose="02040503050406030204" pitchFamily="18" charset="0"/>
                          </a:rPr>
                          <m:t>𝐷</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i="1">
                            <a:latin typeface="Cambria Math" panose="02040503050406030204" pitchFamily="18" charset="0"/>
                          </a:rPr>
                          <m:t>𝐷</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=50,000</m:t>
                    </m:r>
                  </m:oMath>
                </a14:m>
                <a:endParaRPr lang="en-US" sz="2800" dirty="0"/>
              </a:p>
              <a:p>
                <a:r>
                  <a:rPr lang="en-US" sz="2800" dirty="0"/>
                  <a:t>Goal 2: The total cost should be approximately $250,000.</a:t>
                </a:r>
              </a:p>
              <a:p>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3</m:t>
                        </m:r>
                        <m:r>
                          <a:rPr lang="en-US" sz="2800" i="1">
                            <a:latin typeface="Cambria Math" panose="02040503050406030204" pitchFamily="18" charset="0"/>
                          </a:rPr>
                          <m:t>𝑋</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3.5</m:t>
                        </m:r>
                        <m:r>
                          <a:rPr lang="en-US" sz="2800" i="1">
                            <a:latin typeface="Cambria Math" panose="02040503050406030204" pitchFamily="18" charset="0"/>
                          </a:rPr>
                          <m:t>𝑋</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4</m:t>
                        </m:r>
                        <m:r>
                          <a:rPr lang="en-US" sz="2800" i="1">
                            <a:latin typeface="Cambria Math" panose="02040503050406030204" pitchFamily="18" charset="0"/>
                          </a:rPr>
                          <m:t>𝑋</m:t>
                        </m:r>
                      </m:e>
                      <m:sub>
                        <m:r>
                          <a:rPr lang="en-US" sz="2800" i="1">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4.5</m:t>
                        </m:r>
                        <m:r>
                          <a:rPr lang="en-US" sz="2800" i="1">
                            <a:latin typeface="Cambria Math" panose="02040503050406030204" pitchFamily="18" charset="0"/>
                          </a:rPr>
                          <m:t>𝑋</m:t>
                        </m:r>
                      </m:e>
                      <m:sub>
                        <m:r>
                          <a:rPr lang="en-US" sz="2800" i="1">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5</m:t>
                        </m:r>
                        <m:r>
                          <a:rPr lang="en-US" sz="2800" i="1">
                            <a:latin typeface="Cambria Math" panose="02040503050406030204" pitchFamily="18" charset="0"/>
                          </a:rPr>
                          <m:t>𝑋</m:t>
                        </m:r>
                      </m:e>
                      <m:sub>
                        <m:r>
                          <a:rPr lang="en-US" sz="2800" i="1">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6</m:t>
                        </m:r>
                        <m:r>
                          <a:rPr lang="en-US" sz="2800" i="1">
                            <a:latin typeface="Cambria Math" panose="02040503050406030204" pitchFamily="18" charset="0"/>
                          </a:rPr>
                          <m:t>𝑋</m:t>
                        </m:r>
                      </m:e>
                      <m:sub>
                        <m:r>
                          <a:rPr lang="en-US" sz="2800" i="1">
                            <a:latin typeface="Cambria Math" panose="02040503050406030204" pitchFamily="18" charset="0"/>
                          </a:rPr>
                          <m:t>6</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𝐶</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𝐶</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b="0" i="1" smtClean="0">
                        <a:latin typeface="Cambria Math" panose="02040503050406030204" pitchFamily="18" charset="0"/>
                      </a:rPr>
                      <m:t>2</m:t>
                    </m:r>
                    <m:r>
                      <a:rPr lang="en-US" sz="2800" i="1">
                        <a:latin typeface="Cambria Math" panose="02040503050406030204" pitchFamily="18" charset="0"/>
                      </a:rPr>
                      <m:t>50,000</m:t>
                    </m:r>
                  </m:oMath>
                </a14:m>
                <a:endParaRPr lang="en-US" sz="2800" dirty="0"/>
              </a:p>
              <a:p>
                <a:r>
                  <a:rPr lang="en-US" sz="2800" dirty="0"/>
                  <a:t>Goals 3&amp;4: The number of late deliveries and defects should be approximately 0.</a:t>
                </a:r>
              </a:p>
              <a:p>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0.25</m:t>
                        </m:r>
                        <m:r>
                          <a:rPr lang="en-US" sz="2800" i="1">
                            <a:latin typeface="Cambria Math" panose="02040503050406030204" pitchFamily="18" charset="0"/>
                          </a:rPr>
                          <m:t>𝑋</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0.3</m:t>
                        </m:r>
                        <m:r>
                          <a:rPr lang="en-US" sz="2800" i="1">
                            <a:latin typeface="Cambria Math" panose="02040503050406030204" pitchFamily="18" charset="0"/>
                          </a:rPr>
                          <m:t>𝑋</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0.15</m:t>
                        </m:r>
                        <m:r>
                          <a:rPr lang="en-US" sz="2800" i="1">
                            <a:latin typeface="Cambria Math" panose="02040503050406030204" pitchFamily="18" charset="0"/>
                          </a:rPr>
                          <m:t>𝑋</m:t>
                        </m:r>
                      </m:e>
                      <m:sub>
                        <m:r>
                          <a:rPr lang="en-US" sz="2800" i="1">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0.2</m:t>
                        </m:r>
                        <m:r>
                          <a:rPr lang="en-US" sz="2800" i="1">
                            <a:latin typeface="Cambria Math" panose="02040503050406030204" pitchFamily="18" charset="0"/>
                          </a:rPr>
                          <m:t>𝑋</m:t>
                        </m:r>
                      </m:e>
                      <m:sub>
                        <m:r>
                          <a:rPr lang="en-US" sz="2800" i="1">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0.4</m:t>
                        </m:r>
                        <m:r>
                          <a:rPr lang="en-US" sz="2800" i="1">
                            <a:latin typeface="Cambria Math" panose="02040503050406030204" pitchFamily="18" charset="0"/>
                          </a:rPr>
                          <m:t>𝑋</m:t>
                        </m:r>
                      </m:e>
                      <m:sub>
                        <m:r>
                          <a:rPr lang="en-US" sz="2800" i="1">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0.05</m:t>
                        </m:r>
                        <m:r>
                          <a:rPr lang="en-US" sz="2800" i="1">
                            <a:latin typeface="Cambria Math" panose="02040503050406030204" pitchFamily="18" charset="0"/>
                          </a:rPr>
                          <m:t>𝑋</m:t>
                        </m:r>
                      </m:e>
                      <m:sub>
                        <m:r>
                          <a:rPr lang="en-US" sz="2800" i="1">
                            <a:latin typeface="Cambria Math" panose="02040503050406030204" pitchFamily="18" charset="0"/>
                          </a:rPr>
                          <m:t>6</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𝐿</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𝐿</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b="0" i="1" smtClean="0">
                        <a:latin typeface="Cambria Math" panose="02040503050406030204" pitchFamily="18" charset="0"/>
                      </a:rPr>
                      <m:t>0</m:t>
                    </m:r>
                  </m:oMath>
                </a14:m>
                <a:endParaRPr lang="en-US" sz="2800" dirty="0"/>
              </a:p>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0.</m:t>
                        </m:r>
                        <m:r>
                          <a:rPr lang="en-US" sz="2800" b="0" i="1" smtClean="0">
                            <a:latin typeface="Cambria Math" panose="02040503050406030204" pitchFamily="18" charset="0"/>
                          </a:rPr>
                          <m:t>4</m:t>
                        </m:r>
                        <m:r>
                          <a:rPr lang="en-US" sz="2800" i="1">
                            <a:latin typeface="Cambria Math" panose="02040503050406030204" pitchFamily="18" charset="0"/>
                          </a:rPr>
                          <m:t>𝑋</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0.3</m:t>
                        </m:r>
                        <m:r>
                          <a:rPr lang="en-US" sz="2800" b="0" i="1" smtClean="0">
                            <a:latin typeface="Cambria Math" panose="02040503050406030204" pitchFamily="18" charset="0"/>
                          </a:rPr>
                          <m:t>5</m:t>
                        </m:r>
                        <m:r>
                          <a:rPr lang="en-US" sz="2800" i="1">
                            <a:latin typeface="Cambria Math" panose="02040503050406030204" pitchFamily="18" charset="0"/>
                          </a:rPr>
                          <m:t>𝑋</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m:t>
                        </m:r>
                        <m:r>
                          <a:rPr lang="en-US" sz="2800" b="0" i="1" smtClean="0">
                            <a:latin typeface="Cambria Math" panose="02040503050406030204" pitchFamily="18" charset="0"/>
                          </a:rPr>
                          <m:t>3</m:t>
                        </m:r>
                        <m:r>
                          <a:rPr lang="en-US" sz="2800" i="1">
                            <a:latin typeface="Cambria Math" panose="02040503050406030204" pitchFamily="18" charset="0"/>
                          </a:rPr>
                          <m:t>𝑋</m:t>
                        </m:r>
                      </m:e>
                      <m:sub>
                        <m:r>
                          <a:rPr lang="en-US" sz="2800" i="1">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0.2</m:t>
                        </m:r>
                        <m:r>
                          <a:rPr lang="en-US" sz="2800" b="0" i="1" smtClean="0">
                            <a:latin typeface="Cambria Math" panose="02040503050406030204" pitchFamily="18" charset="0"/>
                          </a:rPr>
                          <m:t>5</m:t>
                        </m:r>
                        <m:r>
                          <a:rPr lang="en-US" sz="2800" i="1">
                            <a:latin typeface="Cambria Math" panose="02040503050406030204" pitchFamily="18" charset="0"/>
                          </a:rPr>
                          <m:t>𝑋</m:t>
                        </m:r>
                      </m:e>
                      <m:sub>
                        <m:r>
                          <a:rPr lang="en-US" sz="2800" i="1">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m:t>
                        </m:r>
                        <m:r>
                          <a:rPr lang="en-US" sz="2800" b="0" i="1" smtClean="0">
                            <a:latin typeface="Cambria Math" panose="02040503050406030204" pitchFamily="18" charset="0"/>
                          </a:rPr>
                          <m:t>2</m:t>
                        </m:r>
                        <m:r>
                          <a:rPr lang="en-US" sz="2800" i="1">
                            <a:latin typeface="Cambria Math" panose="02040503050406030204" pitchFamily="18" charset="0"/>
                          </a:rPr>
                          <m:t>𝑋</m:t>
                        </m:r>
                      </m:e>
                      <m:sub>
                        <m:r>
                          <a:rPr lang="en-US" sz="2800" i="1">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0.</m:t>
                        </m:r>
                        <m:r>
                          <a:rPr lang="en-US" sz="2800" b="0" i="1" smtClean="0">
                            <a:latin typeface="Cambria Math" panose="02040503050406030204" pitchFamily="18" charset="0"/>
                          </a:rPr>
                          <m:t>0</m:t>
                        </m:r>
                        <m:r>
                          <a:rPr lang="en-US" sz="2800" i="1">
                            <a:latin typeface="Cambria Math" panose="02040503050406030204" pitchFamily="18" charset="0"/>
                          </a:rPr>
                          <m:t>5</m:t>
                        </m:r>
                        <m:r>
                          <a:rPr lang="en-US" sz="2800" i="1">
                            <a:latin typeface="Cambria Math" panose="02040503050406030204" pitchFamily="18" charset="0"/>
                          </a:rPr>
                          <m:t>𝑋</m:t>
                        </m:r>
                      </m:e>
                      <m:sub>
                        <m:r>
                          <a:rPr lang="en-US" sz="2800" i="1">
                            <a:latin typeface="Cambria Math" panose="02040503050406030204" pitchFamily="18" charset="0"/>
                          </a:rPr>
                          <m:t>6</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𝐹</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𝑑</m:t>
                        </m:r>
                      </m:e>
                      <m:sub>
                        <m:r>
                          <a:rPr lang="en-US" sz="2800" b="0" i="1" smtClean="0">
                            <a:latin typeface="Cambria Math" panose="02040503050406030204" pitchFamily="18" charset="0"/>
                          </a:rPr>
                          <m:t>𝐹</m:t>
                        </m:r>
                      </m:sub>
                      <m:sup>
                        <m:r>
                          <a:rPr lang="en-US" sz="2800" i="1">
                            <a:latin typeface="Cambria Math" panose="02040503050406030204" pitchFamily="18" charset="0"/>
                          </a:rPr>
                          <m:t>+</m:t>
                        </m:r>
                      </m:sup>
                    </m:sSubSup>
                    <m:r>
                      <a:rPr lang="en-US" sz="2800" i="1">
                        <a:latin typeface="Cambria Math" panose="02040503050406030204" pitchFamily="18" charset="0"/>
                      </a:rPr>
                      <m:t>=0</m:t>
                    </m:r>
                  </m:oMath>
                </a14:m>
                <a:endParaRPr lang="en-US" sz="2800" dirty="0"/>
              </a:p>
            </p:txBody>
          </p:sp>
        </mc:Choice>
        <mc:Fallback xmlns="">
          <p:sp>
            <p:nvSpPr>
              <p:cNvPr id="3" name="Content Placeholder 2">
                <a:extLst>
                  <a:ext uri="{FF2B5EF4-FFF2-40B4-BE49-F238E27FC236}">
                    <a16:creationId xmlns:a16="http://schemas.microsoft.com/office/drawing/2014/main" id="{A16CCFEF-2C70-48DA-BA6F-0374ACB48B32}"/>
                  </a:ext>
                </a:extLst>
              </p:cNvPr>
              <p:cNvSpPr>
                <a:spLocks noGrp="1" noRot="1" noChangeAspect="1" noMove="1" noResize="1" noEditPoints="1" noAdjustHandles="1" noChangeArrowheads="1" noChangeShapeType="1" noTextEdit="1"/>
              </p:cNvSpPr>
              <p:nvPr>
                <p:ph idx="1"/>
              </p:nvPr>
            </p:nvSpPr>
            <p:spPr>
              <a:xfrm>
                <a:off x="1097279" y="1845734"/>
                <a:ext cx="10993768" cy="4023360"/>
              </a:xfrm>
              <a:blipFill>
                <a:blip r:embed="rId2"/>
                <a:stretch>
                  <a:fillRect l="-998" t="-2273" r="-776"/>
                </a:stretch>
              </a:blipFill>
            </p:spPr>
            <p:txBody>
              <a:bodyPr/>
              <a:lstStyle/>
              <a:p>
                <a:r>
                  <a:rPr lang="en-US">
                    <a:noFill/>
                  </a:rPr>
                  <a:t> </a:t>
                </a:r>
              </a:p>
            </p:txBody>
          </p:sp>
        </mc:Fallback>
      </mc:AlternateContent>
    </p:spTree>
    <p:extLst>
      <p:ext uri="{BB962C8B-B14F-4D97-AF65-F5344CB8AC3E}">
        <p14:creationId xmlns:p14="http://schemas.microsoft.com/office/powerpoint/2010/main" val="117013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7DB6-46BE-4CB8-9301-84E2A2EEBB3E}"/>
              </a:ext>
            </a:extLst>
          </p:cNvPr>
          <p:cNvSpPr>
            <a:spLocks noGrp="1"/>
          </p:cNvSpPr>
          <p:nvPr>
            <p:ph type="title"/>
          </p:nvPr>
        </p:nvSpPr>
        <p:spPr/>
        <p:txBody>
          <a:bodyPr/>
          <a:lstStyle/>
          <a:p>
            <a:r>
              <a:rPr lang="en-US" dirty="0"/>
              <a:t>1.Goal Programming</a:t>
            </a:r>
          </a:p>
        </p:txBody>
      </p:sp>
      <p:sp>
        <p:nvSpPr>
          <p:cNvPr id="3" name="Content Placeholder 2">
            <a:extLst>
              <a:ext uri="{FF2B5EF4-FFF2-40B4-BE49-F238E27FC236}">
                <a16:creationId xmlns:a16="http://schemas.microsoft.com/office/drawing/2014/main" id="{8B445549-D19F-4B14-A303-CB39570A5179}"/>
              </a:ext>
            </a:extLst>
          </p:cNvPr>
          <p:cNvSpPr>
            <a:spLocks noGrp="1"/>
          </p:cNvSpPr>
          <p:nvPr>
            <p:ph idx="1"/>
          </p:nvPr>
        </p:nvSpPr>
        <p:spPr/>
        <p:txBody>
          <a:bodyPr>
            <a:normAutofit lnSpcReduction="10000"/>
          </a:bodyPr>
          <a:lstStyle/>
          <a:p>
            <a:r>
              <a:rPr lang="en-US" sz="3600" dirty="0"/>
              <a:t>Types of objectives:</a:t>
            </a:r>
          </a:p>
          <a:p>
            <a:pPr lvl="1"/>
            <a:r>
              <a:rPr lang="en-US" sz="3200" dirty="0"/>
              <a:t>Sum of deviations</a:t>
            </a:r>
          </a:p>
          <a:p>
            <a:pPr lvl="2"/>
            <a:r>
              <a:rPr lang="en-US" sz="2400" b="1" dirty="0"/>
              <a:t>Shortcomings: </a:t>
            </a:r>
            <a:r>
              <a:rPr lang="en-US" sz="2400" dirty="0"/>
              <a:t>$1 deviation from $250,000 or 1 unit deviation from 0 late deliveries are worth the same</a:t>
            </a:r>
          </a:p>
          <a:p>
            <a:pPr lvl="1"/>
            <a:r>
              <a:rPr lang="en-US" sz="3200" dirty="0"/>
              <a:t>Weighted sum of deviations	</a:t>
            </a:r>
          </a:p>
          <a:p>
            <a:pPr lvl="2"/>
            <a:r>
              <a:rPr lang="en-US" sz="2400" b="1" dirty="0"/>
              <a:t>Shortcomings: </a:t>
            </a:r>
            <a:r>
              <a:rPr lang="en-US" sz="2400" dirty="0"/>
              <a:t>The decision maker should know appropriate values for the weights</a:t>
            </a:r>
          </a:p>
          <a:p>
            <a:pPr lvl="1"/>
            <a:r>
              <a:rPr lang="en-US" sz="3200" dirty="0"/>
              <a:t>Weighted sum of % deviations</a:t>
            </a:r>
          </a:p>
          <a:p>
            <a:pPr lvl="2"/>
            <a:r>
              <a:rPr lang="en-US" sz="2400" b="1" dirty="0"/>
              <a:t>Shortcomings: </a:t>
            </a:r>
            <a:r>
              <a:rPr lang="en-US" sz="2400" dirty="0"/>
              <a:t>Does not work well when the target is 0.</a:t>
            </a:r>
          </a:p>
          <a:p>
            <a:pPr marL="201168" lvl="1" indent="0">
              <a:buNone/>
            </a:pPr>
            <a:endParaRPr lang="en-US" sz="3200" dirty="0"/>
          </a:p>
        </p:txBody>
      </p:sp>
    </p:spTree>
    <p:extLst>
      <p:ext uri="{BB962C8B-B14F-4D97-AF65-F5344CB8AC3E}">
        <p14:creationId xmlns:p14="http://schemas.microsoft.com/office/powerpoint/2010/main" val="2099083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5726</TotalTime>
  <Words>6396</Words>
  <Application>Microsoft Office PowerPoint</Application>
  <PresentationFormat>Widescreen</PresentationFormat>
  <Paragraphs>782</Paragraphs>
  <Slides>70</Slides>
  <Notes>25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80" baseType="lpstr">
      <vt:lpstr>Arial</vt:lpstr>
      <vt:lpstr>Calibri</vt:lpstr>
      <vt:lpstr>Calibri Light</vt:lpstr>
      <vt:lpstr>Cambria Math</vt:lpstr>
      <vt:lpstr>Garamond</vt:lpstr>
      <vt:lpstr>Monotype Sorts</vt:lpstr>
      <vt:lpstr>Symbol</vt:lpstr>
      <vt:lpstr>Wingdings</vt:lpstr>
      <vt:lpstr>Retrospect</vt:lpstr>
      <vt:lpstr>Equation</vt:lpstr>
      <vt:lpstr>ADVANCED BUSINESS ANALYTICS</vt:lpstr>
      <vt:lpstr>AGENDA</vt:lpstr>
      <vt:lpstr>Multi-objective Optimization</vt:lpstr>
      <vt:lpstr>Goal Programming</vt:lpstr>
      <vt:lpstr>1. Goal Programming Susan Lovett Faux Plant Producer</vt:lpstr>
      <vt:lpstr>1. Goal Programming Susan Lovett Faux Plant Producer</vt:lpstr>
      <vt:lpstr>1. Goal Programming Susan Lovett Faux Plant Producer</vt:lpstr>
      <vt:lpstr>1. Goal Programming Susan Lovett Faux Plant Producer</vt:lpstr>
      <vt:lpstr>1.Goal Programming</vt:lpstr>
      <vt:lpstr>1. Goal Programming Susan Lovett Faux Plant Producer Sum of Deviations</vt:lpstr>
      <vt:lpstr>1.Goal Programming</vt:lpstr>
      <vt:lpstr>1. Goal Programming Susan Lovett Faux Plant Producer Sum of Weighted Deviations</vt:lpstr>
      <vt:lpstr>1. Goal Programming Susan Lovett Faux Plant Producer</vt:lpstr>
      <vt:lpstr>1. Goal Programming Susan Lovett Faux Plant Producer</vt:lpstr>
      <vt:lpstr>1. Goal Programming Susan Lovett Faux Plant Producer</vt:lpstr>
      <vt:lpstr>1. Goal Programming Susan Lovett Faux Plant Producer</vt:lpstr>
      <vt:lpstr>1.Goal Programming</vt:lpstr>
      <vt:lpstr>1. Goal Programming Susan Lovett Faux Plant Producer</vt:lpstr>
      <vt:lpstr>1. Goal Programming Susan Lovett Faux Plant Producer Sum of Weighted % Deviations</vt:lpstr>
      <vt:lpstr>1. Goal Programming Susan Lovett Faux Plant Producer</vt:lpstr>
      <vt:lpstr>1. Goal Programming</vt:lpstr>
      <vt:lpstr>2. Multi-objective Optimization</vt:lpstr>
      <vt:lpstr>2. Multi-objective Optimization Customer Service Phone Line</vt:lpstr>
      <vt:lpstr>2. Multi-objective Optimization</vt:lpstr>
      <vt:lpstr>2. Multi-objective Optimization Customer Service Phone Line</vt:lpstr>
      <vt:lpstr>2. Multi-objective Optimization Customer Service Phone Line</vt:lpstr>
      <vt:lpstr>2. Multi-objective Optimization Customer Service Phone Line</vt:lpstr>
      <vt:lpstr>2. Multi-objective Optimization Customer Service Phone Line</vt:lpstr>
      <vt:lpstr>2. Multi-objective Optimization Customer Service Phone Line Sum of Weighted % Deviations</vt:lpstr>
      <vt:lpstr>2. Multi-objective Optimization Customer Service Phone Line</vt:lpstr>
      <vt:lpstr>2. Multi-objective Optimization Customer Service Phone Line</vt:lpstr>
      <vt:lpstr>2. Multi-objective Optimization Customer Service Phone Line</vt:lpstr>
      <vt:lpstr>2. Multi-objective Optimization Customer Service Phone Line</vt:lpstr>
      <vt:lpstr>2. Multi-objective Optimization</vt:lpstr>
      <vt:lpstr>2. Multi-objective Optimization Customer Service Phone Line Minimax Objective</vt:lpstr>
      <vt:lpstr>2. Multi-objective Optimization Customer Service Phone Line Minimax Objective</vt:lpstr>
      <vt:lpstr>2. Multi-objective Optimization Customer Service Phone Line Minimax Objective</vt:lpstr>
      <vt:lpstr>2. Multi-objective Optimization Customer Service Phone Line Minimax Objective</vt:lpstr>
      <vt:lpstr>2. Multi-objective Optimization Customer Service Phone Line Minimax Objective</vt:lpstr>
      <vt:lpstr>PowerPoint Presentation</vt:lpstr>
      <vt:lpstr>2. Multi-objective Optimization Sensitivity Analysis</vt:lpstr>
      <vt:lpstr>2. Multi-objective Optimization Sensitivity Analysis</vt:lpstr>
      <vt:lpstr>2. Multi-objective Optimization Sensitivity Analysis</vt:lpstr>
      <vt:lpstr>2. Multi-objective Optimization Sensitivity Analysis</vt:lpstr>
      <vt:lpstr>2. Multi-objective Optimization Sensitivity Analysis</vt:lpstr>
      <vt:lpstr>2. Multi-objective Optimization Customer Service Phone Line ε-Constraint</vt:lpstr>
      <vt:lpstr>2. Multi-objective Optimization Customer Service Phone Line ε-Constraint</vt:lpstr>
      <vt:lpstr>2. Multi-objective Optimization Customer Service Phone Line ε-Constraint</vt:lpstr>
      <vt:lpstr>2. Multi-objective Optimization Customer Service Phone Line ε-Constraint</vt:lpstr>
      <vt:lpstr>PowerPoint Presentation</vt:lpstr>
      <vt:lpstr>3. Data Envelopment Analysis Measurement and Benchmarking</vt:lpstr>
      <vt:lpstr>Ways to rank/benchmark</vt:lpstr>
      <vt:lpstr>Measurement and Benchmarking Intuition building.</vt:lpstr>
      <vt:lpstr>Measurement and Benchmarking Intuition building: Multiple metrics</vt:lpstr>
      <vt:lpstr>Measurement and Benchmarking Intuition building: Multiple metrics</vt:lpstr>
      <vt:lpstr>Data Envelopment Analysis</vt:lpstr>
      <vt:lpstr>DEA Illustrative example Metropolis National Bank</vt:lpstr>
      <vt:lpstr>DEA Illustrative example Metropolis National Bank </vt:lpstr>
      <vt:lpstr>DEA Illustrative example Metropolis National Bank </vt:lpstr>
      <vt:lpstr>DEA: How do we measure the efficiency? </vt:lpstr>
      <vt:lpstr>DEA: How do we measure the efficiency? </vt:lpstr>
      <vt:lpstr>DEA: How do we measure the efficiency?</vt:lpstr>
      <vt:lpstr>DEA Formulation </vt:lpstr>
      <vt:lpstr>DEA Formulation for Branch 2 Metropolis banks II </vt:lpstr>
      <vt:lpstr>DEA Formulation for Branch 2 Metropolis banks II</vt:lpstr>
      <vt:lpstr>DEA Formulation for Branch 2 Metropolis banks II</vt:lpstr>
      <vt:lpstr>DEA Formulation for Branch 2 in Excel: Interpreting the sensitivity report</vt:lpstr>
      <vt:lpstr>DEA Formulation for Branch 4 in Excel: Metropolis banks II</vt:lpstr>
      <vt:lpstr>DEA Formulation for Branch 4 in Excel: Metropolis banks II</vt:lpstr>
      <vt:lpstr>Important check points/remarks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Nazli Turken</dc:creator>
  <cp:lastModifiedBy>Nazli Turken</cp:lastModifiedBy>
  <cp:revision>447</cp:revision>
  <cp:lastPrinted>2019-11-01T17:22:14Z</cp:lastPrinted>
  <dcterms:created xsi:type="dcterms:W3CDTF">2019-10-31T02:37:12Z</dcterms:created>
  <dcterms:modified xsi:type="dcterms:W3CDTF">2020-02-14T20:00:58Z</dcterms:modified>
</cp:coreProperties>
</file>