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tmp"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13" r:id="rId1"/>
  </p:sldMasterIdLst>
  <p:notesMasterIdLst>
    <p:notesMasterId r:id="rId55"/>
  </p:notesMasterIdLst>
  <p:handoutMasterIdLst>
    <p:handoutMasterId r:id="rId56"/>
  </p:handoutMasterIdLst>
  <p:sldIdLst>
    <p:sldId id="256" r:id="rId2"/>
    <p:sldId id="862" r:id="rId3"/>
    <p:sldId id="257" r:id="rId4"/>
    <p:sldId id="260" r:id="rId5"/>
    <p:sldId id="295" r:id="rId6"/>
    <p:sldId id="861" r:id="rId7"/>
    <p:sldId id="266" r:id="rId8"/>
    <p:sldId id="267" r:id="rId9"/>
    <p:sldId id="269" r:id="rId10"/>
    <p:sldId id="863" r:id="rId11"/>
    <p:sldId id="864" r:id="rId12"/>
    <p:sldId id="384" r:id="rId13"/>
    <p:sldId id="385" r:id="rId14"/>
    <p:sldId id="386" r:id="rId15"/>
    <p:sldId id="387" r:id="rId16"/>
    <p:sldId id="334" r:id="rId17"/>
    <p:sldId id="465" r:id="rId18"/>
    <p:sldId id="335" r:id="rId19"/>
    <p:sldId id="336" r:id="rId20"/>
    <p:sldId id="865" r:id="rId21"/>
    <p:sldId id="866" r:id="rId22"/>
    <p:sldId id="362" r:id="rId23"/>
    <p:sldId id="867" r:id="rId24"/>
    <p:sldId id="379" r:id="rId25"/>
    <p:sldId id="382" r:id="rId26"/>
    <p:sldId id="383" r:id="rId27"/>
    <p:sldId id="391" r:id="rId28"/>
    <p:sldId id="395" r:id="rId29"/>
    <p:sldId id="380" r:id="rId30"/>
    <p:sldId id="381" r:id="rId31"/>
    <p:sldId id="434" r:id="rId32"/>
    <p:sldId id="439" r:id="rId33"/>
    <p:sldId id="440" r:id="rId34"/>
    <p:sldId id="441" r:id="rId35"/>
    <p:sldId id="443" r:id="rId36"/>
    <p:sldId id="444" r:id="rId37"/>
    <p:sldId id="388" r:id="rId38"/>
    <p:sldId id="451" r:id="rId39"/>
    <p:sldId id="273" r:id="rId40"/>
    <p:sldId id="389" r:id="rId41"/>
    <p:sldId id="390" r:id="rId42"/>
    <p:sldId id="868" r:id="rId43"/>
    <p:sldId id="869" r:id="rId44"/>
    <p:sldId id="393" r:id="rId45"/>
    <p:sldId id="394" r:id="rId46"/>
    <p:sldId id="348" r:id="rId47"/>
    <p:sldId id="454" r:id="rId48"/>
    <p:sldId id="425" r:id="rId49"/>
    <p:sldId id="349" r:id="rId50"/>
    <p:sldId id="319" r:id="rId51"/>
    <p:sldId id="456" r:id="rId52"/>
    <p:sldId id="457" r:id="rId53"/>
    <p:sldId id="458" r:id="rId5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4880"/>
    <a:srgbClr val="333399"/>
    <a:srgbClr val="9226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42" autoAdjust="0"/>
    <p:restoredTop sz="94697" autoAdjust="0"/>
  </p:normalViewPr>
  <p:slideViewPr>
    <p:cSldViewPr>
      <p:cViewPr varScale="1">
        <p:scale>
          <a:sx n="77" d="100"/>
          <a:sy n="77" d="100"/>
        </p:scale>
        <p:origin x="811" y="6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22"/>
    </p:cViewPr>
  </p:sorterViewPr>
  <p:notesViewPr>
    <p:cSldViewPr>
      <p:cViewPr varScale="1">
        <p:scale>
          <a:sx n="41" d="100"/>
          <a:sy n="41" d="100"/>
        </p:scale>
        <p:origin x="-1380"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smtClean="0">
                <a:latin typeface="Times New Roman" pitchFamily="18" charset="0"/>
              </a:defRPr>
            </a:lvl1pPr>
          </a:lstStyle>
          <a:p>
            <a:pPr>
              <a:defRPr/>
            </a:pPr>
            <a:endParaRPr lang="en-US"/>
          </a:p>
        </p:txBody>
      </p:sp>
      <p:sp>
        <p:nvSpPr>
          <p:cNvPr id="16387" name="Rectangle 3"/>
          <p:cNvSpPr>
            <a:spLocks noGrp="1" noChangeArrowheads="1"/>
          </p:cNvSpPr>
          <p:nvPr>
            <p:ph type="dt" sz="quarter" idx="1"/>
          </p:nvPr>
        </p:nvSpPr>
        <p:spPr bwMode="auto">
          <a:xfrm>
            <a:off x="38862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smtClean="0">
                <a:latin typeface="Times New Roman" pitchFamily="18" charset="0"/>
              </a:defRPr>
            </a:lvl1pPr>
          </a:lstStyle>
          <a:p>
            <a:pPr>
              <a:defRPr/>
            </a:pPr>
            <a:endParaRPr lang="en-US"/>
          </a:p>
        </p:txBody>
      </p:sp>
      <p:sp>
        <p:nvSpPr>
          <p:cNvPr id="16388" name="Rectangle 4"/>
          <p:cNvSpPr>
            <a:spLocks noGrp="1" noChangeArrowheads="1"/>
          </p:cNvSpPr>
          <p:nvPr>
            <p:ph type="ftr" sz="quarter" idx="2"/>
          </p:nvPr>
        </p:nvSpPr>
        <p:spPr bwMode="auto">
          <a:xfrm>
            <a:off x="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smtClean="0">
                <a:latin typeface="Times New Roman" pitchFamily="18" charset="0"/>
              </a:defRPr>
            </a:lvl1pPr>
          </a:lstStyle>
          <a:p>
            <a:pPr>
              <a:defRPr/>
            </a:pPr>
            <a:endParaRPr lang="en-US"/>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smtClean="0">
                <a:latin typeface="Times New Roman" pitchFamily="18" charset="0"/>
              </a:defRPr>
            </a:lvl1pPr>
          </a:lstStyle>
          <a:p>
            <a:pPr>
              <a:defRPr/>
            </a:pPr>
            <a:fld id="{517270A2-E9D9-4AB3-8EC0-B2608C5D98EB}" type="slidenum">
              <a:rPr lang="en-US"/>
              <a:pPr>
                <a:defRPr/>
              </a:pPr>
              <a:t>‹#›</a:t>
            </a:fld>
            <a:endParaRPr lang="en-US"/>
          </a:p>
        </p:txBody>
      </p:sp>
    </p:spTree>
    <p:extLst>
      <p:ext uri="{BB962C8B-B14F-4D97-AF65-F5344CB8AC3E}">
        <p14:creationId xmlns:p14="http://schemas.microsoft.com/office/powerpoint/2010/main" val="2564046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smtClean="0">
                <a:latin typeface="Times New Roman" pitchFamily="18" charset="0"/>
              </a:defRPr>
            </a:lvl1pPr>
          </a:lstStyle>
          <a:p>
            <a:pPr>
              <a:defRPr/>
            </a:pPr>
            <a:endParaRPr lang="en-US"/>
          </a:p>
        </p:txBody>
      </p:sp>
      <p:sp>
        <p:nvSpPr>
          <p:cNvPr id="5123" name="Rectangle 3"/>
          <p:cNvSpPr>
            <a:spLocks noGrp="1" noChangeArrowheads="1"/>
          </p:cNvSpPr>
          <p:nvPr>
            <p:ph type="dt" idx="1"/>
          </p:nvPr>
        </p:nvSpPr>
        <p:spPr bwMode="auto">
          <a:xfrm>
            <a:off x="38862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smtClean="0">
                <a:latin typeface="Times New Roman" pitchFamily="18" charset="0"/>
              </a:defRPr>
            </a:lvl1pPr>
          </a:lstStyle>
          <a:p>
            <a:pPr>
              <a:defRPr/>
            </a:pPr>
            <a:endParaRPr lang="en-US"/>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smtClean="0">
                <a:latin typeface="Times New Roman" pitchFamily="18" charset="0"/>
              </a:defRPr>
            </a:lvl1pPr>
          </a:lstStyle>
          <a:p>
            <a:pPr>
              <a:defRPr/>
            </a:pPr>
            <a:endParaRPr lang="en-US"/>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smtClean="0">
                <a:latin typeface="Times New Roman" pitchFamily="18" charset="0"/>
              </a:defRPr>
            </a:lvl1pPr>
          </a:lstStyle>
          <a:p>
            <a:pPr>
              <a:defRPr/>
            </a:pPr>
            <a:fld id="{85C22A51-4014-4645-9D52-A49C8F0AEA84}" type="slidenum">
              <a:rPr lang="en-US"/>
              <a:pPr>
                <a:defRPr/>
              </a:pPr>
              <a:t>‹#›</a:t>
            </a:fld>
            <a:endParaRPr lang="en-US"/>
          </a:p>
        </p:txBody>
      </p:sp>
    </p:spTree>
    <p:extLst>
      <p:ext uri="{BB962C8B-B14F-4D97-AF65-F5344CB8AC3E}">
        <p14:creationId xmlns:p14="http://schemas.microsoft.com/office/powerpoint/2010/main" val="1133064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0D1DDBDF-AEB7-4D1B-84B3-329C978A8950}" type="slidenum">
              <a:rPr lang="en-US"/>
              <a:pPr/>
              <a:t>1</a:t>
            </a:fld>
            <a:endParaRPr 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23498844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2213" y="704850"/>
            <a:ext cx="4638675" cy="3478213"/>
          </a:xfrm>
        </p:spPr>
      </p:sp>
      <p:sp>
        <p:nvSpPr>
          <p:cNvPr id="3" name="Notes Placeholder 2"/>
          <p:cNvSpPr>
            <a:spLocks noGrp="1"/>
          </p:cNvSpPr>
          <p:nvPr>
            <p:ph type="body" idx="1"/>
          </p:nvPr>
        </p:nvSpPr>
        <p:spPr/>
        <p:txBody>
          <a:bodyPr/>
          <a:lstStyle/>
          <a:p>
            <a:r>
              <a:rPr lang="en-US" dirty="0" err="1"/>
              <a:t>pT</a:t>
            </a:r>
            <a:r>
              <a:rPr lang="en-US" dirty="0"/>
              <a:t> </a:t>
            </a:r>
            <a:r>
              <a:rPr lang="en-US" dirty="0" err="1"/>
              <a:t>Cp</a:t>
            </a:r>
            <a:endParaRPr lang="en-US" dirty="0"/>
          </a:p>
        </p:txBody>
      </p:sp>
      <p:sp>
        <p:nvSpPr>
          <p:cNvPr id="4" name="Slide Number Placeholder 3"/>
          <p:cNvSpPr>
            <a:spLocks noGrp="1"/>
          </p:cNvSpPr>
          <p:nvPr>
            <p:ph type="sldNum" sz="quarter" idx="10"/>
          </p:nvPr>
        </p:nvSpPr>
        <p:spPr/>
        <p:txBody>
          <a:bodyPr/>
          <a:lstStyle/>
          <a:p>
            <a:fld id="{1CFF75B1-6010-43A7-8D2E-E5A85B37D627}" type="slidenum">
              <a:rPr lang="en-US" smtClean="0"/>
              <a:pPr/>
              <a:t>29</a:t>
            </a:fld>
            <a:endParaRPr lang="en-US"/>
          </a:p>
        </p:txBody>
      </p:sp>
    </p:spTree>
    <p:extLst>
      <p:ext uri="{BB962C8B-B14F-4D97-AF65-F5344CB8AC3E}">
        <p14:creationId xmlns:p14="http://schemas.microsoft.com/office/powerpoint/2010/main" val="1237001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2213" y="704850"/>
            <a:ext cx="4638675" cy="34782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F75B1-6010-43A7-8D2E-E5A85B37D627}" type="slidenum">
              <a:rPr lang="en-US" smtClean="0"/>
              <a:pPr/>
              <a:t>30</a:t>
            </a:fld>
            <a:endParaRPr lang="en-US"/>
          </a:p>
        </p:txBody>
      </p:sp>
    </p:spTree>
    <p:extLst>
      <p:ext uri="{BB962C8B-B14F-4D97-AF65-F5344CB8AC3E}">
        <p14:creationId xmlns:p14="http://schemas.microsoft.com/office/powerpoint/2010/main" val="35581919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0D1DDBDF-AEB7-4D1B-84B3-329C978A8950}" type="slidenum">
              <a:rPr lang="en-US"/>
              <a:pPr/>
              <a:t>32</a:t>
            </a:fld>
            <a:endParaRPr 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2586233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2213" y="704850"/>
            <a:ext cx="4638675" cy="34782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F75B1-6010-43A7-8D2E-E5A85B37D627}" type="slidenum">
              <a:rPr lang="en-US" smtClean="0"/>
              <a:pPr/>
              <a:t>40</a:t>
            </a:fld>
            <a:endParaRPr lang="en-US"/>
          </a:p>
        </p:txBody>
      </p:sp>
    </p:spTree>
    <p:extLst>
      <p:ext uri="{BB962C8B-B14F-4D97-AF65-F5344CB8AC3E}">
        <p14:creationId xmlns:p14="http://schemas.microsoft.com/office/powerpoint/2010/main" val="38512619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2213" y="704850"/>
            <a:ext cx="4638675" cy="34782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F75B1-6010-43A7-8D2E-E5A85B37D627}" type="slidenum">
              <a:rPr lang="en-US" smtClean="0"/>
              <a:pPr/>
              <a:t>41</a:t>
            </a:fld>
            <a:endParaRPr lang="en-US"/>
          </a:p>
        </p:txBody>
      </p:sp>
    </p:spTree>
    <p:extLst>
      <p:ext uri="{BB962C8B-B14F-4D97-AF65-F5344CB8AC3E}">
        <p14:creationId xmlns:p14="http://schemas.microsoft.com/office/powerpoint/2010/main" val="13840617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2213" y="704850"/>
            <a:ext cx="4638675" cy="34782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F75B1-6010-43A7-8D2E-E5A85B37D627}" type="slidenum">
              <a:rPr lang="en-US" smtClean="0"/>
              <a:pPr/>
              <a:t>42</a:t>
            </a:fld>
            <a:endParaRPr lang="en-US"/>
          </a:p>
        </p:txBody>
      </p:sp>
    </p:spTree>
    <p:extLst>
      <p:ext uri="{BB962C8B-B14F-4D97-AF65-F5344CB8AC3E}">
        <p14:creationId xmlns:p14="http://schemas.microsoft.com/office/powerpoint/2010/main" val="14306162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2213" y="704850"/>
            <a:ext cx="4638675" cy="34782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F75B1-6010-43A7-8D2E-E5A85B37D627}" type="slidenum">
              <a:rPr lang="en-US" smtClean="0"/>
              <a:pPr/>
              <a:t>43</a:t>
            </a:fld>
            <a:endParaRPr lang="en-US"/>
          </a:p>
        </p:txBody>
      </p:sp>
    </p:spTree>
    <p:extLst>
      <p:ext uri="{BB962C8B-B14F-4D97-AF65-F5344CB8AC3E}">
        <p14:creationId xmlns:p14="http://schemas.microsoft.com/office/powerpoint/2010/main" val="2996110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2213" y="704850"/>
            <a:ext cx="4638675" cy="34782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F75B1-6010-43A7-8D2E-E5A85B37D627}" type="slidenum">
              <a:rPr lang="en-US" smtClean="0"/>
              <a:pPr/>
              <a:t>44</a:t>
            </a:fld>
            <a:endParaRPr lang="en-US"/>
          </a:p>
        </p:txBody>
      </p:sp>
    </p:spTree>
    <p:extLst>
      <p:ext uri="{BB962C8B-B14F-4D97-AF65-F5344CB8AC3E}">
        <p14:creationId xmlns:p14="http://schemas.microsoft.com/office/powerpoint/2010/main" val="34065963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2213" y="704850"/>
            <a:ext cx="4638675" cy="34782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F75B1-6010-43A7-8D2E-E5A85B37D627}" type="slidenum">
              <a:rPr lang="en-US" smtClean="0"/>
              <a:pPr/>
              <a:t>45</a:t>
            </a:fld>
            <a:endParaRPr lang="en-US"/>
          </a:p>
        </p:txBody>
      </p:sp>
    </p:spTree>
    <p:extLst>
      <p:ext uri="{BB962C8B-B14F-4D97-AF65-F5344CB8AC3E}">
        <p14:creationId xmlns:p14="http://schemas.microsoft.com/office/powerpoint/2010/main" val="40546879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2213" y="704850"/>
            <a:ext cx="4638675" cy="34782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F75B1-6010-43A7-8D2E-E5A85B37D627}" type="slidenum">
              <a:rPr lang="en-US" smtClean="0"/>
              <a:pPr/>
              <a:t>46</a:t>
            </a:fld>
            <a:endParaRPr lang="en-US"/>
          </a:p>
        </p:txBody>
      </p:sp>
    </p:spTree>
    <p:extLst>
      <p:ext uri="{BB962C8B-B14F-4D97-AF65-F5344CB8AC3E}">
        <p14:creationId xmlns:p14="http://schemas.microsoft.com/office/powerpoint/2010/main" val="2031201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1475" y="696913"/>
            <a:ext cx="6115050" cy="34401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F75B1-6010-43A7-8D2E-E5A85B37D627}" type="slidenum">
              <a:rPr lang="en-US" smtClean="0"/>
              <a:pPr/>
              <a:t>5</a:t>
            </a:fld>
            <a:endParaRPr lang="en-US"/>
          </a:p>
        </p:txBody>
      </p:sp>
    </p:spTree>
    <p:extLst>
      <p:ext uri="{BB962C8B-B14F-4D97-AF65-F5344CB8AC3E}">
        <p14:creationId xmlns:p14="http://schemas.microsoft.com/office/powerpoint/2010/main" val="13174874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2213" y="704850"/>
            <a:ext cx="4638675" cy="34782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F75B1-6010-43A7-8D2E-E5A85B37D627}" type="slidenum">
              <a:rPr lang="en-US" smtClean="0"/>
              <a:pPr/>
              <a:t>49</a:t>
            </a:fld>
            <a:endParaRPr lang="en-US"/>
          </a:p>
        </p:txBody>
      </p:sp>
    </p:spTree>
    <p:extLst>
      <p:ext uri="{BB962C8B-B14F-4D97-AF65-F5344CB8AC3E}">
        <p14:creationId xmlns:p14="http://schemas.microsoft.com/office/powerpoint/2010/main" val="3820551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35063" y="696913"/>
            <a:ext cx="4587875" cy="34401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F75B1-6010-43A7-8D2E-E5A85B37D627}" type="slidenum">
              <a:rPr lang="en-US" smtClean="0"/>
              <a:pPr/>
              <a:t>6</a:t>
            </a:fld>
            <a:endParaRPr lang="en-US"/>
          </a:p>
        </p:txBody>
      </p:sp>
    </p:spTree>
    <p:extLst>
      <p:ext uri="{BB962C8B-B14F-4D97-AF65-F5344CB8AC3E}">
        <p14:creationId xmlns:p14="http://schemas.microsoft.com/office/powerpoint/2010/main" val="1639746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2213" y="704850"/>
            <a:ext cx="4638675" cy="34782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F75B1-6010-43A7-8D2E-E5A85B37D627}" type="slidenum">
              <a:rPr lang="en-US" smtClean="0"/>
              <a:pPr/>
              <a:t>10</a:t>
            </a:fld>
            <a:endParaRPr lang="en-US"/>
          </a:p>
        </p:txBody>
      </p:sp>
    </p:spTree>
    <p:extLst>
      <p:ext uri="{BB962C8B-B14F-4D97-AF65-F5344CB8AC3E}">
        <p14:creationId xmlns:p14="http://schemas.microsoft.com/office/powerpoint/2010/main" val="1779097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2213" y="704850"/>
            <a:ext cx="4638675" cy="34782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F75B1-6010-43A7-8D2E-E5A85B37D627}" type="slidenum">
              <a:rPr lang="en-US" smtClean="0"/>
              <a:pPr/>
              <a:t>11</a:t>
            </a:fld>
            <a:endParaRPr lang="en-US"/>
          </a:p>
        </p:txBody>
      </p:sp>
    </p:spTree>
    <p:extLst>
      <p:ext uri="{BB962C8B-B14F-4D97-AF65-F5344CB8AC3E}">
        <p14:creationId xmlns:p14="http://schemas.microsoft.com/office/powerpoint/2010/main" val="2969494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2213" y="704850"/>
            <a:ext cx="4638675" cy="34782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F75B1-6010-43A7-8D2E-E5A85B37D627}" type="slidenum">
              <a:rPr lang="en-US" smtClean="0"/>
              <a:pPr/>
              <a:t>12</a:t>
            </a:fld>
            <a:endParaRPr lang="en-US"/>
          </a:p>
        </p:txBody>
      </p:sp>
    </p:spTree>
    <p:extLst>
      <p:ext uri="{BB962C8B-B14F-4D97-AF65-F5344CB8AC3E}">
        <p14:creationId xmlns:p14="http://schemas.microsoft.com/office/powerpoint/2010/main" val="294082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2213" y="704850"/>
            <a:ext cx="4638675" cy="34782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F75B1-6010-43A7-8D2E-E5A85B37D627}" type="slidenum">
              <a:rPr lang="en-US" smtClean="0"/>
              <a:pPr/>
              <a:t>13</a:t>
            </a:fld>
            <a:endParaRPr lang="en-US"/>
          </a:p>
        </p:txBody>
      </p:sp>
    </p:spTree>
    <p:extLst>
      <p:ext uri="{BB962C8B-B14F-4D97-AF65-F5344CB8AC3E}">
        <p14:creationId xmlns:p14="http://schemas.microsoft.com/office/powerpoint/2010/main" val="2391583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2213" y="704850"/>
            <a:ext cx="4638675" cy="34782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F75B1-6010-43A7-8D2E-E5A85B37D627}" type="slidenum">
              <a:rPr lang="en-US" smtClean="0"/>
              <a:pPr/>
              <a:t>14</a:t>
            </a:fld>
            <a:endParaRPr lang="en-US"/>
          </a:p>
        </p:txBody>
      </p:sp>
    </p:spTree>
    <p:extLst>
      <p:ext uri="{BB962C8B-B14F-4D97-AF65-F5344CB8AC3E}">
        <p14:creationId xmlns:p14="http://schemas.microsoft.com/office/powerpoint/2010/main" val="8685235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2213" y="704850"/>
            <a:ext cx="4638675" cy="34782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F75B1-6010-43A7-8D2E-E5A85B37D627}" type="slidenum">
              <a:rPr lang="en-US" smtClean="0"/>
              <a:pPr/>
              <a:t>15</a:t>
            </a:fld>
            <a:endParaRPr lang="en-US"/>
          </a:p>
        </p:txBody>
      </p:sp>
    </p:spTree>
    <p:extLst>
      <p:ext uri="{BB962C8B-B14F-4D97-AF65-F5344CB8AC3E}">
        <p14:creationId xmlns:p14="http://schemas.microsoft.com/office/powerpoint/2010/main" val="18623481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3.v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preserve="1" userDrawn="1">
  <p:cSld name="Title Slide">
    <p:spTree>
      <p:nvGrpSpPr>
        <p:cNvPr id="1" name=""/>
        <p:cNvGrpSpPr/>
        <p:nvPr/>
      </p:nvGrpSpPr>
      <p:grpSpPr>
        <a:xfrm>
          <a:off x="0" y="0"/>
          <a:ext cx="0" cy="0"/>
          <a:chOff x="0" y="0"/>
          <a:chExt cx="0" cy="0"/>
        </a:xfrm>
      </p:grpSpPr>
      <p:sp>
        <p:nvSpPr>
          <p:cNvPr id="83970" name="Rectangle 2"/>
          <p:cNvSpPr>
            <a:spLocks noGrp="1" noChangeArrowheads="1"/>
          </p:cNvSpPr>
          <p:nvPr>
            <p:ph type="ctrTitle"/>
          </p:nvPr>
        </p:nvSpPr>
        <p:spPr>
          <a:xfrm>
            <a:off x="685800" y="2286000"/>
            <a:ext cx="6858000" cy="914400"/>
          </a:xfrm>
        </p:spPr>
        <p:txBody>
          <a:bodyPr/>
          <a:lstStyle>
            <a:lvl1pPr>
              <a:defRPr sz="4400">
                <a:solidFill>
                  <a:srgbClr val="7C2040"/>
                </a:solidFill>
              </a:defRPr>
            </a:lvl1pPr>
          </a:lstStyle>
          <a:p>
            <a:r>
              <a:rPr lang="en-US" dirty="0"/>
              <a:t>Click to edit Master title style</a:t>
            </a:r>
          </a:p>
        </p:txBody>
      </p:sp>
      <p:sp>
        <p:nvSpPr>
          <p:cNvPr id="83971" name="Rectangle 3"/>
          <p:cNvSpPr>
            <a:spLocks noGrp="1" noChangeArrowheads="1"/>
          </p:cNvSpPr>
          <p:nvPr>
            <p:ph type="subTitle" idx="1"/>
          </p:nvPr>
        </p:nvSpPr>
        <p:spPr>
          <a:xfrm>
            <a:off x="685800" y="3276600"/>
            <a:ext cx="6858000" cy="1828800"/>
          </a:xfrm>
        </p:spPr>
        <p:txBody>
          <a:bodyPr/>
          <a:lstStyle>
            <a:lvl1pPr marL="0" indent="0" algn="l">
              <a:buFontTx/>
              <a:buNone/>
              <a:defRPr sz="3600"/>
            </a:lvl1pPr>
          </a:lstStyle>
          <a:p>
            <a:r>
              <a:rPr lang="en-US" dirty="0"/>
              <a:t>Click to edit Master subtitle style</a:t>
            </a:r>
          </a:p>
        </p:txBody>
      </p:sp>
      <p:graphicFrame>
        <p:nvGraphicFramePr>
          <p:cNvPr id="83972" name="Object 4"/>
          <p:cNvGraphicFramePr>
            <a:graphicFrameLocks noChangeAspect="1"/>
          </p:cNvGraphicFramePr>
          <p:nvPr/>
        </p:nvGraphicFramePr>
        <p:xfrm>
          <a:off x="0" y="0"/>
          <a:ext cx="1379538" cy="1193800"/>
        </p:xfrm>
        <a:graphic>
          <a:graphicData uri="http://schemas.openxmlformats.org/presentationml/2006/ole">
            <mc:AlternateContent xmlns:mc="http://schemas.openxmlformats.org/markup-compatibility/2006">
              <mc:Choice xmlns:v="urn:schemas-microsoft-com:vml" Requires="v">
                <p:oleObj spid="_x0000_s38942" name="Image" r:id="rId3" imgW="5752381" imgH="4977778" progId="">
                  <p:embed/>
                </p:oleObj>
              </mc:Choice>
              <mc:Fallback>
                <p:oleObj name="Image" r:id="rId3" imgW="5752381" imgH="4977778" progId="">
                  <p:embed/>
                  <p:pic>
                    <p:nvPicPr>
                      <p:cNvPr id="8397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79538" cy="119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3973" name="Rectangle 5"/>
          <p:cNvSpPr>
            <a:spLocks noChangeArrowheads="1"/>
          </p:cNvSpPr>
          <p:nvPr/>
        </p:nvSpPr>
        <p:spPr bwMode="auto">
          <a:xfrm>
            <a:off x="1377950" y="0"/>
            <a:ext cx="7766050" cy="1192213"/>
          </a:xfrm>
          <a:prstGeom prst="rect">
            <a:avLst/>
          </a:prstGeom>
          <a:solidFill>
            <a:srgbClr val="114880"/>
          </a:solidFill>
          <a:ln w="9525">
            <a:noFill/>
            <a:miter lim="800000"/>
            <a:headEnd/>
            <a:tailEnd/>
          </a:ln>
          <a:effectLst/>
        </p:spPr>
        <p:txBody>
          <a:bodyPr wrap="none" anchor="ctr"/>
          <a:lstStyle/>
          <a:p>
            <a:endParaRPr lang="en-US" dirty="0"/>
          </a:p>
        </p:txBody>
      </p:sp>
      <p:sp>
        <p:nvSpPr>
          <p:cNvPr id="17" name="Text Placeholder 16"/>
          <p:cNvSpPr>
            <a:spLocks noGrp="1"/>
          </p:cNvSpPr>
          <p:nvPr>
            <p:ph type="body" sz="quarter" idx="10"/>
          </p:nvPr>
        </p:nvSpPr>
        <p:spPr>
          <a:xfrm>
            <a:off x="254001" y="6215082"/>
            <a:ext cx="2807208" cy="384048"/>
          </a:xfrm>
        </p:spPr>
        <p:txBody>
          <a:bodyPr/>
          <a:lstStyle>
            <a:lvl1pPr marL="0" indent="0">
              <a:buNone/>
              <a:defRPr sz="1200">
                <a:solidFill>
                  <a:srgbClr val="7C2040"/>
                </a:solidFill>
              </a:defRPr>
            </a:lvl1pPr>
          </a:lstStyle>
          <a:p>
            <a:pPr lvl="0"/>
            <a:r>
              <a:rPr lang="en-US" dirty="0"/>
              <a:t>Click to edit Master text styles</a:t>
            </a:r>
          </a:p>
        </p:txBody>
      </p:sp>
      <p:sp>
        <p:nvSpPr>
          <p:cNvPr id="19" name="Text Placeholder 18"/>
          <p:cNvSpPr>
            <a:spLocks noGrp="1"/>
          </p:cNvSpPr>
          <p:nvPr>
            <p:ph type="body" sz="quarter" idx="11"/>
          </p:nvPr>
        </p:nvSpPr>
        <p:spPr>
          <a:xfrm>
            <a:off x="4495800" y="6215082"/>
            <a:ext cx="4434840" cy="384048"/>
          </a:xfrm>
        </p:spPr>
        <p:txBody>
          <a:bodyPr/>
          <a:lstStyle>
            <a:lvl1pPr marL="0" indent="0">
              <a:buNone/>
              <a:defRPr sz="1200">
                <a:solidFill>
                  <a:srgbClr val="7C2040"/>
                </a:solidFill>
              </a:defRPr>
            </a:lvl1pPr>
          </a:lstStyle>
          <a:p>
            <a:pPr lvl="0"/>
            <a:r>
              <a:rPr lang="en-US" dirty="0"/>
              <a:t>Click to edit Master text styles</a:t>
            </a:r>
          </a:p>
        </p:txBody>
      </p:sp>
    </p:spTree>
    <p:extLst>
      <p:ext uri="{BB962C8B-B14F-4D97-AF65-F5344CB8AC3E}">
        <p14:creationId xmlns:p14="http://schemas.microsoft.com/office/powerpoint/2010/main" val="1974803672"/>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8366428"/>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58098334"/>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6151295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40866792"/>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5625" y="95250"/>
            <a:ext cx="2200275" cy="58594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3213" y="95250"/>
            <a:ext cx="6450012" cy="58594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6246527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C2040"/>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4828622"/>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C2040"/>
                </a:solidFill>
              </a:defRPr>
            </a:lvl1pPr>
          </a:lstStyle>
          <a:p>
            <a:r>
              <a:rPr lang="en-US" dirty="0"/>
              <a:t>Click to edit Master title style</a:t>
            </a:r>
          </a:p>
        </p:txBody>
      </p:sp>
      <p:sp>
        <p:nvSpPr>
          <p:cNvPr id="3" name="Content Placeholder 2"/>
          <p:cNvSpPr>
            <a:spLocks noGrp="1"/>
          </p:cNvSpPr>
          <p:nvPr>
            <p:ph idx="1"/>
          </p:nvPr>
        </p:nvSpPr>
        <p:spPr>
          <a:xfrm>
            <a:off x="303213" y="1428751"/>
            <a:ext cx="8586787" cy="2228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idx="10"/>
          </p:nvPr>
        </p:nvSpPr>
        <p:spPr>
          <a:xfrm>
            <a:off x="303213" y="3810000"/>
            <a:ext cx="8586787" cy="2228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46831128"/>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C2040"/>
                </a:solidFill>
              </a:defRPr>
            </a:lvl1pPr>
          </a:lstStyle>
          <a:p>
            <a:r>
              <a:rPr lang="en-US" dirty="0"/>
              <a:t>Click to edit Master title style</a:t>
            </a:r>
          </a:p>
        </p:txBody>
      </p:sp>
      <p:sp>
        <p:nvSpPr>
          <p:cNvPr id="3" name="Content Placeholder 2"/>
          <p:cNvSpPr>
            <a:spLocks noGrp="1"/>
          </p:cNvSpPr>
          <p:nvPr>
            <p:ph idx="1"/>
          </p:nvPr>
        </p:nvSpPr>
        <p:spPr>
          <a:xfrm>
            <a:off x="303213" y="1428751"/>
            <a:ext cx="8586787"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idx="10"/>
          </p:nvPr>
        </p:nvSpPr>
        <p:spPr>
          <a:xfrm>
            <a:off x="303213" y="2679701"/>
            <a:ext cx="8586787"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2"/>
          <p:cNvSpPr>
            <a:spLocks noGrp="1"/>
          </p:cNvSpPr>
          <p:nvPr>
            <p:ph idx="11"/>
          </p:nvPr>
        </p:nvSpPr>
        <p:spPr>
          <a:xfrm>
            <a:off x="303213" y="3930651"/>
            <a:ext cx="8586787"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2"/>
          <p:cNvSpPr>
            <a:spLocks noGrp="1"/>
          </p:cNvSpPr>
          <p:nvPr>
            <p:ph idx="12"/>
          </p:nvPr>
        </p:nvSpPr>
        <p:spPr>
          <a:xfrm>
            <a:off x="303213" y="5181600"/>
            <a:ext cx="8586787"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634380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showMasterPhAnim="0" preserve="1" userDrawn="1">
  <p:cSld name="1_Title Slide">
    <p:spTree>
      <p:nvGrpSpPr>
        <p:cNvPr id="1" name=""/>
        <p:cNvGrpSpPr/>
        <p:nvPr/>
      </p:nvGrpSpPr>
      <p:grpSpPr>
        <a:xfrm>
          <a:off x="0" y="0"/>
          <a:ext cx="0" cy="0"/>
          <a:chOff x="0" y="0"/>
          <a:chExt cx="0" cy="0"/>
        </a:xfrm>
      </p:grpSpPr>
      <p:sp>
        <p:nvSpPr>
          <p:cNvPr id="83970" name="Rectangle 2"/>
          <p:cNvSpPr>
            <a:spLocks noGrp="1" noChangeArrowheads="1"/>
          </p:cNvSpPr>
          <p:nvPr>
            <p:ph type="ctrTitle"/>
          </p:nvPr>
        </p:nvSpPr>
        <p:spPr>
          <a:xfrm>
            <a:off x="1143000" y="2971800"/>
            <a:ext cx="6858000" cy="914400"/>
          </a:xfrm>
        </p:spPr>
        <p:txBody>
          <a:bodyPr/>
          <a:lstStyle>
            <a:lvl1pPr algn="ctr">
              <a:defRPr sz="5000">
                <a:solidFill>
                  <a:srgbClr val="7C2040"/>
                </a:solidFill>
              </a:defRPr>
            </a:lvl1pPr>
          </a:lstStyle>
          <a:p>
            <a:r>
              <a:rPr lang="en-US" dirty="0"/>
              <a:t>Click to edit Master title style</a:t>
            </a:r>
          </a:p>
        </p:txBody>
      </p:sp>
      <p:graphicFrame>
        <p:nvGraphicFramePr>
          <p:cNvPr id="83972" name="Object 4"/>
          <p:cNvGraphicFramePr>
            <a:graphicFrameLocks noChangeAspect="1"/>
          </p:cNvGraphicFramePr>
          <p:nvPr/>
        </p:nvGraphicFramePr>
        <p:xfrm>
          <a:off x="0" y="0"/>
          <a:ext cx="1379538" cy="1193800"/>
        </p:xfrm>
        <a:graphic>
          <a:graphicData uri="http://schemas.openxmlformats.org/presentationml/2006/ole">
            <mc:AlternateContent xmlns:mc="http://schemas.openxmlformats.org/markup-compatibility/2006">
              <mc:Choice xmlns:v="urn:schemas-microsoft-com:vml" Requires="v">
                <p:oleObj spid="_x0000_s39966" name="Image" r:id="rId3" imgW="5752381" imgH="4977778" progId="">
                  <p:embed/>
                </p:oleObj>
              </mc:Choice>
              <mc:Fallback>
                <p:oleObj name="Image" r:id="rId3" imgW="5752381" imgH="4977778" progId="">
                  <p:embed/>
                  <p:pic>
                    <p:nvPicPr>
                      <p:cNvPr id="8397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79538" cy="119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3973" name="Rectangle 5"/>
          <p:cNvSpPr>
            <a:spLocks noChangeArrowheads="1"/>
          </p:cNvSpPr>
          <p:nvPr/>
        </p:nvSpPr>
        <p:spPr bwMode="auto">
          <a:xfrm>
            <a:off x="1377950" y="0"/>
            <a:ext cx="7766050" cy="1192213"/>
          </a:xfrm>
          <a:prstGeom prst="rect">
            <a:avLst/>
          </a:prstGeom>
          <a:solidFill>
            <a:srgbClr val="114880"/>
          </a:solidFill>
          <a:ln w="9525">
            <a:noFill/>
            <a:miter lim="800000"/>
            <a:headEnd/>
            <a:tailEnd/>
          </a:ln>
          <a:effectLst/>
        </p:spPr>
        <p:txBody>
          <a:bodyPr wrap="none" anchor="ctr"/>
          <a:lstStyle/>
          <a:p>
            <a:endParaRPr lang="en-US" dirty="0"/>
          </a:p>
        </p:txBody>
      </p:sp>
    </p:spTree>
    <p:extLst>
      <p:ext uri="{BB962C8B-B14F-4D97-AF65-F5344CB8AC3E}">
        <p14:creationId xmlns:p14="http://schemas.microsoft.com/office/powerpoint/2010/main" val="225850106"/>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693919657"/>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3213" y="1428750"/>
            <a:ext cx="42164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72013" y="1428750"/>
            <a:ext cx="421798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873125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829358"/>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82121156"/>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vmlDrawing" Target="../drawings/vmlDrawing1.v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DDE1F0"/>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bwMode="auto">
          <a:xfrm>
            <a:off x="1476375" y="95250"/>
            <a:ext cx="7629525" cy="10747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82947" name="Rectangle 3"/>
          <p:cNvSpPr>
            <a:spLocks noGrp="1" noChangeArrowheads="1"/>
          </p:cNvSpPr>
          <p:nvPr>
            <p:ph type="body" idx="1"/>
          </p:nvPr>
        </p:nvSpPr>
        <p:spPr bwMode="auto">
          <a:xfrm>
            <a:off x="303213" y="1428750"/>
            <a:ext cx="8586787"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2948" name="Rectangle 4"/>
          <p:cNvSpPr>
            <a:spLocks noChangeArrowheads="1"/>
          </p:cNvSpPr>
          <p:nvPr/>
        </p:nvSpPr>
        <p:spPr bwMode="auto">
          <a:xfrm>
            <a:off x="0" y="1187450"/>
            <a:ext cx="42863" cy="5670550"/>
          </a:xfrm>
          <a:prstGeom prst="rect">
            <a:avLst/>
          </a:prstGeom>
          <a:solidFill>
            <a:srgbClr val="114880"/>
          </a:solidFill>
          <a:ln w="9525">
            <a:noFill/>
            <a:miter lim="800000"/>
            <a:headEnd/>
            <a:tailEnd/>
          </a:ln>
          <a:effectLst/>
        </p:spPr>
        <p:txBody>
          <a:bodyPr wrap="none" anchor="ctr"/>
          <a:lstStyle/>
          <a:p>
            <a:endParaRPr lang="en-US" dirty="0"/>
          </a:p>
        </p:txBody>
      </p:sp>
      <p:sp>
        <p:nvSpPr>
          <p:cNvPr id="82949" name="Rectangle 5"/>
          <p:cNvSpPr>
            <a:spLocks noChangeArrowheads="1"/>
          </p:cNvSpPr>
          <p:nvPr/>
        </p:nvSpPr>
        <p:spPr bwMode="auto">
          <a:xfrm>
            <a:off x="9101138" y="0"/>
            <a:ext cx="42862" cy="6858000"/>
          </a:xfrm>
          <a:prstGeom prst="rect">
            <a:avLst/>
          </a:prstGeom>
          <a:solidFill>
            <a:srgbClr val="114880"/>
          </a:solidFill>
          <a:ln w="9525">
            <a:noFill/>
            <a:miter lim="800000"/>
            <a:headEnd/>
            <a:tailEnd/>
          </a:ln>
          <a:effectLst/>
        </p:spPr>
        <p:txBody>
          <a:bodyPr wrap="none" anchor="ctr"/>
          <a:lstStyle/>
          <a:p>
            <a:endParaRPr lang="en-US" dirty="0"/>
          </a:p>
        </p:txBody>
      </p:sp>
      <p:sp>
        <p:nvSpPr>
          <p:cNvPr id="82950" name="Rectangle 6"/>
          <p:cNvSpPr>
            <a:spLocks noChangeArrowheads="1"/>
          </p:cNvSpPr>
          <p:nvPr/>
        </p:nvSpPr>
        <p:spPr bwMode="auto">
          <a:xfrm rot="5400000">
            <a:off x="4548981" y="2266157"/>
            <a:ext cx="46037" cy="9144000"/>
          </a:xfrm>
          <a:prstGeom prst="rect">
            <a:avLst/>
          </a:prstGeom>
          <a:solidFill>
            <a:srgbClr val="114880"/>
          </a:solidFill>
          <a:ln w="9525">
            <a:noFill/>
            <a:miter lim="800000"/>
            <a:headEnd/>
            <a:tailEnd/>
          </a:ln>
          <a:effectLst/>
        </p:spPr>
        <p:txBody>
          <a:bodyPr wrap="none" anchor="ctr"/>
          <a:lstStyle/>
          <a:p>
            <a:endParaRPr lang="en-US" dirty="0"/>
          </a:p>
        </p:txBody>
      </p:sp>
      <p:sp>
        <p:nvSpPr>
          <p:cNvPr id="82951" name="Rectangle 7"/>
          <p:cNvSpPr>
            <a:spLocks noChangeArrowheads="1"/>
          </p:cNvSpPr>
          <p:nvPr/>
        </p:nvSpPr>
        <p:spPr bwMode="auto">
          <a:xfrm rot="5400000">
            <a:off x="5230019" y="-3867944"/>
            <a:ext cx="46038" cy="7781925"/>
          </a:xfrm>
          <a:prstGeom prst="rect">
            <a:avLst/>
          </a:prstGeom>
          <a:solidFill>
            <a:srgbClr val="114880"/>
          </a:solidFill>
          <a:ln w="9525">
            <a:noFill/>
            <a:miter lim="800000"/>
            <a:headEnd/>
            <a:tailEnd/>
          </a:ln>
          <a:effectLst/>
        </p:spPr>
        <p:txBody>
          <a:bodyPr wrap="none" anchor="ctr"/>
          <a:lstStyle/>
          <a:p>
            <a:endParaRPr lang="en-US" dirty="0"/>
          </a:p>
        </p:txBody>
      </p:sp>
      <p:graphicFrame>
        <p:nvGraphicFramePr>
          <p:cNvPr id="82952" name="Object 8"/>
          <p:cNvGraphicFramePr>
            <a:graphicFrameLocks noChangeAspect="1"/>
          </p:cNvGraphicFramePr>
          <p:nvPr/>
        </p:nvGraphicFramePr>
        <p:xfrm>
          <a:off x="0" y="0"/>
          <a:ext cx="1379538" cy="1193800"/>
        </p:xfrm>
        <a:graphic>
          <a:graphicData uri="http://schemas.openxmlformats.org/presentationml/2006/ole">
            <mc:AlternateContent xmlns:mc="http://schemas.openxmlformats.org/markup-compatibility/2006">
              <mc:Choice xmlns:v="urn:schemas-microsoft-com:vml" Requires="v">
                <p:oleObj spid="_x0000_s37922" name="Image" r:id="rId17" imgW="5752381" imgH="4977778" progId="">
                  <p:embed/>
                </p:oleObj>
              </mc:Choice>
              <mc:Fallback>
                <p:oleObj name="Image" r:id="rId17" imgW="5752381" imgH="4977778" progId="">
                  <p:embed/>
                  <p:pic>
                    <p:nvPicPr>
                      <p:cNvPr id="82952" name="Object 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379538" cy="119380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82955" name="Rectangle 11"/>
          <p:cNvSpPr>
            <a:spLocks noChangeArrowheads="1"/>
          </p:cNvSpPr>
          <p:nvPr/>
        </p:nvSpPr>
        <p:spPr bwMode="auto">
          <a:xfrm>
            <a:off x="6067425" y="6245225"/>
            <a:ext cx="2806700" cy="317500"/>
          </a:xfrm>
          <a:prstGeom prst="rect">
            <a:avLst/>
          </a:prstGeom>
          <a:noFill/>
          <a:ln w="9525">
            <a:noFill/>
            <a:miter lim="800000"/>
            <a:headEnd/>
            <a:tailEnd/>
          </a:ln>
          <a:effectLst/>
        </p:spPr>
        <p:txBody>
          <a:bodyPr/>
          <a:lstStyle/>
          <a:p>
            <a:endParaRPr lang="en-US" sz="1400" dirty="0">
              <a:solidFill>
                <a:srgbClr val="92264B"/>
              </a:solidFill>
            </a:endParaRPr>
          </a:p>
        </p:txBody>
      </p:sp>
      <p:sp>
        <p:nvSpPr>
          <p:cNvPr id="13" name="Date Placeholder 3"/>
          <p:cNvSpPr txBox="1">
            <a:spLocks/>
          </p:cNvSpPr>
          <p:nvPr userDrawn="1"/>
        </p:nvSpPr>
        <p:spPr bwMode="auto">
          <a:xfrm>
            <a:off x="4495800" y="6215082"/>
            <a:ext cx="4433918"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7C2040"/>
                </a:solidFill>
                <a:effectLst/>
                <a:uLnTx/>
                <a:uFillTx/>
                <a:latin typeface="Arial" charset="0"/>
                <a:ea typeface="+mn-ea"/>
                <a:cs typeface="+mn-cs"/>
              </a:rPr>
              <a:t>© 2019 Cengage. May not be scanned, copied or duplicated, or posted to a publicly accessible website, in whole or in part.</a:t>
            </a:r>
          </a:p>
        </p:txBody>
      </p:sp>
      <p:sp>
        <p:nvSpPr>
          <p:cNvPr id="14" name="Date Placeholder 3"/>
          <p:cNvSpPr txBox="1">
            <a:spLocks/>
          </p:cNvSpPr>
          <p:nvPr userDrawn="1"/>
        </p:nvSpPr>
        <p:spPr bwMode="auto">
          <a:xfrm>
            <a:off x="254001" y="6215082"/>
            <a:ext cx="2808296"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7C2040"/>
                </a:solidFill>
                <a:effectLst/>
                <a:uLnTx/>
                <a:uFillTx/>
                <a:latin typeface="Arial" charset="0"/>
                <a:ea typeface="+mn-ea"/>
                <a:cs typeface="+mn-cs"/>
              </a:rPr>
              <a:t>Winston/Albright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1" u="none" strike="noStrike" kern="1200" cap="none" spc="0" normalizeH="0" baseline="0" noProof="0" dirty="0">
                <a:ln>
                  <a:noFill/>
                </a:ln>
                <a:solidFill>
                  <a:srgbClr val="7C2040"/>
                </a:solidFill>
                <a:effectLst/>
                <a:uLnTx/>
                <a:uFillTx/>
                <a:latin typeface="Arial" charset="0"/>
                <a:ea typeface="+mn-ea"/>
                <a:cs typeface="+mn-cs"/>
              </a:rPr>
              <a:t>Practical Management Science, 6e</a:t>
            </a:r>
          </a:p>
        </p:txBody>
      </p:sp>
    </p:spTree>
    <p:extLst>
      <p:ext uri="{BB962C8B-B14F-4D97-AF65-F5344CB8AC3E}">
        <p14:creationId xmlns:p14="http://schemas.microsoft.com/office/powerpoint/2010/main" val="4251502979"/>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Lst>
  <p:transition spd="med"/>
  <p:hf sldNum="0" hdr="0" ftr="0" dt="0"/>
  <p:txStyles>
    <p:titleStyle>
      <a:lvl1pPr algn="l" rtl="0" eaLnBrk="1" fontAlgn="base" hangingPunct="1">
        <a:spcBef>
          <a:spcPct val="0"/>
        </a:spcBef>
        <a:spcAft>
          <a:spcPct val="0"/>
        </a:spcAft>
        <a:defRPr sz="4000" b="1">
          <a:solidFill>
            <a:srgbClr val="7C2040"/>
          </a:solidFill>
          <a:latin typeface="+mj-lt"/>
          <a:ea typeface="+mj-ea"/>
          <a:cs typeface="+mj-cs"/>
        </a:defRPr>
      </a:lvl1pPr>
      <a:lvl2pPr algn="l" rtl="0" eaLnBrk="1" fontAlgn="base" hangingPunct="1">
        <a:spcBef>
          <a:spcPct val="0"/>
        </a:spcBef>
        <a:spcAft>
          <a:spcPct val="0"/>
        </a:spcAft>
        <a:defRPr sz="4000" b="1">
          <a:solidFill>
            <a:srgbClr val="92264B"/>
          </a:solidFill>
          <a:latin typeface="Arial" charset="0"/>
        </a:defRPr>
      </a:lvl2pPr>
      <a:lvl3pPr algn="l" rtl="0" eaLnBrk="1" fontAlgn="base" hangingPunct="1">
        <a:spcBef>
          <a:spcPct val="0"/>
        </a:spcBef>
        <a:spcAft>
          <a:spcPct val="0"/>
        </a:spcAft>
        <a:defRPr sz="4000" b="1">
          <a:solidFill>
            <a:srgbClr val="92264B"/>
          </a:solidFill>
          <a:latin typeface="Arial" charset="0"/>
        </a:defRPr>
      </a:lvl3pPr>
      <a:lvl4pPr algn="l" rtl="0" eaLnBrk="1" fontAlgn="base" hangingPunct="1">
        <a:spcBef>
          <a:spcPct val="0"/>
        </a:spcBef>
        <a:spcAft>
          <a:spcPct val="0"/>
        </a:spcAft>
        <a:defRPr sz="4000" b="1">
          <a:solidFill>
            <a:srgbClr val="92264B"/>
          </a:solidFill>
          <a:latin typeface="Arial" charset="0"/>
        </a:defRPr>
      </a:lvl4pPr>
      <a:lvl5pPr algn="l" rtl="0" eaLnBrk="1" fontAlgn="base" hangingPunct="1">
        <a:spcBef>
          <a:spcPct val="0"/>
        </a:spcBef>
        <a:spcAft>
          <a:spcPct val="0"/>
        </a:spcAft>
        <a:defRPr sz="4000" b="1">
          <a:solidFill>
            <a:srgbClr val="92264B"/>
          </a:solidFill>
          <a:latin typeface="Arial" charset="0"/>
        </a:defRPr>
      </a:lvl5pPr>
      <a:lvl6pPr marL="457200" algn="l" rtl="0" eaLnBrk="1" fontAlgn="base" hangingPunct="1">
        <a:spcBef>
          <a:spcPct val="0"/>
        </a:spcBef>
        <a:spcAft>
          <a:spcPct val="0"/>
        </a:spcAft>
        <a:defRPr sz="4000" b="1">
          <a:solidFill>
            <a:srgbClr val="92264B"/>
          </a:solidFill>
          <a:latin typeface="Arial" charset="0"/>
        </a:defRPr>
      </a:lvl6pPr>
      <a:lvl7pPr marL="914400" algn="l" rtl="0" eaLnBrk="1" fontAlgn="base" hangingPunct="1">
        <a:spcBef>
          <a:spcPct val="0"/>
        </a:spcBef>
        <a:spcAft>
          <a:spcPct val="0"/>
        </a:spcAft>
        <a:defRPr sz="4000" b="1">
          <a:solidFill>
            <a:srgbClr val="92264B"/>
          </a:solidFill>
          <a:latin typeface="Arial" charset="0"/>
        </a:defRPr>
      </a:lvl7pPr>
      <a:lvl8pPr marL="1371600" algn="l" rtl="0" eaLnBrk="1" fontAlgn="base" hangingPunct="1">
        <a:spcBef>
          <a:spcPct val="0"/>
        </a:spcBef>
        <a:spcAft>
          <a:spcPct val="0"/>
        </a:spcAft>
        <a:defRPr sz="4000" b="1">
          <a:solidFill>
            <a:srgbClr val="92264B"/>
          </a:solidFill>
          <a:latin typeface="Arial" charset="0"/>
        </a:defRPr>
      </a:lvl8pPr>
      <a:lvl9pPr marL="1828800" algn="l" rtl="0" eaLnBrk="1" fontAlgn="base" hangingPunct="1">
        <a:spcBef>
          <a:spcPct val="0"/>
        </a:spcBef>
        <a:spcAft>
          <a:spcPct val="0"/>
        </a:spcAft>
        <a:defRPr sz="4000" b="1">
          <a:solidFill>
            <a:srgbClr val="92264B"/>
          </a:solidFill>
          <a:latin typeface="Arial" charset="0"/>
        </a:defRPr>
      </a:lvl9pPr>
    </p:titleStyle>
    <p:bodyStyle>
      <a:lvl1pPr marL="342900" indent="-342900" algn="l" rtl="0" eaLnBrk="1" fontAlgn="base" hangingPunct="1">
        <a:spcBef>
          <a:spcPct val="20000"/>
        </a:spcBef>
        <a:spcAft>
          <a:spcPct val="0"/>
        </a:spcAft>
        <a:buClr>
          <a:srgbClr val="7C2040"/>
        </a:buClr>
        <a:buFont typeface="Arial" panose="020B0604020202020204" pitchFamily="34" charset="0"/>
        <a:buChar char="•"/>
        <a:defRPr sz="2800">
          <a:solidFill>
            <a:srgbClr val="114880"/>
          </a:solidFill>
          <a:latin typeface="+mn-lt"/>
          <a:ea typeface="+mn-ea"/>
          <a:cs typeface="+mn-cs"/>
        </a:defRPr>
      </a:lvl1pPr>
      <a:lvl2pPr marL="742950" indent="-285750" algn="l" rtl="0" eaLnBrk="1" fontAlgn="base" hangingPunct="1">
        <a:spcBef>
          <a:spcPct val="20000"/>
        </a:spcBef>
        <a:spcAft>
          <a:spcPct val="0"/>
        </a:spcAft>
        <a:buClr>
          <a:srgbClr val="7C2040"/>
        </a:buClr>
        <a:buFont typeface="Arial" panose="020B0604020202020204" pitchFamily="34" charset="0"/>
        <a:buChar char="•"/>
        <a:defRPr sz="2400">
          <a:solidFill>
            <a:srgbClr val="114880"/>
          </a:solidFill>
          <a:latin typeface="+mn-lt"/>
        </a:defRPr>
      </a:lvl2pPr>
      <a:lvl3pPr marL="1143000" indent="-228600" algn="l" rtl="0" eaLnBrk="1" fontAlgn="base" hangingPunct="1">
        <a:spcBef>
          <a:spcPct val="20000"/>
        </a:spcBef>
        <a:spcAft>
          <a:spcPct val="0"/>
        </a:spcAft>
        <a:buClr>
          <a:srgbClr val="7C2040"/>
        </a:buClr>
        <a:buFont typeface="Arial" panose="020B0604020202020204" pitchFamily="34" charset="0"/>
        <a:buChar char="•"/>
        <a:defRPr sz="2000">
          <a:solidFill>
            <a:srgbClr val="114880"/>
          </a:solidFill>
          <a:latin typeface="+mn-lt"/>
        </a:defRPr>
      </a:lvl3pPr>
      <a:lvl4pPr marL="1600200" indent="-228600" algn="l" rtl="0" eaLnBrk="1" fontAlgn="base" hangingPunct="1">
        <a:spcBef>
          <a:spcPct val="20000"/>
        </a:spcBef>
        <a:spcAft>
          <a:spcPct val="0"/>
        </a:spcAft>
        <a:buClr>
          <a:srgbClr val="7C2040"/>
        </a:buClr>
        <a:buFont typeface="Arial" panose="020B0604020202020204" pitchFamily="34" charset="0"/>
        <a:buChar char="•"/>
        <a:defRPr>
          <a:solidFill>
            <a:srgbClr val="114880"/>
          </a:solidFill>
          <a:latin typeface="+mn-lt"/>
        </a:defRPr>
      </a:lvl4pPr>
      <a:lvl5pPr marL="2057400" indent="-228600" algn="l" rtl="0" eaLnBrk="1" fontAlgn="base" hangingPunct="1">
        <a:spcBef>
          <a:spcPct val="20000"/>
        </a:spcBef>
        <a:spcAft>
          <a:spcPct val="0"/>
        </a:spcAft>
        <a:buClr>
          <a:srgbClr val="7C2040"/>
        </a:buClr>
        <a:buFont typeface="Arial" panose="020B0604020202020204" pitchFamily="34" charset="0"/>
        <a:buChar char="•"/>
        <a:defRPr>
          <a:solidFill>
            <a:srgbClr val="114880"/>
          </a:solidFill>
          <a:latin typeface="+mn-lt"/>
        </a:defRPr>
      </a:lvl5pPr>
      <a:lvl6pPr marL="2514600" indent="-228600" algn="l" rtl="0" eaLnBrk="1" fontAlgn="base" hangingPunct="1">
        <a:spcBef>
          <a:spcPct val="20000"/>
        </a:spcBef>
        <a:spcAft>
          <a:spcPct val="0"/>
        </a:spcAft>
        <a:buClr>
          <a:srgbClr val="92264B"/>
        </a:buClr>
        <a:buChar char="»"/>
        <a:defRPr>
          <a:solidFill>
            <a:srgbClr val="114880"/>
          </a:solidFill>
          <a:latin typeface="+mn-lt"/>
        </a:defRPr>
      </a:lvl6pPr>
      <a:lvl7pPr marL="2971800" indent="-228600" algn="l" rtl="0" eaLnBrk="1" fontAlgn="base" hangingPunct="1">
        <a:spcBef>
          <a:spcPct val="20000"/>
        </a:spcBef>
        <a:spcAft>
          <a:spcPct val="0"/>
        </a:spcAft>
        <a:buClr>
          <a:srgbClr val="92264B"/>
        </a:buClr>
        <a:buChar char="»"/>
        <a:defRPr>
          <a:solidFill>
            <a:srgbClr val="114880"/>
          </a:solidFill>
          <a:latin typeface="+mn-lt"/>
        </a:defRPr>
      </a:lvl7pPr>
      <a:lvl8pPr marL="3429000" indent="-228600" algn="l" rtl="0" eaLnBrk="1" fontAlgn="base" hangingPunct="1">
        <a:spcBef>
          <a:spcPct val="20000"/>
        </a:spcBef>
        <a:spcAft>
          <a:spcPct val="0"/>
        </a:spcAft>
        <a:buClr>
          <a:srgbClr val="92264B"/>
        </a:buClr>
        <a:buChar char="»"/>
        <a:defRPr>
          <a:solidFill>
            <a:srgbClr val="114880"/>
          </a:solidFill>
          <a:latin typeface="+mn-lt"/>
        </a:defRPr>
      </a:lvl8pPr>
      <a:lvl9pPr marL="3886200" indent="-228600" algn="l" rtl="0" eaLnBrk="1" fontAlgn="base" hangingPunct="1">
        <a:spcBef>
          <a:spcPct val="20000"/>
        </a:spcBef>
        <a:spcAft>
          <a:spcPct val="0"/>
        </a:spcAft>
        <a:buClr>
          <a:srgbClr val="92264B"/>
        </a:buClr>
        <a:buChar char="»"/>
        <a:defRPr>
          <a:solidFill>
            <a:srgbClr val="11488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10.xml"/><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11.wmf"/><Relationship Id="rId4" Type="http://schemas.openxmlformats.org/officeDocument/2006/relationships/oleObject" Target="../embeddings/oleObject4.bin"/><Relationship Id="rId9" Type="http://schemas.openxmlformats.org/officeDocument/2006/relationships/image" Target="../media/image13.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lstStyle/>
          <a:p>
            <a:r>
              <a:rPr lang="en-US" dirty="0"/>
              <a:t>Chapter 7</a:t>
            </a:r>
          </a:p>
        </p:txBody>
      </p:sp>
      <p:sp>
        <p:nvSpPr>
          <p:cNvPr id="5" name="Subtitle 2"/>
          <p:cNvSpPr>
            <a:spLocks noGrp="1"/>
          </p:cNvSpPr>
          <p:nvPr>
            <p:ph type="subTitle" idx="1"/>
          </p:nvPr>
        </p:nvSpPr>
        <p:spPr/>
        <p:txBody>
          <a:bodyPr/>
          <a:lstStyle/>
          <a:p>
            <a:r>
              <a:rPr lang="en-US" dirty="0"/>
              <a:t>Nonlinear Optimization Models</a:t>
            </a:r>
          </a:p>
        </p:txBody>
      </p:sp>
      <p:sp>
        <p:nvSpPr>
          <p:cNvPr id="2" name="Text Placeholder 3"/>
          <p:cNvSpPr>
            <a:spLocks noGrp="1"/>
          </p:cNvSpPr>
          <p:nvPr>
            <p:ph type="body" sz="quarter" idx="10"/>
          </p:nvPr>
        </p:nvSpPr>
        <p:spPr/>
        <p:txBody>
          <a:bodyPr/>
          <a:lstStyle/>
          <a:p>
            <a:pPr lvl="0">
              <a:spcBef>
                <a:spcPct val="0"/>
              </a:spcBef>
              <a:buClrTx/>
              <a:defRPr/>
            </a:pPr>
            <a:r>
              <a:rPr lang="en-US" kern="1200" dirty="0">
                <a:latin typeface="Arial" charset="0"/>
              </a:rPr>
              <a:t>Winston/Albright </a:t>
            </a:r>
          </a:p>
          <a:p>
            <a:pPr lvl="0">
              <a:spcBef>
                <a:spcPct val="0"/>
              </a:spcBef>
              <a:buClrTx/>
              <a:defRPr/>
            </a:pPr>
            <a:r>
              <a:rPr lang="en-US" i="1" kern="1200" dirty="0">
                <a:latin typeface="Arial" charset="0"/>
              </a:rPr>
              <a:t>Practical Management Science, 6e</a:t>
            </a:r>
          </a:p>
        </p:txBody>
      </p:sp>
      <p:sp>
        <p:nvSpPr>
          <p:cNvPr id="3" name="Text Placeholder 4"/>
          <p:cNvSpPr>
            <a:spLocks noGrp="1"/>
          </p:cNvSpPr>
          <p:nvPr>
            <p:ph type="body" sz="quarter" idx="11"/>
          </p:nvPr>
        </p:nvSpPr>
        <p:spPr/>
        <p:txBody>
          <a:bodyPr/>
          <a:lstStyle/>
          <a:p>
            <a:pPr lvl="0">
              <a:spcBef>
                <a:spcPct val="0"/>
              </a:spcBef>
              <a:buClrTx/>
              <a:defRPr/>
            </a:pPr>
            <a:r>
              <a:rPr lang="en-US" kern="1200" dirty="0">
                <a:latin typeface="Arial" charset="0"/>
              </a:rPr>
              <a:t>© 2019 Cengage. May not be scanned, copied or duplicated, or posted to a publicly accessible website, in whole or in part.</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447800" y="234594"/>
            <a:ext cx="7239000" cy="704850"/>
          </a:xfrm>
          <a:noFill/>
          <a:ln/>
        </p:spPr>
        <p:txBody>
          <a:bodyPr lIns="92075" tIns="46038" rIns="92075" bIns="46038">
            <a:normAutofit fontScale="90000"/>
          </a:bodyPr>
          <a:lstStyle/>
          <a:p>
            <a:pPr>
              <a:lnSpc>
                <a:spcPct val="70000"/>
              </a:lnSpc>
            </a:pPr>
            <a:r>
              <a:rPr lang="en-US" sz="4000" i="1">
                <a:solidFill>
                  <a:schemeClr val="hlink"/>
                </a:solidFill>
              </a:rPr>
              <a:t>EXCEL GRG NONLINEAR OPTIONS</a:t>
            </a:r>
            <a:endParaRPr lang="en-US" sz="4000" i="1" dirty="0">
              <a:solidFill>
                <a:schemeClr val="hlink"/>
              </a:solidFill>
            </a:endParaRPr>
          </a:p>
        </p:txBody>
      </p:sp>
      <p:sp>
        <p:nvSpPr>
          <p:cNvPr id="24579" name="Rectangle 3"/>
          <p:cNvSpPr>
            <a:spLocks noGrp="1" noChangeArrowheads="1"/>
          </p:cNvSpPr>
          <p:nvPr>
            <p:ph idx="1"/>
          </p:nvPr>
        </p:nvSpPr>
        <p:spPr>
          <a:xfrm>
            <a:off x="4191456" y="1066105"/>
            <a:ext cx="4190543" cy="4940995"/>
          </a:xfrm>
          <a:ln/>
        </p:spPr>
        <p:style>
          <a:lnRef idx="2">
            <a:schemeClr val="accent1"/>
          </a:lnRef>
          <a:fillRef idx="1">
            <a:schemeClr val="lt1"/>
          </a:fillRef>
          <a:effectRef idx="0">
            <a:schemeClr val="accent1"/>
          </a:effectRef>
          <a:fontRef idx="minor">
            <a:schemeClr val="dk1"/>
          </a:fontRef>
        </p:style>
        <p:txBody>
          <a:bodyPr lIns="92075" tIns="46038" rIns="92075" bIns="46038">
            <a:normAutofit fontScale="92500"/>
          </a:bodyPr>
          <a:lstStyle/>
          <a:p>
            <a:pPr>
              <a:lnSpc>
                <a:spcPct val="120000"/>
              </a:lnSpc>
            </a:pPr>
            <a:r>
              <a:rPr lang="en-US" sz="2400"/>
              <a:t>In the </a:t>
            </a:r>
            <a:r>
              <a:rPr lang="en-US" sz="2400" b="1"/>
              <a:t>Convergence</a:t>
            </a:r>
            <a:r>
              <a:rPr lang="en-US" sz="2400"/>
              <a:t> box, type the amount of relative change that you want to allow in the last five iterations before Solver stops with the message “Solver converged to the current solution.” </a:t>
            </a:r>
            <a:r>
              <a:rPr lang="en-US" sz="2400" b="1" i="1"/>
              <a:t>Smaller </a:t>
            </a:r>
            <a:r>
              <a:rPr lang="en-US" sz="2400"/>
              <a:t>values here usually mean that Solver will take </a:t>
            </a:r>
            <a:r>
              <a:rPr lang="en-US" sz="2400" b="1" i="1"/>
              <a:t>more time</a:t>
            </a:r>
            <a:r>
              <a:rPr lang="en-US" sz="2400"/>
              <a:t>, but will stop at a point </a:t>
            </a:r>
            <a:r>
              <a:rPr lang="en-US" sz="2400" b="1" i="1"/>
              <a:t>closer to the optimal </a:t>
            </a:r>
            <a:r>
              <a:rPr lang="en-US" sz="2400"/>
              <a:t>solution.</a:t>
            </a:r>
            <a:endParaRPr lang="en-US" sz="2800" dirty="0"/>
          </a:p>
        </p:txBody>
      </p:sp>
      <p:pic>
        <p:nvPicPr>
          <p:cNvPr id="4" name="Picture 3"/>
          <p:cNvPicPr>
            <a:picLocks noChangeAspect="1"/>
          </p:cNvPicPr>
          <p:nvPr/>
        </p:nvPicPr>
        <p:blipFill>
          <a:blip r:embed="rId3"/>
          <a:stretch>
            <a:fillRect/>
          </a:stretch>
        </p:blipFill>
        <p:spPr>
          <a:xfrm>
            <a:off x="457200" y="971577"/>
            <a:ext cx="3371850" cy="5267325"/>
          </a:xfrm>
          <a:prstGeom prst="rect">
            <a:avLst/>
          </a:prstGeom>
        </p:spPr>
      </p:pic>
    </p:spTree>
    <p:extLst>
      <p:ext uri="{BB962C8B-B14F-4D97-AF65-F5344CB8AC3E}">
        <p14:creationId xmlns:p14="http://schemas.microsoft.com/office/powerpoint/2010/main" val="241009127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9">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4579">
                                            <p:txEl>
                                              <p:pRg st="0" end="0"/>
                                            </p:txEl>
                                          </p:spTgt>
                                        </p:tgtEl>
                                        <p:attrNameLst>
                                          <p:attrName>ppt_c</p:attrName>
                                        </p:attrNameLst>
                                      </p:cBhvr>
                                      <p:to>
                                        <a:srgbClr val="C0C0C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524000" y="228600"/>
            <a:ext cx="7162800" cy="704850"/>
          </a:xfrm>
          <a:noFill/>
          <a:ln/>
        </p:spPr>
        <p:txBody>
          <a:bodyPr lIns="92075" tIns="46038" rIns="92075" bIns="46038">
            <a:normAutofit fontScale="90000"/>
          </a:bodyPr>
          <a:lstStyle/>
          <a:p>
            <a:pPr>
              <a:lnSpc>
                <a:spcPct val="70000"/>
              </a:lnSpc>
            </a:pPr>
            <a:r>
              <a:rPr lang="en-US" sz="4000" i="1" dirty="0">
                <a:solidFill>
                  <a:schemeClr val="hlink"/>
                </a:solidFill>
              </a:rPr>
              <a:t>EXCEL GRG NONLINEAR OPTIONS</a:t>
            </a:r>
          </a:p>
        </p:txBody>
      </p:sp>
      <p:sp>
        <p:nvSpPr>
          <p:cNvPr id="24579" name="Rectangle 3"/>
          <p:cNvSpPr>
            <a:spLocks noGrp="1" noChangeArrowheads="1"/>
          </p:cNvSpPr>
          <p:nvPr>
            <p:ph idx="1"/>
          </p:nvPr>
        </p:nvSpPr>
        <p:spPr>
          <a:xfrm>
            <a:off x="4191456" y="1066105"/>
            <a:ext cx="4190543" cy="4940995"/>
          </a:xfrm>
          <a:ln/>
        </p:spPr>
        <p:style>
          <a:lnRef idx="2">
            <a:schemeClr val="accent1"/>
          </a:lnRef>
          <a:fillRef idx="1">
            <a:schemeClr val="lt1"/>
          </a:fillRef>
          <a:effectRef idx="0">
            <a:schemeClr val="accent1"/>
          </a:effectRef>
          <a:fontRef idx="minor">
            <a:schemeClr val="dk1"/>
          </a:fontRef>
        </p:style>
        <p:txBody>
          <a:bodyPr lIns="92075" tIns="46038" rIns="92075" bIns="46038">
            <a:normAutofit fontScale="77500" lnSpcReduction="20000"/>
          </a:bodyPr>
          <a:lstStyle/>
          <a:p>
            <a:pPr>
              <a:lnSpc>
                <a:spcPct val="120000"/>
              </a:lnSpc>
            </a:pPr>
            <a:r>
              <a:rPr lang="en-US" sz="2800" dirty="0"/>
              <a:t>In the </a:t>
            </a:r>
            <a:r>
              <a:rPr lang="en-US" sz="2800" b="1" dirty="0"/>
              <a:t>Derivatives</a:t>
            </a:r>
            <a:r>
              <a:rPr lang="en-US" sz="2800" dirty="0"/>
              <a:t> group box, select Forward to estimate derivatives through forward differencing, or select </a:t>
            </a:r>
            <a:r>
              <a:rPr lang="en-US" sz="2800" b="1" dirty="0"/>
              <a:t>Central</a:t>
            </a:r>
            <a:r>
              <a:rPr lang="en-US" sz="2800" dirty="0"/>
              <a:t> to estimate derivatives through central differencing. Forward is the default choice. </a:t>
            </a:r>
            <a:r>
              <a:rPr lang="en-US" sz="2800" b="1" i="1" dirty="0"/>
              <a:t>Central</a:t>
            </a:r>
            <a:r>
              <a:rPr lang="en-US" sz="2800" dirty="0"/>
              <a:t> differencing yields </a:t>
            </a:r>
            <a:r>
              <a:rPr lang="en-US" sz="2800" b="1" i="1" dirty="0"/>
              <a:t>more accurate </a:t>
            </a:r>
            <a:r>
              <a:rPr lang="en-US" sz="2800" dirty="0"/>
              <a:t>derivatives, but requires </a:t>
            </a:r>
            <a:r>
              <a:rPr lang="en-US" sz="2800" b="1" i="1" dirty="0"/>
              <a:t>twice as many calculations</a:t>
            </a:r>
            <a:r>
              <a:rPr lang="en-US" sz="2800" dirty="0"/>
              <a:t> of the worksheet at each new trial solution.</a:t>
            </a:r>
          </a:p>
        </p:txBody>
      </p:sp>
      <p:pic>
        <p:nvPicPr>
          <p:cNvPr id="4" name="Picture 3"/>
          <p:cNvPicPr>
            <a:picLocks noChangeAspect="1"/>
          </p:cNvPicPr>
          <p:nvPr/>
        </p:nvPicPr>
        <p:blipFill>
          <a:blip r:embed="rId3"/>
          <a:stretch>
            <a:fillRect/>
          </a:stretch>
        </p:blipFill>
        <p:spPr>
          <a:xfrm>
            <a:off x="514805" y="971577"/>
            <a:ext cx="3371850" cy="5267325"/>
          </a:xfrm>
          <a:prstGeom prst="rect">
            <a:avLst/>
          </a:prstGeom>
        </p:spPr>
      </p:pic>
    </p:spTree>
    <p:extLst>
      <p:ext uri="{BB962C8B-B14F-4D97-AF65-F5344CB8AC3E}">
        <p14:creationId xmlns:p14="http://schemas.microsoft.com/office/powerpoint/2010/main" val="67950166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9">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4579">
                                            <p:txEl>
                                              <p:pRg st="0" end="0"/>
                                            </p:txEl>
                                          </p:spTgt>
                                        </p:tgtEl>
                                        <p:attrNameLst>
                                          <p:attrName>ppt_c</p:attrName>
                                        </p:attrNameLst>
                                      </p:cBhvr>
                                      <p:to>
                                        <a:srgbClr val="C0C0C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447800" y="228600"/>
            <a:ext cx="7239000" cy="704850"/>
          </a:xfrm>
          <a:noFill/>
          <a:ln/>
        </p:spPr>
        <p:txBody>
          <a:bodyPr lIns="92075" tIns="46038" rIns="92075" bIns="46038">
            <a:normAutofit fontScale="90000"/>
          </a:bodyPr>
          <a:lstStyle/>
          <a:p>
            <a:pPr>
              <a:lnSpc>
                <a:spcPct val="70000"/>
              </a:lnSpc>
            </a:pPr>
            <a:r>
              <a:rPr lang="en-US" sz="4000" i="1" dirty="0">
                <a:solidFill>
                  <a:schemeClr val="hlink"/>
                </a:solidFill>
              </a:rPr>
              <a:t>EXCEL GRG NONLINEAR OPTIONS</a:t>
            </a:r>
          </a:p>
        </p:txBody>
      </p:sp>
      <p:sp>
        <p:nvSpPr>
          <p:cNvPr id="24579" name="Rectangle 3"/>
          <p:cNvSpPr>
            <a:spLocks noGrp="1" noChangeArrowheads="1"/>
          </p:cNvSpPr>
          <p:nvPr>
            <p:ph idx="1"/>
          </p:nvPr>
        </p:nvSpPr>
        <p:spPr>
          <a:xfrm>
            <a:off x="4191456" y="1066105"/>
            <a:ext cx="4190543" cy="4940995"/>
          </a:xfrm>
          <a:ln/>
        </p:spPr>
        <p:style>
          <a:lnRef idx="2">
            <a:schemeClr val="accent1"/>
          </a:lnRef>
          <a:fillRef idx="1">
            <a:schemeClr val="lt1"/>
          </a:fillRef>
          <a:effectRef idx="0">
            <a:schemeClr val="accent1"/>
          </a:effectRef>
          <a:fontRef idx="minor">
            <a:schemeClr val="dk1"/>
          </a:fontRef>
        </p:style>
        <p:txBody>
          <a:bodyPr lIns="92075" tIns="46038" rIns="92075" bIns="46038">
            <a:normAutofit fontScale="70000" lnSpcReduction="20000"/>
          </a:bodyPr>
          <a:lstStyle/>
          <a:p>
            <a:pPr>
              <a:lnSpc>
                <a:spcPct val="120000"/>
              </a:lnSpc>
            </a:pPr>
            <a:r>
              <a:rPr lang="en-US" sz="2800" dirty="0"/>
              <a:t>Select the </a:t>
            </a:r>
            <a:r>
              <a:rPr lang="en-US" sz="2800" b="1" dirty="0"/>
              <a:t>Use </a:t>
            </a:r>
            <a:r>
              <a:rPr lang="en-US" sz="2800" b="1" dirty="0" err="1"/>
              <a:t>Multistart</a:t>
            </a:r>
            <a:r>
              <a:rPr lang="en-US" sz="2800" dirty="0"/>
              <a:t> check box to use the </a:t>
            </a:r>
            <a:r>
              <a:rPr lang="en-US" sz="2800" dirty="0" err="1"/>
              <a:t>multistart</a:t>
            </a:r>
            <a:r>
              <a:rPr lang="en-US" sz="2800" dirty="0"/>
              <a:t> method for </a:t>
            </a:r>
            <a:r>
              <a:rPr lang="en-US" sz="2800" b="1" i="1" dirty="0"/>
              <a:t>global optimization</a:t>
            </a:r>
            <a:r>
              <a:rPr lang="en-US" sz="2800" dirty="0"/>
              <a:t>. If this box is selected when you click Solve, the GRG Nonlinear method will be run repeatedly, starting from different (automatically chosen) starting values for the decision variables. This process may find a better solution, but it will take more computing time than a single run of the GRG Nonlinear method.</a:t>
            </a:r>
          </a:p>
        </p:txBody>
      </p:sp>
      <p:pic>
        <p:nvPicPr>
          <p:cNvPr id="4" name="Picture 3"/>
          <p:cNvPicPr>
            <a:picLocks noChangeAspect="1"/>
          </p:cNvPicPr>
          <p:nvPr/>
        </p:nvPicPr>
        <p:blipFill>
          <a:blip r:embed="rId3"/>
          <a:stretch>
            <a:fillRect/>
          </a:stretch>
        </p:blipFill>
        <p:spPr>
          <a:xfrm>
            <a:off x="514805" y="1066105"/>
            <a:ext cx="3371850" cy="5267325"/>
          </a:xfrm>
          <a:prstGeom prst="rect">
            <a:avLst/>
          </a:prstGeom>
        </p:spPr>
      </p:pic>
    </p:spTree>
    <p:extLst>
      <p:ext uri="{BB962C8B-B14F-4D97-AF65-F5344CB8AC3E}">
        <p14:creationId xmlns:p14="http://schemas.microsoft.com/office/powerpoint/2010/main" val="272368060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9">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4579">
                                            <p:txEl>
                                              <p:pRg st="0" end="0"/>
                                            </p:txEl>
                                          </p:spTgt>
                                        </p:tgtEl>
                                        <p:attrNameLst>
                                          <p:attrName>ppt_c</p:attrName>
                                        </p:attrNameLst>
                                      </p:cBhvr>
                                      <p:to>
                                        <a:srgbClr val="C0C0C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447800" y="304800"/>
            <a:ext cx="7086600" cy="704850"/>
          </a:xfrm>
          <a:noFill/>
          <a:ln/>
        </p:spPr>
        <p:txBody>
          <a:bodyPr lIns="92075" tIns="46038" rIns="92075" bIns="46038">
            <a:normAutofit fontScale="90000"/>
          </a:bodyPr>
          <a:lstStyle/>
          <a:p>
            <a:pPr>
              <a:lnSpc>
                <a:spcPct val="70000"/>
              </a:lnSpc>
            </a:pPr>
            <a:r>
              <a:rPr lang="en-US" sz="4000" i="1" dirty="0">
                <a:solidFill>
                  <a:schemeClr val="hlink"/>
                </a:solidFill>
              </a:rPr>
              <a:t>EXCEL GRG NONLINEAR OPTIONS</a:t>
            </a:r>
          </a:p>
        </p:txBody>
      </p:sp>
      <p:sp>
        <p:nvSpPr>
          <p:cNvPr id="24579" name="Rectangle 3"/>
          <p:cNvSpPr>
            <a:spLocks noGrp="1" noChangeArrowheads="1"/>
          </p:cNvSpPr>
          <p:nvPr>
            <p:ph idx="1"/>
          </p:nvPr>
        </p:nvSpPr>
        <p:spPr>
          <a:xfrm>
            <a:off x="4191456" y="1066105"/>
            <a:ext cx="4190543" cy="4940995"/>
          </a:xfrm>
          <a:ln/>
        </p:spPr>
        <p:style>
          <a:lnRef idx="2">
            <a:schemeClr val="accent1"/>
          </a:lnRef>
          <a:fillRef idx="1">
            <a:schemeClr val="lt1"/>
          </a:fillRef>
          <a:effectRef idx="0">
            <a:schemeClr val="accent1"/>
          </a:effectRef>
          <a:fontRef idx="minor">
            <a:schemeClr val="dk1"/>
          </a:fontRef>
        </p:style>
        <p:txBody>
          <a:bodyPr lIns="92075" tIns="46038" rIns="92075" bIns="46038">
            <a:normAutofit fontScale="77500" lnSpcReduction="20000"/>
          </a:bodyPr>
          <a:lstStyle/>
          <a:p>
            <a:pPr>
              <a:lnSpc>
                <a:spcPct val="120000"/>
              </a:lnSpc>
            </a:pPr>
            <a:r>
              <a:rPr lang="en-US" dirty="0"/>
              <a:t>In the </a:t>
            </a:r>
            <a:r>
              <a:rPr lang="en-US" b="1" dirty="0"/>
              <a:t>Population Size</a:t>
            </a:r>
            <a:r>
              <a:rPr lang="en-US" dirty="0"/>
              <a:t> box, type the number of different starting points (values for the decision variables) you want the </a:t>
            </a:r>
            <a:r>
              <a:rPr lang="en-US" dirty="0" err="1"/>
              <a:t>multistart</a:t>
            </a:r>
            <a:r>
              <a:rPr lang="en-US" dirty="0"/>
              <a:t> method to consider. The minimum population size is 10; if you supply a value less than 10 in this box, or leave it blank, the </a:t>
            </a:r>
            <a:r>
              <a:rPr lang="en-US" dirty="0" err="1"/>
              <a:t>multistart</a:t>
            </a:r>
            <a:r>
              <a:rPr lang="en-US" dirty="0"/>
              <a:t> method uses a population size of 10 times the number of decision variables, but no more than 200.</a:t>
            </a:r>
            <a:endParaRPr lang="en-US" sz="2800" dirty="0"/>
          </a:p>
        </p:txBody>
      </p:sp>
      <p:pic>
        <p:nvPicPr>
          <p:cNvPr id="4" name="Picture 3"/>
          <p:cNvPicPr>
            <a:picLocks noChangeAspect="1"/>
          </p:cNvPicPr>
          <p:nvPr/>
        </p:nvPicPr>
        <p:blipFill>
          <a:blip r:embed="rId3"/>
          <a:stretch>
            <a:fillRect/>
          </a:stretch>
        </p:blipFill>
        <p:spPr>
          <a:xfrm>
            <a:off x="472440" y="1035625"/>
            <a:ext cx="3371850" cy="5267325"/>
          </a:xfrm>
          <a:prstGeom prst="rect">
            <a:avLst/>
          </a:prstGeom>
        </p:spPr>
      </p:pic>
    </p:spTree>
    <p:extLst>
      <p:ext uri="{BB962C8B-B14F-4D97-AF65-F5344CB8AC3E}">
        <p14:creationId xmlns:p14="http://schemas.microsoft.com/office/powerpoint/2010/main" val="233386435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9">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4579">
                                            <p:txEl>
                                              <p:pRg st="0" end="0"/>
                                            </p:txEl>
                                          </p:spTgt>
                                        </p:tgtEl>
                                        <p:attrNameLst>
                                          <p:attrName>ppt_c</p:attrName>
                                        </p:attrNameLst>
                                      </p:cBhvr>
                                      <p:to>
                                        <a:srgbClr val="C0C0C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447800" y="304800"/>
            <a:ext cx="7391400" cy="704850"/>
          </a:xfrm>
          <a:noFill/>
          <a:ln/>
        </p:spPr>
        <p:txBody>
          <a:bodyPr lIns="92075" tIns="46038" rIns="92075" bIns="46038">
            <a:normAutofit fontScale="90000"/>
          </a:bodyPr>
          <a:lstStyle/>
          <a:p>
            <a:pPr>
              <a:lnSpc>
                <a:spcPct val="70000"/>
              </a:lnSpc>
            </a:pPr>
            <a:r>
              <a:rPr lang="en-US" sz="4000" i="1" dirty="0">
                <a:solidFill>
                  <a:schemeClr val="hlink"/>
                </a:solidFill>
              </a:rPr>
              <a:t>EXCEL GRG NONLINEAR OPTIONS</a:t>
            </a:r>
          </a:p>
        </p:txBody>
      </p:sp>
      <p:sp>
        <p:nvSpPr>
          <p:cNvPr id="24579" name="Rectangle 3"/>
          <p:cNvSpPr>
            <a:spLocks noGrp="1" noChangeArrowheads="1"/>
          </p:cNvSpPr>
          <p:nvPr>
            <p:ph idx="1"/>
          </p:nvPr>
        </p:nvSpPr>
        <p:spPr>
          <a:xfrm>
            <a:off x="4191456" y="1066105"/>
            <a:ext cx="4190543" cy="4940995"/>
          </a:xfrm>
          <a:ln/>
        </p:spPr>
        <p:style>
          <a:lnRef idx="2">
            <a:schemeClr val="accent1"/>
          </a:lnRef>
          <a:fillRef idx="1">
            <a:schemeClr val="lt1"/>
          </a:fillRef>
          <a:effectRef idx="0">
            <a:schemeClr val="accent1"/>
          </a:effectRef>
          <a:fontRef idx="minor">
            <a:schemeClr val="dk1"/>
          </a:fontRef>
        </p:style>
        <p:txBody>
          <a:bodyPr lIns="92075" tIns="46038" rIns="92075" bIns="46038">
            <a:normAutofit fontScale="85000" lnSpcReduction="20000"/>
          </a:bodyPr>
          <a:lstStyle/>
          <a:p>
            <a:pPr marL="128019" lvl="1" indent="0">
              <a:lnSpc>
                <a:spcPct val="120000"/>
              </a:lnSpc>
              <a:buNone/>
            </a:pPr>
            <a:r>
              <a:rPr lang="en-US" sz="2400" dirty="0"/>
              <a:t>In the </a:t>
            </a:r>
            <a:r>
              <a:rPr lang="en-US" sz="2400" b="1" dirty="0"/>
              <a:t>Random Seed</a:t>
            </a:r>
            <a:r>
              <a:rPr lang="en-US" sz="2400" dirty="0"/>
              <a:t> box, type a </a:t>
            </a:r>
            <a:r>
              <a:rPr lang="en-US" sz="2400" b="1" i="1" dirty="0"/>
              <a:t>positive integer </a:t>
            </a:r>
            <a:r>
              <a:rPr lang="en-US" sz="2400" dirty="0"/>
              <a:t>number to be used as the </a:t>
            </a:r>
            <a:r>
              <a:rPr lang="en-US" sz="2400" b="1" i="1" dirty="0"/>
              <a:t>(fixed) seed </a:t>
            </a:r>
            <a:r>
              <a:rPr lang="en-US" sz="2400" dirty="0"/>
              <a:t>for the random number generator used to generate candidate starting points for the GRG Nonlinear method. If you enter a number here, the </a:t>
            </a:r>
            <a:r>
              <a:rPr lang="en-US" sz="2400" dirty="0" err="1"/>
              <a:t>multistart</a:t>
            </a:r>
            <a:r>
              <a:rPr lang="en-US" sz="2400" dirty="0"/>
              <a:t> method will use the same starting points each time you click Solve. If you </a:t>
            </a:r>
            <a:r>
              <a:rPr lang="en-US" sz="2400" b="1" i="1" dirty="0"/>
              <a:t>leave this box blank</a:t>
            </a:r>
            <a:r>
              <a:rPr lang="en-US" sz="2400" dirty="0"/>
              <a:t>, the random number generator will use a </a:t>
            </a:r>
            <a:r>
              <a:rPr lang="en-US" sz="2400" b="1" i="1" dirty="0"/>
              <a:t>different seed each time</a:t>
            </a:r>
            <a:r>
              <a:rPr lang="en-US" sz="2400" dirty="0"/>
              <a:t> you click Solve, which may yield a different (better or worse) final solution.</a:t>
            </a:r>
          </a:p>
        </p:txBody>
      </p:sp>
      <p:pic>
        <p:nvPicPr>
          <p:cNvPr id="4" name="Picture 3"/>
          <p:cNvPicPr>
            <a:picLocks noChangeAspect="1"/>
          </p:cNvPicPr>
          <p:nvPr/>
        </p:nvPicPr>
        <p:blipFill>
          <a:blip r:embed="rId3"/>
          <a:stretch>
            <a:fillRect/>
          </a:stretch>
        </p:blipFill>
        <p:spPr>
          <a:xfrm>
            <a:off x="623163" y="1066105"/>
            <a:ext cx="3371850" cy="5267325"/>
          </a:xfrm>
          <a:prstGeom prst="rect">
            <a:avLst/>
          </a:prstGeom>
        </p:spPr>
      </p:pic>
    </p:spTree>
    <p:extLst>
      <p:ext uri="{BB962C8B-B14F-4D97-AF65-F5344CB8AC3E}">
        <p14:creationId xmlns:p14="http://schemas.microsoft.com/office/powerpoint/2010/main" val="3456470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9">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4579">
                                            <p:txEl>
                                              <p:pRg st="0" end="0"/>
                                            </p:txEl>
                                          </p:spTgt>
                                        </p:tgtEl>
                                        <p:attrNameLst>
                                          <p:attrName>ppt_c</p:attrName>
                                        </p:attrNameLst>
                                      </p:cBhvr>
                                      <p:to>
                                        <a:srgbClr val="C0C0C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524000" y="197309"/>
            <a:ext cx="7162800" cy="704850"/>
          </a:xfrm>
          <a:noFill/>
          <a:ln/>
        </p:spPr>
        <p:txBody>
          <a:bodyPr lIns="92075" tIns="46038" rIns="92075" bIns="46038">
            <a:normAutofit fontScale="90000"/>
          </a:bodyPr>
          <a:lstStyle/>
          <a:p>
            <a:pPr>
              <a:lnSpc>
                <a:spcPct val="70000"/>
              </a:lnSpc>
            </a:pPr>
            <a:r>
              <a:rPr lang="en-US" sz="4000" i="1" dirty="0">
                <a:solidFill>
                  <a:schemeClr val="hlink"/>
                </a:solidFill>
              </a:rPr>
              <a:t>EXCEL GRG NONLINEAR OPTIONS</a:t>
            </a:r>
          </a:p>
        </p:txBody>
      </p:sp>
      <p:sp>
        <p:nvSpPr>
          <p:cNvPr id="24579" name="Rectangle 3"/>
          <p:cNvSpPr>
            <a:spLocks noGrp="1" noChangeArrowheads="1"/>
          </p:cNvSpPr>
          <p:nvPr>
            <p:ph idx="1"/>
          </p:nvPr>
        </p:nvSpPr>
        <p:spPr>
          <a:xfrm>
            <a:off x="4191456" y="1066105"/>
            <a:ext cx="4190543" cy="4940995"/>
          </a:xfrm>
          <a:ln/>
        </p:spPr>
        <p:style>
          <a:lnRef idx="2">
            <a:schemeClr val="accent1"/>
          </a:lnRef>
          <a:fillRef idx="1">
            <a:schemeClr val="lt1"/>
          </a:fillRef>
          <a:effectRef idx="0">
            <a:schemeClr val="accent1"/>
          </a:effectRef>
          <a:fontRef idx="minor">
            <a:schemeClr val="dk1"/>
          </a:fontRef>
        </p:style>
        <p:txBody>
          <a:bodyPr lIns="92075" tIns="46038" rIns="92075" bIns="46038">
            <a:normAutofit fontScale="85000" lnSpcReduction="10000"/>
          </a:bodyPr>
          <a:lstStyle/>
          <a:p>
            <a:pPr marL="128019" lvl="1" indent="0">
              <a:lnSpc>
                <a:spcPct val="120000"/>
              </a:lnSpc>
              <a:buNone/>
            </a:pPr>
            <a:r>
              <a:rPr lang="en-US" sz="2400" dirty="0"/>
              <a:t>Select the </a:t>
            </a:r>
            <a:r>
              <a:rPr lang="en-US" sz="2400" b="1" dirty="0"/>
              <a:t>Require Bounds on Variables</a:t>
            </a:r>
            <a:r>
              <a:rPr lang="en-US" sz="2400" dirty="0"/>
              <a:t> check box to specify that the </a:t>
            </a:r>
            <a:r>
              <a:rPr lang="en-US" sz="2400" dirty="0" err="1"/>
              <a:t>multistart</a:t>
            </a:r>
            <a:r>
              <a:rPr lang="en-US" sz="2400" dirty="0"/>
              <a:t> method should run only if you have defined lower and upper bounds on all decision variables in the Constraints list box. The </a:t>
            </a:r>
            <a:r>
              <a:rPr lang="en-US" sz="2400" dirty="0" err="1"/>
              <a:t>multistart</a:t>
            </a:r>
            <a:r>
              <a:rPr lang="en-US" sz="2400" dirty="0"/>
              <a:t> method is far </a:t>
            </a:r>
            <a:r>
              <a:rPr lang="en-US" sz="2400" b="1" i="1" dirty="0"/>
              <a:t>more effective </a:t>
            </a:r>
            <a:r>
              <a:rPr lang="en-US" sz="2400" dirty="0"/>
              <a:t>if you </a:t>
            </a:r>
            <a:r>
              <a:rPr lang="en-US" sz="2400" b="1" i="1" dirty="0"/>
              <a:t>define bounds</a:t>
            </a:r>
            <a:r>
              <a:rPr lang="en-US" sz="2400" dirty="0"/>
              <a:t> on all variables; the tighter the bounds on the variables that you can specify, the better the </a:t>
            </a:r>
            <a:r>
              <a:rPr lang="en-US" sz="2400" dirty="0" err="1"/>
              <a:t>multistart</a:t>
            </a:r>
            <a:r>
              <a:rPr lang="en-US" sz="2400" dirty="0"/>
              <a:t> method is likely to perform.</a:t>
            </a:r>
          </a:p>
        </p:txBody>
      </p:sp>
      <p:pic>
        <p:nvPicPr>
          <p:cNvPr id="4" name="Picture 3"/>
          <p:cNvPicPr>
            <a:picLocks noChangeAspect="1"/>
          </p:cNvPicPr>
          <p:nvPr/>
        </p:nvPicPr>
        <p:blipFill>
          <a:blip r:embed="rId3"/>
          <a:stretch>
            <a:fillRect/>
          </a:stretch>
        </p:blipFill>
        <p:spPr>
          <a:xfrm>
            <a:off x="552905" y="939800"/>
            <a:ext cx="3371850" cy="5267325"/>
          </a:xfrm>
          <a:prstGeom prst="rect">
            <a:avLst/>
          </a:prstGeom>
        </p:spPr>
      </p:pic>
    </p:spTree>
    <p:extLst>
      <p:ext uri="{BB962C8B-B14F-4D97-AF65-F5344CB8AC3E}">
        <p14:creationId xmlns:p14="http://schemas.microsoft.com/office/powerpoint/2010/main" val="306956415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9">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4579">
                                            <p:txEl>
                                              <p:pRg st="0" end="0"/>
                                            </p:txEl>
                                          </p:spTgt>
                                        </p:tgtEl>
                                        <p:attrNameLst>
                                          <p:attrName>ppt_c</p:attrName>
                                        </p:attrNameLst>
                                      </p:cBhvr>
                                      <p:to>
                                        <a:srgbClr val="C0C0C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Advertising response and selection models</a:t>
            </a:r>
            <a:r>
              <a:rPr lang="en-US" sz="2000" dirty="0"/>
              <a:t> (1 of 3)</a:t>
            </a:r>
          </a:p>
        </p:txBody>
      </p:sp>
      <p:sp>
        <p:nvSpPr>
          <p:cNvPr id="3" name="Content Placeholder 2"/>
          <p:cNvSpPr>
            <a:spLocks noGrp="1"/>
          </p:cNvSpPr>
          <p:nvPr>
            <p:ph idx="1"/>
          </p:nvPr>
        </p:nvSpPr>
        <p:spPr/>
        <p:txBody>
          <a:bodyPr/>
          <a:lstStyle/>
          <a:p>
            <a:r>
              <a:rPr lang="en-US" sz="2600" dirty="0"/>
              <a:t>Decide how many ads to place on various television shows to reach the required number of viewers. </a:t>
            </a:r>
          </a:p>
          <a:p>
            <a:r>
              <a:rPr lang="en-US" sz="2600" dirty="0"/>
              <a:t>One general assumption of these types of models is that the “advertising response” - that is, the number of exposures - is linear in the number of ads. This means that if one ad gains, say, one million exposures, then 10 ads will gain 10 million exposures. </a:t>
            </a:r>
          </a:p>
          <a:p>
            <a:r>
              <a:rPr lang="en-US" sz="2600" dirty="0"/>
              <a:t>This is a questionable assumption at best.</a:t>
            </a:r>
          </a:p>
        </p:txBody>
      </p:sp>
    </p:spTree>
    <p:extLst>
      <p:ext uri="{BB962C8B-B14F-4D97-AF65-F5344CB8AC3E}">
        <p14:creationId xmlns:p14="http://schemas.microsoft.com/office/powerpoint/2010/main" val="191597017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Advertising models</a:t>
            </a:r>
            <a:r>
              <a:rPr lang="en-US" sz="2000" dirty="0"/>
              <a:t> (2 of 3)</a:t>
            </a:r>
            <a:endParaRPr lang="en-US" dirty="0"/>
          </a:p>
        </p:txBody>
      </p:sp>
      <p:pic>
        <p:nvPicPr>
          <p:cNvPr id="7" name="Picture 2" descr="Table has 10 columns showing the number of ads viewed across groups across 9 shows.&#10;&#10;The column heads are: Viewer Group/ TV show; Revenge; Sunday Night Football; The Simpsons; Sports-Center; Homeland; Rachael Ray; CNN; The Good Wife; and Minimal Required Exposures. Values follow. Men 18 to 35: 5, 6, 5, 0.5, 0.7, 0.1, 0.1, 3, 60. Men 36 to 55: 3, 5, 2, 0.5, 0.2, 0.1, 0.2, 5, 60. Men over 55: 1, 3, 0, 0.3, 0, 0, 0.3, 4, 28. Women 18 to 35: 6, 1, 4, 0.1, 0.9, 0.6, 0.1, 3, 60. Women 36 to 55: 4, 1, 2, 0.1, 0.1, 1.3, 0.2, 5, 60. Women over 55: 2, 1, 0, 0, 0, 0.4, 0.3, 4, 28. Cost per Ad: 140, 100, 80, 9, 13, 15, 8, 140, nil."/>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3213" y="1466077"/>
            <a:ext cx="8586787" cy="215419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3"/>
          <p:cNvSpPr>
            <a:spLocks noGrp="1"/>
          </p:cNvSpPr>
          <p:nvPr>
            <p:ph idx="10"/>
          </p:nvPr>
        </p:nvSpPr>
        <p:spPr>
          <a:xfrm>
            <a:off x="303213" y="3733800"/>
            <a:ext cx="8586787" cy="2076450"/>
          </a:xfrm>
        </p:spPr>
        <p:txBody>
          <a:bodyPr/>
          <a:lstStyle/>
          <a:p>
            <a:pPr marL="0" indent="0">
              <a:buNone/>
            </a:pPr>
            <a:r>
              <a:rPr lang="en-US" sz="2600" b="1" dirty="0">
                <a:latin typeface="+mj-lt"/>
              </a:rPr>
              <a:t>Objective </a:t>
            </a:r>
            <a:r>
              <a:rPr lang="en-US" sz="2600" dirty="0">
                <a:latin typeface="+mj-lt"/>
              </a:rPr>
              <a:t>Find the minimum-cost advertising strategy that meets minimum exposure constraints.</a:t>
            </a:r>
          </a:p>
        </p:txBody>
      </p:sp>
    </p:spTree>
    <p:extLst>
      <p:ext uri="{BB962C8B-B14F-4D97-AF65-F5344CB8AC3E}">
        <p14:creationId xmlns:p14="http://schemas.microsoft.com/office/powerpoint/2010/main" val="360994679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Advertising response and selection models</a:t>
            </a:r>
            <a:r>
              <a:rPr lang="en-US" sz="2000" dirty="0"/>
              <a:t> (2 of 3)</a:t>
            </a:r>
            <a:endParaRPr lang="en-US" dirty="0"/>
          </a:p>
        </p:txBody>
      </p:sp>
      <p:sp>
        <p:nvSpPr>
          <p:cNvPr id="3" name="Content Placeholder 2"/>
          <p:cNvSpPr>
            <a:spLocks noGrp="1"/>
          </p:cNvSpPr>
          <p:nvPr>
            <p:ph idx="1"/>
          </p:nvPr>
        </p:nvSpPr>
        <p:spPr>
          <a:xfrm>
            <a:off x="303213" y="1428750"/>
            <a:ext cx="8586787" cy="4525963"/>
          </a:xfrm>
        </p:spPr>
        <p:txBody>
          <a:bodyPr/>
          <a:lstStyle/>
          <a:p>
            <a:r>
              <a:rPr lang="en-US" dirty="0"/>
              <a:t>More likely, there is a decreasing marginal effect at work, where each extra ad gains fewer exposures than the previous ad. </a:t>
            </a:r>
          </a:p>
        </p:txBody>
      </p:sp>
      <p:pic>
        <p:nvPicPr>
          <p:cNvPr id="41986" name="Picture 2" descr="Image result for diminishing returns">
            <a:extLst>
              <a:ext uri="{FF2B5EF4-FFF2-40B4-BE49-F238E27FC236}">
                <a16:creationId xmlns:a16="http://schemas.microsoft.com/office/drawing/2014/main" id="{87E17E62-12AA-4D8E-A61A-C44073B98E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2738" y="3163093"/>
            <a:ext cx="3810000" cy="26765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A0EAE2D2-1D60-4DDA-8EEF-8BF43C17D7B2}"/>
              </a:ext>
            </a:extLst>
          </p:cNvPr>
          <p:cNvSpPr txBox="1">
            <a:spLocks/>
          </p:cNvSpPr>
          <p:nvPr/>
        </p:nvSpPr>
        <p:spPr bwMode="auto">
          <a:xfrm>
            <a:off x="455613" y="2895600"/>
            <a:ext cx="4551304" cy="3211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7C2040"/>
              </a:buClr>
              <a:buFont typeface="Arial" panose="020B0604020202020204" pitchFamily="34" charset="0"/>
              <a:buChar char="•"/>
              <a:defRPr sz="2800">
                <a:solidFill>
                  <a:srgbClr val="114880"/>
                </a:solidFill>
                <a:latin typeface="+mn-lt"/>
                <a:ea typeface="+mn-ea"/>
                <a:cs typeface="+mn-cs"/>
              </a:defRPr>
            </a:lvl1pPr>
            <a:lvl2pPr marL="742950" indent="-285750" algn="l" rtl="0" eaLnBrk="1" fontAlgn="base" hangingPunct="1">
              <a:spcBef>
                <a:spcPct val="20000"/>
              </a:spcBef>
              <a:spcAft>
                <a:spcPct val="0"/>
              </a:spcAft>
              <a:buClr>
                <a:srgbClr val="7C2040"/>
              </a:buClr>
              <a:buFont typeface="Arial" panose="020B0604020202020204" pitchFamily="34" charset="0"/>
              <a:buChar char="•"/>
              <a:defRPr sz="2400">
                <a:solidFill>
                  <a:srgbClr val="114880"/>
                </a:solidFill>
                <a:latin typeface="+mn-lt"/>
              </a:defRPr>
            </a:lvl2pPr>
            <a:lvl3pPr marL="1143000" indent="-228600" algn="l" rtl="0" eaLnBrk="1" fontAlgn="base" hangingPunct="1">
              <a:spcBef>
                <a:spcPct val="20000"/>
              </a:spcBef>
              <a:spcAft>
                <a:spcPct val="0"/>
              </a:spcAft>
              <a:buClr>
                <a:srgbClr val="7C2040"/>
              </a:buClr>
              <a:buFont typeface="Arial" panose="020B0604020202020204" pitchFamily="34" charset="0"/>
              <a:buChar char="•"/>
              <a:defRPr sz="2000">
                <a:solidFill>
                  <a:srgbClr val="114880"/>
                </a:solidFill>
                <a:latin typeface="+mn-lt"/>
              </a:defRPr>
            </a:lvl3pPr>
            <a:lvl4pPr marL="1600200" indent="-228600" algn="l" rtl="0" eaLnBrk="1" fontAlgn="base" hangingPunct="1">
              <a:spcBef>
                <a:spcPct val="20000"/>
              </a:spcBef>
              <a:spcAft>
                <a:spcPct val="0"/>
              </a:spcAft>
              <a:buClr>
                <a:srgbClr val="7C2040"/>
              </a:buClr>
              <a:buFont typeface="Arial" panose="020B0604020202020204" pitchFamily="34" charset="0"/>
              <a:buChar char="•"/>
              <a:defRPr>
                <a:solidFill>
                  <a:srgbClr val="114880"/>
                </a:solidFill>
                <a:latin typeface="+mn-lt"/>
              </a:defRPr>
            </a:lvl4pPr>
            <a:lvl5pPr marL="2057400" indent="-228600" algn="l" rtl="0" eaLnBrk="1" fontAlgn="base" hangingPunct="1">
              <a:spcBef>
                <a:spcPct val="20000"/>
              </a:spcBef>
              <a:spcAft>
                <a:spcPct val="0"/>
              </a:spcAft>
              <a:buClr>
                <a:srgbClr val="7C2040"/>
              </a:buClr>
              <a:buFont typeface="Arial" panose="020B0604020202020204" pitchFamily="34" charset="0"/>
              <a:buChar char="•"/>
              <a:defRPr>
                <a:solidFill>
                  <a:srgbClr val="114880"/>
                </a:solidFill>
                <a:latin typeface="+mn-lt"/>
              </a:defRPr>
            </a:lvl5pPr>
            <a:lvl6pPr marL="2514600" indent="-228600" algn="l" rtl="0" eaLnBrk="1" fontAlgn="base" hangingPunct="1">
              <a:spcBef>
                <a:spcPct val="20000"/>
              </a:spcBef>
              <a:spcAft>
                <a:spcPct val="0"/>
              </a:spcAft>
              <a:buClr>
                <a:srgbClr val="92264B"/>
              </a:buClr>
              <a:buChar char="»"/>
              <a:defRPr>
                <a:solidFill>
                  <a:srgbClr val="114880"/>
                </a:solidFill>
                <a:latin typeface="+mn-lt"/>
              </a:defRPr>
            </a:lvl6pPr>
            <a:lvl7pPr marL="2971800" indent="-228600" algn="l" rtl="0" eaLnBrk="1" fontAlgn="base" hangingPunct="1">
              <a:spcBef>
                <a:spcPct val="20000"/>
              </a:spcBef>
              <a:spcAft>
                <a:spcPct val="0"/>
              </a:spcAft>
              <a:buClr>
                <a:srgbClr val="92264B"/>
              </a:buClr>
              <a:buChar char="»"/>
              <a:defRPr>
                <a:solidFill>
                  <a:srgbClr val="114880"/>
                </a:solidFill>
                <a:latin typeface="+mn-lt"/>
              </a:defRPr>
            </a:lvl7pPr>
            <a:lvl8pPr marL="3429000" indent="-228600" algn="l" rtl="0" eaLnBrk="1" fontAlgn="base" hangingPunct="1">
              <a:spcBef>
                <a:spcPct val="20000"/>
              </a:spcBef>
              <a:spcAft>
                <a:spcPct val="0"/>
              </a:spcAft>
              <a:buClr>
                <a:srgbClr val="92264B"/>
              </a:buClr>
              <a:buChar char="»"/>
              <a:defRPr>
                <a:solidFill>
                  <a:srgbClr val="114880"/>
                </a:solidFill>
                <a:latin typeface="+mn-lt"/>
              </a:defRPr>
            </a:lvl8pPr>
            <a:lvl9pPr marL="3886200" indent="-228600" algn="l" rtl="0" eaLnBrk="1" fontAlgn="base" hangingPunct="1">
              <a:spcBef>
                <a:spcPct val="20000"/>
              </a:spcBef>
              <a:spcAft>
                <a:spcPct val="0"/>
              </a:spcAft>
              <a:buClr>
                <a:srgbClr val="92264B"/>
              </a:buClr>
              <a:buChar char="»"/>
              <a:defRPr>
                <a:solidFill>
                  <a:srgbClr val="114880"/>
                </a:solidFill>
                <a:latin typeface="+mn-lt"/>
              </a:defRPr>
            </a:lvl9pPr>
          </a:lstStyle>
          <a:p>
            <a:r>
              <a:rPr lang="en-US" kern="0" dirty="0"/>
              <a:t>In fact, there might even be a saturation effect, where there is an upper limit on the number of exposures possible and, after sufficiently many ads, this saturation level is reached.</a:t>
            </a:r>
          </a:p>
        </p:txBody>
      </p:sp>
    </p:spTree>
    <p:extLst>
      <p:ext uri="{BB962C8B-B14F-4D97-AF65-F5344CB8AC3E}">
        <p14:creationId xmlns:p14="http://schemas.microsoft.com/office/powerpoint/2010/main" val="3656626391"/>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Advertising response and selection models</a:t>
            </a:r>
            <a:r>
              <a:rPr lang="en-US" sz="2000" dirty="0"/>
              <a:t> (3 of 3)</a:t>
            </a:r>
            <a:endParaRPr lang="en-US" dirty="0"/>
          </a:p>
        </p:txBody>
      </p:sp>
      <p:sp>
        <p:nvSpPr>
          <p:cNvPr id="3" name="Content Placeholder 2"/>
          <p:cNvSpPr>
            <a:spLocks noGrp="1"/>
          </p:cNvSpPr>
          <p:nvPr>
            <p:ph idx="1"/>
          </p:nvPr>
        </p:nvSpPr>
        <p:spPr/>
        <p:txBody>
          <a:bodyPr/>
          <a:lstStyle/>
          <a:p>
            <a:r>
              <a:rPr lang="en-US" sz="2400" dirty="0"/>
              <a:t>In this section, we look at two related examples. </a:t>
            </a:r>
          </a:p>
          <a:p>
            <a:r>
              <a:rPr lang="en-US" sz="2400" dirty="0"/>
              <a:t>In the </a:t>
            </a:r>
            <a:r>
              <a:rPr lang="en-US" sz="2400" b="1" dirty="0"/>
              <a:t>first </a:t>
            </a:r>
            <a:r>
              <a:rPr lang="en-US" sz="2400" dirty="0"/>
              <a:t>example, a company uses historical data to estimate its advertising response function - the number of exposures it gains from a given number of ads. This is a nonlinear optimization model. </a:t>
            </a:r>
          </a:p>
          <a:p>
            <a:r>
              <a:rPr lang="en-US" sz="2400" dirty="0"/>
              <a:t>This type of advertising response function is used in the </a:t>
            </a:r>
            <a:r>
              <a:rPr lang="en-US" sz="2400" b="1" dirty="0"/>
              <a:t>second</a:t>
            </a:r>
            <a:r>
              <a:rPr lang="en-US" sz="2400" dirty="0"/>
              <a:t> example to solve a nonlinear version of the advertising selection problem from Chapter 4. Because the advertising response functions are nonlinear, the advertising selection problem is also nonlinear.</a:t>
            </a:r>
          </a:p>
          <a:p>
            <a:r>
              <a:rPr lang="en-US" sz="2400" dirty="0"/>
              <a:t>This model is demonstrated by Example 7.5</a:t>
            </a:r>
          </a:p>
        </p:txBody>
      </p:sp>
    </p:spTree>
    <p:extLst>
      <p:ext uri="{BB962C8B-B14F-4D97-AF65-F5344CB8AC3E}">
        <p14:creationId xmlns:p14="http://schemas.microsoft.com/office/powerpoint/2010/main" val="407000434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0E260-112E-485C-B2DC-0E32ABB2DDF4}"/>
              </a:ext>
            </a:extLst>
          </p:cNvPr>
          <p:cNvSpPr>
            <a:spLocks noGrp="1"/>
          </p:cNvSpPr>
          <p:nvPr>
            <p:ph type="title"/>
          </p:nvPr>
        </p:nvSpPr>
        <p:spPr>
          <a:xfrm>
            <a:off x="822960" y="1072203"/>
            <a:ext cx="7543800" cy="1088068"/>
          </a:xfrm>
        </p:spPr>
        <p:txBody>
          <a:bodyPr>
            <a:normAutofit/>
          </a:bodyPr>
          <a:lstStyle/>
          <a:p>
            <a:r>
              <a:rPr lang="en-US" sz="3600">
                <a:cs typeface="Calibri Light"/>
              </a:rPr>
              <a:t>AGENDA</a:t>
            </a:r>
            <a:endParaRPr lang="en-US" sz="3600"/>
          </a:p>
        </p:txBody>
      </p:sp>
      <p:sp>
        <p:nvSpPr>
          <p:cNvPr id="3" name="Content Placeholder 2">
            <a:extLst>
              <a:ext uri="{FF2B5EF4-FFF2-40B4-BE49-F238E27FC236}">
                <a16:creationId xmlns:a16="http://schemas.microsoft.com/office/drawing/2014/main" id="{5725A2AE-58AF-4296-983B-81BE70C05575}"/>
              </a:ext>
            </a:extLst>
          </p:cNvPr>
          <p:cNvSpPr>
            <a:spLocks noGrp="1"/>
          </p:cNvSpPr>
          <p:nvPr>
            <p:ph idx="1"/>
          </p:nvPr>
        </p:nvSpPr>
        <p:spPr>
          <a:xfrm>
            <a:off x="822960" y="2231065"/>
            <a:ext cx="5617222" cy="3028006"/>
          </a:xfrm>
        </p:spPr>
        <p:txBody>
          <a:bodyPr vert="horz" wrap="square" lIns="0" tIns="34290" rIns="0" bIns="34290" numCol="1" rtlCol="0" anchor="t" anchorCtr="0" compatLnSpc="1">
            <a:prstTxWarp prst="textNoShape">
              <a:avLst/>
            </a:prstTxWarp>
            <a:normAutofit/>
          </a:bodyPr>
          <a:lstStyle/>
          <a:p>
            <a:pPr>
              <a:buAutoNum type="arabicPeriod"/>
            </a:pPr>
            <a:r>
              <a:rPr lang="en-US" sz="2400" dirty="0"/>
              <a:t>Nonlinear Programming Using GRG</a:t>
            </a:r>
          </a:p>
          <a:p>
            <a:pPr>
              <a:buAutoNum type="arabicPeriod"/>
            </a:pPr>
            <a:r>
              <a:rPr lang="en-US" sz="2400" dirty="0"/>
              <a:t>Evolutionary Solver </a:t>
            </a:r>
          </a:p>
        </p:txBody>
      </p:sp>
      <p:pic>
        <p:nvPicPr>
          <p:cNvPr id="13" name="Graphic 6" descr="Clipboard List">
            <a:extLst>
              <a:ext uri="{FF2B5EF4-FFF2-40B4-BE49-F238E27FC236}">
                <a16:creationId xmlns:a16="http://schemas.microsoft.com/office/drawing/2014/main" id="{3E469801-07CC-4D0A-AB33-D57AA39263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15428" y="2420452"/>
            <a:ext cx="2351332" cy="2351332"/>
          </a:xfrm>
          <a:prstGeom prst="rect">
            <a:avLst/>
          </a:prstGeom>
        </p:spPr>
      </p:pic>
    </p:spTree>
    <p:extLst>
      <p:ext uri="{BB962C8B-B14F-4D97-AF65-F5344CB8AC3E}">
        <p14:creationId xmlns:p14="http://schemas.microsoft.com/office/powerpoint/2010/main" val="2873043682"/>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990BB-77CB-4B47-A0E9-58D9656DFA1F}"/>
              </a:ext>
            </a:extLst>
          </p:cNvPr>
          <p:cNvSpPr>
            <a:spLocks noGrp="1"/>
          </p:cNvSpPr>
          <p:nvPr>
            <p:ph type="title"/>
          </p:nvPr>
        </p:nvSpPr>
        <p:spPr/>
        <p:txBody>
          <a:bodyPr/>
          <a:lstStyle/>
          <a:p>
            <a:r>
              <a:rPr lang="en-US" dirty="0"/>
              <a:t>Modeling Nonlinear Advertising Response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3BB38F-7B20-4228-A977-7ED6CAB56AD8}"/>
                  </a:ext>
                </a:extLst>
              </p:cNvPr>
              <p:cNvSpPr>
                <a:spLocks noGrp="1"/>
              </p:cNvSpPr>
              <p:nvPr>
                <p:ph idx="1"/>
              </p:nvPr>
            </p:nvSpPr>
            <p:spPr/>
            <p:txBody>
              <a:bodyPr/>
              <a:lstStyle/>
              <a:p>
                <a:r>
                  <a:rPr lang="en-US" sz="2000" dirty="0"/>
                  <a:t>Remember Linear Regression? </a:t>
                </a:r>
              </a:p>
              <a:p>
                <a:pPr lvl="1"/>
                <a:r>
                  <a:rPr lang="en-US" sz="2000" dirty="0"/>
                  <a:t>Minimize the sum of squared deviations. </a:t>
                </a:r>
              </a:p>
              <a:p>
                <a14:m>
                  <m:oMath xmlns:m="http://schemas.openxmlformats.org/officeDocument/2006/math">
                    <m:acc>
                      <m:accPr>
                        <m:chr m:val="̂"/>
                        <m:ctrlPr>
                          <a:rPr lang="en-US" sz="2000" i="1" smtClean="0">
                            <a:latin typeface="Cambria Math" panose="02040503050406030204" pitchFamily="18" charset="0"/>
                          </a:rPr>
                        </m:ctrlPr>
                      </m:accPr>
                      <m:e>
                        <m:r>
                          <a:rPr lang="en-US" sz="2000" i="1">
                            <a:latin typeface="Cambria Math" panose="02040503050406030204" pitchFamily="18" charset="0"/>
                          </a:rPr>
                          <m:t>𝑦</m:t>
                        </m:r>
                      </m:e>
                    </m:acc>
                    <m:r>
                      <a:rPr lang="en-US" sz="2000" i="0">
                        <a:latin typeface="Cambria Math" panose="02040503050406030204" pitchFamily="18" charset="0"/>
                      </a:rPr>
                      <m:t>=</m:t>
                    </m:r>
                    <m:r>
                      <a:rPr lang="en-US" sz="2000" i="1">
                        <a:latin typeface="Cambria Math" panose="02040503050406030204" pitchFamily="18" charset="0"/>
                      </a:rPr>
                      <m:t>𝑎𝑥</m:t>
                    </m:r>
                    <m:r>
                      <a:rPr lang="en-US" sz="2000" i="0">
                        <a:latin typeface="Cambria Math" panose="02040503050406030204" pitchFamily="18" charset="0"/>
                      </a:rPr>
                      <m:t>+</m:t>
                    </m:r>
                    <m:r>
                      <a:rPr lang="en-US" sz="2000" i="1">
                        <a:latin typeface="Cambria Math" panose="02040503050406030204" pitchFamily="18" charset="0"/>
                      </a:rPr>
                      <m:t>𝑏</m:t>
                    </m:r>
                  </m:oMath>
                </a14:m>
                <a:endParaRPr lang="en-US" sz="2000" dirty="0"/>
              </a:p>
              <a:p>
                <a:pPr lvl="1"/>
                <a:r>
                  <a:rPr lang="en-US" sz="2000" dirty="0"/>
                  <a:t>Where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oMath>
                </a14:m>
                <a:r>
                  <a:rPr lang="en-US" sz="2000" dirty="0"/>
                  <a:t> is the response</a:t>
                </a:r>
              </a:p>
              <a:p>
                <a:pPr lvl="1"/>
                <a:r>
                  <a:rPr lang="en-US" sz="2000" dirty="0"/>
                  <a:t>a is the slope, b is the intercept. </a:t>
                </a:r>
              </a:p>
              <a:p>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r>
                      <a:rPr lang="en-US" sz="2000">
                        <a:latin typeface="Cambria Math" panose="02040503050406030204" pitchFamily="18" charset="0"/>
                      </a:rPr>
                      <m:t>=</m:t>
                    </m:r>
                    <m:r>
                      <a:rPr lang="en-US" sz="2000" i="1">
                        <a:latin typeface="Cambria Math" panose="02040503050406030204" pitchFamily="18" charset="0"/>
                      </a:rPr>
                      <m:t>𝑎</m:t>
                    </m:r>
                    <m:r>
                      <a:rPr lang="en-US" sz="2000" b="0" i="1" smtClean="0">
                        <a:latin typeface="Cambria Math" panose="02040503050406030204" pitchFamily="18" charset="0"/>
                      </a:rPr>
                      <m:t>(1−</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b="0" i="1" smtClean="0">
                            <a:latin typeface="Cambria Math" panose="02040503050406030204" pitchFamily="18" charset="0"/>
                          </a:rPr>
                          <m:t>−</m:t>
                        </m:r>
                        <m:r>
                          <a:rPr lang="en-US" sz="2000" b="0" i="1" smtClean="0">
                            <a:latin typeface="Cambria Math" panose="02040503050406030204" pitchFamily="18" charset="0"/>
                          </a:rPr>
                          <m:t>𝑏𝑥</m:t>
                        </m:r>
                      </m:sup>
                    </m:sSup>
                    <m:r>
                      <a:rPr lang="en-US" sz="2000" b="0" i="1" smtClean="0">
                        <a:latin typeface="Cambria Math" panose="02040503050406030204" pitchFamily="18" charset="0"/>
                      </a:rPr>
                      <m:t>)</m:t>
                    </m:r>
                  </m:oMath>
                </a14:m>
                <a:endParaRPr lang="en-US" sz="2000" dirty="0"/>
              </a:p>
              <a:p>
                <a:pPr lvl="1"/>
                <a:r>
                  <a:rPr lang="en-US" sz="2000" dirty="0"/>
                  <a:t>If y is the actual observation, root mean sum of squared deviations we want to minimize:</a:t>
                </a:r>
              </a:p>
              <a:p>
                <a:pPr lvl="1"/>
                <a:endParaRPr lang="en-US" sz="2000" dirty="0"/>
              </a:p>
              <a:p>
                <a:pPr marL="457200" lvl="1" indent="0">
                  <a:buNone/>
                </a:pPr>
                <a14:m>
                  <m:oMathPara xmlns:m="http://schemas.openxmlformats.org/officeDocument/2006/math">
                    <m:oMathParaPr>
                      <m:jc m:val="centerGroup"/>
                    </m:oMathParaPr>
                    <m:oMath xmlns:m="http://schemas.openxmlformats.org/officeDocument/2006/math">
                      <m:func>
                        <m:funcPr>
                          <m:ctrlPr>
                            <a:rPr lang="en-US" sz="2000" i="1" smtClean="0">
                              <a:latin typeface="Cambria Math" panose="02040503050406030204" pitchFamily="18" charset="0"/>
                            </a:rPr>
                          </m:ctrlPr>
                        </m:funcPr>
                        <m:fName>
                          <m:limLow>
                            <m:limLowPr>
                              <m:ctrlPr>
                                <a:rPr lang="en-US" sz="2000" i="1" smtClean="0">
                                  <a:latin typeface="Cambria Math" panose="02040503050406030204" pitchFamily="18" charset="0"/>
                                </a:rPr>
                              </m:ctrlPr>
                            </m:limLowPr>
                            <m:e>
                              <m:r>
                                <m:rPr>
                                  <m:sty m:val="p"/>
                                </m:rPr>
                                <a:rPr lang="en-US" sz="2000" i="0" smtClean="0">
                                  <a:latin typeface="Cambria Math" panose="02040503050406030204" pitchFamily="18" charset="0"/>
                                </a:rPr>
                                <m:t>min</m:t>
                              </m:r>
                            </m:e>
                            <m:lim>
                              <m:r>
                                <a:rPr lang="en-US" sz="2000" b="0" i="1" smtClean="0">
                                  <a:latin typeface="Cambria Math" panose="02040503050406030204" pitchFamily="18" charset="0"/>
                                </a:rPr>
                                <m:t>𝑎</m:t>
                              </m:r>
                              <m:r>
                                <a:rPr lang="en-US" sz="2000" b="0" i="1" smtClean="0">
                                  <a:latin typeface="Cambria Math" panose="02040503050406030204" pitchFamily="18" charset="0"/>
                                </a:rPr>
                                <m:t>, </m:t>
                              </m:r>
                              <m:r>
                                <a:rPr lang="en-US" sz="2000" b="0" i="1" smtClean="0">
                                  <a:latin typeface="Cambria Math" panose="02040503050406030204" pitchFamily="18" charset="0"/>
                                </a:rPr>
                                <m:t>𝑏</m:t>
                              </m:r>
                              <m:r>
                                <a:rPr lang="en-US" sz="2000" b="0" i="1" smtClean="0">
                                  <a:latin typeface="Cambria Math" panose="02040503050406030204" pitchFamily="18" charset="0"/>
                                </a:rPr>
                                <m:t>,</m:t>
                              </m:r>
                            </m:lim>
                          </m:limLow>
                        </m:fName>
                        <m:e>
                          <m:rad>
                            <m:radPr>
                              <m:degHide m:val="on"/>
                              <m:ctrlPr>
                                <a:rPr lang="en-US" sz="2000" i="1" smtClean="0">
                                  <a:latin typeface="Cambria Math" panose="02040503050406030204" pitchFamily="18" charset="0"/>
                                </a:rPr>
                              </m:ctrlPr>
                            </m:radPr>
                            <m:deg/>
                            <m:e>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𝑛</m:t>
                                  </m:r>
                                </m:sup>
                                <m:e>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panose="02040503050406030204" pitchFamily="18" charset="0"/>
                                                </a:rPr>
                                                <m:t>(</m:t>
                                              </m:r>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b>
                                              <m:r>
                                                <a:rPr lang="en-US" sz="2000" i="1">
                                                  <a:latin typeface="Cambria Math" panose="02040503050406030204" pitchFamily="18" charset="0"/>
                                                </a:rPr>
                                                <m:t>𝑖</m:t>
                                              </m:r>
                                            </m:sub>
                                          </m:sSub>
                                          <m:r>
                                            <a:rPr lang="en-US" sz="2000" i="1">
                                              <a:latin typeface="Cambria Math" panose="02040503050406030204" pitchFamily="18" charset="0"/>
                                            </a:rPr>
                                            <m:t>)</m:t>
                                          </m:r>
                                        </m:e>
                                        <m:sup>
                                          <m:r>
                                            <a:rPr lang="en-US" sz="2000" i="1">
                                              <a:latin typeface="Cambria Math" panose="02040503050406030204" pitchFamily="18" charset="0"/>
                                            </a:rPr>
                                            <m:t>2</m:t>
                                          </m:r>
                                        </m:sup>
                                      </m:sSup>
                                    </m:num>
                                    <m:den>
                                      <m:r>
                                        <a:rPr lang="en-US" sz="2000" i="1">
                                          <a:latin typeface="Cambria Math" panose="02040503050406030204" pitchFamily="18" charset="0"/>
                                        </a:rPr>
                                        <m:t>𝑛</m:t>
                                      </m:r>
                                    </m:den>
                                  </m:f>
                                </m:e>
                              </m:nary>
                            </m:e>
                          </m:rad>
                        </m:e>
                      </m:func>
                    </m:oMath>
                  </m:oMathPara>
                </a14:m>
                <a:endParaRPr lang="en-US" sz="2000" dirty="0"/>
              </a:p>
              <a:p>
                <a:pPr marL="457200" lvl="1" indent="0">
                  <a:buNone/>
                </a:pPr>
                <a:r>
                  <a:rPr lang="en-US" sz="2000" dirty="0"/>
                  <a:t>			s.t. </a:t>
                </a:r>
                <a14:m>
                  <m:oMath xmlns:m="http://schemas.openxmlformats.org/officeDocument/2006/math">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b>
                        <m:r>
                          <a:rPr lang="en-US" sz="2000" i="1">
                            <a:latin typeface="Cambria Math" panose="02040503050406030204" pitchFamily="18" charset="0"/>
                          </a:rPr>
                          <m:t>𝑖</m:t>
                        </m:r>
                      </m:sub>
                    </m:sSub>
                    <m:r>
                      <a:rPr lang="en-US" sz="2000" b="0" i="1" smtClean="0">
                        <a:latin typeface="Cambria Math" panose="02040503050406030204" pitchFamily="18" charset="0"/>
                      </a:rPr>
                      <m:t>=</m:t>
                    </m:r>
                    <m:r>
                      <a:rPr lang="en-US" sz="2000" i="1">
                        <a:latin typeface="Cambria Math" panose="02040503050406030204" pitchFamily="18" charset="0"/>
                      </a:rPr>
                      <m:t>𝑎</m:t>
                    </m:r>
                    <m:r>
                      <a:rPr lang="en-US" sz="2000" i="1">
                        <a:latin typeface="Cambria Math" panose="02040503050406030204" pitchFamily="18" charset="0"/>
                      </a:rPr>
                      <m:t>(1−</m:t>
                    </m:r>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m:t>
                        </m:r>
                        <m:r>
                          <a:rPr lang="en-US" sz="2000" i="1">
                            <a:latin typeface="Cambria Math" panose="02040503050406030204" pitchFamily="18" charset="0"/>
                          </a:rPr>
                          <m:t>𝑏</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sup>
                    </m:sSup>
                    <m:r>
                      <a:rPr lang="en-US" sz="2000" i="1">
                        <a:latin typeface="Cambria Math" panose="02040503050406030204" pitchFamily="18" charset="0"/>
                      </a:rPr>
                      <m:t>)</m:t>
                    </m:r>
                  </m:oMath>
                </a14:m>
                <a:r>
                  <a:rPr lang="en-US" sz="2000" dirty="0"/>
                  <a:t>  for all </a:t>
                </a:r>
                <a:r>
                  <a:rPr lang="en-US" sz="2000" dirty="0" err="1"/>
                  <a:t>i</a:t>
                </a:r>
                <a:endParaRPr lang="en-US" sz="2000" dirty="0"/>
              </a:p>
              <a:p>
                <a:pPr marL="457200" lvl="1" indent="0">
                  <a:buNone/>
                </a:pPr>
                <a:endParaRPr lang="en-US" sz="2000" dirty="0"/>
              </a:p>
            </p:txBody>
          </p:sp>
        </mc:Choice>
        <mc:Fallback xmlns="">
          <p:sp>
            <p:nvSpPr>
              <p:cNvPr id="3" name="Content Placeholder 2">
                <a:extLst>
                  <a:ext uri="{FF2B5EF4-FFF2-40B4-BE49-F238E27FC236}">
                    <a16:creationId xmlns:a16="http://schemas.microsoft.com/office/drawing/2014/main" id="{0E3BB38F-7B20-4228-A977-7ED6CAB56AD8}"/>
                  </a:ext>
                </a:extLst>
              </p:cNvPr>
              <p:cNvSpPr>
                <a:spLocks noGrp="1" noRot="1" noChangeAspect="1" noMove="1" noResize="1" noEditPoints="1" noAdjustHandles="1" noChangeArrowheads="1" noChangeShapeType="1" noTextEdit="1"/>
              </p:cNvSpPr>
              <p:nvPr>
                <p:ph idx="1"/>
              </p:nvPr>
            </p:nvSpPr>
            <p:spPr>
              <a:blipFill>
                <a:blip r:embed="rId2"/>
                <a:stretch>
                  <a:fillRect l="-639" t="-538" b="-9017"/>
                </a:stretch>
              </a:blipFill>
            </p:spPr>
            <p:txBody>
              <a:bodyPr/>
              <a:lstStyle/>
              <a:p>
                <a:r>
                  <a:rPr lang="en-US">
                    <a:noFill/>
                  </a:rPr>
                  <a:t> </a:t>
                </a:r>
              </a:p>
            </p:txBody>
          </p:sp>
        </mc:Fallback>
      </mc:AlternateContent>
    </p:spTree>
    <p:extLst>
      <p:ext uri="{BB962C8B-B14F-4D97-AF65-F5344CB8AC3E}">
        <p14:creationId xmlns:p14="http://schemas.microsoft.com/office/powerpoint/2010/main" val="302066648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8727F-3E2F-42AF-A116-7E2CDC942AD0}"/>
              </a:ext>
            </a:extLst>
          </p:cNvPr>
          <p:cNvSpPr>
            <a:spLocks noGrp="1"/>
          </p:cNvSpPr>
          <p:nvPr>
            <p:ph type="title"/>
          </p:nvPr>
        </p:nvSpPr>
        <p:spPr/>
        <p:txBody>
          <a:bodyPr/>
          <a:lstStyle/>
          <a:p>
            <a:r>
              <a:rPr lang="en-US" dirty="0"/>
              <a:t>Modeling Advertising Plan</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4AC57244-D6B8-40E8-A971-C551A88DA6DB}"/>
                  </a:ext>
                </a:extLst>
              </p:cNvPr>
              <p:cNvSpPr>
                <a:spLocks noGrp="1"/>
              </p:cNvSpPr>
              <p:nvPr>
                <p:ph idx="1"/>
              </p:nvPr>
            </p:nvSpPr>
            <p:spPr>
              <a:xfrm>
                <a:off x="278606" y="990600"/>
                <a:ext cx="8586787" cy="4525963"/>
              </a:xfrm>
            </p:spPr>
            <p:txBody>
              <a:bodyPr/>
              <a:lstStyle/>
              <a:p>
                <a:pPr marL="0" indent="0">
                  <a:buNone/>
                </a:pPr>
                <a:r>
                  <a:rPr lang="en-US" sz="2000" dirty="0"/>
                  <a:t>I={Men 18-25, Men 36-55,Men&gt;55, Women 18-35, Women 36-55, Women &gt;55}</a:t>
                </a:r>
              </a:p>
              <a:p>
                <a:pPr marL="0" indent="0">
                  <a:buNone/>
                </a:pPr>
                <a:r>
                  <a:rPr lang="en-US" sz="2000" dirty="0"/>
                  <a:t>J</a:t>
                </a:r>
                <a:r>
                  <a:rPr lang="en-US" sz="1800" dirty="0"/>
                  <a:t>={Timeless, Sunday Night Football, The Simpsons, SportsCenter, Homeland, Rachael Ray, CNN, Madam Secretary}</a:t>
                </a:r>
              </a:p>
              <a:p>
                <a:pPr marL="0" indent="0">
                  <a:buNone/>
                </a:pPr>
                <a:r>
                  <a:rPr lang="en-US" sz="1800" dirty="0"/>
                  <a:t>Parameters</a:t>
                </a:r>
              </a:p>
              <a:p>
                <a:pPr marL="0" indent="0">
                  <a:buNone/>
                </a:pP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𝑐</m:t>
                        </m:r>
                      </m:e>
                      <m:sub>
                        <m:r>
                          <a:rPr lang="en-US" sz="1800" i="1">
                            <a:latin typeface="Cambria Math" panose="02040503050406030204" pitchFamily="18" charset="0"/>
                          </a:rPr>
                          <m:t>𝑗</m:t>
                        </m:r>
                      </m:sub>
                    </m:sSub>
                  </m:oMath>
                </a14:m>
                <a:r>
                  <a:rPr lang="en-US" sz="1800" dirty="0"/>
                  <a:t>=per unit cost of advertising in tv show j</a:t>
                </a:r>
              </a:p>
              <a:p>
                <a:pPr marL="0" indent="0">
                  <a:buNone/>
                </a:pP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i="1">
                            <a:latin typeface="Cambria Math" panose="02040503050406030204" pitchFamily="18" charset="0"/>
                          </a:rPr>
                          <m:t>𝑖𝑗</m:t>
                        </m:r>
                      </m:sub>
                    </m:sSub>
                  </m:oMath>
                </a14:m>
                <a:r>
                  <a:rPr lang="en-US" sz="1800" dirty="0"/>
                  <a:t>= Constant in advertising response function for viewer group </a:t>
                </a:r>
                <a:r>
                  <a:rPr lang="en-US" sz="1800" dirty="0" err="1"/>
                  <a:t>i</a:t>
                </a:r>
                <a:r>
                  <a:rPr lang="en-US" sz="1800" dirty="0"/>
                  <a:t> and show j</a:t>
                </a:r>
              </a:p>
              <a:p>
                <a:pPr marL="0" indent="0">
                  <a:buNone/>
                </a:pPr>
                <a14:m>
                  <m:oMath xmlns:m="http://schemas.openxmlformats.org/officeDocument/2006/math">
                    <m:sSub>
                      <m:sSubPr>
                        <m:ctrlPr>
                          <a:rPr lang="en-US" sz="1800" i="1">
                            <a:latin typeface="Cambria Math" panose="02040503050406030204" pitchFamily="18" charset="0"/>
                          </a:rPr>
                        </m:ctrlPr>
                      </m:sSubPr>
                      <m:e>
                        <m:r>
                          <a:rPr lang="en-US" sz="1800" b="0" i="1" smtClean="0">
                            <a:latin typeface="Cambria Math" panose="02040503050406030204" pitchFamily="18" charset="0"/>
                          </a:rPr>
                          <m:t>𝑏</m:t>
                        </m:r>
                      </m:e>
                      <m:sub>
                        <m:r>
                          <a:rPr lang="en-US" sz="1800" i="1">
                            <a:latin typeface="Cambria Math" panose="02040503050406030204" pitchFamily="18" charset="0"/>
                          </a:rPr>
                          <m:t>𝑖𝑗</m:t>
                        </m:r>
                      </m:sub>
                    </m:sSub>
                  </m:oMath>
                </a14:m>
                <a:r>
                  <a:rPr lang="en-US" sz="1800" dirty="0"/>
                  <a:t>= Coefficient of exponent in advertising response function for viewer group </a:t>
                </a:r>
                <a:r>
                  <a:rPr lang="en-US" sz="1800" dirty="0" err="1"/>
                  <a:t>i</a:t>
                </a:r>
                <a:r>
                  <a:rPr lang="en-US" sz="1800" dirty="0"/>
                  <a:t> and show j</a:t>
                </a:r>
              </a:p>
              <a:p>
                <a:pPr marL="0" indent="0">
                  <a:buNone/>
                </a:pP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𝑟</m:t>
                        </m:r>
                      </m:e>
                      <m:sub>
                        <m:r>
                          <a:rPr lang="en-US" sz="1800" i="1">
                            <a:latin typeface="Cambria Math" panose="02040503050406030204" pitchFamily="18" charset="0"/>
                          </a:rPr>
                          <m:t>𝑖</m:t>
                        </m:r>
                      </m:sub>
                    </m:sSub>
                  </m:oMath>
                </a14:m>
                <a:r>
                  <a:rPr lang="en-US" sz="1800" dirty="0"/>
                  <a:t>= the minimum exposure requirement for viewer group </a:t>
                </a:r>
                <a:r>
                  <a:rPr lang="en-US" sz="1800" dirty="0" err="1"/>
                  <a:t>i</a:t>
                </a:r>
                <a:endParaRPr lang="en-US" sz="1800" dirty="0"/>
              </a:p>
              <a:p>
                <a:pPr marL="0" indent="0">
                  <a:buNone/>
                </a:pPr>
                <a14:m>
                  <m:oMathPara xmlns:m="http://schemas.openxmlformats.org/officeDocument/2006/math">
                    <m:oMathParaPr>
                      <m:jc m:val="centerGroup"/>
                    </m:oMathParaPr>
                    <m:oMath xmlns:m="http://schemas.openxmlformats.org/officeDocument/2006/math">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𝑗</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𝐽</m:t>
                                  </m:r>
                                </m:sub>
                              </m:sSub>
                            </m:lim>
                          </m:limLow>
                        </m:fName>
                        <m:e>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𝑗</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𝐽</m:t>
                              </m:r>
                            </m:sub>
                            <m:sup>
                              <m:r>
                                <a:rPr lang="en-US" sz="2400" i="1">
                                  <a:latin typeface="Cambria Math" panose="02040503050406030204" pitchFamily="18" charset="0"/>
                                </a:rPr>
                                <m:t> </m:t>
                              </m:r>
                            </m:sup>
                            <m:e>
                              <m:sSub>
                                <m:sSubPr>
                                  <m:ctrlPr>
                                    <a:rPr lang="en-US" sz="2400" i="1">
                                      <a:latin typeface="Cambria Math" panose="02040503050406030204" pitchFamily="18" charset="0"/>
                                    </a:rPr>
                                  </m:ctrlPr>
                                </m:sSubPr>
                                <m:e>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i="1">
                                          <a:latin typeface="Cambria Math" panose="02040503050406030204" pitchFamily="18" charset="0"/>
                                        </a:rPr>
                                        <m:t>𝑗</m:t>
                                      </m:r>
                                    </m:sub>
                                  </m:sSub>
                                  <m:r>
                                    <a:rPr lang="en-US" sz="2400" i="1">
                                      <a:latin typeface="Cambria Math" panose="02040503050406030204" pitchFamily="18" charset="0"/>
                                    </a:rPr>
                                    <m:t>𝑥</m:t>
                                  </m:r>
                                </m:e>
                                <m:sub>
                                  <m:r>
                                    <a:rPr lang="en-US" sz="2400" i="1">
                                      <a:latin typeface="Cambria Math" panose="02040503050406030204" pitchFamily="18" charset="0"/>
                                    </a:rPr>
                                    <m:t>𝑗</m:t>
                                  </m:r>
                                </m:sub>
                              </m:sSub>
                            </m:e>
                          </m:nary>
                        </m:e>
                      </m:func>
                    </m:oMath>
                  </m:oMathPara>
                </a14:m>
                <a:endParaRPr lang="en-US" sz="2400" dirty="0"/>
              </a:p>
              <a:p>
                <a:pPr marL="0" indent="0">
                  <a:buNone/>
                </a:pPr>
                <a:r>
                  <a:rPr lang="en-US" sz="2400" dirty="0"/>
                  <a:t>                   </a:t>
                </a:r>
                <a:r>
                  <a:rPr lang="en-US" sz="2400" dirty="0" err="1"/>
                  <a:t>s.t.</a:t>
                </a:r>
                <a:r>
                  <a:rPr lang="en-US" sz="2400" dirty="0"/>
                  <a:t> </a:t>
                </a:r>
                <a14:m>
                  <m:oMath xmlns:m="http://schemas.openxmlformats.org/officeDocument/2006/math">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𝑗</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𝐽</m:t>
                        </m:r>
                      </m:sub>
                      <m:sup>
                        <m:r>
                          <a:rPr lang="en-US" sz="2400" i="1">
                            <a:latin typeface="Cambria Math" panose="02040503050406030204" pitchFamily="18" charset="0"/>
                          </a:rPr>
                          <m:t> </m:t>
                        </m:r>
                      </m:sup>
                      <m:e>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𝑖𝑗</m:t>
                            </m:r>
                          </m:sub>
                        </m:sSub>
                        <m:sSup>
                          <m:sSupPr>
                            <m:ctrlPr>
                              <a:rPr lang="en-US" sz="2400" i="1">
                                <a:latin typeface="Cambria Math" panose="02040503050406030204" pitchFamily="18" charset="0"/>
                              </a:rPr>
                            </m:ctrlPr>
                          </m:sSupPr>
                          <m:e>
                            <m:r>
                              <a:rPr lang="en-US" sz="2400" i="1">
                                <a:latin typeface="Cambria Math" panose="02040503050406030204" pitchFamily="18" charset="0"/>
                              </a:rPr>
                              <m:t>(1−</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𝑖𝑗</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sup>
                            </m:sSup>
                            <m:r>
                              <a:rPr lang="en-US" sz="2400" i="1">
                                <a:latin typeface="Cambria Math" panose="02040503050406030204" pitchFamily="18" charset="0"/>
                              </a:rPr>
                              <m:t>)</m:t>
                            </m:r>
                          </m:e>
                          <m:sup>
                            <m:r>
                              <a:rPr lang="en-US" sz="2400" i="1">
                                <a:latin typeface="Cambria Math" panose="02040503050406030204" pitchFamily="18" charset="0"/>
                              </a:rPr>
                              <m:t> </m:t>
                            </m:r>
                          </m:sup>
                        </m:s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en-US" sz="2400" i="1">
                                <a:latin typeface="Cambria Math" panose="02040503050406030204" pitchFamily="18" charset="0"/>
                              </a:rPr>
                              <m:t>𝑖</m:t>
                            </m:r>
                          </m:sub>
                        </m:sSub>
                        <m:r>
                          <a:rPr lang="en-US" sz="2400" i="1">
                            <a:latin typeface="Cambria Math" panose="02040503050406030204" pitchFamily="18" charset="0"/>
                          </a:rPr>
                          <m:t>    </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𝐼</m:t>
                        </m:r>
                      </m:e>
                    </m:nary>
                  </m:oMath>
                </a14:m>
                <a:endParaRPr lang="en-US" sz="2400" dirty="0"/>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𝑗</m:t>
                          </m:r>
                        </m:sub>
                      </m:sSub>
                      <m:r>
                        <a:rPr lang="en-US" sz="2400" i="1">
                          <a:latin typeface="Cambria Math" panose="02040503050406030204" pitchFamily="18" charset="0"/>
                        </a:rPr>
                        <m:t>≥0</m:t>
                      </m:r>
                    </m:oMath>
                  </m:oMathPara>
                </a14:m>
                <a:endParaRPr lang="en-US" sz="2400" dirty="0"/>
              </a:p>
              <a:p>
                <a:pPr marL="0" indent="0">
                  <a:buNone/>
                </a:pPr>
                <a:endParaRPr lang="en-US" dirty="0"/>
              </a:p>
            </p:txBody>
          </p:sp>
        </mc:Choice>
        <mc:Fallback>
          <p:sp>
            <p:nvSpPr>
              <p:cNvPr id="5" name="Content Placeholder 4">
                <a:extLst>
                  <a:ext uri="{FF2B5EF4-FFF2-40B4-BE49-F238E27FC236}">
                    <a16:creationId xmlns:a16="http://schemas.microsoft.com/office/drawing/2014/main" id="{4AC57244-D6B8-40E8-A971-C551A88DA6DB}"/>
                  </a:ext>
                </a:extLst>
              </p:cNvPr>
              <p:cNvSpPr>
                <a:spLocks noGrp="1" noRot="1" noChangeAspect="1" noMove="1" noResize="1" noEditPoints="1" noAdjustHandles="1" noChangeArrowheads="1" noChangeShapeType="1" noTextEdit="1"/>
              </p:cNvSpPr>
              <p:nvPr>
                <p:ph idx="1"/>
              </p:nvPr>
            </p:nvSpPr>
            <p:spPr>
              <a:xfrm>
                <a:off x="278606" y="990600"/>
                <a:ext cx="8586787" cy="4525963"/>
              </a:xfrm>
              <a:blipFill>
                <a:blip r:embed="rId2"/>
                <a:stretch>
                  <a:fillRect l="-781" t="-674" r="-852" b="-15633"/>
                </a:stretch>
              </a:blipFill>
            </p:spPr>
            <p:txBody>
              <a:bodyPr/>
              <a:lstStyle/>
              <a:p>
                <a:r>
                  <a:rPr lang="en-US">
                    <a:noFill/>
                  </a:rPr>
                  <a:t> </a:t>
                </a:r>
              </a:p>
            </p:txBody>
          </p:sp>
        </mc:Fallback>
      </mc:AlternateContent>
    </p:spTree>
    <p:extLst>
      <p:ext uri="{BB962C8B-B14F-4D97-AF65-F5344CB8AC3E}">
        <p14:creationId xmlns:p14="http://schemas.microsoft.com/office/powerpoint/2010/main" val="1198806176"/>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Warehouse Location at Lafferty</a:t>
            </a:r>
          </a:p>
        </p:txBody>
      </p:sp>
      <p:sp>
        <p:nvSpPr>
          <p:cNvPr id="3" name="Content Placeholder 2"/>
          <p:cNvSpPr>
            <a:spLocks noGrp="1"/>
          </p:cNvSpPr>
          <p:nvPr>
            <p:ph idx="1"/>
          </p:nvPr>
        </p:nvSpPr>
        <p:spPr>
          <a:xfrm>
            <a:off x="303213" y="1428750"/>
            <a:ext cx="8586787" cy="4455583"/>
          </a:xfrm>
        </p:spPr>
        <p:txBody>
          <a:bodyPr/>
          <a:lstStyle/>
          <a:p>
            <a:r>
              <a:rPr lang="en-US" dirty="0"/>
              <a:t>The Lafferty Company wants to locate a warehouse from which it will ship products to four customers. The location (in the </a:t>
            </a:r>
            <a:r>
              <a:rPr lang="en-US" dirty="0" err="1"/>
              <a:t>xy</a:t>
            </a:r>
            <a:r>
              <a:rPr lang="en-US" dirty="0"/>
              <a:t> plane) of the four customers and the number of shipments per year needed are given in the Location spreadsheet. (All coordinates are in miles, relative to the origin (</a:t>
            </a:r>
            <a:r>
              <a:rPr lang="en-US" dirty="0" err="1"/>
              <a:t>x,y</a:t>
            </a:r>
            <a:r>
              <a:rPr lang="en-US" dirty="0"/>
              <a:t>)=(0,0).) A single warehouse must be used to service all the customers. Lafferty wants to locate the warehouse so that the total annual distance from the warehouse to the customers is minimized. </a:t>
            </a:r>
          </a:p>
        </p:txBody>
      </p:sp>
    </p:spTree>
    <p:extLst>
      <p:ext uri="{BB962C8B-B14F-4D97-AF65-F5344CB8AC3E}">
        <p14:creationId xmlns:p14="http://schemas.microsoft.com/office/powerpoint/2010/main" val="17645655"/>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E9844-B2CF-4B57-8549-7A95AFDE18B4}"/>
              </a:ext>
            </a:extLst>
          </p:cNvPr>
          <p:cNvSpPr>
            <a:spLocks noGrp="1"/>
          </p:cNvSpPr>
          <p:nvPr>
            <p:ph type="title"/>
          </p:nvPr>
        </p:nvSpPr>
        <p:spPr/>
        <p:txBody>
          <a:bodyPr/>
          <a:lstStyle/>
          <a:p>
            <a:r>
              <a:rPr lang="en-US" dirty="0"/>
              <a:t>Warehouse Location at Lafferty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F006660-F35D-4B09-AB22-3895F9868B9A}"/>
                  </a:ext>
                </a:extLst>
              </p:cNvPr>
              <p:cNvSpPr>
                <a:spLocks noGrp="1"/>
              </p:cNvSpPr>
              <p:nvPr>
                <p:ph idx="1"/>
              </p:nvPr>
            </p:nvSpPr>
            <p:spPr/>
            <p:txBody>
              <a:bodyPr/>
              <a:lstStyle/>
              <a:p>
                <a:pPr marL="0" indent="0">
                  <a:buNone/>
                </a:pPr>
                <a:r>
                  <a:rPr lang="en-US" dirty="0"/>
                  <a:t>I=The set of customers</a:t>
                </a:r>
              </a:p>
              <a:p>
                <a:pPr marL="0" indent="0">
                  <a:buNone/>
                </a:pPr>
                <a:r>
                  <a:rPr lang="en-US" dirty="0"/>
                  <a:t>Parameters</a:t>
                </a:r>
              </a:p>
              <a:p>
                <a:pPr marL="0" indent="0">
                  <a:buNone/>
                </a:pPr>
                <a14:m>
                  <m:oMath xmlns:m="http://schemas.openxmlformats.org/officeDocument/2006/math">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 </m:t>
                        </m:r>
                      </m:sup>
                    </m:sSubSup>
                  </m:oMath>
                </a14:m>
                <a:r>
                  <a:rPr lang="en-US" dirty="0"/>
                  <a:t>= x coordinate of customer </a:t>
                </a:r>
                <a:r>
                  <a:rPr lang="en-US" dirty="0" err="1"/>
                  <a:t>i</a:t>
                </a:r>
                <a:endParaRPr lang="en-US" dirty="0"/>
              </a:p>
              <a:p>
                <a:pPr marL="0" indent="0">
                  <a:buNone/>
                </a:pPr>
                <a14:m>
                  <m:oMath xmlns:m="http://schemas.openxmlformats.org/officeDocument/2006/math">
                    <m:sSubSup>
                      <m:sSubSupPr>
                        <m:ctrlPr>
                          <a:rPr lang="en-US" i="1">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𝑦</m:t>
                        </m:r>
                      </m:e>
                      <m:sub>
                        <m:r>
                          <a:rPr lang="en-US" i="1">
                            <a:latin typeface="Cambria Math" panose="02040503050406030204" pitchFamily="18" charset="0"/>
                          </a:rPr>
                          <m:t>𝑖</m:t>
                        </m:r>
                      </m:sub>
                      <m:sup>
                        <m:r>
                          <a:rPr lang="en-US" i="1">
                            <a:latin typeface="Cambria Math" panose="02040503050406030204" pitchFamily="18" charset="0"/>
                          </a:rPr>
                          <m:t> </m:t>
                        </m:r>
                      </m:sup>
                    </m:sSubSup>
                  </m:oMath>
                </a14:m>
                <a:r>
                  <a:rPr lang="en-US" dirty="0"/>
                  <a:t>= y coordinate of customer i</a:t>
                </a:r>
              </a:p>
              <a:p>
                <a:pPr marL="0" indent="0">
                  <a:buNone/>
                </a:pPr>
                <a14:m>
                  <m:oMath xmlns:m="http://schemas.openxmlformats.org/officeDocument/2006/math">
                    <m:sSubSup>
                      <m:sSubSupPr>
                        <m:ctrlPr>
                          <a:rPr lang="en-US" i="1">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𝑤</m:t>
                        </m:r>
                      </m:e>
                      <m:sub>
                        <m:r>
                          <a:rPr lang="en-US" i="1">
                            <a:latin typeface="Cambria Math" panose="02040503050406030204" pitchFamily="18" charset="0"/>
                          </a:rPr>
                          <m:t>𝑖</m:t>
                        </m:r>
                      </m:sub>
                      <m:sup>
                        <m:r>
                          <a:rPr lang="en-US" i="1">
                            <a:latin typeface="Cambria Math" panose="02040503050406030204" pitchFamily="18" charset="0"/>
                          </a:rPr>
                          <m:t> </m:t>
                        </m:r>
                      </m:sup>
                    </m:sSubSup>
                  </m:oMath>
                </a14:m>
                <a:r>
                  <a:rPr lang="en-US" dirty="0"/>
                  <a:t>= the demand at customer </a:t>
                </a:r>
                <a:r>
                  <a:rPr lang="en-US" dirty="0" err="1"/>
                  <a:t>i</a:t>
                </a:r>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min</m:t>
                              </m:r>
                            </m:e>
                            <m:lim>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lim>
                          </m:limLow>
                        </m:fName>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rPr>
                                    <m:t>𝑖</m:t>
                                  </m:r>
                                </m:sub>
                                <m:sup>
                                  <m:r>
                                    <a:rPr lang="en-US" i="1">
                                      <a:latin typeface="Cambria Math" panose="02040503050406030204" pitchFamily="18" charset="0"/>
                                    </a:rPr>
                                    <m:t> </m:t>
                                  </m:r>
                                </m:sup>
                              </m:sSubSup>
                              <m:rad>
                                <m:radPr>
                                  <m:degHide m:val="on"/>
                                  <m:ctrlPr>
                                    <a:rPr lang="en-US" i="1">
                                      <a:latin typeface="Cambria Math" panose="02040503050406030204" pitchFamily="18" charset="0"/>
                                      <a:ea typeface="Cambria Math" panose="02040503050406030204" pitchFamily="18" charset="0"/>
                                    </a:rPr>
                                  </m:ctrlPr>
                                </m:radPr>
                                <m:deg/>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 </m:t>
                                          </m:r>
                                        </m:sup>
                                      </m:sSubSup>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rPr>
                                            <m:t>𝑖</m:t>
                                          </m:r>
                                        </m:sub>
                                        <m:sup>
                                          <m:r>
                                            <a:rPr lang="en-US" i="1">
                                              <a:latin typeface="Cambria Math" panose="02040503050406030204" pitchFamily="18" charset="0"/>
                                            </a:rPr>
                                            <m:t> </m:t>
                                          </m:r>
                                        </m:sup>
                                      </m:sSubSup>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2</m:t>
                                      </m:r>
                                    </m:sup>
                                  </m:sSup>
                                </m:e>
                              </m:rad>
                            </m:e>
                          </m:nary>
                        </m:e>
                      </m:func>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2F006660-F35D-4B09-AB22-3895F9868B9A}"/>
                  </a:ext>
                </a:extLst>
              </p:cNvPr>
              <p:cNvSpPr>
                <a:spLocks noGrp="1" noRot="1" noChangeAspect="1" noMove="1" noResize="1" noEditPoints="1" noAdjustHandles="1" noChangeArrowheads="1" noChangeShapeType="1" noTextEdit="1"/>
              </p:cNvSpPr>
              <p:nvPr>
                <p:ph idx="1"/>
              </p:nvPr>
            </p:nvSpPr>
            <p:spPr>
              <a:blipFill>
                <a:blip r:embed="rId2"/>
                <a:stretch>
                  <a:fillRect l="-1491" t="-1346"/>
                </a:stretch>
              </a:blipFill>
            </p:spPr>
            <p:txBody>
              <a:bodyPr/>
              <a:lstStyle/>
              <a:p>
                <a:r>
                  <a:rPr lang="en-US">
                    <a:noFill/>
                  </a:rPr>
                  <a:t> </a:t>
                </a:r>
              </a:p>
            </p:txBody>
          </p:sp>
        </mc:Fallback>
      </mc:AlternateContent>
    </p:spTree>
    <p:extLst>
      <p:ext uri="{BB962C8B-B14F-4D97-AF65-F5344CB8AC3E}">
        <p14:creationId xmlns:p14="http://schemas.microsoft.com/office/powerpoint/2010/main" val="3276026571"/>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Models for rating sports teams</a:t>
            </a:r>
          </a:p>
        </p:txBody>
      </p:sp>
      <p:sp>
        <p:nvSpPr>
          <p:cNvPr id="3" name="Content Placeholder 2"/>
          <p:cNvSpPr>
            <a:spLocks noGrp="1"/>
          </p:cNvSpPr>
          <p:nvPr>
            <p:ph idx="1"/>
          </p:nvPr>
        </p:nvSpPr>
        <p:spPr/>
        <p:txBody>
          <a:bodyPr/>
          <a:lstStyle/>
          <a:p>
            <a:r>
              <a:rPr lang="en-US" dirty="0"/>
              <a:t>Sports fans always wonder which team is best in a given sport. Was Florida State, Auburn, or Michigan State the best team during the 2013 NCAA football season? </a:t>
            </a:r>
          </a:p>
          <a:p>
            <a:r>
              <a:rPr lang="en-US" dirty="0"/>
              <a:t>You might be surprised to learn that Solver can be used to rate sports teams.</a:t>
            </a:r>
          </a:p>
          <a:p>
            <a:endParaRPr lang="en-US" dirty="0"/>
          </a:p>
        </p:txBody>
      </p:sp>
    </p:spTree>
    <p:extLst>
      <p:ext uri="{BB962C8B-B14F-4D97-AF65-F5344CB8AC3E}">
        <p14:creationId xmlns:p14="http://schemas.microsoft.com/office/powerpoint/2010/main" val="3954383156"/>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for rating sports teams</a:t>
            </a:r>
            <a:r>
              <a:rPr lang="en-US" sz="2000" dirty="0"/>
              <a:t> (1 of 2)</a:t>
            </a:r>
            <a:endParaRPr lang="en-US" dirty="0"/>
          </a:p>
        </p:txBody>
      </p:sp>
      <p:sp>
        <p:nvSpPr>
          <p:cNvPr id="3" name="Content Placeholder 2"/>
          <p:cNvSpPr>
            <a:spLocks noGrp="1"/>
          </p:cNvSpPr>
          <p:nvPr>
            <p:ph idx="1"/>
          </p:nvPr>
        </p:nvSpPr>
        <p:spPr/>
        <p:txBody>
          <a:bodyPr/>
          <a:lstStyle/>
          <a:p>
            <a:pPr>
              <a:lnSpc>
                <a:spcPct val="90000"/>
              </a:lnSpc>
            </a:pPr>
            <a:r>
              <a:rPr lang="en-US" sz="2500" dirty="0"/>
              <a:t>We first need to explain the methodology used to rate teams. Suppose that a team plays at home against another team. Then our prediction for the point spread of the game (home team score minus visitor team score) is </a:t>
            </a:r>
            <a:br>
              <a:rPr lang="en-US" sz="2500" dirty="0"/>
            </a:br>
            <a:r>
              <a:rPr lang="en-US" sz="2500" i="1" dirty="0"/>
              <a:t>Predicted point spread = Home team rating - Visitor team rating + Home team advantage</a:t>
            </a:r>
          </a:p>
          <a:p>
            <a:pPr>
              <a:lnSpc>
                <a:spcPct val="90000"/>
              </a:lnSpc>
            </a:pPr>
            <a:r>
              <a:rPr lang="en-US" sz="2500" dirty="0"/>
              <a:t>The home team advantage is the number of points extra for the home team because of the psychological (or physical) advantage of playing on its home field. Football experts claim that this home team advantage in the NFL is about 3 points. However, we will estimate it, as well as the ratings.</a:t>
            </a:r>
          </a:p>
        </p:txBody>
      </p:sp>
    </p:spTree>
    <p:extLst>
      <p:ext uri="{BB962C8B-B14F-4D97-AF65-F5344CB8AC3E}">
        <p14:creationId xmlns:p14="http://schemas.microsoft.com/office/powerpoint/2010/main" val="199778422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for rating sports teams</a:t>
            </a:r>
            <a:r>
              <a:rPr lang="en-US" sz="2000" dirty="0"/>
              <a:t> (2 of 2)</a:t>
            </a:r>
            <a:endParaRPr lang="en-US" dirty="0"/>
          </a:p>
        </p:txBody>
      </p:sp>
      <p:sp>
        <p:nvSpPr>
          <p:cNvPr id="3" name="Content Placeholder 2"/>
          <p:cNvSpPr>
            <a:spLocks noGrp="1"/>
          </p:cNvSpPr>
          <p:nvPr>
            <p:ph idx="1"/>
          </p:nvPr>
        </p:nvSpPr>
        <p:spPr/>
        <p:txBody>
          <a:bodyPr/>
          <a:lstStyle/>
          <a:p>
            <a:r>
              <a:rPr lang="en-US" dirty="0"/>
              <a:t>We define the prediction error to be</a:t>
            </a:r>
            <a:br>
              <a:rPr lang="en-US" dirty="0"/>
            </a:br>
            <a:r>
              <a:rPr lang="en-US" i="1" dirty="0"/>
              <a:t>Prediction error = Actual point spread - Predicted point spread</a:t>
            </a:r>
          </a:p>
          <a:p>
            <a:r>
              <a:rPr lang="en-US" dirty="0"/>
              <a:t>We determine ratings that minimize the sum of squared prediction errors. To get a unique answer to the problem, we need to “normalize” the</a:t>
            </a:r>
            <a:br>
              <a:rPr lang="en-US" dirty="0"/>
            </a:br>
            <a:r>
              <a:rPr lang="en-US" dirty="0"/>
              <a:t>ratings - that is, fix the average rating at some nominal value.</a:t>
            </a:r>
          </a:p>
        </p:txBody>
      </p:sp>
    </p:spTree>
    <p:extLst>
      <p:ext uri="{BB962C8B-B14F-4D97-AF65-F5344CB8AC3E}">
        <p14:creationId xmlns:p14="http://schemas.microsoft.com/office/powerpoint/2010/main" val="3240564465"/>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Portfolio optimization models</a:t>
            </a:r>
            <a:r>
              <a:rPr lang="en-US" sz="2000" dirty="0"/>
              <a:t> </a:t>
            </a:r>
            <a:br>
              <a:rPr lang="en-US" sz="2000" dirty="0"/>
            </a:br>
            <a:r>
              <a:rPr lang="en-US" sz="2000" dirty="0"/>
              <a:t>(1 of 2)</a:t>
            </a:r>
          </a:p>
        </p:txBody>
      </p:sp>
      <p:sp>
        <p:nvSpPr>
          <p:cNvPr id="3" name="Content Placeholder 2"/>
          <p:cNvSpPr>
            <a:spLocks noGrp="1"/>
          </p:cNvSpPr>
          <p:nvPr>
            <p:ph idx="1"/>
          </p:nvPr>
        </p:nvSpPr>
        <p:spPr/>
        <p:txBody>
          <a:bodyPr/>
          <a:lstStyle/>
          <a:p>
            <a:r>
              <a:rPr lang="en-US" dirty="0"/>
              <a:t>Given a set of investments, how do financial analysts determine the portfolio that has the lowest risk and yields a high expected return? </a:t>
            </a:r>
          </a:p>
          <a:p>
            <a:r>
              <a:rPr lang="en-US" dirty="0"/>
              <a:t>This question was answered by Harry Markowitz in the 1950s. For his work on this and other investment topics, he received the Nobel Prize in economics in 1990.</a:t>
            </a:r>
          </a:p>
          <a:p>
            <a:endParaRPr lang="en-US" dirty="0"/>
          </a:p>
        </p:txBody>
      </p:sp>
    </p:spTree>
    <p:extLst>
      <p:ext uri="{BB962C8B-B14F-4D97-AF65-F5344CB8AC3E}">
        <p14:creationId xmlns:p14="http://schemas.microsoft.com/office/powerpoint/2010/main" val="1223702241"/>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Portfolio selection models</a:t>
            </a:r>
          </a:p>
        </p:txBody>
      </p:sp>
      <p:sp>
        <p:nvSpPr>
          <p:cNvPr id="3" name="Content Placeholder 2"/>
          <p:cNvSpPr>
            <a:spLocks noGrp="1"/>
          </p:cNvSpPr>
          <p:nvPr>
            <p:ph idx="1"/>
          </p:nvPr>
        </p:nvSpPr>
        <p:spPr>
          <a:xfrm>
            <a:off x="303213" y="1428750"/>
            <a:ext cx="8612187" cy="4525963"/>
          </a:xfrm>
        </p:spPr>
        <p:txBody>
          <a:bodyPr/>
          <a:lstStyle/>
          <a:p>
            <a:r>
              <a:rPr lang="en-US" sz="2600" dirty="0"/>
              <a:t>Most investors have two objectives in forming portfolios: to obtain a large expected return and to obtain a small variance (to minimize risk). </a:t>
            </a:r>
          </a:p>
          <a:p>
            <a:r>
              <a:rPr lang="en-US" sz="2600" dirty="0"/>
              <a:t>The problem is inherently nonlinear because variance is a nonlinear function of the investment amounts. </a:t>
            </a:r>
          </a:p>
          <a:p>
            <a:r>
              <a:rPr lang="en-US" sz="2600" dirty="0"/>
              <a:t>The most common way of handling this two-objective problem is to require a minimal expected return and then minimize the variance subject to the constraint on the expected return. </a:t>
            </a:r>
          </a:p>
        </p:txBody>
      </p:sp>
    </p:spTree>
    <p:extLst>
      <p:ext uri="{BB962C8B-B14F-4D97-AF65-F5344CB8AC3E}">
        <p14:creationId xmlns:p14="http://schemas.microsoft.com/office/powerpoint/2010/main" val="2064990128"/>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t>Defining the Objective</a:t>
            </a:r>
          </a:p>
        </p:txBody>
      </p:sp>
      <p:sp>
        <p:nvSpPr>
          <p:cNvPr id="52227" name="Rectangle 3"/>
          <p:cNvSpPr>
            <a:spLocks noGrp="1" noChangeArrowheads="1"/>
          </p:cNvSpPr>
          <p:nvPr>
            <p:ph type="body" idx="1"/>
          </p:nvPr>
        </p:nvSpPr>
        <p:spPr/>
        <p:txBody>
          <a:bodyPr/>
          <a:lstStyle/>
          <a:p>
            <a:r>
              <a:rPr lang="en-US"/>
              <a:t>Minimize the portfolio variance (risk).</a:t>
            </a:r>
          </a:p>
        </p:txBody>
      </p:sp>
      <p:graphicFrame>
        <p:nvGraphicFramePr>
          <p:cNvPr id="52228" name="Object 4"/>
          <p:cNvGraphicFramePr>
            <a:graphicFrameLocks/>
          </p:cNvGraphicFramePr>
          <p:nvPr>
            <p:extLst/>
          </p:nvPr>
        </p:nvGraphicFramePr>
        <p:xfrm>
          <a:off x="1971675" y="2206625"/>
          <a:ext cx="4392613" cy="962025"/>
        </p:xfrm>
        <a:graphic>
          <a:graphicData uri="http://schemas.openxmlformats.org/presentationml/2006/ole">
            <mc:AlternateContent xmlns:mc="http://schemas.openxmlformats.org/markup-compatibility/2006">
              <mc:Choice xmlns:v="urn:schemas-microsoft-com:vml" Requires="v">
                <p:oleObj spid="_x0000_s43043" name="Equation" r:id="rId4" imgW="1981080" imgH="444240" progId="Equation.3">
                  <p:embed/>
                </p:oleObj>
              </mc:Choice>
              <mc:Fallback>
                <p:oleObj name="Equation" r:id="rId4" imgW="1981080" imgH="444240" progId="Equation.3">
                  <p:embed/>
                  <p:pic>
                    <p:nvPicPr>
                      <p:cNvPr id="52228" name="Object 4"/>
                      <p:cNvPicPr>
                        <a:picLocks noChangeArrowheads="1"/>
                      </p:cNvPicPr>
                      <p:nvPr/>
                    </p:nvPicPr>
                    <p:blipFill>
                      <a:blip r:embed="rId5"/>
                      <a:srcRect/>
                      <a:stretch>
                        <a:fillRect/>
                      </a:stretch>
                    </p:blipFill>
                    <p:spPr bwMode="auto">
                      <a:xfrm>
                        <a:off x="1971675" y="2206625"/>
                        <a:ext cx="4392613"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229" name="Object 5"/>
          <p:cNvGraphicFramePr>
            <a:graphicFrameLocks/>
          </p:cNvGraphicFramePr>
          <p:nvPr>
            <p:extLst/>
          </p:nvPr>
        </p:nvGraphicFramePr>
        <p:xfrm>
          <a:off x="1766888" y="3613150"/>
          <a:ext cx="4567237" cy="517525"/>
        </p:xfrm>
        <a:graphic>
          <a:graphicData uri="http://schemas.openxmlformats.org/presentationml/2006/ole">
            <mc:AlternateContent xmlns:mc="http://schemas.openxmlformats.org/markup-compatibility/2006">
              <mc:Choice xmlns:v="urn:schemas-microsoft-com:vml" Requires="v">
                <p:oleObj spid="_x0000_s43044" name="Equation" r:id="rId6" imgW="2057400" imgH="241200" progId="Equation.3">
                  <p:embed/>
                </p:oleObj>
              </mc:Choice>
              <mc:Fallback>
                <p:oleObj name="Equation" r:id="rId6" imgW="2057400" imgH="241200" progId="Equation.3">
                  <p:embed/>
                  <p:pic>
                    <p:nvPicPr>
                      <p:cNvPr id="52229" name="Object 5"/>
                      <p:cNvPicPr>
                        <a:picLocks noChangeArrowheads="1"/>
                      </p:cNvPicPr>
                      <p:nvPr/>
                    </p:nvPicPr>
                    <p:blipFill>
                      <a:blip r:embed="rId7"/>
                      <a:srcRect/>
                      <a:stretch>
                        <a:fillRect/>
                      </a:stretch>
                    </p:blipFill>
                    <p:spPr bwMode="auto">
                      <a:xfrm>
                        <a:off x="1766888" y="3613150"/>
                        <a:ext cx="4567237"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230" name="Object 6"/>
          <p:cNvGraphicFramePr>
            <a:graphicFrameLocks/>
          </p:cNvGraphicFramePr>
          <p:nvPr>
            <p:extLst/>
          </p:nvPr>
        </p:nvGraphicFramePr>
        <p:xfrm>
          <a:off x="1522413" y="4202113"/>
          <a:ext cx="7321550" cy="536575"/>
        </p:xfrm>
        <a:graphic>
          <a:graphicData uri="http://schemas.openxmlformats.org/presentationml/2006/ole">
            <mc:AlternateContent xmlns:mc="http://schemas.openxmlformats.org/markup-compatibility/2006">
              <mc:Choice xmlns:v="urn:schemas-microsoft-com:vml" Requires="v">
                <p:oleObj spid="_x0000_s43045" name="Equation" r:id="rId8" imgW="3301920" imgH="253800" progId="Equation.3">
                  <p:embed/>
                </p:oleObj>
              </mc:Choice>
              <mc:Fallback>
                <p:oleObj name="Equation" r:id="rId8" imgW="3301920" imgH="253800" progId="Equation.3">
                  <p:embed/>
                  <p:pic>
                    <p:nvPicPr>
                      <p:cNvPr id="52230" name="Object 6"/>
                      <p:cNvPicPr>
                        <a:picLocks noChangeArrowheads="1"/>
                      </p:cNvPicPr>
                      <p:nvPr/>
                    </p:nvPicPr>
                    <p:blipFill>
                      <a:blip r:embed="rId9"/>
                      <a:srcRect/>
                      <a:stretch>
                        <a:fillRect/>
                      </a:stretch>
                    </p:blipFill>
                    <p:spPr bwMode="auto">
                      <a:xfrm>
                        <a:off x="1522413" y="4202113"/>
                        <a:ext cx="7321550"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9986644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r>
              <a:rPr lang="en-US" sz="2000" dirty="0"/>
              <a:t> (1 of 2)</a:t>
            </a:r>
          </a:p>
        </p:txBody>
      </p:sp>
      <p:sp>
        <p:nvSpPr>
          <p:cNvPr id="3" name="Content Placeholder 2"/>
          <p:cNvSpPr>
            <a:spLocks noGrp="1"/>
          </p:cNvSpPr>
          <p:nvPr>
            <p:ph idx="1"/>
          </p:nvPr>
        </p:nvSpPr>
        <p:spPr/>
        <p:txBody>
          <a:bodyPr/>
          <a:lstStyle/>
          <a:p>
            <a:r>
              <a:rPr lang="en-US" dirty="0"/>
              <a:t>In this chapter, we discuss a variety of interesting problems with inherent nonlinearities, from product pricing to portfolio optimization to rating sports teams.</a:t>
            </a:r>
          </a:p>
        </p:txBody>
      </p:sp>
    </p:spTree>
    <p:extLst>
      <p:ext uri="{BB962C8B-B14F-4D97-AF65-F5344CB8AC3E}">
        <p14:creationId xmlns:p14="http://schemas.microsoft.com/office/powerpoint/2010/main" val="2696422223"/>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t>Defining the Constraints</a:t>
            </a:r>
          </a:p>
        </p:txBody>
      </p:sp>
      <p:sp>
        <p:nvSpPr>
          <p:cNvPr id="53251" name="Rectangle 3"/>
          <p:cNvSpPr>
            <a:spLocks noGrp="1" noChangeArrowheads="1"/>
          </p:cNvSpPr>
          <p:nvPr>
            <p:ph type="body" idx="1"/>
          </p:nvPr>
        </p:nvSpPr>
        <p:spPr/>
        <p:txBody>
          <a:bodyPr/>
          <a:lstStyle/>
          <a:p>
            <a:pPr marL="0" indent="0">
              <a:buNone/>
            </a:pPr>
            <a:r>
              <a:rPr lang="en-US" dirty="0"/>
              <a:t>Expected return</a:t>
            </a:r>
          </a:p>
          <a:p>
            <a:pPr marL="457200" lvl="1" indent="0">
              <a:buNone/>
            </a:pPr>
            <a:r>
              <a:rPr lang="en-US" dirty="0"/>
              <a:t>0.0764 p1 + 0.1343 p2 + 0.1493 p3 &gt;= 0.12</a:t>
            </a:r>
          </a:p>
          <a:p>
            <a:pPr marL="0" indent="0">
              <a:buNone/>
            </a:pPr>
            <a:r>
              <a:rPr lang="en-US" dirty="0"/>
              <a:t>Proportions</a:t>
            </a:r>
          </a:p>
          <a:p>
            <a:pPr marL="0" indent="0">
              <a:buNone/>
            </a:pPr>
            <a:r>
              <a:rPr lang="en-US" dirty="0"/>
              <a:t>	p1 + p2 + p3 = 1</a:t>
            </a:r>
          </a:p>
          <a:p>
            <a:pPr marL="0" indent="0">
              <a:buNone/>
            </a:pPr>
            <a:r>
              <a:rPr lang="en-US" dirty="0"/>
              <a:t>	p1, p2, p3 &gt;= 0</a:t>
            </a:r>
          </a:p>
          <a:p>
            <a:pPr marL="0" indent="0">
              <a:buNone/>
            </a:pPr>
            <a:r>
              <a:rPr lang="en-US" dirty="0"/>
              <a:t>	p1, p2, p3 &lt;= 1</a:t>
            </a:r>
          </a:p>
          <a:p>
            <a:endParaRPr lang="en-US" dirty="0"/>
          </a:p>
        </p:txBody>
      </p:sp>
    </p:spTree>
    <p:extLst>
      <p:ext uri="{BB962C8B-B14F-4D97-AF65-F5344CB8AC3E}">
        <p14:creationId xmlns:p14="http://schemas.microsoft.com/office/powerpoint/2010/main" val="4002640082"/>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A large number of real-world problems can be approximated well by linear models.</a:t>
            </a:r>
          </a:p>
          <a:p>
            <a:r>
              <a:rPr lang="en-US" dirty="0"/>
              <a:t>However, many problems are also inherently nonlinear. </a:t>
            </a:r>
          </a:p>
          <a:p>
            <a:r>
              <a:rPr lang="en-US" dirty="0"/>
              <a:t>We have illustrated several such problems in this chapter, including the important class of portfolio selection problems where the risk, usually measured by portfolio variance, is a nonlinear function of the decision variables. </a:t>
            </a:r>
          </a:p>
        </p:txBody>
      </p:sp>
    </p:spTree>
    <p:extLst>
      <p:ext uri="{BB962C8B-B14F-4D97-AF65-F5344CB8AC3E}">
        <p14:creationId xmlns:p14="http://schemas.microsoft.com/office/powerpoint/2010/main" val="3920588688"/>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lstStyle/>
          <a:p>
            <a:r>
              <a:rPr lang="en-US" dirty="0"/>
              <a:t>Chapter 8</a:t>
            </a:r>
          </a:p>
        </p:txBody>
      </p:sp>
      <p:sp>
        <p:nvSpPr>
          <p:cNvPr id="5" name="Subtitle 2"/>
          <p:cNvSpPr>
            <a:spLocks noGrp="1"/>
          </p:cNvSpPr>
          <p:nvPr>
            <p:ph type="subTitle" idx="1"/>
          </p:nvPr>
        </p:nvSpPr>
        <p:spPr/>
        <p:txBody>
          <a:bodyPr/>
          <a:lstStyle/>
          <a:p>
            <a:r>
              <a:rPr lang="en-US" dirty="0"/>
              <a:t>Evolutionary Solver: An Alternative</a:t>
            </a:r>
            <a:br>
              <a:rPr lang="en-US" dirty="0"/>
            </a:br>
            <a:r>
              <a:rPr lang="en-US" dirty="0"/>
              <a:t>Optimization Procedure</a:t>
            </a:r>
          </a:p>
        </p:txBody>
      </p:sp>
      <p:sp>
        <p:nvSpPr>
          <p:cNvPr id="2" name="Text Placeholder 3"/>
          <p:cNvSpPr>
            <a:spLocks noGrp="1"/>
          </p:cNvSpPr>
          <p:nvPr>
            <p:ph type="body" sz="quarter" idx="10"/>
          </p:nvPr>
        </p:nvSpPr>
        <p:spPr/>
        <p:txBody>
          <a:bodyPr/>
          <a:lstStyle/>
          <a:p>
            <a:pPr lvl="0">
              <a:spcBef>
                <a:spcPct val="0"/>
              </a:spcBef>
              <a:buClrTx/>
              <a:defRPr/>
            </a:pPr>
            <a:r>
              <a:rPr lang="en-US" kern="1200" dirty="0">
                <a:latin typeface="Arial" charset="0"/>
              </a:rPr>
              <a:t>Winston/Albright </a:t>
            </a:r>
          </a:p>
          <a:p>
            <a:pPr lvl="0">
              <a:spcBef>
                <a:spcPct val="0"/>
              </a:spcBef>
              <a:buClrTx/>
              <a:defRPr/>
            </a:pPr>
            <a:r>
              <a:rPr lang="en-US" i="1" kern="1200" dirty="0">
                <a:latin typeface="Arial" charset="0"/>
              </a:rPr>
              <a:t>Practical Management Science, 6e</a:t>
            </a:r>
          </a:p>
        </p:txBody>
      </p:sp>
      <p:sp>
        <p:nvSpPr>
          <p:cNvPr id="3" name="Text Placeholder 4"/>
          <p:cNvSpPr>
            <a:spLocks noGrp="1"/>
          </p:cNvSpPr>
          <p:nvPr>
            <p:ph type="body" sz="quarter" idx="11"/>
          </p:nvPr>
        </p:nvSpPr>
        <p:spPr/>
        <p:txBody>
          <a:bodyPr/>
          <a:lstStyle/>
          <a:p>
            <a:pPr lvl="0">
              <a:spcBef>
                <a:spcPct val="0"/>
              </a:spcBef>
              <a:buClrTx/>
              <a:defRPr/>
            </a:pPr>
            <a:r>
              <a:rPr lang="en-US" kern="1200" dirty="0">
                <a:latin typeface="Arial" charset="0"/>
              </a:rPr>
              <a:t>© 2019 Cengage. May not be scanned, copied or duplicated, or posted to a publicly accessible website, in whole or in part.</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r>
              <a:rPr lang="en-US" sz="2000" dirty="0"/>
              <a:t> (1 of 2)</a:t>
            </a:r>
          </a:p>
        </p:txBody>
      </p:sp>
      <p:sp>
        <p:nvSpPr>
          <p:cNvPr id="3" name="Content Placeholder 2"/>
          <p:cNvSpPr>
            <a:spLocks noGrp="1"/>
          </p:cNvSpPr>
          <p:nvPr>
            <p:ph idx="1"/>
          </p:nvPr>
        </p:nvSpPr>
        <p:spPr/>
        <p:txBody>
          <a:bodyPr/>
          <a:lstStyle/>
          <a:p>
            <a:r>
              <a:rPr lang="en-US" dirty="0"/>
              <a:t>In Chapters 3 through 7, we used Excel’s Solver to solve many interesting and important problems. </a:t>
            </a:r>
          </a:p>
          <a:p>
            <a:r>
              <a:rPr lang="en-US" dirty="0"/>
              <a:t>Unfortunately, there are many optimization problems where Solver’s Simplex LP and GRG Nonlinear algorithms are unable to find optimal solutions. </a:t>
            </a:r>
          </a:p>
          <a:p>
            <a:r>
              <a:rPr lang="en-US" dirty="0"/>
              <a:t>However, genetic algorithms often perform well on optimization problems where Solver’s other algorithms perform poorly. </a:t>
            </a:r>
          </a:p>
        </p:txBody>
      </p:sp>
    </p:spTree>
    <p:extLst>
      <p:ext uri="{BB962C8B-B14F-4D97-AF65-F5344CB8AC3E}">
        <p14:creationId xmlns:p14="http://schemas.microsoft.com/office/powerpoint/2010/main" val="1316193154"/>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r>
              <a:rPr lang="en-US" sz="2000" dirty="0"/>
              <a:t> (2 of 2)</a:t>
            </a:r>
            <a:endParaRPr lang="en-US" dirty="0"/>
          </a:p>
        </p:txBody>
      </p:sp>
      <p:sp>
        <p:nvSpPr>
          <p:cNvPr id="3" name="Content Placeholder 2"/>
          <p:cNvSpPr>
            <a:spLocks noGrp="1"/>
          </p:cNvSpPr>
          <p:nvPr>
            <p:ph idx="1"/>
          </p:nvPr>
        </p:nvSpPr>
        <p:spPr>
          <a:xfrm>
            <a:off x="303213" y="1428751"/>
            <a:ext cx="8586787" cy="2152650"/>
          </a:xfrm>
        </p:spPr>
        <p:txBody>
          <a:bodyPr/>
          <a:lstStyle/>
          <a:p>
            <a:r>
              <a:rPr lang="en-US" sz="2600" dirty="0"/>
              <a:t>The purpose of this chapter is to illustrate some interesting models that cannot be solved by the Solver algorithms discussed in previous chapters, at least not easily or without tricks, but can be solved with genetic algorithms in a reasonably straightforward manner.</a:t>
            </a:r>
          </a:p>
        </p:txBody>
      </p:sp>
      <p:pic>
        <p:nvPicPr>
          <p:cNvPr id="4" name="Picture 3">
            <a:extLst>
              <a:ext uri="{FF2B5EF4-FFF2-40B4-BE49-F238E27FC236}">
                <a16:creationId xmlns:a16="http://schemas.microsoft.com/office/drawing/2014/main" id="{98C8E685-6EA8-4F1F-BEB5-94DAF1A738E7}"/>
              </a:ext>
            </a:extLst>
          </p:cNvPr>
          <p:cNvPicPr>
            <a:picLocks noChangeAspect="1"/>
          </p:cNvPicPr>
          <p:nvPr/>
        </p:nvPicPr>
        <p:blipFill>
          <a:blip r:embed="rId2"/>
          <a:stretch>
            <a:fillRect/>
          </a:stretch>
        </p:blipFill>
        <p:spPr>
          <a:xfrm>
            <a:off x="4776435" y="3615268"/>
            <a:ext cx="3429782" cy="2172195"/>
          </a:xfrm>
          <a:prstGeom prst="rect">
            <a:avLst/>
          </a:prstGeom>
        </p:spPr>
      </p:pic>
      <p:sp>
        <p:nvSpPr>
          <p:cNvPr id="5" name="TextBox 4">
            <a:extLst>
              <a:ext uri="{FF2B5EF4-FFF2-40B4-BE49-F238E27FC236}">
                <a16:creationId xmlns:a16="http://schemas.microsoft.com/office/drawing/2014/main" id="{BE6754AE-EBAF-492D-B889-CC0303053B29}"/>
              </a:ext>
            </a:extLst>
          </p:cNvPr>
          <p:cNvSpPr txBox="1"/>
          <p:nvPr/>
        </p:nvSpPr>
        <p:spPr>
          <a:xfrm>
            <a:off x="5365798" y="5899514"/>
            <a:ext cx="2481111" cy="646331"/>
          </a:xfrm>
          <a:prstGeom prst="rect">
            <a:avLst/>
          </a:prstGeom>
          <a:noFill/>
        </p:spPr>
        <p:txBody>
          <a:bodyPr wrap="square" rtlCol="0">
            <a:spAutoFit/>
          </a:bodyPr>
          <a:lstStyle/>
          <a:p>
            <a:r>
              <a:rPr lang="en-US" dirty="0"/>
              <a:t>A discontinuous function</a:t>
            </a:r>
          </a:p>
        </p:txBody>
      </p:sp>
      <p:pic>
        <p:nvPicPr>
          <p:cNvPr id="6" name="Picture 5">
            <a:extLst>
              <a:ext uri="{FF2B5EF4-FFF2-40B4-BE49-F238E27FC236}">
                <a16:creationId xmlns:a16="http://schemas.microsoft.com/office/drawing/2014/main" id="{702DF4DB-7F86-4B29-B6C6-EEE661B04029}"/>
              </a:ext>
            </a:extLst>
          </p:cNvPr>
          <p:cNvPicPr>
            <a:picLocks noChangeAspect="1"/>
          </p:cNvPicPr>
          <p:nvPr/>
        </p:nvPicPr>
        <p:blipFill>
          <a:blip r:embed="rId3"/>
          <a:stretch>
            <a:fillRect/>
          </a:stretch>
        </p:blipFill>
        <p:spPr>
          <a:xfrm>
            <a:off x="838200" y="3758176"/>
            <a:ext cx="3429782" cy="2029287"/>
          </a:xfrm>
          <a:prstGeom prst="rect">
            <a:avLst/>
          </a:prstGeom>
        </p:spPr>
      </p:pic>
      <p:sp>
        <p:nvSpPr>
          <p:cNvPr id="7" name="TextBox 6">
            <a:extLst>
              <a:ext uri="{FF2B5EF4-FFF2-40B4-BE49-F238E27FC236}">
                <a16:creationId xmlns:a16="http://schemas.microsoft.com/office/drawing/2014/main" id="{93FF2302-6D4A-42D1-8AFB-76C5C6C0493D}"/>
              </a:ext>
            </a:extLst>
          </p:cNvPr>
          <p:cNvSpPr txBox="1"/>
          <p:nvPr/>
        </p:nvSpPr>
        <p:spPr>
          <a:xfrm>
            <a:off x="1727855" y="5899514"/>
            <a:ext cx="2481111" cy="369332"/>
          </a:xfrm>
          <a:prstGeom prst="rect">
            <a:avLst/>
          </a:prstGeom>
          <a:noFill/>
        </p:spPr>
        <p:txBody>
          <a:bodyPr wrap="square" rtlCol="0">
            <a:spAutoFit/>
          </a:bodyPr>
          <a:lstStyle/>
          <a:p>
            <a:r>
              <a:rPr lang="en-US" dirty="0"/>
              <a:t>A nonconvex function</a:t>
            </a:r>
          </a:p>
        </p:txBody>
      </p:sp>
    </p:spTree>
    <p:extLst>
      <p:ext uri="{BB962C8B-B14F-4D97-AF65-F5344CB8AC3E}">
        <p14:creationId xmlns:p14="http://schemas.microsoft.com/office/powerpoint/2010/main" val="3776046225"/>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genetic algorithms</a:t>
            </a:r>
            <a:r>
              <a:rPr lang="en-US" sz="2000" dirty="0"/>
              <a:t> (1 of 4)</a:t>
            </a:r>
          </a:p>
        </p:txBody>
      </p:sp>
      <p:sp>
        <p:nvSpPr>
          <p:cNvPr id="3" name="Content Placeholder 2"/>
          <p:cNvSpPr>
            <a:spLocks noGrp="1"/>
          </p:cNvSpPr>
          <p:nvPr>
            <p:ph idx="1"/>
          </p:nvPr>
        </p:nvSpPr>
        <p:spPr>
          <a:xfrm>
            <a:off x="303213" y="1428750"/>
            <a:ext cx="8586787" cy="4591050"/>
          </a:xfrm>
        </p:spPr>
        <p:txBody>
          <a:bodyPr/>
          <a:lstStyle/>
          <a:p>
            <a:r>
              <a:rPr lang="en-US" sz="2600" dirty="0"/>
              <a:t>In the early 1970s, John Holland of the University of Michigan realized that many features espoused in the theory of natural evolution, such as survival of the fittest and mutation, could be used to help solve difficult optimization problems.</a:t>
            </a:r>
          </a:p>
          <a:p>
            <a:r>
              <a:rPr lang="en-US" sz="2600" dirty="0"/>
              <a:t>Because his methods were based on behavior observed in nature, Holland coined the term genetic algorithm to describe his algorithm.</a:t>
            </a:r>
          </a:p>
          <a:p>
            <a:r>
              <a:rPr lang="en-US" sz="2600" dirty="0"/>
              <a:t>Simply stated, a </a:t>
            </a:r>
            <a:r>
              <a:rPr lang="en-US" sz="2600" b="1" dirty="0"/>
              <a:t>genetic algorithm </a:t>
            </a:r>
            <a:r>
              <a:rPr lang="en-US" sz="2600" dirty="0"/>
              <a:t>(GA) provides a method of intelligently searching an optimization model’s feasible region for an optimal solution.</a:t>
            </a:r>
          </a:p>
        </p:txBody>
      </p:sp>
    </p:spTree>
    <p:extLst>
      <p:ext uri="{BB962C8B-B14F-4D97-AF65-F5344CB8AC3E}">
        <p14:creationId xmlns:p14="http://schemas.microsoft.com/office/powerpoint/2010/main" val="346676098"/>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genetic algorithms</a:t>
            </a:r>
            <a:r>
              <a:rPr lang="en-US" sz="2000" dirty="0"/>
              <a:t> (2 of 4)</a:t>
            </a:r>
            <a:endParaRPr lang="en-US" dirty="0"/>
          </a:p>
        </p:txBody>
      </p:sp>
      <p:sp>
        <p:nvSpPr>
          <p:cNvPr id="3" name="Content Placeholder 2"/>
          <p:cNvSpPr>
            <a:spLocks noGrp="1"/>
          </p:cNvSpPr>
          <p:nvPr>
            <p:ph idx="1"/>
          </p:nvPr>
        </p:nvSpPr>
        <p:spPr/>
        <p:txBody>
          <a:bodyPr/>
          <a:lstStyle/>
          <a:p>
            <a:r>
              <a:rPr lang="en-US" dirty="0"/>
              <a:t>Biological terminology is used to describe the algorithm. </a:t>
            </a:r>
          </a:p>
          <a:p>
            <a:pPr lvl="1"/>
            <a:r>
              <a:rPr lang="en-US" sz="2600" dirty="0"/>
              <a:t>The objective function is called a </a:t>
            </a:r>
            <a:r>
              <a:rPr lang="en-US" sz="2600" b="1" dirty="0"/>
              <a:t>fitness function</a:t>
            </a:r>
            <a:r>
              <a:rPr lang="en-US" sz="2600" dirty="0"/>
              <a:t>.</a:t>
            </a:r>
          </a:p>
          <a:p>
            <a:pPr lvl="1"/>
            <a:r>
              <a:rPr lang="en-US" sz="2600" dirty="0"/>
              <a:t>Specification of values for all changing cells is called a </a:t>
            </a:r>
            <a:r>
              <a:rPr lang="en-US" sz="2600" b="1" dirty="0"/>
              <a:t>chromosome</a:t>
            </a:r>
            <a:r>
              <a:rPr lang="en-US" sz="2600" dirty="0"/>
              <a:t>.</a:t>
            </a:r>
          </a:p>
          <a:p>
            <a:pPr lvl="1"/>
            <a:r>
              <a:rPr lang="en-US" sz="2600" dirty="0"/>
              <a:t>For most problems, a GA codes changing cells in binary notation. For example, 1001 represents</a:t>
            </a:r>
          </a:p>
          <a:p>
            <a:pPr lvl="2">
              <a:buNone/>
            </a:pPr>
            <a:r>
              <a:rPr lang="en-US" sz="2600" dirty="0"/>
              <a:t>	1(2</a:t>
            </a:r>
            <a:r>
              <a:rPr lang="en-US" sz="2600" baseline="30000" dirty="0"/>
              <a:t>3</a:t>
            </a:r>
            <a:r>
              <a:rPr lang="en-US" sz="2600" dirty="0"/>
              <a:t>) + 0(2</a:t>
            </a:r>
            <a:r>
              <a:rPr lang="en-US" sz="2600" baseline="30000" dirty="0"/>
              <a:t>2</a:t>
            </a:r>
            <a:r>
              <a:rPr lang="en-US" sz="2600" dirty="0"/>
              <a:t>) + 0(2</a:t>
            </a:r>
            <a:r>
              <a:rPr lang="en-US" sz="2600" baseline="30000" dirty="0"/>
              <a:t>1</a:t>
            </a:r>
            <a:r>
              <a:rPr lang="en-US" sz="2600" dirty="0"/>
              <a:t>) + 1(2</a:t>
            </a:r>
            <a:r>
              <a:rPr lang="en-US" sz="2600" baseline="30000" dirty="0"/>
              <a:t>0</a:t>
            </a:r>
            <a:r>
              <a:rPr lang="en-US" sz="2600" dirty="0"/>
              <a:t>) = 8 + 1 = 9</a:t>
            </a:r>
          </a:p>
        </p:txBody>
      </p:sp>
    </p:spTree>
    <p:extLst>
      <p:ext uri="{BB962C8B-B14F-4D97-AF65-F5344CB8AC3E}">
        <p14:creationId xmlns:p14="http://schemas.microsoft.com/office/powerpoint/2010/main" val="3018250730"/>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865310" y="700803"/>
            <a:ext cx="7413379" cy="5456393"/>
          </a:xfrm>
          <a:prstGeom prst="rect">
            <a:avLst/>
          </a:prstGeom>
        </p:spPr>
      </p:pic>
    </p:spTree>
    <p:extLst>
      <p:ext uri="{BB962C8B-B14F-4D97-AF65-F5344CB8AC3E}">
        <p14:creationId xmlns:p14="http://schemas.microsoft.com/office/powerpoint/2010/main" val="2691802165"/>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Evolutionary Solver</a:t>
            </a:r>
            <a:r>
              <a:rPr lang="en-US" sz="2000" dirty="0"/>
              <a:t> (1 of 2)</a:t>
            </a:r>
            <a:endParaRPr lang="en-US" dirty="0"/>
          </a:p>
        </p:txBody>
      </p:sp>
      <p:sp>
        <p:nvSpPr>
          <p:cNvPr id="3" name="Content Placeholder 2"/>
          <p:cNvSpPr>
            <a:spLocks noGrp="1"/>
          </p:cNvSpPr>
          <p:nvPr>
            <p:ph idx="1"/>
          </p:nvPr>
        </p:nvSpPr>
        <p:spPr>
          <a:xfrm>
            <a:off x="303213" y="1428750"/>
            <a:ext cx="8586787" cy="4591050"/>
          </a:xfrm>
        </p:spPr>
        <p:txBody>
          <a:bodyPr/>
          <a:lstStyle/>
          <a:p>
            <a:pPr>
              <a:lnSpc>
                <a:spcPct val="90000"/>
              </a:lnSpc>
              <a:spcBef>
                <a:spcPts val="400"/>
              </a:spcBef>
            </a:pPr>
            <a:r>
              <a:rPr lang="en-US" sz="2200" dirty="0"/>
              <a:t>Following is some general information about Evolutionary Solver:</a:t>
            </a:r>
          </a:p>
          <a:p>
            <a:pPr lvl="1">
              <a:lnSpc>
                <a:spcPct val="90000"/>
              </a:lnSpc>
              <a:spcBef>
                <a:spcPts val="400"/>
              </a:spcBef>
            </a:pPr>
            <a:r>
              <a:rPr lang="en-US" sz="2200" dirty="0"/>
              <a:t>Evolutionary Solver usually finds a good solution, but there is no guarantee that it will find the </a:t>
            </a:r>
            <a:r>
              <a:rPr lang="en-US" sz="2200" i="1" dirty="0"/>
              <a:t>best </a:t>
            </a:r>
            <a:r>
              <a:rPr lang="en-US" sz="2200" dirty="0"/>
              <a:t>solution.</a:t>
            </a:r>
          </a:p>
          <a:p>
            <a:pPr lvl="1">
              <a:lnSpc>
                <a:spcPct val="90000"/>
              </a:lnSpc>
              <a:spcBef>
                <a:spcPts val="400"/>
              </a:spcBef>
            </a:pPr>
            <a:r>
              <a:rPr lang="en-US" sz="2200" dirty="0"/>
              <a:t>A good starting solution - the values you place in the changing cells - usually helps Evolutionary Solver in its search for an optimal solution. However, the starting solution is not absolutely critical to success.</a:t>
            </a:r>
          </a:p>
          <a:p>
            <a:pPr lvl="1">
              <a:lnSpc>
                <a:spcPct val="90000"/>
              </a:lnSpc>
              <a:spcBef>
                <a:spcPts val="400"/>
              </a:spcBef>
            </a:pPr>
            <a:r>
              <a:rPr lang="en-US" sz="2200" dirty="0"/>
              <a:t>Much of the solution process is driven by random numbers that direct the search. Therefore, two people can get different solutions to the same problem. In fact, running Evolutionary Solver a second time can possibly yield a different solution! You can set a random seed parameter to get the same solution on two successive runs.</a:t>
            </a:r>
          </a:p>
          <a:p>
            <a:pPr lvl="1">
              <a:lnSpc>
                <a:spcPct val="90000"/>
              </a:lnSpc>
              <a:spcBef>
                <a:spcPts val="400"/>
              </a:spcBef>
            </a:pPr>
            <a:endParaRPr lang="en-US" sz="2200" dirty="0"/>
          </a:p>
        </p:txBody>
      </p:sp>
    </p:spTree>
    <p:extLst>
      <p:ext uri="{BB962C8B-B14F-4D97-AF65-F5344CB8AC3E}">
        <p14:creationId xmlns:p14="http://schemas.microsoft.com/office/powerpoint/2010/main" val="2646123427"/>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dirty="0"/>
              <a:t>Using Evolutionary Solver</a:t>
            </a:r>
            <a:r>
              <a:rPr lang="en-US" sz="2000" dirty="0"/>
              <a:t> (2 of 2)</a:t>
            </a:r>
            <a:endParaRPr lang="en-US" dirty="0"/>
          </a:p>
        </p:txBody>
      </p:sp>
      <p:sp>
        <p:nvSpPr>
          <p:cNvPr id="2" name="Content Placeholder 2"/>
          <p:cNvSpPr>
            <a:spLocks noGrp="1"/>
          </p:cNvSpPr>
          <p:nvPr>
            <p:ph idx="1"/>
          </p:nvPr>
        </p:nvSpPr>
        <p:spPr/>
        <p:txBody>
          <a:bodyPr/>
          <a:lstStyle/>
          <a:p>
            <a:pPr lvl="1"/>
            <a:r>
              <a:rPr lang="en-US" dirty="0"/>
              <a:t>After Evolutionary Solver has found a good solution, you can use the GRG Nonlinear Solver to try to find a slightly better solution. If there is no improvement, you can probably infer that the solution found by Evolutionary Solver is close to optimal.</a:t>
            </a:r>
          </a:p>
        </p:txBody>
      </p:sp>
    </p:spTree>
    <p:extLst>
      <p:ext uri="{BB962C8B-B14F-4D97-AF65-F5344CB8AC3E}">
        <p14:creationId xmlns:p14="http://schemas.microsoft.com/office/powerpoint/2010/main" val="416387187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r>
              <a:rPr lang="en-US" sz="2000" dirty="0"/>
              <a:t> (2 of 2)</a:t>
            </a:r>
            <a:endParaRPr lang="en-US" dirty="0"/>
          </a:p>
        </p:txBody>
      </p:sp>
      <p:sp>
        <p:nvSpPr>
          <p:cNvPr id="3" name="Content Placeholder 2"/>
          <p:cNvSpPr>
            <a:spLocks noGrp="1"/>
          </p:cNvSpPr>
          <p:nvPr>
            <p:ph idx="1"/>
          </p:nvPr>
        </p:nvSpPr>
        <p:spPr/>
        <p:txBody>
          <a:bodyPr/>
          <a:lstStyle/>
          <a:p>
            <a:r>
              <a:rPr lang="en-US" sz="2600" dirty="0"/>
              <a:t>It is probably accurate to state that truly linear models are hard to find. </a:t>
            </a:r>
          </a:p>
          <a:p>
            <a:r>
              <a:rPr lang="en-US" sz="2600" dirty="0"/>
              <a:t>The real world often behaves in a nonlinear manner, so when you model a problem with LP, you are typically approximating reality. </a:t>
            </a:r>
          </a:p>
          <a:p>
            <a:r>
              <a:rPr lang="en-US" sz="2600" dirty="0"/>
              <a:t>By allowing nonlinearities in your models, you can often create more realistic models. Unfortunately, this comes at a price - nonlinear optimization models are more difficult to solve.</a:t>
            </a:r>
          </a:p>
        </p:txBody>
      </p:sp>
    </p:spTree>
    <p:extLst>
      <p:ext uri="{BB962C8B-B14F-4D97-AF65-F5344CB8AC3E}">
        <p14:creationId xmlns:p14="http://schemas.microsoft.com/office/powerpoint/2010/main" val="153806940"/>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19100" y="266673"/>
            <a:ext cx="8305800" cy="704850"/>
          </a:xfrm>
          <a:noFill/>
          <a:ln/>
        </p:spPr>
        <p:txBody>
          <a:bodyPr lIns="92075" tIns="46038" rIns="92075" bIns="46038">
            <a:normAutofit fontScale="90000"/>
          </a:bodyPr>
          <a:lstStyle/>
          <a:p>
            <a:pPr>
              <a:lnSpc>
                <a:spcPct val="70000"/>
              </a:lnSpc>
            </a:pPr>
            <a:r>
              <a:rPr lang="en-US" sz="4000" i="1" dirty="0">
                <a:solidFill>
                  <a:schemeClr val="hlink"/>
                </a:solidFill>
              </a:rPr>
              <a:t>EXCEL EVOLUTIONARY SOLVER OPTIONS</a:t>
            </a:r>
          </a:p>
        </p:txBody>
      </p:sp>
      <p:sp>
        <p:nvSpPr>
          <p:cNvPr id="24579" name="Rectangle 3"/>
          <p:cNvSpPr>
            <a:spLocks noGrp="1" noChangeArrowheads="1"/>
          </p:cNvSpPr>
          <p:nvPr>
            <p:ph idx="1"/>
          </p:nvPr>
        </p:nvSpPr>
        <p:spPr>
          <a:xfrm>
            <a:off x="4191456" y="1066105"/>
            <a:ext cx="4190543" cy="4940995"/>
          </a:xfrm>
          <a:ln/>
        </p:spPr>
        <p:style>
          <a:lnRef idx="2">
            <a:schemeClr val="accent1"/>
          </a:lnRef>
          <a:fillRef idx="1">
            <a:schemeClr val="lt1"/>
          </a:fillRef>
          <a:effectRef idx="0">
            <a:schemeClr val="accent1"/>
          </a:effectRef>
          <a:fontRef idx="minor">
            <a:schemeClr val="dk1"/>
          </a:fontRef>
        </p:style>
        <p:txBody>
          <a:bodyPr lIns="92075" tIns="46038" rIns="92075" bIns="46038">
            <a:normAutofit fontScale="92500" lnSpcReduction="10000"/>
          </a:bodyPr>
          <a:lstStyle/>
          <a:p>
            <a:pPr>
              <a:lnSpc>
                <a:spcPct val="120000"/>
              </a:lnSpc>
            </a:pPr>
            <a:r>
              <a:rPr lang="en-US" sz="2400"/>
              <a:t>In the </a:t>
            </a:r>
            <a:r>
              <a:rPr lang="en-US" sz="2400" b="1"/>
              <a:t>Convergence</a:t>
            </a:r>
            <a:r>
              <a:rPr lang="en-US" sz="2400"/>
              <a:t> box, type the </a:t>
            </a:r>
            <a:r>
              <a:rPr lang="en-US" sz="2400" b="1" i="1"/>
              <a:t>maximum percentage difference in objective values </a:t>
            </a:r>
            <a:r>
              <a:rPr lang="en-US" sz="2400"/>
              <a:t>for the top 99% of the population that Solver should allow in order to stop with the message “Solver converged to the current solution.” Smaller values here normally mean that Solver will take more time, but will stop at a point closer to the optimal solution.</a:t>
            </a:r>
            <a:endParaRPr lang="en-US" sz="2800" dirty="0"/>
          </a:p>
        </p:txBody>
      </p:sp>
      <p:pic>
        <p:nvPicPr>
          <p:cNvPr id="4" name="Picture 3" descr="Option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8" y="1066105"/>
            <a:ext cx="3277057" cy="5172797"/>
          </a:xfrm>
          <a:prstGeom prst="rect">
            <a:avLst/>
          </a:prstGeom>
        </p:spPr>
      </p:pic>
    </p:spTree>
    <p:extLst>
      <p:ext uri="{BB962C8B-B14F-4D97-AF65-F5344CB8AC3E}">
        <p14:creationId xmlns:p14="http://schemas.microsoft.com/office/powerpoint/2010/main" val="215992187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9">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4579">
                                            <p:txEl>
                                              <p:pRg st="0" end="0"/>
                                            </p:txEl>
                                          </p:spTgt>
                                        </p:tgtEl>
                                        <p:attrNameLst>
                                          <p:attrName>ppt_c</p:attrName>
                                        </p:attrNameLst>
                                      </p:cBhvr>
                                      <p:to>
                                        <a:srgbClr val="C0C0C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04800" y="266673"/>
            <a:ext cx="8382000" cy="704850"/>
          </a:xfrm>
          <a:noFill/>
          <a:ln/>
        </p:spPr>
        <p:txBody>
          <a:bodyPr lIns="92075" tIns="46038" rIns="92075" bIns="46038">
            <a:normAutofit fontScale="90000"/>
          </a:bodyPr>
          <a:lstStyle/>
          <a:p>
            <a:pPr>
              <a:lnSpc>
                <a:spcPct val="70000"/>
              </a:lnSpc>
            </a:pPr>
            <a:r>
              <a:rPr lang="en-US" sz="4000" i="1" dirty="0">
                <a:solidFill>
                  <a:schemeClr val="hlink"/>
                </a:solidFill>
              </a:rPr>
              <a:t>EXCEL EVOLUTIONARY SOLVER OPTIONS</a:t>
            </a:r>
          </a:p>
        </p:txBody>
      </p:sp>
      <p:sp>
        <p:nvSpPr>
          <p:cNvPr id="24579" name="Rectangle 3"/>
          <p:cNvSpPr>
            <a:spLocks noGrp="1" noChangeArrowheads="1"/>
          </p:cNvSpPr>
          <p:nvPr>
            <p:ph idx="1"/>
          </p:nvPr>
        </p:nvSpPr>
        <p:spPr>
          <a:xfrm>
            <a:off x="4191456" y="1066105"/>
            <a:ext cx="4190543" cy="4940995"/>
          </a:xfrm>
          <a:ln/>
        </p:spPr>
        <p:style>
          <a:lnRef idx="2">
            <a:schemeClr val="accent1"/>
          </a:lnRef>
          <a:fillRef idx="1">
            <a:schemeClr val="lt1"/>
          </a:fillRef>
          <a:effectRef idx="0">
            <a:schemeClr val="accent1"/>
          </a:effectRef>
          <a:fontRef idx="minor">
            <a:schemeClr val="dk1"/>
          </a:fontRef>
        </p:style>
        <p:txBody>
          <a:bodyPr lIns="92075" tIns="46038" rIns="92075" bIns="46038">
            <a:normAutofit fontScale="85000" lnSpcReduction="10000"/>
          </a:bodyPr>
          <a:lstStyle/>
          <a:p>
            <a:pPr>
              <a:lnSpc>
                <a:spcPct val="120000"/>
              </a:lnSpc>
            </a:pPr>
            <a:r>
              <a:rPr lang="en-US" sz="2400" dirty="0"/>
              <a:t>In the </a:t>
            </a:r>
            <a:r>
              <a:rPr lang="en-US" sz="2400" b="1" dirty="0"/>
              <a:t>Mutation Rate</a:t>
            </a:r>
            <a:r>
              <a:rPr lang="en-US" sz="2400" dirty="0"/>
              <a:t> box, type a number between 0 and 1, the relative frequency with which some member of the population will be altered or “mutated” to create a new trial solution, during each “generation” or </a:t>
            </a:r>
            <a:r>
              <a:rPr lang="en-US" sz="2400" dirty="0" err="1"/>
              <a:t>subproblem</a:t>
            </a:r>
            <a:r>
              <a:rPr lang="en-US" sz="2400" dirty="0"/>
              <a:t> considered by the Evolutionary method. A </a:t>
            </a:r>
            <a:r>
              <a:rPr lang="en-US" sz="2400" b="1" i="1" dirty="0"/>
              <a:t>higher Mutation Rate increases the diversity </a:t>
            </a:r>
            <a:r>
              <a:rPr lang="en-US" sz="2400" dirty="0"/>
              <a:t>of the population and </a:t>
            </a:r>
            <a:r>
              <a:rPr lang="en-US" sz="2400" b="1" i="1" dirty="0"/>
              <a:t>the chance </a:t>
            </a:r>
            <a:r>
              <a:rPr lang="en-US" sz="2400" dirty="0"/>
              <a:t>that a new, </a:t>
            </a:r>
            <a:r>
              <a:rPr lang="en-US" sz="2400" b="1" i="1" dirty="0"/>
              <a:t>better solution </a:t>
            </a:r>
            <a:r>
              <a:rPr lang="en-US" sz="2400" dirty="0"/>
              <a:t>will be found; but this may increase total solution time.</a:t>
            </a:r>
            <a:endParaRPr lang="en-US" sz="2800" dirty="0"/>
          </a:p>
        </p:txBody>
      </p:sp>
      <p:pic>
        <p:nvPicPr>
          <p:cNvPr id="4" name="Picture 3" descr="Option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8" y="1066105"/>
            <a:ext cx="3277057" cy="5172797"/>
          </a:xfrm>
          <a:prstGeom prst="rect">
            <a:avLst/>
          </a:prstGeom>
        </p:spPr>
      </p:pic>
    </p:spTree>
    <p:extLst>
      <p:ext uri="{BB962C8B-B14F-4D97-AF65-F5344CB8AC3E}">
        <p14:creationId xmlns:p14="http://schemas.microsoft.com/office/powerpoint/2010/main" val="423313655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9">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4579">
                                            <p:txEl>
                                              <p:pRg st="0" end="0"/>
                                            </p:txEl>
                                          </p:spTgt>
                                        </p:tgtEl>
                                        <p:attrNameLst>
                                          <p:attrName>ppt_c</p:attrName>
                                        </p:attrNameLst>
                                      </p:cBhvr>
                                      <p:to>
                                        <a:srgbClr val="C0C0C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04800" y="266673"/>
            <a:ext cx="8382000" cy="704850"/>
          </a:xfrm>
          <a:noFill/>
          <a:ln/>
        </p:spPr>
        <p:txBody>
          <a:bodyPr lIns="92075" tIns="46038" rIns="92075" bIns="46038">
            <a:normAutofit fontScale="90000"/>
          </a:bodyPr>
          <a:lstStyle/>
          <a:p>
            <a:pPr>
              <a:lnSpc>
                <a:spcPct val="70000"/>
              </a:lnSpc>
            </a:pPr>
            <a:r>
              <a:rPr lang="en-US" sz="4000" i="1" dirty="0">
                <a:solidFill>
                  <a:schemeClr val="hlink"/>
                </a:solidFill>
              </a:rPr>
              <a:t>EXCEL EVOLUTIONARY SOLVER OPTIONS</a:t>
            </a:r>
          </a:p>
        </p:txBody>
      </p:sp>
      <p:sp>
        <p:nvSpPr>
          <p:cNvPr id="24579" name="Rectangle 3"/>
          <p:cNvSpPr>
            <a:spLocks noGrp="1" noChangeArrowheads="1"/>
          </p:cNvSpPr>
          <p:nvPr>
            <p:ph idx="1"/>
          </p:nvPr>
        </p:nvSpPr>
        <p:spPr>
          <a:xfrm>
            <a:off x="4191456" y="1066105"/>
            <a:ext cx="4190543" cy="4940995"/>
          </a:xfrm>
          <a:ln/>
        </p:spPr>
        <p:style>
          <a:lnRef idx="2">
            <a:schemeClr val="accent1"/>
          </a:lnRef>
          <a:fillRef idx="1">
            <a:schemeClr val="lt1"/>
          </a:fillRef>
          <a:effectRef idx="0">
            <a:schemeClr val="accent1"/>
          </a:effectRef>
          <a:fontRef idx="minor">
            <a:schemeClr val="dk1"/>
          </a:fontRef>
        </p:style>
        <p:txBody>
          <a:bodyPr lIns="92075" tIns="46038" rIns="92075" bIns="46038">
            <a:normAutofit fontScale="77500" lnSpcReduction="20000"/>
          </a:bodyPr>
          <a:lstStyle/>
          <a:p>
            <a:pPr>
              <a:lnSpc>
                <a:spcPct val="120000"/>
              </a:lnSpc>
            </a:pPr>
            <a:r>
              <a:rPr lang="en-US" sz="2400" dirty="0"/>
              <a:t>In the </a:t>
            </a:r>
            <a:r>
              <a:rPr lang="en-US" sz="2400" b="1" i="1" dirty="0"/>
              <a:t>Population Size </a:t>
            </a:r>
            <a:r>
              <a:rPr lang="en-US" sz="2400" dirty="0"/>
              <a:t>box, type the </a:t>
            </a:r>
            <a:r>
              <a:rPr lang="en-US" sz="2400" b="1" i="1" dirty="0"/>
              <a:t>number of different</a:t>
            </a:r>
            <a:r>
              <a:rPr lang="en-US" sz="2400" dirty="0"/>
              <a:t> points (</a:t>
            </a:r>
            <a:r>
              <a:rPr lang="en-US" sz="2400" b="1" i="1" dirty="0"/>
              <a:t>values for the decision variables</a:t>
            </a:r>
            <a:r>
              <a:rPr lang="en-US" sz="2400" dirty="0"/>
              <a:t>) you want the Evolutionary method to </a:t>
            </a:r>
            <a:r>
              <a:rPr lang="en-US" sz="2400" b="1" i="1" dirty="0"/>
              <a:t>maintain</a:t>
            </a:r>
            <a:r>
              <a:rPr lang="en-US" sz="2400" dirty="0"/>
              <a:t> at any given time in its population of candidate solutions. The minimum population size is 10 members; if you supply a value less than 10 in this box, or leave it blank, the Evolutionary Solver uses a population size of 10 times the number of decision variables in the problem, but no more than 200.</a:t>
            </a:r>
            <a:endParaRPr lang="en-US" sz="2800" dirty="0"/>
          </a:p>
        </p:txBody>
      </p:sp>
      <p:pic>
        <p:nvPicPr>
          <p:cNvPr id="4" name="Picture 3" descr="Option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8" y="1066105"/>
            <a:ext cx="3277057" cy="5172797"/>
          </a:xfrm>
          <a:prstGeom prst="rect">
            <a:avLst/>
          </a:prstGeom>
        </p:spPr>
      </p:pic>
    </p:spTree>
    <p:extLst>
      <p:ext uri="{BB962C8B-B14F-4D97-AF65-F5344CB8AC3E}">
        <p14:creationId xmlns:p14="http://schemas.microsoft.com/office/powerpoint/2010/main" val="396539611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9">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4579">
                                            <p:txEl>
                                              <p:pRg st="0" end="0"/>
                                            </p:txEl>
                                          </p:spTgt>
                                        </p:tgtEl>
                                        <p:attrNameLst>
                                          <p:attrName>ppt_c</p:attrName>
                                        </p:attrNameLst>
                                      </p:cBhvr>
                                      <p:to>
                                        <a:srgbClr val="C0C0C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361255"/>
            <a:ext cx="8229600" cy="704850"/>
          </a:xfrm>
          <a:noFill/>
          <a:ln/>
        </p:spPr>
        <p:txBody>
          <a:bodyPr lIns="92075" tIns="46038" rIns="92075" bIns="46038">
            <a:normAutofit fontScale="90000"/>
          </a:bodyPr>
          <a:lstStyle/>
          <a:p>
            <a:pPr>
              <a:lnSpc>
                <a:spcPct val="70000"/>
              </a:lnSpc>
            </a:pPr>
            <a:r>
              <a:rPr lang="en-US" sz="4000" i="1" dirty="0">
                <a:solidFill>
                  <a:schemeClr val="hlink"/>
                </a:solidFill>
              </a:rPr>
              <a:t>EXCEL EVOLUTIONARY SOLVER OPTIONS</a:t>
            </a:r>
          </a:p>
        </p:txBody>
      </p:sp>
      <p:sp>
        <p:nvSpPr>
          <p:cNvPr id="24579" name="Rectangle 3"/>
          <p:cNvSpPr>
            <a:spLocks noGrp="1" noChangeArrowheads="1"/>
          </p:cNvSpPr>
          <p:nvPr>
            <p:ph idx="1"/>
          </p:nvPr>
        </p:nvSpPr>
        <p:spPr>
          <a:xfrm>
            <a:off x="4191456" y="1066105"/>
            <a:ext cx="4190543" cy="4940995"/>
          </a:xfrm>
          <a:ln/>
        </p:spPr>
        <p:style>
          <a:lnRef idx="2">
            <a:schemeClr val="accent1"/>
          </a:lnRef>
          <a:fillRef idx="1">
            <a:schemeClr val="lt1"/>
          </a:fillRef>
          <a:effectRef idx="0">
            <a:schemeClr val="accent1"/>
          </a:effectRef>
          <a:fontRef idx="minor">
            <a:schemeClr val="dk1"/>
          </a:fontRef>
        </p:style>
        <p:txBody>
          <a:bodyPr lIns="92075" tIns="46038" rIns="92075" bIns="46038">
            <a:normAutofit fontScale="85000" lnSpcReduction="20000"/>
          </a:bodyPr>
          <a:lstStyle/>
          <a:p>
            <a:pPr>
              <a:lnSpc>
                <a:spcPct val="120000"/>
              </a:lnSpc>
            </a:pPr>
            <a:r>
              <a:rPr lang="en-US" sz="2400" dirty="0"/>
              <a:t>In the </a:t>
            </a:r>
            <a:r>
              <a:rPr lang="en-US" sz="2400" b="1" dirty="0"/>
              <a:t>Random Seed</a:t>
            </a:r>
            <a:r>
              <a:rPr lang="en-US" sz="2400" dirty="0"/>
              <a:t> box, type a positive integer number to be used as the (fixed) seed for the random number generator used for a variety of random choices in the Evolutionary method. </a:t>
            </a:r>
            <a:r>
              <a:rPr lang="en-US" sz="2400" b="1" i="1" dirty="0"/>
              <a:t>If you enter a number here</a:t>
            </a:r>
            <a:r>
              <a:rPr lang="en-US" sz="2400" dirty="0"/>
              <a:t>, the Evolutionary method will use the </a:t>
            </a:r>
            <a:r>
              <a:rPr lang="en-US" sz="2400" b="1" i="1" dirty="0"/>
              <a:t>same choice each time you click Solve</a:t>
            </a:r>
            <a:r>
              <a:rPr lang="en-US" sz="2400" dirty="0"/>
              <a:t>. If you </a:t>
            </a:r>
            <a:r>
              <a:rPr lang="en-US" sz="2400" b="1" i="1" dirty="0"/>
              <a:t>leave this box blank</a:t>
            </a:r>
            <a:r>
              <a:rPr lang="en-US" sz="2400" dirty="0"/>
              <a:t>, the random number generator will use a </a:t>
            </a:r>
            <a:r>
              <a:rPr lang="en-US" sz="2400" b="1" i="1" dirty="0"/>
              <a:t>different seed </a:t>
            </a:r>
            <a:r>
              <a:rPr lang="en-US" sz="2400" dirty="0"/>
              <a:t>each time you click Solve, which may yield a different (better or worse) final solution.</a:t>
            </a:r>
            <a:endParaRPr lang="en-US" sz="2800" dirty="0"/>
          </a:p>
        </p:txBody>
      </p:sp>
      <p:pic>
        <p:nvPicPr>
          <p:cNvPr id="4" name="Picture 3" descr="Option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8" y="1066105"/>
            <a:ext cx="3277057" cy="5172797"/>
          </a:xfrm>
          <a:prstGeom prst="rect">
            <a:avLst/>
          </a:prstGeom>
        </p:spPr>
      </p:pic>
    </p:spTree>
    <p:extLst>
      <p:ext uri="{BB962C8B-B14F-4D97-AF65-F5344CB8AC3E}">
        <p14:creationId xmlns:p14="http://schemas.microsoft.com/office/powerpoint/2010/main" val="164356942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9">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4579">
                                            <p:txEl>
                                              <p:pRg st="0" end="0"/>
                                            </p:txEl>
                                          </p:spTgt>
                                        </p:tgtEl>
                                        <p:attrNameLst>
                                          <p:attrName>ppt_c</p:attrName>
                                        </p:attrNameLst>
                                      </p:cBhvr>
                                      <p:to>
                                        <a:srgbClr val="C0C0C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266673"/>
            <a:ext cx="8229600" cy="704850"/>
          </a:xfrm>
          <a:noFill/>
          <a:ln/>
        </p:spPr>
        <p:txBody>
          <a:bodyPr lIns="92075" tIns="46038" rIns="92075" bIns="46038">
            <a:normAutofit fontScale="90000"/>
          </a:bodyPr>
          <a:lstStyle/>
          <a:p>
            <a:pPr>
              <a:lnSpc>
                <a:spcPct val="70000"/>
              </a:lnSpc>
            </a:pPr>
            <a:r>
              <a:rPr lang="en-US" sz="4000" i="1" dirty="0">
                <a:solidFill>
                  <a:schemeClr val="hlink"/>
                </a:solidFill>
              </a:rPr>
              <a:t>EXCEL EVOLUTIONARY SOLVER OPTIONS</a:t>
            </a:r>
          </a:p>
        </p:txBody>
      </p:sp>
      <p:sp>
        <p:nvSpPr>
          <p:cNvPr id="24579" name="Rectangle 3"/>
          <p:cNvSpPr>
            <a:spLocks noGrp="1" noChangeArrowheads="1"/>
          </p:cNvSpPr>
          <p:nvPr>
            <p:ph idx="1"/>
          </p:nvPr>
        </p:nvSpPr>
        <p:spPr>
          <a:xfrm>
            <a:off x="4191456" y="1066105"/>
            <a:ext cx="4190543" cy="4940995"/>
          </a:xfrm>
          <a:ln/>
        </p:spPr>
        <p:style>
          <a:lnRef idx="2">
            <a:schemeClr val="accent1"/>
          </a:lnRef>
          <a:fillRef idx="1">
            <a:schemeClr val="lt1"/>
          </a:fillRef>
          <a:effectRef idx="0">
            <a:schemeClr val="accent1"/>
          </a:effectRef>
          <a:fontRef idx="minor">
            <a:schemeClr val="dk1"/>
          </a:fontRef>
        </p:style>
        <p:txBody>
          <a:bodyPr lIns="92075" tIns="46038" rIns="92075" bIns="46038">
            <a:normAutofit fontScale="92500" lnSpcReduction="10000"/>
          </a:bodyPr>
          <a:lstStyle/>
          <a:p>
            <a:pPr>
              <a:lnSpc>
                <a:spcPct val="120000"/>
              </a:lnSpc>
            </a:pPr>
            <a:r>
              <a:rPr lang="en-US" sz="2400" dirty="0"/>
              <a:t>In the </a:t>
            </a:r>
            <a:r>
              <a:rPr lang="en-US" sz="2400" b="1" dirty="0"/>
              <a:t>Maximum Time without Improvement</a:t>
            </a:r>
            <a:r>
              <a:rPr lang="en-US" sz="2400" dirty="0"/>
              <a:t> box, type the maximum number of seconds you want the Evolutionary method to continue without a meaningful improvement in the objective value of the best solution in the population, before it stops with the message “Solver cannot improve the current solution.</a:t>
            </a:r>
            <a:endParaRPr lang="en-US" sz="2800" dirty="0"/>
          </a:p>
        </p:txBody>
      </p:sp>
      <p:pic>
        <p:nvPicPr>
          <p:cNvPr id="4" name="Picture 3" descr="Option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8" y="1066105"/>
            <a:ext cx="3277057" cy="5172797"/>
          </a:xfrm>
          <a:prstGeom prst="rect">
            <a:avLst/>
          </a:prstGeom>
        </p:spPr>
      </p:pic>
    </p:spTree>
    <p:extLst>
      <p:ext uri="{BB962C8B-B14F-4D97-AF65-F5344CB8AC3E}">
        <p14:creationId xmlns:p14="http://schemas.microsoft.com/office/powerpoint/2010/main" val="58849046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9">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4579">
                                            <p:txEl>
                                              <p:pRg st="0" end="0"/>
                                            </p:txEl>
                                          </p:spTgt>
                                        </p:tgtEl>
                                        <p:attrNameLst>
                                          <p:attrName>ppt_c</p:attrName>
                                        </p:attrNameLst>
                                      </p:cBhvr>
                                      <p:to>
                                        <a:srgbClr val="C0C0C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171450"/>
            <a:ext cx="8229600" cy="704850"/>
          </a:xfrm>
          <a:noFill/>
          <a:ln/>
        </p:spPr>
        <p:txBody>
          <a:bodyPr lIns="92075" tIns="46038" rIns="92075" bIns="46038">
            <a:normAutofit fontScale="90000"/>
          </a:bodyPr>
          <a:lstStyle/>
          <a:p>
            <a:pPr>
              <a:lnSpc>
                <a:spcPct val="70000"/>
              </a:lnSpc>
            </a:pPr>
            <a:r>
              <a:rPr lang="en-US" sz="4000" i="1" dirty="0">
                <a:solidFill>
                  <a:schemeClr val="hlink"/>
                </a:solidFill>
              </a:rPr>
              <a:t>EXCEL EVOLUTIONARY SOLVER OPTIONS</a:t>
            </a:r>
          </a:p>
        </p:txBody>
      </p:sp>
      <p:sp>
        <p:nvSpPr>
          <p:cNvPr id="24579" name="Rectangle 3"/>
          <p:cNvSpPr>
            <a:spLocks noGrp="1" noChangeArrowheads="1"/>
          </p:cNvSpPr>
          <p:nvPr>
            <p:ph idx="1"/>
          </p:nvPr>
        </p:nvSpPr>
        <p:spPr>
          <a:xfrm>
            <a:off x="4191456" y="1066105"/>
            <a:ext cx="4190543" cy="4940995"/>
          </a:xfrm>
          <a:ln/>
        </p:spPr>
        <p:style>
          <a:lnRef idx="2">
            <a:schemeClr val="accent1"/>
          </a:lnRef>
          <a:fillRef idx="1">
            <a:schemeClr val="lt1"/>
          </a:fillRef>
          <a:effectRef idx="0">
            <a:schemeClr val="accent1"/>
          </a:effectRef>
          <a:fontRef idx="minor">
            <a:schemeClr val="dk1"/>
          </a:fontRef>
        </p:style>
        <p:txBody>
          <a:bodyPr lIns="92075" tIns="46038" rIns="92075" bIns="46038">
            <a:normAutofit fontScale="85000" lnSpcReduction="10000"/>
          </a:bodyPr>
          <a:lstStyle/>
          <a:p>
            <a:pPr>
              <a:lnSpc>
                <a:spcPct val="120000"/>
              </a:lnSpc>
            </a:pPr>
            <a:r>
              <a:rPr lang="en-US" sz="2400" dirty="0"/>
              <a:t>Select the </a:t>
            </a:r>
            <a:r>
              <a:rPr lang="en-US" sz="2400" b="1" dirty="0"/>
              <a:t>Require Bounds on Variables</a:t>
            </a:r>
            <a:r>
              <a:rPr lang="en-US" sz="2400" dirty="0"/>
              <a:t> check box to specify that the Evolutionary method should run only if you have defined lower and upper bounds on all decision variables in the Constraints list box. The Evolutionary method is far more effective if you define bounds on all variables; the tighter the bounds on the variables that you can specify, the better the Evolutionary method is likely to perform.</a:t>
            </a:r>
            <a:endParaRPr lang="en-US" sz="2800" dirty="0"/>
          </a:p>
        </p:txBody>
      </p:sp>
      <p:pic>
        <p:nvPicPr>
          <p:cNvPr id="4" name="Picture 3" descr="Option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8" y="1066105"/>
            <a:ext cx="3277057" cy="5172797"/>
          </a:xfrm>
          <a:prstGeom prst="rect">
            <a:avLst/>
          </a:prstGeom>
        </p:spPr>
      </p:pic>
    </p:spTree>
    <p:extLst>
      <p:ext uri="{BB962C8B-B14F-4D97-AF65-F5344CB8AC3E}">
        <p14:creationId xmlns:p14="http://schemas.microsoft.com/office/powerpoint/2010/main" val="355323191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9">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4579">
                                            <p:txEl>
                                              <p:pRg st="0" end="0"/>
                                            </p:txEl>
                                          </p:spTgt>
                                        </p:tgtEl>
                                        <p:attrNameLst>
                                          <p:attrName>ppt_c</p:attrName>
                                        </p:attrNameLst>
                                      </p:cBhvr>
                                      <p:to>
                                        <a:srgbClr val="C0C0C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dirty="0"/>
              <a:t>Forming Fair Teams</a:t>
            </a:r>
          </a:p>
        </p:txBody>
      </p:sp>
      <p:sp>
        <p:nvSpPr>
          <p:cNvPr id="64515" name="Rectangle 3"/>
          <p:cNvSpPr>
            <a:spLocks noGrp="1" noChangeArrowheads="1"/>
          </p:cNvSpPr>
          <p:nvPr>
            <p:ph idx="1"/>
          </p:nvPr>
        </p:nvSpPr>
        <p:spPr/>
        <p:txBody>
          <a:bodyPr/>
          <a:lstStyle/>
          <a:p>
            <a:r>
              <a:rPr lang="en-US" dirty="0"/>
              <a:t>The director of an MBA program wants to form project teams for the incoming class of students. There are 34 students and he wants to create 7 teams so that the average GMAT score for each team is as similar as possible.</a:t>
            </a:r>
          </a:p>
          <a:p>
            <a:endParaRPr lang="en-US" dirty="0"/>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traveling salesperson problem</a:t>
            </a:r>
            <a:r>
              <a:rPr lang="en-US" sz="2000" dirty="0"/>
              <a:t> (1 of 2)</a:t>
            </a:r>
          </a:p>
        </p:txBody>
      </p:sp>
      <p:sp>
        <p:nvSpPr>
          <p:cNvPr id="3" name="Content Placeholder 2"/>
          <p:cNvSpPr>
            <a:spLocks noGrp="1"/>
          </p:cNvSpPr>
          <p:nvPr>
            <p:ph idx="1"/>
          </p:nvPr>
        </p:nvSpPr>
        <p:spPr/>
        <p:txBody>
          <a:bodyPr/>
          <a:lstStyle/>
          <a:p>
            <a:r>
              <a:rPr lang="en-US" dirty="0"/>
              <a:t>One of the most studied management science problems (at least by academics) is called the traveling salesperson problem. </a:t>
            </a:r>
          </a:p>
          <a:p>
            <a:r>
              <a:rPr lang="en-US" dirty="0"/>
              <a:t>Although easy to state, the problem is very difficult to solve. </a:t>
            </a:r>
          </a:p>
          <a:p>
            <a:pPr lvl="1"/>
            <a:r>
              <a:rPr lang="en-US" dirty="0"/>
              <a:t>A salesperson must travel from his home base to a number of other cities, visiting each city exactly once, and finally return to his home base. </a:t>
            </a:r>
          </a:p>
          <a:p>
            <a:pPr lvl="1"/>
            <a:r>
              <a:rPr lang="en-US" dirty="0"/>
              <a:t>The goal is to find the route that has the shortest total distance.</a:t>
            </a:r>
          </a:p>
        </p:txBody>
      </p:sp>
    </p:spTree>
    <p:extLst>
      <p:ext uri="{BB962C8B-B14F-4D97-AF65-F5344CB8AC3E}">
        <p14:creationId xmlns:p14="http://schemas.microsoft.com/office/powerpoint/2010/main" val="3592105333"/>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traveling salesperson problem</a:t>
            </a:r>
            <a:r>
              <a:rPr lang="en-US" sz="2000" dirty="0"/>
              <a:t> (2 of 2)</a:t>
            </a:r>
            <a:endParaRPr lang="en-US" dirty="0"/>
          </a:p>
        </p:txBody>
      </p:sp>
      <p:sp>
        <p:nvSpPr>
          <p:cNvPr id="3" name="Content Placeholder 2"/>
          <p:cNvSpPr>
            <a:spLocks noGrp="1"/>
          </p:cNvSpPr>
          <p:nvPr>
            <p:ph idx="1"/>
          </p:nvPr>
        </p:nvSpPr>
        <p:spPr/>
        <p:txBody>
          <a:bodyPr/>
          <a:lstStyle/>
          <a:p>
            <a:r>
              <a:rPr lang="en-US" dirty="0"/>
              <a:t>For </a:t>
            </a:r>
            <a:r>
              <a:rPr lang="en-US" i="1" dirty="0"/>
              <a:t>n cities, </a:t>
            </a:r>
            <a:r>
              <a:rPr lang="en-US" dirty="0"/>
              <a:t>there are </a:t>
            </a:r>
            <a:r>
              <a:rPr lang="en-US" i="1" dirty="0"/>
              <a:t>n!</a:t>
            </a:r>
            <a:r>
              <a:rPr lang="en-US" dirty="0"/>
              <a:t> permutations of the numbers 1 through </a:t>
            </a:r>
            <a:r>
              <a:rPr lang="en-US" i="1" dirty="0"/>
              <a:t>n</a:t>
            </a:r>
            <a:r>
              <a:rPr lang="en-US" dirty="0"/>
              <a:t>.</a:t>
            </a:r>
          </a:p>
          <a:p>
            <a:r>
              <a:rPr lang="en-US" dirty="0"/>
              <a:t>This explosion in the number of permutations is what makes the problem so difficult.</a:t>
            </a:r>
          </a:p>
          <a:p>
            <a:r>
              <a:rPr lang="en-US" dirty="0"/>
              <a:t>Nevertheless, it is easy to model the problem in such a way that Evolutionary Solver can be used to find good, and possibly even optimal, solutions. </a:t>
            </a:r>
          </a:p>
          <a:p>
            <a:r>
              <a:rPr lang="en-US" dirty="0"/>
              <a:t>Example 8.7 illustrates the method.</a:t>
            </a:r>
          </a:p>
        </p:txBody>
      </p:sp>
    </p:spTree>
    <p:extLst>
      <p:ext uri="{BB962C8B-B14F-4D97-AF65-F5344CB8AC3E}">
        <p14:creationId xmlns:p14="http://schemas.microsoft.com/office/powerpoint/2010/main" val="3013423122"/>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476375" y="95250"/>
            <a:ext cx="7667625" cy="1074738"/>
          </a:xfrm>
        </p:spPr>
        <p:txBody>
          <a:bodyPr/>
          <a:lstStyle/>
          <a:p>
            <a:br>
              <a:rPr lang="en-US" sz="3200" dirty="0"/>
            </a:br>
            <a:r>
              <a:rPr lang="en-US" sz="3200" dirty="0"/>
              <a:t>The Traveling Salesperson Problem</a:t>
            </a:r>
          </a:p>
        </p:txBody>
      </p:sp>
      <p:sp>
        <p:nvSpPr>
          <p:cNvPr id="65539" name="Rectangle 3"/>
          <p:cNvSpPr>
            <a:spLocks noGrp="1" noChangeArrowheads="1"/>
          </p:cNvSpPr>
          <p:nvPr>
            <p:ph idx="1"/>
          </p:nvPr>
        </p:nvSpPr>
        <p:spPr/>
        <p:txBody>
          <a:bodyPr/>
          <a:lstStyle/>
          <a:p>
            <a:r>
              <a:rPr lang="en-US" dirty="0"/>
              <a:t>Wolverine Manufacturing needs to determine the shortest tour for a drill bit to drill 9 holes in a fiberglass panel.</a:t>
            </a:r>
          </a:p>
          <a:p>
            <a:endParaRPr lang="en-US"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a:t>Nonconvex and/or Non-smooth Models</a:t>
            </a:r>
          </a:p>
        </p:txBody>
      </p:sp>
      <p:pic>
        <p:nvPicPr>
          <p:cNvPr id="6" name="Picture 5">
            <a:extLst>
              <a:ext uri="{FF2B5EF4-FFF2-40B4-BE49-F238E27FC236}">
                <a16:creationId xmlns:a16="http://schemas.microsoft.com/office/drawing/2014/main" id="{D69E37F0-A973-4179-A5B8-69E426695F73}"/>
              </a:ext>
            </a:extLst>
          </p:cNvPr>
          <p:cNvPicPr>
            <a:picLocks noChangeAspect="1"/>
          </p:cNvPicPr>
          <p:nvPr/>
        </p:nvPicPr>
        <p:blipFill>
          <a:blip r:embed="rId3"/>
          <a:stretch>
            <a:fillRect/>
          </a:stretch>
        </p:blipFill>
        <p:spPr>
          <a:xfrm>
            <a:off x="4792201" y="2585775"/>
            <a:ext cx="3429782" cy="2172195"/>
          </a:xfrm>
          <a:prstGeom prst="rect">
            <a:avLst/>
          </a:prstGeom>
        </p:spPr>
      </p:pic>
      <p:sp>
        <p:nvSpPr>
          <p:cNvPr id="7" name="TextBox 6">
            <a:extLst>
              <a:ext uri="{FF2B5EF4-FFF2-40B4-BE49-F238E27FC236}">
                <a16:creationId xmlns:a16="http://schemas.microsoft.com/office/drawing/2014/main" id="{A1E69440-4DE6-477D-9DAF-23D14B6F92E6}"/>
              </a:ext>
            </a:extLst>
          </p:cNvPr>
          <p:cNvSpPr txBox="1"/>
          <p:nvPr/>
        </p:nvSpPr>
        <p:spPr>
          <a:xfrm>
            <a:off x="5381564" y="4870021"/>
            <a:ext cx="2481111" cy="646331"/>
          </a:xfrm>
          <a:prstGeom prst="rect">
            <a:avLst/>
          </a:prstGeom>
          <a:noFill/>
        </p:spPr>
        <p:txBody>
          <a:bodyPr wrap="square" rtlCol="0">
            <a:spAutoFit/>
          </a:bodyPr>
          <a:lstStyle/>
          <a:p>
            <a:r>
              <a:rPr lang="en-US" dirty="0"/>
              <a:t>A discontinuous function</a:t>
            </a:r>
          </a:p>
        </p:txBody>
      </p:sp>
      <p:pic>
        <p:nvPicPr>
          <p:cNvPr id="8" name="Picture 7">
            <a:extLst>
              <a:ext uri="{FF2B5EF4-FFF2-40B4-BE49-F238E27FC236}">
                <a16:creationId xmlns:a16="http://schemas.microsoft.com/office/drawing/2014/main" id="{E9899153-667D-48C4-815E-0B52E0F37736}"/>
              </a:ext>
            </a:extLst>
          </p:cNvPr>
          <p:cNvPicPr>
            <a:picLocks noChangeAspect="1"/>
          </p:cNvPicPr>
          <p:nvPr/>
        </p:nvPicPr>
        <p:blipFill>
          <a:blip r:embed="rId4"/>
          <a:stretch>
            <a:fillRect/>
          </a:stretch>
        </p:blipFill>
        <p:spPr>
          <a:xfrm>
            <a:off x="853966" y="2728683"/>
            <a:ext cx="3429782" cy="2029287"/>
          </a:xfrm>
          <a:prstGeom prst="rect">
            <a:avLst/>
          </a:prstGeom>
        </p:spPr>
      </p:pic>
      <p:sp>
        <p:nvSpPr>
          <p:cNvPr id="11" name="TextBox 10">
            <a:extLst>
              <a:ext uri="{FF2B5EF4-FFF2-40B4-BE49-F238E27FC236}">
                <a16:creationId xmlns:a16="http://schemas.microsoft.com/office/drawing/2014/main" id="{35D23001-F2E9-4555-ADD8-CA21CC88917E}"/>
              </a:ext>
            </a:extLst>
          </p:cNvPr>
          <p:cNvSpPr txBox="1"/>
          <p:nvPr/>
        </p:nvSpPr>
        <p:spPr>
          <a:xfrm>
            <a:off x="1743621" y="4870021"/>
            <a:ext cx="2481111" cy="369332"/>
          </a:xfrm>
          <a:prstGeom prst="rect">
            <a:avLst/>
          </a:prstGeom>
          <a:noFill/>
        </p:spPr>
        <p:txBody>
          <a:bodyPr wrap="square" rtlCol="0">
            <a:spAutoFit/>
          </a:bodyPr>
          <a:lstStyle/>
          <a:p>
            <a:r>
              <a:rPr lang="en-US" dirty="0"/>
              <a:t>A nonconvex function</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Loading products on a truck</a:t>
            </a:r>
          </a:p>
        </p:txBody>
      </p:sp>
      <p:sp>
        <p:nvSpPr>
          <p:cNvPr id="3" name="Content Placeholder 2"/>
          <p:cNvSpPr>
            <a:spLocks noGrp="1"/>
          </p:cNvSpPr>
          <p:nvPr>
            <p:ph idx="1"/>
          </p:nvPr>
        </p:nvSpPr>
        <p:spPr/>
        <p:txBody>
          <a:bodyPr/>
          <a:lstStyle/>
          <a:p>
            <a:r>
              <a:rPr lang="en-US" dirty="0"/>
              <a:t>A gas truck contains five compartments with the capacities listed on the spreadsheet Loading. Three products must be shipped on the truck, and there can be only one product per compartment. The demand for each product, the shortage cost per gallon, and the maximum allowable shortage for each product are listed on the spreadsheet Loading. How should the truck be loaded to minimize the shortage costs. </a:t>
            </a:r>
          </a:p>
        </p:txBody>
      </p:sp>
    </p:spTree>
    <p:extLst>
      <p:ext uri="{BB962C8B-B14F-4D97-AF65-F5344CB8AC3E}">
        <p14:creationId xmlns:p14="http://schemas.microsoft.com/office/powerpoint/2010/main" val="2580571983"/>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r>
              <a:rPr lang="en-US" sz="2000" dirty="0"/>
              <a:t> (1 of 3)</a:t>
            </a:r>
          </a:p>
        </p:txBody>
      </p:sp>
      <p:sp>
        <p:nvSpPr>
          <p:cNvPr id="3" name="Content Placeholder 2"/>
          <p:cNvSpPr>
            <a:spLocks noGrp="1"/>
          </p:cNvSpPr>
          <p:nvPr>
            <p:ph idx="1"/>
          </p:nvPr>
        </p:nvSpPr>
        <p:spPr/>
        <p:txBody>
          <a:bodyPr/>
          <a:lstStyle/>
          <a:p>
            <a:r>
              <a:rPr lang="en-US" dirty="0"/>
              <a:t>This chapter contains cutting-edge material. </a:t>
            </a:r>
          </a:p>
          <a:p>
            <a:r>
              <a:rPr lang="en-US" dirty="0"/>
              <a:t>The Simplex LP and GRG Nonlinear Solvers have been available for several years to solve many linear, integer, and nonlinear problems.</a:t>
            </a:r>
          </a:p>
          <a:p>
            <a:r>
              <a:rPr lang="en-US" dirty="0"/>
              <a:t>However, they have not been able to solve the types of problems discussed in this chapter, except possibly by employing tricks or by using a lucky initial solution. </a:t>
            </a:r>
          </a:p>
        </p:txBody>
      </p:sp>
    </p:spTree>
    <p:extLst>
      <p:ext uri="{BB962C8B-B14F-4D97-AF65-F5344CB8AC3E}">
        <p14:creationId xmlns:p14="http://schemas.microsoft.com/office/powerpoint/2010/main" val="2564493083"/>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r>
              <a:rPr lang="en-US" sz="2000" dirty="0"/>
              <a:t> (2 of 3)</a:t>
            </a:r>
            <a:endParaRPr lang="en-US" dirty="0"/>
          </a:p>
        </p:txBody>
      </p:sp>
      <p:sp>
        <p:nvSpPr>
          <p:cNvPr id="3" name="Content Placeholder 2"/>
          <p:cNvSpPr>
            <a:spLocks noGrp="1"/>
          </p:cNvSpPr>
          <p:nvPr>
            <p:ph idx="1"/>
          </p:nvPr>
        </p:nvSpPr>
        <p:spPr/>
        <p:txBody>
          <a:bodyPr/>
          <a:lstStyle/>
          <a:p>
            <a:r>
              <a:rPr lang="en-US" dirty="0"/>
              <a:t>With Evolutionary Solver now available to a large audience, a much wider variety of problems can be solved, and the spreadsheet models are usually straightforward - they do not require tricks.</a:t>
            </a:r>
          </a:p>
          <a:p>
            <a:r>
              <a:rPr lang="en-US" dirty="0"/>
              <a:t>Evolutionary Solver is typically much slower than other Solver algorithms, especially for linear models with many constraints, because it uses a totally different search procedure.</a:t>
            </a:r>
          </a:p>
          <a:p>
            <a:endParaRPr lang="en-US" dirty="0"/>
          </a:p>
        </p:txBody>
      </p:sp>
    </p:spTree>
    <p:extLst>
      <p:ext uri="{BB962C8B-B14F-4D97-AF65-F5344CB8AC3E}">
        <p14:creationId xmlns:p14="http://schemas.microsoft.com/office/powerpoint/2010/main" val="3756351130"/>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r>
              <a:rPr lang="en-US" sz="2000" dirty="0"/>
              <a:t> (3 of 3)</a:t>
            </a:r>
            <a:endParaRPr lang="en-US" dirty="0"/>
          </a:p>
        </p:txBody>
      </p:sp>
      <p:sp>
        <p:nvSpPr>
          <p:cNvPr id="3" name="Content Placeholder 2"/>
          <p:cNvSpPr>
            <a:spLocks noGrp="1"/>
          </p:cNvSpPr>
          <p:nvPr>
            <p:ph idx="1"/>
          </p:nvPr>
        </p:nvSpPr>
        <p:spPr/>
        <p:txBody>
          <a:bodyPr/>
          <a:lstStyle/>
          <a:p>
            <a:r>
              <a:rPr lang="en-US" dirty="0"/>
              <a:t>Because of this, we do not recommend that you try Evolutionary Solver unless your model contains functions such as IF, COUNT, COUNTIF, SUMIF, MIN, MAX, and ABS that the other Solvers cannot handle reliably. </a:t>
            </a:r>
          </a:p>
          <a:p>
            <a:r>
              <a:rPr lang="en-US" dirty="0"/>
              <a:t>But if your model is formulated more naturally by using such functions, or if you can think of no other way of formulating it, then Evolutionary Solver can be very useful.</a:t>
            </a:r>
          </a:p>
          <a:p>
            <a:endParaRPr lang="en-US" dirty="0"/>
          </a:p>
        </p:txBody>
      </p:sp>
    </p:spTree>
    <p:extLst>
      <p:ext uri="{BB962C8B-B14F-4D97-AF65-F5344CB8AC3E}">
        <p14:creationId xmlns:p14="http://schemas.microsoft.com/office/powerpoint/2010/main" val="90613190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 name="Teardrop 42">
            <a:extLst>
              <a:ext uri="{FF2B5EF4-FFF2-40B4-BE49-F238E27FC236}">
                <a16:creationId xmlns:a16="http://schemas.microsoft.com/office/drawing/2014/main" id="{5A920F6B-EC5D-45B7-B484-9EFB8D15EB8B}"/>
              </a:ext>
            </a:extLst>
          </p:cNvPr>
          <p:cNvSpPr/>
          <p:nvPr/>
        </p:nvSpPr>
        <p:spPr>
          <a:xfrm rot="10800000">
            <a:off x="934555" y="3389456"/>
            <a:ext cx="1817150" cy="1804042"/>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18" name="Rectangle 2"/>
          <p:cNvSpPr>
            <a:spLocks noGrp="1" noChangeArrowheads="1"/>
          </p:cNvSpPr>
          <p:nvPr>
            <p:ph type="title"/>
          </p:nvPr>
        </p:nvSpPr>
        <p:spPr/>
        <p:txBody>
          <a:bodyPr/>
          <a:lstStyle/>
          <a:p>
            <a:r>
              <a:rPr lang="en-US" sz="3200" dirty="0"/>
              <a:t>Nonconvex and/or Non-smooth Models</a:t>
            </a:r>
            <a:br>
              <a:rPr lang="en-US" sz="3200" dirty="0"/>
            </a:br>
            <a:r>
              <a:rPr lang="en-US" sz="3200" dirty="0"/>
              <a:t>The GRG Algorithm</a:t>
            </a:r>
          </a:p>
        </p:txBody>
      </p:sp>
      <p:sp>
        <p:nvSpPr>
          <p:cNvPr id="9219" name="Rectangle 3"/>
          <p:cNvSpPr>
            <a:spLocks noGrp="1" noChangeArrowheads="1"/>
          </p:cNvSpPr>
          <p:nvPr>
            <p:ph idx="1"/>
          </p:nvPr>
        </p:nvSpPr>
        <p:spPr/>
        <p:txBody>
          <a:bodyPr/>
          <a:lstStyle/>
          <a:p>
            <a:r>
              <a:rPr lang="en-US" sz="2000" dirty="0"/>
              <a:t>The Generalized Reduced Gradient (GRG) algorithm to solve NLPs (works better with smooth functions).</a:t>
            </a:r>
          </a:p>
          <a:p>
            <a:r>
              <a:rPr lang="en-US" sz="2000" dirty="0"/>
              <a:t>GRG can also be used on LPs but is slower than the Simplex method.</a:t>
            </a:r>
          </a:p>
        </p:txBody>
      </p:sp>
      <p:cxnSp>
        <p:nvCxnSpPr>
          <p:cNvPr id="38" name="Straight Arrow Connector 37">
            <a:extLst>
              <a:ext uri="{FF2B5EF4-FFF2-40B4-BE49-F238E27FC236}">
                <a16:creationId xmlns:a16="http://schemas.microsoft.com/office/drawing/2014/main" id="{FB98F685-75D3-48DF-954A-8D3BD894089F}"/>
              </a:ext>
            </a:extLst>
          </p:cNvPr>
          <p:cNvCxnSpPr/>
          <p:nvPr/>
        </p:nvCxnSpPr>
        <p:spPr>
          <a:xfrm flipV="1">
            <a:off x="934556" y="3281542"/>
            <a:ext cx="0" cy="191195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4FF83768-FF53-4EBD-81EF-22C88A3A2F67}"/>
              </a:ext>
            </a:extLst>
          </p:cNvPr>
          <p:cNvCxnSpPr>
            <a:cxnSpLocks/>
          </p:cNvCxnSpPr>
          <p:nvPr/>
        </p:nvCxnSpPr>
        <p:spPr>
          <a:xfrm flipV="1">
            <a:off x="934557" y="5193498"/>
            <a:ext cx="3494251"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A7C30F22-46C3-44CB-BECD-2687947E4DAF}"/>
              </a:ext>
            </a:extLst>
          </p:cNvPr>
          <p:cNvCxnSpPr/>
          <p:nvPr/>
        </p:nvCxnSpPr>
        <p:spPr>
          <a:xfrm>
            <a:off x="1279869" y="3331132"/>
            <a:ext cx="1681739" cy="1603112"/>
          </a:xfrm>
          <a:prstGeom prst="line">
            <a:avLst/>
          </a:prstGeom>
          <a:ln w="28575"/>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667F297A-6211-42C6-87E5-903471530482}"/>
              </a:ext>
            </a:extLst>
          </p:cNvPr>
          <p:cNvCxnSpPr/>
          <p:nvPr/>
        </p:nvCxnSpPr>
        <p:spPr>
          <a:xfrm>
            <a:off x="1507741" y="3181057"/>
            <a:ext cx="1681739" cy="1603112"/>
          </a:xfrm>
          <a:prstGeom prst="line">
            <a:avLst/>
          </a:prstGeom>
          <a:ln w="28575"/>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1DBEDF49-AA1B-40CC-91B9-0BB0AD1D33CA}"/>
              </a:ext>
            </a:extLst>
          </p:cNvPr>
          <p:cNvCxnSpPr/>
          <p:nvPr/>
        </p:nvCxnSpPr>
        <p:spPr>
          <a:xfrm>
            <a:off x="1741355" y="3077933"/>
            <a:ext cx="1681739" cy="1603112"/>
          </a:xfrm>
          <a:prstGeom prst="line">
            <a:avLst/>
          </a:prstGeom>
          <a:ln w="28575"/>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CF159040-8163-4F9B-BA58-3251167EFD4D}"/>
              </a:ext>
            </a:extLst>
          </p:cNvPr>
          <p:cNvCxnSpPr/>
          <p:nvPr/>
        </p:nvCxnSpPr>
        <p:spPr>
          <a:xfrm flipV="1">
            <a:off x="1022148" y="3562644"/>
            <a:ext cx="401870" cy="1546326"/>
          </a:xfrm>
          <a:prstGeom prst="straightConnector1">
            <a:avLst/>
          </a:prstGeom>
          <a:ln w="28575">
            <a:solidFill>
              <a:srgbClr val="FF0000"/>
            </a:solidFill>
            <a:tailEnd type="triangle"/>
          </a:ln>
        </p:spPr>
        <p:style>
          <a:lnRef idx="3">
            <a:schemeClr val="accent3"/>
          </a:lnRef>
          <a:fillRef idx="0">
            <a:schemeClr val="accent3"/>
          </a:fillRef>
          <a:effectRef idx="2">
            <a:schemeClr val="accent3"/>
          </a:effectRef>
          <a:fontRef idx="minor">
            <a:schemeClr val="tx1"/>
          </a:fontRef>
        </p:style>
      </p:cxnSp>
      <p:cxnSp>
        <p:nvCxnSpPr>
          <p:cNvPr id="52" name="Straight Arrow Connector 51">
            <a:extLst>
              <a:ext uri="{FF2B5EF4-FFF2-40B4-BE49-F238E27FC236}">
                <a16:creationId xmlns:a16="http://schemas.microsoft.com/office/drawing/2014/main" id="{49BCE204-62D0-4200-B452-782038472CD4}"/>
              </a:ext>
            </a:extLst>
          </p:cNvPr>
          <p:cNvCxnSpPr>
            <a:cxnSpLocks/>
          </p:cNvCxnSpPr>
          <p:nvPr/>
        </p:nvCxnSpPr>
        <p:spPr>
          <a:xfrm flipV="1">
            <a:off x="1585640" y="3464361"/>
            <a:ext cx="155715" cy="49142"/>
          </a:xfrm>
          <a:prstGeom prst="straightConnector1">
            <a:avLst/>
          </a:prstGeom>
          <a:ln w="28575">
            <a:solidFill>
              <a:srgbClr val="FF0000"/>
            </a:solidFill>
            <a:tailEnd type="triangle"/>
          </a:ln>
        </p:spPr>
        <p:style>
          <a:lnRef idx="3">
            <a:schemeClr val="accent3"/>
          </a:lnRef>
          <a:fillRef idx="0">
            <a:schemeClr val="accent3"/>
          </a:fillRef>
          <a:effectRef idx="2">
            <a:schemeClr val="accent3"/>
          </a:effectRef>
          <a:fontRef idx="minor">
            <a:schemeClr val="tx1"/>
          </a:fontRef>
        </p:style>
      </p:cxnSp>
      <p:cxnSp>
        <p:nvCxnSpPr>
          <p:cNvPr id="55" name="Straight Arrow Connector 54">
            <a:extLst>
              <a:ext uri="{FF2B5EF4-FFF2-40B4-BE49-F238E27FC236}">
                <a16:creationId xmlns:a16="http://schemas.microsoft.com/office/drawing/2014/main" id="{8B3AD701-0C90-4AB4-BB54-5DD4070FAD78}"/>
              </a:ext>
            </a:extLst>
          </p:cNvPr>
          <p:cNvCxnSpPr>
            <a:cxnSpLocks/>
          </p:cNvCxnSpPr>
          <p:nvPr/>
        </p:nvCxnSpPr>
        <p:spPr>
          <a:xfrm>
            <a:off x="1860602" y="3458784"/>
            <a:ext cx="218639" cy="30148"/>
          </a:xfrm>
          <a:prstGeom prst="straightConnector1">
            <a:avLst/>
          </a:prstGeom>
          <a:ln w="28575">
            <a:solidFill>
              <a:srgbClr val="FF0000"/>
            </a:solidFill>
            <a:tailEnd type="triangle"/>
          </a:ln>
        </p:spPr>
        <p:style>
          <a:lnRef idx="3">
            <a:schemeClr val="accent3"/>
          </a:lnRef>
          <a:fillRef idx="0">
            <a:schemeClr val="accent3"/>
          </a:fillRef>
          <a:effectRef idx="2">
            <a:schemeClr val="accent3"/>
          </a:effectRef>
          <a:fontRef idx="minor">
            <a:schemeClr val="tx1"/>
          </a:fontRef>
        </p:style>
      </p:cxnSp>
      <p:sp>
        <p:nvSpPr>
          <p:cNvPr id="56" name="TextBox 55">
            <a:extLst>
              <a:ext uri="{FF2B5EF4-FFF2-40B4-BE49-F238E27FC236}">
                <a16:creationId xmlns:a16="http://schemas.microsoft.com/office/drawing/2014/main" id="{E35A983C-FC91-406A-998F-56B7B4BE69A7}"/>
              </a:ext>
            </a:extLst>
          </p:cNvPr>
          <p:cNvSpPr txBox="1"/>
          <p:nvPr/>
        </p:nvSpPr>
        <p:spPr>
          <a:xfrm>
            <a:off x="2593225" y="3064649"/>
            <a:ext cx="2524793"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Objective function level curves</a:t>
            </a:r>
          </a:p>
        </p:txBody>
      </p:sp>
      <p:cxnSp>
        <p:nvCxnSpPr>
          <p:cNvPr id="58" name="Straight Arrow Connector 57">
            <a:extLst>
              <a:ext uri="{FF2B5EF4-FFF2-40B4-BE49-F238E27FC236}">
                <a16:creationId xmlns:a16="http://schemas.microsoft.com/office/drawing/2014/main" id="{DD7CB2F3-938C-4BF5-BE57-039F146CC12A}"/>
              </a:ext>
            </a:extLst>
          </p:cNvPr>
          <p:cNvCxnSpPr>
            <a:cxnSpLocks/>
            <a:stCxn id="56" idx="2"/>
          </p:cNvCxnSpPr>
          <p:nvPr/>
        </p:nvCxnSpPr>
        <p:spPr>
          <a:xfrm flipH="1">
            <a:off x="2835429" y="3710980"/>
            <a:ext cx="1020193" cy="242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EB208E2B-F4F5-4D92-B39B-06F138B0E0A4}"/>
              </a:ext>
            </a:extLst>
          </p:cNvPr>
          <p:cNvCxnSpPr/>
          <p:nvPr/>
        </p:nvCxnSpPr>
        <p:spPr>
          <a:xfrm flipV="1">
            <a:off x="5384258" y="3281542"/>
            <a:ext cx="0" cy="191195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F940C66D-E8AA-45B1-9B40-AAC5ED50B696}"/>
              </a:ext>
            </a:extLst>
          </p:cNvPr>
          <p:cNvCxnSpPr>
            <a:cxnSpLocks/>
          </p:cNvCxnSpPr>
          <p:nvPr/>
        </p:nvCxnSpPr>
        <p:spPr>
          <a:xfrm flipV="1">
            <a:off x="5384258" y="5193498"/>
            <a:ext cx="3494251"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968634C4-DF6B-453B-A996-1C02B35059A4}"/>
              </a:ext>
            </a:extLst>
          </p:cNvPr>
          <p:cNvCxnSpPr/>
          <p:nvPr/>
        </p:nvCxnSpPr>
        <p:spPr>
          <a:xfrm>
            <a:off x="5729570" y="3331132"/>
            <a:ext cx="1681739" cy="1603112"/>
          </a:xfrm>
          <a:prstGeom prst="line">
            <a:avLst/>
          </a:prstGeom>
          <a:ln w="28575"/>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CBF97695-2E30-47D1-A056-F42D67C9EDAA}"/>
              </a:ext>
            </a:extLst>
          </p:cNvPr>
          <p:cNvCxnSpPr/>
          <p:nvPr/>
        </p:nvCxnSpPr>
        <p:spPr>
          <a:xfrm>
            <a:off x="5957442" y="3181057"/>
            <a:ext cx="1681739" cy="1603112"/>
          </a:xfrm>
          <a:prstGeom prst="line">
            <a:avLst/>
          </a:prstGeom>
          <a:ln w="28575"/>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0E7F2B2C-81B9-43FF-A511-6DEA9B9BE6B9}"/>
              </a:ext>
            </a:extLst>
          </p:cNvPr>
          <p:cNvCxnSpPr/>
          <p:nvPr/>
        </p:nvCxnSpPr>
        <p:spPr>
          <a:xfrm>
            <a:off x="6191056" y="3077933"/>
            <a:ext cx="1681739" cy="1603112"/>
          </a:xfrm>
          <a:prstGeom prst="line">
            <a:avLst/>
          </a:prstGeom>
          <a:ln w="28575"/>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AD952AD4-CC79-444A-8997-1F18DE723B90}"/>
              </a:ext>
            </a:extLst>
          </p:cNvPr>
          <p:cNvCxnSpPr/>
          <p:nvPr/>
        </p:nvCxnSpPr>
        <p:spPr>
          <a:xfrm flipV="1">
            <a:off x="5471849" y="3562644"/>
            <a:ext cx="401870" cy="1546326"/>
          </a:xfrm>
          <a:prstGeom prst="straightConnector1">
            <a:avLst/>
          </a:prstGeom>
          <a:ln w="28575">
            <a:solidFill>
              <a:srgbClr val="FF0000"/>
            </a:solidFill>
            <a:tailEnd type="triangle"/>
          </a:ln>
        </p:spPr>
        <p:style>
          <a:lnRef idx="3">
            <a:schemeClr val="accent3"/>
          </a:lnRef>
          <a:fillRef idx="0">
            <a:schemeClr val="accent3"/>
          </a:fillRef>
          <a:effectRef idx="2">
            <a:schemeClr val="accent3"/>
          </a:effectRef>
          <a:fontRef idx="minor">
            <a:schemeClr val="tx1"/>
          </a:fontRef>
        </p:style>
      </p:cxnSp>
      <p:cxnSp>
        <p:nvCxnSpPr>
          <p:cNvPr id="68" name="Straight Arrow Connector 67">
            <a:extLst>
              <a:ext uri="{FF2B5EF4-FFF2-40B4-BE49-F238E27FC236}">
                <a16:creationId xmlns:a16="http://schemas.microsoft.com/office/drawing/2014/main" id="{C76E5ADB-6DFE-43BB-89DF-8D773B7FCE2D}"/>
              </a:ext>
            </a:extLst>
          </p:cNvPr>
          <p:cNvCxnSpPr>
            <a:cxnSpLocks/>
          </p:cNvCxnSpPr>
          <p:nvPr/>
        </p:nvCxnSpPr>
        <p:spPr>
          <a:xfrm flipV="1">
            <a:off x="5976899" y="3386749"/>
            <a:ext cx="114864" cy="84503"/>
          </a:xfrm>
          <a:prstGeom prst="straightConnector1">
            <a:avLst/>
          </a:prstGeom>
          <a:ln w="28575">
            <a:solidFill>
              <a:srgbClr val="FF0000"/>
            </a:solidFill>
            <a:tailEnd type="triangle"/>
          </a:ln>
        </p:spPr>
        <p:style>
          <a:lnRef idx="3">
            <a:schemeClr val="accent3"/>
          </a:lnRef>
          <a:fillRef idx="0">
            <a:schemeClr val="accent3"/>
          </a:fillRef>
          <a:effectRef idx="2">
            <a:schemeClr val="accent3"/>
          </a:effectRef>
          <a:fontRef idx="minor">
            <a:schemeClr val="tx1"/>
          </a:fontRef>
        </p:style>
      </p:cxnSp>
      <p:cxnSp>
        <p:nvCxnSpPr>
          <p:cNvPr id="69" name="Straight Arrow Connector 68">
            <a:extLst>
              <a:ext uri="{FF2B5EF4-FFF2-40B4-BE49-F238E27FC236}">
                <a16:creationId xmlns:a16="http://schemas.microsoft.com/office/drawing/2014/main" id="{4955ADE5-6C00-427B-B15F-964E4249D0F4}"/>
              </a:ext>
            </a:extLst>
          </p:cNvPr>
          <p:cNvCxnSpPr>
            <a:cxnSpLocks/>
          </p:cNvCxnSpPr>
          <p:nvPr/>
        </p:nvCxnSpPr>
        <p:spPr>
          <a:xfrm flipV="1">
            <a:off x="6156145" y="3220534"/>
            <a:ext cx="135686" cy="85547"/>
          </a:xfrm>
          <a:prstGeom prst="straightConnector1">
            <a:avLst/>
          </a:prstGeom>
          <a:ln w="28575">
            <a:solidFill>
              <a:srgbClr val="FF0000"/>
            </a:solidFill>
            <a:tailEnd type="triangle"/>
          </a:ln>
        </p:spPr>
        <p:style>
          <a:lnRef idx="3">
            <a:schemeClr val="accent3"/>
          </a:lnRef>
          <a:fillRef idx="0">
            <a:schemeClr val="accent3"/>
          </a:fillRef>
          <a:effectRef idx="2">
            <a:schemeClr val="accent3"/>
          </a:effectRef>
          <a:fontRef idx="minor">
            <a:schemeClr val="tx1"/>
          </a:fontRef>
        </p:style>
      </p:cxnSp>
      <p:cxnSp>
        <p:nvCxnSpPr>
          <p:cNvPr id="70" name="Straight Arrow Connector 69">
            <a:extLst>
              <a:ext uri="{FF2B5EF4-FFF2-40B4-BE49-F238E27FC236}">
                <a16:creationId xmlns:a16="http://schemas.microsoft.com/office/drawing/2014/main" id="{A1A30CEE-1B8E-4F25-8BF9-EBACC98707FD}"/>
              </a:ext>
            </a:extLst>
          </p:cNvPr>
          <p:cNvCxnSpPr>
            <a:cxnSpLocks/>
          </p:cNvCxnSpPr>
          <p:nvPr/>
        </p:nvCxnSpPr>
        <p:spPr>
          <a:xfrm flipH="1">
            <a:off x="8016811" y="3724749"/>
            <a:ext cx="238753" cy="228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Freeform: Shape 73">
            <a:extLst>
              <a:ext uri="{FF2B5EF4-FFF2-40B4-BE49-F238E27FC236}">
                <a16:creationId xmlns:a16="http://schemas.microsoft.com/office/drawing/2014/main" id="{D672363A-1BF3-46C0-989F-7D2B7F831392}"/>
              </a:ext>
            </a:extLst>
          </p:cNvPr>
          <p:cNvSpPr/>
          <p:nvPr/>
        </p:nvSpPr>
        <p:spPr>
          <a:xfrm>
            <a:off x="5389978" y="3121039"/>
            <a:ext cx="3149438" cy="2055844"/>
          </a:xfrm>
          <a:custGeom>
            <a:avLst/>
            <a:gdLst>
              <a:gd name="connsiteX0" fmla="*/ 0 w 4199251"/>
              <a:gd name="connsiteY0" fmla="*/ 1116172 h 2741125"/>
              <a:gd name="connsiteX1" fmla="*/ 1415281 w 4199251"/>
              <a:gd name="connsiteY1" fmla="*/ 21222 h 2741125"/>
              <a:gd name="connsiteX2" fmla="*/ 1444402 w 4199251"/>
              <a:gd name="connsiteY2" fmla="*/ 1983979 h 2741125"/>
              <a:gd name="connsiteX3" fmla="*/ 3279026 w 4199251"/>
              <a:gd name="connsiteY3" fmla="*/ 1139469 h 2741125"/>
              <a:gd name="connsiteX4" fmla="*/ 4199251 w 4199251"/>
              <a:gd name="connsiteY4" fmla="*/ 2741125 h 2741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99251" h="2741125">
                <a:moveTo>
                  <a:pt x="0" y="1116172"/>
                </a:moveTo>
                <a:cubicBezTo>
                  <a:pt x="587273" y="496380"/>
                  <a:pt x="1174547" y="-123412"/>
                  <a:pt x="1415281" y="21222"/>
                </a:cubicBezTo>
                <a:cubicBezTo>
                  <a:pt x="1656015" y="165856"/>
                  <a:pt x="1133778" y="1797605"/>
                  <a:pt x="1444402" y="1983979"/>
                </a:cubicBezTo>
                <a:cubicBezTo>
                  <a:pt x="1755026" y="2170354"/>
                  <a:pt x="2819884" y="1013278"/>
                  <a:pt x="3279026" y="1139469"/>
                </a:cubicBezTo>
                <a:cubicBezTo>
                  <a:pt x="3738168" y="1265660"/>
                  <a:pt x="4144892" y="2546014"/>
                  <a:pt x="4199251" y="27411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Arrow Connector 77">
            <a:extLst>
              <a:ext uri="{FF2B5EF4-FFF2-40B4-BE49-F238E27FC236}">
                <a16:creationId xmlns:a16="http://schemas.microsoft.com/office/drawing/2014/main" id="{116F2A56-068E-4F08-B141-3643FDB495EC}"/>
              </a:ext>
            </a:extLst>
          </p:cNvPr>
          <p:cNvCxnSpPr>
            <a:stCxn id="56" idx="3"/>
          </p:cNvCxnSpPr>
          <p:nvPr/>
        </p:nvCxnSpPr>
        <p:spPr>
          <a:xfrm flipV="1">
            <a:off x="5118018" y="3247719"/>
            <a:ext cx="704014" cy="140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698362A7-68F7-4E2E-BDEE-723252D989BD}"/>
              </a:ext>
            </a:extLst>
          </p:cNvPr>
          <p:cNvSpPr txBox="1"/>
          <p:nvPr/>
        </p:nvSpPr>
        <p:spPr>
          <a:xfrm>
            <a:off x="6619207" y="2903108"/>
            <a:ext cx="1103687"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Local optimal</a:t>
            </a:r>
          </a:p>
        </p:txBody>
      </p:sp>
      <p:sp>
        <p:nvSpPr>
          <p:cNvPr id="82" name="TextBox 81">
            <a:extLst>
              <a:ext uri="{FF2B5EF4-FFF2-40B4-BE49-F238E27FC236}">
                <a16:creationId xmlns:a16="http://schemas.microsoft.com/office/drawing/2014/main" id="{62B38C1A-9755-40F7-8FEC-2480F687318D}"/>
              </a:ext>
            </a:extLst>
          </p:cNvPr>
          <p:cNvSpPr txBox="1"/>
          <p:nvPr/>
        </p:nvSpPr>
        <p:spPr>
          <a:xfrm>
            <a:off x="7707690" y="3236023"/>
            <a:ext cx="1238144"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Local and global  optimal</a:t>
            </a:r>
          </a:p>
        </p:txBody>
      </p:sp>
      <p:cxnSp>
        <p:nvCxnSpPr>
          <p:cNvPr id="83" name="Straight Arrow Connector 82">
            <a:extLst>
              <a:ext uri="{FF2B5EF4-FFF2-40B4-BE49-F238E27FC236}">
                <a16:creationId xmlns:a16="http://schemas.microsoft.com/office/drawing/2014/main" id="{D4B3192C-241F-453E-9AFF-E5D2DFFE4018}"/>
              </a:ext>
            </a:extLst>
          </p:cNvPr>
          <p:cNvCxnSpPr>
            <a:stCxn id="81" idx="1"/>
            <a:endCxn id="74" idx="1"/>
          </p:cNvCxnSpPr>
          <p:nvPr/>
        </p:nvCxnSpPr>
        <p:spPr>
          <a:xfrm flipH="1" flipV="1">
            <a:off x="6451439" y="3136956"/>
            <a:ext cx="167768" cy="89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922253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19">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9219">
                                            <p:txEl>
                                              <p:pRg st="0" end="0"/>
                                            </p:txEl>
                                          </p:spTgt>
                                        </p:tgtEl>
                                        <p:attrNameLst>
                                          <p:attrName>ppt_c</p:attrName>
                                        </p:attrNameLst>
                                      </p:cBhvr>
                                      <p:to>
                                        <a:srgbClr val="C0C0C0"/>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219">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9219">
                                            <p:txEl>
                                              <p:pRg st="1" end="1"/>
                                            </p:txEl>
                                          </p:spTgt>
                                        </p:tgtEl>
                                        <p:attrNameLst>
                                          <p:attrName>ppt_c</p:attrName>
                                        </p:attrNameLst>
                                      </p:cBhvr>
                                      <p:to>
                                        <a:srgbClr val="C0C0C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uiExpand="1"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that Solver always solve correctly</a:t>
            </a:r>
          </a:p>
        </p:txBody>
      </p:sp>
      <p:sp>
        <p:nvSpPr>
          <p:cNvPr id="3" name="Content Placeholder 2"/>
          <p:cNvSpPr>
            <a:spLocks noGrp="1"/>
          </p:cNvSpPr>
          <p:nvPr>
            <p:ph idx="1"/>
          </p:nvPr>
        </p:nvSpPr>
        <p:spPr>
          <a:xfrm>
            <a:off x="303213" y="1428751"/>
            <a:ext cx="8586787" cy="4057650"/>
          </a:xfrm>
        </p:spPr>
        <p:txBody>
          <a:bodyPr/>
          <a:lstStyle/>
          <a:p>
            <a:r>
              <a:rPr lang="en-US" sz="2400" dirty="0"/>
              <a:t>Solver is guaranteed to solve certain types of NLPs correctly. </a:t>
            </a:r>
          </a:p>
          <a:p>
            <a:r>
              <a:rPr lang="en-US" sz="2400" dirty="0"/>
              <a:t>In some situations, if certain conditions hold, Solver is guaranteed to find the global optimum. </a:t>
            </a:r>
          </a:p>
          <a:p>
            <a:r>
              <a:rPr lang="en-US" sz="2400" dirty="0"/>
              <a:t>Conditions for maximization problems: both conditions below have to be true.</a:t>
            </a:r>
          </a:p>
          <a:p>
            <a:pPr lvl="1"/>
            <a:r>
              <a:rPr lang="en-US" sz="2000" dirty="0"/>
              <a:t>The objective function is concave or the logarithm of the objective function is concave, and</a:t>
            </a:r>
          </a:p>
          <a:p>
            <a:pPr lvl="1"/>
            <a:r>
              <a:rPr lang="en-US" sz="2000" dirty="0"/>
              <a:t>The constraints are linear.</a:t>
            </a:r>
          </a:p>
          <a:p>
            <a:r>
              <a:rPr lang="en-US" sz="2400" dirty="0"/>
              <a:t>Conditions for minimization problems:</a:t>
            </a:r>
          </a:p>
          <a:p>
            <a:pPr lvl="1"/>
            <a:r>
              <a:rPr lang="en-US" sz="2000" dirty="0"/>
              <a:t>The objective function is convex, and</a:t>
            </a:r>
          </a:p>
          <a:p>
            <a:pPr lvl="1"/>
            <a:r>
              <a:rPr lang="en-US" sz="2000" dirty="0"/>
              <a:t>The constraints are linear.</a:t>
            </a:r>
          </a:p>
          <a:p>
            <a:endParaRPr lang="en-US" sz="2400" dirty="0"/>
          </a:p>
        </p:txBody>
      </p:sp>
    </p:spTree>
    <p:extLst>
      <p:ext uri="{BB962C8B-B14F-4D97-AF65-F5344CB8AC3E}">
        <p14:creationId xmlns:p14="http://schemas.microsoft.com/office/powerpoint/2010/main" val="391014248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assumptions do not hold</a:t>
            </a:r>
            <a:r>
              <a:rPr lang="en-US" sz="2000" dirty="0"/>
              <a:t> (1 of 2)</a:t>
            </a:r>
          </a:p>
        </p:txBody>
      </p:sp>
      <p:sp>
        <p:nvSpPr>
          <p:cNvPr id="3" name="Content Placeholder 2"/>
          <p:cNvSpPr>
            <a:spLocks noGrp="1"/>
          </p:cNvSpPr>
          <p:nvPr>
            <p:ph idx="1"/>
          </p:nvPr>
        </p:nvSpPr>
        <p:spPr/>
        <p:txBody>
          <a:bodyPr/>
          <a:lstStyle/>
          <a:p>
            <a:r>
              <a:rPr lang="en-US" dirty="0"/>
              <a:t>There are many problems for which the conditions outlined previously do not hold or cannot be verified. </a:t>
            </a:r>
          </a:p>
          <a:p>
            <a:r>
              <a:rPr lang="en-US" dirty="0"/>
              <a:t>Because there is then some doubt whether Solver’s solution is the optimal solution, the best strategy is to </a:t>
            </a:r>
          </a:p>
          <a:p>
            <a:pPr marL="914400" lvl="1" indent="-457200">
              <a:buFont typeface="+mj-lt"/>
              <a:buAutoNum type="arabicPeriod"/>
            </a:pPr>
            <a:r>
              <a:rPr lang="en-US" dirty="0"/>
              <a:t>Try several possible starting values for the changing cells, </a:t>
            </a:r>
          </a:p>
          <a:p>
            <a:pPr marL="914400" lvl="1" indent="-457200">
              <a:buFont typeface="+mj-lt"/>
              <a:buAutoNum type="arabicPeriod"/>
            </a:pPr>
            <a:r>
              <a:rPr lang="en-US" dirty="0"/>
              <a:t>Run Solver from each of these, and </a:t>
            </a:r>
          </a:p>
          <a:p>
            <a:pPr marL="914400" lvl="1" indent="-457200">
              <a:buFont typeface="+mj-lt"/>
              <a:buAutoNum type="arabicPeriod"/>
            </a:pPr>
            <a:r>
              <a:rPr lang="en-US" dirty="0"/>
              <a:t>Take the best solution Solver finds.</a:t>
            </a:r>
          </a:p>
        </p:txBody>
      </p:sp>
    </p:spTree>
    <p:extLst>
      <p:ext uri="{BB962C8B-B14F-4D97-AF65-F5344CB8AC3E}">
        <p14:creationId xmlns:p14="http://schemas.microsoft.com/office/powerpoint/2010/main" val="212276705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Multistart option</a:t>
            </a:r>
            <a:r>
              <a:rPr lang="en-US" sz="2000" dirty="0"/>
              <a:t> (2 of 2)</a:t>
            </a:r>
          </a:p>
        </p:txBody>
      </p:sp>
      <p:sp>
        <p:nvSpPr>
          <p:cNvPr id="3" name="Content Placeholder 2"/>
          <p:cNvSpPr>
            <a:spLocks noGrp="1"/>
          </p:cNvSpPr>
          <p:nvPr>
            <p:ph idx="1"/>
          </p:nvPr>
        </p:nvSpPr>
        <p:spPr/>
        <p:txBody>
          <a:bodyPr/>
          <a:lstStyle/>
          <a:p>
            <a:r>
              <a:rPr lang="en-US" dirty="0"/>
              <a:t>Because it is difficult to know where to start, the Multistart feature provides an automatic way of starting from a number of starting solutions. </a:t>
            </a:r>
          </a:p>
          <a:p>
            <a:r>
              <a:rPr lang="en-US" dirty="0"/>
              <a:t>It selects several starting solutions automatically, runs the GRG nonlinear algorithm from each, and reports the best solution it finds.</a:t>
            </a:r>
          </a:p>
        </p:txBody>
      </p:sp>
    </p:spTree>
    <p:extLst>
      <p:ext uri="{BB962C8B-B14F-4D97-AF65-F5344CB8AC3E}">
        <p14:creationId xmlns:p14="http://schemas.microsoft.com/office/powerpoint/2010/main" val="2269398115"/>
      </p:ext>
    </p:extLst>
  </p:cSld>
  <p:clrMapOvr>
    <a:masterClrMapping/>
  </p:clrMapOvr>
  <p:transition spd="med"/>
</p:sld>
</file>

<file path=ppt/theme/theme1.xml><?xml version="1.0" encoding="utf-8"?>
<a:theme xmlns:a="http://schemas.openxmlformats.org/drawingml/2006/main" name="1_6e theme">
  <a:themeElements>
    <a:clrScheme name="1_PMS3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PMS3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2075" tIns="46038" rIns="92075" bIns="46038"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2075" tIns="46038" rIns="92075" bIns="46038"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1_PMS3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PMS3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PMS3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PMS3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PMS3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PMS3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PMS3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PMS3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PMS3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PMS3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PMS3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PMS3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2" id="{439542D2-1A54-4756-976E-DFFE4E596374}" vid="{11BF9109-50DA-4EAB-BD3E-ABBA227335A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5807</TotalTime>
  <Words>3554</Words>
  <Application>Microsoft Office PowerPoint</Application>
  <PresentationFormat>On-screen Show (4:3)</PresentationFormat>
  <Paragraphs>217</Paragraphs>
  <Slides>53</Slides>
  <Notes>20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53</vt:i4>
      </vt:variant>
    </vt:vector>
  </HeadingPairs>
  <TitlesOfParts>
    <vt:vector size="60" baseType="lpstr">
      <vt:lpstr>Arial</vt:lpstr>
      <vt:lpstr>Calibri Light</vt:lpstr>
      <vt:lpstr>Cambria Math</vt:lpstr>
      <vt:lpstr>Times New Roman</vt:lpstr>
      <vt:lpstr>1_6e theme</vt:lpstr>
      <vt:lpstr>Image</vt:lpstr>
      <vt:lpstr>Equation</vt:lpstr>
      <vt:lpstr>Chapter 7</vt:lpstr>
      <vt:lpstr>AGENDA</vt:lpstr>
      <vt:lpstr>Introduction (1 of 2)</vt:lpstr>
      <vt:lpstr>Introduction (2 of 2)</vt:lpstr>
      <vt:lpstr>Nonconvex and/or Non-smooth Models</vt:lpstr>
      <vt:lpstr>Nonconvex and/or Non-smooth Models The GRG Algorithm</vt:lpstr>
      <vt:lpstr>Problems that Solver always solve correctly</vt:lpstr>
      <vt:lpstr>When assumptions do not hold (1 of 2)</vt:lpstr>
      <vt:lpstr>Multistart option (2 of 2)</vt:lpstr>
      <vt:lpstr>EXCEL GRG NONLINEAR OPTIONS</vt:lpstr>
      <vt:lpstr>EXCEL GRG NONLINEAR OPTIONS</vt:lpstr>
      <vt:lpstr>EXCEL GRG NONLINEAR OPTIONS</vt:lpstr>
      <vt:lpstr>EXCEL GRG NONLINEAR OPTIONS</vt:lpstr>
      <vt:lpstr>EXCEL GRG NONLINEAR OPTIONS</vt:lpstr>
      <vt:lpstr>EXCEL GRG NONLINEAR OPTIONS</vt:lpstr>
      <vt:lpstr>Advertising response and selection models (1 of 3)</vt:lpstr>
      <vt:lpstr>Advertising models (2 of 3)</vt:lpstr>
      <vt:lpstr>Advertising response and selection models (2 of 3)</vt:lpstr>
      <vt:lpstr>Advertising response and selection models (3 of 3)</vt:lpstr>
      <vt:lpstr>Modeling Nonlinear Advertising Response</vt:lpstr>
      <vt:lpstr>Modeling Advertising Plan</vt:lpstr>
      <vt:lpstr>Warehouse Location at Lafferty</vt:lpstr>
      <vt:lpstr>Warehouse Location at Lafferty</vt:lpstr>
      <vt:lpstr>Models for rating sports teams</vt:lpstr>
      <vt:lpstr>Methodology for rating sports teams (1 of 2)</vt:lpstr>
      <vt:lpstr>Methodology for rating sports teams (2 of 2)</vt:lpstr>
      <vt:lpstr>Portfolio optimization models  (1 of 2)</vt:lpstr>
      <vt:lpstr>Portfolio selection models</vt:lpstr>
      <vt:lpstr>Defining the Objective</vt:lpstr>
      <vt:lpstr>Defining the Constraints</vt:lpstr>
      <vt:lpstr>Conclusion</vt:lpstr>
      <vt:lpstr>Chapter 8</vt:lpstr>
      <vt:lpstr>Introduction (1 of 2)</vt:lpstr>
      <vt:lpstr>Introduction (2 of 2)</vt:lpstr>
      <vt:lpstr>Introduction to genetic algorithms (1 of 4)</vt:lpstr>
      <vt:lpstr>Introduction to genetic algorithms (2 of 4)</vt:lpstr>
      <vt:lpstr>PowerPoint Presentation</vt:lpstr>
      <vt:lpstr>Using Evolutionary Solver (1 of 2)</vt:lpstr>
      <vt:lpstr>Using Evolutionary Solver (2 of 2)</vt:lpstr>
      <vt:lpstr>EXCEL EVOLUTIONARY SOLVER OPTIONS</vt:lpstr>
      <vt:lpstr>EXCEL EVOLUTIONARY SOLVER OPTIONS</vt:lpstr>
      <vt:lpstr>EXCEL EVOLUTIONARY SOLVER OPTIONS</vt:lpstr>
      <vt:lpstr>EXCEL EVOLUTIONARY SOLVER OPTIONS</vt:lpstr>
      <vt:lpstr>EXCEL EVOLUTIONARY SOLVER OPTIONS</vt:lpstr>
      <vt:lpstr>EXCEL EVOLUTIONARY SOLVER OPTIONS</vt:lpstr>
      <vt:lpstr>Forming Fair Teams</vt:lpstr>
      <vt:lpstr>The traveling salesperson problem (1 of 2)</vt:lpstr>
      <vt:lpstr>The traveling salesperson problem (2 of 2)</vt:lpstr>
      <vt:lpstr> The Traveling Salesperson Problem</vt:lpstr>
      <vt:lpstr>Loading products on a truck</vt:lpstr>
      <vt:lpstr>Conclusion (1 of 3)</vt:lpstr>
      <vt:lpstr>Conclusion (2 of 3)</vt:lpstr>
      <vt:lpstr>Conclusion (3 of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2.3</dc:title>
  <dc:creator>Lisa Veloz</dc:creator>
  <cp:lastModifiedBy>Nazli Turken</cp:lastModifiedBy>
  <cp:revision>343</cp:revision>
  <dcterms:created xsi:type="dcterms:W3CDTF">1998-12-17T02:52:30Z</dcterms:created>
  <dcterms:modified xsi:type="dcterms:W3CDTF">2020-02-19T02:41:33Z</dcterms:modified>
</cp:coreProperties>
</file>