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0" r:id="rId2"/>
    <p:sldId id="587" r:id="rId3"/>
    <p:sldId id="589" r:id="rId4"/>
    <p:sldId id="590" r:id="rId5"/>
    <p:sldId id="606" r:id="rId6"/>
    <p:sldId id="603" r:id="rId7"/>
    <p:sldId id="584" r:id="rId8"/>
    <p:sldId id="596" r:id="rId9"/>
    <p:sldId id="594" r:id="rId10"/>
    <p:sldId id="593" r:id="rId11"/>
    <p:sldId id="610" r:id="rId12"/>
    <p:sldId id="607" r:id="rId13"/>
    <p:sldId id="604" r:id="rId14"/>
    <p:sldId id="554" r:id="rId15"/>
    <p:sldId id="598" r:id="rId16"/>
    <p:sldId id="608" r:id="rId17"/>
    <p:sldId id="605" r:id="rId18"/>
    <p:sldId id="599" r:id="rId19"/>
    <p:sldId id="601" r:id="rId20"/>
    <p:sldId id="602" r:id="rId21"/>
    <p:sldId id="600" r:id="rId22"/>
    <p:sldId id="586" r:id="rId23"/>
    <p:sldId id="595" r:id="rId24"/>
    <p:sldId id="609" r:id="rId25"/>
    <p:sldId id="30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FCF"/>
    <a:srgbClr val="FFFF99"/>
    <a:srgbClr val="7F4525"/>
    <a:srgbClr val="966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14" autoAdjust="0"/>
  </p:normalViewPr>
  <p:slideViewPr>
    <p:cSldViewPr>
      <p:cViewPr varScale="1">
        <p:scale>
          <a:sx n="74" d="100"/>
          <a:sy n="74" d="100"/>
        </p:scale>
        <p:origin x="12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2FA0E-F8C8-4B0A-8D49-DF83F4D9401A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B915-5085-4545-A646-F20B54638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4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94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7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7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59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5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991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7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363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9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5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91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9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8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8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12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5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8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7B915-5085-4545-A646-F20B54638C0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9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5752"/>
            <a:ext cx="3085248" cy="928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weixu@ru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weixu@ruc.edu.c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14914"/>
            <a:ext cx="9144000" cy="2428892"/>
          </a:xfrm>
          <a:prstGeom prst="rect">
            <a:avLst/>
          </a:prstGeom>
          <a:gradFill flip="none" rotWithShape="1">
            <a:gsLst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423" y="2204864"/>
            <a:ext cx="839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金融和商务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领域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讨论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班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229"/>
          <p:cNvCxnSpPr>
            <a:cxnSpLocks noChangeShapeType="1"/>
          </p:cNvCxnSpPr>
          <p:nvPr/>
        </p:nvCxnSpPr>
        <p:spPr bwMode="auto">
          <a:xfrm>
            <a:off x="0" y="407194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7" name="直接连接符 229"/>
          <p:cNvCxnSpPr>
            <a:cxnSpLocks noChangeShapeType="1"/>
          </p:cNvCxnSpPr>
          <p:nvPr/>
        </p:nvCxnSpPr>
        <p:spPr bwMode="auto">
          <a:xfrm>
            <a:off x="0" y="157161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sp>
        <p:nvSpPr>
          <p:cNvPr id="10" name="TextBox 9"/>
          <p:cNvSpPr txBox="1"/>
          <p:nvPr/>
        </p:nvSpPr>
        <p:spPr>
          <a:xfrm>
            <a:off x="683568" y="444233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许  伟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中国人民大学信息学院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weixu@ruc.edu.cn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b="1" u="sng" dirty="0" smtClean="0">
                <a:latin typeface="微软雅黑" pitchFamily="34" charset="-122"/>
                <a:ea typeface="微软雅黑" pitchFamily="34" charset="-122"/>
              </a:rPr>
              <a:t>lisa.ruc.edu.cn</a:t>
            </a:r>
          </a:p>
        </p:txBody>
      </p:sp>
      <p:pic>
        <p:nvPicPr>
          <p:cNvPr id="11" name="图片 10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142852"/>
            <a:ext cx="1080120" cy="10710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投资组合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R. Campbell,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Huisman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Koedijk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Optimal portfolio selection in a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value-at-risk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framework. Journal of Banking &amp;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Finance, 2001, 25(9), 1789-1804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Lin, Y.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Liu. Genetic algorithms for portfolio selection problems with minimum transaction lots. European Journal of Operational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2008, 185(1), 393-404.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Huang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Portfolio selection with a new definition of risk. European Journal of Operational Research, 2008,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186(1), 351-357.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Chiarawongse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Kiatsupaibul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Tirapat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B. Roy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Portfolio selection with qualitative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input. Journal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Banking &amp;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Finance, 2012,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36 (2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489-496.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G. Ban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Karoui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Lim.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portfolio optimization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Management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Science, 2016, published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online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articles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advance.</a:t>
            </a:r>
          </a:p>
        </p:txBody>
      </p:sp>
    </p:spTree>
    <p:extLst>
      <p:ext uri="{BB962C8B-B14F-4D97-AF65-F5344CB8AC3E}">
        <p14:creationId xmlns:p14="http://schemas.microsoft.com/office/powerpoint/2010/main" val="1453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上市公司财务报表反欺诈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金融市场操纵与管理欺诈监测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已有基础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Li, W.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L. Zhang, R. Lau. An ontology-based Web mining method for unemployment rate prediction. Decision Support Systems, 2014, 66, 114-122.</a:t>
            </a:r>
          </a:p>
        </p:txBody>
      </p:sp>
    </p:spTree>
    <p:extLst>
      <p:ext uri="{BB962C8B-B14F-4D97-AF65-F5344CB8AC3E}">
        <p14:creationId xmlns:p14="http://schemas.microsoft.com/office/powerpoint/2010/main" val="7027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学期选题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基于事件驱动的金融市场分析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基于情感驱动</a:t>
            </a:r>
            <a:r>
              <a:rPr lang="zh-CN" altLang="en-US" sz="2800" dirty="0">
                <a:cs typeface="Times New Roman" panose="02020603050405020304" pitchFamily="18" charset="0"/>
              </a:rPr>
              <a:t>的金融市场分析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基于行为驱动</a:t>
            </a:r>
            <a:r>
              <a:rPr lang="zh-CN" altLang="en-US" sz="2800" dirty="0">
                <a:cs typeface="Times New Roman" panose="02020603050405020304" pitchFamily="18" charset="0"/>
              </a:rPr>
              <a:t>的金融市场分析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基于知识图谱的金融市场分析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基于机器学习的量化交易策略研究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</a:t>
            </a:r>
            <a:r>
              <a:rPr lang="zh-CN" altLang="en-US" sz="2800" dirty="0">
                <a:cs typeface="Times New Roman" panose="02020603050405020304" pitchFamily="18" charset="0"/>
              </a:rPr>
              <a:t>机器学习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的投资组合方法研究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基于社交媒体的上市公司财务报表反欺诈研究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基于社交媒体的金融市场操纵与管理欺诈监测研究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风险管理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银行操作风险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P. Chan,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W. Fan,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Prodromidis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Stolfo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Distributed data mining in credit card fraud. IEEE Intelligent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2002, 14(6), 67-74.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E. Ngai,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Hu,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Wong,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Chen,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Sun.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application of data mining techniques in financial fraud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detection: 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classification framework and an academic review of literature. Decision Support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2011, 50(3), 559-569.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Bhattacharyya,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Jha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Tharakunnel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Westland.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Data mining for credit card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fraud: 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comparative study. Decision Support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2011, 50(3), 602-613.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Vlasselaer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Bravo,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Caelen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Eliassi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-Rad,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Akoglu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Snoeck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B.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Baesens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APATE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A novel approach for automated credit card transaction fraud detection using network-based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extensions.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Decision Support Systems,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2015, 75, 38-48.</a:t>
            </a:r>
          </a:p>
        </p:txBody>
      </p:sp>
    </p:spTree>
    <p:extLst>
      <p:ext uri="{BB962C8B-B14F-4D97-AF65-F5344CB8AC3E}">
        <p14:creationId xmlns:p14="http://schemas.microsoft.com/office/powerpoint/2010/main" val="2497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风险管理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4756889"/>
            <a:ext cx="9144000" cy="210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保险智能定价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5373216"/>
            <a:ext cx="9144000" cy="1484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Paefgen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T.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Staake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F.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Thiesse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Evaluation and aggregation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pay-as-you-drive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insurance rate factors: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classification analysis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approach.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Decision Support Systems, 2013,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56, 192-201.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-2125" y="1020566"/>
            <a:ext cx="9144000" cy="3624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银行信用风险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2125" y="1668637"/>
            <a:ext cx="9144000" cy="2976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M. So,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L. Thomas,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Seow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Mues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Using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transactor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revolver scorecard to make credit and pricing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decisions.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Decision Support Systems,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2014, 59(1), 143-151.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P. Saha,</a:t>
            </a:r>
            <a:r>
              <a:rPr lang="zh-CN" alt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I. Bose,</a:t>
            </a:r>
            <a:r>
              <a:rPr lang="zh-CN" alt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A. Mahanti.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knowledge based scheme for risk assessment in loan processing by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banks.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Decision Support Systems, 2016 , 84 :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78-88.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Hong,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Sohn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Support vector machines for default prediction of SMEs based on technology credit. European Journal of Operational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2010, 201, 838-846.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2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风险管理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保险欺诈监测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保险智能定损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风险管理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学期选题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基于机器学习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大数据分析技术的银行（信用卡、电子银行等）交易反欺诈</a:t>
            </a:r>
            <a:r>
              <a:rPr lang="en-US" altLang="zh-CN" sz="2800" dirty="0"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实时反欺诈模型研究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cs typeface="Times New Roman" panose="02020603050405020304" pitchFamily="18" charset="0"/>
              </a:rPr>
              <a:t>基于银行交易大数据的信用评分</a:t>
            </a:r>
            <a:r>
              <a:rPr lang="en-US" altLang="zh-CN" sz="2800" dirty="0"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cs typeface="Times New Roman" panose="02020603050405020304" pitchFamily="18" charset="0"/>
              </a:rPr>
              <a:t>级模型研究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基于员工行为大数据的银行内部风险监测</a:t>
            </a:r>
            <a:r>
              <a:rPr lang="zh-CN" altLang="en-US" sz="2800" dirty="0">
                <a:cs typeface="Times New Roman" panose="02020603050405020304" pitchFamily="18" charset="0"/>
              </a:rPr>
              <a:t>模型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研究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基于驾驶行为大数据的保险定价研究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基于环境（路况、天气等）大数据的</a:t>
            </a:r>
            <a:r>
              <a:rPr lang="zh-CN" altLang="en-US" sz="2800" dirty="0">
                <a:cs typeface="Times New Roman" panose="02020603050405020304" pitchFamily="18" charset="0"/>
              </a:rPr>
              <a:t>保险定价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研究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基于文本分析的保险欺诈监测模型研究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基于图像分析的保险智能定损模型研究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评论挖掘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Mudambi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Schuff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What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helpful online review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study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customer reviews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Amazon.com. 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2000" dirty="0">
                <a:latin typeface="Times New Roman" pitchFamily="18" charset="0"/>
                <a:cs typeface="Times New Roman" pitchFamily="18" charset="0"/>
              </a:rPr>
              <a:t>Quarterly, 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2010, 34(1), 185-200.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Schlosser.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Can including pros and cons increase the helpfulness and persuasiveness of online reviews?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interactive effects of ratings and arguments.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Journal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Consumer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Psychology, 2011, 21(3), 226-239.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D. Yin,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S. Bond,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H. Zhang. Anxious or angry? effects of discrete emotions on the perceived helpfulness of online reviews. 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zh-CN" sz="2000" dirty="0">
                <a:latin typeface="Times New Roman" pitchFamily="18" charset="0"/>
                <a:cs typeface="Times New Roman" pitchFamily="18" charset="0"/>
              </a:rPr>
              <a:t>Quarterly, 2014, 38(2), 539-560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Salehan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Dan. Predicting the performance of online consumer reviews: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sentiment mining approach to big data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Decision Support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2016, 81(3), 30-40.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行为分析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Peol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W.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Buckinx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Predicting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online-purchasing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behavior. European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Journal of Operational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2005, 166, 557-575.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D. Choi,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Ahn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Eliciting customer preferences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products from navigation behavior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the Web: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multicriteria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decision approach with implicit feedback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IEEE Transactions on Systems, Man, and Cybernetics - Part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A, 2009,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39 (4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880-889.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Goh,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Heng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Z. Lin.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media brand community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consumer behavior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quantifying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relative impact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user-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marketer-generated content. Information Systems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2013, 24(1), 88-107.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Owusu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Mutshinda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Antai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Dadzie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Winston. Which UGC features drive web purchase intent?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spike-and-slab Bayesian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variable selection approach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Internet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2016, 26(1), 22-37.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网络借贷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Herzenstein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Sonenshein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U.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Dholakia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Tell me a good story and I may lend you money: the role of narratives in peer to peer lending decisions. Journal of Marketing Research, 2011, 48, 138-149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Lin,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Prabhala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Viswanathan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Judging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borrowers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company they keep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friendship networks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information asymmetry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peer-to-peer lending. Management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Science, 2013, 59(1), 17-35.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D. Liu, D. Brass, Y. Lu, D.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Chen. Friendships in online peer-to-peer lending pipes, prisms, and relational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herding. MIS Quarterly, 2015, 39(3), 729-742.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R. Ge, J. Feng, B.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P. Zhang. Predicting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deterring default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social media information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P2P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lending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Journal of Management Information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2017,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34(2), 401-424.</a:t>
            </a:r>
          </a:p>
        </p:txBody>
      </p:sp>
    </p:spTree>
    <p:extLst>
      <p:ext uri="{BB962C8B-B14F-4D97-AF65-F5344CB8AC3E}">
        <p14:creationId xmlns:p14="http://schemas.microsoft.com/office/powerpoint/2010/main" val="22028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产品推荐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Shigematsu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T. Yamada,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Kitagawa. Recommendation networks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long tail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electronic commerce. </a:t>
            </a:r>
            <a:r>
              <a:rPr lang="fr-FR" altLang="zh-CN" sz="2000" dirty="0">
                <a:latin typeface="Times New Roman" pitchFamily="18" charset="0"/>
                <a:cs typeface="Times New Roman" pitchFamily="18" charset="0"/>
              </a:rPr>
              <a:t>MIS 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Quarterly, 2012, 36(1), 65-83.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Kim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Ryu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Cho, J. Kim. Customer-driven content recommendation over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customers.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IEEE Transactions on Systems, Man, and Cybernetics - Part 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2012, 42(1), 48-56.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Zhao, S. Li, E. Chang, J. Wen, X. Li. Connecting social media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e-commerce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cold-start product recommendation using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microblogging information. IEEE Transactions on Knowledge &amp; Data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Engineering, 2016, 28(5), 1147-1159.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Zhao,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Wang,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Y. He,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Wen, E. Chang,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Li. Mining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Product Adopter Information from Online Reviews for Improving Product Recommendation. ACM Transactions on Knowledge Discovery from Data,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2016, 10(3), Article 29.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销量预测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Chevalier,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Mayzlin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effect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word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mouth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sales: online book reviews.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Journal of Marketing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2006, 43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345-354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Duan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Whinston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The dynamics of online word-of-mouth and product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sales - an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empirical investigation of the movie industry. Journal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Retailing, 2008, 84(2), 233-242.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Pathak,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Garfinkel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R. Gopal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Venkatesan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F. Yin. Empirical analysis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recommender systems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sales. Journal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Management Information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2010,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27(2), 159-188.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Dewan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Ramaprasad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Social media, traditional media, and music sales. </a:t>
            </a:r>
            <a:r>
              <a:rPr lang="fr-FR" altLang="zh-CN" sz="2000" dirty="0">
                <a:latin typeface="Times New Roman" pitchFamily="18" charset="0"/>
                <a:cs typeface="Times New Roman" pitchFamily="18" charset="0"/>
              </a:rPr>
              <a:t>MIS Quarterly, </a:t>
            </a:r>
            <a:r>
              <a:rPr lang="fr-FR" altLang="zh-CN" sz="2000" dirty="0" smtClean="0">
                <a:latin typeface="Times New Roman" pitchFamily="18" charset="0"/>
                <a:cs typeface="Times New Roman" pitchFamily="18" charset="0"/>
              </a:rPr>
              <a:t>2014, 38(1), 101-122.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信息定价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已有基础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Lau, W. Zhang, W. Xu.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Parallel aspect-oriented sentiment analysis for sales forecasting with big data.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Production and Operations Management, 2017,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published online in articles in advance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Yuan, W. Xu, Q. Li, R. Lau. Topic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sentiment mining for sales performance prediction 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e-commerce. Annals of Operations Research,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2017, published online in articles in advance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R. Chen, W. Xu.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determinants of online customer ratings a combined  domain ontology and topic text analytics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Electronic Commerce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2017,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17(1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31-50.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电子商务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学期选题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基于社交媒体的用户偏好挖掘研究</a:t>
            </a:r>
            <a:endParaRPr lang="en-US" altLang="zh-CN" sz="2800" dirty="0" smtClean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cs typeface="Times New Roman" panose="02020603050405020304" pitchFamily="18" charset="0"/>
              </a:rPr>
              <a:t>基于社交媒体的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用户购买预测研究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线上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线下融合的商品推荐模型研究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基于商品网络的商品推荐模型研究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基于产品网络的销量预测研究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基于社交媒体的信息商品定价研究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71612"/>
            <a:ext cx="9144000" cy="2428892"/>
          </a:xfrm>
          <a:prstGeom prst="rect">
            <a:avLst/>
          </a:prstGeom>
          <a:gradFill flip="none" rotWithShape="1">
            <a:gsLst>
              <a:gs pos="70000">
                <a:schemeClr val="tx2">
                  <a:lumMod val="40000"/>
                  <a:lumOff val="60000"/>
                </a:schemeClr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2071678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Thank you</a:t>
            </a:r>
          </a:p>
          <a:p>
            <a:pPr algn="ctr">
              <a:lnSpc>
                <a:spcPct val="120000"/>
              </a:lnSpc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Comments and Suggestions</a:t>
            </a:r>
          </a:p>
        </p:txBody>
      </p:sp>
      <p:cxnSp>
        <p:nvCxnSpPr>
          <p:cNvPr id="6" name="直接连接符 229"/>
          <p:cNvCxnSpPr>
            <a:cxnSpLocks noChangeShapeType="1"/>
          </p:cNvCxnSpPr>
          <p:nvPr/>
        </p:nvCxnSpPr>
        <p:spPr bwMode="auto">
          <a:xfrm>
            <a:off x="0" y="407194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cxnSp>
        <p:nvCxnSpPr>
          <p:cNvPr id="7" name="直接连接符 229"/>
          <p:cNvCxnSpPr>
            <a:cxnSpLocks noChangeShapeType="1"/>
          </p:cNvCxnSpPr>
          <p:nvPr/>
        </p:nvCxnSpPr>
        <p:spPr bwMode="auto">
          <a:xfrm>
            <a:off x="0" y="1571612"/>
            <a:ext cx="9217025" cy="0"/>
          </a:xfrm>
          <a:prstGeom prst="line">
            <a:avLst/>
          </a:prstGeom>
          <a:noFill/>
          <a:ln w="6350" cmpd="sng">
            <a:solidFill>
              <a:srgbClr val="969696"/>
            </a:solidFill>
            <a:prstDash val="dash"/>
            <a:round/>
            <a:headEnd/>
            <a:tailEnd/>
          </a:ln>
        </p:spPr>
      </p:cxnSp>
      <p:pic>
        <p:nvPicPr>
          <p:cNvPr id="11" name="图片 10" descr="f35ea009087b38036b60fb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6710" y="142852"/>
            <a:ext cx="1080120" cy="107101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TextBox 7"/>
          <p:cNvSpPr txBox="1"/>
          <p:nvPr/>
        </p:nvSpPr>
        <p:spPr>
          <a:xfrm>
            <a:off x="571472" y="4380780"/>
            <a:ext cx="80724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Wei Xu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School of Information</a:t>
            </a:r>
          </a:p>
          <a:p>
            <a:pPr algn="ctr"/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Renmin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University of China</a:t>
            </a: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hlinkClick r:id="rId3"/>
              </a:rPr>
              <a:t>weixu@ruc.edu.cn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u="sng" dirty="0" smtClean="0">
                <a:latin typeface="微软雅黑" pitchFamily="34" charset="-122"/>
                <a:ea typeface="微软雅黑" pitchFamily="34" charset="-122"/>
              </a:rPr>
              <a:t>lisa.ruc.edu.cn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908720"/>
            <a:ext cx="9144000" cy="5949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项目众筹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Burtch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Ghose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Wattal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empirical examination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antecedents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consequences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contribution patterns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crowd-funded markets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Information Systems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Research, 2013,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24(3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), 499-519.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Mollick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The dynamics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crowdfunding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: an exploratory study. Journal of Business Venturing, 2014, 29(1), 1-16.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Zheng, D. Li, J. Wu, Y. Xu.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role of multidimensional social capital in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crowdfunding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a comparative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study. Information &amp; Management, 2014, 51, 488-496.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Siering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Koch, A.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Deokar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Detecting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fraudulent behavior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crowdfunding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platforms: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role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linguistic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content based cues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dynamic contexts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Journal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Management Information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Systems, 2016, 33(2), 421-455.</a:t>
            </a:r>
          </a:p>
        </p:txBody>
      </p:sp>
    </p:spTree>
    <p:extLst>
      <p:ext uri="{BB962C8B-B14F-4D97-AF65-F5344CB8AC3E}">
        <p14:creationId xmlns:p14="http://schemas.microsoft.com/office/powerpoint/2010/main" val="1334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区块链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智能投顾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已有基础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052736"/>
            <a:ext cx="9144000" cy="5805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Yuan, R. Lau, W.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The determinants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crowdfunding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success a semantic text analytics approach. Decision Support Systems,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2016, 91, 67-76.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网络金融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学期选题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" y="1196753"/>
            <a:ext cx="9144000" cy="5661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基于社交媒体的信用评分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级模型研究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基于关系图谱</a:t>
            </a:r>
            <a:r>
              <a:rPr lang="zh-CN" altLang="en-US" sz="2800" dirty="0">
                <a:cs typeface="Times New Roman" panose="02020603050405020304" pitchFamily="18" charset="0"/>
              </a:rPr>
              <a:t>的信用评分</a:t>
            </a:r>
            <a:r>
              <a:rPr lang="en-US" altLang="zh-CN" sz="2800" dirty="0"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cs typeface="Times New Roman" panose="02020603050405020304" pitchFamily="18" charset="0"/>
              </a:rPr>
              <a:t>级模型研究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基于多媒体的众筹成功性预测研究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基于线索理论的众筹欺诈监测研究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基于机器学习的众筹项目推荐研究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区块链对互联网金融平台影响研究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cs typeface="Times New Roman" panose="02020603050405020304" pitchFamily="18" charset="0"/>
              </a:rPr>
              <a:t>基于机器学习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的用户偏好学习研究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>
                <a:cs typeface="Times New Roman" panose="02020603050405020304" pitchFamily="18" charset="0"/>
              </a:rPr>
              <a:t>基于机器学习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cs typeface="Times New Roman" panose="02020603050405020304" pitchFamily="18" charset="0"/>
              </a:rPr>
              <a:t>智能投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顾模型研究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金融市场分析与预测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X. Ding, Y. Zhang, T. Liu, J.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Duan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Deep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learning for event-driven stock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prediction. IJCAI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2015,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2327-2333.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Das, M. Chen. Yahoo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! for Amazon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sentiment extraction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small talk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Web. Management Science, 2007, </a:t>
            </a:r>
            <a:r>
              <a:rPr lang="nn-NO" altLang="zh-CN" sz="2000" dirty="0" smtClean="0">
                <a:latin typeface="Times New Roman" pitchFamily="18" charset="0"/>
                <a:cs typeface="Times New Roman" pitchFamily="18" charset="0"/>
              </a:rPr>
              <a:t>53(9), 1375-1388.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Bollen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Mao. Twitter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mood as a stock market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predictor. IEEE Computer, 2011, 44(10), 91-94.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Luo, J. Zhang, W.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Duan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Social media and firm equity value. Information Systems Research 2013, 24(1), 146-163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Chen, P. De, Y. Hu, B. Hwang. Wisdom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crowds the value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stock opinions transmitted through social media.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Review of Financial Studies,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2014, 27(5), 1367-1403.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金融市场分析与预测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Da, J.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Engelberg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P. Gao. In search of attention. Journal of Finance, 2011, 66, 1461-1499.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A. Ben-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Rephael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Z. Da, R.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Israelsen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It depends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where you search: institutional investor attention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underreaction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news.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Review of Financial Studies,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2017, 30(9), 3009-3047.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W. Zhang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Li, Y. Ye, W.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Li,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E. Ngai.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business network analysis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correlated stock price movement prediction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IEEE Intelligent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Systems,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2015, 30(2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26-33.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Yu,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H.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Chen,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Wang,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Lai. Evolving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least squares support vector machines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stock market trend mining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IEEE Transactions on  Evolutionary Computation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2009, 13(1), 87-102.</a:t>
            </a:r>
          </a:p>
        </p:txBody>
      </p:sp>
    </p:spTree>
    <p:extLst>
      <p:ext uri="{BB962C8B-B14F-4D97-AF65-F5344CB8AC3E}">
        <p14:creationId xmlns:p14="http://schemas.microsoft.com/office/powerpoint/2010/main" val="31337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35ea009087b38036b60fbe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2400" y="123307"/>
            <a:ext cx="792088" cy="7854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2840" y="260648"/>
            <a:ext cx="8229600" cy="56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量化分析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本学期重点研究方向</a:t>
            </a:r>
            <a:endParaRPr lang="en-US" altLang="zh-CN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024" y="863001"/>
            <a:ext cx="795637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lnSpc>
                <a:spcPct val="150000"/>
              </a:lnSpc>
              <a:buNone/>
            </a:pPr>
            <a:r>
              <a:rPr lang="en-US" altLang="zh-CN" sz="2800" dirty="0" smtClean="0">
                <a:cs typeface="Times New Roman" panose="02020603050405020304" pitchFamily="18" charset="0"/>
              </a:rPr>
              <a:t>• 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量化交易策略设计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484784"/>
            <a:ext cx="9144000" cy="5373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H. Huang, M.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Pasquier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Quek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Financial market trading system with a hierarchical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coevolutionary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fuzzy predictive model. IEEE Transactions on  Evolutionary Computation, 2009, 13(1), 56-70.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Nuti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Mirghaemi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P.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Treleaven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Yingsaeree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Algorithmic trading. IEEE Computer, 2011, 41(11), 61-69.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Q. Li, T. Wang, Q. Gong, Y. Chen, Z. Lin, S. Song.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Media-aware quantitative trading based on public Web information. Decision Support Systems, 2014,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61, 93-105.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P. Chang,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C.Liu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J. Lin,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Fan,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C. Ng.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 neural network with a case based dynamic window for stock trading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 Expert Systems with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Applications,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2009 ,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36(3), 6889-6898.</a:t>
            </a:r>
          </a:p>
        </p:txBody>
      </p:sp>
    </p:spTree>
    <p:extLst>
      <p:ext uri="{BB962C8B-B14F-4D97-AF65-F5344CB8AC3E}">
        <p14:creationId xmlns:p14="http://schemas.microsoft.com/office/powerpoint/2010/main" val="25028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6132</TotalTime>
  <Words>2618</Words>
  <Application>Microsoft Office PowerPoint</Application>
  <PresentationFormat>全屏显示(4:3)</PresentationFormat>
  <Paragraphs>162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Wei</cp:lastModifiedBy>
  <cp:revision>435</cp:revision>
  <dcterms:created xsi:type="dcterms:W3CDTF">2012-11-15T15:49:01Z</dcterms:created>
  <dcterms:modified xsi:type="dcterms:W3CDTF">2017-10-12T12:13:11Z</dcterms:modified>
</cp:coreProperties>
</file>