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605" r:id="rId4"/>
    <p:sldId id="258" r:id="rId5"/>
    <p:sldId id="513" r:id="rId6"/>
    <p:sldId id="606" r:id="rId7"/>
    <p:sldId id="533" r:id="rId8"/>
    <p:sldId id="534" r:id="rId9"/>
    <p:sldId id="474" r:id="rId10"/>
    <p:sldId id="535" r:id="rId11"/>
    <p:sldId id="536" r:id="rId12"/>
    <p:sldId id="537" r:id="rId13"/>
    <p:sldId id="280" r:id="rId14"/>
    <p:sldId id="357" r:id="rId15"/>
    <p:sldId id="586" r:id="rId16"/>
    <p:sldId id="587" r:id="rId17"/>
    <p:sldId id="588" r:id="rId18"/>
    <p:sldId id="589" r:id="rId19"/>
    <p:sldId id="590" r:id="rId20"/>
    <p:sldId id="603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604" r:id="rId29"/>
    <p:sldId id="598" r:id="rId30"/>
    <p:sldId id="599" r:id="rId31"/>
    <p:sldId id="600" r:id="rId32"/>
    <p:sldId id="601" r:id="rId33"/>
    <p:sldId id="6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E76B5-5353-4761-9362-C9B0FD3B7AB9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57667-C56C-4029-B4F0-B05FA74B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0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11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73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558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442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03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24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5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37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414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543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173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206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29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9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好医生引流作用明显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9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0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8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9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D62-47B8-4554-8CD6-0422046A4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C79FD-BA6D-434F-98D8-F6DDEE41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E458E-A334-4E2B-838F-2BB6E44D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EF51-BD7D-4374-8362-13171D50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296D-757C-4406-AC8E-A978112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24E9-F248-458E-A685-F942FD34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BBA7C-AF88-494B-AB53-C2549268E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92B5-F7ED-4F76-8BF3-6AF556C0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F168-AF98-43DA-96B9-CF76BC1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0C32-E50A-4680-B7D8-C87E5153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A5FBC-1988-46F2-BD8D-2599F3785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2D230-6AB2-4FC1-AC70-2EEBF582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1CBD-BB23-4A69-8793-0378F548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0B3C-AA7B-456A-B99C-BF0411B5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5DAC-833C-417D-B84F-5EF99286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6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22C3-943F-41F4-8654-F37D3F93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B857-B80B-4ED5-AEB2-5CE471DA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0B1C-E60B-4BF0-9DE8-E51B6AC0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13A9-4082-49E9-83AD-18652463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88DF-3734-4852-A861-877F161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AF5F-6152-4385-91A1-009FEE7A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0A04-22B6-4F83-A4C7-BE1E45B3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3C02-A9C0-42B7-8385-CDAF4B6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3309-0F7F-4766-8C19-295E9DA2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B9D4-7D80-4332-8EA5-717506C2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BCA0-98B0-4FF5-940A-A3586743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ADFC-18A3-4668-ACDC-ABF9C4C0B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9F74-4C60-4F8A-8DDD-FC3D0C8F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45A8-895B-4AF9-ABA7-AE672FF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2D6F-6156-4AE0-BD80-961FA847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AA2E9-AF64-48E2-9547-09A70770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0268-7FA9-4FCB-BC90-93D8997C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665F-A698-4391-BBE7-FEF992C3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43569-265F-41FD-B9BD-0E1C0419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9147-0D46-4DF4-A570-8061B19D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B8AC8-58BE-4126-8509-CB262B231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D9F52-6F1F-4216-AF29-9D97888F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895E9-D253-4D83-B853-8F87453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30235-6528-44B3-B5B9-E7021B56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C9CE-D1DB-4B56-81DD-95EE105D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5CF0B-93EF-4757-AFF8-420ECE35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DA48A-E147-4CD3-A2A5-F1BDBB29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31BAC-24FD-4B18-9CDF-A0358513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A5344-4581-4772-95B3-B47A8896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42804-E134-4A2A-9D59-12B0C219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BE4A8-9108-428E-B458-F3C8CE23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891E-2E99-41FD-92E0-BD18BBD9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0268-F552-4A87-9079-9DBD7B04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ED056-E28C-4C65-BA05-6D3722ED3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D6DEC-275A-4A45-AE43-34039D2A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F35F-AEA6-4D49-8C95-5E67AA45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7856-1957-41E7-9481-B1FDC99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A4ED-69B8-4F68-9B29-2E2391CB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DA042-6B48-4471-B05E-C62B8C02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4A6D-BAB3-453B-A902-EBBA062B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E30B1-034D-44E5-806A-D333B8ED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492A-BC34-4ADF-9831-37B2ECE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0930-0BBC-42BC-B1E5-907E9C3D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892B1-16F7-4590-BE98-DCA5AF1F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E90B4-BF19-4C58-9891-A96476D4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C799-A4D3-4604-A5A5-FE8D4FEE0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5E71-0F30-44AC-89FD-A0278C46211C}" type="datetimeFigureOut">
              <a:rPr lang="en-US" smtClean="0"/>
              <a:t>07/22/2020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C7DCD-169E-4A8D-9FB1-B143D8997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BD92-28BA-4F42-9EA0-19FDA5187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08BD-C148-4771-B6F9-3EB438B4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ime.com/" TargetMode="External"/><Relationship Id="rId7" Type="http://schemas.openxmlformats.org/officeDocument/2006/relationships/hyperlink" Target="https://echarts.apache.org/en/index.html" TargetMode="External"/><Relationship Id="rId2" Type="http://schemas.openxmlformats.org/officeDocument/2006/relationships/hyperlink" Target="https://www.bazhuay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phi.org/" TargetMode="External"/><Relationship Id="rId5" Type="http://schemas.openxmlformats.org/officeDocument/2006/relationships/hyperlink" Target="https://www.edureka.co/blog/data-science-and-machine-learning-for-non-programmers/" TargetMode="External"/><Relationship Id="rId4" Type="http://schemas.openxmlformats.org/officeDocument/2006/relationships/hyperlink" Target="https://www.cs.waikato.ac.nz/ml/wek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9392-194A-4E72-B06A-E1D5B9D05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Paper Process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E65A-B710-4676-92A2-9802A26C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</p:spTree>
    <p:extLst>
      <p:ext uri="{BB962C8B-B14F-4D97-AF65-F5344CB8AC3E}">
        <p14:creationId xmlns:p14="http://schemas.microsoft.com/office/powerpoint/2010/main" val="110833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Hypothesis &amp; Methods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Hypothesis 1</a:t>
            </a:r>
          </a:p>
          <a:p>
            <a:r>
              <a:rPr lang="en-US" altLang="zh-CN" b="1" dirty="0"/>
              <a:t>Does online health community have positive effect in persuading patients to subscribe doctors?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Relative Attributes</a:t>
            </a:r>
          </a:p>
          <a:p>
            <a:r>
              <a:rPr lang="zh-CN" altLang="en-US" b="1" dirty="0"/>
              <a:t>患者投票</a:t>
            </a:r>
            <a:endParaRPr lang="en-US" altLang="zh-CN" b="1" dirty="0"/>
          </a:p>
          <a:p>
            <a:r>
              <a:rPr lang="zh-CN" altLang="en-US" b="1" dirty="0"/>
              <a:t>患者问答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2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Hypothesis &amp; Methods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219201"/>
            <a:ext cx="8229600" cy="4937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Hypothesis 2.1</a:t>
            </a:r>
          </a:p>
          <a:p>
            <a:r>
              <a:rPr lang="en-US" altLang="zh-CN" b="1" dirty="0"/>
              <a:t>Does doctors with higher academic abilities rank high in online health communities?</a:t>
            </a:r>
          </a:p>
          <a:p>
            <a:pPr marL="0" indent="0">
              <a:buNone/>
            </a:pPr>
            <a:r>
              <a:rPr lang="en-US" altLang="zh-CN" b="1" dirty="0"/>
              <a:t>Hypothesis 2.2</a:t>
            </a:r>
          </a:p>
          <a:p>
            <a:r>
              <a:rPr lang="en-US" altLang="zh-CN" b="1" dirty="0"/>
              <a:t>Does doctors with high ranking have corresponding academic abilities?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Relative Attributes</a:t>
            </a:r>
          </a:p>
          <a:p>
            <a:r>
              <a:rPr lang="zh-CN" altLang="en-US" b="1" dirty="0"/>
              <a:t>好大夫：患者投票、好评、患者数量、推荐热度</a:t>
            </a:r>
            <a:endParaRPr lang="en-US" altLang="zh-CN" b="1" dirty="0"/>
          </a:p>
          <a:p>
            <a:r>
              <a:rPr lang="zh-CN" altLang="en-US" b="1" dirty="0"/>
              <a:t>百度学术：发表期刊数量、</a:t>
            </a:r>
            <a:r>
              <a:rPr lang="en-US" altLang="zh-CN" b="1" dirty="0"/>
              <a:t>H</a:t>
            </a:r>
            <a:r>
              <a:rPr lang="zh-CN" altLang="en-US" b="1" dirty="0"/>
              <a:t>指数、</a:t>
            </a:r>
            <a:r>
              <a:rPr lang="en-US" altLang="zh-CN" b="1" dirty="0"/>
              <a:t>G</a:t>
            </a:r>
            <a:r>
              <a:rPr lang="zh-CN" altLang="en-US" b="1" dirty="0"/>
              <a:t>指数、引用数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Hypothesis &amp; Methods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Hypothesis 3</a:t>
            </a:r>
          </a:p>
          <a:p>
            <a:r>
              <a:rPr lang="en-US" altLang="zh-CN" b="1" dirty="0"/>
              <a:t>Does doctors with exaggerated reputation have spam reviews?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Relative Attributes</a:t>
            </a:r>
          </a:p>
          <a:p>
            <a:r>
              <a:rPr lang="en-US" altLang="zh-CN" b="1" dirty="0"/>
              <a:t>Tags based on hypothesis 2</a:t>
            </a:r>
          </a:p>
          <a:p>
            <a:r>
              <a:rPr lang="en-US" altLang="zh-CN" b="1" dirty="0"/>
              <a:t>Text classification</a:t>
            </a:r>
            <a:endParaRPr lang="zh-CN" altLang="en-US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3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614914"/>
            <a:ext cx="9144000" cy="2428892"/>
          </a:xfrm>
          <a:prstGeom prst="rect">
            <a:avLst/>
          </a:prstGeom>
          <a:gradFill flip="none" rotWithShape="1">
            <a:gsLst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0424" y="2204864"/>
            <a:ext cx="8392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An Enterprise Knowledge Graph (EKG) Mining Framework for Stock Prediction 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229"/>
          <p:cNvCxnSpPr>
            <a:cxnSpLocks noChangeShapeType="1"/>
          </p:cNvCxnSpPr>
          <p:nvPr/>
        </p:nvCxnSpPr>
        <p:spPr bwMode="auto">
          <a:xfrm>
            <a:off x="1524001" y="407194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7" name="直接连接符 229"/>
          <p:cNvCxnSpPr>
            <a:cxnSpLocks noChangeShapeType="1"/>
          </p:cNvCxnSpPr>
          <p:nvPr/>
        </p:nvCxnSpPr>
        <p:spPr bwMode="auto">
          <a:xfrm>
            <a:off x="1524001" y="157161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sp>
        <p:nvSpPr>
          <p:cNvPr id="10" name="TextBox 9"/>
          <p:cNvSpPr txBox="1"/>
          <p:nvPr/>
        </p:nvSpPr>
        <p:spPr>
          <a:xfrm>
            <a:off x="2207568" y="4442337"/>
            <a:ext cx="7776864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Kunlin</a:t>
            </a:r>
            <a:endParaRPr lang="en-US" altLang="zh-CN" sz="2400" b="1" u="sng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f35ea009087b38036b60fb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0710" y="142852"/>
            <a:ext cx="1080120" cy="10710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E7CB1E-5016-454E-922E-4C6AFCD018C8}"/>
              </a:ext>
            </a:extLst>
          </p:cNvPr>
          <p:cNvSpPr txBox="1"/>
          <p:nvPr/>
        </p:nvSpPr>
        <p:spPr>
          <a:xfrm>
            <a:off x="1936492" y="3375864"/>
            <a:ext cx="83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Yuxin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Zhang, Kunlin Yang, Wei Du, Wei Xu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Contents</a:t>
            </a:r>
            <a:endParaRPr lang="en-US" altLang="zh-CN" sz="2800" b="1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 rot="10800000">
            <a:off x="2861990" y="1369913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2573066" y="1314352"/>
            <a:ext cx="793750" cy="790575"/>
            <a:chOff x="3876" y="1456"/>
            <a:chExt cx="1590" cy="1588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Freeform 8"/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855640" y="1412776"/>
            <a:ext cx="5592762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/>
              <a:t>           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2723858" y="1425476"/>
            <a:ext cx="5540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 rot="10800000">
            <a:off x="2861990" y="2484338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612732" y="2428777"/>
            <a:ext cx="793750" cy="790575"/>
            <a:chOff x="3876" y="1456"/>
            <a:chExt cx="1590" cy="1588"/>
          </a:xfrm>
        </p:grpSpPr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45" name="Oval 15"/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16"/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Freeform 17"/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2855640" y="2527201"/>
            <a:ext cx="5592762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>
                <a:latin typeface="+mn-ea"/>
              </a:rPr>
              <a:t>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Enterprise Knowledge Graph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2723858" y="2539901"/>
            <a:ext cx="5540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 rot="10800000">
            <a:off x="2861990" y="3578126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2612732" y="3522564"/>
            <a:ext cx="793750" cy="790575"/>
            <a:chOff x="3876" y="1456"/>
            <a:chExt cx="1590" cy="1588"/>
          </a:xfrm>
        </p:grpSpPr>
        <p:grpSp>
          <p:nvGrpSpPr>
            <p:cNvPr id="51" name="Group 23"/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54" name="Oval 24"/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Freeform 26"/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2855640" y="3620989"/>
            <a:ext cx="5592762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/>
              <a:t>           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Influence Propagation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723858" y="3633689"/>
            <a:ext cx="554037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8" name="Rectangle 21">
            <a:extLst>
              <a:ext uri="{FF2B5EF4-FFF2-40B4-BE49-F238E27FC236}">
                <a16:creationId xmlns:a16="http://schemas.microsoft.com/office/drawing/2014/main" id="{37B5F655-861A-42BC-B5FD-1A0A08A93CC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60824" y="4564683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Group 22">
            <a:extLst>
              <a:ext uri="{FF2B5EF4-FFF2-40B4-BE49-F238E27FC236}">
                <a16:creationId xmlns:a16="http://schemas.microsoft.com/office/drawing/2014/main" id="{DD52E30A-9B18-4FE1-B770-CB442DD476A0}"/>
              </a:ext>
            </a:extLst>
          </p:cNvPr>
          <p:cNvGrpSpPr>
            <a:grpSpLocks/>
          </p:cNvGrpSpPr>
          <p:nvPr/>
        </p:nvGrpSpPr>
        <p:grpSpPr bwMode="auto">
          <a:xfrm>
            <a:off x="2611566" y="4509121"/>
            <a:ext cx="793750" cy="790575"/>
            <a:chOff x="3876" y="1456"/>
            <a:chExt cx="1590" cy="1588"/>
          </a:xfrm>
        </p:grpSpPr>
        <p:grpSp>
          <p:nvGrpSpPr>
            <p:cNvPr id="60" name="Group 23">
              <a:extLst>
                <a:ext uri="{FF2B5EF4-FFF2-40B4-BE49-F238E27FC236}">
                  <a16:creationId xmlns:a16="http://schemas.microsoft.com/office/drawing/2014/main" id="{E6F02B62-DAB5-44FA-8B0B-8550D8C65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63" name="Oval 24">
                <a:extLst>
                  <a:ext uri="{FF2B5EF4-FFF2-40B4-BE49-F238E27FC236}">
                    <a16:creationId xmlns:a16="http://schemas.microsoft.com/office/drawing/2014/main" id="{1479A3E6-F48E-42BF-B7C0-7C5E23D6A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25">
                <a:extLst>
                  <a:ext uri="{FF2B5EF4-FFF2-40B4-BE49-F238E27FC236}">
                    <a16:creationId xmlns:a16="http://schemas.microsoft.com/office/drawing/2014/main" id="{8C45C93A-3A5B-4F49-9F3E-BC13FDDCF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5FA4F4EA-9495-4990-8EE7-BD9FF59DE80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8FA4065-FD9B-43DD-9B5D-7C813C3FAF55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Rectangle 28">
            <a:extLst>
              <a:ext uri="{FF2B5EF4-FFF2-40B4-BE49-F238E27FC236}">
                <a16:creationId xmlns:a16="http://schemas.microsoft.com/office/drawing/2014/main" id="{099095CA-70D2-4038-AEC5-FE09F0AA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474" y="4607546"/>
            <a:ext cx="5592762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/>
              <a:t>           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FC8D29CA-5876-4B3C-B742-904669EA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692" y="4620246"/>
            <a:ext cx="554037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6" name="Rectangle 21">
            <a:extLst>
              <a:ext uri="{FF2B5EF4-FFF2-40B4-BE49-F238E27FC236}">
                <a16:creationId xmlns:a16="http://schemas.microsoft.com/office/drawing/2014/main" id="{BB3E6F1E-BEEA-492D-A554-5E3320B044A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60824" y="5572795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" name="Group 22">
            <a:extLst>
              <a:ext uri="{FF2B5EF4-FFF2-40B4-BE49-F238E27FC236}">
                <a16:creationId xmlns:a16="http://schemas.microsoft.com/office/drawing/2014/main" id="{4F4A8BB3-9FB2-4409-8516-D1B28D4CDE78}"/>
              </a:ext>
            </a:extLst>
          </p:cNvPr>
          <p:cNvGrpSpPr>
            <a:grpSpLocks/>
          </p:cNvGrpSpPr>
          <p:nvPr/>
        </p:nvGrpSpPr>
        <p:grpSpPr bwMode="auto">
          <a:xfrm>
            <a:off x="2611566" y="5517233"/>
            <a:ext cx="793750" cy="790575"/>
            <a:chOff x="3876" y="1456"/>
            <a:chExt cx="1590" cy="1588"/>
          </a:xfrm>
        </p:grpSpPr>
        <p:grpSp>
          <p:nvGrpSpPr>
            <p:cNvPr id="78" name="Group 23">
              <a:extLst>
                <a:ext uri="{FF2B5EF4-FFF2-40B4-BE49-F238E27FC236}">
                  <a16:creationId xmlns:a16="http://schemas.microsoft.com/office/drawing/2014/main" id="{28C53F7F-2B78-4D86-B53C-53CCDCC65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81" name="Oval 24">
                <a:extLst>
                  <a:ext uri="{FF2B5EF4-FFF2-40B4-BE49-F238E27FC236}">
                    <a16:creationId xmlns:a16="http://schemas.microsoft.com/office/drawing/2014/main" id="{F220BEFE-1636-474C-BFC3-B2828D6B4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Oval 25">
                <a:extLst>
                  <a:ext uri="{FF2B5EF4-FFF2-40B4-BE49-F238E27FC236}">
                    <a16:creationId xmlns:a16="http://schemas.microsoft.com/office/drawing/2014/main" id="{0396789F-BC7F-42A4-87D8-4934FB513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84F0890-A090-4AF3-8CC5-44A2916E8DC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5179BD98-4E5E-440A-8FD7-455E68CE9768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" name="Rectangle 28">
            <a:extLst>
              <a:ext uri="{FF2B5EF4-FFF2-40B4-BE49-F238E27FC236}">
                <a16:creationId xmlns:a16="http://schemas.microsoft.com/office/drawing/2014/main" id="{6E72BB00-C355-4A01-97AF-70F41889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474" y="5615658"/>
            <a:ext cx="5592762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/>
              <a:t>           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927C166E-5007-4B6A-BBB6-87BF7887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692" y="5628358"/>
            <a:ext cx="554037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1317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Introduction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Stock price movement prediction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Prediction target: up or down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External impacts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Events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Economic factors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Sentiments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Enterprise interaction? 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8" name="Picture 2" descr="https://timgsa.baidu.com/timg?image&amp;quality=80&amp;size=b9999_10000&amp;sec=1529433724936&amp;di=8173054858d4771563b86bee6ec048c5&amp;imgtype=0&amp;src=http%3A%2F%2Fpic.58pic.com%2F58pic%2F14%2F20%2F92%2F38S58PICniE_1024.jpg">
            <a:extLst>
              <a:ext uri="{FF2B5EF4-FFF2-40B4-BE49-F238E27FC236}">
                <a16:creationId xmlns:a16="http://schemas.microsoft.com/office/drawing/2014/main" id="{57ED6E8E-8A62-4D34-B771-D9BCCBAA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22" y="3573017"/>
            <a:ext cx="2492822" cy="324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Introduction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Enterprise Knowledge Graph (EKG)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Enterprise relationships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Wide applications, e.g. mining investment relationships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connected-data.london/wp-content/uploads/2018/04/CDL-1-750x500.png">
            <a:extLst>
              <a:ext uri="{FF2B5EF4-FFF2-40B4-BE49-F238E27FC236}">
                <a16:creationId xmlns:a16="http://schemas.microsoft.com/office/drawing/2014/main" id="{59020C27-178D-43EB-A9D2-B175273B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257" y="3429000"/>
            <a:ext cx="4767486" cy="31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86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Introduction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Influence Propagation in Graph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Cascade model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Multi-relation influence propagation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F992E69-8892-4805-B9FF-295A04588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03" y="3573017"/>
            <a:ext cx="35718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21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Framework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3AEEE-CEAA-4783-B3DA-FF846BAE7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44" y="1141709"/>
            <a:ext cx="6377712" cy="51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Enterprise Knowledge Graph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3BEF142-69C9-4330-B6DE-6449F42C4981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Construction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Enterprise: Top 500 enterprises and their related enterprises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Relation: 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Cooperate: financial news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Control: accounting reports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Compete: overlapped business scopes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Data sources: web pages, non-textual data (e.g. PDF)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D2DF-A681-4139-AA31-94E6F4B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C829-90AD-4BAD-BDAE-75BA304A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Dataset-oriented (Tutorial 4)</a:t>
            </a:r>
          </a:p>
          <a:p>
            <a:r>
              <a:rPr lang="en-US" dirty="0"/>
              <a:t>Traditional dataset + Traditional Task + Combination of method</a:t>
            </a:r>
          </a:p>
          <a:p>
            <a:r>
              <a:rPr lang="en-US" dirty="0"/>
              <a:t>Traditional dataset + Innovative Task + Traditional method</a:t>
            </a:r>
          </a:p>
          <a:p>
            <a:pPr lvl="1"/>
            <a:r>
              <a:rPr lang="en-US" dirty="0"/>
              <a:t>Related to your major</a:t>
            </a:r>
          </a:p>
          <a:p>
            <a:r>
              <a:rPr lang="en-US" dirty="0"/>
              <a:t>Innovative dataset + Innovative Task + Traditional method</a:t>
            </a:r>
          </a:p>
          <a:p>
            <a:pPr lvl="1"/>
            <a:r>
              <a:rPr lang="en-US" dirty="0"/>
              <a:t>Related to your major/interest</a:t>
            </a:r>
          </a:p>
        </p:txBody>
      </p:sp>
    </p:spTree>
    <p:extLst>
      <p:ext uri="{BB962C8B-B14F-4D97-AF65-F5344CB8AC3E}">
        <p14:creationId xmlns:p14="http://schemas.microsoft.com/office/powerpoint/2010/main" val="421996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Enterprise Knowledge Graph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3BEF142-69C9-4330-B6DE-6449F42C4981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Techniques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Named entity recognition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Neural relation extraction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Disambiguation 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Apple, Apple Inc., Apple Computer Inc.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2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Enterprise Knowledge Graph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3BEF142-69C9-4330-B6DE-6449F42C4981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Representation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𝐺</a:t>
            </a:r>
            <a:r>
              <a:rPr lang="en-US" altLang="zh-CN" sz="2400" dirty="0">
                <a:cs typeface="Times New Roman" panose="02020603050405020304" pitchFamily="18" charset="0"/>
              </a:rPr>
              <a:t>=(</a:t>
            </a:r>
            <a:r>
              <a:rPr lang="zh-CN" altLang="en-US" sz="2400" dirty="0">
                <a:cs typeface="Times New Roman" panose="02020603050405020304" pitchFamily="18" charset="0"/>
              </a:rPr>
              <a:t>𝑉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cs typeface="Times New Roman" panose="02020603050405020304" pitchFamily="18" charset="0"/>
              </a:rPr>
              <a:t>𝐸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endParaRPr lang="en-US" altLang="zh-CN" sz="2000" i="1" u="sng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i="1" dirty="0">
                <a:cs typeface="Times New Roman" panose="02020603050405020304" pitchFamily="18" charset="0"/>
              </a:rPr>
              <a:t>V</a:t>
            </a:r>
            <a:r>
              <a:rPr lang="en-US" altLang="zh-CN" dirty="0">
                <a:cs typeface="Times New Roman" panose="02020603050405020304" pitchFamily="18" charset="0"/>
              </a:rPr>
              <a:t>: enterprises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𝐸=𝐸1∪𝐸2∪𝐸3∪𝐸4:</a:t>
            </a:r>
          </a:p>
          <a:p>
            <a:pPr lvl="3">
              <a:lnSpc>
                <a:spcPct val="150000"/>
              </a:lnSpc>
            </a:pPr>
            <a:r>
              <a:rPr lang="en-US" sz="2400" dirty="0"/>
              <a:t>cooperative, competitive, controlled, controlling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Weight</a:t>
            </a:r>
          </a:p>
          <a:p>
            <a:pPr lvl="3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Price-to-Earning Ratio (PE): </a:t>
            </a:r>
            <a:r>
              <a:rPr lang="en-US" dirty="0"/>
              <a:t>LOG(𝑃𝐸ℎ)∗LOG(𝑃𝐸𝑡)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Control proportion</a:t>
            </a:r>
          </a:p>
          <a:p>
            <a:pPr lvl="1">
              <a:lnSpc>
                <a:spcPct val="150000"/>
              </a:lnSpc>
            </a:pPr>
            <a:endParaRPr lang="en-US" altLang="zh-CN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2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Influence Propagation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945CA-0A2C-48C8-8FE5-DCA2C8E9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8" y="3645025"/>
            <a:ext cx="3933825" cy="282892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Definitions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Focal enterprise &amp; its relevant enterprises</a:t>
            </a:r>
            <a:endParaRPr lang="en-US" altLang="zh-CN" sz="2400" i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Similarity between different relationships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Influence Propagation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945CA-0A2C-48C8-8FE5-DCA2C8E9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16" y="3912444"/>
            <a:ext cx="3933825" cy="282892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052736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Propagation assumptions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Travel through same relationship links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Travel through other relationship links (similarity)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Influence weakens during travel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Shortest path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0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Influence Propagation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Similarity between different relations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Energy transmitting between neighbors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Energy from node j: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Power of node i: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312F6-FDFC-433C-8742-794A9035F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64" y="2708920"/>
            <a:ext cx="4257473" cy="792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773DF-7E5A-4D2E-B379-43412E242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402" y="4027377"/>
            <a:ext cx="3562477" cy="673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1A0CC-AA15-41F9-8A70-BB4DBD186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610" y="5445224"/>
            <a:ext cx="2510780" cy="7478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235ECA-22D8-4043-948B-3F1844B19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644" y="3429000"/>
            <a:ext cx="1969844" cy="18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Influence Propagation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Similarity between different relations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Similarity between different relationship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07B56-0A55-45AA-8546-8FE5AD7C7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51" y="2852936"/>
            <a:ext cx="4243299" cy="732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12879-D2E7-42B7-91EB-4ED36ECEB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780" y="3933056"/>
            <a:ext cx="1938441" cy="6636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A5AE79-FBA7-4B4F-9C22-AC9952B87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335" y="4681032"/>
            <a:ext cx="3531331" cy="19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Influence Propagation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Multi-Relation Influence Propagation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Target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Influence from node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 to node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 on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 relation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I(v, u, </a:t>
            </a:r>
            <a:r>
              <a:rPr lang="en-US" i="1" dirty="0" err="1"/>
              <a:t>i</a:t>
            </a:r>
            <a:r>
              <a:rPr lang="en-US" i="1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Relevant enterprise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. Focal enterprise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98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Influence Propagation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Multi-Relation Influence Propagation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Formulation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β=0.5  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FB06F-200F-45F7-B3D3-92338F959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2" y="2420889"/>
            <a:ext cx="5675417" cy="14021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1862D-07C1-412D-8AD8-A655E55B2BA0}"/>
              </a:ext>
            </a:extLst>
          </p:cNvPr>
          <p:cNvSpPr/>
          <p:nvPr/>
        </p:nvSpPr>
        <p:spPr>
          <a:xfrm>
            <a:off x="4151784" y="4475112"/>
            <a:ext cx="648072" cy="682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5EC9DD-F1F6-46BA-BFA5-A7A7EB90E695}"/>
              </a:ext>
            </a:extLst>
          </p:cNvPr>
          <p:cNvSpPr/>
          <p:nvPr/>
        </p:nvSpPr>
        <p:spPr>
          <a:xfrm>
            <a:off x="5519937" y="4458423"/>
            <a:ext cx="648072" cy="682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98DE65-4934-4825-8771-C11D95FC87E0}"/>
              </a:ext>
            </a:extLst>
          </p:cNvPr>
          <p:cNvSpPr/>
          <p:nvPr/>
        </p:nvSpPr>
        <p:spPr>
          <a:xfrm>
            <a:off x="6888088" y="4437112"/>
            <a:ext cx="648072" cy="682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8F4B92-70F3-477D-A39D-0ECE48ACA96C}"/>
              </a:ext>
            </a:extLst>
          </p:cNvPr>
          <p:cNvSpPr/>
          <p:nvPr/>
        </p:nvSpPr>
        <p:spPr>
          <a:xfrm>
            <a:off x="4927563" y="4708818"/>
            <a:ext cx="504056" cy="1250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968F12-B20A-4D7C-9C56-360F2A5A66DA}"/>
              </a:ext>
            </a:extLst>
          </p:cNvPr>
          <p:cNvSpPr/>
          <p:nvPr/>
        </p:nvSpPr>
        <p:spPr>
          <a:xfrm>
            <a:off x="6256327" y="4736955"/>
            <a:ext cx="504056" cy="1250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028F9A-C166-4812-B8A8-1228C89755FB}"/>
              </a:ext>
            </a:extLst>
          </p:cNvPr>
          <p:cNvSpPr/>
          <p:nvPr/>
        </p:nvSpPr>
        <p:spPr>
          <a:xfrm>
            <a:off x="4871865" y="5555232"/>
            <a:ext cx="648072" cy="682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V/</a:t>
            </a:r>
            <a:r>
              <a:rPr lang="en-US" dirty="0"/>
              <a:t>U1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6C3E12-D1AF-4C08-B852-B3014EF23BFB}"/>
              </a:ext>
            </a:extLst>
          </p:cNvPr>
          <p:cNvSpPr/>
          <p:nvPr/>
        </p:nvSpPr>
        <p:spPr>
          <a:xfrm>
            <a:off x="6240016" y="5533921"/>
            <a:ext cx="648072" cy="682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88DB97C-9308-4171-A755-1435D3A69DF3}"/>
              </a:ext>
            </a:extLst>
          </p:cNvPr>
          <p:cNvSpPr/>
          <p:nvPr/>
        </p:nvSpPr>
        <p:spPr>
          <a:xfrm>
            <a:off x="5608255" y="5833764"/>
            <a:ext cx="504056" cy="1250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9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Influence Propagation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Multi-Relation Influence Propagation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Feature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EKG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Other technical indicators KDJ index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History prices and movements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AB48E9-F6A6-48E8-B89D-20ED8BCEF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1" y="3159063"/>
            <a:ext cx="3413909" cy="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Stock data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Data duration: 2016.01.01-2016.12.31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Data source: Wind terminal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Labels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Up, Down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Compare closing price between t and t-1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07F80-7F75-4334-BDCB-9CAEAB92A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1" y="5365204"/>
            <a:ext cx="4741917" cy="1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5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2029-DA0F-4F21-9CD1-5ACD8B1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B6EC-D7BF-47E8-B9E3-78C55054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Hypothesis</a:t>
            </a:r>
          </a:p>
          <a:p>
            <a:r>
              <a:rPr lang="en-US" dirty="0"/>
              <a:t>Machine Learning/Data mining</a:t>
            </a:r>
          </a:p>
        </p:txBody>
      </p:sp>
    </p:spTree>
    <p:extLst>
      <p:ext uri="{BB962C8B-B14F-4D97-AF65-F5344CB8AC3E}">
        <p14:creationId xmlns:p14="http://schemas.microsoft.com/office/powerpoint/2010/main" val="1449440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Knowledge graph data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Data duration: 2014.01.01-2016.11.31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Data source: </a:t>
            </a:r>
            <a:r>
              <a:rPr lang="en-US" altLang="zh-CN" sz="2800" dirty="0" err="1">
                <a:cs typeface="Times New Roman" panose="02020603050405020304" pitchFamily="18" charset="0"/>
              </a:rPr>
              <a:t>Sina</a:t>
            </a:r>
            <a:r>
              <a:rPr lang="en-US" altLang="zh-CN" sz="2800" dirty="0">
                <a:cs typeface="Times New Roman" panose="02020603050405020304" pitchFamily="18" charset="0"/>
              </a:rPr>
              <a:t> Finance, QQ Finance and </a:t>
            </a:r>
            <a:r>
              <a:rPr lang="en-US" altLang="zh-CN" sz="2800" dirty="0" err="1">
                <a:cs typeface="Times New Roman" panose="02020603050405020304" pitchFamily="18" charset="0"/>
              </a:rPr>
              <a:t>Fenghuang</a:t>
            </a:r>
            <a:r>
              <a:rPr lang="en-US" altLang="zh-CN" sz="2800" dirty="0">
                <a:cs typeface="Times New Roman" panose="02020603050405020304" pitchFamily="18" charset="0"/>
              </a:rPr>
              <a:t> Finance, annual reports of Top 500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Enterprises: </a:t>
            </a:r>
            <a:r>
              <a:rPr lang="en-US" altLang="zh-CN" sz="2400" dirty="0">
                <a:cs typeface="Times New Roman" panose="02020603050405020304" pitchFamily="18" charset="0"/>
              </a:rPr>
              <a:t>Top 500 and relevant enterprises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031A59-E7BD-4405-A38C-08EB0CD11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22" y="4653137"/>
            <a:ext cx="7119437" cy="16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31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Performance evaluation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Confusion matrix 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Accuracy, F-measure, Matthews Correlation Coefficient: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03832-A288-4B4C-981B-0801D38DE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1" y="2564904"/>
            <a:ext cx="4725525" cy="648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71E60-4E7E-4B8D-B0AB-E1D472D61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271" y="4149081"/>
            <a:ext cx="4645459" cy="20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4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Experiments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64206-A40E-4DCD-8E78-13E3B7479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662" y="1083542"/>
            <a:ext cx="6075701" cy="57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32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Conclusion</a:t>
            </a: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C442DD-DCAA-4933-94B3-807863B069EA}"/>
              </a:ext>
            </a:extLst>
          </p:cNvPr>
          <p:cNvSpPr txBox="1">
            <a:spLocks noChangeArrowheads="1"/>
          </p:cNvSpPr>
          <p:nvPr/>
        </p:nvSpPr>
        <p:spPr>
          <a:xfrm>
            <a:off x="1560512" y="1124744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Knowing about the history is not enough for predicting the future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Enterprise knowledge graph can influence the stock price to some extent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Deep neural networks are good at capturing complex features</a:t>
            </a:r>
          </a:p>
        </p:txBody>
      </p:sp>
    </p:spTree>
    <p:extLst>
      <p:ext uri="{BB962C8B-B14F-4D97-AF65-F5344CB8AC3E}">
        <p14:creationId xmlns:p14="http://schemas.microsoft.com/office/powerpoint/2010/main" val="11115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8913-4C49-4868-A0A4-AF13407A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C4A6-CE59-4755-9A71-8CDC1A62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data collection:</a:t>
            </a:r>
          </a:p>
          <a:p>
            <a:pPr lvl="1"/>
            <a:r>
              <a:rPr lang="zh-CN" altLang="en-US" dirty="0"/>
              <a:t>八爪鱼 </a:t>
            </a:r>
            <a:r>
              <a:rPr lang="en-US" dirty="0">
                <a:hlinkClick r:id="rId2"/>
              </a:rPr>
              <a:t>https://www.bazhuayu.com/</a:t>
            </a:r>
            <a:endParaRPr lang="en-US" dirty="0"/>
          </a:p>
          <a:p>
            <a:pPr lvl="1"/>
            <a:r>
              <a:rPr lang="en-US" dirty="0"/>
              <a:t>Python Scrapy</a:t>
            </a:r>
          </a:p>
          <a:p>
            <a:r>
              <a:rPr lang="en-US" dirty="0"/>
              <a:t>For data analysis </a:t>
            </a:r>
          </a:p>
          <a:p>
            <a:pPr lvl="1"/>
            <a:r>
              <a:rPr lang="en-US" dirty="0" err="1"/>
              <a:t>Knime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https://www.knime.com/</a:t>
            </a:r>
            <a:endParaRPr lang="en-US" dirty="0"/>
          </a:p>
          <a:p>
            <a:pPr lvl="1"/>
            <a:r>
              <a:rPr lang="en-US" dirty="0"/>
              <a:t>Weka </a:t>
            </a:r>
            <a:r>
              <a:rPr lang="en-US" dirty="0">
                <a:hlinkClick r:id="rId4"/>
              </a:rPr>
              <a:t>https://www.cs.waikato.ac.nz/ml/weka/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https://www.edureka.co/blog/data-science-and-machine-learning-for-non-programmers/</a:t>
            </a:r>
            <a:endParaRPr lang="en-US" dirty="0"/>
          </a:p>
          <a:p>
            <a:pPr lvl="1"/>
            <a:r>
              <a:rPr lang="en-US" dirty="0"/>
              <a:t>Python </a:t>
            </a:r>
            <a:r>
              <a:rPr lang="en-US" dirty="0" err="1"/>
              <a:t>sk</a:t>
            </a:r>
            <a:r>
              <a:rPr lang="en-US" dirty="0"/>
              <a:t>-learn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For graph visualization</a:t>
            </a:r>
          </a:p>
          <a:p>
            <a:pPr lvl="1"/>
            <a:r>
              <a:rPr lang="en-US" dirty="0"/>
              <a:t>Gephi </a:t>
            </a:r>
            <a:r>
              <a:rPr lang="en-US" dirty="0">
                <a:hlinkClick r:id="rId6"/>
              </a:rPr>
              <a:t>https://gephi.org/</a:t>
            </a:r>
            <a:endParaRPr lang="en-US" dirty="0"/>
          </a:p>
          <a:p>
            <a:pPr lvl="1"/>
            <a:r>
              <a:rPr lang="en-US" dirty="0" err="1"/>
              <a:t>Echarts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https://echarts.apache.org/en/index.html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614914"/>
            <a:ext cx="9144000" cy="2428892"/>
          </a:xfrm>
          <a:prstGeom prst="rect">
            <a:avLst/>
          </a:prstGeom>
          <a:gradFill flip="none" rotWithShape="1">
            <a:gsLst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6492" y="2437499"/>
            <a:ext cx="8392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 we find credible doctors through online health communities?</a:t>
            </a:r>
          </a:p>
        </p:txBody>
      </p:sp>
      <p:cxnSp>
        <p:nvCxnSpPr>
          <p:cNvPr id="6" name="直接连接符 229"/>
          <p:cNvCxnSpPr>
            <a:cxnSpLocks noChangeShapeType="1"/>
          </p:cNvCxnSpPr>
          <p:nvPr/>
        </p:nvCxnSpPr>
        <p:spPr bwMode="auto">
          <a:xfrm>
            <a:off x="1524001" y="407194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7" name="直接连接符 229"/>
          <p:cNvCxnSpPr>
            <a:cxnSpLocks noChangeShapeType="1"/>
          </p:cNvCxnSpPr>
          <p:nvPr/>
        </p:nvCxnSpPr>
        <p:spPr bwMode="auto">
          <a:xfrm>
            <a:off x="1524001" y="157161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820D0-C682-492F-8168-6563189FF9D7}"/>
              </a:ext>
            </a:extLst>
          </p:cNvPr>
          <p:cNvSpPr txBox="1"/>
          <p:nvPr/>
        </p:nvSpPr>
        <p:spPr>
          <a:xfrm>
            <a:off x="2207568" y="4442337"/>
            <a:ext cx="7776864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Kunlin</a:t>
            </a:r>
            <a:endParaRPr lang="en-US" altLang="zh-CN" sz="2400" b="1" u="sng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1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Contents</a:t>
            </a:r>
            <a:endParaRPr lang="en-US" altLang="zh-CN" sz="2800" b="1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 rot="10800000">
            <a:off x="2861990" y="1369913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2573066" y="1314352"/>
            <a:ext cx="793750" cy="790575"/>
            <a:chOff x="3876" y="1456"/>
            <a:chExt cx="1590" cy="1588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Freeform 8"/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855640" y="1412776"/>
            <a:ext cx="5592762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/>
              <a:t>           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2723858" y="1425476"/>
            <a:ext cx="5540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 rot="10800000">
            <a:off x="2861990" y="2484338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612732" y="2428777"/>
            <a:ext cx="793750" cy="790575"/>
            <a:chOff x="3876" y="1456"/>
            <a:chExt cx="1590" cy="1588"/>
          </a:xfrm>
        </p:grpSpPr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45" name="Oval 15"/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16"/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Freeform 17"/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2855640" y="2527201"/>
            <a:ext cx="5592762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>
                <a:latin typeface="+mn-ea"/>
              </a:rPr>
              <a:t>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Innovation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2723858" y="2539901"/>
            <a:ext cx="5540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 rot="10800000">
            <a:off x="2861990" y="3578126"/>
            <a:ext cx="6259512" cy="6667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039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2612732" y="3522564"/>
            <a:ext cx="793750" cy="790575"/>
            <a:chOff x="3876" y="1456"/>
            <a:chExt cx="1590" cy="1588"/>
          </a:xfrm>
        </p:grpSpPr>
        <p:grpSp>
          <p:nvGrpSpPr>
            <p:cNvPr id="51" name="Group 23"/>
            <p:cNvGrpSpPr>
              <a:grpSpLocks/>
            </p:cNvGrpSpPr>
            <p:nvPr/>
          </p:nvGrpSpPr>
          <p:grpSpPr bwMode="auto">
            <a:xfrm>
              <a:off x="3876" y="1456"/>
              <a:ext cx="1590" cy="1588"/>
              <a:chOff x="3785" y="1683"/>
              <a:chExt cx="1136" cy="1134"/>
            </a:xfrm>
          </p:grpSpPr>
          <p:sp>
            <p:nvSpPr>
              <p:cNvPr id="54" name="Oval 24"/>
              <p:cNvSpPr>
                <a:spLocks noChangeArrowheads="1"/>
              </p:cNvSpPr>
              <p:nvPr/>
            </p:nvSpPr>
            <p:spPr bwMode="auto">
              <a:xfrm>
                <a:off x="3785" y="1683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alpha val="89999"/>
                    </a:schemeClr>
                  </a:gs>
                  <a:gs pos="50000">
                    <a:schemeClr val="bg1"/>
                  </a:gs>
                  <a:gs pos="100000">
                    <a:schemeClr val="bg2">
                      <a:alpha val="89999"/>
                    </a:schemeClr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3849" y="1745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Freeform 26"/>
            <p:cNvSpPr>
              <a:spLocks/>
            </p:cNvSpPr>
            <p:nvPr/>
          </p:nvSpPr>
          <p:spPr bwMode="auto">
            <a:xfrm rot="-5400000">
              <a:off x="4266" y="1946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999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 rot="-16200000">
              <a:off x="4464" y="1343"/>
              <a:ext cx="606" cy="121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173"/>
                </a:cxn>
                <a:cxn ang="0">
                  <a:pos x="174" y="348"/>
                </a:cxn>
                <a:cxn ang="0">
                  <a:pos x="174" y="174"/>
                </a:cxn>
                <a:cxn ang="0">
                  <a:pos x="173" y="0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2855640" y="3620989"/>
            <a:ext cx="5592762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1400" dirty="0"/>
              <a:t>           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Hypothesis &amp; Methods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723858" y="3633689"/>
            <a:ext cx="554037" cy="56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Introduction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Hospitals or doctors with exaggerated reputation in online communities</a:t>
            </a:r>
          </a:p>
          <a:p>
            <a:pPr lvl="1"/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High healthcare costs</a:t>
            </a:r>
          </a:p>
          <a:p>
            <a:pPr lvl="1"/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Counterfeit medicines</a:t>
            </a:r>
          </a:p>
          <a:p>
            <a:pPr lvl="1"/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Overestimate health conditions</a:t>
            </a:r>
          </a:p>
          <a:p>
            <a:pPr lvl="1"/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Insufficient to cure patients</a:t>
            </a:r>
          </a:p>
          <a:p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Stigmatized Chronic Diseases</a:t>
            </a:r>
          </a:p>
          <a:p>
            <a:pPr marL="273050" indent="-273050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Introduction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Online health communities</a:t>
            </a:r>
          </a:p>
          <a:p>
            <a:pPr lvl="1"/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Information &amp; social support</a:t>
            </a:r>
          </a:p>
          <a:p>
            <a:pPr lvl="1"/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Intermediary</a:t>
            </a:r>
          </a:p>
          <a:p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Doctor ability measurement</a:t>
            </a:r>
          </a:p>
          <a:p>
            <a:pPr lvl="1"/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Credibility (information disclosure, comments)</a:t>
            </a:r>
          </a:p>
          <a:p>
            <a:pPr lvl="1"/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Restricted in the communities </a:t>
            </a:r>
          </a:p>
          <a:p>
            <a:pPr marL="273050" indent="-273050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1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00" y="123308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6840" y="260649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Innovation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0024" y="863002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Explore the stimulation of conversion from online to offline</a:t>
            </a:r>
          </a:p>
          <a:p>
            <a:r>
              <a:rPr lang="en-US" altLang="zh-CN" b="1" dirty="0">
                <a:ea typeface="SimHei" charset="-122"/>
                <a:cs typeface="Times New Roman" panose="02020603050405020304" pitchFamily="18" charset="0"/>
              </a:rPr>
              <a:t>Measure the quality of doctors through their academic abilities.</a:t>
            </a:r>
            <a:endParaRPr lang="en-US" altLang="zh-CN" sz="23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3050" indent="-273050"/>
            <a:r>
              <a:rPr lang="en-US" altLang="zh-CN" b="1" dirty="0"/>
              <a:t> Identify doctors with exaggerated reputation</a:t>
            </a:r>
            <a:endParaRPr lang="zh-CN" altLang="en-US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804</Words>
  <Application>Microsoft Office PowerPoint</Application>
  <PresentationFormat>Widescreen</PresentationFormat>
  <Paragraphs>223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微软雅黑</vt:lpstr>
      <vt:lpstr>方正姚体</vt:lpstr>
      <vt:lpstr>等线</vt:lpstr>
      <vt:lpstr>Arial</vt:lpstr>
      <vt:lpstr>Calibri</vt:lpstr>
      <vt:lpstr>Calibri Light</vt:lpstr>
      <vt:lpstr>Office Theme</vt:lpstr>
      <vt:lpstr>Paper Process</vt:lpstr>
      <vt:lpstr>Topic</vt:lpstr>
      <vt:lpstr>Methodology 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Process</dc:title>
  <dc:creator>Yang Kunlin</dc:creator>
  <cp:lastModifiedBy>Yang Kunlin</cp:lastModifiedBy>
  <cp:revision>23</cp:revision>
  <dcterms:created xsi:type="dcterms:W3CDTF">2020-07-23T00:46:08Z</dcterms:created>
  <dcterms:modified xsi:type="dcterms:W3CDTF">2020-07-23T04:17:28Z</dcterms:modified>
</cp:coreProperties>
</file>