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28D5-3894-4C0C-9C1A-9A44684D9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53ADD-0177-424C-952D-61E91E7E7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228FF-513B-4759-8C18-31D19D3D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E0EF-3CC4-4AA7-B83B-428F3FFC64DB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CCF0-0DE4-4BF5-82C4-3398949F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AFF91-EFAB-44F7-AE7F-33175999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F417-B469-4943-9AA0-264D89B9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4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E753-4A55-4DA0-99B0-42AB64E4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4B0-3CFD-4EAC-8435-B9D063A13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70C7-E1EE-4F11-AB01-F9C8D01C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E0EF-3CC4-4AA7-B83B-428F3FFC64DB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1FD23-D9F4-491B-B884-4E7903C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00C8-1751-41F8-8262-F6F3E2F2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F417-B469-4943-9AA0-264D89B9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2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319EA-E566-4461-A1AF-D34B03E5F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89A5E-B3D1-477B-A5F5-318293932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6FC38-3C9C-4689-B08F-4FB6526B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E0EF-3CC4-4AA7-B83B-428F3FFC64DB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261DB-1C4F-493D-9DE3-35FCAD19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2074C-1288-4B84-8FCF-2530FA85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F417-B469-4943-9AA0-264D89B9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C01C-987B-4927-9596-5359E3EC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96FD-F6EC-4A5C-A5D7-AE0B7F41C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81005-826B-48CC-B059-A2FC8C67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E0EF-3CC4-4AA7-B83B-428F3FFC64DB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DA52-52FD-4015-A704-0A516661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6E3F0-335A-46F1-8D20-7E840C6F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F417-B469-4943-9AA0-264D89B9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1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E63C-3899-4224-9A04-89F8626D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4FD75-A337-40B1-BFDD-11201C5A6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9D132-90BB-4326-9CC2-54654E47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E0EF-3CC4-4AA7-B83B-428F3FFC64DB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50057-DE19-4246-B769-56170C2E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F71-F1A0-4F36-A6B8-40B9ADC5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F417-B469-4943-9AA0-264D89B9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4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E355-E86B-48A0-B28B-DB0A3E99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7796-E444-4EB0-812F-D407767F5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7558A-D750-4B5B-A587-BB7E988B0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56FB3-230A-45E2-935E-552E1DE2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E0EF-3CC4-4AA7-B83B-428F3FFC64DB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612BD-2E5E-4442-A531-E420C035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BF51E-F875-4535-B7E2-46C2E120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F417-B469-4943-9AA0-264D89B9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4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22DD-2F9F-4706-AB8A-B3B5CEF7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CBF89-3924-41CF-A5C5-AD0D4FFF9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6BE94-535C-41F4-A1EE-73D34AE68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81085-22E5-4A49-9ACD-BC7251097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4478B-7951-450F-82AB-901505B26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E694F-58D5-4E16-907D-271420A5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E0EF-3CC4-4AA7-B83B-428F3FFC64DB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4C311-8C29-49C8-81C7-BC2AD17A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63EBF-7B62-4F6D-9997-5632B353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F417-B469-4943-9AA0-264D89B9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3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C1C2-1BB8-4A15-A190-798F1F0D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99DFF-7723-4234-BA63-18766CD5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E0EF-3CC4-4AA7-B83B-428F3FFC64DB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DC9BB-A382-436D-82A0-4F0D7DCC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54750-0D3D-4D05-A7F0-9FC4728B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F417-B469-4943-9AA0-264D89B9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2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3149F-8002-4073-8FF2-F3F24757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E0EF-3CC4-4AA7-B83B-428F3FFC64DB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B6121-9782-4788-99DC-FD257D02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5EB49-E743-4B1B-86A8-194306EB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F417-B469-4943-9AA0-264D89B9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9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E72A-7145-451E-8DA2-9B77AE81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8B31-5E27-489E-AD58-133D9A848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B32C0-2397-4D83-8A49-1A169B684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4B931-8877-4FE9-B267-A44856F0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E0EF-3CC4-4AA7-B83B-428F3FFC64DB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865CF-665C-4DDE-94A4-B1B9F3FE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C22C0-B18F-4D0C-9C49-9BD0B6F8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F417-B469-4943-9AA0-264D89B9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C726-32E8-42EC-A9F0-5AA9C9E9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2704E-3AFB-4F6B-808F-DA435FB7A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49759-3886-44EB-A7C8-28179E02B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BA993-4DD6-47F8-8DC4-576845DD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E0EF-3CC4-4AA7-B83B-428F3FFC64DB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567B4-AB1A-4EFC-A3D3-6E9882F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E364E-A0AD-4007-A162-AAAE245E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F417-B469-4943-9AA0-264D89B9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1E8FB-74B8-460D-AF3D-CD1BBD93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D22C1-9FFB-40D9-ACC7-F33AE363F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CB9C7-926A-4165-ACDD-C51F7D248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EE0EF-3CC4-4AA7-B83B-428F3FFC64DB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7B80A-D489-4E79-92B0-CCF4982AF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4A544-3CDE-46DC-9DBA-DB9628D7A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F417-B469-4943-9AA0-264D89B9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B1A2-8996-4C11-8C90-6E977415C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/>
              <a:t>T</a:t>
            </a:r>
            <a:r>
              <a:rPr lang="en-US" sz="4800" dirty="0"/>
              <a:t>opological Data Analysis of Collective and Individual Phases in a Minimal Model of Epithelial Cells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C9D5C-6905-465A-B83F-CC28FDDC43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Kunlin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24A8B1-3E2B-4991-A2A5-82A2C91EA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5175"/>
            <a:ext cx="12192000" cy="26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3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DFD8-762A-42FB-AC6E-614E06E2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Wasserstein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74A0-9EC7-49A6-A886-7CD5A831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DC814-1849-4248-A956-7B458DC28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4993574" cy="2744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89966-4F74-4AA8-BF67-540BDC99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690688"/>
            <a:ext cx="4654947" cy="2620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8B7E87-50CC-4844-94F2-813383ADA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085" y="4337665"/>
            <a:ext cx="4425830" cy="252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4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62A6-1E20-465C-8FAF-959502A6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A228-DDDB-40E3-A947-659F89FDE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1582" cy="4351338"/>
          </a:xfrm>
        </p:spPr>
        <p:txBody>
          <a:bodyPr/>
          <a:lstStyle/>
          <a:p>
            <a:r>
              <a:rPr lang="en-US" dirty="0"/>
              <a:t>Comparing Topological Structures using Wasserstein Distance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67CEE-5B4B-464A-8499-6DC4A333D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782" y="1226992"/>
            <a:ext cx="5063544" cy="55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C8CE-A462-45F9-B1D3-EDF78B36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7B58-B2BF-4102-B5D2-08CB902C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and Clustered Phases Exhibit Distinct Topological Structure at Constant Population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BE04F-183E-4DE8-9E56-13BD3EA4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34409"/>
            <a:ext cx="4015154" cy="3405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87B630-A785-400E-9D0D-A95C288AA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155" y="2734409"/>
            <a:ext cx="4208583" cy="3409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B8FB72-AE02-40A2-9F7A-50D850E04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739" y="2734409"/>
            <a:ext cx="3970040" cy="332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8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0C8E-64C3-459A-BE9D-E8337B47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19986-F00A-40DF-90E7-86BEFA836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2538" cy="4351338"/>
          </a:xfrm>
        </p:spPr>
        <p:txBody>
          <a:bodyPr/>
          <a:lstStyle/>
          <a:p>
            <a:r>
              <a:rPr lang="en-US" dirty="0"/>
              <a:t>Classification on experimental conditions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74DB4C-81A6-4728-8A08-43B8CD56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581" y="0"/>
            <a:ext cx="5873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D12E-3F34-42A4-8758-CB67FD7B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5FC4-5198-43C5-81AA-3ADC09D46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removal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829A9-2E0E-406C-AFE2-50BBDF975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272" y="0"/>
            <a:ext cx="4647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5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9320-6A6C-46D3-887D-F2087914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E31E8-B15F-4764-9298-45B18DADC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4215" cy="4351338"/>
          </a:xfrm>
        </p:spPr>
        <p:txBody>
          <a:bodyPr/>
          <a:lstStyle/>
          <a:p>
            <a:r>
              <a:rPr lang="en-US" altLang="zh-CN" dirty="0"/>
              <a:t>Epithelial Cells: </a:t>
            </a:r>
            <a:r>
              <a:rPr lang="zh-CN" altLang="en-US" dirty="0"/>
              <a:t>上皮细胞</a:t>
            </a:r>
            <a:endParaRPr lang="en-US" altLang="zh-CN" dirty="0"/>
          </a:p>
          <a:p>
            <a:r>
              <a:rPr lang="en-US" i="1" dirty="0"/>
              <a:t>Cell number and density </a:t>
            </a:r>
            <a:r>
              <a:rPr lang="en-US" dirty="0"/>
              <a:t>can vary dramatically over time due to proliferation</a:t>
            </a:r>
          </a:p>
          <a:p>
            <a:r>
              <a:rPr lang="en-US" dirty="0"/>
              <a:t>Goal: An unbiased </a:t>
            </a:r>
            <a:r>
              <a:rPr lang="en-US" i="1" dirty="0"/>
              <a:t>machine learning </a:t>
            </a:r>
            <a:r>
              <a:rPr lang="en-US" dirty="0"/>
              <a:t>approach to analyze </a:t>
            </a:r>
            <a:r>
              <a:rPr lang="en-US" i="1" dirty="0"/>
              <a:t>multiparticle clusters </a:t>
            </a:r>
            <a:r>
              <a:rPr lang="en-US" dirty="0"/>
              <a:t>based on topological structure</a:t>
            </a:r>
          </a:p>
          <a:p>
            <a:r>
              <a:rPr lang="en-US" dirty="0"/>
              <a:t>Expectation: Robust to different </a:t>
            </a:r>
            <a:r>
              <a:rPr lang="en-US" i="1" dirty="0"/>
              <a:t>population size</a:t>
            </a:r>
          </a:p>
        </p:txBody>
      </p:sp>
      <p:pic>
        <p:nvPicPr>
          <p:cNvPr id="1028" name="Picture 4" descr="Epithelial Cells - Definition, Function, in Urine, in Sputum">
            <a:extLst>
              <a:ext uri="{FF2B5EF4-FFF2-40B4-BE49-F238E27FC236}">
                <a16:creationId xmlns:a16="http://schemas.microsoft.com/office/drawing/2014/main" id="{7C41D9D3-38B2-4C71-B68D-8C0601B91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08" y="0"/>
            <a:ext cx="48768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0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B1C0-AAF5-4967-A008-B7B61028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F127-99DC-4DEB-B381-5606B295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TDA:</a:t>
            </a:r>
          </a:p>
          <a:p>
            <a:r>
              <a:rPr lang="en-US" dirty="0"/>
              <a:t>Mathematical framework for visualizing underlying structure of high dimensional datasets based on spatial connectivity </a:t>
            </a:r>
          </a:p>
          <a:p>
            <a:r>
              <a:rPr lang="en-US" dirty="0"/>
              <a:t>Determine the stability of spatial connectivity between features at varying length scales (persistent homology)</a:t>
            </a:r>
          </a:p>
          <a:p>
            <a:r>
              <a:rPr lang="en-US" dirty="0"/>
              <a:t>Unbiased &amp; unsupervised classification of distinct phases and </a:t>
            </a:r>
            <a:r>
              <a:rPr lang="en-US" dirty="0" err="1"/>
              <a:t>tranistions</a:t>
            </a:r>
            <a:endParaRPr lang="en-US" dirty="0"/>
          </a:p>
          <a:p>
            <a:r>
              <a:rPr lang="en-US" dirty="0"/>
              <a:t>Model-agnostic approach to analyze active systems </a:t>
            </a:r>
          </a:p>
        </p:txBody>
      </p:sp>
    </p:spTree>
    <p:extLst>
      <p:ext uri="{BB962C8B-B14F-4D97-AF65-F5344CB8AC3E}">
        <p14:creationId xmlns:p14="http://schemas.microsoft.com/office/powerpoint/2010/main" val="380602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103D-9D59-4B8C-9924-05B66EC7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Model --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09166-8012-413C-A223-1BC650271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 </a:t>
            </a:r>
            <a:r>
              <a:rPr lang="en-US" dirty="0">
                <a:sym typeface="Wingdings" panose="05000000000000000000" pitchFamily="2" charset="2"/>
              </a:rPr>
              <a:t> self-propelled particles</a:t>
            </a:r>
          </a:p>
          <a:p>
            <a:r>
              <a:rPr lang="en-US" dirty="0">
                <a:sym typeface="Wingdings" panose="05000000000000000000" pitchFamily="2" charset="2"/>
              </a:rPr>
              <a:t>Particles travel at constant </a:t>
            </a:r>
            <a:r>
              <a:rPr lang="en-US" i="1" dirty="0">
                <a:sym typeface="Wingdings" panose="05000000000000000000" pitchFamily="2" charset="2"/>
              </a:rPr>
              <a:t>v </a:t>
            </a:r>
            <a:r>
              <a:rPr lang="en-US" dirty="0">
                <a:sym typeface="Wingdings" panose="05000000000000000000" pitchFamily="2" charset="2"/>
              </a:rPr>
              <a:t>but randomly polarize in new directions at constant intervals</a:t>
            </a:r>
          </a:p>
          <a:p>
            <a:r>
              <a:rPr lang="en-US" dirty="0">
                <a:sym typeface="Wingdings" panose="05000000000000000000" pitchFamily="2" charset="2"/>
              </a:rPr>
              <a:t>Particles interact with neighbors through short-range repulsion and attractive interaction</a:t>
            </a:r>
          </a:p>
          <a:p>
            <a:r>
              <a:rPr lang="en-US" dirty="0">
                <a:sym typeface="Wingdings" panose="05000000000000000000" pitchFamily="2" charset="2"/>
              </a:rPr>
              <a:t>Particles can proliferate at regular intervals unless surrounded by 4+ neighbors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1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C729-2186-4C2E-9F2A-B08907DE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Model -- Setup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4C856D-7306-44FA-B384-BFE9D3B2B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46" y="1825626"/>
            <a:ext cx="6116871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8C10E3-8947-49C5-8DB0-CFC50F549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90" y="1781908"/>
            <a:ext cx="5877210" cy="426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9518-E1B7-4460-871B-604A0EC3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Model --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36E55-F0E3-42A3-8ACA-0B56699C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  <a:p>
            <a:r>
              <a:rPr lang="en-US" dirty="0"/>
              <a:t>200 particles </a:t>
            </a:r>
          </a:p>
          <a:p>
            <a:r>
              <a:rPr lang="en-US" dirty="0"/>
              <a:t>20*20</a:t>
            </a:r>
          </a:p>
          <a:p>
            <a:r>
              <a:rPr lang="en-US" dirty="0"/>
              <a:t>At initial stage, particles are ensure not too close to each other</a:t>
            </a:r>
          </a:p>
          <a:p>
            <a:r>
              <a:rPr lang="en-US" dirty="0"/>
              <a:t>Neighbors if r&lt;1</a:t>
            </a:r>
          </a:p>
        </p:txBody>
      </p:sp>
    </p:spTree>
    <p:extLst>
      <p:ext uri="{BB962C8B-B14F-4D97-AF65-F5344CB8AC3E}">
        <p14:creationId xmlns:p14="http://schemas.microsoft.com/office/powerpoint/2010/main" val="175120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61C6-8031-4106-A5EA-03681EFD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FB586-E529-443A-8D96-A8B9BED1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data points (point cloud) </a:t>
            </a:r>
            <a:r>
              <a:rPr lang="en-US" dirty="0">
                <a:sym typeface="Wingdings" panose="05000000000000000000" pitchFamily="2" charset="2"/>
              </a:rPr>
              <a:t> noisy sampling of lower-dimensional topological space</a:t>
            </a:r>
          </a:p>
          <a:p>
            <a:r>
              <a:rPr lang="en-US" dirty="0">
                <a:sym typeface="Wingdings" panose="05000000000000000000" pitchFamily="2" charset="2"/>
              </a:rPr>
              <a:t>Represent point cloud by connected components at varying scale to extract topological features</a:t>
            </a:r>
          </a:p>
          <a:p>
            <a:r>
              <a:rPr lang="en-US" dirty="0">
                <a:sym typeface="Wingdings" panose="05000000000000000000" pitchFamily="2" charset="2"/>
              </a:rPr>
              <a:t>2-D point cloud representing cell positions, edges and loops</a:t>
            </a:r>
          </a:p>
          <a:p>
            <a:r>
              <a:rPr lang="en-US" dirty="0">
                <a:sym typeface="Wingdings" panose="05000000000000000000" pitchFamily="2" charset="2"/>
              </a:rPr>
              <a:t>Visualize robustness via topological barcodes (over different length)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862A-A629-45FA-88AF-770A4F54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Barcodes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0292A-27B8-40F2-84A3-B5E63F79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E91A5-CACF-41D2-9DA6-E9ED2C81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8015"/>
            <a:ext cx="5820037" cy="3886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E61803-A7AC-47C4-A3B6-C3FB70822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54" y="2126710"/>
            <a:ext cx="6379509" cy="37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1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3036-2390-42DE-9CFC-4125AA3C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Wasserstein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E684-59A4-43EE-8A94-335ED9D4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comparison between two persistence diagrams X &amp; Y</a:t>
            </a:r>
          </a:p>
          <a:p>
            <a:r>
              <a:rPr lang="en-US" dirty="0"/>
              <a:t>Bijection  X </a:t>
            </a:r>
            <a:r>
              <a:rPr lang="en-US" dirty="0">
                <a:sym typeface="Wingdings" panose="05000000000000000000" pitchFamily="2" charset="2"/>
              </a:rPr>
              <a:t> Y: off-diagonal points in X  off-diagonal points in Y</a:t>
            </a:r>
          </a:p>
          <a:p>
            <a:r>
              <a:rPr lang="en-US" dirty="0">
                <a:sym typeface="Wingdings" panose="05000000000000000000" pitchFamily="2" charset="2"/>
              </a:rPr>
              <a:t>For unequal number of points  project to diagonal: ignore them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55623-3BF9-4882-AC9D-9B14154E5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3372644"/>
            <a:ext cx="61436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0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295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Topological Data Analysis of Collective and Individual Phases in a Minimal Model of Epithelial Cells</vt:lpstr>
      <vt:lpstr>Overview</vt:lpstr>
      <vt:lpstr>Overview</vt:lpstr>
      <vt:lpstr>Computational Model -- Setup</vt:lpstr>
      <vt:lpstr>Computational Model -- Setup</vt:lpstr>
      <vt:lpstr>Computational Model -- Setup</vt:lpstr>
      <vt:lpstr>TDA</vt:lpstr>
      <vt:lpstr>Topological Barcodes</vt:lpstr>
      <vt:lpstr>Wasserstein Distance</vt:lpstr>
      <vt:lpstr>Wasserstein Distance</vt:lpstr>
      <vt:lpstr>Results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Data Analysis of Collective and Individual Phases in a Minimal Model of Epithelial Cells</dc:title>
  <dc:creator>Yang Kunlin</dc:creator>
  <cp:lastModifiedBy>Yang Kunlin</cp:lastModifiedBy>
  <cp:revision>41</cp:revision>
  <dcterms:created xsi:type="dcterms:W3CDTF">2020-07-21T20:44:28Z</dcterms:created>
  <dcterms:modified xsi:type="dcterms:W3CDTF">2020-07-22T03:24:28Z</dcterms:modified>
</cp:coreProperties>
</file>