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81" r:id="rId3"/>
    <p:sldId id="341" r:id="rId4"/>
    <p:sldId id="344" r:id="rId5"/>
    <p:sldId id="286" r:id="rId6"/>
    <p:sldId id="288" r:id="rId7"/>
    <p:sldId id="291" r:id="rId8"/>
    <p:sldId id="292" r:id="rId9"/>
    <p:sldId id="293" r:id="rId10"/>
    <p:sldId id="294" r:id="rId11"/>
    <p:sldId id="295" r:id="rId12"/>
    <p:sldId id="342" r:id="rId13"/>
    <p:sldId id="308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45" r:id="rId34"/>
    <p:sldId id="346" r:id="rId35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5" userDrawn="1">
          <p15:clr>
            <a:srgbClr val="A4A3A4"/>
          </p15:clr>
        </p15:guide>
        <p15:guide id="2" pos="22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64" autoAdjust="0"/>
  </p:normalViewPr>
  <p:slideViewPr>
    <p:cSldViewPr>
      <p:cViewPr varScale="1">
        <p:scale>
          <a:sx n="120" d="100"/>
          <a:sy n="120" d="100"/>
        </p:scale>
        <p:origin x="819" y="57"/>
      </p:cViewPr>
      <p:guideLst>
        <p:guide orient="horz" pos="1655"/>
        <p:guide pos="22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1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5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6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631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254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093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684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06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882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334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009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007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2018/8/18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76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2" y="782"/>
            <a:ext cx="6857817" cy="514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9636" y="803659"/>
            <a:ext cx="14466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50075" y="1237580"/>
            <a:ext cx="5357850" cy="2428357"/>
            <a:chOff x="928662" y="721418"/>
            <a:chExt cx="7143800" cy="3237810"/>
          </a:xfrm>
        </p:grpSpPr>
        <p:sp>
          <p:nvSpPr>
            <p:cNvPr id="4" name="TextBox 3"/>
            <p:cNvSpPr txBox="1"/>
            <p:nvPr/>
          </p:nvSpPr>
          <p:spPr>
            <a:xfrm>
              <a:off x="928662" y="721418"/>
              <a:ext cx="7143800" cy="3237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350" b="1" dirty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1500" b="1" dirty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课程概述</a:t>
              </a:r>
              <a:endParaRPr lang="en-US" altLang="zh-CN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课程信息</a:t>
              </a:r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成绩评定</a:t>
              </a:r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15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教学安排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15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什么是操作系统?</a:t>
              </a: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15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为什么学习操作系统?</a:t>
              </a: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15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如何学习操作系统?</a:t>
              </a: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15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操作系统实例</a:t>
              </a: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15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操作系统的演变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15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操作系统结构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071552"/>
              <a:ext cx="151066" cy="148997"/>
            </a:xfrm>
            <a:prstGeom prst="rect">
              <a:avLst/>
            </a:prstGeom>
          </p:spPr>
        </p:pic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285866"/>
              <a:ext cx="151066" cy="148997"/>
            </a:xfrm>
            <a:prstGeom prst="rect">
              <a:avLst/>
            </a:prstGeom>
          </p:spPr>
        </p:pic>
      </p:grp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855731" cy="3856451"/>
          </a:xfrm>
          <a:prstGeom prst="rect">
            <a:avLst/>
          </a:prstGeom>
        </p:spPr>
      </p:pic>
      <p:pic>
        <p:nvPicPr>
          <p:cNvPr id="12" name="图片 1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4814" y="2085696"/>
            <a:ext cx="3443523" cy="910835"/>
          </a:xfrm>
          <a:prstGeom prst="rect">
            <a:avLst/>
          </a:prstGeom>
        </p:spPr>
      </p:pic>
      <p:sp>
        <p:nvSpPr>
          <p:cNvPr id="9" name="TextBox 19"/>
          <p:cNvSpPr txBox="1"/>
          <p:nvPr/>
        </p:nvSpPr>
        <p:spPr>
          <a:xfrm>
            <a:off x="1124744" y="4248297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2018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春季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2380" y="803659"/>
            <a:ext cx="30539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内核的特征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61" y="1223181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761" y="1545636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901" y="2395794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761" y="2726799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811" y="1815666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“同时”访问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511" y="1918233"/>
            <a:ext cx="113300" cy="111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0811" y="2083558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互斥共享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12" name="图片 1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511" y="2186125"/>
            <a:ext cx="113300" cy="11174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2380" y="803659"/>
            <a:ext cx="30539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内核的特征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61" y="1223181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761" y="1545636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901" y="1862703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761" y="2456769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8" y="2139702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     利用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多道程序设计技术，让每个用户都觉得有一个计算机专门为他服务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511" y="2242269"/>
            <a:ext cx="113300" cy="11174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68760" y="771550"/>
            <a:ext cx="38164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操作系统内核的核心概念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700" y="1653649"/>
            <a:ext cx="3886808" cy="179601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44824" y="3858124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虚拟化能力</a:t>
            </a:r>
          </a:p>
        </p:txBody>
      </p:sp>
    </p:spTree>
    <p:extLst>
      <p:ext uri="{BB962C8B-B14F-4D97-AF65-F5344CB8AC3E}">
        <p14:creationId xmlns:p14="http://schemas.microsoft.com/office/powerpoint/2010/main" val="11750726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6058" y="803659"/>
            <a:ext cx="16073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概要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96497" y="1339445"/>
            <a:ext cx="5786478" cy="1930521"/>
            <a:chOff x="928662" y="928676"/>
            <a:chExt cx="7715304" cy="2574027"/>
          </a:xfrm>
        </p:grpSpPr>
        <p:sp>
          <p:nvSpPr>
            <p:cNvPr id="8" name="TextBox 7"/>
            <p:cNvSpPr txBox="1"/>
            <p:nvPr/>
          </p:nvSpPr>
          <p:spPr>
            <a:xfrm>
              <a:off x="928662" y="1285867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7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4112"/>
            <a:ext cx="6855731" cy="3856451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8" y="2089543"/>
            <a:ext cx="3443523" cy="910835"/>
          </a:xfrm>
          <a:prstGeom prst="rect">
            <a:avLst/>
          </a:prstGeom>
        </p:spPr>
      </p:pic>
      <p:sp>
        <p:nvSpPr>
          <p:cNvPr id="19" name="TextBox 5"/>
          <p:cNvSpPr txBox="1"/>
          <p:nvPr/>
        </p:nvSpPr>
        <p:spPr>
          <a:xfrm>
            <a:off x="1718308" y="3428039"/>
            <a:ext cx="35812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家族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UNIX  Linux  Windows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96497" y="803660"/>
            <a:ext cx="5786478" cy="2466306"/>
            <a:chOff x="928662" y="214296"/>
            <a:chExt cx="7715304" cy="3288407"/>
          </a:xfrm>
        </p:grpSpPr>
        <p:sp>
          <p:nvSpPr>
            <p:cNvPr id="7" name="TextBox 6"/>
            <p:cNvSpPr txBox="1"/>
            <p:nvPr/>
          </p:nvSpPr>
          <p:spPr>
            <a:xfrm>
              <a:off x="3714745" y="214296"/>
              <a:ext cx="214314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内容摘要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1285867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4" y="644112"/>
            <a:ext cx="6855731" cy="3856451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8" y="2089543"/>
            <a:ext cx="3443523" cy="910835"/>
          </a:xfrm>
          <a:prstGeom prst="rect">
            <a:avLst/>
          </a:prstGeom>
        </p:spPr>
      </p:pic>
      <p:sp>
        <p:nvSpPr>
          <p:cNvPr id="19" name="TextBox 5"/>
          <p:cNvSpPr txBox="1"/>
          <p:nvPr/>
        </p:nvSpPr>
        <p:spPr>
          <a:xfrm>
            <a:off x="1645606" y="3228493"/>
            <a:ext cx="358128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6" name="Picture 6" descr="恐龙 的图像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93" y="3729484"/>
            <a:ext cx="1870819" cy="11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三叶虫 的图像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4094220"/>
            <a:ext cx="1096243" cy="79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爬行动物 的图像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46" y="3641177"/>
            <a:ext cx="1345430" cy="8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哺乳动物 的图像结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078" y="3333180"/>
            <a:ext cx="1460351" cy="110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人类始祖 露西 的图像结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05" y="2840490"/>
            <a:ext cx="981136" cy="10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979" y="328252"/>
            <a:ext cx="1247466" cy="1446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8800" y="1879656"/>
            <a:ext cx="1433441" cy="79925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96497" y="803660"/>
            <a:ext cx="5893635" cy="2214930"/>
            <a:chOff x="928662" y="214296"/>
            <a:chExt cx="7858180" cy="2953241"/>
          </a:xfrm>
        </p:grpSpPr>
        <p:sp>
          <p:nvSpPr>
            <p:cNvPr id="17" name="TextBox 16"/>
            <p:cNvSpPr txBox="1"/>
            <p:nvPr/>
          </p:nvSpPr>
          <p:spPr>
            <a:xfrm>
              <a:off x="2786050" y="214296"/>
              <a:ext cx="600079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历史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8662" y="92867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单用户系统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8662" y="1285865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批处理系统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2" y="1665080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多道程序系统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8662" y="200024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分时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62" y="235743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个人计算机：每个用户一个系统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8662" y="2736650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分布式计算：每个用户多个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  </a:t>
              </a:r>
              <a:r>
                <a:rPr lang="en-US" altLang="zh-CN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31" name="Picture 6" descr="恐龙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93" y="3729484"/>
            <a:ext cx="1870819" cy="11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三叶虫 的图像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4094220"/>
            <a:ext cx="1096243" cy="79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爬行动物 的图像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46" y="3641177"/>
            <a:ext cx="1345430" cy="8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哺乳动物 的图像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078" y="3333180"/>
            <a:ext cx="1460351" cy="110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人类始祖 露西 的图像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05" y="2840490"/>
            <a:ext cx="981136" cy="10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979" y="328252"/>
            <a:ext cx="1247466" cy="144642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800" y="1879656"/>
            <a:ext cx="1433441" cy="79925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4777953" y="8977325"/>
            <a:ext cx="1589485" cy="382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050"/>
              <a:t>16</a:t>
            </a:fld>
            <a:endParaRPr lang="zh-CN" altLang="en-US" sz="1350"/>
          </a:p>
        </p:txBody>
      </p:sp>
      <p:grpSp>
        <p:nvGrpSpPr>
          <p:cNvPr id="12" name="组合 11"/>
          <p:cNvGrpSpPr/>
          <p:nvPr/>
        </p:nvGrpSpPr>
        <p:grpSpPr>
          <a:xfrm>
            <a:off x="696497" y="803659"/>
            <a:ext cx="5786478" cy="3589760"/>
            <a:chOff x="928662" y="214296"/>
            <a:chExt cx="7715304" cy="4786346"/>
          </a:xfrm>
        </p:grpSpPr>
        <p:sp>
          <p:nvSpPr>
            <p:cNvPr id="82" name="TextBox 81"/>
            <p:cNvSpPr txBox="1"/>
            <p:nvPr/>
          </p:nvSpPr>
          <p:spPr>
            <a:xfrm>
              <a:off x="2643174" y="214296"/>
              <a:ext cx="600079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单用户系统（</a:t>
              </a:r>
              <a:r>
                <a:rPr lang="en-US" altLang="zh-CN" sz="2250" b="1" dirty="0">
                  <a:solidFill>
                    <a:srgbClr val="11576A"/>
                  </a:solidFill>
                  <a:latin typeface="Arial" panose="02080604020202020204" charset="0"/>
                  <a:sym typeface="Lucida Sans" pitchFamily="34" charset="0"/>
                </a:rPr>
                <a:t>’</a:t>
              </a:r>
              <a:r>
                <a:rPr lang="en-US" altLang="zh-CN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4</a:t>
              </a:r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5-</a:t>
              </a:r>
              <a:r>
                <a:rPr lang="en-US" altLang="zh-CN" sz="2250" b="1" dirty="0">
                  <a:solidFill>
                    <a:srgbClr val="11576A"/>
                  </a:solidFill>
                  <a:latin typeface="Arial" panose="02080604020202020204" charset="0"/>
                  <a:sym typeface="Lucida Sans" pitchFamily="34" charset="0"/>
                </a:rPr>
                <a:t>’</a:t>
              </a:r>
              <a:r>
                <a:rPr lang="en-US" altLang="zh-CN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</a:t>
              </a:r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5)</a:t>
              </a:r>
              <a:endPara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8662" y="857239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装载器</a:t>
              </a: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通用子程序库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67" name="Picture 7" descr="691235608759140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796962" y="1779005"/>
              <a:ext cx="5007286" cy="115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11" descr="71123560875914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4678" y="3052284"/>
              <a:ext cx="2617828" cy="194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Box 72"/>
            <p:cNvSpPr txBox="1"/>
            <p:nvPr/>
          </p:nvSpPr>
          <p:spPr>
            <a:xfrm>
              <a:off x="928662" y="1285867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问题：昂贵组件的低利用率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9" name="Picture 4" descr="三叶虫 的图像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9" y="4205325"/>
            <a:ext cx="1096243" cy="79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982381" y="803659"/>
            <a:ext cx="450059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批处理（</a:t>
            </a:r>
            <a:r>
              <a:rPr lang="en-US" altLang="zh-CN" sz="2250" b="1" dirty="0">
                <a:solidFill>
                  <a:srgbClr val="11576A"/>
                </a:solidFill>
                <a:latin typeface="Arial" panose="02080604020202020204" charset="0"/>
                <a:sym typeface="Lucida Sans" pitchFamily="34" charset="0"/>
              </a:rPr>
              <a:t>’</a:t>
            </a:r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5-</a:t>
            </a:r>
            <a:r>
              <a:rPr lang="en-US" altLang="zh-CN" sz="2250" b="1" dirty="0">
                <a:solidFill>
                  <a:srgbClr val="11576A"/>
                </a:solidFill>
                <a:latin typeface="Arial" panose="02080604020202020204" charset="0"/>
                <a:sym typeface="Lucida Sans" pitchFamily="34" charset="0"/>
              </a:rPr>
              <a:t>’</a:t>
            </a:r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6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5)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6497" y="1232288"/>
            <a:ext cx="5786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2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顺序执行与批处理</a:t>
            </a:r>
            <a:endParaRPr lang="en-US" altLang="zh-CN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21" name="Picture 7" descr="72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9416" y="2827041"/>
            <a:ext cx="4513771" cy="104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5" descr="81123560875914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0069" y="1664596"/>
            <a:ext cx="4492072" cy="103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恐龙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81" y="3994490"/>
            <a:ext cx="1870819" cy="11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96497" y="1221600"/>
            <a:ext cx="5786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2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保持多个工作在内存中并且在各工作间复用</a:t>
            </a:r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en-US" altLang="zh-CN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2381" y="803660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多道程序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11576A"/>
                </a:solidFill>
                <a:latin typeface="Arial" panose="02080604020202020204" charset="0"/>
                <a:sym typeface="Lucida Sans" pitchFamily="34" charset="0"/>
              </a:rPr>
              <a:t>’</a:t>
            </a:r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6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5-</a:t>
            </a:r>
            <a:r>
              <a:rPr lang="en-US" altLang="zh-CN" sz="2250" b="1" dirty="0">
                <a:solidFill>
                  <a:srgbClr val="11576A"/>
                </a:solidFill>
                <a:latin typeface="Arial" panose="02080604020202020204" charset="0"/>
                <a:sym typeface="Lucida Sans" pitchFamily="34" charset="0"/>
              </a:rPr>
              <a:t>’</a:t>
            </a:r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80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图片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203" y="1589810"/>
            <a:ext cx="5363374" cy="2649888"/>
          </a:xfrm>
          <a:prstGeom prst="rect">
            <a:avLst/>
          </a:prstGeom>
        </p:spPr>
      </p:pic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640" y="1593679"/>
            <a:ext cx="5363374" cy="2649887"/>
          </a:xfrm>
          <a:prstGeom prst="rect">
            <a:avLst/>
          </a:prstGeom>
        </p:spPr>
      </p:pic>
      <p:pic>
        <p:nvPicPr>
          <p:cNvPr id="7" name="Picture 6" descr="恐龙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81" y="3985815"/>
            <a:ext cx="1870819" cy="11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96497" y="803660"/>
            <a:ext cx="5786478" cy="3523727"/>
            <a:chOff x="928662" y="214296"/>
            <a:chExt cx="7715304" cy="4698303"/>
          </a:xfrm>
        </p:grpSpPr>
        <p:sp>
          <p:nvSpPr>
            <p:cNvPr id="19" name="TextBox 18"/>
            <p:cNvSpPr txBox="1"/>
            <p:nvPr/>
          </p:nvSpPr>
          <p:spPr>
            <a:xfrm>
              <a:off x="928662" y="92867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定时中断用于工作对</a:t>
              </a: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的复用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3174" y="214296"/>
              <a:ext cx="60007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分时（</a:t>
              </a:r>
              <a:r>
                <a:rPr lang="en-US" altLang="zh-CN" sz="2400" b="1" dirty="0">
                  <a:solidFill>
                    <a:srgbClr val="11576A"/>
                  </a:solidFill>
                  <a:latin typeface="Arial" panose="02080604020202020204" charset="0"/>
                  <a:sym typeface="Lucida Sans" pitchFamily="34" charset="0"/>
                </a:rPr>
                <a:t>’</a:t>
              </a:r>
              <a:r>
                <a:rPr lang="en-US" altLang="zh-CN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70</a:t>
              </a:r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-)</a:t>
              </a:r>
              <a:endPara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图片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414" y="1500180"/>
              <a:ext cx="6715172" cy="3412419"/>
            </a:xfrm>
            <a:prstGeom prst="rect">
              <a:avLst/>
            </a:prstGeom>
          </p:spPr>
        </p:pic>
      </p:grpSp>
      <p:pic>
        <p:nvPicPr>
          <p:cNvPr id="8" name="Picture 8" descr="爬行动物 的图像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16" y="4287806"/>
            <a:ext cx="1345430" cy="8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4792" y="811253"/>
            <a:ext cx="14466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教学内容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32" y="1419622"/>
            <a:ext cx="2822941" cy="24283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42938" lvl="2" indent="-257175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操作系统结构</a:t>
            </a:r>
          </a:p>
          <a:p>
            <a:pPr marL="642938" lvl="2" indent="-257175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中断及系统调用</a:t>
            </a:r>
          </a:p>
          <a:p>
            <a:pPr marL="642938" lvl="2" indent="-257175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内存管理</a:t>
            </a:r>
          </a:p>
          <a:p>
            <a:pPr marL="642938" lvl="2" indent="-257175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进程及线程</a:t>
            </a:r>
          </a:p>
          <a:p>
            <a:pPr marL="642938" lvl="2" indent="-257175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处理机调度</a:t>
            </a:r>
          </a:p>
          <a:p>
            <a:pPr marL="642938" lvl="2" indent="-257175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同步互斥</a:t>
            </a:r>
          </a:p>
          <a:p>
            <a:pPr marL="642938" lvl="2" indent="-257175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文件系统</a:t>
            </a:r>
          </a:p>
          <a:p>
            <a:pPr marL="642938" lvl="2" indent="-257175">
              <a:lnSpc>
                <a:spcPct val="95000"/>
              </a:lnSpc>
              <a:spcBef>
                <a:spcPct val="0"/>
              </a:spcBef>
              <a:buClr>
                <a:srgbClr val="000099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　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I/O子系统</a:t>
            </a:r>
          </a:p>
          <a:p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2"/>
          <p:cNvSpPr txBox="1"/>
          <p:nvPr/>
        </p:nvSpPr>
        <p:spPr>
          <a:xfrm>
            <a:off x="3912402" y="811253"/>
            <a:ext cx="261294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练习与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8" name="TextBox 23"/>
          <p:cNvSpPr txBox="1"/>
          <p:nvPr/>
        </p:nvSpPr>
        <p:spPr>
          <a:xfrm>
            <a:off x="5155102" y="1419622"/>
            <a:ext cx="18722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694" indent="-216694">
              <a:spcBef>
                <a:spcPct val="40000"/>
              </a:spcBef>
              <a:buClr>
                <a:srgbClr val="FFFF66"/>
              </a:buClr>
            </a:pPr>
            <a:r>
              <a:rPr lang="zh-CN" altLang="en-US" sz="12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操作系统练习</a:t>
            </a:r>
            <a:endParaRPr lang="zh-CN" altLang="zh-CN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5587149" y="1732464"/>
            <a:ext cx="144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694" indent="-216694">
              <a:spcBef>
                <a:spcPct val="4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lang="zh-CN" altLang="zh-CN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10" name="图片 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8035" y="1842272"/>
            <a:ext cx="113300" cy="111748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2960093" y="1975548"/>
            <a:ext cx="21431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实验1: 系统启动及中断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960093" y="1707654"/>
            <a:ext cx="2029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实验0: 实验环境准备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2960093" y="2243439"/>
            <a:ext cx="21431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实验2: 物理内存管理</a:t>
            </a:r>
          </a:p>
        </p:txBody>
      </p:sp>
      <p:sp>
        <p:nvSpPr>
          <p:cNvPr id="14" name="TextBox 16"/>
          <p:cNvSpPr txBox="1"/>
          <p:nvPr/>
        </p:nvSpPr>
        <p:spPr>
          <a:xfrm>
            <a:off x="2960093" y="2511332"/>
            <a:ext cx="2195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实验3: 虚拟内存管理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2960093" y="2779225"/>
            <a:ext cx="21431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实验4: 内核线程管理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16" name="图片 1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936" y="1793423"/>
            <a:ext cx="113300" cy="111748"/>
          </a:xfrm>
          <a:prstGeom prst="rect">
            <a:avLst/>
          </a:prstGeom>
        </p:spPr>
      </p:pic>
      <p:pic>
        <p:nvPicPr>
          <p:cNvPr id="17" name="图片 1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936" y="2061315"/>
            <a:ext cx="113300" cy="111748"/>
          </a:xfrm>
          <a:prstGeom prst="rect">
            <a:avLst/>
          </a:prstGeom>
        </p:spPr>
      </p:pic>
      <p:pic>
        <p:nvPicPr>
          <p:cNvPr id="18" name="图片 1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936" y="2329208"/>
            <a:ext cx="113300" cy="111748"/>
          </a:xfrm>
          <a:prstGeom prst="rect">
            <a:avLst/>
          </a:prstGeom>
        </p:spPr>
      </p:pic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936" y="2597101"/>
            <a:ext cx="113300" cy="111748"/>
          </a:xfrm>
          <a:prstGeom prst="rect">
            <a:avLst/>
          </a:prstGeom>
        </p:spPr>
      </p:pic>
      <p:pic>
        <p:nvPicPr>
          <p:cNvPr id="20" name="图片 1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936" y="2864993"/>
            <a:ext cx="113300" cy="111748"/>
          </a:xfrm>
          <a:prstGeom prst="rect">
            <a:avLst/>
          </a:prstGeom>
        </p:spPr>
      </p:pic>
      <p:sp>
        <p:nvSpPr>
          <p:cNvPr id="21" name="TextBox 11"/>
          <p:cNvSpPr txBox="1"/>
          <p:nvPr/>
        </p:nvSpPr>
        <p:spPr>
          <a:xfrm>
            <a:off x="2636912" y="1419622"/>
            <a:ext cx="1868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2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操作系统实验</a:t>
            </a:r>
            <a:endParaRPr lang="zh-CN" altLang="zh-CN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2960093" y="3069420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实验5: 用户进程管理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3" name="TextBox 19"/>
          <p:cNvSpPr txBox="1"/>
          <p:nvPr/>
        </p:nvSpPr>
        <p:spPr>
          <a:xfrm>
            <a:off x="2960093" y="3337314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实验6: CPU调度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4" name="TextBox 25"/>
          <p:cNvSpPr txBox="1"/>
          <p:nvPr/>
        </p:nvSpPr>
        <p:spPr>
          <a:xfrm>
            <a:off x="2960093" y="3605205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实验</a:t>
            </a:r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7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: 同步与互斥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5" name="TextBox 26"/>
          <p:cNvSpPr txBox="1"/>
          <p:nvPr/>
        </p:nvSpPr>
        <p:spPr>
          <a:xfrm>
            <a:off x="2960093" y="3851709"/>
            <a:ext cx="237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2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实验</a:t>
            </a:r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8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: 文件系统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26" name="图片 2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936" y="3155189"/>
            <a:ext cx="113300" cy="111748"/>
          </a:xfrm>
          <a:prstGeom prst="rect">
            <a:avLst/>
          </a:prstGeom>
        </p:spPr>
      </p:pic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936" y="3423081"/>
            <a:ext cx="113300" cy="111748"/>
          </a:xfrm>
          <a:prstGeom prst="rect">
            <a:avLst/>
          </a:prstGeom>
        </p:spPr>
      </p:pic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936" y="3690974"/>
            <a:ext cx="113300" cy="111748"/>
          </a:xfrm>
          <a:prstGeom prst="rect">
            <a:avLst/>
          </a:prstGeom>
        </p:spPr>
      </p:pic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936" y="3958867"/>
            <a:ext cx="113300" cy="1117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39438" y="758836"/>
            <a:ext cx="450059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个人电脑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移动终端操作系统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96496" y="1339445"/>
            <a:ext cx="6161528" cy="1469703"/>
            <a:chOff x="928662" y="928676"/>
            <a:chExt cx="8215370" cy="1959603"/>
          </a:xfrm>
        </p:grpSpPr>
        <p:sp>
          <p:nvSpPr>
            <p:cNvPr id="118" name="TextBox 117"/>
            <p:cNvSpPr txBox="1"/>
            <p:nvPr/>
          </p:nvSpPr>
          <p:spPr>
            <a:xfrm>
              <a:off x="1428729" y="1285867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单用户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9" name="图片 1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422621"/>
              <a:ext cx="151066" cy="148997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1428729" y="1671575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利用率已不再是关注点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1" name="图片 1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808329"/>
              <a:ext cx="151066" cy="14899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928662" y="928676"/>
              <a:ext cx="771530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个人电脑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移动终端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8729" y="2071684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重点是用户界面和多媒体功能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208439"/>
              <a:ext cx="151066" cy="14899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28729" y="2457392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很多老的服务和功能不存在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594147"/>
              <a:ext cx="151066" cy="14899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696496" y="2764677"/>
            <a:ext cx="6161528" cy="1180422"/>
            <a:chOff x="928662" y="2828984"/>
            <a:chExt cx="8215370" cy="1573895"/>
          </a:xfrm>
        </p:grpSpPr>
        <p:sp>
          <p:nvSpPr>
            <p:cNvPr id="24" name="TextBox 23"/>
            <p:cNvSpPr txBox="1"/>
            <p:nvPr/>
          </p:nvSpPr>
          <p:spPr>
            <a:xfrm>
              <a:off x="1428729" y="3186175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最初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操作系统作为一个简单的服务提供者 (简单库)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322929"/>
              <a:ext cx="151066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428729" y="3571882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现在：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支持协调和沟通的多应用系统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708637"/>
              <a:ext cx="151066" cy="14899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28662" y="2828984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演变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28729" y="3971992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越来越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多的安全问题 (如，电子商务、医疗记录)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4108747"/>
              <a:ext cx="151066" cy="148997"/>
            </a:xfrm>
            <a:prstGeom prst="rect">
              <a:avLst/>
            </a:prstGeom>
          </p:spPr>
        </p:pic>
      </p:grpSp>
      <p:pic>
        <p:nvPicPr>
          <p:cNvPr id="21" name="Picture 10" descr="哺乳动物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4047665"/>
            <a:ext cx="1460351" cy="110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人类始祖 露西 的图像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56" y="4047665"/>
            <a:ext cx="981136" cy="10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96496" y="803660"/>
            <a:ext cx="6161528" cy="2594850"/>
            <a:chOff x="928662" y="214296"/>
            <a:chExt cx="8215370" cy="3459801"/>
          </a:xfrm>
        </p:grpSpPr>
        <p:sp>
          <p:nvSpPr>
            <p:cNvPr id="118" name="TextBox 117"/>
            <p:cNvSpPr txBox="1"/>
            <p:nvPr/>
          </p:nvSpPr>
          <p:spPr>
            <a:xfrm>
              <a:off x="928662" y="1328785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网络支持成为一个重要的功能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3240" y="214296"/>
              <a:ext cx="600079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分布式操作系统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9" y="2100202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跨多系统的数据共享和协调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236957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28662" y="1714493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通常支持分布式服务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29" y="2857502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松、紧耦合系统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994257"/>
              <a:ext cx="151066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28662" y="2457392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可能使用多个处理器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62" y="3243210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高可用性与可靠性的要求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08" y="4227934"/>
            <a:ext cx="1433441" cy="79925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7108" y="803659"/>
            <a:ext cx="6640916" cy="3053975"/>
            <a:chOff x="289478" y="214296"/>
            <a:chExt cx="8854554" cy="4071966"/>
          </a:xfrm>
        </p:grpSpPr>
        <p:sp>
          <p:nvSpPr>
            <p:cNvPr id="17" name="TextBox 16"/>
            <p:cNvSpPr txBox="1"/>
            <p:nvPr/>
          </p:nvSpPr>
          <p:spPr>
            <a:xfrm>
              <a:off x="3143240" y="214296"/>
              <a:ext cx="600079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分布式操作系统</a:t>
              </a:r>
            </a:p>
          </p:txBody>
        </p:sp>
        <p:pic>
          <p:nvPicPr>
            <p:cNvPr id="14" name="图片 13" descr="图片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478" y="1102260"/>
              <a:ext cx="8617329" cy="3184002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59" y="4344248"/>
            <a:ext cx="1433441" cy="79925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96497" y="803660"/>
            <a:ext cx="5786478" cy="2466306"/>
            <a:chOff x="928662" y="214296"/>
            <a:chExt cx="7715304" cy="3288407"/>
          </a:xfrm>
        </p:grpSpPr>
        <p:sp>
          <p:nvSpPr>
            <p:cNvPr id="7" name="TextBox 6"/>
            <p:cNvSpPr txBox="1"/>
            <p:nvPr/>
          </p:nvSpPr>
          <p:spPr>
            <a:xfrm>
              <a:off x="3714745" y="214296"/>
              <a:ext cx="214314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内容摘要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1285867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897"/>
            <a:ext cx="6855731" cy="3856451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8" y="2089543"/>
            <a:ext cx="3443523" cy="910835"/>
          </a:xfrm>
          <a:prstGeom prst="rect">
            <a:avLst/>
          </a:prstGeom>
        </p:spPr>
      </p:pic>
      <p:sp>
        <p:nvSpPr>
          <p:cNvPr id="19" name="TextBox 5"/>
          <p:cNvSpPr txBox="1"/>
          <p:nvPr/>
        </p:nvSpPr>
        <p:spPr>
          <a:xfrm>
            <a:off x="1645606" y="3228493"/>
            <a:ext cx="40156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简单 分层  单体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宏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 核 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82182" y="770200"/>
            <a:ext cx="6161504" cy="3451361"/>
            <a:chOff x="642910" y="169684"/>
            <a:chExt cx="8215338" cy="4601814"/>
          </a:xfrm>
        </p:grpSpPr>
        <p:sp>
          <p:nvSpPr>
            <p:cNvPr id="39" name="TextBox 38"/>
            <p:cNvSpPr txBox="1"/>
            <p:nvPr/>
          </p:nvSpPr>
          <p:spPr>
            <a:xfrm>
              <a:off x="1403649" y="169684"/>
              <a:ext cx="478634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简单结构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910" y="785800"/>
              <a:ext cx="82153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1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MS-DOS – 在最小的空间，设计用于提供大部分功能 (1981~1994)</a:t>
              </a:r>
            </a:p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22605" y="1142991"/>
              <a:ext cx="72070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没有拆分为模块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38" y="1279745"/>
              <a:ext cx="151066" cy="148997"/>
            </a:xfrm>
            <a:prstGeom prst="rect">
              <a:avLst/>
            </a:prstGeom>
          </p:spPr>
        </p:pic>
        <p:pic>
          <p:nvPicPr>
            <p:cNvPr id="11" name="Picture 7" descr="1721235608759140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221687" y="2214560"/>
              <a:ext cx="3100715" cy="2543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8" descr="1741235608759140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972469" y="2139702"/>
              <a:ext cx="2740826" cy="2631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222605" y="1528698"/>
              <a:ext cx="74213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虽然 MS-DOS 在接口和功能水平没有很好地分离，主要用汇编编写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38" y="1665453"/>
              <a:ext cx="151066" cy="14899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4077072" y="783011"/>
            <a:ext cx="267534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acro/</a:t>
            </a:r>
            <a:r>
              <a:rPr lang="en-US" altLang="zh-CN" sz="225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uni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kernel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04664" y="803660"/>
            <a:ext cx="6161504" cy="3051277"/>
            <a:chOff x="928662" y="214296"/>
            <a:chExt cx="8215338" cy="4068369"/>
          </a:xfrm>
        </p:grpSpPr>
        <p:sp>
          <p:nvSpPr>
            <p:cNvPr id="17" name="TextBox 16"/>
            <p:cNvSpPr txBox="1"/>
            <p:nvPr/>
          </p:nvSpPr>
          <p:spPr>
            <a:xfrm>
              <a:off x="3643306" y="214296"/>
              <a:ext cx="371477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分层结构</a:t>
              </a:r>
            </a:p>
          </p:txBody>
        </p:sp>
        <p:pic>
          <p:nvPicPr>
            <p:cNvPr id="12" name="Picture 7" descr="1751235608759140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5105126" y="987574"/>
              <a:ext cx="3295091" cy="3295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928662" y="928676"/>
              <a:ext cx="82153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1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操作系统分为多层 (levels)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8357" y="1285867"/>
              <a:ext cx="72070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每层建立在低层之上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1422621"/>
              <a:ext cx="151066" cy="14899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08357" y="1671575"/>
              <a:ext cx="74213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2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最底层(layer 0), 是硬件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1808329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508357" y="2071684"/>
              <a:ext cx="74213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2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最高层(layer N) 是用户界面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290" y="2208439"/>
              <a:ext cx="151066" cy="14899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28662" y="2457392"/>
              <a:ext cx="821533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1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每一层仅使用更低一层的功能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257175" lvl="1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（操作）和服务。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077072" y="783011"/>
            <a:ext cx="267534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acro/</a:t>
            </a:r>
            <a:r>
              <a:rPr lang="en-US" altLang="zh-CN" sz="225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uni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kernel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4777953" y="8977325"/>
            <a:ext cx="1589485" cy="382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050"/>
              <a:t>26</a:t>
            </a:fld>
            <a:endParaRPr lang="zh-CN" altLang="en-US" sz="1350"/>
          </a:p>
        </p:txBody>
      </p:sp>
      <p:grpSp>
        <p:nvGrpSpPr>
          <p:cNvPr id="9" name="组合 8"/>
          <p:cNvGrpSpPr/>
          <p:nvPr/>
        </p:nvGrpSpPr>
        <p:grpSpPr>
          <a:xfrm>
            <a:off x="535761" y="815148"/>
            <a:ext cx="6322239" cy="3618751"/>
            <a:chOff x="928662" y="301052"/>
            <a:chExt cx="8429651" cy="4825001"/>
          </a:xfrm>
        </p:grpSpPr>
        <p:sp>
          <p:nvSpPr>
            <p:cNvPr id="82" name="TextBox 81"/>
            <p:cNvSpPr txBox="1"/>
            <p:nvPr/>
          </p:nvSpPr>
          <p:spPr>
            <a:xfrm>
              <a:off x="1137909" y="301052"/>
              <a:ext cx="600079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操作系统与</a:t>
              </a:r>
              <a:r>
                <a:rPr lang="en-US" altLang="zh-CN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语言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8662" y="928676"/>
              <a:ext cx="84296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1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1972由 Kenneth Thompson和Dennis Ritchie在贝尔实验室设计.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8662" y="1357304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1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设计用于 UNIX 操作系统的编码例程.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01977" y="2143122"/>
              <a:ext cx="3143398" cy="2573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787663" y="4714890"/>
              <a:ext cx="4570419" cy="411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76199" tIns="38099" rIns="76199" bIns="38099"/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K. Thompson and D. Ritchie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1743012"/>
              <a:ext cx="77153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1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“高级”系统编程语言创建可移植操作系统的概念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077072" y="783011"/>
            <a:ext cx="267534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acro/</a:t>
            </a:r>
            <a:r>
              <a:rPr lang="en-US" altLang="zh-CN" sz="225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uni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kernel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702780" y="771550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pic>
        <p:nvPicPr>
          <p:cNvPr id="66" name="图片 65" descr="图片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768" y="1238763"/>
            <a:ext cx="4496408" cy="27308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268760" y="2499742"/>
            <a:ext cx="3816424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72210" y="771550"/>
            <a:ext cx="2675348" cy="4385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acro/</a:t>
            </a:r>
            <a:r>
              <a:rPr lang="en-US" altLang="zh-CN" sz="225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uni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kernel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4814" y="2139703"/>
            <a:ext cx="2817409" cy="2040401"/>
          </a:xfrm>
          <a:prstGeom prst="rect">
            <a:avLst/>
          </a:prstGeom>
        </p:spPr>
      </p:pic>
      <p:pic>
        <p:nvPicPr>
          <p:cNvPr id="13" name="图片 12" descr="图片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0808" y="2247714"/>
            <a:ext cx="2817409" cy="203479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768067" y="803660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微内核结构（</a:t>
            </a:r>
            <a:r>
              <a:rPr lang="en-US" altLang="zh-CN" sz="2400" b="1" dirty="0">
                <a:solidFill>
                  <a:srgbClr val="11576A"/>
                </a:solidFill>
                <a:latin typeface="Arial" panose="02080604020202020204" charset="0"/>
                <a:ea typeface="微软雅黑" pitchFamily="34" charset="-122"/>
                <a:sym typeface="Lucida Sans" pitchFamily="34" charset="0"/>
              </a:rPr>
              <a:t>Microkernel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658" y="1275606"/>
            <a:ext cx="5786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1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2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尽可能把内核功能移到用户空间</a:t>
            </a:r>
            <a:endParaRPr lang="en-US" altLang="zh-CN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658" y="1543499"/>
            <a:ext cx="5786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1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2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用户模块间的通信使用消息传递</a:t>
            </a:r>
            <a:endParaRPr lang="en-US" altLang="zh-CN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50658" y="1811391"/>
            <a:ext cx="5786478" cy="591057"/>
            <a:chOff x="467544" y="1557938"/>
            <a:chExt cx="7715304" cy="788077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1557938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1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好处: 灵活/安全</a:t>
              </a: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…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544" y="1915128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1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性能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0" name="图片 9" descr="图片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74001" y="2770341"/>
            <a:ext cx="1120418" cy="905106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2357977" y="2446305"/>
            <a:ext cx="1512168" cy="1620180"/>
            <a:chOff x="2771800" y="2355726"/>
            <a:chExt cx="2016224" cy="2160240"/>
          </a:xfrm>
        </p:grpSpPr>
        <p:cxnSp>
          <p:nvCxnSpPr>
            <p:cNvPr id="16" name="直接箭头连接符 15"/>
            <p:cNvCxnSpPr/>
            <p:nvPr/>
          </p:nvCxnSpPr>
          <p:spPr>
            <a:xfrm flipH="1" flipV="1">
              <a:off x="2987824" y="2355726"/>
              <a:ext cx="360040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4211960" y="2355726"/>
              <a:ext cx="504056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3779912" y="3939902"/>
              <a:ext cx="0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4499992" y="3579862"/>
              <a:ext cx="288032" cy="14401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2771800" y="3579862"/>
              <a:ext cx="360040" cy="21602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465989" y="2554317"/>
            <a:ext cx="1404156" cy="1188132"/>
            <a:chOff x="2915816" y="2499742"/>
            <a:chExt cx="1872208" cy="1584176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2915816" y="3003798"/>
              <a:ext cx="288032" cy="14401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779912" y="2499742"/>
              <a:ext cx="0" cy="28803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4499992" y="3003798"/>
              <a:ext cx="288032" cy="14401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211960" y="3867894"/>
              <a:ext cx="216024" cy="21602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3131840" y="3867894"/>
              <a:ext cx="216024" cy="21602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9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75224" y="803660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外核结构（</a:t>
            </a:r>
            <a:r>
              <a:rPr lang="en-US" altLang="zh-CN" sz="2400" b="1" dirty="0" err="1">
                <a:solidFill>
                  <a:srgbClr val="11576A"/>
                </a:solidFill>
                <a:latin typeface="Arial" panose="02080604020202020204" charset="0"/>
                <a:sym typeface="Lucida Sans" pitchFamily="34" charset="0"/>
              </a:rPr>
              <a:t>Exokernel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7" descr="197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70838" y="2409732"/>
            <a:ext cx="3110453" cy="196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566682" y="1221600"/>
            <a:ext cx="5786478" cy="1148232"/>
            <a:chOff x="755576" y="771550"/>
            <a:chExt cx="7715304" cy="1530975"/>
          </a:xfrm>
        </p:grpSpPr>
        <p:sp>
          <p:nvSpPr>
            <p:cNvPr id="19" name="TextBox 18"/>
            <p:cNvSpPr txBox="1"/>
            <p:nvPr/>
          </p:nvSpPr>
          <p:spPr>
            <a:xfrm>
              <a:off x="755576" y="771550"/>
              <a:ext cx="77153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2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让内核分配机器的物理资源给多个应用程序, 并让每个程序决定如何处理这些资源.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6" y="1485930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2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程序能链接到操作系统库(libOS) 实现了操作系统抽象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1871638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2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保护与控制分离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6058" y="803659"/>
            <a:ext cx="160735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概要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96497" y="1339445"/>
            <a:ext cx="5786478" cy="1930521"/>
            <a:chOff x="928662" y="928676"/>
            <a:chExt cx="7715304" cy="2574027"/>
          </a:xfrm>
        </p:grpSpPr>
        <p:sp>
          <p:nvSpPr>
            <p:cNvPr id="8" name="TextBox 7"/>
            <p:cNvSpPr txBox="1"/>
            <p:nvPr/>
          </p:nvSpPr>
          <p:spPr>
            <a:xfrm>
              <a:off x="928662" y="1285867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7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3" y="0"/>
            <a:ext cx="6855731" cy="3856451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8" y="2089543"/>
            <a:ext cx="3443523" cy="910835"/>
          </a:xfrm>
          <a:prstGeom prst="rect">
            <a:avLst/>
          </a:prstGeom>
        </p:spPr>
      </p:pic>
      <p:sp>
        <p:nvSpPr>
          <p:cNvPr id="19" name="TextBox 5"/>
          <p:cNvSpPr txBox="1"/>
          <p:nvPr/>
        </p:nvSpPr>
        <p:spPr>
          <a:xfrm>
            <a:off x="1863938" y="3269966"/>
            <a:ext cx="35812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定义 位置 特征 分类 概念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8810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28604" y="803659"/>
            <a:ext cx="5947214" cy="3612843"/>
            <a:chOff x="571472" y="214296"/>
            <a:chExt cx="7929618" cy="4817123"/>
          </a:xfrm>
        </p:grpSpPr>
        <p:sp>
          <p:nvSpPr>
            <p:cNvPr id="19" name="TextBox 18"/>
            <p:cNvSpPr txBox="1"/>
            <p:nvPr/>
          </p:nvSpPr>
          <p:spPr>
            <a:xfrm>
              <a:off x="571472" y="4292755"/>
              <a:ext cx="68580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虚拟机管理器将单独的机器接口转换成很多的虚拟机，每个虚拟机都是一个原始计算机系统的有效副本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并能完成所有的处理器指令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9" y="214296"/>
              <a:ext cx="600079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VMM</a:t>
              </a:r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虚拟机管理器)</a:t>
              </a:r>
              <a:endPara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图片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987574"/>
              <a:ext cx="6357982" cy="308299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9"/>
          <p:cNvSpPr txBox="1"/>
          <p:nvPr/>
        </p:nvSpPr>
        <p:spPr>
          <a:xfrm>
            <a:off x="1928802" y="803659"/>
            <a:ext cx="450059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VMM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虚拟机管理器)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 descr="图片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7233" y="1571305"/>
            <a:ext cx="2594534" cy="2458607"/>
          </a:xfrm>
          <a:prstGeom prst="rect">
            <a:avLst/>
          </a:prstGeom>
        </p:spPr>
      </p:pic>
      <p:pic>
        <p:nvPicPr>
          <p:cNvPr id="23" name="图片 22" descr="图片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4874" y="1455173"/>
            <a:ext cx="2299436" cy="258114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96496" y="803659"/>
            <a:ext cx="6161504" cy="3016067"/>
            <a:chOff x="928662" y="214296"/>
            <a:chExt cx="8215338" cy="4021421"/>
          </a:xfrm>
        </p:grpSpPr>
        <p:sp>
          <p:nvSpPr>
            <p:cNvPr id="17" name="TextBox 16"/>
            <p:cNvSpPr txBox="1"/>
            <p:nvPr/>
          </p:nvSpPr>
          <p:spPr>
            <a:xfrm>
              <a:off x="3857620" y="214296"/>
              <a:ext cx="321471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小结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8662" y="928676"/>
              <a:ext cx="8215338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57175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操作系统很有趣，可以管理和控制整个计算机</a:t>
              </a: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!</a:t>
              </a:r>
            </a:p>
            <a:p>
              <a:pPr lvl="1" indent="-257175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但…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8357" y="1907770"/>
              <a:ext cx="74213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2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</a:t>
              </a: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Bug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、性能异常、功能缺失，有很多的挑战和机遇。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90" y="2044526"/>
              <a:ext cx="151066" cy="14899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8662" y="1565970"/>
              <a:ext cx="8215338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57175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它是不完备的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8357" y="2649682"/>
              <a:ext cx="74213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2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有许多概念、原理和代码需要了解。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90" y="2786437"/>
              <a:ext cx="151066" cy="14899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28662" y="2307881"/>
              <a:ext cx="8215338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57175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它是庞大的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8357" y="3435499"/>
              <a:ext cx="7421362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lvl="2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... 至少靠你自己的恒心和投入，完全可以在一个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学期</a:t>
              </a:r>
              <a:endPara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257175" lvl="2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</a:t>
              </a: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理解</a:t>
              </a: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OS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的原理和</a:t>
              </a:r>
              <a:r>
                <a:rPr lang="en-US" altLang="zh-CN" sz="15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ucore</a:t>
              </a:r>
              <a:r>
                <a:rPr lang="en-US" altLang="zh-CN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OS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的实现。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90" y="3572255"/>
              <a:ext cx="151066" cy="14899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28662" y="3093699"/>
              <a:ext cx="8215338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57175">
                <a:lnSpc>
                  <a:spcPct val="95000"/>
                </a:lnSpc>
                <a:spcBef>
                  <a:spcPct val="0"/>
                </a:spcBef>
                <a:defRPr/>
              </a:pPr>
              <a:r>
                <a:rPr lang="zh-CN" altLang="en-US" sz="12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我们能做到！</a:t>
              </a:r>
              <a:endPara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4664" y="339502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处理机管理功能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进程控制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进程同步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调度</a:t>
            </a:r>
            <a:endParaRPr lang="en-US" altLang="zh-CN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077072" y="339502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存储器</a:t>
            </a:r>
            <a:r>
              <a:rPr lang="zh-CN" altLang="en-US" dirty="0" smtClean="0"/>
              <a:t>管理功能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内存分配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内存保护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地址映射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内存扩充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404664" y="2532993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</a:t>
            </a:r>
            <a:r>
              <a:rPr lang="zh-CN" altLang="en-US" dirty="0" smtClean="0"/>
              <a:t>管理功能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缓冲管理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设备分配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设备处理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4077072" y="2427734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管理功能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文件存储空间管理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目录管理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文件读写和保护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77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4664" y="339502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处理机管理功能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进程控制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进程同步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调度</a:t>
            </a:r>
            <a:endParaRPr lang="en-US" altLang="zh-CN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077072" y="339502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存储器</a:t>
            </a:r>
            <a:r>
              <a:rPr lang="zh-CN" altLang="en-US" dirty="0" smtClean="0"/>
              <a:t>管理功能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内存分配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内存保护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地址映射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内存扩充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404664" y="2532993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</a:t>
            </a:r>
            <a:r>
              <a:rPr lang="zh-CN" altLang="en-US" dirty="0" smtClean="0"/>
              <a:t>管理功能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缓冲管理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设备分配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设备处理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4077072" y="2427734"/>
            <a:ext cx="231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管理功能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文件存储空间管理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目录管理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文件读写和保护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5928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18165" y="803659"/>
            <a:ext cx="251819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操作系统定义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26467" y="1275606"/>
            <a:ext cx="5786478" cy="567975"/>
            <a:chOff x="928662" y="785800"/>
            <a:chExt cx="7715304" cy="757300"/>
          </a:xfrm>
        </p:grpSpPr>
        <p:sp>
          <p:nvSpPr>
            <p:cNvPr id="12" name="TextBox 11"/>
            <p:cNvSpPr txBox="1"/>
            <p:nvPr/>
          </p:nvSpPr>
          <p:spPr>
            <a:xfrm>
              <a:off x="928662" y="1142991"/>
              <a:ext cx="77153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操作系统是一个控制程序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785800"/>
              <a:ext cx="77153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没有公认的精确定义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8216" y="1811391"/>
            <a:ext cx="5899778" cy="1103760"/>
            <a:chOff x="1277662" y="1500180"/>
            <a:chExt cx="7866370" cy="1471680"/>
          </a:xfrm>
        </p:grpSpPr>
        <p:sp>
          <p:nvSpPr>
            <p:cNvPr id="13" name="TextBox 12"/>
            <p:cNvSpPr txBox="1"/>
            <p:nvPr/>
          </p:nvSpPr>
          <p:spPr>
            <a:xfrm>
              <a:off x="1428729" y="1500180"/>
              <a:ext cx="77153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一个系统软件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636935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428729" y="1857371"/>
              <a:ext cx="77153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控制程序执行过程，防止错误和计算机的不当使用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994125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428729" y="2214560"/>
              <a:ext cx="77153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执行用户程序，给用户程序提供各种服务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351315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428729" y="2571751"/>
              <a:ext cx="77153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方便用户使用计算机系统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708505"/>
              <a:ext cx="151066" cy="148997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435151" y="3017717"/>
            <a:ext cx="6183473" cy="1371652"/>
            <a:chOff x="899402" y="1491630"/>
            <a:chExt cx="8244630" cy="1828868"/>
          </a:xfrm>
        </p:grpSpPr>
        <p:sp>
          <p:nvSpPr>
            <p:cNvPr id="17" name="TextBox 16"/>
            <p:cNvSpPr txBox="1"/>
            <p:nvPr/>
          </p:nvSpPr>
          <p:spPr>
            <a:xfrm>
              <a:off x="899402" y="1491630"/>
              <a:ext cx="77153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操作系统是一个资源管理器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28729" y="1848821"/>
              <a:ext cx="77153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应用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程序与硬件之间的中间层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985575"/>
              <a:ext cx="151066" cy="14899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28729" y="2206010"/>
              <a:ext cx="77153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管理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各种计算机软硬件资源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342765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428729" y="2563200"/>
              <a:ext cx="77153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提供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访问计算机软硬件资源的高效手段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699955"/>
              <a:ext cx="151066" cy="14899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28729" y="2920389"/>
              <a:ext cx="77153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解决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资源访问冲突，确保资源公平使用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3057145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402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4412356087591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0" y="1923678"/>
            <a:ext cx="1782366" cy="13477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7" descr="4512356087591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1" y="1923678"/>
            <a:ext cx="1819703" cy="13501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10" descr="471235608759140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160748" y="1491630"/>
            <a:ext cx="3379571" cy="19982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2518165" y="803659"/>
            <a:ext cx="251819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的位置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01146" y="3921900"/>
            <a:ext cx="154817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承上启下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-0.03489 L -0.07465 0.3643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199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00679 L -0.22951 0.363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0" y="178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284984" y="3147814"/>
            <a:ext cx="1008112" cy="757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3" descr="Fi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44724" y="1437624"/>
            <a:ext cx="3248359" cy="227244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2518165" y="803659"/>
            <a:ext cx="299906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操作系统软件的分类</a:t>
            </a:r>
          </a:p>
        </p:txBody>
      </p:sp>
      <p:sp>
        <p:nvSpPr>
          <p:cNvPr id="5" name="TextBox 33"/>
          <p:cNvSpPr txBox="1"/>
          <p:nvPr/>
        </p:nvSpPr>
        <p:spPr>
          <a:xfrm>
            <a:off x="3818384" y="1347614"/>
            <a:ext cx="27543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2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 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Shell </a:t>
            </a:r>
            <a:r>
              <a: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1500" b="1" u="sng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命令行</a:t>
            </a:r>
            <a:r>
              <a:rPr lang="zh-CN" altLang="en-US" sz="1500" b="1" u="sng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6" name="TextBox 36"/>
          <p:cNvSpPr txBox="1"/>
          <p:nvPr/>
        </p:nvSpPr>
        <p:spPr>
          <a:xfrm>
            <a:off x="3818384" y="1742626"/>
            <a:ext cx="27543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2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 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GUI </a:t>
            </a:r>
            <a:r>
              <a:rPr lang="en-US" altLang="zh-CN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15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图形</a:t>
            </a:r>
            <a:r>
              <a: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用户接口</a:t>
            </a:r>
            <a:endParaRPr lang="en-US" altLang="zh-CN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9040" y="2052804"/>
            <a:ext cx="2882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 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Kernel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操作系统的内部 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/>
      <p:bldP spid="5" grpId="0"/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00808" y="803659"/>
            <a:ext cx="345638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5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教学操作系统内核</a:t>
            </a:r>
          </a:p>
        </p:txBody>
      </p:sp>
      <p:pic>
        <p:nvPicPr>
          <p:cNvPr id="10" name="Picture 4" descr="176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20688" y="1383618"/>
            <a:ext cx="5157448" cy="313234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圆角矩形 1"/>
          <p:cNvSpPr/>
          <p:nvPr/>
        </p:nvSpPr>
        <p:spPr>
          <a:xfrm>
            <a:off x="1196752" y="2715766"/>
            <a:ext cx="417646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2380" y="803659"/>
            <a:ext cx="30539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内核的特征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5761" y="1223181"/>
            <a:ext cx="5787618" cy="1270609"/>
            <a:chOff x="714348" y="773658"/>
            <a:chExt cx="7716824" cy="1694144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773658"/>
              <a:ext cx="77153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348" y="1203598"/>
              <a:ext cx="77153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5868" y="1626354"/>
              <a:ext cx="77153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348" y="2067693"/>
              <a:ext cx="771530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35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135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异步</a:t>
              </a:r>
              <a:endPara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2380" y="803659"/>
            <a:ext cx="30539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内核的特征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61" y="1223181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761" y="1808697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901" y="2125764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761" y="2456769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811" y="1491630"/>
            <a:ext cx="5786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rgbClr val="FFFF66"/>
              </a:buClr>
            </a:pP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计算机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系统中同时存在多个运行的程序，需要</a:t>
            </a:r>
            <a:r>
              <a:rPr lang="en-US" altLang="zh-CN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3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管理和调度</a:t>
            </a:r>
            <a:endParaRPr lang="en-US" altLang="zh-CN" sz="13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511" y="1594197"/>
            <a:ext cx="113300" cy="11174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1079</Words>
  <Application>Microsoft Office PowerPoint</Application>
  <PresentationFormat>自定义</PresentationFormat>
  <Paragraphs>237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MS PGothic</vt:lpstr>
      <vt:lpstr>等线</vt:lpstr>
      <vt:lpstr>等线 Light</vt:lpstr>
      <vt:lpstr>宋体</vt:lpstr>
      <vt:lpstr>微软雅黑</vt:lpstr>
      <vt:lpstr>张海山锐谐体2.0-授权联系：Samtype@QQ.com</vt:lpstr>
      <vt:lpstr>Arial</vt:lpstr>
      <vt:lpstr>Calibri</vt:lpstr>
      <vt:lpstr>Calibri Light</vt:lpstr>
      <vt:lpstr>Lucida Sans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218</cp:revision>
  <dcterms:created xsi:type="dcterms:W3CDTF">2018-02-25T08:33:53Z</dcterms:created>
  <dcterms:modified xsi:type="dcterms:W3CDTF">2018-08-18T12:45:04Z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