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70" r:id="rId2"/>
    <p:sldId id="353" r:id="rId3"/>
    <p:sldId id="364" r:id="rId4"/>
    <p:sldId id="365" r:id="rId5"/>
    <p:sldId id="366" r:id="rId6"/>
    <p:sldId id="367" r:id="rId7"/>
    <p:sldId id="368" r:id="rId8"/>
    <p:sldId id="369" r:id="rId9"/>
    <p:sldId id="354" r:id="rId10"/>
    <p:sldId id="355" r:id="rId11"/>
    <p:sldId id="356" r:id="rId12"/>
    <p:sldId id="357" r:id="rId13"/>
    <p:sldId id="358" r:id="rId14"/>
    <p:sldId id="343" r:id="rId15"/>
    <p:sldId id="360" r:id="rId16"/>
    <p:sldId id="361" r:id="rId17"/>
    <p:sldId id="30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5072"/>
    <a:srgbClr val="0093DD"/>
    <a:srgbClr val="FFF9B1"/>
    <a:srgbClr val="FDD000"/>
    <a:srgbClr val="FFCC66"/>
    <a:srgbClr val="FF9900"/>
    <a:srgbClr val="0EB1C8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53" d="100"/>
          <a:sy n="153" d="100"/>
        </p:scale>
        <p:origin x="104" y="252"/>
      </p:cViewPr>
      <p:guideLst>
        <p:guide orient="horz" pos="1620"/>
        <p:guide pos="2880"/>
        <p:guide orient="horz" pos="577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2019/11/25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2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2019/11/25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699542"/>
            <a:ext cx="19888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  <a:defRPr/>
            </a:pPr>
            <a:r>
              <a:rPr lang="zh-CN" altLang="en-US" dirty="0"/>
              <a:t>处理机调度概念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6995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042218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调度准则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0422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385121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38512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18615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实时调度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1861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62196"/>
            <a:ext cx="24288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多处理器调度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621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19386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优先级反转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451938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25948" y="1692597"/>
            <a:ext cx="5658500" cy="1946598"/>
            <a:chOff x="3141891" y="1945548"/>
            <a:chExt cx="5658500" cy="1946598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3141891" y="194554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solidFill>
                    <a:srgbClr val="C00000"/>
                  </a:solidFill>
                </a:rPr>
                <a:t>先来先服务算法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3142275" y="2236915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短进程优先算法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3148880" y="2527626"/>
              <a:ext cx="33721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最高响应比优先算法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3148880" y="2817845"/>
              <a:ext cx="3947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3148880" y="3138210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多级反馈队列算法</a:t>
              </a:r>
              <a:endParaRPr lang="zh-CN" altLang="en-US" sz="1800" dirty="0"/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3148880" y="3463518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公平共享调度算法</a:t>
              </a:r>
              <a:endParaRPr lang="en-US" altLang="zh-CN" sz="1800" dirty="0" smtClean="0"/>
            </a:p>
          </p:txBody>
        </p:sp>
      </p:grpSp>
      <p:pic>
        <p:nvPicPr>
          <p:cNvPr id="46" name="图片 4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816919"/>
            <a:ext cx="151066" cy="148997"/>
          </a:xfrm>
          <a:prstGeom prst="rect">
            <a:avLst/>
          </a:prstGeom>
          <a:effectLst/>
        </p:spPr>
      </p:pic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113846"/>
            <a:ext cx="151066" cy="148997"/>
          </a:xfrm>
          <a:prstGeom prst="rect">
            <a:avLst/>
          </a:prstGeom>
          <a:effectLst/>
        </p:spPr>
      </p:pic>
      <p:pic>
        <p:nvPicPr>
          <p:cNvPr id="48" name="图片 4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09676"/>
            <a:ext cx="151066" cy="148997"/>
          </a:xfrm>
          <a:prstGeom prst="rect">
            <a:avLst/>
          </a:prstGeom>
          <a:effectLst/>
        </p:spPr>
      </p:pic>
      <p:pic>
        <p:nvPicPr>
          <p:cNvPr id="49" name="图片 4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2698000"/>
            <a:ext cx="151066" cy="148997"/>
          </a:xfrm>
          <a:prstGeom prst="rect">
            <a:avLst/>
          </a:prstGeom>
          <a:effectLst/>
        </p:spPr>
      </p:pic>
      <p:pic>
        <p:nvPicPr>
          <p:cNvPr id="50" name="图片 4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3018057"/>
            <a:ext cx="151066" cy="148997"/>
          </a:xfrm>
          <a:prstGeom prst="rect">
            <a:avLst/>
          </a:prstGeom>
          <a:effectLst/>
        </p:spPr>
      </p:pic>
      <p:pic>
        <p:nvPicPr>
          <p:cNvPr id="51" name="图片 5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3313887"/>
            <a:ext cx="151066" cy="148997"/>
          </a:xfrm>
          <a:prstGeom prst="rect">
            <a:avLst/>
          </a:prstGeom>
          <a:effectLst/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1446231" y="3534617"/>
            <a:ext cx="558667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sz="1800" dirty="0" err="1" smtClean="0"/>
              <a:t>ucore</a:t>
            </a:r>
            <a:r>
              <a:rPr lang="zh-CN" altLang="en-US" sz="1800" dirty="0" smtClean="0"/>
              <a:t>的调度框架</a:t>
            </a:r>
            <a:endParaRPr lang="en-US" altLang="zh-CN" sz="1800" dirty="0" smtClean="0"/>
          </a:p>
        </p:txBody>
      </p:sp>
      <p:pic>
        <p:nvPicPr>
          <p:cNvPr id="31" name="图片 3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3644641"/>
            <a:ext cx="151066" cy="148997"/>
          </a:xfrm>
          <a:prstGeom prst="rect">
            <a:avLst/>
          </a:prstGeom>
          <a:effectLst/>
        </p:spPr>
      </p:pic>
      <p:pic>
        <p:nvPicPr>
          <p:cNvPr id="32" name="图片 3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0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先来先服务算法的特征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8876" y="2326213"/>
            <a:ext cx="5457066" cy="671970"/>
            <a:chOff x="1518876" y="2326213"/>
            <a:chExt cx="5457066" cy="67197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8876" y="24571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655788" y="2326213"/>
              <a:ext cx="5320154" cy="6719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短进程可能排在长进程后面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0854" y="2737128"/>
            <a:ext cx="4918910" cy="387350"/>
            <a:chOff x="1270854" y="2737128"/>
            <a:chExt cx="4918910" cy="38735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54" y="2856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3418" y="2737128"/>
              <a:ext cx="4786346" cy="38735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I/O资源和CPU资源的利用率较低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379" y="1685466"/>
            <a:ext cx="3527307" cy="700998"/>
            <a:chOff x="830379" y="1685466"/>
            <a:chExt cx="3527307" cy="70099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685466"/>
              <a:ext cx="8717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缺点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6854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54" y="20917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09548"/>
              <a:ext cx="296270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平均等待时间波动较大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28010"/>
            <a:ext cx="2226909" cy="719592"/>
            <a:chOff x="844893" y="1028010"/>
            <a:chExt cx="2226909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96243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简单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01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532011" y="3161098"/>
            <a:ext cx="5200229" cy="642942"/>
            <a:chOff x="1532011" y="3161098"/>
            <a:chExt cx="5200229" cy="64294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69942" y="3161098"/>
              <a:ext cx="5062298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CPU密集型进程会导致I/O设备闲置时，</a:t>
              </a:r>
              <a:endParaRPr lang="en-US" altLang="zh-CN" sz="1800" dirty="0" smtClean="0"/>
            </a:p>
            <a:p>
              <a:pPr marL="0" lvl="1" indent="0"/>
              <a:r>
                <a:rPr lang="zh-CN" altLang="en-US" sz="1800" dirty="0" smtClean="0"/>
                <a:t>I/O密集型进程也等待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011" y="324826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短进程优先算法</a:t>
            </a:r>
            <a:r>
              <a:rPr lang="en-US" altLang="zh-CN" dirty="0" smtClean="0"/>
              <a:t>(</a:t>
            </a:r>
            <a:r>
              <a:rPr lang="zh-CN" altLang="en-US" dirty="0"/>
              <a:t>SPN</a:t>
            </a:r>
            <a:r>
              <a:rPr lang="en-US" altLang="zh-CN" dirty="0" smtClean="0"/>
              <a:t>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4103" y="878407"/>
            <a:ext cx="6680225" cy="441238"/>
            <a:chOff x="844893" y="1028010"/>
            <a:chExt cx="6680225" cy="44123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3766" y="1040620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选择就绪队列中执行时间最短进程占用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进入运行状态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1985" y="4155926"/>
            <a:ext cx="4554456" cy="748941"/>
            <a:chOff x="641985" y="4155926"/>
            <a:chExt cx="4554456" cy="748941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967085" y="4167804"/>
              <a:ext cx="42293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/>
                <a:t>短剩余时间优先算法</a:t>
              </a:r>
              <a:r>
                <a:rPr lang="zh-CN" altLang="en-US" sz="1800" dirty="0">
                  <a:solidFill>
                    <a:srgbClr val="C00000"/>
                  </a:solidFill>
                </a:rPr>
                <a:t>(SRT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)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85" y="41559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540" y="461251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82443" y="4556979"/>
              <a:ext cx="2700594" cy="34788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SPN</a:t>
              </a:r>
              <a:r>
                <a:rPr lang="zh-CN" altLang="en-US" sz="1800" dirty="0"/>
                <a:t>算法的可抢占改进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53517" y="1285602"/>
            <a:ext cx="4381148" cy="376916"/>
            <a:chOff x="1262422" y="1370686"/>
            <a:chExt cx="4381148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424858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就绪队列按预期的执行时间来排序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5663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3883037" y="2201796"/>
            <a:ext cx="4532789" cy="2176478"/>
            <a:chOff x="3883037" y="2201796"/>
            <a:chExt cx="4532789" cy="2176478"/>
          </a:xfrm>
        </p:grpSpPr>
        <p:grpSp>
          <p:nvGrpSpPr>
            <p:cNvPr id="74" name="组合 73"/>
            <p:cNvGrpSpPr/>
            <p:nvPr/>
          </p:nvGrpSpPr>
          <p:grpSpPr>
            <a:xfrm>
              <a:off x="4115574" y="2201796"/>
              <a:ext cx="4300252" cy="1639321"/>
              <a:chOff x="4311648" y="2357436"/>
              <a:chExt cx="4300252" cy="1639321"/>
            </a:xfrm>
          </p:grpSpPr>
          <p:grpSp>
            <p:nvGrpSpPr>
              <p:cNvPr id="47" name="组合 39"/>
              <p:cNvGrpSpPr/>
              <p:nvPr/>
            </p:nvGrpSpPr>
            <p:grpSpPr>
              <a:xfrm>
                <a:off x="4786314" y="2403306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就 绪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8" name="组合 40"/>
              <p:cNvGrpSpPr/>
              <p:nvPr/>
            </p:nvGrpSpPr>
            <p:grpSpPr>
              <a:xfrm>
                <a:off x="6863689" y="2381895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TextBox 61"/>
                <p:cNvSpPr txBox="1"/>
                <p:nvPr/>
              </p:nvSpPr>
              <p:spPr>
                <a:xfrm>
                  <a:off x="5214966" y="1447863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运 行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1" name="组合 43"/>
              <p:cNvGrpSpPr/>
              <p:nvPr/>
            </p:nvGrpSpPr>
            <p:grpSpPr>
              <a:xfrm>
                <a:off x="5793286" y="2357436"/>
                <a:ext cx="1629555" cy="1639321"/>
                <a:chOff x="5652120" y="2228395"/>
                <a:chExt cx="1629555" cy="1639321"/>
              </a:xfrm>
            </p:grpSpPr>
            <p:grpSp>
              <p:nvGrpSpPr>
                <p:cNvPr id="52" name="组合 44"/>
                <p:cNvGrpSpPr/>
                <p:nvPr/>
              </p:nvGrpSpPr>
              <p:grpSpPr>
                <a:xfrm>
                  <a:off x="5652120" y="32270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4" name="椭圆 5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等 待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3" name="弧形 52"/>
                <p:cNvSpPr/>
                <p:nvPr/>
              </p:nvSpPr>
              <p:spPr>
                <a:xfrm>
                  <a:off x="6609906" y="2228395"/>
                  <a:ext cx="671769" cy="1328491"/>
                </a:xfrm>
                <a:prstGeom prst="arc">
                  <a:avLst>
                    <a:gd name="adj1" fmla="val 53704"/>
                    <a:gd name="adj2" fmla="val 5400000"/>
                  </a:avLst>
                </a:prstGeom>
                <a:ln w="38100">
                  <a:solidFill>
                    <a:srgbClr val="11576A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7" name="弧形 66"/>
              <p:cNvSpPr/>
              <p:nvPr/>
            </p:nvSpPr>
            <p:spPr>
              <a:xfrm flipH="1">
                <a:off x="5430405" y="2392854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/>
              <p:cNvCxnSpPr/>
              <p:nvPr/>
            </p:nvCxnSpPr>
            <p:spPr>
              <a:xfrm>
                <a:off x="6097598" y="2641600"/>
                <a:ext cx="71438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>
                <a:off x="6097598" y="2855914"/>
                <a:ext cx="71438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8143900" y="2714626"/>
                <a:ext cx="46800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>
                <a:off x="4311648" y="2714626"/>
                <a:ext cx="468000" cy="1588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5588124" y="3949646"/>
              <a:ext cx="1290380" cy="428628"/>
              <a:chOff x="5784198" y="4105286"/>
              <a:chExt cx="1290380" cy="428628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6786578" y="4105286"/>
                <a:ext cx="288000" cy="428628"/>
                <a:chOff x="3929058" y="3286130"/>
                <a:chExt cx="288000" cy="428628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3929058" y="3286130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929058" y="3429006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3929058" y="3571882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5784198" y="4105286"/>
                <a:ext cx="288000" cy="285752"/>
                <a:chOff x="4786314" y="3571882"/>
                <a:chExt cx="288000" cy="28575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4786314" y="3571882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4786314" y="3714758"/>
                  <a:ext cx="288000" cy="142876"/>
                </a:xfrm>
                <a:prstGeom prst="rect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1" name="矩形 80"/>
              <p:cNvSpPr/>
              <p:nvPr/>
            </p:nvSpPr>
            <p:spPr>
              <a:xfrm>
                <a:off x="6286512" y="4105286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161612" y="2701862"/>
              <a:ext cx="288000" cy="428628"/>
              <a:chOff x="3929058" y="3286130"/>
              <a:chExt cx="288000" cy="428628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929058" y="3286130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929058" y="3429006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929058" y="3571882"/>
                <a:ext cx="288000" cy="142876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883037" y="312572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en-US" altLang="zh-CN" sz="1400" b="1" dirty="0" smtClean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6429" y="1781169"/>
            <a:ext cx="3607912" cy="2268000"/>
            <a:chOff x="596429" y="1781169"/>
            <a:chExt cx="3607912" cy="2268000"/>
          </a:xfrm>
        </p:grpSpPr>
        <p:grpSp>
          <p:nvGrpSpPr>
            <p:cNvPr id="100" name="组合 99"/>
            <p:cNvGrpSpPr/>
            <p:nvPr/>
          </p:nvGrpSpPr>
          <p:grpSpPr>
            <a:xfrm>
              <a:off x="1418351" y="1781169"/>
              <a:ext cx="1867765" cy="2268000"/>
              <a:chOff x="714351" y="1781169"/>
              <a:chExt cx="1867765" cy="2268000"/>
            </a:xfrm>
          </p:grpSpPr>
          <p:sp>
            <p:nvSpPr>
              <p:cNvPr id="99" name="椭圆 98"/>
              <p:cNvSpPr>
                <a:spLocks noChangeAspect="1"/>
              </p:cNvSpPr>
              <p:nvPr/>
            </p:nvSpPr>
            <p:spPr>
              <a:xfrm>
                <a:off x="714351" y="1781169"/>
                <a:ext cx="1867765" cy="2268000"/>
              </a:xfrm>
              <a:prstGeom prst="ellipse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1071538" y="2203320"/>
                <a:ext cx="1144352" cy="1452142"/>
                <a:chOff x="1071538" y="2203320"/>
                <a:chExt cx="1144352" cy="1452142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071538" y="2203320"/>
                  <a:ext cx="1143008" cy="1440000"/>
                </a:xfrm>
                <a:prstGeom prst="rect">
                  <a:avLst/>
                </a:prstGeom>
                <a:gradFill>
                  <a:gsLst>
                    <a:gs pos="100000">
                      <a:srgbClr val="33FFFF"/>
                    </a:gs>
                    <a:gs pos="0">
                      <a:srgbClr val="CCFFFF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123926" y="2214560"/>
                  <a:ext cx="1043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w’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c=9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71538" y="2571750"/>
                  <a:ext cx="114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x’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c=12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071538" y="2928940"/>
                  <a:ext cx="1142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y’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c=34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071538" y="3286130"/>
                  <a:ext cx="11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P</a:t>
                  </a:r>
                  <a:r>
                    <a:rPr lang="en-US" altLang="zh-CN" b="1" baseline="-25000" smtClean="0">
                      <a:solidFill>
                        <a:srgbClr val="11576A"/>
                      </a:solidFill>
                      <a:latin typeface="+mn-ea"/>
                    </a:rPr>
                    <a:t>z’</a:t>
                  </a:r>
                  <a:r>
                    <a:rPr lang="en-US" altLang="zh-CN" b="1" smtClean="0">
                      <a:solidFill>
                        <a:srgbClr val="11576A"/>
                      </a:solidFill>
                      <a:latin typeface="+mn-ea"/>
                    </a:rPr>
                    <a:t>c=62</a:t>
                  </a:r>
                  <a:endParaRPr lang="zh-CN" altLang="en-US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cxnSp>
              <p:nvCxnSpPr>
                <p:cNvPr id="95" name="直接连接符 94"/>
                <p:cNvCxnSpPr>
                  <a:stCxn id="89" idx="1"/>
                  <a:endCxn id="89" idx="3"/>
                </p:cNvCxnSpPr>
                <p:nvPr/>
              </p:nvCxnSpPr>
              <p:spPr>
                <a:xfrm rot="10800000" flipH="1">
                  <a:off x="1071538" y="2923320"/>
                  <a:ext cx="1143008" cy="1588"/>
                </a:xfrm>
                <a:prstGeom prst="line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rot="10800000" flipH="1">
                  <a:off x="1071538" y="2571750"/>
                  <a:ext cx="1143008" cy="1588"/>
                </a:xfrm>
                <a:prstGeom prst="line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rot="10800000" flipH="1">
                  <a:off x="1071538" y="3286130"/>
                  <a:ext cx="1143008" cy="1588"/>
                </a:xfrm>
                <a:prstGeom prst="line">
                  <a:avLst/>
                </a:prstGeom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Box 100"/>
            <p:cNvSpPr txBox="1"/>
            <p:nvPr/>
          </p:nvSpPr>
          <p:spPr>
            <a:xfrm>
              <a:off x="613301" y="22090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队头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>
              <a:off x="1257956" y="2400978"/>
              <a:ext cx="46800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96429" y="32861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队尾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>
              <a:off x="1257956" y="3484690"/>
              <a:ext cx="46800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endCxn id="84" idx="1"/>
            </p:cNvCxnSpPr>
            <p:nvPr/>
          </p:nvCxnSpPr>
          <p:spPr>
            <a:xfrm>
              <a:off x="2775325" y="1869545"/>
              <a:ext cx="1386287" cy="903755"/>
            </a:xfrm>
            <a:prstGeom prst="line">
              <a:avLst/>
            </a:prstGeom>
            <a:ln w="28575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2786050" y="3130393"/>
              <a:ext cx="1418291" cy="798680"/>
            </a:xfrm>
            <a:prstGeom prst="line">
              <a:avLst/>
            </a:prstGeom>
            <a:ln w="28575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短进程优</a:t>
            </a:r>
            <a:r>
              <a:rPr lang="zh-CN" altLang="en-US" dirty="0" smtClean="0"/>
              <a:t>先算法具有最优平均周转时间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4348" y="818460"/>
            <a:ext cx="4662432" cy="424280"/>
            <a:chOff x="714348" y="818460"/>
            <a:chExt cx="4662432" cy="424280"/>
          </a:xfrm>
        </p:grpSpPr>
        <p:sp>
          <p:nvSpPr>
            <p:cNvPr id="12" name="TextBox 11"/>
            <p:cNvSpPr txBox="1"/>
            <p:nvPr/>
          </p:nvSpPr>
          <p:spPr>
            <a:xfrm>
              <a:off x="714348" y="8184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056300" y="865824"/>
              <a:ext cx="432048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SPN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算法中一组进程的平均周转时间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68" name="内容占位符 2"/>
          <p:cNvSpPr txBox="1">
            <a:spLocks/>
          </p:cNvSpPr>
          <p:nvPr/>
        </p:nvSpPr>
        <p:spPr>
          <a:xfrm>
            <a:off x="1311787" y="2283421"/>
            <a:ext cx="4177146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600" dirty="0" smtClean="0"/>
              <a:t>周转时间</a:t>
            </a:r>
            <a:r>
              <a:rPr lang="en-US" altLang="zh-CN" sz="1800" dirty="0" smtClean="0"/>
              <a:t>=(r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3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4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5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6</a:t>
            </a:r>
            <a:r>
              <a:rPr lang="en-US" altLang="zh-CN" sz="1800" dirty="0" smtClean="0"/>
              <a:t>)/6</a:t>
            </a:r>
            <a:endParaRPr kumimoji="0" lang="zh-CN" altLang="en-US" sz="1800" b="1" i="0" u="none" strike="noStrike" kern="1200" cap="none" spc="0" normalizeH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067" y="1375058"/>
            <a:ext cx="6994694" cy="854298"/>
            <a:chOff x="732909" y="1862134"/>
            <a:chExt cx="6994694" cy="854298"/>
          </a:xfrm>
        </p:grpSpPr>
        <p:sp>
          <p:nvSpPr>
            <p:cNvPr id="14" name="矩形 13"/>
            <p:cNvSpPr/>
            <p:nvPr/>
          </p:nvSpPr>
          <p:spPr>
            <a:xfrm>
              <a:off x="5728140" y="1862134"/>
              <a:ext cx="1728000" cy="432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07339" y="1862134"/>
              <a:ext cx="288000" cy="43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93091" y="1862134"/>
              <a:ext cx="576000" cy="432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69091" y="1862134"/>
              <a:ext cx="864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133091" y="1862134"/>
              <a:ext cx="1152000" cy="43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285091" y="1862134"/>
              <a:ext cx="1440000" cy="432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3583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55383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1349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2761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67183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8819" y="18954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b="1" baseline="-250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7298975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6</a:t>
              </a:r>
              <a:endParaRPr lang="zh-CN" altLang="en-US" baseline="-25000"/>
            </a:p>
          </p:txBody>
        </p:sp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34669" y="2290762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0</a:t>
              </a:r>
              <a:endParaRPr lang="zh-CN" altLang="en-US" baseline="-25000"/>
            </a:p>
          </p:txBody>
        </p:sp>
        <p:sp>
          <p:nvSpPr>
            <p:cNvPr id="62" name="内容占位符 2"/>
            <p:cNvSpPr txBox="1">
              <a:spLocks/>
            </p:cNvSpPr>
            <p:nvPr/>
          </p:nvSpPr>
          <p:spPr>
            <a:xfrm>
              <a:off x="1512497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1</a:t>
              </a:r>
              <a:endParaRPr lang="zh-CN" altLang="en-US" baseline="-25000"/>
            </a:p>
          </p:txBody>
        </p:sp>
        <p:sp>
          <p:nvSpPr>
            <p:cNvPr id="63" name="内容占位符 2"/>
            <p:cNvSpPr txBox="1">
              <a:spLocks/>
            </p:cNvSpPr>
            <p:nvPr/>
          </p:nvSpPr>
          <p:spPr>
            <a:xfrm>
              <a:off x="2012563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2</a:t>
              </a:r>
              <a:endParaRPr lang="zh-CN" altLang="en-US" baseline="-25000"/>
            </a:p>
          </p:txBody>
        </p:sp>
        <p:sp>
          <p:nvSpPr>
            <p:cNvPr id="64" name="内容占位符 2"/>
            <p:cNvSpPr txBox="1">
              <a:spLocks/>
            </p:cNvSpPr>
            <p:nvPr/>
          </p:nvSpPr>
          <p:spPr>
            <a:xfrm>
              <a:off x="2941257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3</a:t>
              </a:r>
              <a:endParaRPr lang="zh-CN" altLang="en-US" baseline="-25000"/>
            </a:p>
          </p:txBody>
        </p:sp>
        <p:sp>
          <p:nvSpPr>
            <p:cNvPr id="65" name="内容占位符 2"/>
            <p:cNvSpPr txBox="1">
              <a:spLocks/>
            </p:cNvSpPr>
            <p:nvPr/>
          </p:nvSpPr>
          <p:spPr>
            <a:xfrm>
              <a:off x="4084265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4</a:t>
              </a:r>
              <a:endParaRPr lang="zh-CN" altLang="en-US" baseline="-25000"/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5513025" y="2290762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5</a:t>
              </a:r>
              <a:endParaRPr lang="zh-CN" altLang="en-US" baseline="-25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2909" y="1890424"/>
              <a:ext cx="64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SPN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4999" y="3243629"/>
            <a:ext cx="6962604" cy="874936"/>
            <a:chOff x="764999" y="3286130"/>
            <a:chExt cx="6962604" cy="874936"/>
          </a:xfrm>
        </p:grpSpPr>
        <p:sp>
          <p:nvSpPr>
            <p:cNvPr id="33" name="矩形 32"/>
            <p:cNvSpPr/>
            <p:nvPr/>
          </p:nvSpPr>
          <p:spPr>
            <a:xfrm>
              <a:off x="5728140" y="3286130"/>
              <a:ext cx="1728000" cy="432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407339" y="3286130"/>
              <a:ext cx="288000" cy="43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93091" y="3286130"/>
              <a:ext cx="576000" cy="432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23583" y="331946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55383" y="331946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38819" y="331946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b="1" baseline="-250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34669" y="3735396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0</a:t>
              </a:r>
              <a:endParaRPr lang="zh-CN" altLang="en-US" baseline="-25000"/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512497" y="3735396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1</a:t>
              </a:r>
              <a:endParaRPr lang="zh-CN" altLang="en-US" baseline="-25000"/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2054777" y="3735396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3061654" y="3735396"/>
              <a:ext cx="78581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4</a:t>
              </a:r>
              <a:r>
                <a:rPr lang="en-US" altLang="zh-CN" dirty="0" smtClean="0"/>
                <a:t>-c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511502" y="3735396"/>
              <a:ext cx="78581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5</a:t>
              </a:r>
              <a:r>
                <a:rPr lang="en-US" altLang="zh-CN" dirty="0" smtClean="0"/>
                <a:t>-c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5273431" y="3735396"/>
              <a:ext cx="164307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3</a:t>
              </a:r>
              <a:r>
                <a:rPr lang="en-US" altLang="zh-CN" dirty="0" smtClean="0"/>
                <a:t>+c</a:t>
              </a:r>
              <a:r>
                <a:rPr lang="en-US" altLang="zh-CN" baseline="-25000" dirty="0" smtClean="0"/>
                <a:t>4</a:t>
              </a:r>
              <a:r>
                <a:rPr lang="en-US" altLang="zh-CN" dirty="0" smtClean="0"/>
                <a:t>+c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269485" y="3290892"/>
              <a:ext cx="1152000" cy="43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9155" y="332423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422271" y="3292284"/>
              <a:ext cx="1440000" cy="432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4363" y="332562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865320" y="3290893"/>
              <a:ext cx="864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67578" y="3324231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7298975" y="3735396"/>
              <a:ext cx="428628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mtClean="0"/>
                <a:t>r</a:t>
              </a:r>
              <a:r>
                <a:rPr lang="en-US" altLang="zh-CN" baseline="-25000" smtClean="0"/>
                <a:t>6</a:t>
              </a:r>
              <a:endParaRPr lang="zh-CN" altLang="en-US" baseline="-25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4999" y="33194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XYZ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72" name="内容占位符 2"/>
          <p:cNvSpPr txBox="1">
            <a:spLocks/>
          </p:cNvSpPr>
          <p:nvPr/>
        </p:nvSpPr>
        <p:spPr>
          <a:xfrm>
            <a:off x="1323583" y="4137298"/>
            <a:ext cx="5105840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600" smtClean="0"/>
              <a:t>周转时间</a:t>
            </a:r>
            <a:r>
              <a:rPr lang="en-US" altLang="zh-CN" sz="1800" smtClean="0"/>
              <a:t>=(r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4</a:t>
            </a:r>
            <a:r>
              <a:rPr lang="en-US" altLang="zh-CN" sz="1800" smtClean="0"/>
              <a:t>-c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5</a:t>
            </a:r>
            <a:r>
              <a:rPr lang="en-US" altLang="zh-CN" sz="1800" smtClean="0"/>
              <a:t>-c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4</a:t>
            </a:r>
            <a:r>
              <a:rPr lang="en-US" altLang="zh-CN" sz="1800" smtClean="0"/>
              <a:t>+c</a:t>
            </a:r>
            <a:r>
              <a:rPr lang="en-US" altLang="zh-CN" sz="1800" baseline="-25000" smtClean="0"/>
              <a:t>4</a:t>
            </a:r>
            <a:r>
              <a:rPr lang="en-US" altLang="zh-CN" sz="1800" smtClean="0"/>
              <a:t>+c</a:t>
            </a:r>
            <a:r>
              <a:rPr lang="en-US" altLang="zh-CN" sz="1800" baseline="-25000" smtClean="0"/>
              <a:t>5</a:t>
            </a:r>
            <a:r>
              <a:rPr lang="en-US" altLang="zh-CN" sz="1800" smtClean="0"/>
              <a:t>+r</a:t>
            </a:r>
            <a:r>
              <a:rPr lang="en-US" altLang="zh-CN" sz="1800" baseline="-25000" smtClean="0"/>
              <a:t>6</a:t>
            </a:r>
            <a:r>
              <a:rPr lang="en-US" altLang="zh-CN" sz="1800" smtClean="0"/>
              <a:t>)/6</a:t>
            </a:r>
            <a:endParaRPr lang="zh-CN" altLang="en-US" sz="1800"/>
          </a:p>
        </p:txBody>
      </p:sp>
      <p:sp>
        <p:nvSpPr>
          <p:cNvPr id="74" name="内容占位符 2"/>
          <p:cNvSpPr txBox="1">
            <a:spLocks/>
          </p:cNvSpPr>
          <p:nvPr/>
        </p:nvSpPr>
        <p:spPr>
          <a:xfrm>
            <a:off x="2130985" y="4486599"/>
            <a:ext cx="5105840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en-US" altLang="zh-CN" sz="1800" dirty="0" smtClean="0"/>
              <a:t>=(r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3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4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5</a:t>
            </a:r>
            <a:r>
              <a:rPr lang="en-US" altLang="zh-CN" sz="1800" dirty="0" smtClean="0"/>
              <a:t>+r</a:t>
            </a:r>
            <a:r>
              <a:rPr lang="en-US" altLang="zh-CN" sz="1800" baseline="-25000" dirty="0" smtClean="0"/>
              <a:t>6</a:t>
            </a:r>
            <a:r>
              <a:rPr lang="en-US" altLang="zh-CN" sz="1800" dirty="0" smtClean="0"/>
              <a:t>+(c</a:t>
            </a:r>
            <a:r>
              <a:rPr lang="en-US" altLang="zh-CN" sz="1800" baseline="-25000" dirty="0" smtClean="0"/>
              <a:t>4</a:t>
            </a:r>
            <a:r>
              <a:rPr lang="en-US" altLang="zh-CN" sz="1800" dirty="0" smtClean="0"/>
              <a:t>+c</a:t>
            </a:r>
            <a:r>
              <a:rPr lang="en-US" altLang="zh-CN" sz="1800" baseline="-25000" dirty="0" smtClean="0"/>
              <a:t>5</a:t>
            </a:r>
            <a:r>
              <a:rPr lang="en-US" altLang="zh-CN" sz="1800" dirty="0" smtClean="0"/>
              <a:t>-2c</a:t>
            </a:r>
            <a:r>
              <a:rPr lang="en-US" altLang="zh-CN" sz="1800" baseline="-25000" dirty="0" smtClean="0"/>
              <a:t>3</a:t>
            </a:r>
            <a:r>
              <a:rPr lang="en-US" altLang="zh-CN" sz="1800" dirty="0" smtClean="0"/>
              <a:t>))/6</a:t>
            </a:r>
            <a:endParaRPr lang="zh-CN" altLang="en-US" sz="1800" dirty="0" smtClean="0"/>
          </a:p>
        </p:txBody>
      </p:sp>
      <p:sp>
        <p:nvSpPr>
          <p:cNvPr id="75" name="内容占位符 2"/>
          <p:cNvSpPr txBox="1">
            <a:spLocks/>
          </p:cNvSpPr>
          <p:nvPr/>
        </p:nvSpPr>
        <p:spPr>
          <a:xfrm>
            <a:off x="869555" y="2752726"/>
            <a:ext cx="7034666" cy="3769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修改进程执行顺序可能减少平均等待时间吗</a:t>
            </a:r>
            <a:r>
              <a:rPr lang="en-US" altLang="zh-CN" sz="1800" dirty="0" smtClean="0"/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2" grpId="0"/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 smtClean="0"/>
              <a:t>短进程优先算法的特征：缺点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2122338"/>
            <a:ext cx="4952652" cy="457656"/>
            <a:chOff x="1262422" y="2122338"/>
            <a:chExt cx="4952652" cy="45765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652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122338"/>
              <a:ext cx="4820088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如何预估下一个CPU计算的持续时间？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1028010"/>
            <a:ext cx="2226909" cy="428628"/>
            <a:chOff x="844893" y="1028010"/>
            <a:chExt cx="222690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可能导致饥饿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1393274"/>
            <a:ext cx="5901866" cy="376916"/>
            <a:chOff x="1262422" y="1393274"/>
            <a:chExt cx="5901866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93274"/>
              <a:ext cx="576930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连续的短进程流会使长进程无法获得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资源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779662"/>
            <a:ext cx="2226909" cy="428628"/>
            <a:chOff x="844893" y="1779662"/>
            <a:chExt cx="2226909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779662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需要预知未来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7796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422604"/>
            <a:ext cx="3595330" cy="457656"/>
            <a:chOff x="1262422" y="2422604"/>
            <a:chExt cx="3595330" cy="457656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65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2422604"/>
              <a:ext cx="346276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简单的解决办法：询问用户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23602" y="2765280"/>
            <a:ext cx="3238140" cy="457656"/>
            <a:chOff x="1623602" y="2765280"/>
            <a:chExt cx="3238140" cy="457656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602" y="29081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756166" y="2765280"/>
              <a:ext cx="310557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用户欺骗就杀死相应进程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23602" y="3065546"/>
            <a:ext cx="3452454" cy="457656"/>
            <a:chOff x="1623602" y="3065546"/>
            <a:chExt cx="3452454" cy="45765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602" y="32084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756166" y="3065546"/>
              <a:ext cx="3319890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用户不知道怎么办？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短进程优先算法的</a:t>
            </a:r>
            <a:r>
              <a:rPr lang="zh-CN" altLang="en-US" dirty="0"/>
              <a:t>执行时间预估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856921"/>
            <a:ext cx="7370445" cy="428628"/>
            <a:chOff x="844893" y="1000114"/>
            <a:chExt cx="7370445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42976" y="1000114"/>
              <a:ext cx="70723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defRPr/>
              </a:pPr>
              <a:r>
                <a:rPr lang="zh-CN" altLang="en-US" dirty="0" smtClean="0"/>
                <a:t>用历史的执行时间来预估未来的执行时间</a:t>
              </a:r>
              <a:endParaRPr lang="en-US" altLang="zh-C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95736" y="1281275"/>
            <a:ext cx="2999091" cy="1815882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process P</a:t>
            </a:r>
          </a:p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begin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    loop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      &lt;read input from user&gt;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      &lt;process input&gt;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    end loop</a:t>
            </a:r>
          </a:p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end P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8372" y="3633567"/>
            <a:ext cx="280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+mn-ea"/>
              </a:rPr>
              <a:t>n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——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第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次的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计算时间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2348" y="3961388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1" dirty="0" smtClean="0">
                <a:solidFill>
                  <a:srgbClr val="11576A"/>
                </a:solidFill>
                <a:latin typeface="+mn-ea"/>
              </a:rPr>
              <a:t>τ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+mn-ea"/>
              </a:rPr>
              <a:t>n+1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——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第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n+1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次的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计算时间预估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1600" y="4371950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b="1" dirty="0" smtClean="0">
                <a:solidFill>
                  <a:srgbClr val="11576A"/>
                </a:solidFill>
                <a:latin typeface="+mn-ea"/>
              </a:rPr>
              <a:t>τ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n+1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=α</a:t>
            </a:r>
            <a:r>
              <a:rPr lang="en-US" altLang="zh-CN" b="1" dirty="0" err="1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b="1" baseline="-25000" dirty="0" err="1">
                <a:solidFill>
                  <a:srgbClr val="11576A"/>
                </a:solidFill>
                <a:latin typeface="+mn-ea"/>
              </a:rPr>
              <a:t>n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+(</a:t>
            </a: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1-α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)</a:t>
            </a: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 α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n-1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+(</a:t>
            </a: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1-α)(1-α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) </a:t>
            </a: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αt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n-2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+…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0156" y="3273402"/>
            <a:ext cx="3480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1" dirty="0" smtClean="0">
                <a:solidFill>
                  <a:srgbClr val="11576A"/>
                </a:solidFill>
                <a:latin typeface="+mn-ea"/>
              </a:rPr>
              <a:t>τ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+mn-ea"/>
              </a:rPr>
              <a:t>n+1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= α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+mn-ea"/>
              </a:rPr>
              <a:t>n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+(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1-α)</a:t>
            </a:r>
            <a:r>
              <a:rPr lang="el-GR" altLang="zh-CN" sz="1600" b="1" dirty="0" smtClean="0">
                <a:solidFill>
                  <a:srgbClr val="11576A"/>
                </a:solidFill>
                <a:latin typeface="+mn-ea"/>
              </a:rPr>
              <a:t> τ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+mn-ea"/>
              </a:rPr>
              <a:t>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，其中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0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≤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α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≤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-5250725" y="2607469"/>
            <a:ext cx="88583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预估执行时间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50212" y="1120510"/>
            <a:ext cx="7184150" cy="2900692"/>
            <a:chOff x="959750" y="1120510"/>
            <a:chExt cx="7184150" cy="2900692"/>
          </a:xfrm>
        </p:grpSpPr>
        <p:sp>
          <p:nvSpPr>
            <p:cNvPr id="7" name="矩形 6"/>
            <p:cNvSpPr/>
            <p:nvPr/>
          </p:nvSpPr>
          <p:spPr>
            <a:xfrm>
              <a:off x="1663900" y="1120510"/>
              <a:ext cx="6480000" cy="252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rot="16200000" flipH="1">
              <a:off x="4014015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0800000" flipH="1">
              <a:off x="1663900" y="2571293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0800000" flipH="1">
              <a:off x="1663900" y="1843082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 flipH="1">
              <a:off x="1663900" y="3286130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0800000" flipH="1">
              <a:off x="1663900" y="2206940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H="1">
              <a:off x="1663900" y="1497132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0800000" flipH="1">
              <a:off x="1663900" y="2932560"/>
              <a:ext cx="648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4739965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H="1">
              <a:off x="5442775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6168725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 flipH="1">
              <a:off x="1141758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200000" flipH="1">
              <a:off x="1882222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2570518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310982" y="2402197"/>
              <a:ext cx="2520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27796" y="135730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12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7796" y="170111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10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32870" y="205717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8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2870" y="2415492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2870" y="2784932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32870" y="314325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6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0122" y="23574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i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214810" y="3651870"/>
              <a:ext cx="1357322" cy="369332"/>
              <a:chOff x="4214810" y="3804270"/>
              <a:chExt cx="1357322" cy="3693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214810" y="380427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时间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46" name="直接箭头连接符 45"/>
              <p:cNvCxnSpPr>
                <a:stCxn id="42" idx="3"/>
              </p:cNvCxnSpPr>
              <p:nvPr/>
            </p:nvCxnSpPr>
            <p:spPr>
              <a:xfrm>
                <a:off x="4861141" y="3988936"/>
                <a:ext cx="710991" cy="0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959750" y="164305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b="1" smtClean="0">
                  <a:solidFill>
                    <a:srgbClr val="11576A"/>
                  </a:solidFill>
                  <a:latin typeface="+mn-ea"/>
                </a:rPr>
                <a:t>τ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i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9758" y="411680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实际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执行时间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 (t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i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)          6       4       6      4     13     13     13     …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3526" y="1285866"/>
            <a:ext cx="5909332" cy="1644662"/>
            <a:chOff x="1553526" y="1285866"/>
            <a:chExt cx="5909332" cy="164466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553526" y="2560320"/>
              <a:ext cx="792000" cy="0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2140727" y="2750345"/>
              <a:ext cx="35719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19322" y="2928940"/>
              <a:ext cx="71438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 flipH="1" flipV="1">
              <a:off x="2855107" y="2750345"/>
              <a:ext cx="35719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033702" y="2571750"/>
              <a:ext cx="71438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3569487" y="2750345"/>
              <a:ext cx="35719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748082" y="2928940"/>
              <a:ext cx="714380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 flipH="1" flipV="1">
              <a:off x="3640925" y="2107403"/>
              <a:ext cx="1643074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462462" y="1285866"/>
              <a:ext cx="3000396" cy="1588"/>
            </a:xfrm>
            <a:prstGeom prst="line">
              <a:avLst/>
            </a:prstGeom>
            <a:ln w="38100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任意多边形 66"/>
          <p:cNvSpPr/>
          <p:nvPr/>
        </p:nvSpPr>
        <p:spPr>
          <a:xfrm>
            <a:off x="1528762" y="1371600"/>
            <a:ext cx="6096000" cy="1494367"/>
          </a:xfrm>
          <a:custGeom>
            <a:avLst/>
            <a:gdLst>
              <a:gd name="connsiteX0" fmla="*/ 0 w 6096000"/>
              <a:gd name="connsiteY0" fmla="*/ 469900 h 1494367"/>
              <a:gd name="connsiteX1" fmla="*/ 2235200 w 6096000"/>
              <a:gd name="connsiteY1" fmla="*/ 1435100 h 1494367"/>
              <a:gd name="connsiteX2" fmla="*/ 3429000 w 6096000"/>
              <a:gd name="connsiteY2" fmla="*/ 825500 h 1494367"/>
              <a:gd name="connsiteX3" fmla="*/ 4356100 w 6096000"/>
              <a:gd name="connsiteY3" fmla="*/ 254000 h 1494367"/>
              <a:gd name="connsiteX4" fmla="*/ 6096000 w 6096000"/>
              <a:gd name="connsiteY4" fmla="*/ 0 h 14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1494367">
                <a:moveTo>
                  <a:pt x="0" y="469900"/>
                </a:moveTo>
                <a:cubicBezTo>
                  <a:pt x="831850" y="922866"/>
                  <a:pt x="1663700" y="1375833"/>
                  <a:pt x="2235200" y="1435100"/>
                </a:cubicBezTo>
                <a:cubicBezTo>
                  <a:pt x="2806700" y="1494367"/>
                  <a:pt x="3075517" y="1022350"/>
                  <a:pt x="3429000" y="825500"/>
                </a:cubicBezTo>
                <a:cubicBezTo>
                  <a:pt x="3782483" y="628650"/>
                  <a:pt x="3911600" y="391583"/>
                  <a:pt x="4356100" y="254000"/>
                </a:cubicBezTo>
                <a:cubicBezTo>
                  <a:pt x="4800600" y="116417"/>
                  <a:pt x="5782733" y="69850"/>
                  <a:pt x="6096000" y="0"/>
                </a:cubicBezTo>
              </a:path>
            </a:pathLst>
          </a:cu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51"/>
          <p:cNvSpPr txBox="1"/>
          <p:nvPr/>
        </p:nvSpPr>
        <p:spPr>
          <a:xfrm>
            <a:off x="255702" y="4509966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预估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执行时间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(</a:t>
            </a:r>
            <a:r>
              <a:rPr lang="el-GR" altLang="zh-CN" b="1" dirty="0" smtClean="0">
                <a:solidFill>
                  <a:srgbClr val="11576A"/>
                </a:solidFill>
                <a:latin typeface="+mn-ea"/>
              </a:rPr>
              <a:t>τ</a:t>
            </a:r>
            <a:r>
              <a:rPr lang="en-US" altLang="zh-CN" b="1" baseline="-25000" dirty="0" err="1" smtClean="0">
                <a:solidFill>
                  <a:srgbClr val="11576A"/>
                </a:solidFill>
                <a:latin typeface="+mn-ea"/>
              </a:rPr>
              <a:t>i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)    10     8       6       6      5      9      11     12     …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7" grpId="0" animBg="1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最高响应比优先算法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HRRN</a:t>
            </a:r>
            <a:r>
              <a:rPr lang="en-US" altLang="zh-CN" dirty="0" smtClean="0"/>
              <a:t>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5383291" cy="1548564"/>
            <a:chOff x="844893" y="1028010"/>
            <a:chExt cx="5383291" cy="154856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50852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/>
              <a:r>
                <a:rPr lang="zh-CN" altLang="en-US" dirty="0" smtClean="0"/>
                <a:t>选择就绪队</a:t>
              </a:r>
              <a:r>
                <a:rPr lang="zh-CN" altLang="en-US" dirty="0"/>
                <a:t>列中响应比R值最高的进程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347614"/>
              <a:ext cx="4820088" cy="12289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/>
              <a:r>
                <a:rPr lang="zh-CN" altLang="en-US" dirty="0" smtClean="0"/>
                <a:t>Ｒ＝（ｗ+s)/s   </a:t>
              </a:r>
            </a:p>
            <a:p>
              <a:pPr lvl="1"/>
              <a:r>
                <a:rPr lang="zh-CN" altLang="en-US" dirty="0" smtClean="0"/>
                <a:t>        w: 等待时间</a:t>
              </a:r>
              <a:r>
                <a:rPr lang="en-US" altLang="zh-CN" dirty="0" smtClean="0"/>
                <a:t>(</a:t>
              </a:r>
              <a:r>
                <a:rPr lang="zh-CN" altLang="en-US" dirty="0"/>
                <a:t>waiting time</a:t>
              </a:r>
              <a:r>
                <a:rPr lang="en-US" altLang="zh-CN" dirty="0" smtClean="0"/>
                <a:t>)</a:t>
              </a:r>
              <a:endParaRPr lang="zh-CN" altLang="en-US" dirty="0" smtClean="0"/>
            </a:p>
            <a:p>
              <a:pPr lvl="1"/>
              <a:r>
                <a:rPr lang="zh-CN" altLang="en-US" dirty="0" smtClean="0"/>
                <a:t>         s: 执行时间</a:t>
              </a:r>
              <a:r>
                <a:rPr lang="en-US" altLang="zh-CN" dirty="0" smtClean="0"/>
                <a:t>(</a:t>
              </a:r>
              <a:r>
                <a:rPr lang="zh-CN" altLang="en-US" dirty="0"/>
                <a:t>service time</a:t>
              </a:r>
              <a:r>
                <a:rPr lang="en-US" altLang="zh-CN" dirty="0" smtClean="0"/>
                <a:t>)</a:t>
              </a:r>
              <a:endParaRPr lang="en-US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803924"/>
            <a:ext cx="1523628" cy="386218"/>
            <a:chOff x="1262422" y="2803924"/>
            <a:chExt cx="1523628" cy="3862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891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803924"/>
              <a:ext cx="1391064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不可抢占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427734"/>
            <a:ext cx="3885642" cy="376916"/>
            <a:chOff x="1262422" y="2427734"/>
            <a:chExt cx="3885642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427734"/>
              <a:ext cx="375307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在短进程优先算法的基础上改进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2864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331640" y="1419622"/>
            <a:ext cx="5040560" cy="45765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62422" y="3190712"/>
            <a:ext cx="3452454" cy="376916"/>
            <a:chOff x="1262422" y="3190712"/>
            <a:chExt cx="3452454" cy="376916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6" y="3190712"/>
              <a:ext cx="331989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关注进程的等待时间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9162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2422" y="3562986"/>
            <a:ext cx="2380884" cy="376916"/>
            <a:chOff x="1262422" y="3562986"/>
            <a:chExt cx="2380884" cy="376916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3562986"/>
              <a:ext cx="224832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防止无限期推迟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6389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592" y="1535065"/>
            <a:ext cx="7143800" cy="1495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4000" b="1" spc="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</a:t>
            </a:r>
            <a:r>
              <a:rPr lang="zh-CN" altLang="en-US" sz="4000" b="1" spc="6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4000" b="1" spc="600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bootloader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时间片轮转算法</a:t>
            </a:r>
            <a:r>
              <a:rPr lang="en-US" altLang="zh-CN" dirty="0" smtClean="0"/>
              <a:t>(RR, </a:t>
            </a:r>
            <a:r>
              <a:rPr lang="zh-CN" altLang="en-US" dirty="0" smtClean="0"/>
              <a:t>Round-Robin)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1904" y="1723058"/>
            <a:ext cx="7042424" cy="1631529"/>
            <a:chOff x="598598" y="2303663"/>
            <a:chExt cx="7042424" cy="163152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670168" y="2500312"/>
              <a:ext cx="2071702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670168" y="3214692"/>
              <a:ext cx="2071702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 flipH="1" flipV="1">
              <a:off x="3364055" y="2857502"/>
              <a:ext cx="714380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98598" y="2857502"/>
              <a:ext cx="107157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813440" y="2857502"/>
              <a:ext cx="1643074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4706283" y="3393287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492235" y="3393287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27226" y="3933604"/>
              <a:ext cx="421484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 flipH="1" flipV="1">
              <a:off x="2885408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 flipH="1" flipV="1">
              <a:off x="2429946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1956714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 flipH="1" flipV="1">
              <a:off x="1479798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3840142" y="2417723"/>
              <a:ext cx="928694" cy="928694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33034" y="2691476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/>
                  </a:solidFill>
                  <a:latin typeface="+mn-ea"/>
                </a:rPr>
                <a:t>CPU</a:t>
              </a:r>
              <a:endParaRPr lang="zh-CN" altLang="en-US" sz="20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65325" y="2303663"/>
              <a:ext cx="1375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进程执行结束</a:t>
              </a:r>
              <a:endParaRPr lang="en-US" altLang="zh-CN" sz="1400" b="1" dirty="0" smtClean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或请求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操作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13506" y="2428874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+mn-ea"/>
                </a:rPr>
                <a:t>＜</a:t>
              </a:r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q</a:t>
              </a:r>
              <a:endParaRPr lang="zh-CN" altLang="en-US" sz="20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9126" y="3429006"/>
              <a:ext cx="55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=q</a:t>
              </a:r>
              <a:endParaRPr lang="zh-CN" altLang="en-US" sz="20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8713" y="3554919"/>
              <a:ext cx="2100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时钟中断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49757" y="2679901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13110" y="2679901"/>
              <a:ext cx="432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78451" y="2679901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 smtClean="0">
                  <a:solidFill>
                    <a:srgbClr val="11576A"/>
                  </a:solidFill>
                  <a:latin typeface="+mn-ea"/>
                </a:rPr>
                <a:t>b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41804" y="2679901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 smtClean="0">
                  <a:solidFill>
                    <a:srgbClr val="11576A"/>
                  </a:solidFill>
                  <a:latin typeface="+mn-ea"/>
                </a:rPr>
                <a:t>a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883240"/>
            <a:ext cx="6584627" cy="570763"/>
            <a:chOff x="844893" y="699542"/>
            <a:chExt cx="6584627" cy="570763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699542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时间片</a:t>
              </a:r>
              <a:endParaRPr lang="en-US" altLang="zh-CN" dirty="0" smtClean="0"/>
            </a:p>
            <a:p>
              <a:r>
                <a:rPr lang="zh-CN" altLang="en-US" dirty="0" smtClean="0"/>
                <a:t>   分配处理机资源的基本时间单元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69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991" y="11213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8077" y="3533966"/>
            <a:ext cx="6679435" cy="581363"/>
            <a:chOff x="848077" y="3533966"/>
            <a:chExt cx="6679435" cy="581363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6160" y="3533966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算法思路</a:t>
              </a:r>
              <a:endParaRPr lang="en-US" altLang="zh-CN" dirty="0" smtClean="0"/>
            </a:p>
            <a:p>
              <a:r>
                <a:rPr lang="zh-CN" altLang="en-US" dirty="0" smtClean="0"/>
                <a:t>   时间片结束时，按</a:t>
              </a:r>
              <a:r>
                <a:rPr lang="en-US" altLang="zh-CN" dirty="0" smtClean="0"/>
                <a:t>FCFS</a:t>
              </a:r>
              <a:r>
                <a:rPr lang="zh-CN" altLang="en-US" dirty="0" smtClean="0"/>
                <a:t>算法切换到下一个就绪进程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077" y="35339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175" y="3966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71541" y="4159346"/>
            <a:ext cx="5929354" cy="428628"/>
            <a:chOff x="971541" y="4159346"/>
            <a:chExt cx="5929354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971541" y="4159346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/>
              <a:r>
                <a:rPr lang="zh-CN" altLang="en-US" dirty="0" smtClean="0"/>
                <a:t>   每隔</a:t>
              </a:r>
              <a:r>
                <a:rPr lang="en-US" altLang="en-US" dirty="0" smtClean="0"/>
                <a:t>(n – 1)</a:t>
              </a:r>
              <a:r>
                <a:rPr lang="zh-CN" altLang="en-US" dirty="0"/>
                <a:t>个时间片进程执行一个时间片</a:t>
              </a:r>
              <a:r>
                <a:rPr lang="en-US" altLang="zh-CN" dirty="0" smtClean="0"/>
                <a:t>q</a:t>
              </a:r>
              <a:endParaRPr lang="en-US" altLang="en-US" dirty="0"/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175" y="426610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4179353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时间片为20的</a:t>
            </a:r>
            <a:r>
              <a:rPr lang="en-US" altLang="zh-CN" dirty="0" smtClean="0"/>
              <a:t>RR</a:t>
            </a:r>
            <a:r>
              <a:rPr lang="zh-CN" altLang="en-US" dirty="0" smtClean="0"/>
              <a:t>算法示例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42260"/>
            <a:ext cx="4084297" cy="1529623"/>
            <a:chOff x="844893" y="742260"/>
            <a:chExt cx="4084297" cy="1529623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60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示例: 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个进程的执行时间如下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42976" y="1071554"/>
              <a:ext cx="27860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P1		53</a:t>
              </a:r>
              <a:b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P2		 8</a:t>
              </a:r>
              <a:b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P3		68</a:t>
              </a:r>
              <a:b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P4		24</a:t>
              </a:r>
              <a:endParaRPr lang="zh-CN" altLang="en-US" dirty="0"/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971600" y="3491138"/>
            <a:ext cx="6357982" cy="115953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 smtClean="0"/>
              <a:t>等待时间    P</a:t>
            </a:r>
            <a:r>
              <a:rPr lang="zh-CN" altLang="en-US" sz="1800" baseline="-25000" dirty="0" smtClean="0"/>
              <a:t>1</a:t>
            </a:r>
            <a:r>
              <a:rPr lang="zh-CN" altLang="en-US" sz="1800" dirty="0" smtClean="0"/>
              <a:t>=(68-20)+(112-88)=72	</a:t>
            </a:r>
            <a:endParaRPr lang="en-US" altLang="zh-CN" sz="1800" dirty="0" smtClean="0"/>
          </a:p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 smtClean="0"/>
              <a:t>　　　　    P</a:t>
            </a:r>
            <a:r>
              <a:rPr lang="zh-CN" altLang="en-US" sz="1800" baseline="-25000" dirty="0" smtClean="0"/>
              <a:t>2</a:t>
            </a:r>
            <a:r>
              <a:rPr lang="zh-CN" altLang="en-US" sz="1800" dirty="0" smtClean="0"/>
              <a:t>=(20-0)=20</a:t>
            </a:r>
            <a:br>
              <a:rPr lang="zh-CN" altLang="en-US" sz="1800" dirty="0" smtClean="0"/>
            </a:br>
            <a:r>
              <a:rPr lang="zh-CN" altLang="en-US" sz="1800" dirty="0" smtClean="0"/>
              <a:t>	                P</a:t>
            </a:r>
            <a:r>
              <a:rPr lang="zh-CN" altLang="en-US" sz="1800" baseline="-25000" dirty="0" smtClean="0"/>
              <a:t>3</a:t>
            </a:r>
            <a:r>
              <a:rPr lang="zh-CN" altLang="en-US" sz="1800" dirty="0" smtClean="0"/>
              <a:t>=(28-0)+(88-48)+(125-108)=85</a:t>
            </a:r>
            <a:br>
              <a:rPr lang="zh-CN" altLang="en-US" sz="1800" dirty="0" smtClean="0"/>
            </a:br>
            <a:r>
              <a:rPr lang="zh-CN" altLang="en-US" sz="1800" dirty="0" smtClean="0"/>
              <a:t>	   P</a:t>
            </a:r>
            <a:r>
              <a:rPr lang="zh-CN" altLang="en-US" sz="1800" baseline="-25000" dirty="0" smtClean="0"/>
              <a:t>4</a:t>
            </a:r>
            <a:r>
              <a:rPr lang="zh-CN" altLang="en-US" sz="1800" dirty="0" smtClean="0"/>
              <a:t>=(48-0)+(108-68)=88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64656" y="2222089"/>
            <a:ext cx="378621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800" dirty="0" smtClean="0"/>
              <a:t>甘特图如下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142976" y="2576723"/>
            <a:ext cx="939280" cy="917377"/>
            <a:chOff x="1142976" y="2576723"/>
            <a:chExt cx="939280" cy="917377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295376" y="2576723"/>
              <a:ext cx="605827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1142976" y="3186323"/>
              <a:ext cx="2952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167637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20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01203" y="2576723"/>
            <a:ext cx="504903" cy="917377"/>
            <a:chOff x="1901203" y="2576723"/>
            <a:chExt cx="504903" cy="917377"/>
          </a:xfrm>
        </p:grpSpPr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901203" y="2576723"/>
              <a:ext cx="306822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2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00022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28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08025" y="2576723"/>
            <a:ext cx="801331" cy="917377"/>
            <a:chOff x="2208025" y="2576723"/>
            <a:chExt cx="801331" cy="917377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208025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60347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48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17760" y="2576723"/>
            <a:ext cx="807546" cy="917377"/>
            <a:chOff x="2817760" y="2576723"/>
            <a:chExt cx="807546" cy="917377"/>
          </a:xfrm>
        </p:grpSpPr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817760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4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321942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68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25542" y="2576723"/>
            <a:ext cx="809364" cy="917377"/>
            <a:chOff x="3425542" y="2576723"/>
            <a:chExt cx="809364" cy="917377"/>
          </a:xfrm>
        </p:grpSpPr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3425542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382902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88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35277" y="2576723"/>
            <a:ext cx="748387" cy="917377"/>
            <a:chOff x="4035277" y="2576723"/>
            <a:chExt cx="748387" cy="917377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4035277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4267176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108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39883" y="2576723"/>
            <a:ext cx="535372" cy="917377"/>
            <a:chOff x="4639883" y="2576723"/>
            <a:chExt cx="535372" cy="917377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4639883" y="2576723"/>
              <a:ext cx="228651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spc="-10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sz="1600" b="1" spc="-100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4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4658767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112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6486" y="2576723"/>
            <a:ext cx="740010" cy="917377"/>
            <a:chOff x="4866486" y="2576723"/>
            <a:chExt cx="740010" cy="917377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866486" y="2576723"/>
              <a:ext cx="457302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5090008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125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23788" y="2576723"/>
            <a:ext cx="863058" cy="917377"/>
            <a:chOff x="5323788" y="2576723"/>
            <a:chExt cx="863058" cy="917377"/>
          </a:xfrm>
        </p:grpSpPr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5323788" y="2576723"/>
              <a:ext cx="629278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5670358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145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47350" y="2576723"/>
            <a:ext cx="633364" cy="917377"/>
            <a:chOff x="5947350" y="2576723"/>
            <a:chExt cx="633364" cy="917377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5947350" y="2576723"/>
              <a:ext cx="304868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6064226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153</a:t>
              </a:r>
            </a:p>
          </p:txBody>
        </p:sp>
      </p:grpSp>
      <p:sp>
        <p:nvSpPr>
          <p:cNvPr id="36" name="内容占位符 2"/>
          <p:cNvSpPr txBox="1">
            <a:spLocks/>
          </p:cNvSpPr>
          <p:nvPr/>
        </p:nvSpPr>
        <p:spPr>
          <a:xfrm>
            <a:off x="971600" y="4650676"/>
            <a:ext cx="6357982" cy="42898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 smtClean="0"/>
              <a:t>平均等待时间 = (72+20+85+88)/4=66</a:t>
            </a:r>
            <a:r>
              <a:rPr lang="en-US" altLang="zh-CN" sz="1800" dirty="0" smtClean="0"/>
              <a:t>.25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0833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44893" y="915566"/>
            <a:ext cx="5956583" cy="2292366"/>
            <a:chOff x="844893" y="915566"/>
            <a:chExt cx="5956583" cy="2292366"/>
          </a:xfrm>
        </p:grpSpPr>
        <p:grpSp>
          <p:nvGrpSpPr>
            <p:cNvPr id="2" name="组合 1"/>
            <p:cNvGrpSpPr/>
            <p:nvPr/>
          </p:nvGrpSpPr>
          <p:grpSpPr>
            <a:xfrm>
              <a:off x="844893" y="915566"/>
              <a:ext cx="4084297" cy="428628"/>
              <a:chOff x="844893" y="915566"/>
              <a:chExt cx="4084297" cy="428628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915566"/>
                <a:ext cx="378621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先来先服务算法</a:t>
                </a:r>
                <a:endParaRPr lang="zh-CN" altLang="en-US" sz="1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9155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45277" y="1267928"/>
              <a:ext cx="5956199" cy="426332"/>
              <a:chOff x="830379" y="1456910"/>
              <a:chExt cx="5956199" cy="426332"/>
            </a:xfrm>
          </p:grpSpPr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128462" y="1456910"/>
                <a:ext cx="5658116" cy="42633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0379" y="14569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51882" y="1640840"/>
              <a:ext cx="3670183" cy="428628"/>
              <a:chOff x="830379" y="2540036"/>
              <a:chExt cx="3670183" cy="428628"/>
            </a:xfrm>
          </p:grpSpPr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1128462" y="2540036"/>
                <a:ext cx="337210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0379" y="254003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时间片轮转算法中的时间片长度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515570"/>
            <a:ext cx="3441355" cy="1043674"/>
            <a:chOff x="844893" y="1357304"/>
            <a:chExt cx="3441355" cy="1043674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699980"/>
              <a:ext cx="189113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等待时间过长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4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14760"/>
              <a:ext cx="2891262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极限情况退化成F</a:t>
              </a:r>
              <a:r>
                <a:rPr lang="en-US" altLang="zh-CN" smtClean="0"/>
                <a:t>CFS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149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5730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时间片太大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01188"/>
            <a:ext cx="5798809" cy="1043674"/>
            <a:chOff x="844893" y="2342922"/>
            <a:chExt cx="5798809" cy="1043674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685598"/>
              <a:ext cx="418512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反应迅速，但产生大量上下文切换</a:t>
              </a:r>
              <a:endParaRPr lang="zh-CN" altLang="en-US" dirty="0"/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9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6" y="3000378"/>
              <a:ext cx="5248716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大量上下文切换开销影响到系统吞吐量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005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234292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时间片太小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342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472292"/>
            <a:ext cx="5798809" cy="1043674"/>
            <a:chOff x="844893" y="3314026"/>
            <a:chExt cx="5798809" cy="1043674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3656702"/>
              <a:ext cx="353705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选择一个合适的时间片长度</a:t>
              </a:r>
              <a:endParaRPr lang="zh-CN" altLang="en-US" dirty="0"/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08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394986" y="3971482"/>
              <a:ext cx="5248716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经验规则：维持上下文切换开销处于1%以内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716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3314026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时间片长度选择目标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33140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57808"/>
            <a:ext cx="4084297" cy="568507"/>
            <a:chOff x="844893" y="699542"/>
            <a:chExt cx="4084297" cy="56850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69954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RR算法开销</a:t>
              </a:r>
              <a:endParaRPr lang="en-US" altLang="zh-CN" dirty="0" smtClean="0"/>
            </a:p>
            <a:p>
              <a:r>
                <a:rPr lang="zh-CN" altLang="en-US" dirty="0" smtClean="0"/>
                <a:t>   额外的上下文切换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69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163" y="111905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881090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比较FCFS和RR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512793" cy="1537121"/>
            <a:chOff x="844893" y="735000"/>
            <a:chExt cx="3512793" cy="153712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35000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示例: 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个进程的执行时间如下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50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928662" y="986237"/>
              <a:ext cx="3071834" cy="12858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smtClean="0"/>
                <a:t>    P1	53</a:t>
              </a:r>
              <a:br>
                <a:rPr lang="zh-CN" altLang="en-US" sz="1600" smtClean="0"/>
              </a:br>
              <a:r>
                <a:rPr lang="zh-CN" altLang="en-US" sz="1600" smtClean="0"/>
                <a:t>    P2	 8</a:t>
              </a:r>
              <a:br>
                <a:rPr lang="zh-CN" altLang="en-US" sz="1600" smtClean="0"/>
              </a:br>
              <a:r>
                <a:rPr lang="zh-CN" altLang="en-US" sz="1600" smtClean="0"/>
                <a:t>    P3	68</a:t>
              </a:r>
              <a:br>
                <a:rPr lang="zh-CN" altLang="en-US" sz="1600" smtClean="0"/>
              </a:br>
              <a:r>
                <a:rPr lang="zh-CN" altLang="en-US" sz="1600" smtClean="0"/>
                <a:t>    P4	24</a:t>
              </a:r>
              <a:endParaRPr lang="zh-CN" altLang="en-US" sz="16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42976" y="2008005"/>
            <a:ext cx="3786214" cy="707761"/>
            <a:chOff x="1142976" y="2008005"/>
            <a:chExt cx="3786214" cy="707761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142976" y="2008005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dirty="0" smtClean="0"/>
                <a:t>假设上下文切换时间为零</a:t>
              </a:r>
              <a:endParaRPr lang="zh-CN" altLang="en-US" sz="1600" dirty="0"/>
            </a:p>
          </p:txBody>
        </p:sp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142976" y="228713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dirty="0" smtClean="0"/>
                <a:t>FCFS和RR各自的平均等待时间是多少？</a:t>
              </a:r>
              <a:endParaRPr lang="zh-CN" altLang="en-US" sz="16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49617" y="2657806"/>
            <a:ext cx="5761347" cy="2362216"/>
            <a:chOff x="949617" y="2566988"/>
            <a:chExt cx="5761347" cy="2362216"/>
          </a:xfrm>
        </p:grpSpPr>
        <p:sp>
          <p:nvSpPr>
            <p:cNvPr id="31" name="矩形 30"/>
            <p:cNvSpPr/>
            <p:nvPr/>
          </p:nvSpPr>
          <p:spPr>
            <a:xfrm>
              <a:off x="949617" y="2583180"/>
              <a:ext cx="5760000" cy="288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50964" y="2884629"/>
              <a:ext cx="5760000" cy="201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rot="10800000" flipH="1">
              <a:off x="950964" y="3757621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2678964" y="3729579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H="1">
              <a:off x="342079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410772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122851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H="1">
              <a:off x="197034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 flipH="1">
              <a:off x="950964" y="318611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0800000" flipH="1">
              <a:off x="950964" y="3471869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0800000" flipH="1">
              <a:off x="950964" y="4043373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0800000" flipH="1">
              <a:off x="950964" y="4329125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800000" flipH="1">
              <a:off x="950964" y="461487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62026" y="287655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RR(q=1)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2026" y="315754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RR(q=5)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2026" y="3443294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RR(q=8)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3926" y="3724284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RR(q=10)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3926" y="4014798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RR(q=20)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451" y="4324363"/>
              <a:ext cx="1118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BestFCFS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2963" y="4590650"/>
              <a:ext cx="1294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WorstFCFS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99947" y="256698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时间片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43698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b="1" baseline="-25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8611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049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77181" y="256698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平均等待时间</a:t>
              </a:r>
            </a:p>
          </p:txBody>
        </p:sp>
      </p:grpSp>
      <p:grpSp>
        <p:nvGrpSpPr>
          <p:cNvPr id="46" name="组合 44"/>
          <p:cNvGrpSpPr/>
          <p:nvPr/>
        </p:nvGrpSpPr>
        <p:grpSpPr>
          <a:xfrm>
            <a:off x="948270" y="2657806"/>
            <a:ext cx="5761347" cy="2381680"/>
            <a:chOff x="949617" y="2566988"/>
            <a:chExt cx="5761347" cy="2381680"/>
          </a:xfrm>
        </p:grpSpPr>
        <p:sp>
          <p:nvSpPr>
            <p:cNvPr id="47" name="矩形 46"/>
            <p:cNvSpPr/>
            <p:nvPr/>
          </p:nvSpPr>
          <p:spPr>
            <a:xfrm>
              <a:off x="949617" y="2583180"/>
              <a:ext cx="5760000" cy="288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50964" y="2884629"/>
              <a:ext cx="5760000" cy="201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10800000" flipH="1">
              <a:off x="950964" y="3757621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6200000" flipH="1">
              <a:off x="2678964" y="3729579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16200000" flipH="1">
              <a:off x="342079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410772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 flipH="1">
              <a:off x="122851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197034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0800000" flipH="1">
              <a:off x="950964" y="318611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0800000" flipH="1">
              <a:off x="950964" y="3471869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0800000" flipH="1">
              <a:off x="950964" y="4043373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 flipH="1">
              <a:off x="950964" y="4329125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950964" y="461487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1"/>
            <p:cNvSpPr txBox="1"/>
            <p:nvPr/>
          </p:nvSpPr>
          <p:spPr>
            <a:xfrm>
              <a:off x="1162026" y="287655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RR(q=1)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TextBox 32"/>
            <p:cNvSpPr txBox="1"/>
            <p:nvPr/>
          </p:nvSpPr>
          <p:spPr>
            <a:xfrm>
              <a:off x="1162026" y="315754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RR(q=5)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33"/>
            <p:cNvSpPr txBox="1"/>
            <p:nvPr/>
          </p:nvSpPr>
          <p:spPr>
            <a:xfrm>
              <a:off x="1162026" y="3443294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RR(q=8)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Box 34"/>
            <p:cNvSpPr txBox="1"/>
            <p:nvPr/>
          </p:nvSpPr>
          <p:spPr>
            <a:xfrm>
              <a:off x="1123926" y="3724284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RR(q=10)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TextBox 35"/>
            <p:cNvSpPr txBox="1"/>
            <p:nvPr/>
          </p:nvSpPr>
          <p:spPr>
            <a:xfrm>
              <a:off x="1123926" y="4014798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RR(q=20)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TextBox 36"/>
            <p:cNvSpPr txBox="1"/>
            <p:nvPr/>
          </p:nvSpPr>
          <p:spPr>
            <a:xfrm>
              <a:off x="1133451" y="4324363"/>
              <a:ext cx="1118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BestFCFS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37"/>
            <p:cNvSpPr txBox="1"/>
            <p:nvPr/>
          </p:nvSpPr>
          <p:spPr>
            <a:xfrm>
              <a:off x="1042963" y="4590650"/>
              <a:ext cx="1294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WorstFCFS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TextBox 38"/>
            <p:cNvSpPr txBox="1"/>
            <p:nvPr/>
          </p:nvSpPr>
          <p:spPr>
            <a:xfrm>
              <a:off x="1311477" y="256698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时间片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TextBox 39"/>
            <p:cNvSpPr txBox="1"/>
            <p:nvPr/>
          </p:nvSpPr>
          <p:spPr>
            <a:xfrm>
              <a:off x="2543698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b="1" baseline="-25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TextBox 40"/>
            <p:cNvSpPr txBox="1"/>
            <p:nvPr/>
          </p:nvSpPr>
          <p:spPr>
            <a:xfrm>
              <a:off x="328611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TextBox 41"/>
            <p:cNvSpPr txBox="1"/>
            <p:nvPr/>
          </p:nvSpPr>
          <p:spPr>
            <a:xfrm>
              <a:off x="400049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TextBox 42"/>
            <p:cNvSpPr txBox="1"/>
            <p:nvPr/>
          </p:nvSpPr>
          <p:spPr>
            <a:xfrm>
              <a:off x="471487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5279892" y="256698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平均等待时间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TextBox 44"/>
            <p:cNvSpPr txBox="1"/>
            <p:nvPr/>
          </p:nvSpPr>
          <p:spPr>
            <a:xfrm>
              <a:off x="2543698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84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TextBox 45"/>
            <p:cNvSpPr txBox="1"/>
            <p:nvPr/>
          </p:nvSpPr>
          <p:spPr>
            <a:xfrm>
              <a:off x="2543698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46"/>
            <p:cNvSpPr txBox="1"/>
            <p:nvPr/>
          </p:nvSpPr>
          <p:spPr>
            <a:xfrm>
              <a:off x="2543698" y="345440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TextBox 47"/>
            <p:cNvSpPr txBox="1"/>
            <p:nvPr/>
          </p:nvSpPr>
          <p:spPr>
            <a:xfrm>
              <a:off x="2543698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48"/>
            <p:cNvSpPr txBox="1"/>
            <p:nvPr/>
          </p:nvSpPr>
          <p:spPr>
            <a:xfrm>
              <a:off x="2543698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72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49"/>
            <p:cNvSpPr txBox="1"/>
            <p:nvPr/>
          </p:nvSpPr>
          <p:spPr>
            <a:xfrm>
              <a:off x="2543698" y="431960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32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TextBox 50"/>
            <p:cNvSpPr txBox="1"/>
            <p:nvPr/>
          </p:nvSpPr>
          <p:spPr>
            <a:xfrm>
              <a:off x="2543698" y="461011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51"/>
            <p:cNvSpPr txBox="1"/>
            <p:nvPr/>
          </p:nvSpPr>
          <p:spPr>
            <a:xfrm>
              <a:off x="3252778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22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TextBox 52"/>
            <p:cNvSpPr txBox="1"/>
            <p:nvPr/>
          </p:nvSpPr>
          <p:spPr>
            <a:xfrm>
              <a:off x="3252778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20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3303578" y="3454406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TextBox 54"/>
            <p:cNvSpPr txBox="1"/>
            <p:nvPr/>
          </p:nvSpPr>
          <p:spPr>
            <a:xfrm>
              <a:off x="3252778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10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55"/>
            <p:cNvSpPr txBox="1"/>
            <p:nvPr/>
          </p:nvSpPr>
          <p:spPr>
            <a:xfrm>
              <a:off x="3252778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20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3303578" y="431960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TextBox 57"/>
            <p:cNvSpPr txBox="1"/>
            <p:nvPr/>
          </p:nvSpPr>
          <p:spPr>
            <a:xfrm>
              <a:off x="3176578" y="4610114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145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3987796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TextBox 59"/>
            <p:cNvSpPr txBox="1"/>
            <p:nvPr/>
          </p:nvSpPr>
          <p:spPr>
            <a:xfrm>
              <a:off x="3987796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TextBox 60"/>
            <p:cNvSpPr txBox="1"/>
            <p:nvPr/>
          </p:nvSpPr>
          <p:spPr>
            <a:xfrm>
              <a:off x="3987796" y="345440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TextBox 61"/>
            <p:cNvSpPr txBox="1"/>
            <p:nvPr/>
          </p:nvSpPr>
          <p:spPr>
            <a:xfrm>
              <a:off x="3987796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TextBox 62"/>
            <p:cNvSpPr txBox="1"/>
            <p:nvPr/>
          </p:nvSpPr>
          <p:spPr>
            <a:xfrm>
              <a:off x="3987796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TextBox 63"/>
            <p:cNvSpPr txBox="1"/>
            <p:nvPr/>
          </p:nvSpPr>
          <p:spPr>
            <a:xfrm>
              <a:off x="3987796" y="431960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3" name="TextBox 64"/>
            <p:cNvSpPr txBox="1"/>
            <p:nvPr/>
          </p:nvSpPr>
          <p:spPr>
            <a:xfrm>
              <a:off x="4063996" y="459741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TextBox 65"/>
            <p:cNvSpPr txBox="1"/>
            <p:nvPr/>
          </p:nvSpPr>
          <p:spPr>
            <a:xfrm>
              <a:off x="4702176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57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TextBox 66"/>
            <p:cNvSpPr txBox="1"/>
            <p:nvPr/>
          </p:nvSpPr>
          <p:spPr>
            <a:xfrm>
              <a:off x="4702176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58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TextBox 67"/>
            <p:cNvSpPr txBox="1"/>
            <p:nvPr/>
          </p:nvSpPr>
          <p:spPr>
            <a:xfrm>
              <a:off x="4702176" y="345440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56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7" name="TextBox 68"/>
            <p:cNvSpPr txBox="1"/>
            <p:nvPr/>
          </p:nvSpPr>
          <p:spPr>
            <a:xfrm>
              <a:off x="4702176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TextBox 69"/>
            <p:cNvSpPr txBox="1"/>
            <p:nvPr/>
          </p:nvSpPr>
          <p:spPr>
            <a:xfrm>
              <a:off x="4702176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9" name="TextBox 70"/>
            <p:cNvSpPr txBox="1"/>
            <p:nvPr/>
          </p:nvSpPr>
          <p:spPr>
            <a:xfrm>
              <a:off x="4765676" y="431960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71"/>
            <p:cNvSpPr txBox="1"/>
            <p:nvPr/>
          </p:nvSpPr>
          <p:spPr>
            <a:xfrm>
              <a:off x="4638676" y="4610114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121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72"/>
            <p:cNvSpPr txBox="1"/>
            <p:nvPr/>
          </p:nvSpPr>
          <p:spPr>
            <a:xfrm>
              <a:off x="5727708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73"/>
            <p:cNvSpPr txBox="1"/>
            <p:nvPr/>
          </p:nvSpPr>
          <p:spPr>
            <a:xfrm>
              <a:off x="5588325" y="3168654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74"/>
            <p:cNvSpPr txBox="1"/>
            <p:nvPr/>
          </p:nvSpPr>
          <p:spPr>
            <a:xfrm>
              <a:off x="5588325" y="3454406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57.25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75"/>
            <p:cNvSpPr txBox="1"/>
            <p:nvPr/>
          </p:nvSpPr>
          <p:spPr>
            <a:xfrm>
              <a:off x="5588325" y="3735396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76"/>
            <p:cNvSpPr txBox="1"/>
            <p:nvPr/>
          </p:nvSpPr>
          <p:spPr>
            <a:xfrm>
              <a:off x="5588325" y="4033848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66.25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77"/>
            <p:cNvSpPr txBox="1"/>
            <p:nvPr/>
          </p:nvSpPr>
          <p:spPr>
            <a:xfrm>
              <a:off x="5588325" y="431960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31.25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78"/>
            <p:cNvSpPr txBox="1"/>
            <p:nvPr/>
          </p:nvSpPr>
          <p:spPr>
            <a:xfrm>
              <a:off x="5651508" y="46101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83.5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9048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多级队列调度算法</a:t>
            </a:r>
            <a:r>
              <a:rPr lang="en-US" altLang="zh-CN" dirty="0" smtClean="0"/>
              <a:t>(MQ)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4893" y="1028010"/>
            <a:ext cx="4591203" cy="428628"/>
            <a:chOff x="844893" y="1028010"/>
            <a:chExt cx="45912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42931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就绪队列被划分成多个独立的子队列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1370686"/>
            <a:ext cx="3881082" cy="376916"/>
            <a:chOff x="1262422" y="1370686"/>
            <a:chExt cx="3881082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374851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如：前台(交互)、后台(批处理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262422" y="1711853"/>
            <a:ext cx="3666768" cy="376916"/>
            <a:chOff x="1262422" y="2042656"/>
            <a:chExt cx="3666768" cy="37691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042656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如：前台–RR、后台–FC</a:t>
              </a:r>
              <a:r>
                <a:rPr lang="en-US" altLang="zh-CN" dirty="0" smtClean="0"/>
                <a:t>FS</a:t>
              </a:r>
              <a:endParaRPr lang="zh-CN" altLang="en-US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5763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844893" y="1369177"/>
            <a:ext cx="3941421" cy="428628"/>
            <a:chOff x="844893" y="1699980"/>
            <a:chExt cx="394142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699980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每个队列拥有自己的调度策略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6999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711853"/>
            <a:ext cx="3298479" cy="428628"/>
            <a:chOff x="844893" y="2385332"/>
            <a:chExt cx="3298479" cy="428628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238533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队列间的调度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23853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054529"/>
            <a:ext cx="3809644" cy="985618"/>
            <a:chOff x="1262422" y="2728008"/>
            <a:chExt cx="3809644" cy="98561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2728008"/>
              <a:ext cx="317701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固定优先级</a:t>
              </a:r>
              <a:endParaRPr lang="zh-CN" altLang="en-US"/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764" y="31421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638328" y="3042788"/>
              <a:ext cx="343373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smtClean="0"/>
                <a:t>先处理前台，然后处理后台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4298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478" y="34122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43042" y="3327408"/>
              <a:ext cx="2000264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可能导致饥饿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81344" y="2911785"/>
            <a:ext cx="6505366" cy="971104"/>
            <a:chOff x="1281344" y="3585264"/>
            <a:chExt cx="6505366" cy="971104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413908" y="3585264"/>
              <a:ext cx="243801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时间片轮转</a:t>
              </a:r>
              <a:endParaRPr lang="zh-CN" altLang="en-US" dirty="0"/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344" y="370024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764" y="39993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638328" y="3900044"/>
              <a:ext cx="6148382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smtClean="0"/>
                <a:t>每个队列都得到一个确定的能够调度其进程的CPU总时间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478" y="42694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643042" y="4170150"/>
              <a:ext cx="5929354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如：80%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时间用于前台，20%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时间用于后台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2052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41512" y="195486"/>
            <a:ext cx="8501122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800" spc="-120" dirty="0" smtClean="0"/>
              <a:t>多级反馈队列算法</a:t>
            </a:r>
            <a:r>
              <a:rPr lang="en-US" altLang="zh-CN" sz="2800" spc="-120" dirty="0" smtClean="0"/>
              <a:t>(</a:t>
            </a:r>
            <a:r>
              <a:rPr lang="zh-CN" altLang="en-US" sz="2800" spc="-120" dirty="0" smtClean="0"/>
              <a:t>MLFQ</a:t>
            </a:r>
            <a:r>
              <a:rPr lang="en-US" altLang="zh-CN" sz="2800" spc="-120" dirty="0" smtClean="0"/>
              <a:t>)</a:t>
            </a:r>
            <a:endParaRPr kumimoji="0" lang="zh-CN" altLang="en-US" sz="2800" b="1" i="0" u="none" strike="noStrike" kern="1200" cap="none" spc="-120" normalizeH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49235"/>
            <a:ext cx="5527307" cy="428628"/>
            <a:chOff x="844893" y="749235"/>
            <a:chExt cx="55273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9235"/>
              <a:ext cx="52292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进程可在不同队列间移动的多级队列算法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9235"/>
              <a:ext cx="43339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059582"/>
            <a:ext cx="5901866" cy="888370"/>
            <a:chOff x="1262422" y="1059582"/>
            <a:chExt cx="5901866" cy="88837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1059582"/>
              <a:ext cx="489152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时间片大小随优先级级别增加而增加</a:t>
              </a:r>
              <a:endParaRPr lang="zh-CN" altLang="en-US" sz="18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745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6" y="1352059"/>
              <a:ext cx="5769302" cy="59589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如进程在当前的时间片没有完成，则降到下一个优先级</a:t>
              </a:r>
              <a:endParaRPr lang="zh-CN" altLang="en-US" sz="1800" dirty="0"/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70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514095" y="2211710"/>
            <a:ext cx="5700979" cy="2410256"/>
            <a:chOff x="442657" y="1995686"/>
            <a:chExt cx="5700979" cy="241025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357422" y="2100462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357422" y="2538615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3756971" y="2315412"/>
              <a:ext cx="468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341010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305291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269572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233853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357422" y="2950889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357422" y="3395392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756971" y="3165839"/>
              <a:ext cx="468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>
              <a:off x="341010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>
              <a:off x="305291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269572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233853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357422" y="3908158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357422" y="4343136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756971" y="4123108"/>
              <a:ext cx="468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341010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05291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269572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233853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4714876" y="2781504"/>
              <a:ext cx="739780" cy="714380"/>
              <a:chOff x="3857620" y="3286130"/>
              <a:chExt cx="739780" cy="71438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857620" y="3286130"/>
                <a:ext cx="714380" cy="71438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内容占位符 2"/>
              <p:cNvSpPr txBox="1">
                <a:spLocks/>
              </p:cNvSpPr>
              <p:nvPr/>
            </p:nvSpPr>
            <p:spPr>
              <a:xfrm>
                <a:off x="3883020" y="3468018"/>
                <a:ext cx="714380" cy="37691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/>
                <a:r>
                  <a:rPr lang="en-US" altLang="zh-CN" sz="1800" smtClean="0">
                    <a:solidFill>
                      <a:schemeClr val="bg1"/>
                    </a:solidFill>
                  </a:rPr>
                  <a:t>CPU</a:t>
                </a: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4000496" y="2352876"/>
              <a:ext cx="818999" cy="5332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4000496" y="313869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 flipH="1" flipV="1">
              <a:off x="4000496" y="3353008"/>
              <a:ext cx="785818" cy="78581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429256" y="313869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1571604" y="313869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571604" y="238621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571604" y="4137238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上下箭头 61"/>
            <p:cNvSpPr/>
            <p:nvPr/>
          </p:nvSpPr>
          <p:spPr>
            <a:xfrm>
              <a:off x="3071802" y="2567190"/>
              <a:ext cx="214314" cy="360000"/>
            </a:xfrm>
            <a:prstGeom prst="up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上下箭头 63"/>
            <p:cNvSpPr/>
            <p:nvPr/>
          </p:nvSpPr>
          <p:spPr>
            <a:xfrm>
              <a:off x="3071802" y="3405396"/>
              <a:ext cx="214314" cy="468000"/>
            </a:xfrm>
            <a:prstGeom prst="up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2871" y="1995686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q=t</a:t>
              </a:r>
              <a:r>
                <a:rPr lang="en-US" altLang="zh-CN" sz="1600" b="1" baseline="-2500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6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00443" y="214547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a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00443" y="2986293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67066" y="2986293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0351" y="2986293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00443" y="393403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67066" y="393403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52871" y="2729116"/>
              <a:ext cx="77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q=2t</a:t>
              </a:r>
              <a:r>
                <a:rPr lang="en-US" altLang="zh-CN" sz="1600" b="1" baseline="-2500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6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52871" y="406738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q=2</a:t>
              </a:r>
              <a:r>
                <a:rPr lang="en-US" altLang="zh-CN" sz="1600" b="1" baseline="30000" smtClean="0">
                  <a:solidFill>
                    <a:srgbClr val="11576A"/>
                  </a:solidFill>
                  <a:latin typeface="+mn-ea"/>
                </a:rPr>
                <a:t>n-1</a:t>
              </a:r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baseline="-2500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6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00166" y="1995686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第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级</a:t>
              </a:r>
              <a:endParaRPr lang="zh-CN" altLang="en-US" sz="16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00166" y="2781504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第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级</a:t>
              </a:r>
              <a:endParaRPr lang="zh-CN" altLang="en-US" sz="16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00166" y="3794336"/>
              <a:ext cx="736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第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n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级</a:t>
              </a:r>
              <a:endParaRPr lang="zh-CN" altLang="en-US" sz="16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0365" y="2005254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70C0"/>
                  </a:solidFill>
                  <a:latin typeface="+mn-ea"/>
                </a:rPr>
                <a:t>高优先级</a:t>
              </a:r>
              <a:endParaRPr lang="zh-CN" altLang="en-US" sz="16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2657" y="3781636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0070C0"/>
                  </a:solidFill>
                  <a:latin typeface="+mn-ea"/>
                </a:rPr>
                <a:t>低优先级</a:t>
              </a:r>
              <a:endParaRPr lang="zh-CN" altLang="en-US" sz="16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3258545" y="3428206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…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5400000">
              <a:off x="1686908" y="3428207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…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039034"/>
            <a:ext cx="4598742" cy="910913"/>
            <a:chOff x="4808044" y="1760933"/>
            <a:chExt cx="4598742" cy="910913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5334003" y="2100342"/>
              <a:ext cx="4072783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CPU密集型进程的优先级下降很快</a:t>
              </a:r>
              <a:endParaRPr lang="zh-CN" altLang="en-US" sz="1800" dirty="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5097465" y="1760933"/>
              <a:ext cx="2429573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/>
                <a:t>MLFQ</a:t>
              </a:r>
              <a:r>
                <a:rPr lang="zh-CN" altLang="en-US" sz="1800" dirty="0" smtClean="0"/>
                <a:t>算法的特征</a:t>
              </a:r>
              <a:endParaRPr lang="zh-CN" altLang="en-US" sz="1800" dirty="0"/>
            </a:p>
          </p:txBody>
        </p:sp>
        <p:pic>
          <p:nvPicPr>
            <p:cNvPr id="83" name="图片 8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8944" y="22041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7" name="TextBox 11"/>
            <p:cNvSpPr txBox="1"/>
            <p:nvPr/>
          </p:nvSpPr>
          <p:spPr>
            <a:xfrm>
              <a:off x="4808044" y="1769636"/>
              <a:ext cx="43339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435" y="1687017"/>
            <a:ext cx="3457038" cy="591230"/>
            <a:chOff x="5272294" y="2240086"/>
            <a:chExt cx="3457038" cy="591230"/>
          </a:xfrm>
        </p:grpSpPr>
        <p:sp>
          <p:nvSpPr>
            <p:cNvPr id="80" name="内容占位符 2"/>
            <p:cNvSpPr txBox="1">
              <a:spLocks/>
            </p:cNvSpPr>
            <p:nvPr/>
          </p:nvSpPr>
          <p:spPr>
            <a:xfrm>
              <a:off x="5395560" y="2240086"/>
              <a:ext cx="3333772" cy="59123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I/O密集型进程停留在高优先级</a:t>
              </a:r>
              <a:endParaRPr lang="zh-CN" altLang="en-US" sz="1800" dirty="0"/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2294" y="234458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3245525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41512" y="195486"/>
            <a:ext cx="8501122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800" spc="-120" dirty="0" smtClean="0"/>
              <a:t>公平共享调度</a:t>
            </a:r>
            <a:r>
              <a:rPr lang="en-US" altLang="zh-CN" sz="2400" spc="-120" dirty="0" smtClean="0"/>
              <a:t>(FSS, </a:t>
            </a:r>
            <a:r>
              <a:rPr lang="zh-CN" altLang="en-US" sz="2400" spc="-120" dirty="0"/>
              <a:t>Fair Share </a:t>
            </a:r>
            <a:r>
              <a:rPr lang="zh-CN" altLang="en-US" sz="2400" spc="-120" dirty="0" smtClean="0"/>
              <a:t>Scheduling</a:t>
            </a:r>
            <a:r>
              <a:rPr lang="en-US" altLang="zh-CN" sz="2400" spc="-120" dirty="0" smtClean="0"/>
              <a:t>)</a:t>
            </a:r>
            <a:endParaRPr kumimoji="0" lang="zh-CN" altLang="en-US" sz="2400" b="1" i="0" u="none" strike="noStrike" kern="1200" cap="none" spc="-120" normalizeH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731360"/>
            <a:ext cx="4084297" cy="449730"/>
            <a:chOff x="844893" y="731360"/>
            <a:chExt cx="4084297" cy="4497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246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F</a:t>
              </a:r>
              <a:r>
                <a:rPr lang="en-US" altLang="zh-CN" sz="1800" dirty="0" smtClean="0"/>
                <a:t>S</a:t>
              </a:r>
              <a:r>
                <a:rPr lang="zh-CN" altLang="en-US" sz="1800" dirty="0" smtClean="0"/>
                <a:t>S控制用户对系统资源的访问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13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056356"/>
            <a:ext cx="3166702" cy="376916"/>
            <a:chOff x="1262422" y="1056356"/>
            <a:chExt cx="3166702" cy="37691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1056356"/>
              <a:ext cx="303413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smtClean="0"/>
                <a:t>一些用户组比其他用户组更重要</a:t>
              </a:r>
              <a:endParaRPr lang="zh-CN" altLang="en-US" sz="160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4593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1333036"/>
            <a:ext cx="3095264" cy="376916"/>
            <a:chOff x="1262422" y="1333036"/>
            <a:chExt cx="3095264" cy="376916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6" y="1333036"/>
              <a:ext cx="296270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smtClean="0"/>
                <a:t>保证不重要的组无法垄断资源</a:t>
              </a:r>
              <a:endParaRPr lang="zh-CN" altLang="en-US" sz="1600"/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261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2422" y="1584998"/>
            <a:ext cx="5095528" cy="376916"/>
            <a:chOff x="1262422" y="1584998"/>
            <a:chExt cx="5095528" cy="37691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6" y="1584998"/>
              <a:ext cx="496296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未使用的资源按比例分配</a:t>
              </a:r>
              <a:endParaRPr lang="zh-CN" altLang="en-US" sz="1600" dirty="0"/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7457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62422" y="1848978"/>
            <a:ext cx="4666900" cy="376916"/>
            <a:chOff x="1262422" y="1848978"/>
            <a:chExt cx="4666900" cy="376916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1848978"/>
              <a:ext cx="453433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smtClean="0"/>
                <a:t>没有达到资源使用率目标的组获得更高的优先级</a:t>
              </a:r>
              <a:endParaRPr lang="zh-CN" altLang="en-US" sz="160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385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307668" y="2207106"/>
            <a:ext cx="5076000" cy="2812916"/>
            <a:chOff x="1307668" y="2143122"/>
            <a:chExt cx="5076000" cy="2812916"/>
          </a:xfrm>
        </p:grpSpPr>
        <p:grpSp>
          <p:nvGrpSpPr>
            <p:cNvPr id="60" name="组合 59"/>
            <p:cNvGrpSpPr/>
            <p:nvPr/>
          </p:nvGrpSpPr>
          <p:grpSpPr>
            <a:xfrm>
              <a:off x="3109902" y="2143122"/>
              <a:ext cx="1440000" cy="470100"/>
              <a:chOff x="3109902" y="2143122"/>
              <a:chExt cx="1440000" cy="4701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109902" y="2181222"/>
                <a:ext cx="144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42408" y="2143122"/>
                <a:ext cx="966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系统资源</a:t>
                </a:r>
                <a:endParaRPr lang="en-US" altLang="zh-CN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3109902" y="2857502"/>
              <a:ext cx="1440000" cy="470100"/>
              <a:chOff x="3109902" y="2857502"/>
              <a:chExt cx="1440000" cy="4701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109902" y="2895602"/>
                <a:ext cx="144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67111" y="2857502"/>
                <a:ext cx="736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调度器</a:t>
                </a:r>
                <a:endParaRPr lang="zh-CN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307668" y="3670154"/>
              <a:ext cx="5076000" cy="128588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521982" y="3960668"/>
              <a:ext cx="720348" cy="928694"/>
              <a:chOff x="1521982" y="3929072"/>
              <a:chExt cx="720348" cy="928694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521982" y="3929072"/>
                <a:ext cx="642942" cy="928694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79969" y="3958814"/>
                <a:ext cx="662361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</a:t>
                </a:r>
              </a:p>
              <a:p>
                <a:pPr>
                  <a:lnSpc>
                    <a:spcPts val="800"/>
                  </a:lnSpc>
                </a:pPr>
                <a:r>
                  <a:rPr lang="zh-CN" altLang="en-US" sz="1000" b="1" smtClean="0">
                    <a:solidFill>
                      <a:schemeClr val="bg1"/>
                    </a:solidFill>
                    <a:latin typeface="+mn-ea"/>
                  </a:rPr>
                  <a:t>／ ＼</a:t>
                </a: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</a:t>
                </a:r>
              </a:p>
              <a:p>
                <a:pPr>
                  <a:lnSpc>
                    <a:spcPts val="800"/>
                  </a:lnSpc>
                </a:pPr>
                <a:r>
                  <a:rPr lang="zh-CN" altLang="en-US" sz="1000" b="1" smtClean="0">
                    <a:solidFill>
                      <a:schemeClr val="bg1"/>
                    </a:solidFill>
                    <a:latin typeface="+mn-ea"/>
                  </a:rPr>
                  <a:t>    ／ ＼</a:t>
                </a: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    p</a:t>
                </a: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  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379238" y="3960668"/>
              <a:ext cx="642942" cy="928694"/>
              <a:chOff x="2379238" y="3929072"/>
              <a:chExt cx="642942" cy="92869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379238" y="3929072"/>
                <a:ext cx="642942" cy="928694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2462385" y="3958879"/>
                <a:ext cx="546945" cy="610167"/>
                <a:chOff x="2083379" y="3673127"/>
                <a:chExt cx="546945" cy="61016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2083379" y="3673127"/>
                  <a:ext cx="546945" cy="610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800"/>
                    </a:lnSpc>
                  </a:pPr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   p </a:t>
                  </a:r>
                </a:p>
                <a:p>
                  <a:pPr>
                    <a:lnSpc>
                      <a:spcPts val="800"/>
                    </a:lnSpc>
                  </a:pPr>
                  <a:r>
                    <a:rPr lang="zh-CN" altLang="en-US" sz="1000" b="1" smtClean="0">
                      <a:solidFill>
                        <a:schemeClr val="bg1"/>
                      </a:solidFill>
                      <a:latin typeface="+mn-ea"/>
                    </a:rPr>
                    <a:t>／ ＼</a:t>
                  </a:r>
                  <a:endParaRPr lang="en-US" altLang="zh-CN" sz="1000" b="1" smtClean="0">
                    <a:solidFill>
                      <a:schemeClr val="bg1"/>
                    </a:solidFill>
                    <a:latin typeface="+mn-ea"/>
                  </a:endParaRPr>
                </a:p>
                <a:p>
                  <a:pPr>
                    <a:lnSpc>
                      <a:spcPts val="800"/>
                    </a:lnSpc>
                  </a:pPr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p     p</a:t>
                  </a:r>
                </a:p>
                <a:p>
                  <a:pPr>
                    <a:lnSpc>
                      <a:spcPts val="800"/>
                    </a:lnSpc>
                  </a:pPr>
                  <a:r>
                    <a:rPr lang="zh-CN" altLang="en-US" sz="1000" b="1" smtClean="0">
                      <a:solidFill>
                        <a:schemeClr val="bg1"/>
                      </a:solidFill>
                      <a:latin typeface="+mn-ea"/>
                    </a:rPr>
                    <a:t>       </a:t>
                  </a:r>
                  <a:endParaRPr lang="en-US" altLang="zh-CN" sz="1000" b="1" smtClean="0">
                    <a:solidFill>
                      <a:schemeClr val="bg1"/>
                    </a:solidFill>
                    <a:latin typeface="+mn-ea"/>
                  </a:endParaRPr>
                </a:p>
                <a:p>
                  <a:pPr>
                    <a:lnSpc>
                      <a:spcPts val="800"/>
                    </a:lnSpc>
                  </a:pPr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   p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 rot="5400000">
                  <a:off x="2190464" y="3983634"/>
                  <a:ext cx="252000" cy="158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组合 49"/>
            <p:cNvGrpSpPr/>
            <p:nvPr/>
          </p:nvGrpSpPr>
          <p:grpSpPr>
            <a:xfrm>
              <a:off x="3269832" y="3960668"/>
              <a:ext cx="413896" cy="504000"/>
              <a:chOff x="3269832" y="3929072"/>
              <a:chExt cx="413896" cy="504000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>
                <a:off x="3307938" y="3929072"/>
                <a:ext cx="348924" cy="504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269832" y="4064328"/>
                <a:ext cx="413896" cy="1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800"/>
                  </a:lnSpc>
                </a:pPr>
                <a:r>
                  <a:rPr lang="en-US" altLang="zh-CN" sz="900" b="1" smtClean="0">
                    <a:solidFill>
                      <a:schemeClr val="bg1"/>
                    </a:solidFill>
                    <a:latin typeface="+mn-ea"/>
                  </a:rPr>
                  <a:t>  </a:t>
                </a: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p </a:t>
                </a:r>
                <a:endParaRPr lang="en-US" altLang="zh-CN" sz="900" b="1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4138841" y="3960668"/>
              <a:ext cx="642942" cy="928694"/>
              <a:chOff x="4138841" y="3929072"/>
              <a:chExt cx="642942" cy="928694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4138841" y="3929072"/>
                <a:ext cx="642942" cy="928694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07979" y="3958814"/>
                <a:ext cx="546945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</a:t>
                </a:r>
              </a:p>
              <a:p>
                <a:pPr>
                  <a:lnSpc>
                    <a:spcPts val="800"/>
                  </a:lnSpc>
                </a:pPr>
                <a:r>
                  <a:rPr lang="zh-CN" altLang="en-US" sz="1000" b="1" smtClean="0">
                    <a:solidFill>
                      <a:schemeClr val="bg1"/>
                    </a:solidFill>
                    <a:latin typeface="+mn-ea"/>
                  </a:rPr>
                  <a:t>／ ＼</a:t>
                </a: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</a:t>
                </a: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 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451072" y="3960668"/>
              <a:ext cx="704178" cy="928694"/>
              <a:chOff x="5072066" y="3643320"/>
              <a:chExt cx="704178" cy="928694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5072066" y="3643320"/>
                <a:ext cx="642942" cy="928694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52355" y="3673062"/>
                <a:ext cx="623889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</a:t>
                </a:r>
              </a:p>
              <a:p>
                <a:pPr>
                  <a:lnSpc>
                    <a:spcPts val="800"/>
                  </a:lnSpc>
                </a:pPr>
                <a:r>
                  <a:rPr lang="zh-CN" altLang="en-US" sz="1000" b="1" smtClean="0">
                    <a:solidFill>
                      <a:schemeClr val="bg1"/>
                    </a:solidFill>
                    <a:latin typeface="+mn-ea"/>
                  </a:rPr>
                  <a:t>／ ＼</a:t>
                </a: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</a:t>
                </a: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  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rot="5400000">
                <a:off x="5168072" y="4179105"/>
                <a:ext cx="214314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416633" y="4179105"/>
                <a:ext cx="214314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643042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0298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86116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6248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72132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n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0800000">
              <a:off x="4911092" y="3790628"/>
              <a:ext cx="415498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baseline="-25000" smtClean="0">
                  <a:solidFill>
                    <a:srgbClr val="11576A"/>
                  </a:solidFill>
                  <a:latin typeface="+mn-ea"/>
                </a:rPr>
                <a:t>…</a:t>
              </a:r>
              <a:endParaRPr lang="zh-CN" altLang="en-US" sz="2800" b="1" baseline="-2500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>
              <a:off x="3707605" y="3480600"/>
              <a:ext cx="285752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rot="5400000">
              <a:off x="3707605" y="2756695"/>
              <a:ext cx="285752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22174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56927" y="1026565"/>
            <a:ext cx="3227041" cy="2409281"/>
            <a:chOff x="844893" y="859502"/>
            <a:chExt cx="3227041" cy="2409281"/>
          </a:xfrm>
        </p:grpSpPr>
        <p:grpSp>
          <p:nvGrpSpPr>
            <p:cNvPr id="10" name="组合 9"/>
            <p:cNvGrpSpPr/>
            <p:nvPr/>
          </p:nvGrpSpPr>
          <p:grpSpPr>
            <a:xfrm>
              <a:off x="844893" y="859502"/>
              <a:ext cx="2655537" cy="428628"/>
              <a:chOff x="844893" y="859502"/>
              <a:chExt cx="2655537" cy="428628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59502"/>
                <a:ext cx="235745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先来先服务算法</a:t>
                </a:r>
                <a:endParaRPr lang="zh-CN" altLang="en-US" sz="1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5950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44893" y="1265924"/>
              <a:ext cx="3227041" cy="428628"/>
              <a:chOff x="844893" y="1352110"/>
              <a:chExt cx="3227041" cy="428628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352110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3521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4893" y="1671645"/>
              <a:ext cx="3227041" cy="428628"/>
              <a:chOff x="844893" y="2404638"/>
              <a:chExt cx="3227041" cy="428628"/>
            </a:xfrm>
          </p:grpSpPr>
          <p:sp>
            <p:nvSpPr>
              <p:cNvPr id="47" name="内容占位符 2"/>
              <p:cNvSpPr txBox="1">
                <a:spLocks/>
              </p:cNvSpPr>
              <p:nvPr/>
            </p:nvSpPr>
            <p:spPr>
              <a:xfrm>
                <a:off x="1142976" y="2404638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4893" y="2404638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44893" y="2062410"/>
              <a:ext cx="3227041" cy="428628"/>
              <a:chOff x="844893" y="3188192"/>
              <a:chExt cx="3227041" cy="428628"/>
            </a:xfrm>
          </p:grpSpPr>
          <p:sp>
            <p:nvSpPr>
              <p:cNvPr id="53" name="内容占位符 2"/>
              <p:cNvSpPr txBox="1">
                <a:spLocks/>
              </p:cNvSpPr>
              <p:nvPr/>
            </p:nvSpPr>
            <p:spPr>
              <a:xfrm>
                <a:off x="1142976" y="3188192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44893" y="318819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44893" y="2461381"/>
              <a:ext cx="2726975" cy="428628"/>
              <a:chOff x="844893" y="3721814"/>
              <a:chExt cx="2726975" cy="428628"/>
            </a:xfrm>
          </p:grpSpPr>
          <p:sp>
            <p:nvSpPr>
              <p:cNvPr id="57" name="内容占位符 2"/>
              <p:cNvSpPr txBox="1">
                <a:spLocks/>
              </p:cNvSpPr>
              <p:nvPr/>
            </p:nvSpPr>
            <p:spPr>
              <a:xfrm>
                <a:off x="1142976" y="3721814"/>
                <a:ext cx="242889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多级反馈队列</a:t>
                </a:r>
                <a:endParaRPr lang="zh-CN" altLang="en-US" sz="1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4893" y="3721814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44893" y="2840155"/>
              <a:ext cx="1998915" cy="428628"/>
              <a:chOff x="844893" y="4235244"/>
              <a:chExt cx="1998915" cy="428628"/>
            </a:xfrm>
          </p:grpSpPr>
          <p:sp>
            <p:nvSpPr>
              <p:cNvPr id="61" name="内容占位符 2"/>
              <p:cNvSpPr txBox="1">
                <a:spLocks/>
              </p:cNvSpPr>
              <p:nvPr/>
            </p:nvSpPr>
            <p:spPr>
              <a:xfrm>
                <a:off x="1142976" y="4235244"/>
                <a:ext cx="17008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公平共享调度</a:t>
                </a:r>
                <a:endParaRPr lang="zh-CN" altLang="en-US" sz="18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4893" y="4235244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5276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795152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2200873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2591638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2990609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369383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65165" y="1426571"/>
            <a:ext cx="3881082" cy="376916"/>
            <a:chOff x="1262422" y="1152433"/>
            <a:chExt cx="3881082" cy="37691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1152433"/>
              <a:ext cx="374851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不公平，平均等待时间较差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488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41191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432987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2645964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3036729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3435700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814474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75656" y="1782381"/>
            <a:ext cx="3952520" cy="903746"/>
            <a:chOff x="1262422" y="1607702"/>
            <a:chExt cx="3952520" cy="90374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1607702"/>
              <a:ext cx="381995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不公平，平均周转时间最小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01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1864426"/>
              <a:ext cx="289126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需要精确预测计算时间</a:t>
              </a:r>
              <a:endParaRPr lang="zh-CN" altLang="en-US" sz="1600" dirty="0"/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58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6" y="2134532"/>
              <a:ext cx="189113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可能导致饥饿</a:t>
              </a:r>
              <a:endParaRPr lang="zh-CN" altLang="en-US" sz="1600" dirty="0"/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2841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1994672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432987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1838708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2787774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3186745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565519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73868" y="2194316"/>
            <a:ext cx="2023694" cy="633640"/>
            <a:chOff x="1262422" y="2660230"/>
            <a:chExt cx="2023694" cy="633640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2660230"/>
              <a:ext cx="189113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基于SPN调度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11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2916954"/>
              <a:ext cx="124818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smtClean="0"/>
                <a:t>不可抢占</a:t>
              </a:r>
              <a:endParaRPr lang="zh-CN" altLang="en-US" sz="1600"/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1786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395003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432987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1838708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2229473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2947786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326560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78877" y="2599881"/>
            <a:ext cx="3809644" cy="376916"/>
            <a:chOff x="1262422" y="3458298"/>
            <a:chExt cx="3809644" cy="37691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3458298"/>
              <a:ext cx="367708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公平，但是平均等待时间较差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5217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574890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277" y="1635646"/>
            <a:ext cx="5956199" cy="1940004"/>
            <a:chOff x="845277" y="1267928"/>
            <a:chExt cx="5956199" cy="1940004"/>
          </a:xfrm>
        </p:grpSpPr>
        <p:grpSp>
          <p:nvGrpSpPr>
            <p:cNvPr id="4" name="组合 3"/>
            <p:cNvGrpSpPr/>
            <p:nvPr/>
          </p:nvGrpSpPr>
          <p:grpSpPr>
            <a:xfrm>
              <a:off x="845277" y="1267928"/>
              <a:ext cx="5956199" cy="426332"/>
              <a:chOff x="830379" y="1456910"/>
              <a:chExt cx="5956199" cy="426332"/>
            </a:xfrm>
          </p:grpSpPr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128462" y="1456910"/>
                <a:ext cx="5658116" cy="42633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0379" y="14569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51882" y="1640840"/>
              <a:ext cx="3670183" cy="428628"/>
              <a:chOff x="830379" y="2540036"/>
              <a:chExt cx="3670183" cy="428628"/>
            </a:xfrm>
          </p:grpSpPr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1128462" y="2540036"/>
                <a:ext cx="337210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0379" y="254003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262422" y="1328746"/>
            <a:ext cx="5112521" cy="415246"/>
            <a:chOff x="1262422" y="1263614"/>
            <a:chExt cx="5112521" cy="415246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7729" y="1263614"/>
              <a:ext cx="4977214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80000"/>
                </a:lnSpc>
              </a:pPr>
              <a:r>
                <a:rPr lang="en-US" altLang="zh-CN" sz="1800" dirty="0" smtClean="0"/>
                <a:t>FCFS: </a:t>
              </a:r>
              <a:r>
                <a:rPr lang="en-US" altLang="en-US" sz="1800" dirty="0" smtClean="0"/>
                <a:t>First Come, First Served</a:t>
              </a:r>
              <a:endParaRPr lang="en-US" altLang="en-US" sz="1800" dirty="0"/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1516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6135231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432987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1838708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2229473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2628444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326597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82572" y="2986922"/>
            <a:ext cx="3021546" cy="376916"/>
            <a:chOff x="1262422" y="3991920"/>
            <a:chExt cx="3021546" cy="37691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3991920"/>
              <a:ext cx="288898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多种算法的集成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8579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145905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56927" y="1026565"/>
            <a:ext cx="3227041" cy="2409281"/>
            <a:chOff x="844893" y="859502"/>
            <a:chExt cx="3227041" cy="2409281"/>
          </a:xfrm>
        </p:grpSpPr>
        <p:grpSp>
          <p:nvGrpSpPr>
            <p:cNvPr id="10" name="组合 9"/>
            <p:cNvGrpSpPr/>
            <p:nvPr/>
          </p:nvGrpSpPr>
          <p:grpSpPr>
            <a:xfrm>
              <a:off x="844893" y="859502"/>
              <a:ext cx="2655537" cy="428628"/>
              <a:chOff x="844893" y="859502"/>
              <a:chExt cx="2655537" cy="428628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59502"/>
                <a:ext cx="235745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先来先服务算法</a:t>
                </a:r>
                <a:endParaRPr lang="zh-CN" altLang="en-US" sz="1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5950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44893" y="1265924"/>
              <a:ext cx="3227041" cy="428628"/>
              <a:chOff x="844893" y="1352110"/>
              <a:chExt cx="3227041" cy="428628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352110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3521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4893" y="1671645"/>
              <a:ext cx="3227041" cy="428628"/>
              <a:chOff x="844893" y="2404638"/>
              <a:chExt cx="3227041" cy="428628"/>
            </a:xfrm>
          </p:grpSpPr>
          <p:sp>
            <p:nvSpPr>
              <p:cNvPr id="47" name="内容占位符 2"/>
              <p:cNvSpPr txBox="1">
                <a:spLocks/>
              </p:cNvSpPr>
              <p:nvPr/>
            </p:nvSpPr>
            <p:spPr>
              <a:xfrm>
                <a:off x="1142976" y="2404638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4893" y="2404638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44893" y="2062410"/>
              <a:ext cx="3227041" cy="428628"/>
              <a:chOff x="844893" y="3188192"/>
              <a:chExt cx="3227041" cy="428628"/>
            </a:xfrm>
          </p:grpSpPr>
          <p:sp>
            <p:nvSpPr>
              <p:cNvPr id="53" name="内容占位符 2"/>
              <p:cNvSpPr txBox="1">
                <a:spLocks/>
              </p:cNvSpPr>
              <p:nvPr/>
            </p:nvSpPr>
            <p:spPr>
              <a:xfrm>
                <a:off x="1142976" y="3188192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44893" y="318819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44893" y="2461381"/>
              <a:ext cx="2726975" cy="428628"/>
              <a:chOff x="844893" y="3721814"/>
              <a:chExt cx="2726975" cy="428628"/>
            </a:xfrm>
          </p:grpSpPr>
          <p:sp>
            <p:nvSpPr>
              <p:cNvPr id="57" name="内容占位符 2"/>
              <p:cNvSpPr txBox="1">
                <a:spLocks/>
              </p:cNvSpPr>
              <p:nvPr/>
            </p:nvSpPr>
            <p:spPr>
              <a:xfrm>
                <a:off x="1142976" y="3721814"/>
                <a:ext cx="242889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多级反馈队列</a:t>
                </a:r>
                <a:endParaRPr lang="zh-CN" altLang="en-US" sz="1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4893" y="3721814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44893" y="2840155"/>
              <a:ext cx="1998915" cy="428628"/>
              <a:chOff x="844893" y="4235244"/>
              <a:chExt cx="1998915" cy="428628"/>
            </a:xfrm>
          </p:grpSpPr>
          <p:sp>
            <p:nvSpPr>
              <p:cNvPr id="61" name="内容占位符 2"/>
              <p:cNvSpPr txBox="1">
                <a:spLocks/>
              </p:cNvSpPr>
              <p:nvPr/>
            </p:nvSpPr>
            <p:spPr>
              <a:xfrm>
                <a:off x="1142976" y="4235244"/>
                <a:ext cx="17008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公平共享调度</a:t>
                </a:r>
                <a:endParaRPr lang="zh-CN" altLang="en-US" sz="18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4893" y="4235244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470529" y="3385992"/>
            <a:ext cx="2095132" cy="376916"/>
            <a:chOff x="1262422" y="4490836"/>
            <a:chExt cx="2095132" cy="37691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4490836"/>
              <a:ext cx="196256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公平是第一要素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59174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2948268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的调度队列</a:t>
            </a:r>
            <a:r>
              <a:rPr lang="en-US" altLang="zh-CN" smtClean="0"/>
              <a:t>run_queue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00100" y="1643056"/>
            <a:ext cx="3857652" cy="20002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defRPr/>
            </a:pPr>
            <a:r>
              <a:rPr lang="en-US" altLang="zh-CN" smtClean="0"/>
              <a:t>struct run_queue {</a:t>
            </a:r>
          </a:p>
          <a:p>
            <a:pPr>
              <a:defRPr/>
            </a:pPr>
            <a:r>
              <a:rPr lang="en-US" altLang="zh-CN" smtClean="0"/>
              <a:t>	list_entry_t run_list;</a:t>
            </a:r>
          </a:p>
          <a:p>
            <a:pPr>
              <a:defRPr/>
            </a:pPr>
            <a:r>
              <a:rPr lang="en-US" altLang="zh-CN" smtClean="0"/>
              <a:t>	unsigned int proc_num;</a:t>
            </a:r>
          </a:p>
          <a:p>
            <a:pPr>
              <a:defRPr/>
            </a:pPr>
            <a:r>
              <a:rPr lang="en-US" altLang="zh-CN" smtClean="0"/>
              <a:t>	int max_time_slice;</a:t>
            </a:r>
          </a:p>
          <a:p>
            <a:pPr>
              <a:defRPr/>
            </a:pPr>
            <a:r>
              <a:rPr lang="en-US" altLang="zh-CN" smtClean="0"/>
              <a:t>	list_entry_t rq_link;</a:t>
            </a:r>
          </a:p>
          <a:p>
            <a:pPr>
              <a:defRPr/>
            </a:pPr>
            <a:r>
              <a:rPr lang="en-US" altLang="zh-CN" smtClean="0"/>
              <a:t>};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734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的线程状态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4615" y="1500475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do_exit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78840" y="1501861"/>
            <a:ext cx="1078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proc_init</a:t>
            </a:r>
            <a:endParaRPr lang="en-US" altLang="zh-CN" sz="1600" b="1" dirty="0" smtClean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1472" y="1275606"/>
            <a:ext cx="6929486" cy="3286148"/>
            <a:chOff x="571472" y="1428742"/>
            <a:chExt cx="6929486" cy="3286148"/>
          </a:xfrm>
        </p:grpSpPr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571472" y="1428742"/>
              <a:ext cx="1260000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376" y="181564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UNINIT</a:t>
              </a: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357554" y="1428742"/>
              <a:ext cx="1260000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30790" y="1844668"/>
              <a:ext cx="120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50" smtClean="0">
                  <a:solidFill>
                    <a:schemeClr val="bg1"/>
                  </a:solidFill>
                  <a:latin typeface="+mn-ea"/>
                </a:rPr>
                <a:t>RUNNABLE</a:t>
              </a:r>
              <a:endParaRPr lang="zh-CN" altLang="en-US" sz="1600" b="1" spc="-1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6240958" y="1428742"/>
              <a:ext cx="1260000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92320" y="1815640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ZOMBIE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3357554" y="3454890"/>
              <a:ext cx="1260000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864" y="3870816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pc="-150" smtClean="0">
                  <a:solidFill>
                    <a:schemeClr val="bg1"/>
                  </a:solidFill>
                  <a:latin typeface="+mn-ea"/>
                </a:rPr>
                <a:t>SLEEPING</a:t>
              </a:r>
              <a:endParaRPr lang="zh-CN" altLang="en-US" b="1" spc="-15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57970" y="2000306"/>
              <a:ext cx="1610920" cy="13639"/>
            </a:xfrm>
            <a:prstGeom prst="straightConnector1">
              <a:avLst/>
            </a:prstGeom>
            <a:ln w="38100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628924" y="2014820"/>
              <a:ext cx="1584000" cy="875"/>
            </a:xfrm>
            <a:prstGeom prst="straightConnector1">
              <a:avLst/>
            </a:prstGeom>
            <a:ln w="38100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4629150" y="2038350"/>
              <a:ext cx="342900" cy="2266950"/>
            </a:xfrm>
            <a:custGeom>
              <a:avLst/>
              <a:gdLst>
                <a:gd name="connsiteX0" fmla="*/ 0 w 342900"/>
                <a:gd name="connsiteY0" fmla="*/ 0 h 2266950"/>
                <a:gd name="connsiteX1" fmla="*/ 342900 w 342900"/>
                <a:gd name="connsiteY1" fmla="*/ 1066800 h 2266950"/>
                <a:gd name="connsiteX2" fmla="*/ 0 w 342900"/>
                <a:gd name="connsiteY2" fmla="*/ 2266950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266950">
                  <a:moveTo>
                    <a:pt x="0" y="0"/>
                  </a:moveTo>
                  <a:cubicBezTo>
                    <a:pt x="171450" y="344487"/>
                    <a:pt x="342900" y="688975"/>
                    <a:pt x="342900" y="1066800"/>
                  </a:cubicBezTo>
                  <a:cubicBezTo>
                    <a:pt x="342900" y="1444625"/>
                    <a:pt x="171450" y="1855787"/>
                    <a:pt x="0" y="2266950"/>
                  </a:cubicBezTo>
                </a:path>
              </a:pathLst>
            </a:cu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086092" y="2057400"/>
              <a:ext cx="342900" cy="2266950"/>
            </a:xfrm>
            <a:custGeom>
              <a:avLst/>
              <a:gdLst>
                <a:gd name="connsiteX0" fmla="*/ 0 w 342900"/>
                <a:gd name="connsiteY0" fmla="*/ 0 h 2266950"/>
                <a:gd name="connsiteX1" fmla="*/ 342900 w 342900"/>
                <a:gd name="connsiteY1" fmla="*/ 1066800 h 2266950"/>
                <a:gd name="connsiteX2" fmla="*/ 0 w 342900"/>
                <a:gd name="connsiteY2" fmla="*/ 2266950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266950">
                  <a:moveTo>
                    <a:pt x="0" y="0"/>
                  </a:moveTo>
                  <a:cubicBezTo>
                    <a:pt x="171450" y="344487"/>
                    <a:pt x="342900" y="688975"/>
                    <a:pt x="342900" y="1066800"/>
                  </a:cubicBezTo>
                  <a:cubicBezTo>
                    <a:pt x="342900" y="1444625"/>
                    <a:pt x="171450" y="1855787"/>
                    <a:pt x="0" y="2266950"/>
                  </a:cubicBezTo>
                </a:path>
              </a:pathLst>
            </a:custGeom>
            <a:ln w="38100">
              <a:solidFill>
                <a:srgbClr val="11576A"/>
              </a:solidFill>
              <a:headEnd type="triangle"/>
              <a:tailEnd type="non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57290" y="2775804"/>
            <a:ext cx="1539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wakeup_proc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15057" y="2603190"/>
            <a:ext cx="1685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try_free_pages</a:t>
            </a:r>
            <a:endParaRPr lang="en-US" altLang="zh-CN" sz="1600" b="1" dirty="0" smtClean="0">
              <a:solidFill>
                <a:srgbClr val="11576A"/>
              </a:solidFill>
              <a:latin typeface="+mn-ea"/>
            </a:endParaRPr>
          </a:p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do_wait</a:t>
            </a:r>
            <a:endParaRPr lang="en-US" altLang="zh-CN" sz="1600" b="1" dirty="0" smtClean="0">
              <a:solidFill>
                <a:srgbClr val="11576A"/>
              </a:solidFill>
              <a:latin typeface="+mn-ea"/>
            </a:endParaRPr>
          </a:p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do_sleep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278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的调度时机和进程切换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662" y="915988"/>
            <a:ext cx="2500330" cy="351315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10800000" flipH="1">
            <a:off x="928662" y="3143254"/>
            <a:ext cx="250033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924631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内核空间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9879" y="1357304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保存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4402" y="1714494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处理</a:t>
            </a:r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</a:rPr>
              <a:t>trap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352" y="2071684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schedule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5658" y="2534198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恢复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4790" y="3165556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en-US" altLang="zh-CN" sz="1400" b="1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用户空间</a:t>
            </a:r>
            <a:endParaRPr lang="zh-CN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4753" y="362555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</a:rPr>
              <a:t>user code…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9671" y="3982740"/>
            <a:ext cx="159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trap:interrupt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064798" y="1516566"/>
            <a:ext cx="347546" cy="2631688"/>
          </a:xfrm>
          <a:custGeom>
            <a:avLst/>
            <a:gdLst>
              <a:gd name="connsiteX0" fmla="*/ 336395 w 347546"/>
              <a:gd name="connsiteY0" fmla="*/ 2631688 h 2631688"/>
              <a:gd name="connsiteX1" fmla="*/ 1858 w 347546"/>
              <a:gd name="connsiteY1" fmla="*/ 1081668 h 2631688"/>
              <a:gd name="connsiteX2" fmla="*/ 347546 w 347546"/>
              <a:gd name="connsiteY2" fmla="*/ 0 h 2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546" h="2631688">
                <a:moveTo>
                  <a:pt x="336395" y="2631688"/>
                </a:moveTo>
                <a:cubicBezTo>
                  <a:pt x="168197" y="2075985"/>
                  <a:pt x="0" y="1520283"/>
                  <a:pt x="1858" y="1081668"/>
                </a:cubicBezTo>
                <a:cubicBezTo>
                  <a:pt x="3716" y="643053"/>
                  <a:pt x="175631" y="321526"/>
                  <a:pt x="347546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319078" y="2703475"/>
            <a:ext cx="226043" cy="1085737"/>
          </a:xfrm>
          <a:custGeom>
            <a:avLst/>
            <a:gdLst>
              <a:gd name="connsiteX0" fmla="*/ 133815 w 133815"/>
              <a:gd name="connsiteY0" fmla="*/ 0 h 1304693"/>
              <a:gd name="connsiteX1" fmla="*/ 0 w 133815"/>
              <a:gd name="connsiteY1" fmla="*/ 869795 h 1304693"/>
              <a:gd name="connsiteX2" fmla="*/ 133815 w 133815"/>
              <a:gd name="connsiteY2" fmla="*/ 1304693 h 130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15" h="1304693">
                <a:moveTo>
                  <a:pt x="133815" y="0"/>
                </a:moveTo>
                <a:cubicBezTo>
                  <a:pt x="66907" y="326173"/>
                  <a:pt x="0" y="652346"/>
                  <a:pt x="0" y="869795"/>
                </a:cubicBezTo>
                <a:cubicBezTo>
                  <a:pt x="0" y="1087244"/>
                  <a:pt x="111513" y="1235927"/>
                  <a:pt x="133815" y="1304693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9190" y="915988"/>
            <a:ext cx="2500330" cy="351315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0800000" flipH="1">
            <a:off x="4929190" y="3143254"/>
            <a:ext cx="250033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55291" y="909318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内核空间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3407" y="1357304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solidFill>
                  <a:schemeClr val="bg1"/>
                </a:solidFill>
                <a:latin typeface="+mj-ea"/>
                <a:ea typeface="+mj-ea"/>
              </a:rPr>
              <a:t>恢复</a:t>
            </a:r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trapframe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4171" y="2285998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solidFill>
                  <a:schemeClr val="bg1"/>
                </a:solidFill>
                <a:latin typeface="+mj-ea"/>
                <a:ea typeface="+mj-ea"/>
              </a:rPr>
              <a:t>处理</a:t>
            </a:r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trap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37302" y="2571750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schedule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50135" y="1963106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保存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8318" y="3165556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en-US" altLang="zh-CN" sz="1400" b="1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用户空间</a:t>
            </a:r>
            <a:endParaRPr lang="zh-CN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28281" y="362555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user code…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1177" y="3982740"/>
            <a:ext cx="159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trap:interrupt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6771044" y="1552260"/>
            <a:ext cx="503939" cy="2243626"/>
          </a:xfrm>
          <a:custGeom>
            <a:avLst/>
            <a:gdLst>
              <a:gd name="connsiteX0" fmla="*/ 63500 w 404283"/>
              <a:gd name="connsiteY0" fmla="*/ 0 h 2438400"/>
              <a:gd name="connsiteX1" fmla="*/ 393700 w 404283"/>
              <a:gd name="connsiteY1" fmla="*/ 1168400 h 2438400"/>
              <a:gd name="connsiteX2" fmla="*/ 0 w 404283"/>
              <a:gd name="connsiteY2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283" h="2438400">
                <a:moveTo>
                  <a:pt x="63500" y="0"/>
                </a:moveTo>
                <a:cubicBezTo>
                  <a:pt x="233891" y="381000"/>
                  <a:pt x="404283" y="762000"/>
                  <a:pt x="393700" y="1168400"/>
                </a:cubicBezTo>
                <a:cubicBezTo>
                  <a:pt x="383117" y="1574800"/>
                  <a:pt x="63500" y="2243667"/>
                  <a:pt x="0" y="24384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5109633" y="2209800"/>
            <a:ext cx="325967" cy="1841500"/>
          </a:xfrm>
          <a:custGeom>
            <a:avLst/>
            <a:gdLst>
              <a:gd name="connsiteX0" fmla="*/ 275167 w 325967"/>
              <a:gd name="connsiteY0" fmla="*/ 1841500 h 1841500"/>
              <a:gd name="connsiteX1" fmla="*/ 8467 w 325967"/>
              <a:gd name="connsiteY1" fmla="*/ 635000 h 1841500"/>
              <a:gd name="connsiteX2" fmla="*/ 325967 w 325967"/>
              <a:gd name="connsiteY2" fmla="*/ 0 h 18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67" h="1841500">
                <a:moveTo>
                  <a:pt x="275167" y="1841500"/>
                </a:moveTo>
                <a:cubicBezTo>
                  <a:pt x="137583" y="1391708"/>
                  <a:pt x="0" y="941917"/>
                  <a:pt x="8467" y="635000"/>
                </a:cubicBezTo>
                <a:cubicBezTo>
                  <a:pt x="16934" y="328083"/>
                  <a:pt x="325967" y="0"/>
                  <a:pt x="325967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3169056" y="2744882"/>
            <a:ext cx="2317395" cy="66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69981" y="1535518"/>
            <a:ext cx="2386764" cy="709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436375" y="1354332"/>
            <a:ext cx="1628779" cy="1052934"/>
            <a:chOff x="3018061" y="1340563"/>
            <a:chExt cx="1628779" cy="1052934"/>
          </a:xfrm>
        </p:grpSpPr>
        <p:sp>
          <p:nvSpPr>
            <p:cNvPr id="54" name="TextBox 8"/>
            <p:cNvSpPr txBox="1"/>
            <p:nvPr/>
          </p:nvSpPr>
          <p:spPr>
            <a:xfrm>
              <a:off x="3018061" y="1340563"/>
              <a:ext cx="1628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保存</a:t>
              </a:r>
              <a:r>
                <a:rPr lang="en-US" altLang="zh-CN" sz="16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trapframe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55" name="TextBox 9"/>
            <p:cNvSpPr txBox="1"/>
            <p:nvPr/>
          </p:nvSpPr>
          <p:spPr>
            <a:xfrm>
              <a:off x="3322584" y="1697753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处理</a:t>
              </a:r>
              <a:r>
                <a:rPr lang="en-US" altLang="zh-CN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3274534" y="2054943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schedule</a:t>
              </a:r>
              <a:endParaRPr lang="zh-CN" altLang="en-US"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57" name="TextBox 11"/>
          <p:cNvSpPr txBox="1"/>
          <p:nvPr/>
        </p:nvSpPr>
        <p:spPr>
          <a:xfrm>
            <a:off x="1490816" y="2538659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恢复</a:t>
            </a:r>
            <a:r>
              <a:rPr lang="en-US" altLang="zh-CN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TextBox 13"/>
          <p:cNvSpPr txBox="1"/>
          <p:nvPr/>
        </p:nvSpPr>
        <p:spPr>
          <a:xfrm>
            <a:off x="1550181" y="362555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user code…</a:t>
            </a:r>
            <a:endParaRPr lang="zh-CN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0" name="TextBox 14"/>
          <p:cNvSpPr txBox="1"/>
          <p:nvPr/>
        </p:nvSpPr>
        <p:spPr>
          <a:xfrm>
            <a:off x="1385178" y="3987429"/>
            <a:ext cx="159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trap:interrupt</a:t>
            </a:r>
            <a:endParaRPr lang="zh-CN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0" name="TextBox 27"/>
          <p:cNvSpPr txBox="1"/>
          <p:nvPr/>
        </p:nvSpPr>
        <p:spPr>
          <a:xfrm>
            <a:off x="5311385" y="1354323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恢复</a:t>
            </a:r>
            <a:r>
              <a:rPr lang="en-US" altLang="zh-CN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348113" y="1960125"/>
            <a:ext cx="1628779" cy="947198"/>
            <a:chOff x="7123954" y="1984368"/>
            <a:chExt cx="1628779" cy="947198"/>
          </a:xfrm>
        </p:grpSpPr>
        <p:sp>
          <p:nvSpPr>
            <p:cNvPr id="71" name="TextBox 28"/>
            <p:cNvSpPr txBox="1"/>
            <p:nvPr/>
          </p:nvSpPr>
          <p:spPr>
            <a:xfrm>
              <a:off x="7347990" y="2307260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处理</a:t>
              </a:r>
              <a:r>
                <a:rPr lang="en-US" altLang="zh-CN" sz="16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</a:t>
              </a:r>
              <a:endParaRPr lang="zh-CN" altLang="en-US"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72" name="TextBox 29"/>
            <p:cNvSpPr txBox="1"/>
            <p:nvPr/>
          </p:nvSpPr>
          <p:spPr>
            <a:xfrm>
              <a:off x="7311121" y="2593012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schedule</a:t>
              </a:r>
              <a:endParaRPr lang="zh-CN" altLang="en-US"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73" name="TextBox 30"/>
            <p:cNvSpPr txBox="1"/>
            <p:nvPr/>
          </p:nvSpPr>
          <p:spPr>
            <a:xfrm>
              <a:off x="7123954" y="1984368"/>
              <a:ext cx="1628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保存</a:t>
              </a:r>
              <a:r>
                <a:rPr lang="en-US" altLang="zh-CN" sz="16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trapframe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29155" y="3622569"/>
            <a:ext cx="1596527" cy="695744"/>
            <a:chOff x="7104996" y="3646812"/>
            <a:chExt cx="1596527" cy="695744"/>
          </a:xfrm>
        </p:grpSpPr>
        <p:sp>
          <p:nvSpPr>
            <p:cNvPr id="75" name="TextBox 32"/>
            <p:cNvSpPr txBox="1"/>
            <p:nvPr/>
          </p:nvSpPr>
          <p:spPr>
            <a:xfrm>
              <a:off x="7202100" y="3646812"/>
              <a:ext cx="1380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user code…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76" name="TextBox 33"/>
            <p:cNvSpPr txBox="1"/>
            <p:nvPr/>
          </p:nvSpPr>
          <p:spPr>
            <a:xfrm>
              <a:off x="7104996" y="4004002"/>
              <a:ext cx="15965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trap:interrupt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7072330" y="2643188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000628" y="2786064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000496" y="2571750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rgbClr val="C00000"/>
                </a:solidFill>
                <a:latin typeface="+mn-ea"/>
              </a:rPr>
              <a:t>5</a:t>
            </a:r>
            <a:endParaRPr lang="zh-CN" altLang="en-US" sz="16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000496" y="1714494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950964" y="2571750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285852" y="2928940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6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2771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9" grpId="0" animBg="1"/>
      <p:bldP spid="40" grpId="0" animBg="1"/>
      <p:bldP spid="57" grpId="0"/>
      <p:bldP spid="59" grpId="0"/>
      <p:bldP spid="60" grpId="0"/>
      <p:bldP spid="70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的调度算法接口</a:t>
            </a:r>
            <a:r>
              <a:rPr lang="en-US" altLang="zh-CN" smtClean="0"/>
              <a:t>sched_class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1285866"/>
            <a:ext cx="78887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sched_class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{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const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char *name;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void 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init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void 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enqueue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void 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dequeue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pick_next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void 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proc_tick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45927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调度框架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7659" y="2105022"/>
            <a:ext cx="2719014" cy="540000"/>
            <a:chOff x="547659" y="2143122"/>
            <a:chExt cx="2719014" cy="540000"/>
          </a:xfrm>
        </p:grpSpPr>
        <p:sp>
          <p:nvSpPr>
            <p:cNvPr id="9" name="矩形 8"/>
            <p:cNvSpPr/>
            <p:nvPr/>
          </p:nvSpPr>
          <p:spPr>
            <a:xfrm>
              <a:off x="571472" y="2143122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7659" y="221456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sched_class_pick_next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59" y="2786064"/>
            <a:ext cx="2687813" cy="540000"/>
            <a:chOff x="547659" y="2143122"/>
            <a:chExt cx="2687813" cy="540000"/>
          </a:xfrm>
        </p:grpSpPr>
        <p:sp>
          <p:nvSpPr>
            <p:cNvPr id="13" name="矩形 12"/>
            <p:cNvSpPr/>
            <p:nvPr/>
          </p:nvSpPr>
          <p:spPr>
            <a:xfrm>
              <a:off x="571472" y="2143122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7659" y="2214560"/>
              <a:ext cx="26452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sched_class_dequeue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47659" y="3471869"/>
            <a:ext cx="2687813" cy="540000"/>
            <a:chOff x="547659" y="3481394"/>
            <a:chExt cx="2687813" cy="540000"/>
          </a:xfrm>
        </p:grpSpPr>
        <p:sp>
          <p:nvSpPr>
            <p:cNvPr id="16" name="矩形 15"/>
            <p:cNvSpPr/>
            <p:nvPr/>
          </p:nvSpPr>
          <p:spPr>
            <a:xfrm>
              <a:off x="571472" y="3481394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659" y="3552832"/>
              <a:ext cx="2642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sched_class_enqueue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7659" y="4133861"/>
            <a:ext cx="2687813" cy="540000"/>
            <a:chOff x="547659" y="4124336"/>
            <a:chExt cx="2687813" cy="540000"/>
          </a:xfrm>
        </p:grpSpPr>
        <p:sp>
          <p:nvSpPr>
            <p:cNvPr id="18" name="矩形 17"/>
            <p:cNvSpPr/>
            <p:nvPr/>
          </p:nvSpPr>
          <p:spPr>
            <a:xfrm>
              <a:off x="571472" y="4124336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659" y="4195774"/>
              <a:ext cx="2661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sched_class_proc_tick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1472" y="1428742"/>
            <a:ext cx="2664000" cy="540000"/>
            <a:chOff x="571472" y="2143122"/>
            <a:chExt cx="2664000" cy="540000"/>
          </a:xfrm>
        </p:grpSpPr>
        <p:sp>
          <p:nvSpPr>
            <p:cNvPr id="22" name="矩形 21"/>
            <p:cNvSpPr/>
            <p:nvPr/>
          </p:nvSpPr>
          <p:spPr>
            <a:xfrm>
              <a:off x="571472" y="2143122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32908" y="221456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sched_init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89396" y="2786064"/>
            <a:ext cx="1224000" cy="540000"/>
            <a:chOff x="4143372" y="2786064"/>
            <a:chExt cx="1224000" cy="540000"/>
          </a:xfrm>
        </p:grpSpPr>
        <p:sp>
          <p:nvSpPr>
            <p:cNvPr id="27" name="矩形 26"/>
            <p:cNvSpPr/>
            <p:nvPr/>
          </p:nvSpPr>
          <p:spPr>
            <a:xfrm>
              <a:off x="4143372" y="2786064"/>
              <a:ext cx="122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43372" y="2857502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schedule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84888" y="4133861"/>
            <a:ext cx="1787813" cy="540000"/>
            <a:chOff x="6084888" y="4133861"/>
            <a:chExt cx="1787813" cy="540000"/>
          </a:xfrm>
        </p:grpSpPr>
        <p:sp>
          <p:nvSpPr>
            <p:cNvPr id="31" name="矩形 30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4888" y="4205299"/>
              <a:ext cx="175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run_timer_list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08701" y="3462344"/>
            <a:ext cx="1764000" cy="540000"/>
            <a:chOff x="6108701" y="4133861"/>
            <a:chExt cx="1764000" cy="540000"/>
          </a:xfrm>
        </p:grpSpPr>
        <p:sp>
          <p:nvSpPr>
            <p:cNvPr id="35" name="矩形 34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10288" y="4205299"/>
              <a:ext cx="17406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wakeup_proc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08701" y="2794002"/>
            <a:ext cx="1764000" cy="540000"/>
            <a:chOff x="6108701" y="4133861"/>
            <a:chExt cx="1764000" cy="540000"/>
          </a:xfrm>
        </p:grpSpPr>
        <p:sp>
          <p:nvSpPr>
            <p:cNvPr id="38" name="矩形 37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85073" y="4205299"/>
              <a:ext cx="614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exit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08701" y="2105022"/>
            <a:ext cx="1764000" cy="540000"/>
            <a:chOff x="6108701" y="4133861"/>
            <a:chExt cx="1764000" cy="540000"/>
          </a:xfrm>
        </p:grpSpPr>
        <p:sp>
          <p:nvSpPr>
            <p:cNvPr id="41" name="矩形 40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78577" y="4205299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sleep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108701" y="1408104"/>
            <a:ext cx="1764000" cy="540000"/>
            <a:chOff x="6108701" y="4133861"/>
            <a:chExt cx="1764000" cy="540000"/>
          </a:xfrm>
        </p:grpSpPr>
        <p:sp>
          <p:nvSpPr>
            <p:cNvPr id="44" name="矩形 43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78088" y="4205299"/>
              <a:ext cx="679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wait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48" name="直接箭头连接符 47"/>
          <p:cNvCxnSpPr>
            <a:stCxn id="36" idx="1"/>
            <a:endCxn id="17" idx="3"/>
          </p:cNvCxnSpPr>
          <p:nvPr/>
        </p:nvCxnSpPr>
        <p:spPr>
          <a:xfrm rot="10800000" flipV="1">
            <a:off x="3230288" y="3743360"/>
            <a:ext cx="2880000" cy="0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 flipV="1">
            <a:off x="3230288" y="4429138"/>
            <a:ext cx="2880000" cy="0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8" idx="1"/>
            <a:endCxn id="13" idx="3"/>
          </p:cNvCxnSpPr>
          <p:nvPr/>
        </p:nvCxnSpPr>
        <p:spPr>
          <a:xfrm rot="10800000">
            <a:off x="3235472" y="3056065"/>
            <a:ext cx="853924" cy="149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7" idx="3"/>
          </p:cNvCxnSpPr>
          <p:nvPr/>
        </p:nvCxnSpPr>
        <p:spPr>
          <a:xfrm flipH="1" flipV="1">
            <a:off x="5313396" y="3056064"/>
            <a:ext cx="758802" cy="149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1" idx="1"/>
            <a:endCxn id="27" idx="3"/>
          </p:cNvCxnSpPr>
          <p:nvPr/>
        </p:nvCxnSpPr>
        <p:spPr>
          <a:xfrm flipH="1">
            <a:off x="5313396" y="2375022"/>
            <a:ext cx="795305" cy="68104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4" idx="1"/>
            <a:endCxn id="28" idx="3"/>
          </p:cNvCxnSpPr>
          <p:nvPr/>
        </p:nvCxnSpPr>
        <p:spPr>
          <a:xfrm flipH="1">
            <a:off x="5306396" y="1678104"/>
            <a:ext cx="802305" cy="137945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8" idx="1"/>
            <a:endCxn id="10" idx="3"/>
          </p:cNvCxnSpPr>
          <p:nvPr/>
        </p:nvCxnSpPr>
        <p:spPr>
          <a:xfrm rot="10800000">
            <a:off x="3266674" y="2376515"/>
            <a:ext cx="822723" cy="68104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8" idx="1"/>
          </p:cNvCxnSpPr>
          <p:nvPr/>
        </p:nvCxnSpPr>
        <p:spPr>
          <a:xfrm rot="10800000" flipV="1">
            <a:off x="3286116" y="3057556"/>
            <a:ext cx="803280" cy="58576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601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277" y="1267928"/>
            <a:ext cx="5956199" cy="426332"/>
            <a:chOff x="830379" y="1456910"/>
            <a:chExt cx="5956199" cy="42633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56910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69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1882" y="2588834"/>
            <a:ext cx="5884761" cy="1567092"/>
            <a:chOff x="851882" y="1640840"/>
            <a:chExt cx="5884761" cy="1567092"/>
          </a:xfrm>
        </p:grpSpPr>
        <p:grpSp>
          <p:nvGrpSpPr>
            <p:cNvPr id="10" name="组合 9"/>
            <p:cNvGrpSpPr/>
            <p:nvPr/>
          </p:nvGrpSpPr>
          <p:grpSpPr>
            <a:xfrm>
              <a:off x="851882" y="1640840"/>
              <a:ext cx="3670183" cy="428628"/>
              <a:chOff x="830379" y="2540036"/>
              <a:chExt cx="3670183" cy="428628"/>
            </a:xfrm>
          </p:grpSpPr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1128462" y="2540036"/>
                <a:ext cx="337210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0379" y="254003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259714" y="1610509"/>
            <a:ext cx="6178817" cy="265408"/>
            <a:chOff x="1259714" y="1789432"/>
            <a:chExt cx="6178817" cy="26540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714" y="18626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89859" y="1789432"/>
              <a:ext cx="6048672" cy="2654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SPN: </a:t>
              </a:r>
              <a:r>
                <a:rPr lang="zh-CN" altLang="en-US" sz="1800" dirty="0" smtClean="0"/>
                <a:t>Shortest Process Next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59714" y="1937428"/>
            <a:ext cx="6183944" cy="348456"/>
            <a:chOff x="1259714" y="2050498"/>
            <a:chExt cx="6183944" cy="348456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714" y="211298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2050498"/>
              <a:ext cx="6048672" cy="3484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SJF: </a:t>
              </a:r>
              <a:r>
                <a:rPr lang="zh-CN" altLang="en-US" sz="1800" dirty="0" smtClean="0"/>
                <a:t>Shortest Job First</a:t>
              </a:r>
              <a:r>
                <a:rPr lang="en-US" altLang="zh-CN" sz="1800" dirty="0" smtClean="0"/>
                <a:t> (</a:t>
              </a:r>
              <a:r>
                <a:rPr lang="zh-CN" altLang="en-US" sz="1800" dirty="0"/>
                <a:t>短作</a:t>
              </a:r>
              <a:r>
                <a:rPr lang="zh-CN" altLang="en-US" sz="1800" dirty="0" smtClean="0"/>
                <a:t>业优先算法</a:t>
              </a:r>
              <a:r>
                <a:rPr lang="en-US" altLang="zh-CN" sz="1800" dirty="0" smtClean="0"/>
                <a:t>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48672" y="2263093"/>
            <a:ext cx="6176098" cy="400981"/>
            <a:chOff x="1248672" y="2319454"/>
            <a:chExt cx="6176098" cy="400981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672" y="23824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76098" y="2319454"/>
              <a:ext cx="6048672" cy="40098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SRT: </a:t>
              </a:r>
              <a:r>
                <a:rPr lang="zh-CN" altLang="en-US" sz="1800" dirty="0" smtClean="0"/>
                <a:t>Shortest Remaining T</a:t>
              </a:r>
              <a:r>
                <a:rPr lang="en-US" altLang="zh-CN" sz="1800" dirty="0" err="1" smtClean="0"/>
                <a:t>ime</a:t>
              </a:r>
              <a:r>
                <a:rPr lang="zh-CN" altLang="en-US" sz="1800" dirty="0" smtClean="0"/>
                <a:t> </a:t>
              </a:r>
              <a:r>
                <a:rPr lang="en-US" altLang="zh-CN" sz="1800" dirty="0" smtClean="0"/>
                <a:t>(</a:t>
              </a:r>
              <a:r>
                <a:rPr lang="zh-CN" altLang="en-US" sz="1800" dirty="0"/>
                <a:t>短剩余时间优</a:t>
              </a:r>
              <a:r>
                <a:rPr lang="zh-CN" altLang="en-US" sz="1800" dirty="0" smtClean="0"/>
                <a:t>先算法</a:t>
              </a:r>
              <a:r>
                <a:rPr lang="en-US" altLang="zh-CN" sz="1800" dirty="0" smtClean="0"/>
                <a:t>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458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277" y="1267928"/>
            <a:ext cx="5956199" cy="426332"/>
            <a:chOff x="830379" y="1456910"/>
            <a:chExt cx="5956199" cy="42633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56910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69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1882" y="1640840"/>
            <a:ext cx="3670183" cy="428628"/>
            <a:chOff x="830379" y="2540036"/>
            <a:chExt cx="3670183" cy="428628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540036"/>
              <a:ext cx="33721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379" y="254003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1882" y="2309674"/>
            <a:ext cx="5884761" cy="1198180"/>
            <a:chOff x="851882" y="2009752"/>
            <a:chExt cx="5884761" cy="1198180"/>
          </a:xfrm>
        </p:grpSpPr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262422" y="2041700"/>
            <a:ext cx="5902909" cy="299134"/>
            <a:chOff x="1262422" y="2869330"/>
            <a:chExt cx="5902909" cy="299134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6029" y="2869330"/>
              <a:ext cx="5769302" cy="29913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80000"/>
                </a:lnSpc>
              </a:pPr>
              <a:r>
                <a:rPr lang="en-US" altLang="zh-CN" sz="1800" dirty="0" smtClean="0"/>
                <a:t>HRRN: </a:t>
              </a:r>
              <a:r>
                <a:rPr lang="zh-CN" altLang="en-US" sz="1800" dirty="0" smtClean="0"/>
                <a:t>Highest Response Ratio N</a:t>
              </a:r>
              <a:r>
                <a:rPr lang="en-US" altLang="zh-CN" sz="1800" dirty="0" err="1" smtClean="0"/>
                <a:t>ext</a:t>
              </a:r>
              <a:endParaRPr lang="en-US" altLang="en-US" sz="1800" dirty="0"/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738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1838484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277" y="1267928"/>
            <a:ext cx="5956199" cy="426332"/>
            <a:chOff x="830379" y="1456910"/>
            <a:chExt cx="5956199" cy="42633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56910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69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1882" y="1640840"/>
            <a:ext cx="3670183" cy="428628"/>
            <a:chOff x="830379" y="2540036"/>
            <a:chExt cx="3670183" cy="428628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540036"/>
              <a:ext cx="33721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379" y="254003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1882" y="2009752"/>
            <a:ext cx="4245677" cy="428628"/>
            <a:chOff x="830379" y="3097026"/>
            <a:chExt cx="4245677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28462" y="3097026"/>
              <a:ext cx="3947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0379" y="31099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1882" y="2782322"/>
            <a:ext cx="5884761" cy="797540"/>
            <a:chOff x="851882" y="2410392"/>
            <a:chExt cx="5884761" cy="797540"/>
          </a:xfrm>
        </p:grpSpPr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262422" y="2459809"/>
            <a:ext cx="4382191" cy="415246"/>
            <a:chOff x="1262422" y="3433011"/>
            <a:chExt cx="4382191" cy="415246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6029" y="3433011"/>
              <a:ext cx="4248584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80000"/>
                </a:lnSpc>
              </a:pPr>
              <a:r>
                <a:rPr lang="en-US" altLang="zh-CN" sz="1800" dirty="0" smtClean="0"/>
                <a:t>RR: </a:t>
              </a:r>
              <a:r>
                <a:rPr lang="en-US" altLang="en-US" sz="1800" dirty="0"/>
                <a:t>Round Robin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8437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1875900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084297" cy="428628"/>
            <a:chOff x="844893" y="915566"/>
            <a:chExt cx="408429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15566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277" y="1267928"/>
            <a:ext cx="5956199" cy="426332"/>
            <a:chOff x="830379" y="1456910"/>
            <a:chExt cx="5956199" cy="42633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56910"/>
              <a:ext cx="5658116" cy="4263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69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1882" y="1640840"/>
            <a:ext cx="3670183" cy="428628"/>
            <a:chOff x="830379" y="2540036"/>
            <a:chExt cx="3670183" cy="428628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540036"/>
              <a:ext cx="33721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379" y="254003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1882" y="2009752"/>
            <a:ext cx="4245677" cy="428628"/>
            <a:chOff x="830379" y="3097026"/>
            <a:chExt cx="4245677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28462" y="3097026"/>
              <a:ext cx="3947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0379" y="31099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51882" y="2410392"/>
            <a:ext cx="5884761" cy="428628"/>
            <a:chOff x="830379" y="3654016"/>
            <a:chExt cx="5884761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128462" y="3654016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多级反馈队列算法</a:t>
              </a:r>
              <a:endParaRPr lang="zh-CN" altLang="en-US" sz="1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0379" y="365401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51882" y="3151234"/>
            <a:ext cx="5884761" cy="428628"/>
            <a:chOff x="830379" y="4184242"/>
            <a:chExt cx="5884761" cy="428628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28462" y="4184242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公平共享调度算法</a:t>
              </a:r>
              <a:endParaRPr lang="en-US" altLang="zh-CN" sz="18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0379" y="41842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422" y="2857431"/>
            <a:ext cx="4533714" cy="415246"/>
            <a:chOff x="1262422" y="3969928"/>
            <a:chExt cx="4533714" cy="415246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3969928"/>
              <a:ext cx="4401150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80000"/>
                </a:lnSpc>
              </a:pPr>
              <a:r>
                <a:rPr lang="en-US" altLang="zh-CN" sz="1800" dirty="0" smtClean="0"/>
                <a:t>MFQ: </a:t>
              </a:r>
              <a:r>
                <a:rPr lang="en-US" altLang="en-US" sz="1800" dirty="0" smtClean="0"/>
                <a:t>Multilevel </a:t>
              </a:r>
              <a:r>
                <a:rPr lang="en-US" altLang="en-US" sz="1800" dirty="0"/>
                <a:t>Feedback Queues</a:t>
              </a: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3094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566326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07265" y="18288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44893" y="915566"/>
            <a:ext cx="5956583" cy="2292366"/>
            <a:chOff x="844893" y="915566"/>
            <a:chExt cx="5956583" cy="2292366"/>
          </a:xfrm>
        </p:grpSpPr>
        <p:grpSp>
          <p:nvGrpSpPr>
            <p:cNvPr id="2" name="组合 1"/>
            <p:cNvGrpSpPr/>
            <p:nvPr/>
          </p:nvGrpSpPr>
          <p:grpSpPr>
            <a:xfrm>
              <a:off x="844893" y="915566"/>
              <a:ext cx="4084297" cy="428628"/>
              <a:chOff x="844893" y="915566"/>
              <a:chExt cx="4084297" cy="428628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915566"/>
                <a:ext cx="378621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先来先服务算法</a:t>
                </a:r>
                <a:endParaRPr lang="zh-CN" altLang="en-US" sz="1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9155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45277" y="1267928"/>
              <a:ext cx="5956199" cy="426332"/>
              <a:chOff x="830379" y="1456910"/>
              <a:chExt cx="5956199" cy="426332"/>
            </a:xfrm>
          </p:grpSpPr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128462" y="1456910"/>
                <a:ext cx="5658116" cy="42633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0379" y="14569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51882" y="1640840"/>
              <a:ext cx="3670183" cy="428628"/>
              <a:chOff x="830379" y="2540036"/>
              <a:chExt cx="3670183" cy="428628"/>
            </a:xfrm>
          </p:grpSpPr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1128462" y="2540036"/>
                <a:ext cx="337210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0379" y="254003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51882" y="2009752"/>
              <a:ext cx="4245677" cy="428628"/>
              <a:chOff x="830379" y="3097026"/>
              <a:chExt cx="4245677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28462" y="3097026"/>
                <a:ext cx="39475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379" y="3109923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51882" y="2410392"/>
              <a:ext cx="5884761" cy="428628"/>
              <a:chOff x="830379" y="3654016"/>
              <a:chExt cx="5884761" cy="428628"/>
            </a:xfrm>
          </p:grpSpPr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128462" y="3654016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多级反馈队列算法</a:t>
                </a:r>
                <a:endParaRPr lang="zh-CN" alt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0379" y="365401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51882" y="2779304"/>
              <a:ext cx="5884761" cy="428628"/>
              <a:chOff x="830379" y="4184242"/>
              <a:chExt cx="5884761" cy="428628"/>
            </a:xfrm>
          </p:grpSpPr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128462" y="4184242"/>
                <a:ext cx="558667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sz="1800" dirty="0" smtClean="0"/>
                  <a:t>公平共享调度算法</a:t>
                </a:r>
                <a:endParaRPr lang="en-US" altLang="zh-CN" sz="18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0379" y="418424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270348" y="3161271"/>
            <a:ext cx="5708883" cy="428628"/>
            <a:chOff x="1272781" y="4500154"/>
            <a:chExt cx="5708883" cy="428628"/>
          </a:xfrm>
        </p:grpSpPr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781" y="461310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6" y="4500154"/>
              <a:ext cx="55866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800" dirty="0" smtClean="0"/>
                <a:t>FSS: </a:t>
              </a:r>
              <a:r>
                <a:rPr lang="en-US" altLang="en-US" sz="1800" dirty="0" smtClean="0"/>
                <a:t>Fair </a:t>
              </a:r>
              <a:r>
                <a:rPr lang="en-US" altLang="en-US" sz="1800" dirty="0"/>
                <a:t>Share Scheduling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49556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800" dirty="0" smtClean="0"/>
              <a:t>先来先服务算法</a:t>
            </a:r>
            <a:r>
              <a:rPr lang="en-US" altLang="zh-CN" sz="2400" dirty="0" smtClean="0"/>
              <a:t>(First Come First Served, FCFS)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13696"/>
            <a:ext cx="6103371" cy="428628"/>
            <a:chOff x="844893" y="813696"/>
            <a:chExt cx="610337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1369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依据进程进入就绪状态的先后顺序排列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369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0379" y="1457084"/>
            <a:ext cx="5241819" cy="471724"/>
            <a:chOff x="830379" y="1457084"/>
            <a:chExt cx="5241819" cy="471724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471152"/>
              <a:ext cx="494373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FCFS</a:t>
              </a:r>
              <a:r>
                <a:rPr lang="zh-CN" altLang="en-US" dirty="0" smtClean="0"/>
                <a:t>算法的周转时间</a:t>
              </a:r>
              <a:endParaRPr lang="en-US" altLang="zh-CN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4570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6372"/>
            <a:ext cx="7486042" cy="415246"/>
            <a:chOff x="1262422" y="1156372"/>
            <a:chExt cx="7486042" cy="41524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156372"/>
              <a:ext cx="7353478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进程进入等待或结束状态时，就绪队列中的下一个进程占用</a:t>
              </a:r>
              <a:r>
                <a:rPr lang="en-US" altLang="zh-CN" dirty="0" smtClean="0"/>
                <a:t>CPU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5773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81614" y="2211710"/>
            <a:ext cx="5778618" cy="1197294"/>
            <a:chOff x="865084" y="2073980"/>
            <a:chExt cx="5778618" cy="1197294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28462" y="2073980"/>
              <a:ext cx="346276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solidFill>
                    <a:srgbClr val="0070C0"/>
                  </a:solidFill>
                </a:rPr>
                <a:t>任务到达顺序：P</a:t>
              </a:r>
              <a:r>
                <a:rPr lang="zh-CN" altLang="en-US" sz="1800" baseline="-25000" dirty="0" smtClean="0">
                  <a:solidFill>
                    <a:srgbClr val="0070C0"/>
                  </a:solidFill>
                </a:rPr>
                <a:t>1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, P</a:t>
              </a:r>
              <a:r>
                <a:rPr lang="zh-CN" altLang="en-US" sz="1800" baseline="-25000" dirty="0" smtClean="0">
                  <a:solidFill>
                    <a:srgbClr val="0070C0"/>
                  </a:solidFill>
                </a:rPr>
                <a:t>2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, P</a:t>
              </a:r>
              <a:r>
                <a:rPr lang="zh-CN" altLang="en-US" sz="1800" baseline="-25000" dirty="0" smtClean="0">
                  <a:solidFill>
                    <a:srgbClr val="0070C0"/>
                  </a:solidFill>
                </a:rPr>
                <a:t>3</a:t>
              </a:r>
              <a:endParaRPr lang="zh-CN" altLang="en-US" sz="18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865084" y="2816685"/>
              <a:ext cx="133514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执行时间</a:t>
              </a:r>
              <a:endParaRPr lang="zh-CN" altLang="en-US" sz="1600" baseline="-25000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071670" y="2464602"/>
              <a:ext cx="4325620" cy="432000"/>
              <a:chOff x="2395140" y="2643188"/>
              <a:chExt cx="4325620" cy="432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395140" y="2643188"/>
                <a:ext cx="4320000" cy="432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00760" y="264318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86380" y="264318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14731" y="2671763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29256" y="2671763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32534" y="2671706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000" b="1" baseline="-250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898634" y="2845604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0</a:t>
              </a:r>
              <a:endParaRPr lang="zh-CN" altLang="en-US" sz="1600" baseline="-25000"/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4714876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12</a:t>
              </a:r>
              <a:endParaRPr lang="zh-CN" altLang="en-US" sz="1600" baseline="-2500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5429256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15</a:t>
              </a:r>
              <a:endParaRPr lang="zh-CN" altLang="en-US" sz="1600" baseline="-25000"/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6072198" y="2845604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smtClean="0"/>
                <a:t>18</a:t>
              </a:r>
              <a:endParaRPr lang="zh-CN" altLang="en-US" sz="1600" baseline="-25000" dirty="0"/>
            </a:p>
          </p:txBody>
        </p:sp>
      </p:grpSp>
      <p:sp>
        <p:nvSpPr>
          <p:cNvPr id="50" name="内容占位符 2"/>
          <p:cNvSpPr txBox="1">
            <a:spLocks/>
          </p:cNvSpPr>
          <p:nvPr/>
        </p:nvSpPr>
        <p:spPr>
          <a:xfrm>
            <a:off x="2571736" y="3199358"/>
            <a:ext cx="3143272" cy="42567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z="2400" baseline="-25000" dirty="0" smtClean="0"/>
              <a:t>周转时间</a:t>
            </a:r>
            <a:r>
              <a:rPr lang="en-US" altLang="zh-CN" sz="2400" baseline="-25000" dirty="0" smtClean="0"/>
              <a:t>=(12+15+18)/3=15</a:t>
            </a:r>
            <a:endParaRPr lang="zh-CN" altLang="en-US" sz="2400" baseline="-2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67714" y="3628345"/>
            <a:ext cx="5775988" cy="1220819"/>
            <a:chOff x="867714" y="3681279"/>
            <a:chExt cx="5775988" cy="1220819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76583" y="3681279"/>
              <a:ext cx="346276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solidFill>
                    <a:srgbClr val="0070C0"/>
                  </a:solidFill>
                </a:rPr>
                <a:t>任务到达顺序：P</a:t>
              </a:r>
              <a:r>
                <a:rPr lang="en-US" altLang="zh-CN" sz="1800" baseline="-25000" dirty="0" smtClean="0">
                  <a:solidFill>
                    <a:srgbClr val="0070C0"/>
                  </a:solidFill>
                </a:rPr>
                <a:t>2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, P</a:t>
              </a:r>
              <a:r>
                <a:rPr lang="en-US" altLang="zh-CN" sz="1800" baseline="-25000" dirty="0" smtClean="0">
                  <a:solidFill>
                    <a:srgbClr val="0070C0"/>
                  </a:solidFill>
                </a:rPr>
                <a:t>3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, P</a:t>
              </a:r>
              <a:r>
                <a:rPr lang="en-US" altLang="zh-CN" sz="1800" baseline="-25000" dirty="0" smtClean="0">
                  <a:solidFill>
                    <a:srgbClr val="0070C0"/>
                  </a:solidFill>
                </a:rPr>
                <a:t>1</a:t>
              </a:r>
              <a:endParaRPr lang="zh-CN" altLang="en-US" sz="1800" baseline="-25000" dirty="0">
                <a:solidFill>
                  <a:srgbClr val="0070C0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071670" y="4094294"/>
              <a:ext cx="4320000" cy="432000"/>
              <a:chOff x="3428992" y="4429138"/>
              <a:chExt cx="4320000" cy="432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428992" y="4429138"/>
                <a:ext cx="4320000" cy="432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143372" y="442913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28992" y="4429138"/>
                <a:ext cx="720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00760" y="4429138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57354" y="4429138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sz="20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43838" y="4429138"/>
                <a:ext cx="458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sz="2000" b="1" baseline="-2500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000" b="1" baseline="-250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867714" y="4456688"/>
              <a:ext cx="160355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执行时间</a:t>
              </a:r>
              <a:endParaRPr lang="zh-CN" altLang="en-US" sz="1600" baseline="-25000" dirty="0"/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898634" y="4476428"/>
              <a:ext cx="357190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0</a:t>
              </a:r>
              <a:endParaRPr lang="zh-CN" altLang="en-US" sz="1600" baseline="-25000"/>
            </a:p>
          </p:txBody>
        </p:sp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2614146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smtClean="0"/>
                <a:t>3</a:t>
              </a:r>
              <a:endParaRPr lang="zh-CN" altLang="en-US" sz="1600" baseline="-25000" dirty="0"/>
            </a:p>
          </p:txBody>
        </p:sp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3328526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6</a:t>
              </a:r>
              <a:endParaRPr lang="zh-CN" altLang="en-US" sz="1600" baseline="-25000"/>
            </a:p>
          </p:txBody>
        </p:sp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6072198" y="4476428"/>
              <a:ext cx="571504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smtClean="0"/>
                <a:t>18</a:t>
              </a:r>
              <a:endParaRPr lang="zh-CN" altLang="en-US" sz="1600" baseline="-25000"/>
            </a:p>
          </p:txBody>
        </p:sp>
      </p:grpSp>
      <p:sp>
        <p:nvSpPr>
          <p:cNvPr id="55" name="内容占位符 2"/>
          <p:cNvSpPr txBox="1">
            <a:spLocks/>
          </p:cNvSpPr>
          <p:nvPr/>
        </p:nvSpPr>
        <p:spPr>
          <a:xfrm>
            <a:off x="2571736" y="4639518"/>
            <a:ext cx="3143272" cy="42567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z="2400" baseline="-25000" smtClean="0"/>
              <a:t>周转时间</a:t>
            </a:r>
            <a:r>
              <a:rPr lang="en-US" altLang="zh-CN" sz="2400" baseline="-25000" smtClean="0"/>
              <a:t>=(3+6+18)/3=9</a:t>
            </a:r>
            <a:endParaRPr lang="zh-CN" altLang="en-US" sz="2400" baseline="-25000"/>
          </a:p>
        </p:txBody>
      </p:sp>
      <p:grpSp>
        <p:nvGrpSpPr>
          <p:cNvPr id="7" name="组合 6"/>
          <p:cNvGrpSpPr/>
          <p:nvPr/>
        </p:nvGrpSpPr>
        <p:grpSpPr>
          <a:xfrm>
            <a:off x="1264892" y="1800892"/>
            <a:ext cx="5086965" cy="457656"/>
            <a:chOff x="1264892" y="1800892"/>
            <a:chExt cx="5086965" cy="457656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408121" y="1800892"/>
              <a:ext cx="4943736" cy="4576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示例：3个进程，计算时间分别为12,3,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892" y="192295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1870</Words>
  <Application>Microsoft Office PowerPoint</Application>
  <PresentationFormat>全屏显示(16:9)</PresentationFormat>
  <Paragraphs>637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671</cp:revision>
  <dcterms:created xsi:type="dcterms:W3CDTF">2015-01-11T06:38:50Z</dcterms:created>
  <dcterms:modified xsi:type="dcterms:W3CDTF">2019-11-25T01:29:11Z</dcterms:modified>
</cp:coreProperties>
</file>