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40" r:id="rId2"/>
    <p:sldId id="306" r:id="rId3"/>
    <p:sldId id="443" r:id="rId4"/>
    <p:sldId id="536" r:id="rId5"/>
    <p:sldId id="445" r:id="rId6"/>
    <p:sldId id="446" r:id="rId7"/>
    <p:sldId id="531" r:id="rId8"/>
    <p:sldId id="537" r:id="rId9"/>
    <p:sldId id="538" r:id="rId10"/>
    <p:sldId id="447" r:id="rId11"/>
    <p:sldId id="539" r:id="rId12"/>
    <p:sldId id="451" r:id="rId13"/>
    <p:sldId id="454" r:id="rId14"/>
    <p:sldId id="533" r:id="rId15"/>
    <p:sldId id="534" r:id="rId16"/>
    <p:sldId id="535" r:id="rId17"/>
    <p:sldId id="453" r:id="rId18"/>
    <p:sldId id="530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51" r:id="rId29"/>
    <p:sldId id="552" r:id="rId30"/>
    <p:sldId id="553" r:id="rId31"/>
    <p:sldId id="554" r:id="rId32"/>
    <p:sldId id="555" r:id="rId33"/>
    <p:sldId id="556" r:id="rId34"/>
    <p:sldId id="557" r:id="rId35"/>
    <p:sldId id="558" r:id="rId36"/>
    <p:sldId id="559" r:id="rId37"/>
    <p:sldId id="560" r:id="rId38"/>
    <p:sldId id="561" r:id="rId39"/>
    <p:sldId id="562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71" r:id="rId49"/>
    <p:sldId id="572" r:id="rId50"/>
    <p:sldId id="573" r:id="rId51"/>
    <p:sldId id="574" r:id="rId52"/>
    <p:sldId id="575" r:id="rId5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C66FF"/>
    <a:srgbClr val="330033"/>
    <a:srgbClr val="FFF9B1"/>
    <a:srgbClr val="FDD000"/>
    <a:srgbClr val="FFCC66"/>
    <a:srgbClr val="FF9900"/>
    <a:srgbClr val="CCFFFF"/>
    <a:srgbClr val="33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353" autoAdjust="0"/>
  </p:normalViewPr>
  <p:slideViewPr>
    <p:cSldViewPr>
      <p:cViewPr varScale="1">
        <p:scale>
          <a:sx n="152" d="100"/>
          <a:sy n="152" d="100"/>
        </p:scale>
        <p:origin x="108" y="276"/>
      </p:cViewPr>
      <p:guideLst>
        <p:guide orient="horz" pos="1620"/>
        <p:guide pos="2880"/>
        <p:guide orient="horz"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2020/9/3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9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2020/9/3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死锁概念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死锁处理方法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002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进程通信概念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信号和管道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42976" y="309971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消息队列和共享内存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893" y="309971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778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412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资源分配图</a:t>
            </a:r>
            <a:endParaRPr lang="en-US" altLang="zh-CN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200751" y="744157"/>
            <a:ext cx="5357850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描述资源和进程间的分配和占用关系的有向图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0983" y="1122352"/>
            <a:ext cx="3584231" cy="998545"/>
            <a:chOff x="260983" y="1122352"/>
            <a:chExt cx="3584231" cy="998545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559066" y="1122352"/>
              <a:ext cx="12858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两类顶点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983" y="11223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512" y="15589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811075" y="1454142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系统中的所有进程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046027" y="1765299"/>
              <a:ext cx="279918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 = {P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, 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, …, </a:t>
              </a:r>
              <a:r>
                <a:rPr lang="en-US" altLang="zh-CN" dirty="0" err="1" smtClean="0"/>
                <a:t>P</a:t>
              </a:r>
              <a:r>
                <a:rPr lang="en-US" altLang="zh-CN" baseline="-25000" dirty="0" err="1" smtClean="0"/>
                <a:t>n</a:t>
              </a:r>
              <a:r>
                <a:rPr lang="en-US" altLang="zh-CN" dirty="0" smtClean="0"/>
                <a:t>}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8512" y="2082798"/>
            <a:ext cx="3166702" cy="666755"/>
            <a:chOff x="678512" y="2082798"/>
            <a:chExt cx="3166702" cy="666755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512" y="2187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075" y="2082798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系统中的所有资源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046027" y="2393955"/>
              <a:ext cx="279918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R = {R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, R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, …, P</a:t>
              </a:r>
              <a:r>
                <a:rPr lang="en-US" altLang="zh-CN" baseline="-25000" dirty="0" smtClean="0"/>
                <a:t>m</a:t>
              </a:r>
              <a:r>
                <a:rPr lang="en-US" altLang="zh-CN" dirty="0" smtClean="0"/>
                <a:t>}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45417" y="1558918"/>
            <a:ext cx="1409185" cy="519131"/>
            <a:chOff x="5945417" y="1558918"/>
            <a:chExt cx="1409185" cy="519131"/>
          </a:xfrm>
        </p:grpSpPr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497346" y="164942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1400" dirty="0" smtClean="0"/>
                <a:t>进程</a:t>
              </a:r>
              <a:endParaRPr lang="zh-CN" altLang="en-US" sz="1400" dirty="0"/>
            </a:p>
          </p:txBody>
        </p:sp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5945417" y="1558918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61192" y="3867646"/>
            <a:ext cx="3265918" cy="821770"/>
            <a:chOff x="5161192" y="3867646"/>
            <a:chExt cx="3265918" cy="821770"/>
          </a:xfrm>
        </p:grpSpPr>
        <p:grpSp>
          <p:nvGrpSpPr>
            <p:cNvPr id="68" name="组 62"/>
            <p:cNvGrpSpPr/>
            <p:nvPr/>
          </p:nvGrpSpPr>
          <p:grpSpPr>
            <a:xfrm>
              <a:off x="5987188" y="3939654"/>
              <a:ext cx="438150" cy="419100"/>
              <a:chOff x="1808218" y="1873238"/>
              <a:chExt cx="438150" cy="419100"/>
            </a:xfrm>
          </p:grpSpPr>
          <p:sp>
            <p:nvSpPr>
              <p:cNvPr id="96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150" cy="4191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/>
              </a:p>
            </p:txBody>
          </p:sp>
          <p:grpSp>
            <p:nvGrpSpPr>
              <p:cNvPr id="97" name="组 64"/>
              <p:cNvGrpSpPr/>
              <p:nvPr/>
            </p:nvGrpSpPr>
            <p:grpSpPr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98" name="椭圆 97"/>
                <p:cNvSpPr>
                  <a:spLocks noChangeAspect="1"/>
                </p:cNvSpPr>
                <p:nvPr/>
              </p:nvSpPr>
              <p:spPr>
                <a:xfrm>
                  <a:off x="683568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>
                  <a:spLocks noChangeAspect="1"/>
                </p:cNvSpPr>
                <p:nvPr/>
              </p:nvSpPr>
              <p:spPr>
                <a:xfrm>
                  <a:off x="827584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>
                  <a:spLocks noChangeAspect="1"/>
                </p:cNvSpPr>
                <p:nvPr/>
              </p:nvSpPr>
              <p:spPr>
                <a:xfrm>
                  <a:off x="827584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>
                  <a:spLocks noChangeAspect="1"/>
                </p:cNvSpPr>
                <p:nvPr/>
              </p:nvSpPr>
              <p:spPr>
                <a:xfrm>
                  <a:off x="683568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6498284" y="4018102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400" dirty="0" smtClean="0"/>
                <a:t>P</a:t>
              </a:r>
              <a:r>
                <a:rPr lang="en-US" altLang="zh-CN" sz="1400" baseline="-25000" dirty="0" smtClean="0"/>
                <a:t>i</a:t>
              </a:r>
              <a:r>
                <a:rPr lang="zh-CN" altLang="en-US" sz="1400" dirty="0" smtClean="0"/>
                <a:t>已占用</a:t>
              </a:r>
              <a:r>
                <a:rPr lang="en-US" altLang="zh-CN" sz="1400" dirty="0" err="1" smtClean="0"/>
                <a:t>R</a:t>
              </a:r>
              <a:r>
                <a:rPr lang="en-US" altLang="zh-CN" sz="1400" baseline="-25000" dirty="0" err="1" smtClean="0"/>
                <a:t>j</a:t>
              </a:r>
              <a:r>
                <a:rPr lang="zh-CN" altLang="en-US" sz="1400" dirty="0" smtClean="0"/>
                <a:t>的一个实例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grpSp>
          <p:nvGrpSpPr>
            <p:cNvPr id="75" name="组合 53"/>
            <p:cNvGrpSpPr/>
            <p:nvPr/>
          </p:nvGrpSpPr>
          <p:grpSpPr>
            <a:xfrm>
              <a:off x="5161192" y="3867646"/>
              <a:ext cx="1237606" cy="821770"/>
              <a:chOff x="4610100" y="3495682"/>
              <a:chExt cx="1237606" cy="821770"/>
            </a:xfrm>
          </p:grpSpPr>
          <p:sp>
            <p:nvSpPr>
              <p:cNvPr id="90" name="Oval 22"/>
              <p:cNvSpPr>
                <a:spLocks noChangeArrowheads="1"/>
              </p:cNvSpPr>
              <p:nvPr/>
            </p:nvSpPr>
            <p:spPr bwMode="auto">
              <a:xfrm>
                <a:off x="4610100" y="3495682"/>
                <a:ext cx="495300" cy="495300"/>
              </a:xfrm>
              <a:prstGeom prst="ellips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rgbClr val="11576A"/>
                    </a:solidFill>
                    <a:latin typeface="+mn-ea"/>
                  </a:rPr>
                  <a:t>i</a:t>
                </a:r>
              </a:p>
            </p:txBody>
          </p:sp>
          <p:sp>
            <p:nvSpPr>
              <p:cNvPr id="91" name="Text Box 30"/>
              <p:cNvSpPr txBox="1">
                <a:spLocks noChangeArrowheads="1"/>
              </p:cNvSpPr>
              <p:nvPr/>
            </p:nvSpPr>
            <p:spPr bwMode="auto">
              <a:xfrm>
                <a:off x="5454650" y="3948120"/>
                <a:ext cx="393056" cy="369332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R</a:t>
                </a:r>
                <a:r>
                  <a:rPr lang="en-US" altLang="zh-CN" sz="1800" b="1" baseline="-25000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j</a:t>
                </a:r>
                <a:endPara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92" name="Line 29"/>
              <p:cNvSpPr>
                <a:spLocks noChangeShapeType="1"/>
              </p:cNvSpPr>
              <p:nvPr/>
            </p:nvSpPr>
            <p:spPr bwMode="auto">
              <a:xfrm flipH="1">
                <a:off x="5076825" y="3705232"/>
                <a:ext cx="476250" cy="104775"/>
              </a:xfrm>
              <a:prstGeom prst="lin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>
                <a:solidFill>
                  <a:srgbClr val="11576A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959710" y="2305038"/>
            <a:ext cx="2680776" cy="474631"/>
            <a:chOff x="5959710" y="2305038"/>
            <a:chExt cx="2680776" cy="474631"/>
          </a:xfrm>
        </p:grpSpPr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6497346" y="2351041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400" dirty="0" smtClean="0"/>
                <a:t>有</a:t>
              </a:r>
              <a:r>
                <a:rPr lang="en-US" altLang="zh-CN" sz="1400" dirty="0" smtClean="0"/>
                <a:t>4</a:t>
              </a:r>
              <a:r>
                <a:rPr lang="zh-CN" altLang="en-US" sz="1400" dirty="0" smtClean="0"/>
                <a:t>个实例的资源</a:t>
              </a:r>
              <a:endParaRPr lang="zh-CN" altLang="en-US" sz="1400" dirty="0"/>
            </a:p>
          </p:txBody>
        </p:sp>
        <p:grpSp>
          <p:nvGrpSpPr>
            <p:cNvPr id="76" name="组 9"/>
            <p:cNvGrpSpPr/>
            <p:nvPr/>
          </p:nvGrpSpPr>
          <p:grpSpPr>
            <a:xfrm>
              <a:off x="5959710" y="2305038"/>
              <a:ext cx="438150" cy="419100"/>
              <a:chOff x="1808218" y="1873238"/>
              <a:chExt cx="438150" cy="419100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150" cy="4191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/>
              </a:p>
            </p:txBody>
          </p:sp>
          <p:grpSp>
            <p:nvGrpSpPr>
              <p:cNvPr id="85" name="组 6"/>
              <p:cNvGrpSpPr/>
              <p:nvPr/>
            </p:nvGrpSpPr>
            <p:grpSpPr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86" name="椭圆 85"/>
                <p:cNvSpPr>
                  <a:spLocks noChangeAspect="1"/>
                </p:cNvSpPr>
                <p:nvPr/>
              </p:nvSpPr>
              <p:spPr>
                <a:xfrm>
                  <a:off x="683568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>
                  <a:spLocks noChangeAspect="1"/>
                </p:cNvSpPr>
                <p:nvPr/>
              </p:nvSpPr>
              <p:spPr>
                <a:xfrm>
                  <a:off x="827584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>
                  <a:spLocks noChangeAspect="1"/>
                </p:cNvSpPr>
                <p:nvPr/>
              </p:nvSpPr>
              <p:spPr>
                <a:xfrm>
                  <a:off x="827584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/>
                <p:cNvSpPr>
                  <a:spLocks noChangeAspect="1"/>
                </p:cNvSpPr>
                <p:nvPr/>
              </p:nvSpPr>
              <p:spPr>
                <a:xfrm>
                  <a:off x="683568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5123092" y="2940050"/>
            <a:ext cx="3304018" cy="850344"/>
            <a:chOff x="5123092" y="2940050"/>
            <a:chExt cx="3304018" cy="850344"/>
          </a:xfrm>
        </p:grpSpPr>
        <p:sp>
          <p:nvSpPr>
            <p:cNvPr id="71" name="内容占位符 2"/>
            <p:cNvSpPr txBox="1">
              <a:spLocks/>
            </p:cNvSpPr>
            <p:nvPr/>
          </p:nvSpPr>
          <p:spPr>
            <a:xfrm>
              <a:off x="6498284" y="3087652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r>
                <a:rPr kumimoji="0" lang="en-US" altLang="zh-CN" sz="1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i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请求</a:t>
              </a:r>
              <a:r>
                <a:rPr kumimoji="0" lang="en-US" altLang="zh-CN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</a:t>
              </a:r>
              <a:r>
                <a:rPr kumimoji="0" lang="en-US" altLang="zh-CN" sz="14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实例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4" name="组合 54"/>
            <p:cNvGrpSpPr/>
            <p:nvPr/>
          </p:nvGrpSpPr>
          <p:grpSpPr>
            <a:xfrm>
              <a:off x="5123092" y="2940050"/>
              <a:ext cx="1285231" cy="850344"/>
              <a:chOff x="4572000" y="2508250"/>
              <a:chExt cx="1285231" cy="850344"/>
            </a:xfrm>
          </p:grpSpPr>
          <p:sp>
            <p:nvSpPr>
              <p:cNvPr id="93" name="Oval 12"/>
              <p:cNvSpPr>
                <a:spLocks noChangeArrowheads="1"/>
              </p:cNvSpPr>
              <p:nvPr/>
            </p:nvSpPr>
            <p:spPr bwMode="auto">
              <a:xfrm>
                <a:off x="4572000" y="2508250"/>
                <a:ext cx="495300" cy="495300"/>
              </a:xfrm>
              <a:prstGeom prst="ellips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Monotype Sorts" charset="0"/>
                  <a:buNone/>
                </a:pPr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rgbClr val="11576A"/>
                    </a:solidFill>
                    <a:latin typeface="+mn-ea"/>
                  </a:rPr>
                  <a:t>i</a:t>
                </a:r>
                <a:endParaRPr lang="en-US" altLang="zh-CN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4" name="Line 19"/>
              <p:cNvSpPr>
                <a:spLocks noChangeShapeType="1"/>
              </p:cNvSpPr>
              <p:nvPr/>
            </p:nvSpPr>
            <p:spPr bwMode="auto">
              <a:xfrm>
                <a:off x="5076825" y="2774950"/>
                <a:ext cx="304800" cy="0"/>
              </a:xfrm>
              <a:prstGeom prst="lin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>
                <a:solidFill>
                  <a:srgbClr val="11576A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Text Box 20"/>
              <p:cNvSpPr txBox="1">
                <a:spLocks noChangeArrowheads="1"/>
              </p:cNvSpPr>
              <p:nvPr/>
            </p:nvSpPr>
            <p:spPr bwMode="auto">
              <a:xfrm>
                <a:off x="5464175" y="2989262"/>
                <a:ext cx="393056" cy="369332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R</a:t>
                </a:r>
                <a:r>
                  <a:rPr lang="en-US" altLang="zh-CN" sz="1800" b="1" baseline="-25000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j</a:t>
                </a:r>
                <a:endPara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组 55"/>
            <p:cNvGrpSpPr/>
            <p:nvPr/>
          </p:nvGrpSpPr>
          <p:grpSpPr>
            <a:xfrm>
              <a:off x="5987188" y="3003550"/>
              <a:ext cx="438150" cy="419100"/>
              <a:chOff x="1808218" y="1873238"/>
              <a:chExt cx="438150" cy="419100"/>
            </a:xfrm>
          </p:grpSpPr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150" cy="4191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/>
              </a:p>
            </p:txBody>
          </p:sp>
          <p:grpSp>
            <p:nvGrpSpPr>
              <p:cNvPr id="79" name="组 57"/>
              <p:cNvGrpSpPr/>
              <p:nvPr/>
            </p:nvGrpSpPr>
            <p:grpSpPr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80" name="椭圆 79"/>
                <p:cNvSpPr>
                  <a:spLocks noChangeAspect="1"/>
                </p:cNvSpPr>
                <p:nvPr/>
              </p:nvSpPr>
              <p:spPr>
                <a:xfrm>
                  <a:off x="683568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>
                  <a:spLocks noChangeAspect="1"/>
                </p:cNvSpPr>
                <p:nvPr/>
              </p:nvSpPr>
              <p:spPr>
                <a:xfrm>
                  <a:off x="827584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/>
                <p:cNvSpPr>
                  <a:spLocks noChangeAspect="1"/>
                </p:cNvSpPr>
                <p:nvPr/>
              </p:nvSpPr>
              <p:spPr>
                <a:xfrm>
                  <a:off x="827584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>
                  <a:spLocks noChangeAspect="1"/>
                </p:cNvSpPr>
                <p:nvPr/>
              </p:nvSpPr>
              <p:spPr>
                <a:xfrm>
                  <a:off x="683568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/>
          <p:cNvGrpSpPr/>
          <p:nvPr/>
        </p:nvGrpSpPr>
        <p:grpSpPr>
          <a:xfrm>
            <a:off x="260983" y="2680497"/>
            <a:ext cx="4870115" cy="1013623"/>
            <a:chOff x="260983" y="2680497"/>
            <a:chExt cx="4870115" cy="1013623"/>
          </a:xfrm>
        </p:grpSpPr>
        <p:grpSp>
          <p:nvGrpSpPr>
            <p:cNvPr id="10" name="组合 9"/>
            <p:cNvGrpSpPr/>
            <p:nvPr/>
          </p:nvGrpSpPr>
          <p:grpSpPr>
            <a:xfrm>
              <a:off x="260983" y="2680497"/>
              <a:ext cx="4870115" cy="1013623"/>
              <a:chOff x="260983" y="2680497"/>
              <a:chExt cx="4870115" cy="1013623"/>
            </a:xfrm>
          </p:grpSpPr>
          <p:pic>
            <p:nvPicPr>
              <p:cNvPr id="29" name="图片 2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512" y="3101984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811075" y="3008240"/>
                <a:ext cx="1462503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资源请求边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1058728" y="3306768"/>
                <a:ext cx="4072370" cy="38735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2"/>
                <a:r>
                  <a:rPr lang="zh-CN" altLang="en-US" sz="2000" dirty="0" smtClean="0"/>
                  <a:t>进程</a:t>
                </a:r>
                <a:r>
                  <a:rPr lang="en-US" altLang="zh-CN" sz="2000" dirty="0" smtClean="0"/>
                  <a:t>P</a:t>
                </a:r>
                <a:r>
                  <a:rPr lang="en-US" altLang="zh-CN" sz="2000" baseline="-25000" dirty="0" smtClean="0"/>
                  <a:t>i</a:t>
                </a:r>
                <a:r>
                  <a:rPr lang="zh-CN" altLang="en-US" sz="2000" dirty="0" smtClean="0"/>
                  <a:t>请求资源</a:t>
                </a:r>
                <a:r>
                  <a:rPr lang="en-US" altLang="zh-CN" sz="2000" dirty="0" err="1" smtClean="0"/>
                  <a:t>R</a:t>
                </a:r>
                <a:r>
                  <a:rPr lang="en-US" altLang="zh-CN" sz="2000" baseline="-25000" dirty="0" err="1" smtClean="0"/>
                  <a:t>j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P</a:t>
                </a:r>
                <a:r>
                  <a:rPr lang="en-US" altLang="zh-CN" sz="2000" baseline="-25000" dirty="0" smtClean="0"/>
                  <a:t>i</a:t>
                </a:r>
                <a:r>
                  <a:rPr lang="en-US" altLang="zh-CN" sz="2000" spc="-150" dirty="0" smtClean="0"/>
                  <a:t>      </a:t>
                </a:r>
                <a:r>
                  <a:rPr lang="en-US" altLang="zh-CN" sz="2000" dirty="0" err="1" smtClean="0">
                    <a:sym typeface="Symbol" charset="0"/>
                  </a:rPr>
                  <a:t>R</a:t>
                </a:r>
                <a:r>
                  <a:rPr lang="en-US" altLang="zh-CN" sz="2000" baseline="-25000" dirty="0" err="1" smtClean="0">
                    <a:sym typeface="Symbol" charset="0"/>
                  </a:rPr>
                  <a:t>j</a:t>
                </a:r>
                <a:endParaRPr lang="en-US" altLang="zh-CN" sz="2000" baseline="-25000" dirty="0" smtClean="0">
                  <a:sym typeface="Symbol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559066" y="2680497"/>
                <a:ext cx="1714512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两类有向边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0983" y="2680497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>
              <a:off x="3635896" y="3533089"/>
              <a:ext cx="28803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78512" y="3667312"/>
            <a:ext cx="4381148" cy="706442"/>
            <a:chOff x="678512" y="3667312"/>
            <a:chExt cx="4381148" cy="706442"/>
          </a:xfrm>
        </p:grpSpPr>
        <p:grpSp>
          <p:nvGrpSpPr>
            <p:cNvPr id="11" name="组合 10"/>
            <p:cNvGrpSpPr/>
            <p:nvPr/>
          </p:nvGrpSpPr>
          <p:grpSpPr>
            <a:xfrm>
              <a:off x="678512" y="3667312"/>
              <a:ext cx="4381148" cy="706442"/>
              <a:chOff x="678512" y="3589344"/>
              <a:chExt cx="4381148" cy="706442"/>
            </a:xfrm>
          </p:grpSpPr>
          <p:pic>
            <p:nvPicPr>
              <p:cNvPr id="31" name="图片 30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512" y="368142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2" name="内容占位符 2"/>
              <p:cNvSpPr txBox="1">
                <a:spLocks/>
              </p:cNvSpPr>
              <p:nvPr/>
            </p:nvSpPr>
            <p:spPr>
              <a:xfrm>
                <a:off x="811076" y="3589344"/>
                <a:ext cx="1462502" cy="3905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资源分配边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1058728" y="3908434"/>
                <a:ext cx="4000932" cy="38735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>
                    <a:sym typeface="Symbol" charset="0"/>
                  </a:rPr>
                  <a:t>资源</a:t>
                </a:r>
                <a:r>
                  <a:rPr lang="en-US" altLang="zh-CN" dirty="0" err="1" smtClean="0">
                    <a:sym typeface="Symbol" charset="0"/>
                  </a:rPr>
                  <a:t>R</a:t>
                </a:r>
                <a:r>
                  <a:rPr lang="en-US" altLang="zh-CN" baseline="-25000" dirty="0" err="1" smtClean="0">
                    <a:sym typeface="Symbol" charset="0"/>
                  </a:rPr>
                  <a:t>j</a:t>
                </a:r>
                <a:r>
                  <a:rPr lang="zh-CN" altLang="en-US" dirty="0" smtClean="0">
                    <a:sym typeface="Symbol" charset="0"/>
                  </a:rPr>
                  <a:t>已分配给进程</a:t>
                </a:r>
                <a:r>
                  <a:rPr lang="en-US" altLang="zh-CN" dirty="0" smtClean="0">
                    <a:sym typeface="Symbol" charset="0"/>
                  </a:rPr>
                  <a:t>P</a:t>
                </a:r>
                <a:r>
                  <a:rPr lang="en-US" altLang="zh-CN" baseline="-25000" dirty="0" smtClean="0">
                    <a:sym typeface="Symbol" charset="0"/>
                  </a:rPr>
                  <a:t>i</a:t>
                </a:r>
                <a:r>
                  <a:rPr lang="zh-CN" altLang="en-US" dirty="0" smtClean="0">
                    <a:sym typeface="Symbol" charset="0"/>
                  </a:rPr>
                  <a:t>：</a:t>
                </a:r>
                <a:r>
                  <a:rPr lang="en-US" altLang="zh-CN" dirty="0" err="1" smtClean="0"/>
                  <a:t>R</a:t>
                </a:r>
                <a:r>
                  <a:rPr lang="en-US" altLang="zh-CN" baseline="-25000" dirty="0" err="1" smtClean="0"/>
                  <a:t>j</a:t>
                </a:r>
                <a:r>
                  <a:rPr lang="zh-CN" altLang="en-US" dirty="0" smtClean="0"/>
                  <a:t>     </a:t>
                </a:r>
                <a:r>
                  <a:rPr lang="en-US" altLang="zh-CN" dirty="0" smtClean="0"/>
                  <a:t>P</a:t>
                </a:r>
                <a:r>
                  <a:rPr lang="en-US" altLang="zh-CN" baseline="-25000" dirty="0" smtClean="0"/>
                  <a:t>i</a:t>
                </a:r>
                <a:endParaRPr lang="zh-CN" altLang="en-US" baseline="-25000" dirty="0"/>
              </a:p>
            </p:txBody>
          </p:sp>
        </p:grpSp>
        <p:cxnSp>
          <p:nvCxnSpPr>
            <p:cNvPr id="65" name="直接箭头连接符 64"/>
            <p:cNvCxnSpPr/>
            <p:nvPr/>
          </p:nvCxnSpPr>
          <p:spPr>
            <a:xfrm>
              <a:off x="4170710" y="4170126"/>
              <a:ext cx="28803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资源分配图</a:t>
            </a:r>
            <a:r>
              <a:rPr lang="zh-CN" altLang="en-US" dirty="0" smtClean="0">
                <a:cs typeface="+mj-cs"/>
              </a:rPr>
              <a:t>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878580" y="208382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2067308" y="2094967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3284612" y="208382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1521522" y="714362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1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521522" y="3869776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2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735968" y="726504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3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2729593" y="4298404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4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2" name="组合 66"/>
          <p:cNvGrpSpPr/>
          <p:nvPr/>
        </p:nvGrpSpPr>
        <p:grpSpPr>
          <a:xfrm>
            <a:off x="1378646" y="1083694"/>
            <a:ext cx="714380" cy="500066"/>
            <a:chOff x="3571868" y="1142990"/>
            <a:chExt cx="714380" cy="500066"/>
          </a:xfrm>
        </p:grpSpPr>
        <p:sp>
          <p:nvSpPr>
            <p:cNvPr id="65" name="矩形 64"/>
            <p:cNvSpPr/>
            <p:nvPr/>
          </p:nvSpPr>
          <p:spPr>
            <a:xfrm>
              <a:off x="3571868" y="1142990"/>
              <a:ext cx="714380" cy="50006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3875058" y="1339023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67"/>
          <p:cNvGrpSpPr/>
          <p:nvPr/>
        </p:nvGrpSpPr>
        <p:grpSpPr>
          <a:xfrm>
            <a:off x="2593092" y="1083694"/>
            <a:ext cx="714380" cy="500066"/>
            <a:chOff x="3571868" y="1142990"/>
            <a:chExt cx="714380" cy="500066"/>
          </a:xfrm>
        </p:grpSpPr>
        <p:sp>
          <p:nvSpPr>
            <p:cNvPr id="69" name="矩形 68"/>
            <p:cNvSpPr/>
            <p:nvPr/>
          </p:nvSpPr>
          <p:spPr>
            <a:xfrm>
              <a:off x="3571868" y="1142990"/>
              <a:ext cx="714380" cy="50006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3875058" y="1339023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1378646" y="3155396"/>
            <a:ext cx="714380" cy="71438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1664398" y="3333148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1664398" y="3584024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593092" y="3369710"/>
            <a:ext cx="714380" cy="92869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>
            <a:off x="2886464" y="3506504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>
            <a:off x="2886464" y="3765000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>
            <a:spLocks noChangeAspect="1"/>
          </p:cNvSpPr>
          <p:nvPr/>
        </p:nvSpPr>
        <p:spPr>
          <a:xfrm>
            <a:off x="2886464" y="4027892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 rot="5400000" flipH="1" flipV="1">
            <a:off x="1077770" y="1707830"/>
            <a:ext cx="507688" cy="2838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 flipH="1" flipV="1">
            <a:off x="2290296" y="1707830"/>
            <a:ext cx="507688" cy="2838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16200000" flipH="1">
            <a:off x="1623702" y="1522228"/>
            <a:ext cx="724059" cy="44247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16200000" flipH="1">
            <a:off x="2851658" y="1522228"/>
            <a:ext cx="724059" cy="44247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59" idx="3"/>
          </p:cNvCxnSpPr>
          <p:nvPr/>
        </p:nvCxnSpPr>
        <p:spPr>
          <a:xfrm rot="5400000" flipH="1" flipV="1">
            <a:off x="1601764" y="2746602"/>
            <a:ext cx="750277" cy="41030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58" idx="4"/>
          </p:cNvCxnSpPr>
          <p:nvPr/>
        </p:nvCxnSpPr>
        <p:spPr>
          <a:xfrm rot="16200000" flipV="1">
            <a:off x="910103" y="2852109"/>
            <a:ext cx="984739" cy="48064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"/>
          <p:cNvSpPr txBox="1">
            <a:spLocks/>
          </p:cNvSpPr>
          <p:nvPr/>
        </p:nvSpPr>
        <p:spPr>
          <a:xfrm>
            <a:off x="3937896" y="426875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存在死锁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095884" y="2532761"/>
            <a:ext cx="1303871" cy="72405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3937896" y="4268756"/>
            <a:ext cx="16201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不存在死锁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4607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资源分配图</a:t>
            </a:r>
            <a:r>
              <a:rPr lang="zh-CN" altLang="en-US" dirty="0" smtClean="0">
                <a:cs typeface="+mj-cs"/>
              </a:rPr>
              <a:t>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788272" y="2422008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3788668" y="91556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3785904" y="2213592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1979272" y="1052544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1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979272" y="3094086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2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836396" y="3493578"/>
            <a:ext cx="714380" cy="71438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2122148" y="3671330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2122148" y="3922206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287965" y="4363033"/>
            <a:ext cx="318681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有循环等待，但没有锁死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3785904" y="414128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36396" y="1423448"/>
            <a:ext cx="714380" cy="71438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2122148" y="1601200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2122148" y="1852076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endCxn id="59" idx="2"/>
          </p:cNvCxnSpPr>
          <p:nvPr/>
        </p:nvCxnSpPr>
        <p:spPr>
          <a:xfrm flipV="1">
            <a:off x="2264668" y="1184439"/>
            <a:ext cx="1509486" cy="42091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259176" y="1906076"/>
            <a:ext cx="1512000" cy="4830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1212938" y="1791194"/>
            <a:ext cx="468312" cy="76428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58" idx="5"/>
          </p:cNvCxnSpPr>
          <p:nvPr/>
        </p:nvCxnSpPr>
        <p:spPr>
          <a:xfrm rot="10800000">
            <a:off x="1219640" y="2868096"/>
            <a:ext cx="856343" cy="79828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0" idx="3"/>
          </p:cNvCxnSpPr>
          <p:nvPr/>
        </p:nvCxnSpPr>
        <p:spPr>
          <a:xfrm rot="5400000">
            <a:off x="2793285" y="2398027"/>
            <a:ext cx="826825" cy="130348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267143" y="3997764"/>
            <a:ext cx="1512000" cy="3578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843558"/>
            <a:ext cx="5155867" cy="701456"/>
            <a:chOff x="844893" y="843558"/>
            <a:chExt cx="5155867" cy="701456"/>
          </a:xfrm>
        </p:grpSpPr>
        <p:grpSp>
          <p:nvGrpSpPr>
            <p:cNvPr id="2" name="组合 1"/>
            <p:cNvGrpSpPr/>
            <p:nvPr/>
          </p:nvGrpSpPr>
          <p:grpSpPr>
            <a:xfrm>
              <a:off x="844893" y="843558"/>
              <a:ext cx="1083901" cy="400110"/>
              <a:chOff x="844893" y="843558"/>
              <a:chExt cx="1083901" cy="400110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43558"/>
                <a:ext cx="785818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互斥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43558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80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189416"/>
              <a:ext cx="460577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任何时刻只能有一个进程使用一个资源实例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1083901" cy="400110"/>
            <a:chOff x="844893" y="843558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201203"/>
            <a:ext cx="5146670" cy="1010389"/>
            <a:chOff x="844893" y="1201203"/>
            <a:chExt cx="5146670" cy="1010389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201203"/>
              <a:ext cx="157163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44893" y="12012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385788" y="1574097"/>
              <a:ext cx="4605775" cy="63749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进程保持至少一个资源，并正在等待获取其他进程持有的资源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4253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5215574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1083901" cy="400110"/>
            <a:chOff x="844893" y="843558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201203"/>
            <a:ext cx="1869719" cy="400110"/>
            <a:chOff x="844893" y="1201203"/>
            <a:chExt cx="1869719" cy="400110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201203"/>
              <a:ext cx="157163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44893" y="12012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573518"/>
            <a:ext cx="5155867" cy="690109"/>
            <a:chOff x="844893" y="1573518"/>
            <a:chExt cx="5155867" cy="690109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573518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非抢占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33"/>
            <p:cNvSpPr txBox="1"/>
            <p:nvPr/>
          </p:nvSpPr>
          <p:spPr>
            <a:xfrm>
              <a:off x="844893" y="15735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18692"/>
              <a:ext cx="4605775" cy="34493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资源只能在进程使用后自愿释放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8945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1673316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1083901" cy="400110"/>
            <a:chOff x="844893" y="843558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201203"/>
            <a:ext cx="1869719" cy="400110"/>
            <a:chOff x="844893" y="1201203"/>
            <a:chExt cx="1869719" cy="400110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201203"/>
              <a:ext cx="157163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44893" y="12012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573518"/>
            <a:ext cx="1512529" cy="400110"/>
            <a:chOff x="844893" y="1573518"/>
            <a:chExt cx="1512529" cy="40011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573518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非抢占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33"/>
            <p:cNvSpPr txBox="1"/>
            <p:nvPr/>
          </p:nvSpPr>
          <p:spPr>
            <a:xfrm>
              <a:off x="844893" y="15735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58958"/>
            <a:ext cx="5155867" cy="1416744"/>
            <a:chOff x="844893" y="1958958"/>
            <a:chExt cx="5155867" cy="1416744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8958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循环等待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844893" y="19589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304132"/>
              <a:ext cx="4605775" cy="10715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存在等待进程集合</a:t>
              </a:r>
              <a:r>
                <a:rPr lang="en-US" altLang="zh-CN" sz="1800" dirty="0" smtClean="0"/>
                <a:t>{P</a:t>
              </a:r>
              <a:r>
                <a:rPr lang="en-US" altLang="zh-CN" sz="1800" baseline="-25000" dirty="0" smtClean="0"/>
                <a:t>0</a:t>
              </a:r>
              <a:r>
                <a:rPr lang="zh-CN" altLang="en-US" sz="1800" dirty="0" smtClean="0"/>
                <a:t>，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1</a:t>
              </a:r>
              <a:r>
                <a:rPr lang="zh-CN" altLang="en-US" sz="1800" dirty="0" smtClean="0"/>
                <a:t>，</a:t>
              </a:r>
              <a:r>
                <a:rPr lang="en-US" altLang="zh-CN" sz="1800" dirty="0" smtClean="0"/>
                <a:t>...</a:t>
              </a:r>
              <a:r>
                <a:rPr lang="zh-CN" altLang="en-US" sz="1800" dirty="0" smtClean="0"/>
                <a:t>，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N</a:t>
              </a:r>
              <a:r>
                <a:rPr lang="en-US" altLang="zh-CN" sz="1800" dirty="0" smtClean="0"/>
                <a:t>} </a:t>
              </a:r>
              <a:r>
                <a:rPr lang="zh-CN" altLang="en-US" sz="1800" dirty="0" smtClean="0"/>
                <a:t>，</a:t>
              </a:r>
              <a:endParaRPr lang="en-US" altLang="zh-CN" sz="1800" dirty="0" smtClean="0"/>
            </a:p>
            <a:p>
              <a:pPr marL="0" lvl="1" indent="0"/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0</a:t>
              </a:r>
              <a:r>
                <a:rPr lang="zh-CN" altLang="en-US" sz="1800" dirty="0" smtClean="0"/>
                <a:t>正在等待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1</a:t>
              </a:r>
              <a:r>
                <a:rPr lang="zh-CN" altLang="en-US" sz="1800" dirty="0" smtClean="0"/>
                <a:t>所占用的资源，</a:t>
              </a:r>
              <a:endParaRPr lang="en-US" altLang="zh-CN" sz="1800" dirty="0" smtClean="0"/>
            </a:p>
            <a:p>
              <a:pPr marL="0" lvl="1" indent="0"/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1</a:t>
              </a:r>
              <a:r>
                <a:rPr lang="zh-CN" altLang="en-US" sz="1800" dirty="0" smtClean="0"/>
                <a:t> 正在等待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2</a:t>
              </a:r>
              <a:r>
                <a:rPr lang="zh-CN" altLang="en-US" sz="1800" dirty="0" smtClean="0"/>
                <a:t>占用的资源，</a:t>
              </a:r>
              <a:r>
                <a:rPr lang="en-US" altLang="zh-CN" sz="1800" dirty="0" smtClean="0"/>
                <a:t>...</a:t>
              </a:r>
              <a:r>
                <a:rPr lang="zh-CN" altLang="en-US" sz="1800" dirty="0" smtClean="0"/>
                <a:t>，</a:t>
              </a:r>
              <a:endParaRPr lang="en-US" altLang="zh-CN" sz="1800" dirty="0" smtClean="0"/>
            </a:p>
            <a:p>
              <a:pPr marL="0" lvl="1" indent="0"/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N-1</a:t>
              </a:r>
              <a:r>
                <a:rPr lang="zh-CN" altLang="en-US" sz="1800" dirty="0" smtClean="0"/>
                <a:t>在等待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N</a:t>
              </a:r>
              <a:r>
                <a:rPr lang="zh-CN" altLang="en-US" sz="1800" dirty="0" smtClean="0"/>
                <a:t>所占用资源，</a:t>
              </a:r>
              <a:endParaRPr lang="en-US" altLang="zh-CN" sz="1800" dirty="0" smtClean="0"/>
            </a:p>
            <a:p>
              <a:pPr marL="0" lvl="1" indent="0"/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N</a:t>
              </a:r>
              <a:r>
                <a:rPr lang="zh-CN" altLang="en-US" sz="1800" dirty="0" smtClean="0"/>
                <a:t>正在等待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0</a:t>
              </a:r>
              <a:r>
                <a:rPr lang="zh-CN" altLang="en-US" sz="1800" dirty="0" smtClean="0"/>
                <a:t>所占用的资源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759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566860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>
            <a:spLocks/>
          </p:cNvSpPr>
          <p:nvPr/>
        </p:nvSpPr>
        <p:spPr>
          <a:xfrm>
            <a:off x="1597004" y="4378338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714744" y="1000114"/>
            <a:ext cx="3071834" cy="3269837"/>
            <a:chOff x="1571604" y="993870"/>
            <a:chExt cx="3495696" cy="3721020"/>
          </a:xfrm>
        </p:grpSpPr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1571604" y="2500312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4572000" y="993870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4569236" y="2291896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2762604" y="1130848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1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2762604" y="3172390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2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619728" y="3571882"/>
              <a:ext cx="714380" cy="71438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905480" y="374963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905480" y="4000510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4569236" y="4219590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19728" y="1501752"/>
              <a:ext cx="714380" cy="71438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2905480" y="167950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2905480" y="1930380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endCxn id="59" idx="2"/>
            </p:cNvCxnSpPr>
            <p:nvPr/>
          </p:nvCxnSpPr>
          <p:spPr>
            <a:xfrm flipV="1">
              <a:off x="3048000" y="1262743"/>
              <a:ext cx="1509486" cy="42091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3042508" y="1984380"/>
              <a:ext cx="1512000" cy="48304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996270" y="1869498"/>
              <a:ext cx="468312" cy="76428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58" idx="5"/>
            </p:cNvCxnSpPr>
            <p:nvPr/>
          </p:nvCxnSpPr>
          <p:spPr>
            <a:xfrm rot="10800000">
              <a:off x="2002972" y="2946400"/>
              <a:ext cx="856343" cy="79828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0" idx="3"/>
            </p:cNvCxnSpPr>
            <p:nvPr/>
          </p:nvCxnSpPr>
          <p:spPr>
            <a:xfrm rot="5400000">
              <a:off x="3576617" y="2476331"/>
              <a:ext cx="826825" cy="13034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3050475" y="4076068"/>
              <a:ext cx="1512000" cy="357833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785786" y="976638"/>
            <a:ext cx="2428892" cy="3309624"/>
            <a:chOff x="2119662" y="714362"/>
            <a:chExt cx="2901332" cy="3953374"/>
          </a:xfrm>
        </p:grpSpPr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2119662" y="2083826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3308390" y="2094967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4525694" y="2083826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762604" y="714362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1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2762604" y="3869776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2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977050" y="726504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3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970675" y="4298404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4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35" name="组合 66"/>
            <p:cNvGrpSpPr/>
            <p:nvPr/>
          </p:nvGrpSpPr>
          <p:grpSpPr>
            <a:xfrm>
              <a:off x="2619728" y="1083694"/>
              <a:ext cx="714380" cy="500066"/>
              <a:chOff x="3571868" y="1142990"/>
              <a:chExt cx="714380" cy="50006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571868" y="1142990"/>
                <a:ext cx="714380" cy="50006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/>
            </p:nvSpPr>
            <p:spPr>
              <a:xfrm>
                <a:off x="3875058" y="1339023"/>
                <a:ext cx="108000" cy="108000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67"/>
            <p:cNvGrpSpPr/>
            <p:nvPr/>
          </p:nvGrpSpPr>
          <p:grpSpPr>
            <a:xfrm>
              <a:off x="3834174" y="1083694"/>
              <a:ext cx="714380" cy="500066"/>
              <a:chOff x="3571868" y="1142990"/>
              <a:chExt cx="714380" cy="50006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571868" y="1142990"/>
                <a:ext cx="714380" cy="50006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/>
            </p:nvSpPr>
            <p:spPr>
              <a:xfrm>
                <a:off x="3875058" y="1339023"/>
                <a:ext cx="108000" cy="108000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2619728" y="3155396"/>
              <a:ext cx="714380" cy="71438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2905480" y="3333148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05480" y="358402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834174" y="3369710"/>
              <a:ext cx="714380" cy="92869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4127546" y="350650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4127546" y="3765000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127546" y="4027892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/>
            <p:nvPr/>
          </p:nvCxnSpPr>
          <p:spPr>
            <a:xfrm rot="5400000" flipH="1" flipV="1">
              <a:off x="2318852" y="1707830"/>
              <a:ext cx="507688" cy="28383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rot="5400000" flipH="1" flipV="1">
              <a:off x="3531378" y="1707830"/>
              <a:ext cx="507688" cy="28383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16200000" flipH="1">
              <a:off x="2864784" y="1522228"/>
              <a:ext cx="724059" cy="442473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6200000" flipH="1">
              <a:off x="4092740" y="1522228"/>
              <a:ext cx="724059" cy="442473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24" idx="3"/>
            </p:cNvCxnSpPr>
            <p:nvPr/>
          </p:nvCxnSpPr>
          <p:spPr>
            <a:xfrm rot="5400000" flipH="1" flipV="1">
              <a:off x="2842846" y="2746602"/>
              <a:ext cx="750277" cy="41030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3" idx="4"/>
            </p:cNvCxnSpPr>
            <p:nvPr/>
          </p:nvCxnSpPr>
          <p:spPr>
            <a:xfrm rot="16200000" flipV="1">
              <a:off x="2151185" y="2852109"/>
              <a:ext cx="984739" cy="4806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3302588" y="2548671"/>
              <a:ext cx="1361265" cy="74207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内容占位符 2"/>
          <p:cNvSpPr txBox="1">
            <a:spLocks/>
          </p:cNvSpPr>
          <p:nvPr/>
        </p:nvSpPr>
        <p:spPr>
          <a:xfrm>
            <a:off x="4500562" y="437833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没有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2910" y="857238"/>
            <a:ext cx="2714644" cy="3500462"/>
          </a:xfrm>
          <a:prstGeom prst="rect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571868" y="857238"/>
            <a:ext cx="3357586" cy="3500462"/>
          </a:xfrm>
          <a:prstGeom prst="rect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702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latin typeface="+mn-ea"/>
                <a:ea typeface="+mn-ea"/>
              </a:rPr>
              <a:t>死锁处</a:t>
            </a:r>
            <a:r>
              <a:rPr lang="zh-CN" altLang="en-US" dirty="0">
                <a:latin typeface="+mn-ea"/>
                <a:ea typeface="+mn-ea"/>
              </a:rPr>
              <a:t>理方法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655801" cy="674688"/>
            <a:chOff x="844893" y="1000114"/>
            <a:chExt cx="4655801" cy="6746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3577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死锁预防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(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Deadlock Prevention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3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19204"/>
              <a:ext cx="389139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确保系统永远不会进入死锁状态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35118"/>
            <a:ext cx="7831563" cy="671518"/>
            <a:chOff x="844893" y="1635118"/>
            <a:chExt cx="7831563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35118"/>
              <a:ext cx="428628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死锁避免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(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Deadlock Avoidanc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e)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351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54893"/>
              <a:ext cx="728147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n-ea"/>
                  <a:ea typeface="+mn-ea"/>
                </a:rPr>
                <a:t>在使用前进</a:t>
              </a:r>
              <a:r>
                <a:rPr lang="zh-CN" altLang="en-US" dirty="0">
                  <a:latin typeface="+mn-ea"/>
                  <a:ea typeface="+mn-ea"/>
                </a:rPr>
                <a:t>行判断，只允许不会出现死锁</a:t>
              </a:r>
              <a:r>
                <a:rPr lang="zh-CN" altLang="en-US" dirty="0" smtClean="0">
                  <a:latin typeface="+mn-ea"/>
                  <a:ea typeface="+mn-ea"/>
                </a:rPr>
                <a:t>的进程请求资源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105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2268536"/>
            <a:ext cx="6584627" cy="688980"/>
            <a:chOff x="844893" y="2268536"/>
            <a:chExt cx="6584627" cy="688980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268536"/>
              <a:ext cx="628654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死锁检测和恢复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(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Deadlock Detection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 &amp; Recovery)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2685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394985" y="2600326"/>
              <a:ext cx="5769303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在检测到运行系统进入死锁状态后，进行恢复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37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893" y="2886077"/>
            <a:ext cx="5599315" cy="1024848"/>
            <a:chOff x="844893" y="2886077"/>
            <a:chExt cx="5599315" cy="102484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886077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由应用进程处理死锁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88607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3218551"/>
              <a:ext cx="3105007" cy="3819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通常操作系统忽略死锁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20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838433" y="3529019"/>
              <a:ext cx="4605775" cy="3819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大多数操作系统（</a:t>
              </a:r>
              <a:r>
                <a:rPr lang="zh-CN" altLang="en-US" dirty="0"/>
                <a:t>包括</a:t>
              </a:r>
              <a:r>
                <a:rPr lang="en-US" altLang="zh-CN" dirty="0"/>
                <a:t>UNIX</a:t>
              </a:r>
              <a:r>
                <a:rPr lang="zh-CN" altLang="en-US" dirty="0"/>
                <a:t>）</a:t>
              </a:r>
              <a:r>
                <a:rPr lang="zh-CN" altLang="en-US" dirty="0" smtClean="0"/>
                <a:t>的做法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5870" y="361247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2673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211008"/>
            <a:ext cx="5870247" cy="928694"/>
            <a:chOff x="844893" y="1000114"/>
            <a:chExt cx="5870247" cy="92869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92869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由于竞争资源或者通信关系，两个或更多线程在执行中出现，永远相互等待只能由其他进程引发的事件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6679435" cy="674688"/>
            <a:chOff x="844893" y="1607559"/>
            <a:chExt cx="6679435" cy="6746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互斥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314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26649"/>
              <a:ext cx="61293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把互斥的共享资源封装成可同时访问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 smtClean="0">
                <a:solidFill>
                  <a:srgbClr val="11576A"/>
                </a:solidFill>
              </a:rPr>
              <a:t>。</a:t>
            </a:r>
            <a:endParaRPr lang="zh-CN" altLang="en-US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04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1083901" cy="400110"/>
            <a:chOff x="844893" y="1607559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互斥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 smtClean="0">
                <a:solidFill>
                  <a:srgbClr val="11576A"/>
                </a:solidFill>
              </a:rPr>
              <a:t>。</a:t>
            </a:r>
            <a:endParaRPr lang="zh-CN" altLang="en-US" b="1" dirty="0">
              <a:solidFill>
                <a:srgbClr val="11576A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893" y="1964749"/>
            <a:ext cx="5870247" cy="671518"/>
            <a:chOff x="844893" y="2242563"/>
            <a:chExt cx="5870247" cy="671518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2242563"/>
              <a:ext cx="15001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844893" y="2242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2562338"/>
              <a:ext cx="53201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进程请求资源时，要求它不持有任何其他资源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849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2598167"/>
            <a:ext cx="5452718" cy="351743"/>
            <a:chOff x="1262422" y="2598167"/>
            <a:chExt cx="5452718" cy="351743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598167"/>
              <a:ext cx="53201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仅允许进程在开始执行时，一次请求所有需要的资源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432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164004"/>
            <a:ext cx="2023694" cy="351743"/>
            <a:chOff x="1262422" y="3164004"/>
            <a:chExt cx="2023694" cy="351743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164004"/>
              <a:ext cx="189113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资源利用率低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016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447814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1083901" cy="400110"/>
            <a:chOff x="844893" y="1607559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互斥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 smtClean="0">
                <a:solidFill>
                  <a:srgbClr val="11576A"/>
                </a:solidFill>
              </a:rPr>
              <a:t>。</a:t>
            </a:r>
            <a:endParaRPr lang="zh-CN" altLang="en-US" b="1" dirty="0">
              <a:solidFill>
                <a:srgbClr val="11576A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893" y="1964749"/>
            <a:ext cx="1798281" cy="400110"/>
            <a:chOff x="844893" y="2242563"/>
            <a:chExt cx="1798281" cy="400110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2242563"/>
              <a:ext cx="15001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持有并</a:t>
              </a:r>
              <a:r>
                <a:rPr lang="zh-CN" altLang="en-US" dirty="0" smtClean="0"/>
                <a:t>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844893" y="2242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41349"/>
            <a:ext cx="5311283" cy="928694"/>
            <a:chOff x="844893" y="2341349"/>
            <a:chExt cx="5311283" cy="92869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341349"/>
              <a:ext cx="100013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非抢占</a:t>
              </a:r>
              <a:endParaRPr lang="en-US" altLang="zh-CN" dirty="0" smtClean="0"/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844893" y="234134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5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660439"/>
              <a:ext cx="4761191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如进程请求不能立即分配的资源，则释放已占有资源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39683"/>
            <a:ext cx="5109778" cy="351743"/>
            <a:chOff x="1262422" y="3239683"/>
            <a:chExt cx="5109778" cy="351743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3239683"/>
              <a:ext cx="497721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只在能够同时获得所有需要资源时，才执行分配操作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3584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778796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1083901" cy="400110"/>
            <a:chOff x="844893" y="1607559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互斥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 smtClean="0">
                <a:solidFill>
                  <a:srgbClr val="11576A"/>
                </a:solidFill>
              </a:rPr>
              <a:t>。</a:t>
            </a:r>
            <a:endParaRPr lang="zh-CN" altLang="en-US" b="1" dirty="0">
              <a:solidFill>
                <a:srgbClr val="11576A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893" y="1964749"/>
            <a:ext cx="1798281" cy="400110"/>
            <a:chOff x="844893" y="2242563"/>
            <a:chExt cx="1798281" cy="400110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2242563"/>
              <a:ext cx="15001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持有并</a:t>
              </a:r>
              <a:r>
                <a:rPr lang="zh-CN" altLang="en-US" dirty="0" smtClean="0"/>
                <a:t>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844893" y="2242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41349"/>
            <a:ext cx="1298215" cy="400110"/>
            <a:chOff x="844893" y="2341349"/>
            <a:chExt cx="1298215" cy="400110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341349"/>
              <a:ext cx="100013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非抢占</a:t>
              </a:r>
              <a:endParaRPr lang="en-US" altLang="zh-CN" dirty="0" smtClean="0"/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844893" y="234134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7949"/>
            <a:ext cx="5870247" cy="905108"/>
            <a:chOff x="844893" y="2717949"/>
            <a:chExt cx="5870247" cy="90510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2717949"/>
              <a:ext cx="12858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循环等待</a:t>
              </a:r>
              <a:endParaRPr lang="en-US" altLang="zh-CN" dirty="0" smtClean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844893" y="271794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563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3051553"/>
              <a:ext cx="5320155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对资源排序，要求进程按顺序请求资源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3619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死锁避免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利用额外的先验信息</a:t>
              </a:r>
              <a:r>
                <a:rPr lang="zh-CN" altLang="en-US" dirty="0"/>
                <a:t>，在分配资源时判断是否会出现死锁</a:t>
              </a:r>
              <a:r>
                <a:rPr lang="zh-CN" altLang="en-US" dirty="0" smtClean="0"/>
                <a:t>，只在不会死锁时分配资源</a:t>
              </a:r>
              <a:endParaRPr lang="zh-CN" altLang="en-US" dirty="0"/>
            </a:p>
            <a:p>
              <a:pPr marL="0" indent="0"/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720506"/>
            <a:ext cx="4238272" cy="351748"/>
            <a:chOff x="1262422" y="1648498"/>
            <a:chExt cx="4238272" cy="35174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532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48498"/>
              <a:ext cx="4105709" cy="351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要求进程声明需要资源的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最大数目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85436"/>
            <a:ext cx="5452718" cy="558322"/>
            <a:chOff x="1262422" y="1966908"/>
            <a:chExt cx="5452718" cy="558322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66908"/>
              <a:ext cx="5320155" cy="5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限定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提供</a:t>
              </a:r>
              <a:r>
                <a:rPr lang="zh-CN" altLang="en-US" dirty="0" smtClean="0"/>
                <a:t>与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分配</a:t>
              </a:r>
              <a:r>
                <a:rPr lang="zh-CN" altLang="en-US" dirty="0" smtClean="0"/>
                <a:t>的资源数量</a:t>
              </a:r>
              <a:r>
                <a:rPr lang="zh-CN" altLang="en-US" dirty="0"/>
                <a:t>，确保满足进</a:t>
              </a:r>
              <a:r>
                <a:rPr lang="zh-CN" altLang="en-US" dirty="0" smtClean="0"/>
                <a:t>程的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最大</a:t>
              </a:r>
              <a:r>
                <a:rPr lang="zh-CN" altLang="en-US" dirty="0" smtClean="0"/>
                <a:t>需求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6306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2720326"/>
            <a:ext cx="5452718" cy="571504"/>
            <a:chOff x="1262422" y="2546350"/>
            <a:chExt cx="5452718" cy="57150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546350"/>
              <a:ext cx="5320155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动态检查</a:t>
              </a:r>
              <a:r>
                <a:rPr lang="zh-CN" altLang="en-US" dirty="0" smtClean="0"/>
                <a:t>的资源分配状态，确保不会出现环形等待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3516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系统资源分配的安全状态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当进程请求资源时，系统判断分配后是否处于安全状态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30356"/>
            <a:ext cx="4798677" cy="683538"/>
            <a:chOff x="844893" y="1630356"/>
            <a:chExt cx="4798677" cy="68353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669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62146"/>
              <a:ext cx="4248585" cy="351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针对所有已占用进程，存在安全序列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1630356"/>
              <a:ext cx="2357454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系统处于安全状态</a:t>
              </a:r>
              <a:endParaRPr lang="en-US" altLang="zh-CN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6303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60598"/>
            <a:ext cx="6391403" cy="954094"/>
            <a:chOff x="844893" y="2260598"/>
            <a:chExt cx="6391403" cy="954094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71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592388"/>
              <a:ext cx="5841311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要求的资源≤当前可用资源</a:t>
              </a:r>
              <a:r>
                <a:rPr lang="en-US" altLang="zh-CN" dirty="0"/>
                <a:t>+</a:t>
              </a:r>
              <a:r>
                <a:rPr lang="zh-CN" altLang="en-US" dirty="0" smtClean="0"/>
                <a:t>所有</a:t>
              </a:r>
              <a:r>
                <a:rPr lang="en-US" altLang="zh-CN" dirty="0" err="1" smtClean="0"/>
                <a:t>P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 持有资源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其中</a:t>
              </a:r>
              <a:r>
                <a:rPr lang="en-US" altLang="zh-CN" dirty="0" smtClean="0"/>
                <a:t>j&lt;</a:t>
              </a:r>
              <a:r>
                <a:rPr lang="en-US" altLang="zh-CN" dirty="0" err="1" smtClean="0"/>
                <a:t>i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260598"/>
              <a:ext cx="4214842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序列</a:t>
              </a:r>
              <a:r>
                <a:rPr lang="en-US" altLang="zh-CN" dirty="0" smtClean="0"/>
                <a:t>&lt;P</a:t>
              </a:r>
              <a:r>
                <a:rPr lang="en-US" altLang="zh-CN" baseline="-25000" dirty="0" smtClean="0"/>
                <a:t>1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...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N</a:t>
              </a:r>
              <a:r>
                <a:rPr lang="en-US" altLang="zh-CN" dirty="0" smtClean="0"/>
                <a:t>&gt;</a:t>
              </a:r>
              <a:r>
                <a:rPr lang="zh-CN" altLang="en-US" dirty="0" smtClean="0"/>
                <a:t>是安全的</a:t>
              </a:r>
              <a:endParaRPr lang="en-US" altLang="zh-CN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605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143254"/>
            <a:ext cx="5524156" cy="622304"/>
            <a:chOff x="1262422" y="3143254"/>
            <a:chExt cx="5524156" cy="62230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480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3143254"/>
              <a:ext cx="5391593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的资源请求不能立即分配，则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等待所有</a:t>
              </a:r>
              <a:r>
                <a:rPr lang="en-US" altLang="zh-CN" dirty="0" err="1" smtClean="0"/>
                <a:t>P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j&lt;</a:t>
              </a:r>
              <a:r>
                <a:rPr lang="en-US" altLang="zh-CN" dirty="0" err="1" smtClean="0"/>
                <a:t>i</a:t>
              </a:r>
              <a:r>
                <a:rPr lang="zh-CN" altLang="en-US" dirty="0" smtClean="0"/>
                <a:t>）完成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14758"/>
            <a:ext cx="5524156" cy="622304"/>
            <a:chOff x="1262422" y="3714758"/>
            <a:chExt cx="5524156" cy="622304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19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3714758"/>
              <a:ext cx="5391593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完成后，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</a:t>
              </a:r>
              <a:r>
                <a:rPr lang="en-US" altLang="zh-CN" baseline="-25000" dirty="0" smtClean="0"/>
                <a:t>+1</a:t>
              </a:r>
              <a:r>
                <a:rPr lang="zh-CN" altLang="en-US" dirty="0" smtClean="0"/>
                <a:t>可得到所需资源，执行并释放所分配的资源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4286262"/>
            <a:ext cx="5524156" cy="622304"/>
            <a:chOff x="1262422" y="4286262"/>
            <a:chExt cx="5524156" cy="622304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10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286262"/>
              <a:ext cx="5391593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最终整个序列的所有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都能获得所需资源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4770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安全状态与死锁的关系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3788616"/>
            <a:ext cx="4735219" cy="642942"/>
            <a:chOff x="683568" y="3788616"/>
            <a:chExt cx="4735219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81651" y="3788616"/>
              <a:ext cx="4437136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系统处于安全状态，一定没有死锁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3568" y="37886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3568" y="4136526"/>
            <a:ext cx="5602059" cy="774888"/>
            <a:chOff x="683568" y="4136526"/>
            <a:chExt cx="5602059" cy="77488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097" y="45950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236404" y="4503772"/>
              <a:ext cx="5049223" cy="4076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Symbol" charset="0"/>
                </a:rPr>
                <a:t>避免死锁就是确保系统不会进入不安全状态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981651" y="4136526"/>
              <a:ext cx="5085208" cy="7270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>
                  <a:sym typeface="Symbol" charset="0"/>
                </a:rPr>
                <a:t>系统处于不安全状态，可能出现死锁</a:t>
              </a:r>
              <a:endParaRPr lang="en-US" altLang="zh-CN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41365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43608" y="794920"/>
            <a:ext cx="2890800" cy="2928958"/>
            <a:chOff x="3837778" y="1071552"/>
            <a:chExt cx="2890800" cy="2928958"/>
          </a:xfrm>
        </p:grpSpPr>
        <p:sp>
          <p:nvSpPr>
            <p:cNvPr id="26" name="矩形 25"/>
            <p:cNvSpPr/>
            <p:nvPr/>
          </p:nvSpPr>
          <p:spPr>
            <a:xfrm>
              <a:off x="3838570" y="1071552"/>
              <a:ext cx="2880000" cy="2928958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3839903" y="1964526"/>
              <a:ext cx="2880000" cy="678661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3837778" y="1071552"/>
              <a:ext cx="2890800" cy="1568450"/>
              <a:chOff x="3844920" y="1071552"/>
              <a:chExt cx="2880000" cy="1568450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3844920" y="1071552"/>
                <a:ext cx="2880000" cy="1568450"/>
              </a:xfrm>
              <a:custGeom>
                <a:avLst/>
                <a:gdLst>
                  <a:gd name="connsiteX0" fmla="*/ 12700 w 2863850"/>
                  <a:gd name="connsiteY0" fmla="*/ 0 h 1568450"/>
                  <a:gd name="connsiteX1" fmla="*/ 2863850 w 2863850"/>
                  <a:gd name="connsiteY1" fmla="*/ 6350 h 1568450"/>
                  <a:gd name="connsiteX2" fmla="*/ 2851150 w 2863850"/>
                  <a:gd name="connsiteY2" fmla="*/ 895350 h 1568450"/>
                  <a:gd name="connsiteX3" fmla="*/ 0 w 2863850"/>
                  <a:gd name="connsiteY3" fmla="*/ 1568450 h 1568450"/>
                  <a:gd name="connsiteX4" fmla="*/ 12700 w 2863850"/>
                  <a:gd name="connsiteY4" fmla="*/ 0 h 156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3850" h="1568450">
                    <a:moveTo>
                      <a:pt x="12700" y="0"/>
                    </a:moveTo>
                    <a:lnTo>
                      <a:pt x="2863850" y="6350"/>
                    </a:lnTo>
                    <a:lnTo>
                      <a:pt x="2851150" y="895350"/>
                    </a:lnTo>
                    <a:lnTo>
                      <a:pt x="0" y="1568450"/>
                    </a:lnTo>
                    <a:lnTo>
                      <a:pt x="12700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071934" y="1357304"/>
                <a:ext cx="1285884" cy="642942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387519" y="15001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死锁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3064" y="121442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不安全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6460" y="228599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安全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125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死锁概念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死锁处理方法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002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进程通信概念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信号和管道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42976" y="309971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消息队列和共享内存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893" y="309971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77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银行家算法（</a:t>
            </a:r>
            <a:r>
              <a:rPr lang="en-US" altLang="zh-CN" dirty="0" smtClean="0">
                <a:sym typeface="Arial" charset="0"/>
              </a:rPr>
              <a:t>Banker's Algorithm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6155999" cy="642942"/>
            <a:chOff x="844893" y="1000114"/>
            <a:chExt cx="6155999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857916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银行家算法是一个避免死锁产生的算法。以银行借贷分配策略为基础，判断并保证系统处于安全状态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591138"/>
            <a:ext cx="5738470" cy="647704"/>
            <a:chOff x="1262422" y="1591138"/>
            <a:chExt cx="5738470" cy="64770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959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591138"/>
              <a:ext cx="5605907" cy="6477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客户在第一次申请贷款时，声明所需最大资金量，在满足所有贷款要求并完成项目时，及时归还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14560"/>
            <a:ext cx="5667032" cy="622304"/>
            <a:chOff x="1262422" y="2214560"/>
            <a:chExt cx="5667032" cy="622304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19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214560"/>
              <a:ext cx="5534469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在客户贷款数量不超过银行拥有的最大值时，银行家尽量满足客户需要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862104"/>
            <a:ext cx="3957650" cy="1293822"/>
            <a:chOff x="1262422" y="2862104"/>
            <a:chExt cx="3957650" cy="1293822"/>
          </a:xfrm>
        </p:grpSpPr>
        <p:grpSp>
          <p:nvGrpSpPr>
            <p:cNvPr id="6" name="组合 5"/>
            <p:cNvGrpSpPr/>
            <p:nvPr/>
          </p:nvGrpSpPr>
          <p:grpSpPr>
            <a:xfrm>
              <a:off x="1262422" y="2862104"/>
              <a:ext cx="3957650" cy="1293822"/>
              <a:chOff x="1262422" y="2765426"/>
              <a:chExt cx="3957650" cy="1293822"/>
            </a:xfrm>
          </p:grpSpPr>
          <p:pic>
            <p:nvPicPr>
              <p:cNvPr id="24" name="图片 23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870202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394985" y="2765426"/>
                <a:ext cx="890999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类比</a:t>
                </a:r>
                <a:endParaRPr lang="zh-CN" altLang="en-US" dirty="0"/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074" y="318453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9" name="内容占位符 2"/>
              <p:cNvSpPr txBox="1">
                <a:spLocks/>
              </p:cNvSpPr>
              <p:nvPr/>
            </p:nvSpPr>
            <p:spPr>
              <a:xfrm>
                <a:off x="1642637" y="3079754"/>
                <a:ext cx="2929363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银行家　　　操作系统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pic>
            <p:nvPicPr>
              <p:cNvPr id="20" name="图片 1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074" y="3500444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642637" y="3395668"/>
                <a:ext cx="2605511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资金　　　　资源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pic>
            <p:nvPicPr>
              <p:cNvPr id="26" name="图片 2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074" y="3806834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642637" y="3702058"/>
                <a:ext cx="3577435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客户　　　　申请资源的线程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>
              <a:off x="2627784" y="3363838"/>
              <a:ext cx="50405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627784" y="3658958"/>
              <a:ext cx="50405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627784" y="3946990"/>
              <a:ext cx="50405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285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银行家算法：数据结构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43577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n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线程数量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m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资源类型数量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331904"/>
            <a:ext cx="6679435" cy="808046"/>
            <a:chOff x="844893" y="1331904"/>
            <a:chExt cx="6679435" cy="808046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1331904"/>
              <a:ext cx="6381352" cy="8080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>
                  <a:solidFill>
                    <a:srgbClr val="C00000"/>
                  </a:solidFill>
                </a:rPr>
                <a:t>Max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（总需求量）</a:t>
              </a:r>
              <a:r>
                <a:rPr lang="en-US" altLang="zh-CN" dirty="0" smtClean="0"/>
                <a:t>: </a:t>
              </a:r>
              <a:r>
                <a:rPr lang="en-US" altLang="zh-CN" dirty="0" err="1" smtClean="0"/>
                <a:t>n×m</a:t>
              </a:r>
              <a:r>
                <a:rPr lang="zh-CN" altLang="en-US" dirty="0" smtClean="0"/>
                <a:t>矩阵</a:t>
              </a:r>
              <a:endParaRPr lang="en-US" altLang="zh-CN" dirty="0" smtClean="0"/>
            </a:p>
            <a:p>
              <a:pPr marL="0" indent="0"/>
              <a:r>
                <a:rPr lang="zh-CN" altLang="en-US" dirty="0" smtClean="0"/>
                <a:t>线程</a:t>
              </a:r>
              <a:r>
                <a:rPr lang="en-US" altLang="zh-CN" dirty="0" smtClean="0"/>
                <a:t>T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最多请求类型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的资源</a:t>
              </a:r>
              <a:r>
                <a:rPr lang="zh-CN" altLang="zh-CN" dirty="0"/>
                <a:t> </a:t>
              </a:r>
              <a:r>
                <a:rPr lang="en-US" altLang="zh-CN" dirty="0" smtClean="0"/>
                <a:t>Max[</a:t>
              </a:r>
              <a:r>
                <a:rPr lang="en-US" altLang="zh-CN" dirty="0" err="1" smtClean="0"/>
                <a:t>i,j</a:t>
              </a:r>
              <a:r>
                <a:rPr lang="en-US" altLang="zh-CN" dirty="0" smtClean="0"/>
                <a:t>]</a:t>
              </a:r>
              <a:r>
                <a:rPr lang="zh-CN" altLang="en-US" dirty="0" smtClean="0"/>
                <a:t> 个实例</a:t>
              </a:r>
              <a:endParaRPr lang="en-US" altLang="zh-CN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4810"/>
            <a:ext cx="6155999" cy="648378"/>
            <a:chOff x="844893" y="1994810"/>
            <a:chExt cx="6155999" cy="64837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994810"/>
              <a:ext cx="5857916" cy="648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>
                  <a:solidFill>
                    <a:srgbClr val="C00000"/>
                  </a:solidFill>
                </a:rPr>
                <a:t>Available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（剩余空闲量）</a:t>
              </a:r>
              <a:r>
                <a:rPr lang="zh-CN" altLang="en-US" dirty="0" smtClean="0"/>
                <a:t>：长度为</a:t>
              </a:r>
              <a:r>
                <a:rPr lang="en-US" altLang="zh-CN" dirty="0" smtClean="0"/>
                <a:t>m</a:t>
              </a:r>
              <a:r>
                <a:rPr lang="zh-CN" altLang="en-US" dirty="0" smtClean="0"/>
                <a:t>的向量</a:t>
              </a:r>
              <a:endParaRPr lang="en-US" altLang="zh-CN" dirty="0" smtClean="0"/>
            </a:p>
            <a:p>
              <a:pPr marL="0" indent="0"/>
              <a:r>
                <a:rPr lang="zh-CN" altLang="en-US" dirty="0" smtClean="0"/>
                <a:t>当前有</a:t>
              </a:r>
              <a:r>
                <a:rPr lang="zh-CN" altLang="zh-CN" dirty="0"/>
                <a:t> </a:t>
              </a:r>
              <a:r>
                <a:rPr lang="en-US" altLang="zh-CN" dirty="0" smtClean="0"/>
                <a:t>Available[j]</a:t>
              </a:r>
              <a:r>
                <a:rPr lang="zh-CN" altLang="en-US" dirty="0" smtClean="0"/>
                <a:t> 个类型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的资源实例可用</a:t>
              </a:r>
              <a:endParaRPr lang="en-US" altLang="zh-CN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9948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42056"/>
            <a:ext cx="6298875" cy="715512"/>
            <a:chOff x="844893" y="2642056"/>
            <a:chExt cx="6298875" cy="71551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642056"/>
              <a:ext cx="6000792" cy="715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>
                  <a:solidFill>
                    <a:srgbClr val="C00000"/>
                  </a:solidFill>
                </a:rPr>
                <a:t>Allocation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（已分配量）</a:t>
              </a:r>
              <a:r>
                <a:rPr lang="en-US" altLang="zh-CN" dirty="0" smtClean="0"/>
                <a:t>：</a:t>
              </a:r>
              <a:r>
                <a:rPr lang="en-US" altLang="zh-CN" dirty="0" err="1" smtClean="0"/>
                <a:t>n×m</a:t>
              </a:r>
              <a:r>
                <a:rPr lang="zh-CN" altLang="en-US" dirty="0" smtClean="0"/>
                <a:t>矩阵</a:t>
              </a:r>
              <a:endParaRPr lang="en-US" altLang="zh-CN" dirty="0" smtClean="0"/>
            </a:p>
            <a:p>
              <a:pPr marL="0" indent="0"/>
              <a:r>
                <a:rPr lang="zh-CN" altLang="en-US" dirty="0" smtClean="0"/>
                <a:t>线程</a:t>
              </a:r>
              <a:r>
                <a:rPr lang="en-US" altLang="zh-CN" dirty="0" smtClean="0"/>
                <a:t>T</a:t>
              </a:r>
              <a:r>
                <a:rPr lang="en-US" altLang="zh-CN" baseline="-25000" dirty="0" smtClean="0"/>
                <a:t>i</a:t>
              </a:r>
              <a:r>
                <a:rPr lang="zh-CN" altLang="en-US" baseline="-25000" dirty="0" smtClean="0"/>
                <a:t> </a:t>
              </a:r>
              <a:r>
                <a:rPr lang="zh-CN" altLang="en-US" dirty="0" smtClean="0"/>
                <a:t>当前分配了 </a:t>
              </a:r>
              <a:r>
                <a:rPr lang="en-US" altLang="zh-CN" dirty="0"/>
                <a:t>Allocation</a:t>
              </a:r>
              <a:r>
                <a:rPr lang="en-US" altLang="zh-CN" dirty="0" smtClean="0"/>
                <a:t>[</a:t>
              </a:r>
              <a:r>
                <a:rPr lang="en-US" altLang="zh-CN" dirty="0" err="1"/>
                <a:t>i</a:t>
              </a:r>
              <a:r>
                <a:rPr lang="en-US" altLang="zh-CN" dirty="0" smtClean="0"/>
                <a:t>, j]</a:t>
              </a:r>
              <a:r>
                <a:rPr lang="zh-CN" altLang="en-US" dirty="0" smtClean="0"/>
                <a:t> 个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的实例</a:t>
              </a:r>
              <a:endParaRPr lang="en-US" altLang="zh-CN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642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300644"/>
            <a:ext cx="6155999" cy="699866"/>
            <a:chOff x="844893" y="3300644"/>
            <a:chExt cx="6155999" cy="69986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300644"/>
              <a:ext cx="5857916" cy="6998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>
                  <a:solidFill>
                    <a:srgbClr val="C00000"/>
                  </a:solidFill>
                </a:rPr>
                <a:t>Need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（未来需要量）</a:t>
              </a:r>
              <a:r>
                <a:rPr lang="lv-LV" altLang="zh-CN" dirty="0" smtClean="0"/>
                <a:t>：n×m矩阵</a:t>
              </a:r>
            </a:p>
            <a:p>
              <a:pPr marL="0" indent="0"/>
              <a:r>
                <a:rPr lang="zh-CN" altLang="en-US" dirty="0" smtClean="0"/>
                <a:t>线程</a:t>
              </a:r>
              <a:r>
                <a:rPr lang="en-US" altLang="zh-CN" dirty="0" smtClean="0"/>
                <a:t>T</a:t>
              </a:r>
              <a:r>
                <a:rPr lang="en-US" altLang="zh-CN" baseline="-25000" dirty="0" smtClean="0"/>
                <a:t>i</a:t>
              </a:r>
              <a:r>
                <a:rPr lang="zh-CN" altLang="en-US" baseline="-25000" dirty="0" smtClean="0"/>
                <a:t> </a:t>
              </a:r>
              <a:r>
                <a:rPr lang="zh-CN" altLang="en-US" dirty="0" smtClean="0"/>
                <a:t>未来</a:t>
              </a:r>
              <a:r>
                <a:rPr lang="lv-LV" altLang="zh-CN" dirty="0" smtClean="0"/>
                <a:t>需要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Need</a:t>
              </a:r>
              <a:r>
                <a:rPr lang="lv-LV" altLang="zh-CN" dirty="0"/>
                <a:t>[</a:t>
              </a:r>
              <a:r>
                <a:rPr lang="en-US" altLang="zh-CN" dirty="0" err="1" smtClean="0"/>
                <a:t>i</a:t>
              </a:r>
              <a:r>
                <a:rPr lang="lv-LV" altLang="zh-CN" dirty="0" smtClean="0"/>
                <a:t>, </a:t>
              </a:r>
              <a:r>
                <a:rPr lang="en-US" altLang="zh-CN" dirty="0" smtClean="0"/>
                <a:t>j</a:t>
              </a:r>
              <a:r>
                <a:rPr lang="lv-LV" altLang="zh-CN" dirty="0" smtClean="0"/>
                <a:t>] </a:t>
              </a:r>
              <a:r>
                <a:rPr lang="zh-CN" altLang="en-US" dirty="0" smtClean="0"/>
                <a:t>个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/>
                <a:t>资源实例</a:t>
              </a:r>
              <a:endParaRPr lang="en-US" altLang="zh-CN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06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4143386"/>
            <a:ext cx="585791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Need[</a:t>
            </a:r>
            <a:r>
              <a:rPr lang="en-US" altLang="zh-CN" dirty="0" err="1" smtClean="0">
                <a:solidFill>
                  <a:srgbClr val="C00000"/>
                </a:solidFill>
                <a:sym typeface="Arial" charset="0"/>
              </a:rPr>
              <a:t>i,j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] = Max[</a:t>
            </a:r>
            <a:r>
              <a:rPr lang="en-US" altLang="zh-CN" dirty="0" err="1" smtClean="0">
                <a:solidFill>
                  <a:srgbClr val="C00000"/>
                </a:solidFill>
                <a:sym typeface="Arial" charset="0"/>
              </a:rPr>
              <a:t>i,j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] –</a:t>
            </a:r>
            <a:r>
              <a:rPr lang="zh-CN" altLang="en-US" dirty="0" smtClean="0">
                <a:solidFill>
                  <a:srgbClr val="C00000"/>
                </a:solidFill>
                <a:sym typeface="Arial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Allocation[</a:t>
            </a:r>
            <a:r>
              <a:rPr lang="en-US" altLang="zh-CN" dirty="0" err="1" smtClean="0">
                <a:solidFill>
                  <a:srgbClr val="C00000"/>
                </a:solidFill>
                <a:sym typeface="Arial" charset="0"/>
              </a:rPr>
              <a:t>i,j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]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212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死锁示例：单向通行桥梁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2428874"/>
            <a:ext cx="2655537" cy="428628"/>
            <a:chOff x="844893" y="2428874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242887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桥梁只能单向通行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2428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143254"/>
            <a:ext cx="6391403" cy="428628"/>
            <a:chOff x="844893" y="3143254"/>
            <a:chExt cx="639140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314325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可能出现死锁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31432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786064"/>
            <a:ext cx="3869983" cy="428628"/>
            <a:chOff x="844893" y="2786064"/>
            <a:chExt cx="386998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7860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桥的每个部分可视为一个资源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7860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9300" y="1000114"/>
            <a:ext cx="6276975" cy="1371600"/>
            <a:chOff x="949300" y="1000114"/>
            <a:chExt cx="6276975" cy="1371600"/>
          </a:xfrm>
        </p:grpSpPr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977875" y="1000114"/>
              <a:ext cx="6248400" cy="381000"/>
              <a:chOff x="0" y="0"/>
              <a:chExt cx="3936" cy="240"/>
            </a:xfrm>
          </p:grpSpPr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11"/>
            <p:cNvGrpSpPr>
              <a:grpSpLocks/>
            </p:cNvGrpSpPr>
            <p:nvPr/>
          </p:nvGrpSpPr>
          <p:grpSpPr bwMode="auto">
            <a:xfrm flipV="1">
              <a:off x="977875" y="1990714"/>
              <a:ext cx="6248400" cy="381000"/>
              <a:chOff x="0" y="0"/>
              <a:chExt cx="3936" cy="240"/>
            </a:xfrm>
          </p:grpSpPr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49300" y="1666864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149825" y="1657339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-540568" y="1062026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34" name="Group 25"/>
          <p:cNvGrpSpPr>
            <a:grpSpLocks/>
          </p:cNvGrpSpPr>
          <p:nvPr/>
        </p:nvGrpSpPr>
        <p:grpSpPr bwMode="auto">
          <a:xfrm flipH="1">
            <a:off x="9252520" y="2118105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 flipH="1">
            <a:off x="9252520" y="107631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59632" y="3537658"/>
            <a:ext cx="6336704" cy="355598"/>
            <a:chOff x="1259632" y="3537658"/>
            <a:chExt cx="6336704" cy="35559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3537658"/>
              <a:ext cx="62013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对向行驶车辆在桥上相遇</a:t>
              </a:r>
              <a:endParaRPr lang="en-US" altLang="zh-CN" dirty="0" smtClean="0"/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6342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7" name="组合 26"/>
          <p:cNvGrpSpPr/>
          <p:nvPr/>
        </p:nvGrpSpPr>
        <p:grpSpPr>
          <a:xfrm>
            <a:off x="1262422" y="3865055"/>
            <a:ext cx="6316467" cy="355598"/>
            <a:chOff x="1262422" y="3865055"/>
            <a:chExt cx="6316467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418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77538" y="3865055"/>
              <a:ext cx="62013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解决方法：一个方向的车辆倒退</a:t>
              </a:r>
              <a:r>
                <a:rPr lang="en-US" altLang="zh-CN" dirty="0" smtClean="0"/>
                <a:t>(</a:t>
              </a:r>
              <a:r>
                <a:rPr lang="zh-CN" altLang="en-US" dirty="0"/>
                <a:t>资源抢占和回退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2" name="Group 17"/>
          <p:cNvGrpSpPr>
            <a:grpSpLocks/>
          </p:cNvGrpSpPr>
          <p:nvPr/>
        </p:nvGrpSpPr>
        <p:grpSpPr bwMode="auto">
          <a:xfrm>
            <a:off x="-538167" y="210617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5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8" name="Group 31"/>
          <p:cNvGrpSpPr>
            <a:grpSpLocks/>
          </p:cNvGrpSpPr>
          <p:nvPr/>
        </p:nvGrpSpPr>
        <p:grpSpPr bwMode="auto">
          <a:xfrm flipH="1">
            <a:off x="9252520" y="1075797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1" name="Group 31"/>
          <p:cNvGrpSpPr>
            <a:grpSpLocks/>
          </p:cNvGrpSpPr>
          <p:nvPr/>
        </p:nvGrpSpPr>
        <p:grpSpPr bwMode="auto">
          <a:xfrm flipH="1">
            <a:off x="9242995" y="107009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-0.03272 L 0.3283 -0.03117 L 0.4066 -0.10401 L 0.55903 -0.10525 L 0.63489 -0.03426 L 1.08507 -0.03735 L 1.08073 -0.0358 " pathEditMode="relative" ptsTypes="AAAAAAA">
                                      <p:cBhvr>
                                        <p:cTn id="15" dur="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5348 0.02469 L -0.44862 0.02315 L -0.51268 0.09167 L -0.66684 0.09475 L -0.73855 0.01451 L -1.08507 0.01451 L -1.08681 0.01728 " pathEditMode="relative" ptsTypes="AAAAAAA">
                                      <p:cBhvr>
                                        <p:cTn id="17" dur="6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-0.03272 L 0.32829 -0.03117 L 0.40659 -0.10401 L 0.55902 -0.10525 L 0.63489 -0.03426 L 1.08507 -0.03735 L 1.08073 -0.0358 " pathEditMode="relative" rAng="0" ptsTypes="AAAAAAA">
                                      <p:cBhvr>
                                        <p:cTn id="25" dur="6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95" y="-35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917 -0.03272 L 0.3283 -0.03117 L 0.4066 -0.10401 L 0.55903 -0.10525 L 0.63489 -0.03426 L 1.08507 -0.03735 L 1.08073 -0.0358 " pathEditMode="relative" rAng="0" ptsTypes="AAAAAAA">
                                      <p:cBhvr>
                                        <p:cTn id="27" dur="6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95" y="-35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5348 0.02469 L -0.44862 0.02315 L -0.51268 0.09167 L -0.66684 0.09475 L -0.73855 0.01451 L -1.08507 0.01451 L -1.08681 0.01728 " pathEditMode="relative" rAng="0" ptsTypes="AAAAAAA">
                                      <p:cBhvr>
                                        <p:cTn id="29" dur="6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5347 0.0247 L -0.44861 0.02315 L -0.51267 0.09167 L -0.66684 0.09476 L -0.73854 0.01451 L -1.08507 0.01451 L -1.0868 0.01729 " pathEditMode="relative" rAng="0" ptsTypes="AAAAAAA">
                                      <p:cBhvr>
                                        <p:cTn id="31" dur="6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08 0.17006 L 0.33073 0.17006 L 0.4066 0.09877 L 0.4408 0.1 L 0.44167 0.1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-358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1 -0.17901 L -0.44757 -0.17778 L -0.51355 -0.10926 L -0.56007 -0.10926 L -0.55938 -0.10772 " pathEditMode="relative" ptsTypes="AAAAA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66 0.1 L 0.40486 0.09877 L 0.32829 0.17562 L 0.27916 0.17562 L 0.27916 0.17562 " pathEditMode="relative" ptsTypes="AAAAA"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938 -0.10771 L -0.66441 -0.10771 L -0.73785 -0.18919 L -1.07188 -0.19043 L -1.07188 -0.19043 " pathEditMode="relative" ptsTypes="AAAAA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银行家算法：安全状态判断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70606" y="839877"/>
            <a:ext cx="7693984" cy="926049"/>
            <a:chOff x="870606" y="839877"/>
            <a:chExt cx="7693984" cy="92604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5991690" y="1165867"/>
              <a:ext cx="2572900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//当前资源剩余空闲量</a:t>
              </a:r>
            </a:p>
            <a:p>
              <a:pPr marL="0" lvl="3">
                <a:lnSpc>
                  <a:spcPct val="800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4" name="内容占位符 2"/>
            <p:cNvSpPr txBox="1">
              <a:spLocks/>
            </p:cNvSpPr>
            <p:nvPr/>
          </p:nvSpPr>
          <p:spPr>
            <a:xfrm>
              <a:off x="6733204" y="1422118"/>
              <a:ext cx="1761000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//线程</a:t>
              </a:r>
              <a:r>
                <a:rPr lang="en-US" altLang="zh-CN" sz="1600" dirty="0" err="1" smtClean="0"/>
                <a:t>i</a:t>
              </a:r>
              <a:r>
                <a:rPr lang="zh-CN" altLang="en-US" sz="1600" dirty="0" smtClean="0"/>
                <a:t>没结束</a:t>
              </a:r>
              <a:endParaRPr lang="zh-CN" altLang="en-US" sz="1600" b="1" dirty="0" smtClean="0">
                <a:solidFill>
                  <a:srgbClr val="11576A"/>
                </a:solidFill>
              </a:endParaRPr>
            </a:p>
            <a:p>
              <a:pPr marL="0" lvl="3">
                <a:lnSpc>
                  <a:spcPct val="800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70606" y="839877"/>
              <a:ext cx="564561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Finish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分别是长度为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的向量初始化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= Available</a:t>
              </a:r>
            </a:p>
            <a:p>
              <a:pPr>
                <a:buFont typeface="Arial" charset="0"/>
                <a:buNone/>
              </a:pPr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false for 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1,2, …, n.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0606" y="1745529"/>
            <a:ext cx="7888774" cy="923330"/>
            <a:chOff x="870606" y="1745529"/>
            <a:chExt cx="7888774" cy="923330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4616008" y="2053933"/>
              <a:ext cx="4143372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接下来找出</a:t>
              </a:r>
              <a:r>
                <a:rPr lang="en-US" altLang="zh-CN" sz="1600" dirty="0" smtClean="0"/>
                <a:t>Need</a:t>
              </a:r>
              <a:r>
                <a:rPr lang="zh-CN" altLang="en-US" sz="1600" dirty="0" smtClean="0"/>
                <a:t>比</a:t>
              </a:r>
              <a:r>
                <a:rPr lang="en-US" altLang="zh-CN" sz="1600" dirty="0" smtClean="0"/>
                <a:t>Work</a:t>
              </a:r>
              <a:r>
                <a:rPr lang="zh-CN" altLang="en-US" sz="1600" dirty="0" smtClean="0"/>
                <a:t>小的线程</a:t>
              </a:r>
              <a:r>
                <a:rPr lang="en-US" altLang="zh-CN" sz="1600" dirty="0" err="1" smtClean="0"/>
                <a:t>i</a:t>
              </a:r>
              <a:endParaRPr lang="en-US" altLang="zh-CN" sz="1600" dirty="0" smtClean="0"/>
            </a:p>
            <a:p>
              <a:pPr marL="457200" indent="-457200">
                <a:lnSpc>
                  <a:spcPct val="80000"/>
                </a:lnSpc>
              </a:pPr>
              <a:endParaRPr lang="zh-CN" altLang="en-US" sz="1600" b="1" dirty="0" smtClean="0">
                <a:solidFill>
                  <a:srgbClr val="11576A"/>
                </a:solidFill>
              </a:endParaRPr>
            </a:p>
            <a:p>
              <a:pPr marL="0" lvl="3">
                <a:lnSpc>
                  <a:spcPct val="800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70606" y="1745529"/>
              <a:ext cx="398942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寻找线程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</a:p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(a) Finish[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 = false</a:t>
              </a:r>
            </a:p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(b) Need[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东文宋体" charset="0"/>
                </a:rPr>
                <a:t>≤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Work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7192" y="3032308"/>
            <a:ext cx="7387216" cy="923330"/>
            <a:chOff x="857192" y="3000378"/>
            <a:chExt cx="7387216" cy="923330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699000" y="3035066"/>
              <a:ext cx="3545408" cy="60825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/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线程</a:t>
              </a:r>
              <a:r>
                <a:rPr lang="en-US" altLang="zh-CN" sz="1600" dirty="0" err="1" smtClean="0"/>
                <a:t>i</a:t>
              </a:r>
              <a:r>
                <a:rPr lang="zh-CN" altLang="en-US" sz="1600" dirty="0" smtClean="0"/>
                <a:t>的资源需求量小于当前剩余空闲资源量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所以配置给它再回收</a:t>
              </a:r>
              <a:endParaRPr lang="en-US" altLang="zh-CN" sz="1600" b="1" dirty="0" smtClean="0">
                <a:solidFill>
                  <a:srgbClr val="11576A"/>
                </a:solidFill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57192" y="3000378"/>
              <a:ext cx="38576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3.Work = Work + Allocation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Finish[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 = true</a:t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转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9634" y="3941643"/>
            <a:ext cx="7365876" cy="646331"/>
            <a:chOff x="899634" y="3849481"/>
            <a:chExt cx="7365876" cy="646331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5475758" y="3873280"/>
              <a:ext cx="2789752" cy="55585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/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所有线程的</a:t>
              </a:r>
              <a:r>
                <a:rPr lang="en-US" altLang="zh-CN" sz="1600" dirty="0" smtClean="0"/>
                <a:t>Finish</a:t>
              </a:r>
              <a:r>
                <a:rPr lang="zh-CN" altLang="en-US" sz="1600" dirty="0" smtClean="0"/>
                <a:t>为</a:t>
              </a:r>
              <a:r>
                <a:rPr lang="en-US" altLang="zh-CN" sz="1600" dirty="0" smtClean="0"/>
                <a:t>True,</a:t>
              </a:r>
              <a:r>
                <a:rPr lang="zh-CN" altLang="en-US" sz="1600" dirty="0" smtClean="0"/>
                <a:t>表明系统处于安全状态</a:t>
              </a: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9634" y="3849481"/>
              <a:ext cx="45720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如所有线程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满足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 == true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Arial" charset="0"/>
                <a:buNone/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则系统处于安全状态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95340" y="2644239"/>
            <a:ext cx="3989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没有找到满足条件的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T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，转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4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84446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881037" y="843558"/>
            <a:ext cx="578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初始化: 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的资源请求向量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[j]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请求资源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的实例 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881037" y="1310103"/>
            <a:ext cx="578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循环: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180975" lvl="1" indent="-180975"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≤ Need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],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转到步骤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2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。否则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拒绝资源申请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因为线程已经超过了其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最大要求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868337" y="2102191"/>
            <a:ext cx="578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2.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如果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≤ Available,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转到步骤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3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。否则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必须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等待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因为资源不可用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870606" y="2715766"/>
            <a:ext cx="71577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3.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通过安全状态判断来确定是否分配资源给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: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  <a:p>
            <a:pPr marL="180975" lvl="1" indent="-180975">
              <a:lnSpc>
                <a:spcPct val="90000"/>
              </a:lnSpc>
              <a:buFont typeface="Arial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  生成一个需要判断状态是否安全的资源分配环境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900766" y="3182099"/>
            <a:ext cx="597549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3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Available = Available -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Request</a:t>
            </a:r>
            <a:r>
              <a:rPr lang="en-US" altLang="zh-CN" sz="1600" b="1" baseline="-25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;</a:t>
            </a:r>
          </a:p>
        </p:txBody>
      </p:sp>
      <p:sp>
        <p:nvSpPr>
          <p:cNvPr id="29" name="矩形 28"/>
          <p:cNvSpPr/>
          <p:nvPr/>
        </p:nvSpPr>
        <p:spPr>
          <a:xfrm>
            <a:off x="870606" y="3974399"/>
            <a:ext cx="578647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733425">
              <a:lnSpc>
                <a:spcPct val="90000"/>
              </a:lnSpc>
              <a:buFont typeface="Arial" charset="0"/>
              <a:buNone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调用安全状态判断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0766" y="3449503"/>
            <a:ext cx="597549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indent="-1009650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Allocation[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]= Allocation[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 +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Request</a:t>
            </a:r>
            <a:r>
              <a:rPr lang="en-US" altLang="zh-CN" sz="1600" b="1" baseline="-25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900766" y="3697305"/>
            <a:ext cx="597549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indent="-1009650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Need[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]= Need[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]–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Request</a:t>
            </a:r>
            <a:r>
              <a:rPr lang="en-US" altLang="zh-CN" sz="1600" b="1" baseline="-25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900766" y="4268467"/>
            <a:ext cx="57864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3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如果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返回结果是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安全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将资源分配给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indent="-1009650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如果返回结果是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不安全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，系统会拒绝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的资源请求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414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28" grpId="0"/>
      <p:bldP spid="29" grpId="0"/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初始状态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3846" y="1285866"/>
            <a:ext cx="2170916" cy="2066199"/>
            <a:chOff x="523846" y="1285866"/>
            <a:chExt cx="2170916" cy="2066199"/>
          </a:xfrm>
        </p:grpSpPr>
        <p:sp>
          <p:nvSpPr>
            <p:cNvPr id="28" name="矩形 27"/>
            <p:cNvSpPr/>
            <p:nvPr/>
          </p:nvSpPr>
          <p:spPr>
            <a:xfrm>
              <a:off x="966762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966762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827949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 flipH="1">
              <a:off x="1405804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0800000" flipH="1">
              <a:off x="966762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 flipH="1">
              <a:off x="966762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1724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8874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60253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846" y="1573523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3846" y="1933571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846" y="2300286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846" y="2663191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377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377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377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377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6590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6590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6590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6590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978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2978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2978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2978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7248" y="3013511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最大需求矩阵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8952" y="1285866"/>
            <a:ext cx="2261605" cy="2073075"/>
            <a:chOff x="3128952" y="1285866"/>
            <a:chExt cx="2261605" cy="2073075"/>
          </a:xfrm>
        </p:grpSpPr>
        <p:sp>
          <p:nvSpPr>
            <p:cNvPr id="60" name="矩形 59"/>
            <p:cNvSpPr/>
            <p:nvPr/>
          </p:nvSpPr>
          <p:spPr>
            <a:xfrm>
              <a:off x="3571868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rot="10800000" flipH="1">
              <a:off x="3571868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3433055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 flipH="1">
              <a:off x="4010910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0800000" flipH="1">
              <a:off x="3571868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0800000" flipH="1">
              <a:off x="3571868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62235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9385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535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8952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28952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28952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28952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98880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98880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98880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7100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7100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7100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7100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3489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3489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489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51592" y="3020387"/>
              <a:ext cx="1838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已分配资源矩阵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6908" y="1285866"/>
            <a:ext cx="2433840" cy="2063248"/>
            <a:chOff x="5676908" y="1285866"/>
            <a:chExt cx="2433840" cy="2063248"/>
          </a:xfrm>
        </p:grpSpPr>
        <p:sp>
          <p:nvSpPr>
            <p:cNvPr id="87" name="矩形 86"/>
            <p:cNvSpPr/>
            <p:nvPr/>
          </p:nvSpPr>
          <p:spPr>
            <a:xfrm>
              <a:off x="6119824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10800000" flipH="1">
              <a:off x="6119824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 flipH="1">
              <a:off x="5981011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6558866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0800000" flipH="1">
              <a:off x="6119824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10800000" flipH="1">
              <a:off x="6119824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170307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4181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1331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76908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6908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76908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76908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4683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4683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4683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1896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1896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1896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1896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8284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8284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8284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99886" y="3010560"/>
              <a:ext cx="2210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当前资源请求矩阵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C-A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2810" y="3392311"/>
            <a:ext cx="1728000" cy="970816"/>
            <a:chOff x="2282810" y="3392311"/>
            <a:chExt cx="1728000" cy="970816"/>
          </a:xfrm>
        </p:grpSpPr>
        <p:sp>
          <p:nvSpPr>
            <p:cNvPr id="113" name="矩形 112"/>
            <p:cNvSpPr/>
            <p:nvPr/>
          </p:nvSpPr>
          <p:spPr>
            <a:xfrm>
              <a:off x="2282810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 rot="16200000" flipH="1">
              <a:off x="2687808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 flipH="1">
              <a:off x="3259312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329526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01030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72534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15580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87708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51592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38469" y="4055350"/>
              <a:ext cx="1379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系统资源向量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R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37870" y="3392311"/>
            <a:ext cx="1749197" cy="969852"/>
            <a:chOff x="4837870" y="3392311"/>
            <a:chExt cx="1749197" cy="969852"/>
          </a:xfrm>
        </p:grpSpPr>
        <p:sp>
          <p:nvSpPr>
            <p:cNvPr id="126" name="矩形 125"/>
            <p:cNvSpPr/>
            <p:nvPr/>
          </p:nvSpPr>
          <p:spPr>
            <a:xfrm>
              <a:off x="4848469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/>
            <p:cNvCxnSpPr/>
            <p:nvPr/>
          </p:nvCxnSpPr>
          <p:spPr>
            <a:xfrm rot="16200000" flipH="1">
              <a:off x="5253467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 flipH="1">
              <a:off x="5824971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95185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66689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38193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53367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837870" y="4054386"/>
              <a:ext cx="1749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当前可用资源向量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V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745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 smtClean="0">
                <a:solidFill>
                  <a:srgbClr val="C00000"/>
                </a:solidFill>
              </a:rPr>
              <a:t>T2</a:t>
            </a:r>
            <a:r>
              <a:rPr lang="zh-CN" altLang="en-US" dirty="0">
                <a:solidFill>
                  <a:srgbClr val="C00000"/>
                </a:solidFill>
              </a:rPr>
              <a:t>完成运行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8880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489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83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8284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1239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17251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>
            <a:off x="5729076" y="1918224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33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 smtClean="0">
                <a:solidFill>
                  <a:srgbClr val="C00000"/>
                </a:solidFill>
              </a:rPr>
              <a:t>T1</a:t>
            </a:r>
            <a:r>
              <a:rPr lang="zh-CN" altLang="en-US" dirty="0" smtClean="0">
                <a:solidFill>
                  <a:srgbClr val="C00000"/>
                </a:solidFill>
              </a:rPr>
              <a:t>完成</a:t>
            </a:r>
            <a:r>
              <a:rPr lang="zh-CN" altLang="en-US" dirty="0">
                <a:solidFill>
                  <a:srgbClr val="C00000"/>
                </a:solidFill>
              </a:rPr>
              <a:t>运行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8880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489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83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8284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1239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17251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>
            <a:off x="5729076" y="1918224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5729076" y="1559983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613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 smtClean="0">
                <a:solidFill>
                  <a:srgbClr val="C00000"/>
                </a:solidFill>
              </a:rPr>
              <a:t>T3</a:t>
            </a:r>
            <a:r>
              <a:rPr lang="zh-CN" altLang="en-US" dirty="0" smtClean="0">
                <a:solidFill>
                  <a:srgbClr val="C00000"/>
                </a:solidFill>
              </a:rPr>
              <a:t>完成</a:t>
            </a:r>
            <a:r>
              <a:rPr lang="zh-CN" altLang="en-US" dirty="0">
                <a:solidFill>
                  <a:srgbClr val="C00000"/>
                </a:solidFill>
              </a:rPr>
              <a:t>运行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8880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489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83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8284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1239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17251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>
            <a:off x="5729076" y="1918224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5729076" y="1559983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>
            <a:spLocks noChangeAspect="1"/>
          </p:cNvSpPr>
          <p:nvPr/>
        </p:nvSpPr>
        <p:spPr>
          <a:xfrm>
            <a:off x="5724146" y="2300285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310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初始状态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3846" y="1285866"/>
            <a:ext cx="2170916" cy="2066199"/>
            <a:chOff x="523846" y="1285866"/>
            <a:chExt cx="2170916" cy="2066199"/>
          </a:xfrm>
        </p:grpSpPr>
        <p:sp>
          <p:nvSpPr>
            <p:cNvPr id="28" name="矩形 27"/>
            <p:cNvSpPr/>
            <p:nvPr/>
          </p:nvSpPr>
          <p:spPr>
            <a:xfrm>
              <a:off x="966762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966762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827949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 flipH="1">
              <a:off x="1405804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0800000" flipH="1">
              <a:off x="966762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 flipH="1">
              <a:off x="966762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1724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8874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60253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846" y="1573523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3846" y="1933571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846" y="2300286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846" y="2663191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377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377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377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377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6590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6590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6590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6590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978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2978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2978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2978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7248" y="3013511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最大需求矩阵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8952" y="1285866"/>
            <a:ext cx="2261605" cy="2073075"/>
            <a:chOff x="3128952" y="1285866"/>
            <a:chExt cx="2261605" cy="2073075"/>
          </a:xfrm>
        </p:grpSpPr>
        <p:sp>
          <p:nvSpPr>
            <p:cNvPr id="60" name="矩形 59"/>
            <p:cNvSpPr/>
            <p:nvPr/>
          </p:nvSpPr>
          <p:spPr>
            <a:xfrm>
              <a:off x="3571868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rot="10800000" flipH="1">
              <a:off x="3571868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3433055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 flipH="1">
              <a:off x="4010910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0800000" flipH="1">
              <a:off x="3571868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0800000" flipH="1">
              <a:off x="3571868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62235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9385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535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8952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28952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28952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28952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98880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98880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98880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7100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7100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7100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7100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3489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3489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489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51592" y="3020387"/>
              <a:ext cx="1838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已分配资源矩阵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6908" y="1285866"/>
            <a:ext cx="2433840" cy="2063248"/>
            <a:chOff x="5676908" y="1285866"/>
            <a:chExt cx="2433840" cy="2063248"/>
          </a:xfrm>
        </p:grpSpPr>
        <p:sp>
          <p:nvSpPr>
            <p:cNvPr id="87" name="矩形 86"/>
            <p:cNvSpPr/>
            <p:nvPr/>
          </p:nvSpPr>
          <p:spPr>
            <a:xfrm>
              <a:off x="6119824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10800000" flipH="1">
              <a:off x="6119824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 flipH="1">
              <a:off x="5981011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6558866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0800000" flipH="1">
              <a:off x="6119824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10800000" flipH="1">
              <a:off x="6119824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170307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4181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1331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76908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6908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76908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76908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4683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4683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4683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1896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1896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1896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1896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8284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8284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8284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99886" y="3010560"/>
              <a:ext cx="2210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当前资源请求矩阵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C-A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2810" y="3392311"/>
            <a:ext cx="1728000" cy="970816"/>
            <a:chOff x="2282810" y="3392311"/>
            <a:chExt cx="1728000" cy="970816"/>
          </a:xfrm>
        </p:grpSpPr>
        <p:sp>
          <p:nvSpPr>
            <p:cNvPr id="113" name="矩形 112"/>
            <p:cNvSpPr/>
            <p:nvPr/>
          </p:nvSpPr>
          <p:spPr>
            <a:xfrm>
              <a:off x="2282810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 rot="16200000" flipH="1">
              <a:off x="2687808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 flipH="1">
              <a:off x="3259312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329526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01030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72534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15580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87708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51592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38469" y="4055350"/>
              <a:ext cx="1379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系统资源向量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R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37870" y="3392311"/>
            <a:ext cx="1749197" cy="969852"/>
            <a:chOff x="4837870" y="3392311"/>
            <a:chExt cx="1749197" cy="969852"/>
          </a:xfrm>
        </p:grpSpPr>
        <p:sp>
          <p:nvSpPr>
            <p:cNvPr id="126" name="矩形 125"/>
            <p:cNvSpPr/>
            <p:nvPr/>
          </p:nvSpPr>
          <p:spPr>
            <a:xfrm>
              <a:off x="4848469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/>
            <p:cNvCxnSpPr/>
            <p:nvPr/>
          </p:nvCxnSpPr>
          <p:spPr>
            <a:xfrm rot="16200000" flipH="1">
              <a:off x="5253467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 flipH="1">
              <a:off x="5824971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95185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66689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38193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53367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837870" y="4054386"/>
              <a:ext cx="1749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当前可用资源向量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V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6800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zh-CN" altLang="en-US" dirty="0">
                <a:solidFill>
                  <a:srgbClr val="C00000"/>
                </a:solidFill>
              </a:rPr>
              <a:t>请求</a:t>
            </a:r>
            <a:r>
              <a:rPr lang="en-US" altLang="zh-CN" dirty="0">
                <a:solidFill>
                  <a:srgbClr val="C00000"/>
                </a:solidFill>
              </a:rPr>
              <a:t>R1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R3</a:t>
            </a:r>
            <a:r>
              <a:rPr lang="zh-CN" altLang="en-US" dirty="0">
                <a:solidFill>
                  <a:srgbClr val="C00000"/>
                </a:solidFill>
              </a:rPr>
              <a:t>资源各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个实例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3699783" y="1563786"/>
            <a:ext cx="4011302" cy="2485302"/>
            <a:chOff x="3698880" y="1566856"/>
            <a:chExt cx="4011302" cy="2485302"/>
          </a:xfrm>
        </p:grpSpPr>
        <p:sp>
          <p:nvSpPr>
            <p:cNvPr id="124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6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7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8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9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98880" y="1566856"/>
            <a:ext cx="4011302" cy="2485302"/>
            <a:chOff x="3698880" y="1566856"/>
            <a:chExt cx="4011302" cy="2485302"/>
          </a:xfrm>
        </p:grpSpPr>
        <p:sp>
          <p:nvSpPr>
            <p:cNvPr id="73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7061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死锁概念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死锁处理方法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002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进程通信概念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信号和</a:t>
            </a:r>
            <a:r>
              <a:rPr lang="zh-CN" altLang="en-US" dirty="0" smtClean="0"/>
              <a:t>管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42976" y="309971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消息队列和共享内存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893" y="309971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507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3151043" cy="642942"/>
            <a:chOff x="844893" y="1000114"/>
            <a:chExt cx="3151043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852960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允许系统进入死锁状态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630356"/>
            <a:ext cx="3223051" cy="727080"/>
            <a:chOff x="844893" y="1630356"/>
            <a:chExt cx="3223051" cy="727080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1630356"/>
              <a:ext cx="2924968" cy="7270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维护系统的资源分配图</a:t>
              </a:r>
              <a:endParaRPr lang="en-US" altLang="zh-CN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6303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285998"/>
            <a:ext cx="3365925" cy="1000132"/>
            <a:chOff x="844893" y="2285998"/>
            <a:chExt cx="3365925" cy="1000132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5" y="2285998"/>
              <a:ext cx="3067843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定期调用死锁检测算法来搜索图中是否存在死锁</a:t>
              </a:r>
              <a:endParaRPr lang="en-US" altLang="zh-CN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22859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221042"/>
            <a:ext cx="3365925" cy="993782"/>
            <a:chOff x="844893" y="3221042"/>
            <a:chExt cx="3365925" cy="99378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221042"/>
              <a:ext cx="3067842" cy="9937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出现死锁时，用死锁恢复机制进行恢复</a:t>
              </a:r>
              <a:endParaRPr lang="en-US" altLang="zh-CN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210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27045" y="915566"/>
            <a:ext cx="2565235" cy="3393541"/>
            <a:chOff x="3878973" y="915566"/>
            <a:chExt cx="2565235" cy="3393541"/>
          </a:xfrm>
        </p:grpSpPr>
        <p:grpSp>
          <p:nvGrpSpPr>
            <p:cNvPr id="55" name="组合 54"/>
            <p:cNvGrpSpPr/>
            <p:nvPr/>
          </p:nvGrpSpPr>
          <p:grpSpPr>
            <a:xfrm>
              <a:off x="3891355" y="2666759"/>
              <a:ext cx="439938" cy="432000"/>
              <a:chOff x="8135962" y="3143254"/>
              <a:chExt cx="439938" cy="4320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60994" y="2666759"/>
              <a:ext cx="439938" cy="432000"/>
              <a:chOff x="8135962" y="3143254"/>
              <a:chExt cx="439938" cy="43200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653810" y="2666759"/>
              <a:ext cx="439938" cy="432000"/>
              <a:chOff x="8135962" y="3143254"/>
              <a:chExt cx="439938" cy="432000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64" name="矩形 63"/>
            <p:cNvSpPr>
              <a:spLocks noChangeAspect="1"/>
            </p:cNvSpPr>
            <p:nvPr/>
          </p:nvSpPr>
          <p:spPr>
            <a:xfrm>
              <a:off x="3888497" y="1812923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>
              <a:spLocks noChangeAspect="1"/>
            </p:cNvSpPr>
            <p:nvPr/>
          </p:nvSpPr>
          <p:spPr>
            <a:xfrm>
              <a:off x="4793378" y="1812923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5674447" y="1812923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>
              <a:spLocks noChangeAspect="1"/>
            </p:cNvSpPr>
            <p:nvPr/>
          </p:nvSpPr>
          <p:spPr>
            <a:xfrm>
              <a:off x="3888497" y="3598825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>
              <a:spLocks noChangeAspect="1"/>
            </p:cNvSpPr>
            <p:nvPr/>
          </p:nvSpPr>
          <p:spPr>
            <a:xfrm>
              <a:off x="5674447" y="3598825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760994" y="3567392"/>
              <a:ext cx="439938" cy="432000"/>
              <a:chOff x="8135962" y="3143254"/>
              <a:chExt cx="439938" cy="43200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4760994" y="915566"/>
              <a:ext cx="439938" cy="432000"/>
              <a:chOff x="8135962" y="3143254"/>
              <a:chExt cx="439938" cy="43200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 rot="5400000" flipH="1" flipV="1">
              <a:off x="3850588" y="3338891"/>
              <a:ext cx="504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3886588" y="2441263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 flipH="1" flipV="1">
              <a:off x="5636761" y="3338891"/>
              <a:ext cx="504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 flipH="1" flipV="1">
              <a:off x="5672761" y="2441263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5400000" flipH="1" flipV="1">
              <a:off x="4777405" y="2441263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rot="5400000" flipH="1" flipV="1">
              <a:off x="4777405" y="1584007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69" idx="1"/>
            </p:cNvCxnSpPr>
            <p:nvPr/>
          </p:nvCxnSpPr>
          <p:spPr>
            <a:xfrm rot="10800000" flipV="1">
              <a:off x="5192523" y="3802856"/>
              <a:ext cx="481925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rot="10800000" flipV="1">
              <a:off x="4287642" y="3802856"/>
              <a:ext cx="481925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4307600" y="2234788"/>
              <a:ext cx="500066" cy="50006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rot="16200000" flipH="1">
              <a:off x="5136281" y="3082519"/>
              <a:ext cx="500066" cy="50006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rot="5400000" flipH="1" flipV="1">
              <a:off x="5136281" y="2225263"/>
              <a:ext cx="500066" cy="50006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217113" y="18130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6756" y="1813068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03062" y="1813068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4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78973" y="393977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36347" y="393977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5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0589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死锁示例：单向通行桥梁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2428874"/>
            <a:ext cx="2655537" cy="428628"/>
            <a:chOff x="844893" y="2428874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242887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桥梁只能单向通行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2428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143254"/>
            <a:ext cx="6391403" cy="428628"/>
            <a:chOff x="844893" y="3143254"/>
            <a:chExt cx="639140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314325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可能出现死锁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31432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786064"/>
            <a:ext cx="3869983" cy="428628"/>
            <a:chOff x="844893" y="2786064"/>
            <a:chExt cx="386998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7860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桥的每个部分可视为一个资源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7860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4893" y="3521339"/>
            <a:ext cx="5870247" cy="929900"/>
            <a:chOff x="844893" y="4155926"/>
            <a:chExt cx="5870247" cy="929900"/>
          </a:xfrm>
        </p:grpSpPr>
        <p:grpSp>
          <p:nvGrpSpPr>
            <p:cNvPr id="6" name="组合 5"/>
            <p:cNvGrpSpPr/>
            <p:nvPr/>
          </p:nvGrpSpPr>
          <p:grpSpPr>
            <a:xfrm>
              <a:off x="844893" y="4155926"/>
              <a:ext cx="2155471" cy="428628"/>
              <a:chOff x="844893" y="4155926"/>
              <a:chExt cx="2155471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976" y="4155926"/>
                <a:ext cx="185738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dirty="0" smtClean="0"/>
                  <a:t>可能发生饥饿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4893" y="4155926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62422" y="4514322"/>
              <a:ext cx="5452718" cy="571504"/>
              <a:chOff x="1262422" y="4514322"/>
              <a:chExt cx="5452718" cy="571504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461909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5" y="4514322"/>
                <a:ext cx="5320155" cy="57150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由于一个方向的持续车流，另一个方向的车辆无法通过桥梁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9300" y="1000114"/>
            <a:ext cx="6276975" cy="1371600"/>
            <a:chOff x="949300" y="1000114"/>
            <a:chExt cx="6276975" cy="1371600"/>
          </a:xfrm>
        </p:grpSpPr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977875" y="1000114"/>
              <a:ext cx="6248400" cy="381000"/>
              <a:chOff x="0" y="0"/>
              <a:chExt cx="3936" cy="240"/>
            </a:xfrm>
          </p:grpSpPr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11"/>
            <p:cNvGrpSpPr>
              <a:grpSpLocks/>
            </p:cNvGrpSpPr>
            <p:nvPr/>
          </p:nvGrpSpPr>
          <p:grpSpPr bwMode="auto">
            <a:xfrm flipV="1">
              <a:off x="977875" y="1990714"/>
              <a:ext cx="6248400" cy="381000"/>
              <a:chOff x="0" y="0"/>
              <a:chExt cx="3936" cy="240"/>
            </a:xfrm>
          </p:grpSpPr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49300" y="1666864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149825" y="1657339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 flipH="1">
            <a:off x="9252520" y="107631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2" name="Group 17"/>
          <p:cNvGrpSpPr>
            <a:grpSpLocks/>
          </p:cNvGrpSpPr>
          <p:nvPr/>
        </p:nvGrpSpPr>
        <p:grpSpPr bwMode="auto">
          <a:xfrm>
            <a:off x="-538167" y="210617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5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8" name="Group 31"/>
          <p:cNvGrpSpPr>
            <a:grpSpLocks/>
          </p:cNvGrpSpPr>
          <p:nvPr/>
        </p:nvGrpSpPr>
        <p:grpSpPr bwMode="auto">
          <a:xfrm flipH="1">
            <a:off x="9252520" y="1075797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5" name="Group 31"/>
          <p:cNvGrpSpPr>
            <a:grpSpLocks/>
          </p:cNvGrpSpPr>
          <p:nvPr/>
        </p:nvGrpSpPr>
        <p:grpSpPr bwMode="auto">
          <a:xfrm flipH="1">
            <a:off x="9242995" y="107009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8" name="Group 31"/>
          <p:cNvGrpSpPr>
            <a:grpSpLocks/>
          </p:cNvGrpSpPr>
          <p:nvPr/>
        </p:nvGrpSpPr>
        <p:grpSpPr bwMode="auto">
          <a:xfrm flipH="1">
            <a:off x="9242995" y="10752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81" name="Group 31"/>
          <p:cNvGrpSpPr>
            <a:grpSpLocks/>
          </p:cNvGrpSpPr>
          <p:nvPr/>
        </p:nvGrpSpPr>
        <p:grpSpPr bwMode="auto">
          <a:xfrm flipH="1">
            <a:off x="9242995" y="107424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84" name="Group 31"/>
          <p:cNvGrpSpPr>
            <a:grpSpLocks/>
          </p:cNvGrpSpPr>
          <p:nvPr/>
        </p:nvGrpSpPr>
        <p:grpSpPr bwMode="auto">
          <a:xfrm flipH="1">
            <a:off x="9252520" y="107682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5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6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87" name="Group 31"/>
          <p:cNvGrpSpPr>
            <a:grpSpLocks/>
          </p:cNvGrpSpPr>
          <p:nvPr/>
        </p:nvGrpSpPr>
        <p:grpSpPr bwMode="auto">
          <a:xfrm flipH="1">
            <a:off x="9252520" y="107270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9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3467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47 0.0247 L -0.44861 0.02315 L -0.51267 0.09167 L -0.66684 0.09476 L -0.73854 0.01451 L -1.08507 0.01451 L -1.0868 0.01729 " pathEditMode="relative" rAng="0" ptsTypes="AAAAAAA">
                                      <p:cBhvr>
                                        <p:cTn id="9" dur="5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94 -0.02253 L 0.32413 -0.02253 " pathEditMode="relative" ptsTypes="AA">
                                      <p:cBhvr>
                                        <p:cTn id="11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5347 0.02469 L -0.44861 0.02315 L -0.51267 0.09167 L -0.66684 0.09475 L -0.73854 0.01451 L -1.08507 0.01451 L -1.0868 0.01728 " pathEditMode="relative" rAng="0" ptsTypes="AAAAAAA">
                                      <p:cBhvr>
                                        <p:cTn id="13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5347 0.02438 L -0.44895 0.02315 C -0.47031 0.04568 -0.49166 0.06852 -0.51319 0.09136 L -0.66718 0.09475 C -0.69114 0.0679 -0.7151 0.04105 -0.73906 0.01451 L -0.85607 0.01451 " pathEditMode="relative" rAng="0" ptsTypes="AAAAAA">
                                      <p:cBhvr>
                                        <p:cTn id="15" dur="4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39" y="302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5348 0.02376 L -0.44914 0.02284 C -0.47066 0.04414 -0.49219 0.06728 -0.51355 0.09043 C -0.54375 0.09136 -0.57466 0.09074 -0.60487 0.09167 " pathEditMode="relative" rAng="0" ptsTypes="AAAA">
                                      <p:cBhvr>
                                        <p:cTn id="17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69" y="333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5521 0.02562 L -0.40782 0.02408 L -0.40938 0.02408 " pathEditMode="relative" ptsTypes="AAA">
                                      <p:cBhvr>
                                        <p:cTn id="1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死锁检测算法：数据结构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en-US" altLang="zh-CN" dirty="0" smtClean="0">
                  <a:solidFill>
                    <a:srgbClr val="C00000"/>
                  </a:solidFill>
                </a:rPr>
                <a:t>Available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长度为</a:t>
              </a:r>
              <a:r>
                <a:rPr lang="en-US" altLang="zh-CN" dirty="0" smtClean="0"/>
                <a:t>m</a:t>
              </a:r>
              <a:r>
                <a:rPr lang="zh-CN" altLang="en-US" dirty="0" smtClean="0"/>
                <a:t>的向量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 smtClean="0"/>
                <a:t>每种类型可用资源的数量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85976"/>
            <a:ext cx="5870247" cy="642942"/>
            <a:chOff x="844893" y="1643056"/>
            <a:chExt cx="5870247" cy="642942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1643056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en-US" altLang="zh-CN" dirty="0" smtClean="0">
                  <a:solidFill>
                    <a:srgbClr val="C00000"/>
                  </a:solidFill>
                </a:rPr>
                <a:t>Allocation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一个</a:t>
              </a:r>
              <a:r>
                <a:rPr lang="en-US" altLang="zh-CN" dirty="0" err="1" smtClean="0"/>
                <a:t>n×m</a:t>
              </a:r>
              <a:r>
                <a:rPr lang="zh-CN" altLang="en-US" dirty="0" smtClean="0"/>
                <a:t>矩阵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/>
                <a:t>当</a:t>
              </a:r>
              <a:r>
                <a:rPr lang="zh-CN" altLang="en-US" dirty="0" smtClean="0"/>
                <a:t>前分配给各个进程每种类型资源的数量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 smtClean="0"/>
                <a:t>进程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拥有资源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Allocation[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, j</a:t>
              </a:r>
              <a:r>
                <a:rPr lang="en-US" altLang="zh-CN" dirty="0"/>
                <a:t>]</a:t>
              </a:r>
              <a:r>
                <a:rPr lang="zh-CN" altLang="en-US" dirty="0" smtClean="0"/>
                <a:t>个实例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6913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死锁检测算法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2910" y="785800"/>
            <a:ext cx="59874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Finish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分别是长度为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的向量初始化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1870340"/>
            <a:ext cx="7872402" cy="1118255"/>
            <a:chOff x="656630" y="1936673"/>
            <a:chExt cx="7872402" cy="1118255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4878854" y="2210606"/>
              <a:ext cx="3650178" cy="57038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线程没有结束的线程，且此线程将需要的资源量小于当前空闲资源量</a:t>
              </a:r>
            </a:p>
            <a:p>
              <a:pPr marL="457200" indent="-457200">
                <a:lnSpc>
                  <a:spcPts val="1800"/>
                </a:lnSpc>
              </a:pPr>
              <a:endParaRPr lang="en-US" altLang="zh-CN" sz="1600" dirty="0" smtClean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56630" y="1936673"/>
              <a:ext cx="292895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寻找线程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满足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(a)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false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(b)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</a:t>
              </a:r>
              <a:r>
                <a:rPr lang="en-US" altLang="zh-CN" b="1" baseline="-25000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东文宋体" charset="0"/>
                </a:rPr>
                <a:t>≤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Work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没有找到这样的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，转到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4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5951" y="3064558"/>
            <a:ext cx="8032981" cy="861774"/>
            <a:chOff x="615951" y="3064558"/>
            <a:chExt cx="8032981" cy="861774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5838340" y="3112996"/>
              <a:ext cx="2810592" cy="62278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把找到的线程拥有的资源释放回当前空闲资源中</a:t>
              </a:r>
            </a:p>
            <a:p>
              <a:pPr marL="457200" indent="-457200">
                <a:lnSpc>
                  <a:spcPts val="1800"/>
                </a:lnSpc>
              </a:pPr>
              <a:endParaRPr lang="en-US" altLang="zh-CN" sz="1600" b="1" dirty="0" smtClean="0">
                <a:solidFill>
                  <a:srgbClr val="11576A"/>
                </a:solidFill>
              </a:endParaRP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5951" y="3064558"/>
              <a:ext cx="38576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+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Allocation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b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true</a:t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转到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3788" y="3957542"/>
            <a:ext cx="7958481" cy="480577"/>
            <a:chOff x="613788" y="3957542"/>
            <a:chExt cx="7958481" cy="480577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5929071" y="3957542"/>
              <a:ext cx="2643198" cy="48057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//如果有</a:t>
              </a:r>
              <a:r>
                <a:rPr lang="en-US" altLang="zh-CN" sz="1600" dirty="0" smtClean="0"/>
                <a:t>Finish</a:t>
              </a:r>
              <a:r>
                <a:rPr lang="zh-CN" altLang="en-US" sz="1600" dirty="0" smtClean="0"/>
                <a:t>为</a:t>
              </a:r>
              <a:r>
                <a:rPr lang="en-US" altLang="zh-CN" sz="1600" dirty="0" smtClean="0"/>
                <a:t>false,</a:t>
              </a:r>
              <a:r>
                <a:rPr lang="zh-CN" altLang="en-US" sz="1600" dirty="0" smtClean="0"/>
                <a:t>表明系统处于死锁状态</a:t>
              </a: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3788" y="3957542"/>
              <a:ext cx="5124198" cy="330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indent="-177800">
                <a:lnSpc>
                  <a:spcPts val="18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如某个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==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false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，系统处于死锁状态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763042" y="4549476"/>
            <a:ext cx="5786478" cy="48057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800" dirty="0" smtClean="0">
                <a:solidFill>
                  <a:srgbClr val="C00000"/>
                </a:solidFill>
                <a:sym typeface="Symbol" charset="0"/>
              </a:rPr>
              <a:t>算法需要O(m x n</a:t>
            </a:r>
            <a:r>
              <a:rPr lang="zh-CN" altLang="en-US" sz="1800" baseline="30000" dirty="0" smtClean="0">
                <a:solidFill>
                  <a:srgbClr val="C00000"/>
                </a:solidFill>
                <a:sym typeface="Symbol" charset="0"/>
              </a:rPr>
              <a:t>2</a:t>
            </a:r>
            <a:r>
              <a:rPr lang="zh-CN" altLang="en-US" sz="1800" dirty="0" smtClean="0">
                <a:solidFill>
                  <a:srgbClr val="C00000"/>
                </a:solidFill>
                <a:sym typeface="Symbol" charset="0"/>
              </a:rPr>
              <a:t>) 操作检测是否系统处于死锁状态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1559" y="1054459"/>
            <a:ext cx="8532385" cy="861774"/>
            <a:chOff x="578163" y="1098101"/>
            <a:chExt cx="8532385" cy="8617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176138" y="1138891"/>
              <a:ext cx="2845270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为当空闲资源量</a:t>
              </a:r>
            </a:p>
            <a:p>
              <a:pPr marL="0" lvl="3">
                <a:lnSpc>
                  <a:spcPts val="18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4" name="内容占位符 2"/>
            <p:cNvSpPr txBox="1">
              <a:spLocks/>
            </p:cNvSpPr>
            <p:nvPr/>
          </p:nvSpPr>
          <p:spPr>
            <a:xfrm>
              <a:off x="6129202" y="1405593"/>
              <a:ext cx="2981346" cy="3762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en-US" altLang="zh-CN" sz="1600" b="1" dirty="0" smtClean="0">
                  <a:solidFill>
                    <a:srgbClr val="11576A"/>
                  </a:solidFill>
                </a:rPr>
                <a:t>finish</a:t>
              </a:r>
              <a:r>
                <a:rPr lang="zh-CN" altLang="en-US" sz="1600" b="1" dirty="0" smtClean="0">
                  <a:solidFill>
                    <a:srgbClr val="11576A"/>
                  </a:solidFill>
                </a:rPr>
                <a:t>为线程是否结</a:t>
              </a:r>
              <a:r>
                <a:rPr lang="zh-CN" altLang="en-US" sz="1600" dirty="0" smtClean="0"/>
                <a:t>束</a:t>
              </a:r>
              <a:endParaRPr lang="zh-CN" altLang="en-US" sz="1600" b="1" dirty="0" smtClean="0">
                <a:solidFill>
                  <a:srgbClr val="11576A"/>
                </a:solidFill>
              </a:endParaRPr>
            </a:p>
            <a:p>
              <a:pPr marL="0" lvl="3">
                <a:lnSpc>
                  <a:spcPts val="18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8163" y="1098101"/>
              <a:ext cx="598741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(a)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= Available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(b)Allocation[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时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,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false;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      否则，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Finish[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] = true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5729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07662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5477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9393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46"/>
          <p:cNvSpPr txBox="1"/>
          <p:nvPr/>
        </p:nvSpPr>
        <p:spPr>
          <a:xfrm>
            <a:off x="5160582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50"/>
          <p:cNvSpPr txBox="1"/>
          <p:nvPr/>
        </p:nvSpPr>
        <p:spPr>
          <a:xfrm>
            <a:off x="5732710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54"/>
          <p:cNvSpPr txBox="1"/>
          <p:nvPr/>
        </p:nvSpPr>
        <p:spPr>
          <a:xfrm>
            <a:off x="6296594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175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46"/>
          <p:cNvSpPr txBox="1"/>
          <p:nvPr/>
        </p:nvSpPr>
        <p:spPr>
          <a:xfrm>
            <a:off x="5160582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50"/>
          <p:cNvSpPr txBox="1"/>
          <p:nvPr/>
        </p:nvSpPr>
        <p:spPr>
          <a:xfrm>
            <a:off x="5732710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54"/>
          <p:cNvSpPr txBox="1"/>
          <p:nvPr/>
        </p:nvSpPr>
        <p:spPr>
          <a:xfrm>
            <a:off x="6296594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46"/>
          <p:cNvSpPr txBox="1"/>
          <p:nvPr/>
        </p:nvSpPr>
        <p:spPr>
          <a:xfrm>
            <a:off x="5160582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50"/>
          <p:cNvSpPr txBox="1"/>
          <p:nvPr/>
        </p:nvSpPr>
        <p:spPr>
          <a:xfrm>
            <a:off x="5732710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54"/>
          <p:cNvSpPr txBox="1"/>
          <p:nvPr/>
        </p:nvSpPr>
        <p:spPr>
          <a:xfrm>
            <a:off x="6296594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8372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46"/>
          <p:cNvSpPr txBox="1"/>
          <p:nvPr/>
        </p:nvSpPr>
        <p:spPr>
          <a:xfrm>
            <a:off x="5160582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50"/>
          <p:cNvSpPr txBox="1"/>
          <p:nvPr/>
        </p:nvSpPr>
        <p:spPr>
          <a:xfrm>
            <a:off x="5732710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54"/>
          <p:cNvSpPr txBox="1"/>
          <p:nvPr/>
        </p:nvSpPr>
        <p:spPr>
          <a:xfrm>
            <a:off x="6296594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46"/>
          <p:cNvSpPr txBox="1"/>
          <p:nvPr/>
        </p:nvSpPr>
        <p:spPr>
          <a:xfrm>
            <a:off x="5160582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50"/>
          <p:cNvSpPr txBox="1"/>
          <p:nvPr/>
        </p:nvSpPr>
        <p:spPr>
          <a:xfrm>
            <a:off x="5732710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54"/>
          <p:cNvSpPr txBox="1"/>
          <p:nvPr/>
        </p:nvSpPr>
        <p:spPr>
          <a:xfrm>
            <a:off x="6296594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TextBox 46"/>
          <p:cNvSpPr txBox="1"/>
          <p:nvPr/>
        </p:nvSpPr>
        <p:spPr>
          <a:xfrm>
            <a:off x="5160582" y="38872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TextBox 50"/>
          <p:cNvSpPr txBox="1"/>
          <p:nvPr/>
        </p:nvSpPr>
        <p:spPr>
          <a:xfrm>
            <a:off x="5732710" y="38872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5" name="TextBox 54"/>
          <p:cNvSpPr txBox="1"/>
          <p:nvPr/>
        </p:nvSpPr>
        <p:spPr>
          <a:xfrm>
            <a:off x="6296594" y="38872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844893" y="4443634"/>
            <a:ext cx="7299007" cy="371722"/>
            <a:chOff x="844893" y="4443634"/>
            <a:chExt cx="7299007" cy="371722"/>
          </a:xfrm>
        </p:grpSpPr>
        <p:sp>
          <p:nvSpPr>
            <p:cNvPr id="117" name="内容占位符 2"/>
            <p:cNvSpPr txBox="1">
              <a:spLocks/>
            </p:cNvSpPr>
            <p:nvPr/>
          </p:nvSpPr>
          <p:spPr>
            <a:xfrm>
              <a:off x="1176314" y="4443634"/>
              <a:ext cx="6967586" cy="3717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tabLst>
                  <a:tab pos="1428750" algn="l"/>
                  <a:tab pos="2338388" algn="ctr"/>
                  <a:tab pos="3594100" algn="ctr"/>
                  <a:tab pos="4921250" algn="ctr"/>
                </a:tabLst>
              </a:pPr>
              <a:r>
                <a:rPr lang="zh-CN" altLang="en-US" sz="1800" dirty="0" smtClean="0"/>
                <a:t>序列</a:t>
              </a:r>
              <a:r>
                <a:rPr lang="en-US" altLang="zh-CN" sz="1800" dirty="0" smtClean="0"/>
                <a:t>&lt;P</a:t>
              </a:r>
              <a:r>
                <a:rPr lang="en-US" altLang="zh-CN" sz="1800" baseline="-25000" dirty="0" smtClean="0"/>
                <a:t>0</a:t>
              </a:r>
              <a:r>
                <a:rPr lang="en-US" altLang="zh-CN" sz="1800" dirty="0" smtClean="0"/>
                <a:t>, P</a:t>
              </a:r>
              <a:r>
                <a:rPr lang="en-US" altLang="zh-CN" sz="1800" baseline="-25000" dirty="0" smtClean="0"/>
                <a:t>2</a:t>
              </a:r>
              <a:r>
                <a:rPr lang="en-US" altLang="zh-CN" sz="1800" dirty="0" smtClean="0"/>
                <a:t>, P</a:t>
              </a:r>
              <a:r>
                <a:rPr lang="en-US" altLang="zh-CN" sz="1800" baseline="-25000" dirty="0" smtClean="0"/>
                <a:t>1</a:t>
              </a:r>
              <a:r>
                <a:rPr lang="en-US" altLang="zh-CN" sz="1800" dirty="0" smtClean="0"/>
                <a:t>, P</a:t>
              </a:r>
              <a:r>
                <a:rPr lang="en-US" altLang="zh-CN" sz="1800" baseline="-25000" dirty="0" smtClean="0"/>
                <a:t>3</a:t>
              </a:r>
              <a:r>
                <a:rPr lang="en-US" altLang="zh-CN" sz="1800" dirty="0" smtClean="0"/>
                <a:t>, P</a:t>
              </a:r>
              <a:r>
                <a:rPr lang="en-US" altLang="zh-CN" sz="1800" baseline="-25000" dirty="0" smtClean="0"/>
                <a:t>4</a:t>
              </a:r>
              <a:r>
                <a:rPr lang="en-US" altLang="zh-CN" sz="1800" dirty="0" smtClean="0"/>
                <a:t>&gt; </a:t>
              </a:r>
              <a:r>
                <a:rPr lang="zh-CN" altLang="en-US" sz="1800" dirty="0" smtClean="0"/>
                <a:t>对于所有的</a:t>
              </a:r>
              <a:r>
                <a:rPr lang="en-US" altLang="zh-CN" sz="1800" dirty="0" err="1" smtClean="0"/>
                <a:t>i</a:t>
              </a:r>
              <a:r>
                <a:rPr lang="zh-CN" altLang="en-US" sz="1800" dirty="0" smtClean="0"/>
                <a:t>，都可满足</a:t>
              </a:r>
              <a:r>
                <a:rPr lang="en-US" altLang="zh-CN" sz="1800" dirty="0" smtClean="0"/>
                <a:t>Finish[</a:t>
              </a:r>
              <a:r>
                <a:rPr lang="en-US" altLang="zh-CN" sz="1800" dirty="0" err="1" smtClean="0"/>
                <a:t>i</a:t>
              </a:r>
              <a:r>
                <a:rPr lang="en-US" altLang="zh-CN" sz="1800" dirty="0" smtClean="0"/>
                <a:t>] = true</a:t>
              </a:r>
              <a:endParaRPr lang="en-US" altLang="zh-CN" sz="1800" dirty="0"/>
            </a:p>
          </p:txBody>
        </p:sp>
        <p:sp>
          <p:nvSpPr>
            <p:cNvPr id="118" name="TextBox 33"/>
            <p:cNvSpPr txBox="1"/>
            <p:nvPr/>
          </p:nvSpPr>
          <p:spPr>
            <a:xfrm>
              <a:off x="844893" y="44436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7725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内容占位符 2"/>
          <p:cNvSpPr txBox="1">
            <a:spLocks/>
          </p:cNvSpPr>
          <p:nvPr/>
        </p:nvSpPr>
        <p:spPr>
          <a:xfrm>
            <a:off x="870606" y="4443634"/>
            <a:ext cx="6967586" cy="6998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600" dirty="0" smtClean="0"/>
              <a:t>可以通过回收进程</a:t>
            </a:r>
            <a:r>
              <a:rPr lang="en-US" altLang="zh-CN" sz="1600" dirty="0" smtClean="0"/>
              <a:t>P</a:t>
            </a:r>
            <a:r>
              <a:rPr lang="en-US" altLang="zh-CN" sz="1600" baseline="-25000" dirty="0" smtClean="0"/>
              <a:t>0</a:t>
            </a:r>
            <a:r>
              <a:rPr lang="zh-CN" altLang="en-US" sz="1600" dirty="0" smtClean="0"/>
              <a:t>占用的资源，但资源不足以无法完成其他进程请求</a:t>
            </a:r>
            <a:endParaRPr lang="en-US" altLang="zh-CN" sz="1600" dirty="0" smtClean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600" dirty="0" smtClean="0"/>
              <a:t>死锁存在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包括进程</a:t>
            </a:r>
            <a:r>
              <a:rPr lang="en-US" altLang="zh-CN" sz="1600" dirty="0" smtClean="0"/>
              <a:t>P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, P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, P</a:t>
            </a:r>
            <a:r>
              <a:rPr lang="en-US" altLang="zh-CN" sz="1600" baseline="-25000" dirty="0" smtClean="0"/>
              <a:t>3</a:t>
            </a:r>
            <a:r>
              <a:rPr lang="en-US" altLang="zh-CN" sz="1600" dirty="0" smtClean="0"/>
              <a:t>, P</a:t>
            </a:r>
            <a:r>
              <a:rPr lang="en-US" altLang="zh-CN" sz="1600" baseline="-25000" dirty="0" smtClean="0"/>
              <a:t>4</a:t>
            </a:r>
            <a:endParaRPr lang="en-US" altLang="zh-CN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1929764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死锁检测算法的使用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949446"/>
            <a:ext cx="4727239" cy="671518"/>
            <a:chOff x="844893" y="1949446"/>
            <a:chExt cx="4727239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949446"/>
              <a:ext cx="292895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资源图可能有多个循环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9494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2269221"/>
              <a:ext cx="4177147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难于分辨“造成”死锁的关键进程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6537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44893" y="1000114"/>
            <a:ext cx="5084429" cy="998540"/>
            <a:chOff x="844893" y="1000114"/>
            <a:chExt cx="5084429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7863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死锁检测的时间和周期选择依据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3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19204"/>
              <a:ext cx="260551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死锁多久可能会发生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1643056"/>
              <a:ext cx="260551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多少进程需要被回滚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9001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 smtClean="0"/>
              <a:t>进程访问资源的流程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62422" y="2378894"/>
            <a:ext cx="2113634" cy="696912"/>
            <a:chOff x="1262422" y="2378894"/>
            <a:chExt cx="2113634" cy="69691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83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378894"/>
              <a:ext cx="146250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请求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获取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413488" y="2688454"/>
              <a:ext cx="1962568" cy="387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申请空闲资源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5155867" cy="1060514"/>
            <a:chOff x="844893" y="1000114"/>
            <a:chExt cx="5155867" cy="106051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14327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资源类型</a:t>
              </a:r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, R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, . . .,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m</a:t>
              </a:r>
              <a:endParaRPr kumimoji="0" lang="zh-CN" altLang="en-US" b="1" i="0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53006"/>
              <a:ext cx="460577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CPU</a:t>
              </a:r>
              <a:r>
                <a:rPr lang="zh-CN" altLang="en-US" dirty="0" smtClean="0"/>
                <a:t>执行时间、内存空间、</a:t>
              </a:r>
              <a:r>
                <a:rPr lang="en-US" altLang="zh-CN" dirty="0" smtClean="0"/>
                <a:t>I/O</a:t>
              </a:r>
              <a:r>
                <a:rPr lang="zh-CN" altLang="en-US" dirty="0" smtClean="0"/>
                <a:t>设备等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60518"/>
              <a:ext cx="292895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每类资源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i</a:t>
              </a:r>
              <a:r>
                <a:rPr lang="zh-CN" altLang="en-US" dirty="0" smtClean="0"/>
                <a:t>有</a:t>
              </a:r>
              <a:r>
                <a:rPr lang="en-US" altLang="zh-CN" dirty="0" err="1" smtClean="0"/>
                <a:t>W</a:t>
              </a:r>
              <a:r>
                <a:rPr lang="en-US" altLang="zh-CN" baseline="-25000" dirty="0" err="1" smtClean="0"/>
                <a:t>i</a:t>
              </a:r>
              <a:r>
                <a:rPr lang="zh-CN" altLang="en-US" dirty="0" smtClean="0"/>
                <a:t>个实例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605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86755"/>
            <a:ext cx="2869851" cy="400110"/>
            <a:chOff x="844893" y="1986755"/>
            <a:chExt cx="2869851" cy="400110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986755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进程访问资源的流程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9867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075806"/>
            <a:ext cx="2113634" cy="706442"/>
            <a:chOff x="1262422" y="3075806"/>
            <a:chExt cx="2113634" cy="70644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678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075806"/>
              <a:ext cx="1462502" cy="3905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使用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13488" y="3394896"/>
              <a:ext cx="1962568" cy="387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进程占用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78056"/>
            <a:ext cx="3460094" cy="706442"/>
            <a:chOff x="1262422" y="3778056"/>
            <a:chExt cx="3460094" cy="7064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70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778056"/>
              <a:ext cx="819560" cy="3905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释放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402625" y="4097146"/>
              <a:ext cx="3319891" cy="387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资源状态由占用变成空闲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死锁恢复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进程终止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2941289" cy="400110"/>
            <a:chOff x="844893" y="1000114"/>
            <a:chExt cx="2941289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终止所有的死锁进程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292352"/>
            <a:ext cx="5238404" cy="355598"/>
            <a:chOff x="1262422" y="2292352"/>
            <a:chExt cx="5238404" cy="35559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97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2292352"/>
              <a:ext cx="510584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进程已运行时间以及还需运行时间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68456"/>
            <a:ext cx="3227041" cy="671518"/>
            <a:chOff x="844893" y="1668456"/>
            <a:chExt cx="3227041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68456"/>
              <a:ext cx="292895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终止进程的顺序应该是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684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88231"/>
              <a:ext cx="17482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进程的优先级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8438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1331904"/>
            <a:ext cx="5227305" cy="400110"/>
            <a:chOff x="844893" y="1331904"/>
            <a:chExt cx="5227305" cy="400110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331904"/>
              <a:ext cx="492922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一次只终止一个进程直到死锁消除</a:t>
              </a:r>
              <a:endParaRPr lang="en-US" altLang="zh-CN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35330"/>
            <a:ext cx="2809512" cy="355598"/>
            <a:chOff x="1262422" y="3235330"/>
            <a:chExt cx="2809512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401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35330"/>
              <a:ext cx="267694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终止进程数目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616204"/>
            <a:ext cx="3741626" cy="666748"/>
            <a:chOff x="1262422" y="2616204"/>
            <a:chExt cx="3741626" cy="66674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0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616204"/>
              <a:ext cx="360906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进程已占用资源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931209"/>
              <a:ext cx="267694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lang="zh-CN" altLang="en-US" dirty="0" smtClean="0"/>
                <a:t>完成需要的资源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73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62422" y="3559182"/>
            <a:ext cx="2952388" cy="355598"/>
            <a:chOff x="1262422" y="3559182"/>
            <a:chExt cx="2952388" cy="35559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639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3559182"/>
              <a:ext cx="281982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进程是交互还是批处理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6376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死锁恢复：资源抢占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2441223" cy="674688"/>
            <a:chOff x="844893" y="1000114"/>
            <a:chExt cx="2441223" cy="6746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07170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选择被抢占进程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3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19204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最小成本目标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5727371" cy="671518"/>
            <a:chOff x="844893" y="1643056"/>
            <a:chExt cx="5727371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43056"/>
              <a:ext cx="135732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进程回退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62831"/>
              <a:ext cx="517727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返回到一些安全状态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重启进程到安全状态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898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2271366"/>
            <a:ext cx="4655801" cy="671518"/>
            <a:chOff x="844893" y="2271366"/>
            <a:chExt cx="4655801" cy="67151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71366"/>
              <a:ext cx="178595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可能出现饥饿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2713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591141"/>
              <a:ext cx="410570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同一进程可能一直被选作被抢占者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729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0930101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294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1937379"/>
            <a:ext cx="5667032" cy="641350"/>
            <a:chOff x="1262422" y="1963978"/>
            <a:chExt cx="5667032" cy="641350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6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249730"/>
              <a:ext cx="446289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软件：文件、数据库和信号量等数据结构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335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63978"/>
              <a:ext cx="5534469" cy="2984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硬件：处理器、</a:t>
              </a:r>
              <a:r>
                <a:rPr lang="en-US" altLang="zh-CN" sz="1600" dirty="0" smtClean="0"/>
                <a:t>I / O</a:t>
              </a:r>
              <a:r>
                <a:rPr lang="zh-CN" altLang="en-US" sz="1600" dirty="0" smtClean="0"/>
                <a:t>通道、主和副存储器、设备等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39234"/>
            <a:ext cx="2155471" cy="369332"/>
            <a:chOff x="844893" y="2500312"/>
            <a:chExt cx="2155471" cy="36933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500312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可能出现死锁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50031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62422" y="2308566"/>
            <a:ext cx="4952652" cy="369890"/>
            <a:chOff x="1262422" y="2833934"/>
            <a:chExt cx="4952652" cy="369890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908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394985" y="2833934"/>
              <a:ext cx="4820089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每个进程占用一部分资源并请求其它资源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979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39234"/>
            <a:ext cx="2155471" cy="369332"/>
            <a:chOff x="844893" y="2500312"/>
            <a:chExt cx="2155471" cy="36933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500312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可能出现死锁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50031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69025"/>
            <a:ext cx="5012991" cy="734465"/>
            <a:chOff x="844893" y="3671123"/>
            <a:chExt cx="5012991" cy="734465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4035698"/>
              <a:ext cx="4462899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在</a:t>
              </a:r>
              <a:r>
                <a:rPr lang="en-US" altLang="zh-CN" sz="1600" dirty="0" smtClean="0"/>
                <a:t>I/O</a:t>
              </a:r>
              <a:r>
                <a:rPr lang="zh-CN" altLang="en-US" sz="1600" dirty="0" smtClean="0"/>
                <a:t>缓冲区的中断、信号、消息等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142976" y="3671123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消耗资源示例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36711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5763" y="2273742"/>
            <a:ext cx="4000528" cy="651078"/>
            <a:chOff x="385763" y="3075840"/>
            <a:chExt cx="4000528" cy="651078"/>
          </a:xfrm>
        </p:grpSpPr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142976" y="3357586"/>
              <a:ext cx="207170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资源创建和销毁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893" y="335758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385763" y="307584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消耗资源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(Consumable resource)</a:t>
              </a:r>
              <a:endParaRPr lang="en-US" altLang="zh-CN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5745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39234"/>
            <a:ext cx="2155471" cy="369332"/>
            <a:chOff x="844893" y="2500312"/>
            <a:chExt cx="2155471" cy="36933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500312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可能出现死锁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50031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69025"/>
            <a:ext cx="2155471" cy="369332"/>
            <a:chOff x="844893" y="3671123"/>
            <a:chExt cx="2155471" cy="369332"/>
          </a:xfrm>
        </p:grpSpPr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142976" y="3671123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消耗资源示例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36711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194424"/>
            <a:ext cx="4370049" cy="727431"/>
            <a:chOff x="844893" y="4301347"/>
            <a:chExt cx="4370049" cy="727431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228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4658888"/>
              <a:ext cx="3819957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进程间相互等待接收对方的消息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142976" y="4301347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可能出现死锁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4893" y="43013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5763" y="2273742"/>
            <a:ext cx="4000528" cy="651078"/>
            <a:chOff x="385763" y="3075840"/>
            <a:chExt cx="4000528" cy="651078"/>
          </a:xfrm>
        </p:grpSpPr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142976" y="3357586"/>
              <a:ext cx="207170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资源创建和销毁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893" y="335758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385763" y="307584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消耗资源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(Consumable resource)</a:t>
              </a:r>
              <a:endParaRPr lang="en-US" altLang="zh-CN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5587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3620</Words>
  <Application>Microsoft Office PowerPoint</Application>
  <PresentationFormat>全屏显示(16:9)</PresentationFormat>
  <Paragraphs>1270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Monotype Sorts</vt:lpstr>
      <vt:lpstr>MS PGothic</vt:lpstr>
      <vt:lpstr>东文宋体</vt:lpstr>
      <vt:lpstr>宋体</vt:lpstr>
      <vt:lpstr>微软雅黑</vt:lpstr>
      <vt:lpstr>张海山锐谐体2.0-授权联系：Samtype@QQ.com</vt:lpstr>
      <vt:lpstr>Arial</vt:lpstr>
      <vt:lpstr>Calibri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991</cp:revision>
  <dcterms:created xsi:type="dcterms:W3CDTF">2015-01-11T06:38:50Z</dcterms:created>
  <dcterms:modified xsi:type="dcterms:W3CDTF">2020-09-03T02:36:36Z</dcterms:modified>
</cp:coreProperties>
</file>