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68" r:id="rId2"/>
    <p:sldId id="569" r:id="rId3"/>
    <p:sldId id="541" r:id="rId4"/>
    <p:sldId id="547" r:id="rId5"/>
    <p:sldId id="571" r:id="rId6"/>
    <p:sldId id="572" r:id="rId7"/>
    <p:sldId id="548" r:id="rId8"/>
    <p:sldId id="578" r:id="rId9"/>
    <p:sldId id="549" r:id="rId10"/>
    <p:sldId id="573" r:id="rId11"/>
    <p:sldId id="550" r:id="rId12"/>
    <p:sldId id="575" r:id="rId13"/>
    <p:sldId id="576" r:id="rId14"/>
    <p:sldId id="577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79" r:id="rId23"/>
    <p:sldId id="558" r:id="rId24"/>
    <p:sldId id="559" r:id="rId25"/>
    <p:sldId id="560" r:id="rId26"/>
    <p:sldId id="561" r:id="rId27"/>
    <p:sldId id="562" r:id="rId28"/>
    <p:sldId id="563" r:id="rId29"/>
    <p:sldId id="542" r:id="rId30"/>
    <p:sldId id="565" r:id="rId31"/>
    <p:sldId id="566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4" r:id="rId46"/>
    <p:sldId id="595" r:id="rId47"/>
    <p:sldId id="596" r:id="rId48"/>
    <p:sldId id="597" r:id="rId49"/>
    <p:sldId id="598" r:id="rId50"/>
    <p:sldId id="599" r:id="rId51"/>
    <p:sldId id="600" r:id="rId52"/>
    <p:sldId id="601" r:id="rId53"/>
    <p:sldId id="602" r:id="rId54"/>
    <p:sldId id="603" r:id="rId55"/>
    <p:sldId id="604" r:id="rId56"/>
    <p:sldId id="605" r:id="rId57"/>
    <p:sldId id="606" r:id="rId58"/>
    <p:sldId id="608" r:id="rId59"/>
    <p:sldId id="609" r:id="rId60"/>
    <p:sldId id="610" r:id="rId61"/>
    <p:sldId id="611" r:id="rId6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53" d="100"/>
          <a:sy n="153" d="100"/>
        </p:scale>
        <p:origin x="104" y="252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0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2020/10/23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80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6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5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25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28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14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5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09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00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4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2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7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5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4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0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3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8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187068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1870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529971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52997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1887161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18871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23074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230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5879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58793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5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893" y="144292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内核跟踪进程打开的所有文件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86209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操作系统为每个进程维护一个打开文件表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23583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文件描述符是打开文件的标识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11624" y="301071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2609696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5652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80737" y="168659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最近一次读写位置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每个进程分别维护</a:t>
              </a:r>
              <a:r>
                <a:rPr lang="zh-CN" altLang="en-US" dirty="0" smtClean="0"/>
                <a:t>自己的打开文件指针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07755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当前打开文件的次数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>
                <a:spcBef>
                  <a:spcPts val="788"/>
                </a:spcBef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 smtClean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102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3" name="内容占位符 2"/>
          <p:cNvSpPr txBox="1">
            <a:spLocks/>
          </p:cNvSpPr>
          <p:nvPr/>
        </p:nvSpPr>
        <p:spPr>
          <a:xfrm>
            <a:off x="1680738" y="242727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缓存数据访问信息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9762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40915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619672" y="276475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 smtClean="0"/>
              <a:t>每个进程的文件访问</a:t>
            </a:r>
            <a:r>
              <a:rPr lang="zh-CN" altLang="en-US" dirty="0"/>
              <a:t>模式信息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9833918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文件的用户视图和系统视图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798413" cy="695330"/>
            <a:chOff x="844893" y="1019164"/>
            <a:chExt cx="2798413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文件的用户视图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持久的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663238"/>
            <a:ext cx="5298743" cy="1023492"/>
            <a:chOff x="844893" y="1663238"/>
            <a:chExt cx="5298743" cy="102349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663238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系统访问接口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63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000246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字节序列</a:t>
              </a:r>
              <a:r>
                <a:rPr lang="zh-CN" altLang="en-US" dirty="0" smtClean="0"/>
                <a:t>的集合</a:t>
              </a:r>
              <a:r>
                <a:rPr lang="en-US" altLang="zh-CN" dirty="0" smtClean="0"/>
                <a:t>(UNIX)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31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328408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系统不关心存储在磁盘上的数据结构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49075"/>
            <a:ext cx="4870115" cy="796250"/>
            <a:chOff x="844893" y="2649075"/>
            <a:chExt cx="4870115" cy="79625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64907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操作系统的文件视图</a:t>
              </a:r>
              <a:endParaRPr lang="en-US" altLang="zh-CN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64907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16697"/>
              <a:ext cx="25606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数据块的集合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01" y="31477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397434"/>
            <a:ext cx="5667032" cy="686484"/>
            <a:chOff x="1262422" y="3397434"/>
            <a:chExt cx="5667032" cy="68648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022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94985" y="3397434"/>
              <a:ext cx="553446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数据块是逻辑存储单元，而扇区是物理存储单元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30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725596"/>
              <a:ext cx="26055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块大小&lt;&gt;</a:t>
              </a:r>
              <a:r>
                <a:rPr lang="en-US" altLang="zh-CN" dirty="0" smtClean="0">
                  <a:sym typeface="Symbol" charset="0"/>
                </a:rPr>
                <a:t> </a:t>
              </a:r>
              <a:r>
                <a:rPr lang="zh-CN" altLang="en-US" dirty="0" smtClean="0">
                  <a:sym typeface="Symbol" charset="0"/>
                </a:rPr>
                <a:t>扇区大小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用户视图到系统视图的转换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19164"/>
            <a:ext cx="3512793" cy="428628"/>
            <a:chOff x="844893" y="1019164"/>
            <a:chExt cx="351279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进程读文件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1356172"/>
            <a:ext cx="3525602" cy="358322"/>
            <a:chOff x="1262422" y="1356172"/>
            <a:chExt cx="3525602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339303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获取字节所在的数据块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44893" y="1985732"/>
            <a:ext cx="3727107" cy="428628"/>
            <a:chOff x="844893" y="1985732"/>
            <a:chExt cx="3727107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985732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进程写文件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9857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22740"/>
            <a:ext cx="2373474" cy="358322"/>
            <a:chOff x="1262422" y="2322740"/>
            <a:chExt cx="237347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322740"/>
              <a:ext cx="22409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获取数据块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50902"/>
            <a:ext cx="3165562" cy="358322"/>
            <a:chOff x="1262422" y="2650902"/>
            <a:chExt cx="3165562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55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650902"/>
              <a:ext cx="30329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修改数据块中对应部分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98380"/>
            <a:ext cx="4870115" cy="428628"/>
            <a:chOff x="844893" y="3298380"/>
            <a:chExt cx="4870115" cy="42862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3298380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文件系统中的基本操作单位是数据块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3298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7309" y="3672809"/>
            <a:ext cx="5652145" cy="650874"/>
            <a:chOff x="1277309" y="3635388"/>
            <a:chExt cx="5652145" cy="650874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309" y="37141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635388"/>
              <a:ext cx="5534469" cy="6508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getc</a:t>
              </a:r>
              <a:r>
                <a:rPr lang="en-US" altLang="zh-CN" dirty="0" smtClean="0"/>
                <a:t>()</a:t>
              </a:r>
              <a:r>
                <a:rPr lang="zh-CN" altLang="en-US" dirty="0" smtClean="0"/>
                <a:t>和</a:t>
              </a:r>
              <a:r>
                <a:rPr lang="en-US" altLang="zh-CN" dirty="0" err="1" smtClean="0"/>
                <a:t>putc</a:t>
              </a:r>
              <a:r>
                <a:rPr lang="en-US" altLang="zh-CN" dirty="0" smtClean="0"/>
                <a:t>()</a:t>
              </a:r>
              <a:r>
                <a:rPr lang="zh-CN" altLang="en-US" dirty="0" smtClean="0">
                  <a:sym typeface="Symbol" charset="0"/>
                </a:rPr>
                <a:t>即使每次只访问</a:t>
              </a:r>
              <a:r>
                <a:rPr lang="en-US" altLang="zh-CN" dirty="0" smtClean="0">
                  <a:sym typeface="Symbol" charset="0"/>
                </a:rPr>
                <a:t>1</a:t>
              </a:r>
              <a:r>
                <a:rPr lang="zh-CN" altLang="en-US" dirty="0" smtClean="0">
                  <a:sym typeface="Symbol" charset="0"/>
                </a:rPr>
                <a:t>字节的数据，也需要缓存目标数据</a:t>
              </a:r>
              <a:r>
                <a:rPr lang="en-US" altLang="zh-CN" dirty="0" smtClean="0">
                  <a:sym typeface="Symbol" charset="0"/>
                </a:rPr>
                <a:t>4096</a:t>
              </a:r>
              <a:r>
                <a:rPr lang="zh-CN" altLang="en-US" dirty="0" smtClean="0">
                  <a:sym typeface="Symbol" charset="0"/>
                </a:rPr>
                <a:t>字节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72084"/>
            <a:ext cx="3237570" cy="358322"/>
            <a:chOff x="1262422" y="1672084"/>
            <a:chExt cx="3237570" cy="358322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72084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返回数据块内对应部分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75430"/>
            <a:ext cx="2157450" cy="358322"/>
            <a:chOff x="1262422" y="2975430"/>
            <a:chExt cx="2157450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02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2975430"/>
              <a:ext cx="202488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写回数据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访问模式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55640"/>
            <a:ext cx="7759555" cy="428628"/>
            <a:chOff x="844893" y="755640"/>
            <a:chExt cx="775955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5640"/>
              <a:ext cx="74614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 smtClean="0"/>
                <a:t>操作系统需要了解进程如何访问文件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5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27584" y="1131590"/>
            <a:ext cx="5328592" cy="700998"/>
            <a:chOff x="827584" y="1131590"/>
            <a:chExt cx="5328592" cy="70099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25667" y="113159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顺序访问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按字节依次读取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584" y="11315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15790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77676" y="1474266"/>
              <a:ext cx="4778500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大多数的文件访问都是顺序访问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789046"/>
            <a:ext cx="5441619" cy="1014646"/>
            <a:chOff x="827584" y="1789046"/>
            <a:chExt cx="5441619" cy="1014646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25667" y="178904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随机访问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从中间读写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17890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2230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77676" y="2126054"/>
              <a:ext cx="281982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不常用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但仍然重要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07636" y="2438570"/>
              <a:ext cx="46615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虚拟内存中把内存页存储在文件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2715766"/>
            <a:ext cx="4752527" cy="428628"/>
            <a:chOff x="827584" y="2715766"/>
            <a:chExt cx="4752527" cy="428628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125666" y="2715766"/>
              <a:ext cx="445444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索引访问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依据数据特征索引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7584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5113" y="3052774"/>
            <a:ext cx="5559135" cy="679902"/>
            <a:chOff x="1245113" y="3052774"/>
            <a:chExt cx="5559135" cy="67990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157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77676" y="3052774"/>
              <a:ext cx="5426572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通常操作系统不完整提供索引访问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4723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77676" y="3367554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数据库是建立在索引内容的磁盘访问上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索引文件示例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16200000" flipH="1">
            <a:off x="-9894195" y="2536031"/>
            <a:ext cx="1293027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167185" y="1339394"/>
            <a:ext cx="2997814" cy="3499312"/>
            <a:chOff x="4167185" y="1339394"/>
            <a:chExt cx="2997814" cy="3499312"/>
          </a:xfrm>
        </p:grpSpPr>
        <p:sp>
          <p:nvSpPr>
            <p:cNvPr id="39" name="矩形 38"/>
            <p:cNvSpPr/>
            <p:nvPr/>
          </p:nvSpPr>
          <p:spPr>
            <a:xfrm>
              <a:off x="4214810" y="1339394"/>
              <a:ext cx="2916000" cy="3168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214810" y="2025878"/>
              <a:ext cx="291600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179223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6465901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67185" y="202587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Smith,John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19718" y="2025878"/>
              <a:ext cx="1379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50" dirty="0" smtClean="0">
                  <a:solidFill>
                    <a:srgbClr val="11576A"/>
                  </a:solidFill>
                  <a:latin typeface="+mn-ea"/>
                </a:rPr>
                <a:t>social-security</a:t>
              </a:r>
              <a:endParaRPr lang="zh-CN" altLang="en-US" sz="16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43702" y="202587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age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628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数据文件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50" name="上箭头 49"/>
          <p:cNvSpPr/>
          <p:nvPr/>
        </p:nvSpPr>
        <p:spPr>
          <a:xfrm rot="2700000">
            <a:off x="3295801" y="1916631"/>
            <a:ext cx="324000" cy="2016000"/>
          </a:xfrm>
          <a:prstGeom prst="up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38161" y="964714"/>
            <a:ext cx="2262315" cy="3873992"/>
            <a:chOff x="738161" y="964714"/>
            <a:chExt cx="2262315" cy="3873992"/>
          </a:xfrm>
        </p:grpSpPr>
        <p:grpSp>
          <p:nvGrpSpPr>
            <p:cNvPr id="12" name="组合 11"/>
            <p:cNvGrpSpPr/>
            <p:nvPr/>
          </p:nvGrpSpPr>
          <p:grpSpPr>
            <a:xfrm>
              <a:off x="785786" y="1303146"/>
              <a:ext cx="2143140" cy="365542"/>
              <a:chOff x="785786" y="1071552"/>
              <a:chExt cx="2143140" cy="36554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76274" y="1098540"/>
                <a:ext cx="8963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Adams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85786" y="1660336"/>
              <a:ext cx="2143140" cy="365542"/>
              <a:chOff x="785786" y="1071552"/>
              <a:chExt cx="2143140" cy="36554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876274" y="1098540"/>
                <a:ext cx="8690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Arthur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85786" y="2017526"/>
              <a:ext cx="2143140" cy="365542"/>
              <a:chOff x="785786" y="1071552"/>
              <a:chExt cx="2143140" cy="36554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0"/>
                <a:endCxn id="18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33424" y="1098540"/>
                <a:ext cx="7793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Asher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85786" y="2383069"/>
              <a:ext cx="2143140" cy="1057670"/>
              <a:chOff x="785786" y="1071552"/>
              <a:chExt cx="2143140" cy="3579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5400000">
                <a:off x="1323834" y="961923"/>
                <a:ext cx="1965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11576A"/>
                    </a:solidFill>
                    <a:latin typeface="+mj-ea"/>
                    <a:ea typeface="+mj-ea"/>
                    <a:cs typeface="Aharoni" pitchFamily="2" charset="-79"/>
                  </a:rPr>
                  <a:t>…</a:t>
                </a:r>
                <a:endParaRPr lang="zh-CN" altLang="en-US" sz="3200" b="1" dirty="0">
                  <a:solidFill>
                    <a:srgbClr val="11576A"/>
                  </a:solidFill>
                  <a:latin typeface="+mj-ea"/>
                  <a:ea typeface="+mj-ea"/>
                  <a:cs typeface="Aharoni" pitchFamily="2" charset="-79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85786" y="3435588"/>
              <a:ext cx="214314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0"/>
              <a:endCxn id="26" idx="2"/>
            </p:cNvCxnSpPr>
            <p:nvPr/>
          </p:nvCxnSpPr>
          <p:spPr>
            <a:xfrm rot="16200000" flipH="1">
              <a:off x="1678761" y="361418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4374" y="3462576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Smith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5786" y="3792778"/>
              <a:ext cx="2143140" cy="70354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161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索引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4982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位置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0277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索引文件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815810" y="96471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文件内部结构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159155" cy="695330"/>
            <a:chOff x="844893" y="1019164"/>
            <a:chExt cx="4159155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0715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无结构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360906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单词、字节序列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44893" y="1670952"/>
            <a:ext cx="2298347" cy="428628"/>
            <a:chOff x="844893" y="1670952"/>
            <a:chExt cx="2298347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67095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简单记录结构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709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007960"/>
            <a:ext cx="1437370" cy="358322"/>
            <a:chOff x="1262422" y="2007960"/>
            <a:chExt cx="143737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2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007960"/>
              <a:ext cx="13048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336122"/>
            <a:ext cx="1523628" cy="358322"/>
            <a:chOff x="1262422" y="2336122"/>
            <a:chExt cx="152362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336122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固定长度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3600"/>
            <a:ext cx="1655405" cy="428628"/>
            <a:chOff x="844893" y="2983600"/>
            <a:chExt cx="1655405" cy="42862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98360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复杂结构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3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320608"/>
            <a:ext cx="4309710" cy="436560"/>
            <a:chOff x="1262422" y="3320608"/>
            <a:chExt cx="4309710" cy="436560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253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320608"/>
              <a:ext cx="417714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格式化的文档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如</a:t>
              </a:r>
              <a:r>
                <a:rPr lang="en-US" altLang="zh-CN" dirty="0" smtClean="0"/>
                <a:t>, MS Word, PDF)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60650"/>
            <a:ext cx="1523628" cy="358322"/>
            <a:chOff x="1262422" y="2660650"/>
            <a:chExt cx="1523628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5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2660650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可变长度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55233"/>
            <a:ext cx="1737942" cy="436560"/>
            <a:chOff x="1262422" y="3655233"/>
            <a:chExt cx="1737942" cy="43656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48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94985" y="3655233"/>
              <a:ext cx="1605379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可执行文件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71482"/>
            <a:ext cx="1095000" cy="436560"/>
            <a:chOff x="1262422" y="3971482"/>
            <a:chExt cx="1095000" cy="436560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5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971482"/>
              <a:ext cx="96243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…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文件系统的概念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文件系统和文</a:t>
            </a:r>
            <a:r>
              <a:rPr lang="zh-CN" altLang="en-US" dirty="0" smtClean="0">
                <a:solidFill>
                  <a:srgbClr val="C00000"/>
                </a:solidFill>
              </a:rPr>
              <a:t>件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</a:t>
            </a:r>
            <a:r>
              <a:rPr lang="zh-CN" altLang="en-US" dirty="0" smtClean="0"/>
              <a:t>符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文件别名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079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文件共享和访问控制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655801" cy="428628"/>
            <a:chOff x="844893" y="915566"/>
            <a:chExt cx="465580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多用户系统</a:t>
              </a:r>
              <a:r>
                <a:rPr lang="zh-CN" altLang="en-US" dirty="0" smtClean="0"/>
                <a:t>中的文件共享是很必要的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252574"/>
            <a:ext cx="1655405" cy="428628"/>
            <a:chOff x="844893" y="1252574"/>
            <a:chExt cx="1655405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25257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2525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589582"/>
            <a:ext cx="5829858" cy="358322"/>
            <a:chOff x="1262422" y="1589582"/>
            <a:chExt cx="58298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94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589582"/>
              <a:ext cx="56972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每个用户能够获得哪些文件的哪些访问权限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17744"/>
            <a:ext cx="5166966" cy="358322"/>
            <a:chOff x="1262422" y="1917744"/>
            <a:chExt cx="5166966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25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917744"/>
              <a:ext cx="50344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访问模式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读、写、执行、删除、列表等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24810"/>
            <a:ext cx="3227041" cy="428628"/>
            <a:chOff x="844893" y="2224810"/>
            <a:chExt cx="3227041" cy="42862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2248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文件访问控制列表</a:t>
              </a:r>
              <a:r>
                <a:rPr lang="en-US" altLang="zh-CN" dirty="0" smtClean="0"/>
                <a:t>(ACL)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2248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561818"/>
            <a:ext cx="2452322" cy="365122"/>
            <a:chOff x="1262422" y="2561818"/>
            <a:chExt cx="2452322" cy="365122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6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2561818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&lt;</a:t>
              </a:r>
              <a:r>
                <a:rPr lang="zh-CN" altLang="en-US" dirty="0" smtClean="0"/>
                <a:t>文件实体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权限</a:t>
              </a:r>
              <a:r>
                <a:rPr lang="en-US" altLang="zh-CN" dirty="0" smtClean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84753"/>
            <a:ext cx="1655405" cy="428628"/>
            <a:chOff x="844893" y="2884753"/>
            <a:chExt cx="1655405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2884753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Unix</a:t>
              </a:r>
              <a:r>
                <a:rPr lang="zh-CN" altLang="en-US" dirty="0" smtClean="0"/>
                <a:t>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8847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221761"/>
            <a:ext cx="4095396" cy="365122"/>
            <a:chOff x="1262422" y="3221761"/>
            <a:chExt cx="409539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265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22176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&lt;</a:t>
              </a:r>
              <a:r>
                <a:rPr lang="zh-CN" altLang="en-US" dirty="0" smtClean="0"/>
                <a:t>用户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组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所有人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读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写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可执行</a:t>
              </a:r>
              <a:r>
                <a:rPr lang="en-US" altLang="zh-CN" dirty="0" smtClean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538590"/>
            <a:ext cx="6333914" cy="644074"/>
            <a:chOff x="1262422" y="3538590"/>
            <a:chExt cx="6333914" cy="644074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433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538590"/>
              <a:ext cx="6201351" cy="6440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用户标识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识别用户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表明每个用户所允许的权限及保护模式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32322"/>
            <a:ext cx="5524156" cy="365122"/>
            <a:chOff x="1262422" y="4132322"/>
            <a:chExt cx="5524156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370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4132322"/>
              <a:ext cx="539159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组标识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允许用户组成组，并指定了组访问权限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语义一致性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155867" cy="428628"/>
            <a:chOff x="844893" y="1019164"/>
            <a:chExt cx="515586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48577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规定多进程如何同时访问共享文件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275235"/>
            <a:ext cx="4512925" cy="702130"/>
            <a:chOff x="844893" y="3275235"/>
            <a:chExt cx="4512925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3275235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会话语义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612243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写入内容只有当文件关闭时可见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2532"/>
            <a:ext cx="5870247" cy="1293598"/>
            <a:chOff x="844893" y="1992532"/>
            <a:chExt cx="5870247" cy="129359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1992532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Unix </a:t>
              </a:r>
              <a:r>
                <a:rPr lang="zh-CN" altLang="en-US" dirty="0" smtClean="0"/>
                <a:t>文件系统</a:t>
              </a:r>
              <a:r>
                <a:rPr lang="en-US" altLang="zh-CN" dirty="0" smtClean="0"/>
                <a:t>(UFS)</a:t>
              </a:r>
              <a:r>
                <a:rPr lang="zh-CN" altLang="en-US" dirty="0" smtClean="0"/>
                <a:t>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9925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3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2329540"/>
              <a:ext cx="5320155" cy="6207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对打开文件的写入内容立即对其他打开同一文件的其他用户可见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2922140"/>
              <a:ext cx="5320155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共享文件指针允许多用户同时读取和写入文件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920226"/>
            <a:ext cx="5012991" cy="702130"/>
            <a:chOff x="844893" y="3920226"/>
            <a:chExt cx="5012991" cy="702130"/>
          </a:xfrm>
        </p:grpSpPr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142976" y="3920226"/>
              <a:ext cx="17728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读写锁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893" y="39202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620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4257234"/>
              <a:ext cx="446289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一些操作系统和文件系统提供该功能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357304"/>
            <a:ext cx="4166834" cy="686484"/>
            <a:chOff x="1262422" y="1357304"/>
            <a:chExt cx="4166834" cy="686484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与同步算法相似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因磁盘</a:t>
              </a:r>
              <a:r>
                <a:rPr lang="en-US" altLang="zh-CN" dirty="0" smtClean="0"/>
                <a:t>I/O</a:t>
              </a:r>
              <a:r>
                <a:rPr lang="zh-CN" altLang="en-US" dirty="0" smtClean="0"/>
                <a:t>和网络延迟而设计简单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en-US" altLang="zh-CN" dirty="0" smtClean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</a:t>
            </a:r>
            <a:r>
              <a:rPr lang="zh-CN" altLang="en-US" dirty="0" smtClean="0"/>
              <a:t>件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</a:t>
            </a:r>
            <a:r>
              <a:rPr lang="zh-CN" altLang="en-US" dirty="0" smtClean="0"/>
              <a:t>符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目录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文件别名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54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分层文件系统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2718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文件以目录的方式组织起来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966318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目录是一类特殊的文件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目录的内容是文件索引表</a:t>
              </a:r>
              <a:r>
                <a:rPr lang="en-US" altLang="zh-CN" sz="1600" dirty="0" smtClean="0"/>
                <a:t>&lt;</a:t>
              </a:r>
              <a:r>
                <a:rPr lang="zh-CN" altLang="en-US" sz="1600" dirty="0" smtClean="0"/>
                <a:t>文件名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指向文件的指针</a:t>
              </a:r>
              <a:r>
                <a:rPr lang="en-US" altLang="zh-CN" sz="1600" dirty="0" smtClean="0"/>
                <a:t>&gt;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43341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目录和文件的树型结构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早期的文件系统是扁平的</a:t>
              </a:r>
              <a:r>
                <a:rPr lang="en-US" altLang="zh-CN" sz="1600" dirty="0" smtClean="0"/>
                <a:t> (</a:t>
              </a:r>
              <a:r>
                <a:rPr lang="zh-CN" altLang="en-US" sz="1600" dirty="0" smtClean="0"/>
                <a:t>只有一层目录</a:t>
              </a:r>
              <a:r>
                <a:rPr lang="en-US" altLang="zh-CN" sz="1600" dirty="0" smtClean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100784"/>
            <a:ext cx="27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spell/mail/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prt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/first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2526" y="2221266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rgbClr val="11576A"/>
                    </a:solidFill>
                    <a:latin typeface="+mn-ea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solidFill>
                      <a:srgbClr val="11576A"/>
                    </a:solidFill>
                    <a:latin typeface="+mn-ea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rgbClr val="11576A"/>
                    </a:solidFill>
                    <a:latin typeface="+mn-ea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solidFill>
                      <a:srgbClr val="11576A"/>
                    </a:solidFill>
                    <a:latin typeface="+mn-ea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 smtClean="0">
                  <a:solidFill>
                    <a:srgbClr val="11576A"/>
                  </a:solidFill>
                  <a:latin typeface="+mn-ea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 smtClean="0">
                  <a:solidFill>
                    <a:srgbClr val="11576A"/>
                  </a:solidFill>
                  <a:latin typeface="+mn-ea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0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3817352"/>
            <a:ext cx="2159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4" y="221015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 smtClean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mail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prt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first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2" y="2230467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latin typeface="+mn-ea"/>
                  </a:rPr>
                  <a:t>programs</a:t>
                </a:r>
                <a:endParaRPr lang="zh-CN" altLang="en-US" sz="1000" b="1" spc="-100" dirty="0">
                  <a:latin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p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目录操作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863011" cy="428628"/>
            <a:chOff x="844893" y="1019164"/>
            <a:chExt cx="286301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5649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典型目录操作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57304"/>
            <a:ext cx="1380752" cy="358322"/>
            <a:chOff x="1262422" y="1357304"/>
            <a:chExt cx="1380752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搜索文件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1452190" cy="358322"/>
            <a:chOff x="1262422" y="1685466"/>
            <a:chExt cx="1452190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创建文件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84600"/>
            <a:ext cx="1452190" cy="313648"/>
            <a:chOff x="1262422" y="1984600"/>
            <a:chExt cx="1452190" cy="313648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893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984600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删除文件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75235"/>
            <a:ext cx="4870115" cy="428628"/>
            <a:chOff x="844893" y="3275235"/>
            <a:chExt cx="4870115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327523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操作系统应该只允许内核修改目录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12243"/>
            <a:ext cx="2452322" cy="365122"/>
            <a:chOff x="1262422" y="3612243"/>
            <a:chExt cx="2452322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612243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确保映射的完整性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22140"/>
            <a:ext cx="3523892" cy="363990"/>
            <a:chOff x="1262422" y="2922140"/>
            <a:chExt cx="3523892" cy="363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2922140"/>
              <a:ext cx="3391329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遍历路径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16372"/>
            <a:ext cx="4317690" cy="365122"/>
            <a:chOff x="1262422" y="3916372"/>
            <a:chExt cx="4317690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211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3916372"/>
              <a:ext cx="418512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应用程序通过系统调用访问目录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00512"/>
            <a:ext cx="1452190" cy="313648"/>
            <a:chOff x="1262422" y="2300512"/>
            <a:chExt cx="1452190" cy="313648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52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2300512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列目录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18010"/>
            <a:ext cx="1809380" cy="313648"/>
            <a:chOff x="1262422" y="2618010"/>
            <a:chExt cx="1809380" cy="313648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27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18010"/>
              <a:ext cx="167681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重命名文件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目录实现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文件名的线性列表，包涵了指向数据块的指针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编程简单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执行耗时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982784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哈希数据结构的线性表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>
                <a:spLocks/>
              </p:cNvSpPr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减少目录搜索时间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冲突</a:t>
              </a:r>
              <a:r>
                <a:rPr lang="en-US" altLang="zh-CN" dirty="0" smtClean="0"/>
                <a:t> – </a:t>
              </a:r>
              <a:r>
                <a:rPr lang="zh-CN" altLang="en-US" dirty="0" smtClean="0"/>
                <a:t>两个文</a:t>
              </a:r>
              <a:r>
                <a:rPr lang="zh-CN" altLang="en-US" dirty="0"/>
                <a:t>件名的哈希值</a:t>
              </a:r>
              <a:r>
                <a:rPr lang="zh-CN" altLang="en-US" dirty="0" smtClean="0"/>
                <a:t>相同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固定大小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文件别名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41286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4893" y="431789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以“快捷方式”指向其他文件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3" y="401626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2" y="1735931"/>
            <a:ext cx="16658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/count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/spell/count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0" y="135730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1350446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 smtClean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8" y="135730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w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all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words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5" y="2575972"/>
            <a:ext cx="22829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/w/list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/all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/spell/words/list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kumimoji="0" lang="zh-CN" alt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目录中的循环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44893" y="429851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更多实践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2740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1223682"/>
            <a:ext cx="30393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zh-CN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368459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99031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860899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 smtClean="0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 smtClean="0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0" y="860899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book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名字解析</a:t>
            </a:r>
            <a:r>
              <a:rPr lang="zh-CN" altLang="zh-CN" dirty="0"/>
              <a:t>（</a:t>
            </a:r>
            <a:r>
              <a:rPr lang="zh-CN" altLang="en-US" dirty="0" smtClean="0"/>
              <a:t>路径遍历）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74225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名字解析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把逻辑名字转换成物理资源（如文件）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206737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62422" y="108039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依据路径名，在文件系统中找到实际文件位置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40856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遍历文件目录直到找到目标文件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72220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举例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解析</a:t>
              </a:r>
              <a:r>
                <a:rPr lang="en-US" altLang="zh-CN" dirty="0" smtClean="0"/>
                <a:t>“/bin/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endParaRPr lang="en-US" altLang="zh-C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05921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读取根目录的文件头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在磁盘固定位置）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38411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</a:t>
              </a:r>
              <a:r>
                <a:rPr lang="zh-CN" altLang="en-US" dirty="0"/>
                <a:t>取根目录</a:t>
              </a:r>
              <a:r>
                <a:rPr lang="zh-CN" altLang="en-US" dirty="0" smtClean="0"/>
                <a:t>的数据块</a:t>
              </a:r>
              <a:r>
                <a:rPr lang="zh-CN" altLang="zh-CN" dirty="0"/>
                <a:t>，</a:t>
              </a:r>
              <a:r>
                <a:rPr lang="zh-CN" altLang="en-US" dirty="0" smtClean="0"/>
                <a:t>搜索</a:t>
              </a:r>
              <a:r>
                <a:rPr lang="en-US" altLang="zh-CN" dirty="0" smtClean="0"/>
                <a:t>“bin”</a:t>
              </a:r>
              <a:r>
                <a:rPr lang="zh-CN" altLang="en-US" dirty="0" smtClean="0"/>
                <a:t>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66201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读取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98790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读取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的数据块</a:t>
              </a:r>
              <a:r>
                <a:rPr lang="en-US" altLang="zh-CN" dirty="0" smtClean="0"/>
                <a:t>; </a:t>
              </a:r>
              <a:r>
                <a:rPr lang="zh-CN" altLang="en-US" dirty="0" smtClean="0"/>
                <a:t>搜索</a:t>
              </a:r>
              <a:r>
                <a:rPr lang="en-US" altLang="zh-CN" dirty="0" smtClean="0"/>
                <a:t>“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r>
                <a:rPr lang="zh-CN" altLang="en-US" dirty="0" smtClean="0"/>
                <a:t>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29497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读取</a:t>
              </a:r>
              <a:r>
                <a:rPr lang="en-US" altLang="zh-CN" dirty="0" err="1" smtClean="0"/>
                <a:t>ls</a:t>
              </a:r>
              <a:r>
                <a:rPr lang="zh-CN" altLang="en-US" dirty="0" smtClean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3" y="362880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当前工作目录</a:t>
              </a:r>
              <a:r>
                <a:rPr lang="en-US" altLang="zh-CN" dirty="0" smtClean="0"/>
                <a:t> (PWD)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396694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每个进程都会指向一个文件目录用于解析文件名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429510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允许用户指定相对路径来代替绝对路径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如，用</a:t>
              </a:r>
              <a:r>
                <a:rPr lang="en-US" altLang="zh-CN" dirty="0" smtClean="0"/>
                <a:t> PWD=“/bin” </a:t>
              </a:r>
              <a:r>
                <a:rPr lang="zh-CN" altLang="en-US" dirty="0" smtClean="0"/>
                <a:t>能够解析</a:t>
              </a:r>
              <a:r>
                <a:rPr lang="en-US" altLang="zh-CN" dirty="0" smtClean="0"/>
                <a:t> “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63579" y="219979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文件系统挂载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文件系统需要先挂载才能被访问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34279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未挂载的文件系统被挂载在挂载点上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6475108" y="1968255"/>
            <a:ext cx="121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2681" y="235914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+mn-ea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73804" y="1806979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045E-16 L -0.29323 -0.00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文件系统和文件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941685" cy="428628"/>
            <a:chOff x="844893" y="1019164"/>
            <a:chExt cx="594168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文件系统是操作系统中管理持久性数据的子系统，提供数据存储和访问功能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5792"/>
            <a:ext cx="6607427" cy="423636"/>
            <a:chOff x="844893" y="2595792"/>
            <a:chExt cx="6607427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95792"/>
              <a:ext cx="6309344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文件是</a:t>
              </a:r>
              <a:r>
                <a:rPr lang="zh-CN" altLang="en-US" dirty="0"/>
                <a:t>具有</a:t>
              </a:r>
              <a:r>
                <a:rPr lang="zh-CN" altLang="en-US" dirty="0" smtClean="0"/>
                <a:t>符号名，由字节序列构</a:t>
              </a:r>
              <a:r>
                <a:rPr lang="zh-CN" altLang="en-US" dirty="0"/>
                <a:t>成的</a:t>
              </a:r>
              <a:r>
                <a:rPr lang="zh-CN" altLang="en-US" dirty="0" smtClean="0"/>
                <a:t>数据项集合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957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5610"/>
            <a:ext cx="4524024" cy="355598"/>
            <a:chOff x="1262422" y="1665610"/>
            <a:chExt cx="4524024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0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65610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组织、检索、读写访问数据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75170"/>
            <a:ext cx="4023958" cy="671422"/>
            <a:chOff x="1262422" y="1975170"/>
            <a:chExt cx="4023958" cy="67142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9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75170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大多数计算机系统都有文件系统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1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289402"/>
              <a:ext cx="33913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Google </a:t>
              </a:r>
              <a:r>
                <a:rPr lang="zh-CN" altLang="en-US" dirty="0" smtClean="0"/>
                <a:t>也是一个文件系统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46720"/>
            <a:ext cx="4309710" cy="355598"/>
            <a:chOff x="1262422" y="2946720"/>
            <a:chExt cx="430971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514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946720"/>
              <a:ext cx="417714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文件系统的基本数据单位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56280"/>
            <a:ext cx="3309578" cy="354014"/>
            <a:chOff x="1262422" y="3256280"/>
            <a:chExt cx="3309578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10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256280"/>
              <a:ext cx="31770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文件名是文件的标识符号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文件系统种类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941553" cy="696462"/>
            <a:chOff x="844893" y="1019164"/>
            <a:chExt cx="494155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8573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磁盘文件系统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439146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文件存储在数据存储设备上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如磁盘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881214" cy="358322"/>
            <a:chOff x="1262422" y="1685466"/>
            <a:chExt cx="488121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: FAT, NTFS, ext2/3, ISO9660,</a:t>
              </a:r>
              <a:r>
                <a:rPr lang="zh-CN" altLang="en-US" dirty="0" smtClean="0"/>
                <a:t>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999114"/>
            <a:ext cx="5227305" cy="702130"/>
            <a:chOff x="844893" y="1999114"/>
            <a:chExt cx="5227305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9991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数据库文件系统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999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336122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文件特征是可被寻址（辨识）的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40251"/>
            <a:ext cx="1880818" cy="365122"/>
            <a:chOff x="1262422" y="2640251"/>
            <a:chExt cx="18808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4502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40251"/>
              <a:ext cx="17482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: </a:t>
              </a:r>
              <a:r>
                <a:rPr lang="en-US" altLang="zh-CN" dirty="0" err="1" smtClean="0"/>
                <a:t>WinFS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9714"/>
            <a:ext cx="3869983" cy="702130"/>
            <a:chOff x="844893" y="2989714"/>
            <a:chExt cx="3869983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9897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日志文件系统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97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314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3326722"/>
              <a:ext cx="331989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记录文件系统的修改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事件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19960"/>
            <a:ext cx="4012859" cy="702130"/>
            <a:chOff x="844893" y="3619960"/>
            <a:chExt cx="4012859" cy="702130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1996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网络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分布式文件系统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199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617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5696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: NFS, SMB, AFS, GFS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4287394"/>
            <a:ext cx="2798413" cy="428628"/>
            <a:chOff x="844893" y="4287394"/>
            <a:chExt cx="2798413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428739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特殊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虚拟文件系统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4287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分布式文件系统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3512793" cy="696462"/>
            <a:chOff x="844893" y="1019164"/>
            <a:chExt cx="351279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文件可以通过网络被共享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文件位于远程服务器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166834" cy="358322"/>
            <a:chOff x="1262422" y="1685466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客户端远程挂载服务器文件系统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99114"/>
            <a:ext cx="4809776" cy="365122"/>
            <a:chOff x="1262422" y="1999114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3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999114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标准系统文件访问被转换成远程访问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303243"/>
            <a:ext cx="5452718" cy="365122"/>
            <a:chOff x="1262422" y="2303243"/>
            <a:chExt cx="54527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8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03243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标准文件共享协议</a:t>
              </a:r>
              <a:endParaRPr lang="en-US" altLang="zh-CN" dirty="0"/>
            </a:p>
            <a:p>
              <a:pPr marL="0" lvl="1" indent="0"/>
              <a:r>
                <a:rPr lang="en-US" altLang="zh-CN" dirty="0" smtClean="0"/>
                <a:t>NFS for Unix, CIFS for Windows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03540"/>
            <a:ext cx="5513057" cy="702130"/>
            <a:chOff x="844893" y="2903540"/>
            <a:chExt cx="5513057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90354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分布式文件系统的挑战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035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453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3240548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客户端和客户端上的用户辨别起来很复杂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48174" y="3528118"/>
            <a:ext cx="3023826" cy="365122"/>
            <a:chOff x="1548174" y="3528118"/>
            <a:chExt cx="3023826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174" y="36328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680737" y="3528118"/>
              <a:ext cx="289126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, NFS</a:t>
              </a:r>
              <a:r>
                <a:rPr lang="zh-CN" altLang="en-US" dirty="0" smtClean="0"/>
                <a:t>是不安全的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859226"/>
            <a:ext cx="1737942" cy="365122"/>
            <a:chOff x="1262422" y="3859226"/>
            <a:chExt cx="1737942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78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3859226"/>
              <a:ext cx="160537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>
                  <a:solidFill>
                    <a:srgbClr val="C00000"/>
                  </a:solidFill>
                </a:rPr>
                <a:t>一致性</a:t>
              </a:r>
              <a:r>
                <a:rPr lang="zh-CN" altLang="en-US" dirty="0" smtClean="0"/>
                <a:t>问题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4191016"/>
            <a:ext cx="2023694" cy="365122"/>
            <a:chOff x="1262422" y="4191016"/>
            <a:chExt cx="2023694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09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4191016"/>
              <a:ext cx="189113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错误处理模式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</a:t>
            </a:r>
            <a:r>
              <a:rPr lang="zh-CN" altLang="en-US" dirty="0"/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1583967" cy="428628"/>
            <a:chOff x="844893" y="1019164"/>
            <a:chExt cx="158396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分层结构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57304"/>
            <a:ext cx="6333914" cy="358322"/>
            <a:chOff x="1262422" y="1357304"/>
            <a:chExt cx="633391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62013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虚拟（逻辑）文件系统</a:t>
              </a:r>
              <a:r>
                <a:rPr lang="en-US" altLang="zh-CN" dirty="0" smtClean="0"/>
                <a:t>(VFS, Virtual File System)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3095264" cy="358322"/>
            <a:chOff x="1262422" y="1685466"/>
            <a:chExt cx="309526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296270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特定文件系统模块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1538" y="3295646"/>
            <a:ext cx="5181600" cy="1676400"/>
            <a:chOff x="1071538" y="3295646"/>
            <a:chExt cx="5181600" cy="1676400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0715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ext2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1383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fat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32051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iso9660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2719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nfs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53387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smb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1071538" y="4514846"/>
              <a:ext cx="30480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设备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/O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4271938" y="4514846"/>
              <a:ext cx="19812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网络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/O</a:t>
              </a:r>
            </a:p>
          </p:txBody>
        </p:sp>
        <p:grpSp>
          <p:nvGrpSpPr>
            <p:cNvPr id="52" name="Group 14"/>
            <p:cNvGrpSpPr>
              <a:grpSpLocks/>
            </p:cNvGrpSpPr>
            <p:nvPr/>
          </p:nvGrpSpPr>
          <p:grpSpPr bwMode="auto">
            <a:xfrm>
              <a:off x="1528738" y="3295646"/>
              <a:ext cx="4267200" cy="381000"/>
              <a:chOff x="0" y="0"/>
              <a:chExt cx="2688" cy="144"/>
            </a:xfrm>
          </p:grpSpPr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071538" y="2069034"/>
            <a:ext cx="5228654" cy="1226612"/>
            <a:chOff x="1071538" y="2069034"/>
            <a:chExt cx="5228654" cy="1226612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071538" y="2457446"/>
              <a:ext cx="5228654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虚拟文件系统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071538" y="2069034"/>
              <a:ext cx="5228654" cy="38841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</a:t>
              </a: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文件系统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9171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虚拟文件系统</a:t>
            </a:r>
            <a:r>
              <a:rPr lang="en-US" altLang="zh-CN" dirty="0" smtClean="0"/>
              <a:t> (VFS)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3941421" cy="696462"/>
            <a:chOff x="844893" y="1019164"/>
            <a:chExt cx="3941421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目的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对所有不同文件系统的抽象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71632"/>
            <a:ext cx="4370049" cy="702130"/>
            <a:chOff x="844893" y="1671632"/>
            <a:chExt cx="4370049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1671632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671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3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00864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提供相同的文件和文件系统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接口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96210"/>
            <a:ext cx="5095528" cy="365122"/>
            <a:chOff x="1262422" y="2296210"/>
            <a:chExt cx="5095528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00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2296210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管理所有文件和文件系统关联的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数据结构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27318"/>
            <a:ext cx="3595330" cy="365122"/>
            <a:chOff x="1262422" y="2627318"/>
            <a:chExt cx="3595330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2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62731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高效查询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例程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遍历文件系统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59108"/>
            <a:ext cx="3738206" cy="365122"/>
            <a:chOff x="1262422" y="2959108"/>
            <a:chExt cx="3738206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6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2959108"/>
              <a:ext cx="360564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与特定文件系统模块的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交互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7481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355024"/>
            <a:ext cx="4309710" cy="928694"/>
            <a:chOff x="1262422" y="1181698"/>
            <a:chExt cx="4309710" cy="928694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8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181698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每个文件系统一个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97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492850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0401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799240"/>
              <a:ext cx="417714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块、块大小、空余块、计数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指针等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6492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(Unix: “</a:t>
              </a:r>
              <a:r>
                <a:rPr lang="en-US" altLang="zh-CN" dirty="0" err="1" smtClean="0"/>
                <a:t>vnode</a:t>
              </a:r>
              <a:r>
                <a:rPr lang="en-US" altLang="zh-CN" dirty="0" smtClean="0"/>
                <a:t>” or “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inode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1755134"/>
            <a:ext cx="5037770" cy="928694"/>
            <a:chOff x="1262422" y="2446944"/>
            <a:chExt cx="5037770" cy="928694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5517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44694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每个文件一个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8628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758096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926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3064486"/>
              <a:ext cx="490520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访问权限、拥有者、大小、数据块位置等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3879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(Unix: “</a:t>
              </a:r>
              <a:r>
                <a:rPr lang="en-US" altLang="zh-CN" dirty="0" err="1" smtClean="0"/>
                <a:t>vnode</a:t>
              </a:r>
              <a:r>
                <a:rPr lang="en-US" altLang="zh-CN" dirty="0" smtClean="0"/>
                <a:t>” or “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inode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893" y="1841359"/>
            <a:ext cx="4084297" cy="428628"/>
            <a:chOff x="844893" y="3369288"/>
            <a:chExt cx="4084297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336928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目录项</a:t>
              </a:r>
              <a:r>
                <a:rPr lang="en-US" altLang="zh-CN" dirty="0" smtClean="0"/>
                <a:t> (Linux: “</a:t>
              </a:r>
              <a:r>
                <a:rPr lang="en-US" altLang="zh-CN" dirty="0" err="1" smtClean="0"/>
                <a:t>dentry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844893" y="33692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62422" y="2179499"/>
            <a:ext cx="6167098" cy="928694"/>
            <a:chOff x="1262422" y="3707428"/>
            <a:chExt cx="6167098" cy="928694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1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707428"/>
              <a:ext cx="36056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每个目录项一个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目录和文件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233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4018580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将目录项数据结构及树型布局编码成树型数据结构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42974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4324970"/>
              <a:ext cx="4605775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指向文件控制块、父目录、子目录等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8654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文件系统的组织视图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1138226"/>
            <a:ext cx="2236886" cy="432000"/>
            <a:chOff x="1660502" y="1138226"/>
            <a:chExt cx="2236886" cy="432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1660502" y="1138226"/>
              <a:ext cx="571504" cy="432000"/>
              <a:chOff x="1139825" y="1000114"/>
              <a:chExt cx="571504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7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428990" y="1138226"/>
              <a:ext cx="468398" cy="432000"/>
              <a:chOff x="1176314" y="2000246"/>
              <a:chExt cx="468398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7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 flipV="1">
              <a:off x="2165331" y="134302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341544" y="1570226"/>
            <a:ext cx="2643206" cy="1554182"/>
            <a:chOff x="2341544" y="1570226"/>
            <a:chExt cx="2643206" cy="1554182"/>
          </a:xfrm>
        </p:grpSpPr>
        <p:grpSp>
          <p:nvGrpSpPr>
            <p:cNvPr id="70" name="组合 69"/>
            <p:cNvGrpSpPr/>
            <p:nvPr/>
          </p:nvGrpSpPr>
          <p:grpSpPr>
            <a:xfrm>
              <a:off x="2719372" y="1909758"/>
              <a:ext cx="468398" cy="432000"/>
              <a:chOff x="1176314" y="2000246"/>
              <a:chExt cx="468398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441690" y="1909758"/>
              <a:ext cx="468398" cy="432000"/>
              <a:chOff x="1176314" y="2000246"/>
              <a:chExt cx="468398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7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64008" y="1909758"/>
              <a:ext cx="468398" cy="432000"/>
              <a:chOff x="1176314" y="2000246"/>
              <a:chExt cx="468398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41544" y="2692408"/>
              <a:ext cx="468398" cy="432000"/>
              <a:chOff x="1176314" y="2000246"/>
              <a:chExt cx="468398" cy="432000"/>
            </a:xfrm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8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068632" y="2692408"/>
              <a:ext cx="468398" cy="432000"/>
              <a:chOff x="1176314" y="2000246"/>
              <a:chExt cx="468398" cy="432000"/>
            </a:xfrm>
          </p:grpSpPr>
          <p:sp>
            <p:nvSpPr>
              <p:cNvPr id="138" name="矩形 13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8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16352" y="2692408"/>
              <a:ext cx="468398" cy="432000"/>
              <a:chOff x="1176314" y="2000246"/>
              <a:chExt cx="468398" cy="432000"/>
            </a:xfrm>
          </p:grpSpPr>
          <p:sp>
            <p:nvSpPr>
              <p:cNvPr id="136" name="矩形 13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9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2" name="直接箭头连接符 81"/>
            <p:cNvCxnSpPr>
              <a:stCxn id="148" idx="2"/>
              <a:endCxn id="144" idx="0"/>
            </p:cNvCxnSpPr>
            <p:nvPr/>
          </p:nvCxnSpPr>
          <p:spPr>
            <a:xfrm rot="16200000" flipH="1">
              <a:off x="3489472" y="173687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46" idx="0"/>
            </p:cNvCxnSpPr>
            <p:nvPr/>
          </p:nvCxnSpPr>
          <p:spPr>
            <a:xfrm rot="10800000" flipV="1">
              <a:off x="3047994" y="157162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42" idx="0"/>
            </p:cNvCxnSpPr>
            <p:nvPr/>
          </p:nvCxnSpPr>
          <p:spPr>
            <a:xfrm>
              <a:off x="3800468" y="157162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46" idx="2"/>
              <a:endCxn id="140" idx="0"/>
            </p:cNvCxnSpPr>
            <p:nvPr/>
          </p:nvCxnSpPr>
          <p:spPr>
            <a:xfrm rot="5400000">
              <a:off x="2610793" y="235985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46" idx="2"/>
              <a:endCxn id="138" idx="0"/>
            </p:cNvCxnSpPr>
            <p:nvPr/>
          </p:nvCxnSpPr>
          <p:spPr>
            <a:xfrm rot="16200000" flipH="1">
              <a:off x="2915592" y="237267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42" idx="2"/>
              <a:endCxn id="136" idx="0"/>
            </p:cNvCxnSpPr>
            <p:nvPr/>
          </p:nvCxnSpPr>
          <p:spPr>
            <a:xfrm rot="16200000" flipH="1">
              <a:off x="4361810" y="237109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316144" y="2341758"/>
            <a:ext cx="2722582" cy="1554174"/>
            <a:chOff x="2316144" y="2341758"/>
            <a:chExt cx="2722582" cy="1554174"/>
          </a:xfrm>
        </p:grpSpPr>
        <p:grpSp>
          <p:nvGrpSpPr>
            <p:cNvPr id="76" name="组合 75"/>
            <p:cNvGrpSpPr/>
            <p:nvPr/>
          </p:nvGrpSpPr>
          <p:grpSpPr>
            <a:xfrm>
              <a:off x="2316144" y="3463932"/>
              <a:ext cx="571504" cy="432000"/>
              <a:chOff x="1127125" y="1000114"/>
              <a:chExt cx="571504" cy="432000"/>
            </a:xfrm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95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030524" y="3463932"/>
              <a:ext cx="571504" cy="432000"/>
              <a:chOff x="1127125" y="1000114"/>
              <a:chExt cx="571504" cy="432000"/>
            </a:xfrm>
          </p:grpSpPr>
          <p:sp>
            <p:nvSpPr>
              <p:cNvPr id="132" name="矩形 13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9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756018" y="3463932"/>
              <a:ext cx="571504" cy="432000"/>
              <a:chOff x="1127125" y="1000114"/>
              <a:chExt cx="571504" cy="432000"/>
            </a:xfrm>
          </p:grpSpPr>
          <p:sp>
            <p:nvSpPr>
              <p:cNvPr id="130" name="矩形 12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0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67222" y="3463932"/>
              <a:ext cx="571504" cy="432000"/>
              <a:chOff x="1127125" y="1000114"/>
              <a:chExt cx="571504" cy="432000"/>
            </a:xfrm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10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7" name="直接箭头连接符 86"/>
            <p:cNvCxnSpPr>
              <a:stCxn id="140" idx="2"/>
              <a:endCxn id="134" idx="0"/>
            </p:cNvCxnSpPr>
            <p:nvPr/>
          </p:nvCxnSpPr>
          <p:spPr>
            <a:xfrm rot="16200000" flipH="1">
              <a:off x="2397334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311953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454829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44" idx="2"/>
              <a:endCxn id="130" idx="0"/>
            </p:cNvCxnSpPr>
            <p:nvPr/>
          </p:nvCxnSpPr>
          <p:spPr>
            <a:xfrm rot="16200000" flipH="1">
              <a:off x="3286276" y="272430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300140" y="3895931"/>
            <a:ext cx="4715412" cy="819723"/>
            <a:chOff x="1300140" y="3895931"/>
            <a:chExt cx="4715412" cy="819723"/>
          </a:xfrm>
        </p:grpSpPr>
        <p:grpSp>
          <p:nvGrpSpPr>
            <p:cNvPr id="80" name="组合 79"/>
            <p:cNvGrpSpPr/>
            <p:nvPr/>
          </p:nvGrpSpPr>
          <p:grpSpPr>
            <a:xfrm>
              <a:off x="1300140" y="4173550"/>
              <a:ext cx="4715412" cy="542104"/>
              <a:chOff x="2357422" y="4357700"/>
              <a:chExt cx="4715412" cy="542104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0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1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2" name="矩形 12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TextBox 115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0" name="矩形 11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TextBox 11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8" name="矩形 11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TextBox 121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6" name="矩形 11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4" name="矩形 11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TextBox 127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2" name="矩形 11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0" name="矩形 10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TextBox 133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2" name="直接箭头连接符 91"/>
            <p:cNvCxnSpPr>
              <a:stCxn id="134" idx="2"/>
              <a:endCxn id="127" idx="0"/>
            </p:cNvCxnSpPr>
            <p:nvPr/>
          </p:nvCxnSpPr>
          <p:spPr>
            <a:xfrm rot="5400000">
              <a:off x="1967847" y="356637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34" idx="2"/>
              <a:endCxn id="125" idx="0"/>
            </p:cNvCxnSpPr>
            <p:nvPr/>
          </p:nvCxnSpPr>
          <p:spPr>
            <a:xfrm rot="5400000">
              <a:off x="2201210" y="381879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4" idx="2"/>
              <a:endCxn id="123" idx="0"/>
            </p:cNvCxnSpPr>
            <p:nvPr/>
          </p:nvCxnSpPr>
          <p:spPr>
            <a:xfrm rot="16200000" flipH="1">
              <a:off x="2439335" y="404906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132" idx="2"/>
              <a:endCxn id="119" idx="0"/>
            </p:cNvCxnSpPr>
            <p:nvPr/>
          </p:nvCxnSpPr>
          <p:spPr>
            <a:xfrm rot="16200000" flipH="1">
              <a:off x="3339449" y="386333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30" idx="2"/>
              <a:endCxn id="121" idx="0"/>
            </p:cNvCxnSpPr>
            <p:nvPr/>
          </p:nvCxnSpPr>
          <p:spPr>
            <a:xfrm rot="5400000">
              <a:off x="3449784" y="360844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30" idx="2"/>
              <a:endCxn id="117" idx="0"/>
            </p:cNvCxnSpPr>
            <p:nvPr/>
          </p:nvCxnSpPr>
          <p:spPr>
            <a:xfrm rot="16200000" flipH="1">
              <a:off x="3930797" y="399747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8" idx="2"/>
              <a:endCxn id="115" idx="0"/>
            </p:cNvCxnSpPr>
            <p:nvPr/>
          </p:nvCxnSpPr>
          <p:spPr>
            <a:xfrm rot="5400000">
              <a:off x="4543574" y="401960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28" idx="2"/>
              <a:endCxn id="113" idx="0"/>
            </p:cNvCxnSpPr>
            <p:nvPr/>
          </p:nvCxnSpPr>
          <p:spPr>
            <a:xfrm rot="16200000" flipH="1">
              <a:off x="4781699" y="385778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28" idx="2"/>
              <a:endCxn id="111" idx="0"/>
            </p:cNvCxnSpPr>
            <p:nvPr/>
          </p:nvCxnSpPr>
          <p:spPr>
            <a:xfrm rot="16200000" flipH="1">
              <a:off x="5048398" y="359108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291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文件系统的存储结构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370049" cy="1266834"/>
            <a:chOff x="844893" y="1019164"/>
            <a:chExt cx="4370049" cy="126683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文件系统数据结构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卷控制块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每个文件系统一个）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81995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每个文件一个）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7962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974846"/>
              <a:ext cx="3391329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目录节点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每个目录项一个）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284410"/>
            <a:ext cx="3084165" cy="696462"/>
            <a:chOff x="844893" y="2284410"/>
            <a:chExt cx="3084165" cy="696462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284410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持久存储在外存中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844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73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622550"/>
              <a:ext cx="253407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存储设备的数据块中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28940"/>
            <a:ext cx="2869851" cy="428628"/>
            <a:chOff x="844893" y="2928940"/>
            <a:chExt cx="2869851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28940"/>
              <a:ext cx="25717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当需要时加载进内存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267080"/>
            <a:ext cx="5024090" cy="358322"/>
            <a:chOff x="1262422" y="3267080"/>
            <a:chExt cx="5024090" cy="358322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71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67080"/>
              <a:ext cx="48915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卷控制模块</a:t>
              </a:r>
              <a:r>
                <a:rPr lang="en-US" altLang="zh-CN" dirty="0" smtClean="0"/>
                <a:t> : </a:t>
              </a:r>
              <a:r>
                <a:rPr lang="zh-CN" altLang="en-US" dirty="0" smtClean="0"/>
                <a:t>当文件系统挂载时进入内存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578232"/>
            <a:ext cx="4595462" cy="358322"/>
            <a:chOff x="1262422" y="3578232"/>
            <a:chExt cx="4595462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830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578232"/>
              <a:ext cx="44628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当文件被访问时进入</a:t>
              </a:r>
              <a:r>
                <a:rPr lang="zh-CN" altLang="en-US" dirty="0"/>
                <a:t>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884622"/>
            <a:ext cx="5166966" cy="311152"/>
            <a:chOff x="1262422" y="3884622"/>
            <a:chExt cx="5166966" cy="31115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89398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3884622"/>
              <a:ext cx="5034403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目录节点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在遍历一个文件路径时进入内存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0819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/>
          <p:cNvGrpSpPr/>
          <p:nvPr/>
        </p:nvGrpSpPr>
        <p:grpSpPr>
          <a:xfrm>
            <a:off x="226658" y="4537452"/>
            <a:ext cx="7226002" cy="338554"/>
            <a:chOff x="246381" y="4794766"/>
            <a:chExt cx="7226002" cy="338554"/>
          </a:xfrm>
        </p:grpSpPr>
        <p:sp>
          <p:nvSpPr>
            <p:cNvPr id="144" name="TextBox 147"/>
            <p:cNvSpPr txBox="1"/>
            <p:nvPr/>
          </p:nvSpPr>
          <p:spPr>
            <a:xfrm>
              <a:off x="246381" y="479476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Disk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833405" y="4907033"/>
              <a:ext cx="6638978" cy="126000"/>
              <a:chOff x="1928794" y="4572014"/>
              <a:chExt cx="6638978" cy="126000"/>
            </a:xfrm>
            <a:noFill/>
          </p:grpSpPr>
          <p:sp>
            <p:nvSpPr>
              <p:cNvPr id="154" name="矩形 153"/>
              <p:cNvSpPr/>
              <p:nvPr/>
            </p:nvSpPr>
            <p:spPr>
              <a:xfrm>
                <a:off x="192879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05738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8597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3147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4429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5717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70054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82934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95750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8630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2120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34088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46905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59785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72665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85523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398144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411003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3625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3648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491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619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746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87442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00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12900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2556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384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51021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38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765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89339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019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14798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27460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029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52918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65757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78562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140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704020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1685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729521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4235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54979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6781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78038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93218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80583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818676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83133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44177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文件系统的存储视图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781038"/>
            <a:ext cx="2236886" cy="432000"/>
            <a:chOff x="1660502" y="781038"/>
            <a:chExt cx="2236886" cy="432000"/>
          </a:xfrm>
        </p:grpSpPr>
        <p:grpSp>
          <p:nvGrpSpPr>
            <p:cNvPr id="5" name="组合 68"/>
            <p:cNvGrpSpPr/>
            <p:nvPr/>
          </p:nvGrpSpPr>
          <p:grpSpPr>
            <a:xfrm>
              <a:off x="1660502" y="781038"/>
              <a:ext cx="571504" cy="432000"/>
              <a:chOff x="1139825" y="1000114"/>
              <a:chExt cx="571504" cy="432000"/>
            </a:xfrm>
          </p:grpSpPr>
          <p:sp>
            <p:nvSpPr>
              <p:cNvPr id="89" name="矩形 8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" name="组合 72"/>
            <p:cNvGrpSpPr/>
            <p:nvPr/>
          </p:nvGrpSpPr>
          <p:grpSpPr>
            <a:xfrm>
              <a:off x="3428990" y="781038"/>
              <a:ext cx="468398" cy="432000"/>
              <a:chOff x="1176314" y="2000246"/>
              <a:chExt cx="468398" cy="432000"/>
            </a:xfrm>
          </p:grpSpPr>
          <p:sp>
            <p:nvSpPr>
              <p:cNvPr id="87" name="矩形 8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165331" y="985837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341544" y="1213038"/>
            <a:ext cx="2643206" cy="1554182"/>
            <a:chOff x="2341544" y="1213038"/>
            <a:chExt cx="2643206" cy="1554182"/>
          </a:xfrm>
        </p:grpSpPr>
        <p:grpSp>
          <p:nvGrpSpPr>
            <p:cNvPr id="7" name="组合 73"/>
            <p:cNvGrpSpPr/>
            <p:nvPr/>
          </p:nvGrpSpPr>
          <p:grpSpPr>
            <a:xfrm>
              <a:off x="2719372" y="1552570"/>
              <a:ext cx="468398" cy="432000"/>
              <a:chOff x="1176314" y="2000246"/>
              <a:chExt cx="468398" cy="432000"/>
            </a:xfrm>
          </p:grpSpPr>
          <p:sp>
            <p:nvSpPr>
              <p:cNvPr id="85" name="矩形 8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" name="组合 76"/>
            <p:cNvGrpSpPr/>
            <p:nvPr/>
          </p:nvGrpSpPr>
          <p:grpSpPr>
            <a:xfrm>
              <a:off x="3441690" y="1552570"/>
              <a:ext cx="468398" cy="432000"/>
              <a:chOff x="1176314" y="2000246"/>
              <a:chExt cx="468398" cy="432000"/>
            </a:xfrm>
          </p:grpSpPr>
          <p:sp>
            <p:nvSpPr>
              <p:cNvPr id="83" name="矩形 82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" name="组合 79"/>
            <p:cNvGrpSpPr/>
            <p:nvPr/>
          </p:nvGrpSpPr>
          <p:grpSpPr>
            <a:xfrm>
              <a:off x="4164008" y="1552570"/>
              <a:ext cx="468398" cy="432000"/>
              <a:chOff x="1176314" y="2000246"/>
              <a:chExt cx="468398" cy="432000"/>
            </a:xfrm>
          </p:grpSpPr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1" name="组合 84"/>
            <p:cNvGrpSpPr/>
            <p:nvPr/>
          </p:nvGrpSpPr>
          <p:grpSpPr>
            <a:xfrm>
              <a:off x="2341544" y="2335220"/>
              <a:ext cx="468398" cy="432000"/>
              <a:chOff x="1176314" y="2000246"/>
              <a:chExt cx="468398" cy="432000"/>
            </a:xfrm>
          </p:grpSpPr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2" name="组合 87"/>
            <p:cNvGrpSpPr/>
            <p:nvPr/>
          </p:nvGrpSpPr>
          <p:grpSpPr>
            <a:xfrm>
              <a:off x="3068632" y="2335220"/>
              <a:ext cx="468398" cy="432000"/>
              <a:chOff x="1176314" y="2000246"/>
              <a:chExt cx="468398" cy="432000"/>
            </a:xfrm>
          </p:grpSpPr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90"/>
            <p:cNvGrpSpPr/>
            <p:nvPr/>
          </p:nvGrpSpPr>
          <p:grpSpPr>
            <a:xfrm>
              <a:off x="4516352" y="2335220"/>
              <a:ext cx="468398" cy="432000"/>
              <a:chOff x="1176314" y="2000246"/>
              <a:chExt cx="468398" cy="432000"/>
            </a:xfrm>
          </p:grpSpPr>
          <p:sp>
            <p:nvSpPr>
              <p:cNvPr id="75" name="矩形 7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0" name="直接箭头连接符 19"/>
            <p:cNvCxnSpPr>
              <a:stCxn id="87" idx="2"/>
              <a:endCxn id="83" idx="0"/>
            </p:cNvCxnSpPr>
            <p:nvPr/>
          </p:nvCxnSpPr>
          <p:spPr>
            <a:xfrm rot="16200000" flipH="1">
              <a:off x="3489472" y="1379691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85" idx="0"/>
            </p:cNvCxnSpPr>
            <p:nvPr/>
          </p:nvCxnSpPr>
          <p:spPr>
            <a:xfrm rot="10800000" flipV="1">
              <a:off x="3047994" y="1214436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1" idx="0"/>
            </p:cNvCxnSpPr>
            <p:nvPr/>
          </p:nvCxnSpPr>
          <p:spPr>
            <a:xfrm>
              <a:off x="3800468" y="1214437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5" idx="2"/>
              <a:endCxn id="79" idx="0"/>
            </p:cNvCxnSpPr>
            <p:nvPr/>
          </p:nvCxnSpPr>
          <p:spPr>
            <a:xfrm rot="5400000">
              <a:off x="2610793" y="2002671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5" idx="2"/>
              <a:endCxn id="77" idx="0"/>
            </p:cNvCxnSpPr>
            <p:nvPr/>
          </p:nvCxnSpPr>
          <p:spPr>
            <a:xfrm rot="16200000" flipH="1">
              <a:off x="2915592" y="2015485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1" idx="2"/>
              <a:endCxn id="75" idx="0"/>
            </p:cNvCxnSpPr>
            <p:nvPr/>
          </p:nvCxnSpPr>
          <p:spPr>
            <a:xfrm rot="16200000" flipH="1">
              <a:off x="4361810" y="2013904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316144" y="1984570"/>
            <a:ext cx="2722582" cy="1554174"/>
            <a:chOff x="2316144" y="1984570"/>
            <a:chExt cx="2722582" cy="1554174"/>
          </a:xfrm>
        </p:grpSpPr>
        <p:grpSp>
          <p:nvGrpSpPr>
            <p:cNvPr id="14" name="组合 93"/>
            <p:cNvGrpSpPr/>
            <p:nvPr/>
          </p:nvGrpSpPr>
          <p:grpSpPr>
            <a:xfrm>
              <a:off x="2316144" y="3106744"/>
              <a:ext cx="571504" cy="432000"/>
              <a:chOff x="1127125" y="1000114"/>
              <a:chExt cx="571504" cy="432000"/>
            </a:xfrm>
          </p:grpSpPr>
          <p:sp>
            <p:nvSpPr>
              <p:cNvPr id="73" name="矩形 72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5" name="组合 96"/>
            <p:cNvGrpSpPr/>
            <p:nvPr/>
          </p:nvGrpSpPr>
          <p:grpSpPr>
            <a:xfrm>
              <a:off x="3030524" y="3106744"/>
              <a:ext cx="571504" cy="432000"/>
              <a:chOff x="1127125" y="1000114"/>
              <a:chExt cx="571504" cy="432000"/>
            </a:xfrm>
          </p:grpSpPr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6" name="组合 99"/>
            <p:cNvGrpSpPr/>
            <p:nvPr/>
          </p:nvGrpSpPr>
          <p:grpSpPr>
            <a:xfrm>
              <a:off x="3756018" y="3106744"/>
              <a:ext cx="571504" cy="432000"/>
              <a:chOff x="1127125" y="1000114"/>
              <a:chExt cx="571504" cy="432000"/>
            </a:xfrm>
          </p:grpSpPr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02"/>
            <p:cNvGrpSpPr/>
            <p:nvPr/>
          </p:nvGrpSpPr>
          <p:grpSpPr>
            <a:xfrm>
              <a:off x="4467222" y="3106744"/>
              <a:ext cx="571504" cy="432000"/>
              <a:chOff x="1127125" y="1000114"/>
              <a:chExt cx="571504" cy="432000"/>
            </a:xfrm>
          </p:grpSpPr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5" name="直接箭头连接符 24"/>
            <p:cNvCxnSpPr>
              <a:stCxn id="79" idx="2"/>
              <a:endCxn id="73" idx="0"/>
            </p:cNvCxnSpPr>
            <p:nvPr/>
          </p:nvCxnSpPr>
          <p:spPr>
            <a:xfrm rot="16200000" flipH="1">
              <a:off x="2397334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311953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454829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3" idx="2"/>
              <a:endCxn id="69" idx="0"/>
            </p:cNvCxnSpPr>
            <p:nvPr/>
          </p:nvCxnSpPr>
          <p:spPr>
            <a:xfrm rot="16200000" flipH="1">
              <a:off x="3286276" y="2367120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/>
          <p:cNvGrpSpPr/>
          <p:nvPr/>
        </p:nvGrpSpPr>
        <p:grpSpPr>
          <a:xfrm>
            <a:off x="1300140" y="3538743"/>
            <a:ext cx="4715412" cy="819723"/>
            <a:chOff x="1300140" y="3538743"/>
            <a:chExt cx="4715412" cy="819723"/>
          </a:xfrm>
        </p:grpSpPr>
        <p:grpSp>
          <p:nvGrpSpPr>
            <p:cNvPr id="18" name="组合 134"/>
            <p:cNvGrpSpPr/>
            <p:nvPr/>
          </p:nvGrpSpPr>
          <p:grpSpPr>
            <a:xfrm>
              <a:off x="1300140" y="3816362"/>
              <a:ext cx="4715412" cy="542104"/>
              <a:chOff x="2357422" y="4357700"/>
              <a:chExt cx="4715412" cy="542104"/>
            </a:xfrm>
          </p:grpSpPr>
          <p:grpSp>
            <p:nvGrpSpPr>
              <p:cNvPr id="39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4" name="矩形 6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0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2" name="矩形 6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1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0" name="矩形 5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2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8" name="矩形 5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3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4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5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6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7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30" name="直接箭头连接符 29"/>
            <p:cNvCxnSpPr>
              <a:stCxn id="73" idx="2"/>
              <a:endCxn id="65" idx="0"/>
            </p:cNvCxnSpPr>
            <p:nvPr/>
          </p:nvCxnSpPr>
          <p:spPr>
            <a:xfrm rot="5400000">
              <a:off x="1967847" y="3209190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3" idx="2"/>
              <a:endCxn id="63" idx="0"/>
            </p:cNvCxnSpPr>
            <p:nvPr/>
          </p:nvCxnSpPr>
          <p:spPr>
            <a:xfrm rot="5400000">
              <a:off x="2201210" y="3461603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3" idx="2"/>
              <a:endCxn id="61" idx="0"/>
            </p:cNvCxnSpPr>
            <p:nvPr/>
          </p:nvCxnSpPr>
          <p:spPr>
            <a:xfrm rot="16200000" flipH="1">
              <a:off x="2439335" y="3691878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1" idx="2"/>
              <a:endCxn id="57" idx="0"/>
            </p:cNvCxnSpPr>
            <p:nvPr/>
          </p:nvCxnSpPr>
          <p:spPr>
            <a:xfrm rot="16200000" flipH="1">
              <a:off x="3339449" y="3506143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2"/>
              <a:endCxn id="59" idx="0"/>
            </p:cNvCxnSpPr>
            <p:nvPr/>
          </p:nvCxnSpPr>
          <p:spPr>
            <a:xfrm rot="5400000">
              <a:off x="3449784" y="3251253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9" idx="2"/>
              <a:endCxn id="55" idx="0"/>
            </p:cNvCxnSpPr>
            <p:nvPr/>
          </p:nvCxnSpPr>
          <p:spPr>
            <a:xfrm rot="16200000" flipH="1">
              <a:off x="3930797" y="3640290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6" idx="2"/>
              <a:endCxn id="53" idx="0"/>
            </p:cNvCxnSpPr>
            <p:nvPr/>
          </p:nvCxnSpPr>
          <p:spPr>
            <a:xfrm rot="5400000">
              <a:off x="4543574" y="3662413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6" idx="2"/>
              <a:endCxn id="51" idx="0"/>
            </p:cNvCxnSpPr>
            <p:nvPr/>
          </p:nvCxnSpPr>
          <p:spPr>
            <a:xfrm rot="16200000" flipH="1">
              <a:off x="4781699" y="3500592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6" idx="2"/>
              <a:endCxn id="49" idx="0"/>
            </p:cNvCxnSpPr>
            <p:nvPr/>
          </p:nvCxnSpPr>
          <p:spPr>
            <a:xfrm rot="16200000" flipH="1">
              <a:off x="5048398" y="3233892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813682" y="4651759"/>
            <a:ext cx="254590" cy="126000"/>
            <a:chOff x="813682" y="4731766"/>
            <a:chExt cx="254590" cy="126000"/>
          </a:xfrm>
        </p:grpSpPr>
        <p:sp>
          <p:nvSpPr>
            <p:cNvPr id="92" name="矩形 91"/>
            <p:cNvSpPr/>
            <p:nvPr/>
          </p:nvSpPr>
          <p:spPr>
            <a:xfrm>
              <a:off x="81368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4227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028825" y="4527712"/>
            <a:ext cx="1601691" cy="250047"/>
            <a:chOff x="2028825" y="4607719"/>
            <a:chExt cx="1601691" cy="250047"/>
          </a:xfrm>
        </p:grpSpPr>
        <p:sp>
          <p:nvSpPr>
            <p:cNvPr id="106" name="矩形 105"/>
            <p:cNvSpPr/>
            <p:nvPr/>
          </p:nvSpPr>
          <p:spPr>
            <a:xfrm>
              <a:off x="261154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74012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86633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9491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2114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497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75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028825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3108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435350" y="4558683"/>
            <a:ext cx="4017310" cy="219076"/>
            <a:chOff x="3435350" y="4638690"/>
            <a:chExt cx="4017310" cy="219076"/>
          </a:xfrm>
        </p:grpSpPr>
        <p:sp>
          <p:nvSpPr>
            <p:cNvPr id="114" name="矩形 113"/>
            <p:cNvSpPr/>
            <p:nvPr/>
          </p:nvSpPr>
          <p:spPr>
            <a:xfrm>
              <a:off x="3630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5931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85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1389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405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68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9510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3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9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77828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4904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503286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5949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878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1407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554245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50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988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2509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0534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8009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084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43468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5630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886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707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69432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07165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1982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732666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435350" y="4648200"/>
              <a:ext cx="8001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3435350" y="4643452"/>
              <a:ext cx="900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3435350" y="4638690"/>
              <a:ext cx="1044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435350" y="4638690"/>
              <a:ext cx="1152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003856" y="4445539"/>
            <a:ext cx="1604882" cy="332220"/>
            <a:chOff x="1003856" y="4525546"/>
            <a:chExt cx="1604882" cy="332220"/>
          </a:xfrm>
        </p:grpSpPr>
        <p:sp>
          <p:nvSpPr>
            <p:cNvPr id="94" name="矩形 93"/>
            <p:cNvSpPr/>
            <p:nvPr/>
          </p:nvSpPr>
          <p:spPr>
            <a:xfrm>
              <a:off x="107086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1996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3278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4566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58543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71423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84239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7119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969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577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5393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8273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376981" y="4601773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368638" y="4525546"/>
              <a:ext cx="271463" cy="221456"/>
            </a:xfrm>
            <a:custGeom>
              <a:avLst/>
              <a:gdLst>
                <a:gd name="connsiteX0" fmla="*/ 0 w 271463"/>
                <a:gd name="connsiteY0" fmla="*/ 207169 h 221456"/>
                <a:gd name="connsiteX1" fmla="*/ 95250 w 271463"/>
                <a:gd name="connsiteY1" fmla="*/ 2381 h 221456"/>
                <a:gd name="connsiteX2" fmla="*/ 271463 w 271463"/>
                <a:gd name="connsiteY2" fmla="*/ 22145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3" h="221456">
                  <a:moveTo>
                    <a:pt x="0" y="207169"/>
                  </a:moveTo>
                  <a:cubicBezTo>
                    <a:pt x="25003" y="103584"/>
                    <a:pt x="50006" y="0"/>
                    <a:pt x="95250" y="2381"/>
                  </a:cubicBezTo>
                  <a:cubicBezTo>
                    <a:pt x="140494" y="4762"/>
                    <a:pt x="233363" y="196850"/>
                    <a:pt x="271463" y="221456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1003856" y="4602384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61290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02736"/>
            <a:ext cx="4524024" cy="980982"/>
            <a:chOff x="1262422" y="1087428"/>
            <a:chExt cx="4524024" cy="98098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428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管理文件块</a:t>
              </a:r>
              <a:r>
                <a:rPr lang="zh-CN" altLang="en-US" dirty="0"/>
                <a:t>（</a:t>
              </a:r>
              <a:r>
                <a:rPr lang="zh-CN" altLang="en-US" dirty="0" smtClean="0"/>
                <a:t>位置和顺序）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1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969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管理空闲空间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位置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3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1711220"/>
              <a:ext cx="203400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分配算法 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策略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多种磁盘缓存位置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62354" y="1347614"/>
            <a:ext cx="2262216" cy="2572830"/>
            <a:chOff x="2051720" y="1491630"/>
            <a:chExt cx="2262216" cy="2572830"/>
          </a:xfrm>
        </p:grpSpPr>
        <p:sp>
          <p:nvSpPr>
            <p:cNvPr id="4" name="矩形 3"/>
            <p:cNvSpPr/>
            <p:nvPr/>
          </p:nvSpPr>
          <p:spPr>
            <a:xfrm>
              <a:off x="2051720" y="1491630"/>
              <a:ext cx="2160240" cy="216024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44451" y="1697144"/>
              <a:ext cx="1772505" cy="1800200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33941" y="2067694"/>
              <a:ext cx="17725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61496" y="281930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1496" y="314781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1"/>
            <p:cNvSpPr txBox="1">
              <a:spLocks/>
            </p:cNvSpPr>
            <p:nvPr/>
          </p:nvSpPr>
          <p:spPr>
            <a:xfrm>
              <a:off x="2626222" y="1728674"/>
              <a:ext cx="129770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内存虚拟盘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2254110" y="3704420"/>
              <a:ext cx="1800200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 algn="ctr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内存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2297712" y="2808794"/>
              <a:ext cx="2016224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noProof="0" dirty="0" smtClean="0">
                  <a:solidFill>
                    <a:schemeClr val="bg1"/>
                  </a:solidFill>
                  <a:cs typeface="+mj-cs"/>
                </a:rPr>
                <a:t>打开文件表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2417584" y="3147814"/>
              <a:ext cx="158417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数据块缓存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870708" y="2434082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51028" y="2434943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444208" y="2152482"/>
            <a:ext cx="864096" cy="948493"/>
            <a:chOff x="296260" y="2283718"/>
            <a:chExt cx="864096" cy="948493"/>
          </a:xfrm>
        </p:grpSpPr>
        <p:sp>
          <p:nvSpPr>
            <p:cNvPr id="17" name="标题 1"/>
            <p:cNvSpPr txBox="1">
              <a:spLocks/>
            </p:cNvSpPr>
            <p:nvPr/>
          </p:nvSpPr>
          <p:spPr>
            <a:xfrm>
              <a:off x="404272" y="2872171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CPU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6260" y="2283718"/>
              <a:ext cx="864096" cy="547658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18580" y="1966955"/>
            <a:ext cx="1224136" cy="1263052"/>
            <a:chOff x="5065546" y="1965718"/>
            <a:chExt cx="1224136" cy="1263052"/>
          </a:xfrm>
        </p:grpSpPr>
        <p:sp>
          <p:nvSpPr>
            <p:cNvPr id="16" name="矩形 15"/>
            <p:cNvSpPr/>
            <p:nvPr/>
          </p:nvSpPr>
          <p:spPr>
            <a:xfrm>
              <a:off x="5107586" y="1965718"/>
              <a:ext cx="1080120" cy="894064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73969" y="2109734"/>
              <a:ext cx="739754" cy="6270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标题 1"/>
            <p:cNvSpPr txBox="1">
              <a:spLocks/>
            </p:cNvSpPr>
            <p:nvPr/>
          </p:nvSpPr>
          <p:spPr>
            <a:xfrm>
              <a:off x="5065546" y="2868730"/>
              <a:ext cx="122413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磁盘控制器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2" name="标题 1"/>
            <p:cNvSpPr txBox="1">
              <a:spLocks/>
            </p:cNvSpPr>
            <p:nvPr/>
          </p:nvSpPr>
          <p:spPr>
            <a:xfrm>
              <a:off x="5332763" y="2123872"/>
              <a:ext cx="762121" cy="576064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扇区</a:t>
              </a:r>
              <a:endPara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059998" y="2413141"/>
            <a:ext cx="65858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59376" y="1850631"/>
            <a:ext cx="679602" cy="1430364"/>
            <a:chOff x="7072822" y="1807354"/>
            <a:chExt cx="679602" cy="1430364"/>
          </a:xfrm>
        </p:grpSpPr>
        <p:sp>
          <p:nvSpPr>
            <p:cNvPr id="24" name="标题 1"/>
            <p:cNvSpPr txBox="1">
              <a:spLocks/>
            </p:cNvSpPr>
            <p:nvPr/>
          </p:nvSpPr>
          <p:spPr>
            <a:xfrm>
              <a:off x="7104352" y="2877678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72822" y="1923678"/>
              <a:ext cx="649562" cy="957124"/>
              <a:chOff x="7420790" y="2355726"/>
              <a:chExt cx="649562" cy="957124"/>
            </a:xfr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160000" scaled="0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7420790" y="2355726"/>
                <a:ext cx="648072" cy="864096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22352" y="3096826"/>
                <a:ext cx="648000" cy="216024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7074384" y="1807354"/>
              <a:ext cx="648000" cy="216024"/>
            </a:xfrm>
            <a:prstGeom prst="ellipse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04462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数据块缓存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298611" cy="1007614"/>
            <a:chOff x="844893" y="1019164"/>
            <a:chExt cx="4298611" cy="100761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数据块按需读入内存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提供</a:t>
              </a:r>
              <a:r>
                <a:rPr lang="en-US" altLang="zh-CN" dirty="0" smtClean="0"/>
                <a:t>read()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预读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预先读取后面的数据块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84600"/>
            <a:ext cx="4227173" cy="1007614"/>
            <a:chOff x="844893" y="1984600"/>
            <a:chExt cx="4227173" cy="100761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198460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数据块使用后被缓存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984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22740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假设数据将会再次用到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8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633892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写操作可能被缓存和延迟写入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57968"/>
            <a:ext cx="3012727" cy="696462"/>
            <a:chOff x="844893" y="2957968"/>
            <a:chExt cx="30127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57968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两种数据块缓存方式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579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86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96108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数据块缓存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07260"/>
            <a:ext cx="4166834" cy="358322"/>
            <a:chOff x="1262422" y="3607260"/>
            <a:chExt cx="4166834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97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6072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页缓存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统一缓存数据块和内存页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7545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576" y="946814"/>
            <a:ext cx="2571768" cy="571504"/>
            <a:chOff x="1723587" y="928676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1723587" y="928676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5687" y="102438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虚拟页对换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00855" y="915566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79088" y="1513918"/>
            <a:ext cx="1512000" cy="1075970"/>
            <a:chOff x="2247099" y="1495780"/>
            <a:chExt cx="1512000" cy="107597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47099" y="2000246"/>
              <a:ext cx="1512000" cy="571504"/>
              <a:chOff x="2247099" y="2000246"/>
              <a:chExt cx="1512000" cy="5715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47099" y="2000246"/>
                <a:ext cx="1512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64517" y="21150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页缓存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750865" y="1748013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618148" y="369479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文件系统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285944" y="1571609"/>
            <a:ext cx="2326157" cy="2123187"/>
            <a:chOff x="3253955" y="1553471"/>
            <a:chExt cx="2326157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数据块缓存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253955" y="259080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数据块缓存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76427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6957" y="1599514"/>
            <a:ext cx="4953733" cy="636040"/>
            <a:chOff x="1096957" y="1599514"/>
            <a:chExt cx="4953733" cy="636040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704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230601" y="1599514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在虚拟内存中文件数据块被映射成页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95244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230601" y="1877232"/>
              <a:ext cx="48200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文件的读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写操作被转换成对内存的访问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96957" y="2156490"/>
            <a:ext cx="4739419" cy="358322"/>
            <a:chOff x="1096957" y="2213428"/>
            <a:chExt cx="4739419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297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230601" y="2213428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可能导致缺页和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或设置为脏页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6957" y="2443971"/>
            <a:ext cx="6571387" cy="358322"/>
            <a:chOff x="1096957" y="2501460"/>
            <a:chExt cx="6571387" cy="358322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5858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230601" y="2501460"/>
              <a:ext cx="64377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问题</a:t>
              </a:r>
              <a:r>
                <a:rPr lang="en-US" altLang="zh-CN" sz="1800" dirty="0" smtClean="0"/>
                <a:t>: </a:t>
              </a:r>
              <a:r>
                <a:rPr lang="zh-CN" altLang="en-US" sz="1800" dirty="0" smtClean="0"/>
                <a:t>页置换算法需要协调虚拟存储和页缓存间的页面数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1284" y="720199"/>
            <a:ext cx="7228551" cy="655198"/>
            <a:chOff x="761284" y="720199"/>
            <a:chExt cx="7228551" cy="655198"/>
          </a:xfrm>
        </p:grpSpPr>
        <p:grpSp>
          <p:nvGrpSpPr>
            <p:cNvPr id="2" name="组合 1"/>
            <p:cNvGrpSpPr/>
            <p:nvPr/>
          </p:nvGrpSpPr>
          <p:grpSpPr>
            <a:xfrm>
              <a:off x="761284" y="720199"/>
              <a:ext cx="2521840" cy="428628"/>
              <a:chOff x="716416" y="627534"/>
              <a:chExt cx="2521840" cy="428628"/>
            </a:xfrm>
          </p:grpSpPr>
          <p:sp>
            <p:nvSpPr>
              <p:cNvPr id="36" name="内容占位符 2"/>
              <p:cNvSpPr txBox="1">
                <a:spLocks/>
              </p:cNvSpPr>
              <p:nvPr/>
            </p:nvSpPr>
            <p:spPr>
              <a:xfrm>
                <a:off x="1016059" y="627534"/>
                <a:ext cx="2222197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虚拟页式存储</a:t>
                </a:r>
                <a:endParaRPr lang="en-US" altLang="zh-CN" sz="1800" dirty="0"/>
              </a:p>
            </p:txBody>
          </p:sp>
          <p:sp>
            <p:nvSpPr>
              <p:cNvPr id="40" name="TextBox 22"/>
              <p:cNvSpPr txBox="1"/>
              <p:nvPr/>
            </p:nvSpPr>
            <p:spPr>
              <a:xfrm>
                <a:off x="716416" y="66395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96957" y="1028246"/>
              <a:ext cx="6892878" cy="347151"/>
              <a:chOff x="1135506" y="964827"/>
              <a:chExt cx="6892878" cy="347151"/>
            </a:xfrm>
          </p:grpSpPr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5506" y="104918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42" name="内容占位符 2"/>
              <p:cNvSpPr txBox="1">
                <a:spLocks/>
              </p:cNvSpPr>
              <p:nvPr/>
            </p:nvSpPr>
            <p:spPr>
              <a:xfrm>
                <a:off x="1268069" y="964827"/>
                <a:ext cx="6760315" cy="347151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sz="1800" dirty="0" smtClean="0"/>
                  <a:t>在虚拟地址空间中虚拟页面可映射到本地外存文件中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61284" y="1301093"/>
            <a:ext cx="3290796" cy="428628"/>
            <a:chOff x="697961" y="1242894"/>
            <a:chExt cx="3290796" cy="428628"/>
          </a:xfrm>
        </p:grpSpPr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974471" y="1242894"/>
              <a:ext cx="30142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文件数据块的页缓存</a:t>
              </a:r>
              <a:endParaRPr lang="en-US" altLang="zh-CN" sz="1800" dirty="0"/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697961" y="124289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51652" y="2743081"/>
            <a:ext cx="4454570" cy="2293458"/>
            <a:chOff x="1851652" y="2813961"/>
            <a:chExt cx="4454570" cy="2293458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49624" y="2847363"/>
              <a:ext cx="2667000" cy="3048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472037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4985012" y="2813961"/>
              <a:ext cx="1107996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虚拟内存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40832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235624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4235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cxnSp>
          <p:nvCxnSpPr>
            <p:cNvPr id="81" name="Straight Connector 15"/>
            <p:cNvCxnSpPr>
              <a:cxnSpLocks noChangeShapeType="1"/>
            </p:cNvCxnSpPr>
            <p:nvPr/>
          </p:nvCxnSpPr>
          <p:spPr bwMode="auto">
            <a:xfrm>
              <a:off x="3484511" y="3152163"/>
              <a:ext cx="0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Straight Connector 16"/>
            <p:cNvCxnSpPr>
              <a:cxnSpLocks noChangeShapeType="1"/>
            </p:cNvCxnSpPr>
            <p:nvPr/>
          </p:nvCxnSpPr>
          <p:spPr bwMode="auto">
            <a:xfrm flipH="1">
              <a:off x="3691339" y="3152163"/>
              <a:ext cx="2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Straight Connector 17"/>
            <p:cNvCxnSpPr>
              <a:cxnSpLocks noChangeShapeType="1"/>
            </p:cNvCxnSpPr>
            <p:nvPr/>
          </p:nvCxnSpPr>
          <p:spPr bwMode="auto">
            <a:xfrm rot="5400000">
              <a:off x="3408311" y="3988775"/>
              <a:ext cx="1676400" cy="31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615138" y="3988775"/>
              <a:ext cx="1677988" cy="158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168824" y="4099900"/>
              <a:ext cx="1676400" cy="304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6" name="Rounded Rectangle 20"/>
            <p:cNvSpPr>
              <a:spLocks noChangeArrowheads="1"/>
            </p:cNvSpPr>
            <p:nvPr/>
          </p:nvSpPr>
          <p:spPr bwMode="auto">
            <a:xfrm>
              <a:off x="1851652" y="3456963"/>
              <a:ext cx="4145632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b="1" dirty="0">
                  <a:solidFill>
                    <a:srgbClr val="11576A"/>
                  </a:solidFill>
                  <a:latin typeface="+mj-ea"/>
                </a:rPr>
                <a:t>内核中的存储管理机构</a:t>
              </a:r>
              <a:endParaRPr lang="en-US" altLang="zh-CN" b="1" dirty="0">
                <a:solidFill>
                  <a:srgbClr val="11576A"/>
                </a:solidFill>
                <a:latin typeface="+mj-ea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72037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4235624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5328954" y="4068329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主存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TextBox 24"/>
            <p:cNvSpPr txBox="1">
              <a:spLocks noChangeArrowheads="1"/>
            </p:cNvSpPr>
            <p:nvPr/>
          </p:nvSpPr>
          <p:spPr bwMode="auto">
            <a:xfrm>
              <a:off x="5659891" y="4738087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外存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15"/>
            <p:cNvSpPr txBox="1">
              <a:spLocks noChangeArrowheads="1"/>
            </p:cNvSpPr>
            <p:nvPr/>
          </p:nvSpPr>
          <p:spPr bwMode="auto">
            <a:xfrm>
              <a:off x="4641130" y="4768823"/>
              <a:ext cx="10182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对换文件</a:t>
              </a:r>
              <a:endParaRPr lang="en-US" altLang="zh-CN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39776" y="3988172"/>
            <a:ext cx="2633969" cy="369332"/>
            <a:chOff x="1839776" y="4059052"/>
            <a:chExt cx="2633969" cy="369332"/>
          </a:xfrm>
        </p:grpSpPr>
        <p:sp>
          <p:nvSpPr>
            <p:cNvPr id="63" name="TextBox 29"/>
            <p:cNvSpPr txBox="1">
              <a:spLocks noChangeArrowheads="1"/>
            </p:cNvSpPr>
            <p:nvPr/>
          </p:nvSpPr>
          <p:spPr bwMode="auto">
            <a:xfrm>
              <a:off x="1839776" y="4059052"/>
              <a:ext cx="877163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页缓存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64" name="Straight Arrow Connector 31"/>
            <p:cNvCxnSpPr>
              <a:cxnSpLocks noChangeShapeType="1"/>
            </p:cNvCxnSpPr>
            <p:nvPr/>
          </p:nvCxnSpPr>
          <p:spPr bwMode="auto">
            <a:xfrm>
              <a:off x="2689852" y="4252300"/>
              <a:ext cx="457200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476938" y="4092525"/>
              <a:ext cx="228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 flipH="1">
              <a:off x="4243334" y="4090111"/>
              <a:ext cx="230411" cy="3072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79643" y="4662813"/>
            <a:ext cx="2251181" cy="369332"/>
            <a:chOff x="1679643" y="4733693"/>
            <a:chExt cx="2251181" cy="369332"/>
          </a:xfrm>
        </p:grpSpPr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1679643" y="4733693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4068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473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77423" y="4326445"/>
            <a:ext cx="205373" cy="388375"/>
            <a:chOff x="3477423" y="4397325"/>
            <a:chExt cx="205373" cy="388375"/>
          </a:xfrm>
        </p:grpSpPr>
        <p:cxnSp>
          <p:nvCxnSpPr>
            <p:cNvPr id="72" name="Straight Connector 15"/>
            <p:cNvCxnSpPr>
              <a:cxnSpLocks noChangeShapeType="1"/>
            </p:cNvCxnSpPr>
            <p:nvPr/>
          </p:nvCxnSpPr>
          <p:spPr bwMode="auto">
            <a:xfrm>
              <a:off x="3477423" y="4397325"/>
              <a:ext cx="0" cy="3883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3682796" y="4404700"/>
              <a:ext cx="0" cy="38100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794766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596" y="1203598"/>
            <a:ext cx="2571768" cy="571504"/>
            <a:chOff x="428596" y="1203598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428596" y="1203598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5876" y="13046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70403" y="1203598"/>
            <a:ext cx="2235472" cy="646331"/>
            <a:chOff x="3270403" y="1203598"/>
            <a:chExt cx="2235472" cy="646331"/>
          </a:xfrm>
        </p:grpSpPr>
        <p:sp>
          <p:nvSpPr>
            <p:cNvPr id="6" name="矩形 5"/>
            <p:cNvSpPr/>
            <p:nvPr/>
          </p:nvSpPr>
          <p:spPr>
            <a:xfrm>
              <a:off x="3273875" y="1226176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403" y="120359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91168" y="2945468"/>
            <a:ext cx="1656000" cy="1115650"/>
            <a:chOff x="2291168" y="2945468"/>
            <a:chExt cx="1656000" cy="1115650"/>
          </a:xfrm>
        </p:grpSpPr>
        <p:grpSp>
          <p:nvGrpSpPr>
            <p:cNvPr id="9" name="组合 8"/>
            <p:cNvGrpSpPr/>
            <p:nvPr/>
          </p:nvGrpSpPr>
          <p:grpSpPr>
            <a:xfrm>
              <a:off x="2291168" y="3489614"/>
              <a:ext cx="1656000" cy="571504"/>
              <a:chOff x="2291168" y="348961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1168" y="348961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65170" y="359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文件系统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849731" y="319770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58964" y="1859610"/>
            <a:ext cx="2067345" cy="1085858"/>
            <a:chOff x="1958964" y="1859610"/>
            <a:chExt cx="2067345" cy="1085858"/>
          </a:xfrm>
        </p:grpSpPr>
        <p:grpSp>
          <p:nvGrpSpPr>
            <p:cNvPr id="8" name="组合 7"/>
            <p:cNvGrpSpPr/>
            <p:nvPr/>
          </p:nvGrpSpPr>
          <p:grpSpPr>
            <a:xfrm>
              <a:off x="2265768" y="2373964"/>
              <a:ext cx="1656000" cy="571504"/>
              <a:chOff x="2265768" y="237396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265768" y="237396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5186" y="247712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页缓存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958964" y="185961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42109" y="1862422"/>
              <a:ext cx="584200" cy="4699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6155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文件系统中打开文件的数据结构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671323" cy="696462"/>
            <a:chOff x="844893" y="1019164"/>
            <a:chExt cx="567132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文件描述符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51212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每个被打开的文件都有一个文件描述符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8456"/>
            <a:ext cx="5541826" cy="675598"/>
            <a:chOff x="1262422" y="1668456"/>
            <a:chExt cx="5541826" cy="67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18911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文件状态信息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844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98407" y="1985732"/>
              <a:ext cx="510584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目录项、当前文件指针、文件操作设置等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99380"/>
            <a:ext cx="4807227" cy="696462"/>
            <a:chOff x="844893" y="2299380"/>
            <a:chExt cx="48072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29938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打开文件表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299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4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37520"/>
              <a:ext cx="42571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每个进程一个进</a:t>
              </a:r>
              <a:r>
                <a:rPr lang="zh-CN" altLang="en-US" dirty="0"/>
                <a:t>程</a:t>
              </a:r>
              <a:r>
                <a:rPr lang="zh-CN" altLang="en-US" dirty="0" smtClean="0"/>
                <a:t>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948672"/>
            <a:ext cx="4809776" cy="701480"/>
            <a:chOff x="1262422" y="2948672"/>
            <a:chExt cx="4809776" cy="70148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53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948672"/>
              <a:ext cx="39691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一个系统级的打开文件表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3291830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有文件被打开时，文件卷就不能被卸载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8560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785546" y="1138226"/>
            <a:ext cx="4715412" cy="3577428"/>
            <a:chOff x="1938322" y="1157276"/>
            <a:chExt cx="4715412" cy="3577428"/>
          </a:xfrm>
        </p:grpSpPr>
        <p:grpSp>
          <p:nvGrpSpPr>
            <p:cNvPr id="82" name="组合 68"/>
            <p:cNvGrpSpPr/>
            <p:nvPr/>
          </p:nvGrpSpPr>
          <p:grpSpPr>
            <a:xfrm>
              <a:off x="2298684" y="1157276"/>
              <a:ext cx="571504" cy="432000"/>
              <a:chOff x="1139825" y="1000114"/>
              <a:chExt cx="571504" cy="432000"/>
            </a:xfrm>
          </p:grpSpPr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3" name="组合 72"/>
            <p:cNvGrpSpPr/>
            <p:nvPr/>
          </p:nvGrpSpPr>
          <p:grpSpPr>
            <a:xfrm>
              <a:off x="4067172" y="1157276"/>
              <a:ext cx="468398" cy="432000"/>
              <a:chOff x="1176314" y="2000246"/>
              <a:chExt cx="468398" cy="432000"/>
            </a:xfrm>
          </p:grpSpPr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73"/>
            <p:cNvGrpSpPr/>
            <p:nvPr/>
          </p:nvGrpSpPr>
          <p:grpSpPr>
            <a:xfrm>
              <a:off x="3357554" y="1928808"/>
              <a:ext cx="468398" cy="432000"/>
              <a:chOff x="1176314" y="2000246"/>
              <a:chExt cx="468398" cy="432000"/>
            </a:xfrm>
          </p:grpSpPr>
          <p:sp>
            <p:nvSpPr>
              <p:cNvPr id="160" name="矩形 15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76"/>
            <p:cNvGrpSpPr/>
            <p:nvPr/>
          </p:nvGrpSpPr>
          <p:grpSpPr>
            <a:xfrm>
              <a:off x="4079872" y="1928808"/>
              <a:ext cx="468398" cy="432000"/>
              <a:chOff x="1176314" y="2000246"/>
              <a:chExt cx="468398" cy="432000"/>
            </a:xfrm>
          </p:grpSpPr>
          <p:sp>
            <p:nvSpPr>
              <p:cNvPr id="158" name="矩形 15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6" name="组合 79"/>
            <p:cNvGrpSpPr/>
            <p:nvPr/>
          </p:nvGrpSpPr>
          <p:grpSpPr>
            <a:xfrm>
              <a:off x="4802190" y="1928808"/>
              <a:ext cx="468398" cy="432000"/>
              <a:chOff x="1176314" y="2000246"/>
              <a:chExt cx="468398" cy="432000"/>
            </a:xfrm>
          </p:grpSpPr>
          <p:sp>
            <p:nvSpPr>
              <p:cNvPr id="156" name="矩形 15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7" name="组合 84"/>
            <p:cNvGrpSpPr/>
            <p:nvPr/>
          </p:nvGrpSpPr>
          <p:grpSpPr>
            <a:xfrm>
              <a:off x="2979726" y="2711458"/>
              <a:ext cx="468398" cy="432000"/>
              <a:chOff x="1176314" y="2000246"/>
              <a:chExt cx="468398" cy="432000"/>
            </a:xfrm>
          </p:grpSpPr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06814" y="2711458"/>
              <a:ext cx="468398" cy="432000"/>
              <a:chOff x="1176314" y="2000246"/>
              <a:chExt cx="468398" cy="432000"/>
            </a:xfrm>
          </p:grpSpPr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9" name="组合 90"/>
            <p:cNvGrpSpPr/>
            <p:nvPr/>
          </p:nvGrpSpPr>
          <p:grpSpPr>
            <a:xfrm>
              <a:off x="5154534" y="2711458"/>
              <a:ext cx="468398" cy="432000"/>
              <a:chOff x="1176314" y="2000246"/>
              <a:chExt cx="468398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0" name="组合 93"/>
            <p:cNvGrpSpPr/>
            <p:nvPr/>
          </p:nvGrpSpPr>
          <p:grpSpPr>
            <a:xfrm>
              <a:off x="2954326" y="3482982"/>
              <a:ext cx="571504" cy="432000"/>
              <a:chOff x="1127125" y="1000114"/>
              <a:chExt cx="571504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1" name="组合 96"/>
            <p:cNvGrpSpPr/>
            <p:nvPr/>
          </p:nvGrpSpPr>
          <p:grpSpPr>
            <a:xfrm>
              <a:off x="3668706" y="3482982"/>
              <a:ext cx="571504" cy="432000"/>
              <a:chOff x="1127125" y="1000114"/>
              <a:chExt cx="571504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2" name="组合 99"/>
            <p:cNvGrpSpPr/>
            <p:nvPr/>
          </p:nvGrpSpPr>
          <p:grpSpPr>
            <a:xfrm>
              <a:off x="4394200" y="3482982"/>
              <a:ext cx="571504" cy="432000"/>
              <a:chOff x="1127125" y="1000114"/>
              <a:chExt cx="571504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3" name="组合 102"/>
            <p:cNvGrpSpPr/>
            <p:nvPr/>
          </p:nvGrpSpPr>
          <p:grpSpPr>
            <a:xfrm>
              <a:off x="5105404" y="3482982"/>
              <a:ext cx="571504" cy="432000"/>
              <a:chOff x="1127125" y="1000114"/>
              <a:chExt cx="571504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134"/>
            <p:cNvGrpSpPr/>
            <p:nvPr/>
          </p:nvGrpSpPr>
          <p:grpSpPr>
            <a:xfrm>
              <a:off x="1938322" y="4192600"/>
              <a:ext cx="4715412" cy="542104"/>
              <a:chOff x="2357422" y="4357700"/>
              <a:chExt cx="4715412" cy="542104"/>
            </a:xfrm>
          </p:grpSpPr>
          <p:grpSp>
            <p:nvGrpSpPr>
              <p:cNvPr id="115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40" name="矩形 13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6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8" name="矩形 13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7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6" name="矩形 13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8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2" name="矩形 13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0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0" name="矩形 12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1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8" name="矩形 12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2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3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5" name="直接箭头连接符 94"/>
            <p:cNvCxnSpPr/>
            <p:nvPr/>
          </p:nvCxnSpPr>
          <p:spPr>
            <a:xfrm flipV="1">
              <a:off x="2803513" y="136207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2" idx="2"/>
              <a:endCxn id="158" idx="0"/>
            </p:cNvCxnSpPr>
            <p:nvPr/>
          </p:nvCxnSpPr>
          <p:spPr>
            <a:xfrm rot="16200000" flipH="1">
              <a:off x="4127654" y="175592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endCxn id="160" idx="0"/>
            </p:cNvCxnSpPr>
            <p:nvPr/>
          </p:nvCxnSpPr>
          <p:spPr>
            <a:xfrm rot="10800000" flipV="1">
              <a:off x="3686176" y="159067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156" idx="0"/>
            </p:cNvCxnSpPr>
            <p:nvPr/>
          </p:nvCxnSpPr>
          <p:spPr>
            <a:xfrm>
              <a:off x="4438650" y="159067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60" idx="2"/>
              <a:endCxn id="154" idx="0"/>
            </p:cNvCxnSpPr>
            <p:nvPr/>
          </p:nvCxnSpPr>
          <p:spPr>
            <a:xfrm rot="5400000">
              <a:off x="3248975" y="237890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60" idx="2"/>
              <a:endCxn id="152" idx="0"/>
            </p:cNvCxnSpPr>
            <p:nvPr/>
          </p:nvCxnSpPr>
          <p:spPr>
            <a:xfrm rot="16200000" flipH="1">
              <a:off x="3553774" y="239172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54" idx="2"/>
              <a:endCxn id="148" idx="0"/>
            </p:cNvCxnSpPr>
            <p:nvPr/>
          </p:nvCxnSpPr>
          <p:spPr>
            <a:xfrm rot="16200000" flipH="1">
              <a:off x="3035516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H="1">
              <a:off x="375771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518647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56" idx="2"/>
              <a:endCxn id="150" idx="0"/>
            </p:cNvCxnSpPr>
            <p:nvPr/>
          </p:nvCxnSpPr>
          <p:spPr>
            <a:xfrm rot="16200000" flipH="1">
              <a:off x="4999992" y="239014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58" idx="2"/>
              <a:endCxn id="144" idx="0"/>
            </p:cNvCxnSpPr>
            <p:nvPr/>
          </p:nvCxnSpPr>
          <p:spPr>
            <a:xfrm rot="16200000" flipH="1">
              <a:off x="3924458" y="274335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148" idx="2"/>
              <a:endCxn id="141" idx="0"/>
            </p:cNvCxnSpPr>
            <p:nvPr/>
          </p:nvCxnSpPr>
          <p:spPr>
            <a:xfrm rot="5400000">
              <a:off x="2606029" y="358542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48" idx="2"/>
              <a:endCxn id="139" idx="0"/>
            </p:cNvCxnSpPr>
            <p:nvPr/>
          </p:nvCxnSpPr>
          <p:spPr>
            <a:xfrm rot="5400000">
              <a:off x="2839392" y="383784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48" idx="2"/>
              <a:endCxn id="137" idx="0"/>
            </p:cNvCxnSpPr>
            <p:nvPr/>
          </p:nvCxnSpPr>
          <p:spPr>
            <a:xfrm rot="16200000" flipH="1">
              <a:off x="3077517" y="406811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46" idx="2"/>
              <a:endCxn id="133" idx="0"/>
            </p:cNvCxnSpPr>
            <p:nvPr/>
          </p:nvCxnSpPr>
          <p:spPr>
            <a:xfrm rot="16200000" flipH="1">
              <a:off x="3977631" y="388238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44" idx="2"/>
              <a:endCxn id="135" idx="0"/>
            </p:cNvCxnSpPr>
            <p:nvPr/>
          </p:nvCxnSpPr>
          <p:spPr>
            <a:xfrm rot="5400000">
              <a:off x="4087966" y="362749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44" idx="2"/>
              <a:endCxn id="131" idx="0"/>
            </p:cNvCxnSpPr>
            <p:nvPr/>
          </p:nvCxnSpPr>
          <p:spPr>
            <a:xfrm rot="16200000" flipH="1">
              <a:off x="4568979" y="401652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42" idx="2"/>
              <a:endCxn id="129" idx="0"/>
            </p:cNvCxnSpPr>
            <p:nvPr/>
          </p:nvCxnSpPr>
          <p:spPr>
            <a:xfrm rot="5400000">
              <a:off x="5181756" y="403865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42" idx="2"/>
              <a:endCxn id="127" idx="0"/>
            </p:cNvCxnSpPr>
            <p:nvPr/>
          </p:nvCxnSpPr>
          <p:spPr>
            <a:xfrm rot="16200000" flipH="1">
              <a:off x="5419881" y="387683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42" idx="2"/>
              <a:endCxn id="125" idx="0"/>
            </p:cNvCxnSpPr>
            <p:nvPr/>
          </p:nvCxnSpPr>
          <p:spPr>
            <a:xfrm rot="16200000" flipH="1">
              <a:off x="5686580" y="361013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572624" y="1955308"/>
            <a:ext cx="2294526" cy="1721342"/>
            <a:chOff x="1572624" y="1955308"/>
            <a:chExt cx="2294526" cy="1721342"/>
          </a:xfrm>
        </p:grpSpPr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1572624" y="1955308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系统打开文件表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1924860" y="2373310"/>
              <a:ext cx="504000" cy="1224000"/>
              <a:chOff x="1788426" y="3071816"/>
              <a:chExt cx="504000" cy="122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788426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789093" y="34353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89093" y="377508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0" name="直接箭头连接符 179"/>
            <p:cNvCxnSpPr>
              <a:stCxn id="174" idx="3"/>
              <a:endCxn id="155" idx="1"/>
            </p:cNvCxnSpPr>
            <p:nvPr/>
          </p:nvCxnSpPr>
          <p:spPr>
            <a:xfrm flipV="1">
              <a:off x="2425927" y="2819400"/>
              <a:ext cx="13935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49" idx="1"/>
            </p:cNvCxnSpPr>
            <p:nvPr/>
          </p:nvCxnSpPr>
          <p:spPr>
            <a:xfrm>
              <a:off x="2425927" y="3166578"/>
              <a:ext cx="1441223" cy="510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38625" y="1136645"/>
            <a:ext cx="1622425" cy="3279821"/>
            <a:chOff x="338625" y="1136645"/>
            <a:chExt cx="1622425" cy="3279821"/>
          </a:xfrm>
        </p:grpSpPr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338625" y="1136645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进程打开文件表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857224" y="1563680"/>
              <a:ext cx="504000" cy="1224000"/>
              <a:chOff x="857224" y="1785932"/>
              <a:chExt cx="504000" cy="12240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57224" y="1785932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57891" y="2143122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7224" y="3192466"/>
              <a:ext cx="504000" cy="1224000"/>
              <a:chOff x="857224" y="3071816"/>
              <a:chExt cx="504000" cy="12240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857224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57891" y="33591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57891" y="385763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4" name="直接箭头连接符 183"/>
            <p:cNvCxnSpPr>
              <a:stCxn id="169" idx="3"/>
              <a:endCxn id="174" idx="1"/>
            </p:cNvCxnSpPr>
            <p:nvPr/>
          </p:nvCxnSpPr>
          <p:spPr>
            <a:xfrm>
              <a:off x="1358291" y="2010870"/>
              <a:ext cx="546709" cy="8275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4" idx="1"/>
            </p:cNvCxnSpPr>
            <p:nvPr/>
          </p:nvCxnSpPr>
          <p:spPr>
            <a:xfrm flipV="1">
              <a:off x="1358291" y="2838450"/>
              <a:ext cx="565759" cy="731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72" idx="3"/>
              <a:endCxn id="175" idx="1"/>
            </p:cNvCxnSpPr>
            <p:nvPr/>
          </p:nvCxnSpPr>
          <p:spPr>
            <a:xfrm flipV="1">
              <a:off x="1358291" y="3181350"/>
              <a:ext cx="565759" cy="8869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8564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7805" y="1019164"/>
            <a:ext cx="6974555" cy="428628"/>
            <a:chOff x="837805" y="1019164"/>
            <a:chExt cx="697455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6693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一些文件系统提供文件锁，用于协调多进程的文件访问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805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565356"/>
            <a:ext cx="6477930" cy="358322"/>
            <a:chOff x="1262422" y="1419622"/>
            <a:chExt cx="647793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2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419622"/>
              <a:ext cx="634536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强制 </a:t>
              </a:r>
              <a:r>
                <a:rPr lang="en-GB" altLang="en-US" dirty="0" smtClean="0"/>
                <a:t>– </a:t>
              </a:r>
              <a:r>
                <a:rPr lang="zh-CN" altLang="en-US" dirty="0" smtClean="0"/>
                <a:t>根据锁保持情况和访问需求确定是否拒绝访问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069412"/>
            <a:ext cx="5309842" cy="358322"/>
            <a:chOff x="1262422" y="1853388"/>
            <a:chExt cx="5309842" cy="35832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425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853388"/>
              <a:ext cx="517727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劝告</a:t>
              </a:r>
              <a:r>
                <a:rPr lang="en-GB" altLang="en-US" dirty="0" smtClean="0"/>
                <a:t> – </a:t>
              </a:r>
              <a:r>
                <a:rPr lang="zh-CN" altLang="en-US" dirty="0" smtClean="0"/>
                <a:t>进程可以查找锁的状态来决定怎么做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7571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030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文件大小</a:t>
            </a:r>
            <a:endParaRPr lang="zh-CN" altLang="en-US" dirty="0"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227173" cy="1025756"/>
            <a:chOff x="844893" y="1019164"/>
            <a:chExt cx="4227173" cy="10257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大多数文件都很小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需要对小文件提供很好的支持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217688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块空间不能太大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7979"/>
            <a:ext cx="5227305" cy="1025756"/>
            <a:chOff x="844893" y="1997979"/>
            <a:chExt cx="5227305" cy="1025756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997979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一些文件非常大</a:t>
              </a:r>
              <a:endParaRPr lang="en-US" altLang="zh-C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893" y="199797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54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2350633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必须支持大文件</a:t>
              </a:r>
              <a:r>
                <a:rPr lang="en-US" altLang="zh-CN" dirty="0" smtClean="0"/>
                <a:t> (64</a:t>
              </a:r>
              <a:r>
                <a:rPr lang="zh-CN" altLang="en-US" dirty="0" smtClean="0"/>
                <a:t>位文件偏移）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701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665413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大文件访问需要高效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194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62422" y="1707654"/>
            <a:ext cx="4398248" cy="992450"/>
            <a:chOff x="1262422" y="2368538"/>
            <a:chExt cx="4398248" cy="992450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73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368538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定位：文件及其内容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2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267809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命名</a:t>
              </a:r>
              <a:r>
                <a:rPr lang="zh-CN" altLang="zh-CN" dirty="0"/>
                <a:t>：</a:t>
              </a:r>
              <a:r>
                <a:rPr lang="zh-CN" altLang="en-US" dirty="0" smtClean="0"/>
                <a:t>通过名字找到文件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98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412086" y="3003798"/>
              <a:ext cx="42485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文件系统结构</a:t>
              </a:r>
              <a:r>
                <a:rPr lang="zh-CN" altLang="zh-CN" dirty="0" smtClean="0"/>
                <a:t>：</a:t>
              </a:r>
              <a:r>
                <a:rPr lang="zh-CN" altLang="en-US" dirty="0" smtClean="0"/>
                <a:t>文件组织方式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4919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887347" cy="428628"/>
            <a:chOff x="844893" y="1019164"/>
            <a:chExt cx="588734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89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如何表示分</a:t>
              </a:r>
              <a:r>
                <a:rPr lang="zh-CN" altLang="en-US" dirty="0"/>
                <a:t>配给一个</a:t>
              </a:r>
              <a:r>
                <a:rPr lang="zh-CN" altLang="en-US" dirty="0" smtClean="0"/>
                <a:t>文件数据块的位置和顺序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357304"/>
            <a:ext cx="1869719" cy="1335097"/>
            <a:chOff x="844893" y="1357304"/>
            <a:chExt cx="1869719" cy="1335097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8036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9884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连续分配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35730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分配方式</a:t>
              </a:r>
              <a:endParaRPr lang="en-US" altLang="zh-C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8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01362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链式分配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8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34079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索引分配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52031"/>
            <a:ext cx="4084297" cy="1014646"/>
            <a:chOff x="844893" y="2652031"/>
            <a:chExt cx="4084297" cy="1014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83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93575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存储效率</a:t>
              </a:r>
              <a:r>
                <a:rPr lang="zh-CN" altLang="zh-CN" dirty="0"/>
                <a:t>：</a:t>
              </a:r>
              <a:r>
                <a:rPr lang="zh-CN" altLang="en-US" dirty="0" smtClean="0"/>
                <a:t>外部碎片等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65203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指标</a:t>
              </a:r>
              <a:endParaRPr lang="en-US" altLang="zh-C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6520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1313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308355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读写性能：访问速度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0604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连续分配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655669" cy="428628"/>
            <a:chOff x="844893" y="1758692"/>
            <a:chExt cx="3655669" cy="428628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758692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文件头指定起始块和长度</a:t>
              </a:r>
              <a:endParaRPr lang="en-US" altLang="zh-C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758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844893" y="1920350"/>
            <a:ext cx="3869983" cy="656322"/>
            <a:chOff x="844893" y="2042402"/>
            <a:chExt cx="3869983" cy="656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60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34040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最先匹配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最佳匹配</a:t>
              </a:r>
              <a:r>
                <a:rPr lang="en-US" altLang="zh-CN" dirty="0" smtClean="0"/>
                <a:t>, ...</a:t>
              </a:r>
              <a:endParaRPr lang="en-US" altLang="zh-CN" dirty="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042402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分配策略</a:t>
              </a:r>
              <a:endParaRPr lang="en-US" altLang="zh-C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0424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04777"/>
            <a:ext cx="3369917" cy="960216"/>
            <a:chOff x="844893" y="2626829"/>
            <a:chExt cx="3369917" cy="960216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404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2935715"/>
              <a:ext cx="2034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文件读取表现好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626829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6268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33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228723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高效的顺序和随机访问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499" y="3382410"/>
            <a:ext cx="1335911" cy="667208"/>
            <a:chOff x="843499" y="3504462"/>
            <a:chExt cx="1335911" cy="667208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18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393592" y="3813348"/>
              <a:ext cx="78581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碎片！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1582" y="3504462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3499" y="35044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1028" y="3984304"/>
            <a:ext cx="2132827" cy="957267"/>
            <a:chOff x="1261028" y="4106356"/>
            <a:chExt cx="2132827" cy="957267"/>
          </a:xfrm>
        </p:grpSpPr>
        <p:pic>
          <p:nvPicPr>
            <p:cNvPr id="59" name="图片 5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11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1393592" y="4106356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文件增长问题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651447" y="4406167"/>
              <a:ext cx="1242342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预分配？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2" name="内容占位符 2"/>
            <p:cNvSpPr txBox="1">
              <a:spLocks/>
            </p:cNvSpPr>
            <p:nvPr/>
          </p:nvSpPr>
          <p:spPr>
            <a:xfrm>
              <a:off x="1651447" y="4705301"/>
              <a:ext cx="174240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按需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584" y="1230874"/>
            <a:ext cx="6419566" cy="687422"/>
            <a:chOff x="827584" y="1020232"/>
            <a:chExt cx="6419566" cy="687422"/>
          </a:xfrm>
        </p:grpSpPr>
        <p:sp>
          <p:nvSpPr>
            <p:cNvPr id="63" name="矩形 62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448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95915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68079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10195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3495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86280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956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87287" y="1433602"/>
              <a:ext cx="2111829" cy="27405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58552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链式分配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7554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文件以数据块链表方式存储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文件头包含了到第一块和最后一块的指针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58498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dirty="0"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499" y="353490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无法实现真正的随机访问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4191225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可靠性差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破坏一个链，后面的数据块就丢了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171312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283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6379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为每个文件创建一个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索引数据块</a:t>
              </a:r>
              <a:endParaRPr lang="en-US" altLang="zh-CN" sz="1800" dirty="0" smtClean="0">
                <a:solidFill>
                  <a:srgbClr val="FF0000"/>
                </a:solidFill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35719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支持直接访问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sz="1800" dirty="0">
                <a:latin typeface="+mj-ea"/>
                <a:ea typeface="+mj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949538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99683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当文件很小时，存储索引的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开销</a:t>
              </a:r>
              <a:endParaRPr lang="en-US" altLang="zh-CN" sz="1800" dirty="0" smtClean="0">
                <a:solidFill>
                  <a:srgbClr val="C00000"/>
                </a:solidFill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buClr>
                  <a:schemeClr val="folHlink"/>
                </a:buClr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如何处理大文件</a:t>
              </a:r>
              <a:r>
                <a:rPr lang="en-US" altLang="zh-CN" sz="1800" dirty="0" smtClean="0">
                  <a:latin typeface="+mj-ea"/>
                  <a:ea typeface="+mj-ea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16335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>
              <a:spLocks/>
            </p:cNvSpPr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指向文件数据块的指针列表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/>
              <a:endParaRPr lang="en-US" altLang="zh-CN" sz="1800" dirty="0"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40049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>
              <a:spLocks/>
            </p:cNvSpPr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文件头包含了索引数据块指针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9764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大文件的索引分配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3195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链式索引块</a:t>
              </a:r>
              <a:r>
                <a:rPr lang="en-US" altLang="zh-CN" dirty="0" smtClean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5908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多级索引块</a:t>
              </a:r>
              <a:r>
                <a:rPr lang="en-US" altLang="zh-CN" dirty="0" smtClean="0"/>
                <a:t>(IB*IB 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0149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514" y="771550"/>
            <a:ext cx="2397834" cy="883835"/>
            <a:chOff x="1126514" y="771550"/>
            <a:chExt cx="2397834" cy="883835"/>
          </a:xfrm>
        </p:grpSpPr>
        <p:sp>
          <p:nvSpPr>
            <p:cNvPr id="4" name="圆角矩形 3"/>
            <p:cNvSpPr/>
            <p:nvPr/>
          </p:nvSpPr>
          <p:spPr>
            <a:xfrm>
              <a:off x="2044880" y="972222"/>
              <a:ext cx="1428760" cy="50006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2265544" y="101667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0500" y="1012443"/>
              <a:ext cx="214314" cy="6429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2544946" y="113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2817998" y="122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2137" y="946822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563882" y="1148446"/>
              <a:ext cx="6810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554357" y="1248458"/>
              <a:ext cx="976313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4814" y="1357990"/>
              <a:ext cx="1233506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126514" y="771550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n-ea"/>
                </a:rPr>
                <a:t>inode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70232" y="1426258"/>
            <a:ext cx="2771471" cy="760410"/>
            <a:chOff x="1570232" y="1426258"/>
            <a:chExt cx="2771471" cy="760410"/>
          </a:xfrm>
        </p:grpSpPr>
        <p:sp>
          <p:nvSpPr>
            <p:cNvPr id="7" name="矩形 6"/>
            <p:cNvSpPr/>
            <p:nvPr/>
          </p:nvSpPr>
          <p:spPr>
            <a:xfrm>
              <a:off x="2259194" y="1615164"/>
              <a:ext cx="214314" cy="571504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16384" y="1519917"/>
              <a:ext cx="1714512" cy="538163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2849748" y="154481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3119624" y="16394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3387913" y="1738988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653674" y="185328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59492" y="148979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zh-CN" altLang="en-US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478282" y="1681846"/>
              <a:ext cx="3524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4" idx="1"/>
            </p:cNvCxnSpPr>
            <p:nvPr/>
          </p:nvCxnSpPr>
          <p:spPr>
            <a:xfrm>
              <a:off x="2478282" y="1772333"/>
              <a:ext cx="638175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478281" y="1872346"/>
              <a:ext cx="8858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6" idx="1"/>
            </p:cNvCxnSpPr>
            <p:nvPr/>
          </p:nvCxnSpPr>
          <p:spPr>
            <a:xfrm>
              <a:off x="2473508" y="1972354"/>
              <a:ext cx="117634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1570232" y="1426258"/>
              <a:ext cx="666750" cy="2159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613616" y="180661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 smtClean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3563" y="1510396"/>
            <a:ext cx="4953180" cy="1973858"/>
            <a:chOff x="1553563" y="1510396"/>
            <a:chExt cx="4953180" cy="1973858"/>
          </a:xfrm>
        </p:grpSpPr>
        <p:sp>
          <p:nvSpPr>
            <p:cNvPr id="170" name="任意多边形 169"/>
            <p:cNvSpPr/>
            <p:nvPr/>
          </p:nvSpPr>
          <p:spPr>
            <a:xfrm>
              <a:off x="2759260" y="2115230"/>
              <a:ext cx="3714776" cy="1369024"/>
            </a:xfrm>
            <a:custGeom>
              <a:avLst/>
              <a:gdLst>
                <a:gd name="connsiteX0" fmla="*/ 123828 w 3714776"/>
                <a:gd name="connsiteY0" fmla="*/ 0 h 1369024"/>
                <a:gd name="connsiteX1" fmla="*/ 3595710 w 3714776"/>
                <a:gd name="connsiteY1" fmla="*/ 0 h 1369024"/>
                <a:gd name="connsiteX2" fmla="*/ 3714776 w 3714776"/>
                <a:gd name="connsiteY2" fmla="*/ 119066 h 1369024"/>
                <a:gd name="connsiteX3" fmla="*/ 3714776 w 3714776"/>
                <a:gd name="connsiteY3" fmla="*/ 595314 h 1369024"/>
                <a:gd name="connsiteX4" fmla="*/ 3595710 w 3714776"/>
                <a:gd name="connsiteY4" fmla="*/ 714380 h 1369024"/>
                <a:gd name="connsiteX5" fmla="*/ 3168000 w 3714776"/>
                <a:gd name="connsiteY5" fmla="*/ 714380 h 1369024"/>
                <a:gd name="connsiteX6" fmla="*/ 3168000 w 3714776"/>
                <a:gd name="connsiteY6" fmla="*/ 1231021 h 1369024"/>
                <a:gd name="connsiteX7" fmla="*/ 3029997 w 3714776"/>
                <a:gd name="connsiteY7" fmla="*/ 1369024 h 1369024"/>
                <a:gd name="connsiteX8" fmla="*/ 138003 w 3714776"/>
                <a:gd name="connsiteY8" fmla="*/ 1369024 h 1369024"/>
                <a:gd name="connsiteX9" fmla="*/ 0 w 3714776"/>
                <a:gd name="connsiteY9" fmla="*/ 1231021 h 1369024"/>
                <a:gd name="connsiteX10" fmla="*/ 0 w 3714776"/>
                <a:gd name="connsiteY10" fmla="*/ 679027 h 1369024"/>
                <a:gd name="connsiteX11" fmla="*/ 10832 w 3714776"/>
                <a:gd name="connsiteY11" fmla="*/ 625377 h 1369024"/>
                <a:gd name="connsiteX12" fmla="*/ 4762 w 3714776"/>
                <a:gd name="connsiteY12" fmla="*/ 595314 h 1369024"/>
                <a:gd name="connsiteX13" fmla="*/ 4762 w 3714776"/>
                <a:gd name="connsiteY13" fmla="*/ 119066 h 1369024"/>
                <a:gd name="connsiteX14" fmla="*/ 123828 w 3714776"/>
                <a:gd name="connsiteY14" fmla="*/ 0 h 136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14776" h="1369024">
                  <a:moveTo>
                    <a:pt x="123828" y="0"/>
                  </a:moveTo>
                  <a:lnTo>
                    <a:pt x="3595710" y="0"/>
                  </a:lnTo>
                  <a:cubicBezTo>
                    <a:pt x="3661468" y="0"/>
                    <a:pt x="3714776" y="53308"/>
                    <a:pt x="3714776" y="119066"/>
                  </a:cubicBezTo>
                  <a:lnTo>
                    <a:pt x="3714776" y="595314"/>
                  </a:lnTo>
                  <a:cubicBezTo>
                    <a:pt x="3714776" y="661072"/>
                    <a:pt x="3661468" y="714380"/>
                    <a:pt x="3595710" y="714380"/>
                  </a:cubicBezTo>
                  <a:lnTo>
                    <a:pt x="3168000" y="714380"/>
                  </a:lnTo>
                  <a:lnTo>
                    <a:pt x="3168000" y="1231021"/>
                  </a:lnTo>
                  <a:cubicBezTo>
                    <a:pt x="3168000" y="1307238"/>
                    <a:pt x="3106214" y="1369024"/>
                    <a:pt x="3029997" y="1369024"/>
                  </a:cubicBezTo>
                  <a:lnTo>
                    <a:pt x="138003" y="1369024"/>
                  </a:lnTo>
                  <a:cubicBezTo>
                    <a:pt x="61786" y="1369024"/>
                    <a:pt x="0" y="1307238"/>
                    <a:pt x="0" y="1231021"/>
                  </a:cubicBezTo>
                  <a:lnTo>
                    <a:pt x="0" y="679027"/>
                  </a:lnTo>
                  <a:lnTo>
                    <a:pt x="10832" y="625377"/>
                  </a:lnTo>
                  <a:lnTo>
                    <a:pt x="4762" y="595314"/>
                  </a:lnTo>
                  <a:lnTo>
                    <a:pt x="4762" y="119066"/>
                  </a:lnTo>
                  <a:cubicBezTo>
                    <a:pt x="4762" y="53308"/>
                    <a:pt x="58070" y="0"/>
                    <a:pt x="1238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3452678" y="2155379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3708265" y="225161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3952739" y="23479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4204211" y="2435271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4959561" y="222684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5215148" y="232307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5459622" y="241942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711094" y="2506734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32312" y="22581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986" y="23089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540448" y="23343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480122" y="23851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4480122" y="2850248"/>
              <a:ext cx="341760" cy="357190"/>
              <a:chOff x="4838702" y="2878140"/>
              <a:chExt cx="341760" cy="35719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99" name="矩形 198"/>
            <p:cNvSpPr/>
            <p:nvPr/>
          </p:nvSpPr>
          <p:spPr>
            <a:xfrm>
              <a:off x="3041389" y="2940745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81063" y="299154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340783" y="2215734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3476716" y="2184982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 flipH="1" flipV="1">
              <a:off x="3593609" y="2154235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3720020" y="2113955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rot="5400000" flipH="1" flipV="1">
              <a:off x="4853043" y="2301456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4979450" y="2270704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5105869" y="2239957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5232280" y="2199677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250783" y="2934872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62" name="矩形 61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4762094" y="2839135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78" name="矩形 77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/>
            <p:cNvSpPr/>
            <p:nvPr/>
          </p:nvSpPr>
          <p:spPr>
            <a:xfrm>
              <a:off x="2259194" y="2472420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/>
            <p:cNvCxnSpPr>
              <a:endCxn id="48" idx="1"/>
            </p:cNvCxnSpPr>
            <p:nvPr/>
          </p:nvCxnSpPr>
          <p:spPr>
            <a:xfrm>
              <a:off x="2478282" y="2505758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2473508" y="2686734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2473508" y="2901048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2478282" y="3086784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924532" y="2115230"/>
              <a:ext cx="582211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数据块</a:t>
              </a:r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13614" y="26867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553563" y="1510396"/>
              <a:ext cx="677069" cy="971550"/>
            </a:xfrm>
            <a:custGeom>
              <a:avLst/>
              <a:gdLst>
                <a:gd name="connsiteX0" fmla="*/ 10319 w 677069"/>
                <a:gd name="connsiteY0" fmla="*/ 28575 h 971550"/>
                <a:gd name="connsiteX1" fmla="*/ 153194 w 677069"/>
                <a:gd name="connsiteY1" fmla="*/ 95250 h 971550"/>
                <a:gd name="connsiteX2" fmla="*/ 794 w 677069"/>
                <a:gd name="connsiteY2" fmla="*/ 600075 h 971550"/>
                <a:gd name="connsiteX3" fmla="*/ 157957 w 677069"/>
                <a:gd name="connsiteY3" fmla="*/ 871537 h 971550"/>
                <a:gd name="connsiteX4" fmla="*/ 677069 w 677069"/>
                <a:gd name="connsiteY4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069" h="971550">
                  <a:moveTo>
                    <a:pt x="10319" y="28575"/>
                  </a:moveTo>
                  <a:cubicBezTo>
                    <a:pt x="82550" y="14287"/>
                    <a:pt x="154781" y="0"/>
                    <a:pt x="153194" y="95250"/>
                  </a:cubicBezTo>
                  <a:cubicBezTo>
                    <a:pt x="151607" y="190500"/>
                    <a:pt x="0" y="470694"/>
                    <a:pt x="794" y="600075"/>
                  </a:cubicBezTo>
                  <a:cubicBezTo>
                    <a:pt x="1588" y="729456"/>
                    <a:pt x="45245" y="809625"/>
                    <a:pt x="157957" y="871537"/>
                  </a:cubicBezTo>
                  <a:cubicBezTo>
                    <a:pt x="270670" y="933450"/>
                    <a:pt x="604838" y="940594"/>
                    <a:pt x="677069" y="9715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23124" y="1616758"/>
            <a:ext cx="5349369" cy="3115232"/>
            <a:chOff x="1423124" y="1616758"/>
            <a:chExt cx="5349369" cy="3115232"/>
          </a:xfrm>
        </p:grpSpPr>
        <p:sp>
          <p:nvSpPr>
            <p:cNvPr id="178" name="任意多边形 177"/>
            <p:cNvSpPr/>
            <p:nvPr/>
          </p:nvSpPr>
          <p:spPr>
            <a:xfrm>
              <a:off x="3045012" y="2972486"/>
              <a:ext cx="3708000" cy="1759504"/>
            </a:xfrm>
            <a:custGeom>
              <a:avLst/>
              <a:gdLst>
                <a:gd name="connsiteX0" fmla="*/ 3240514 w 3708000"/>
                <a:gd name="connsiteY0" fmla="*/ 0 h 1759504"/>
                <a:gd name="connsiteX1" fmla="*/ 3553258 w 3708000"/>
                <a:gd name="connsiteY1" fmla="*/ 0 h 1759504"/>
                <a:gd name="connsiteX2" fmla="*/ 3702886 w 3708000"/>
                <a:gd name="connsiteY2" fmla="*/ 149628 h 1759504"/>
                <a:gd name="connsiteX3" fmla="*/ 3702886 w 3708000"/>
                <a:gd name="connsiteY3" fmla="*/ 744177 h 1759504"/>
                <a:gd name="connsiteX4" fmla="*/ 3708000 w 3708000"/>
                <a:gd name="connsiteY4" fmla="*/ 769508 h 1759504"/>
                <a:gd name="connsiteX5" fmla="*/ 3708000 w 3708000"/>
                <a:gd name="connsiteY5" fmla="*/ 1561500 h 1759504"/>
                <a:gd name="connsiteX6" fmla="*/ 3509996 w 3708000"/>
                <a:gd name="connsiteY6" fmla="*/ 1759504 h 1759504"/>
                <a:gd name="connsiteX7" fmla="*/ 198004 w 3708000"/>
                <a:gd name="connsiteY7" fmla="*/ 1759504 h 1759504"/>
                <a:gd name="connsiteX8" fmla="*/ 0 w 3708000"/>
                <a:gd name="connsiteY8" fmla="*/ 1561500 h 1759504"/>
                <a:gd name="connsiteX9" fmla="*/ 0 w 3708000"/>
                <a:gd name="connsiteY9" fmla="*/ 769508 h 1759504"/>
                <a:gd name="connsiteX10" fmla="*/ 198004 w 3708000"/>
                <a:gd name="connsiteY10" fmla="*/ 571504 h 1759504"/>
                <a:gd name="connsiteX11" fmla="*/ 3090886 w 3708000"/>
                <a:gd name="connsiteY11" fmla="*/ 571504 h 1759504"/>
                <a:gd name="connsiteX12" fmla="*/ 3090886 w 3708000"/>
                <a:gd name="connsiteY12" fmla="*/ 149628 h 1759504"/>
                <a:gd name="connsiteX13" fmla="*/ 3240514 w 3708000"/>
                <a:gd name="connsiteY13" fmla="*/ 0 h 175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8000" h="1759504">
                  <a:moveTo>
                    <a:pt x="3240514" y="0"/>
                  </a:moveTo>
                  <a:lnTo>
                    <a:pt x="3553258" y="0"/>
                  </a:lnTo>
                  <a:cubicBezTo>
                    <a:pt x="3635895" y="0"/>
                    <a:pt x="3702886" y="66991"/>
                    <a:pt x="3702886" y="149628"/>
                  </a:cubicBezTo>
                  <a:lnTo>
                    <a:pt x="3702886" y="744177"/>
                  </a:lnTo>
                  <a:lnTo>
                    <a:pt x="3708000" y="769508"/>
                  </a:lnTo>
                  <a:lnTo>
                    <a:pt x="3708000" y="1561500"/>
                  </a:lnTo>
                  <a:cubicBezTo>
                    <a:pt x="3708000" y="1670855"/>
                    <a:pt x="3619351" y="1759504"/>
                    <a:pt x="3509996" y="1759504"/>
                  </a:cubicBezTo>
                  <a:lnTo>
                    <a:pt x="198004" y="1759504"/>
                  </a:lnTo>
                  <a:cubicBezTo>
                    <a:pt x="88649" y="1759504"/>
                    <a:pt x="0" y="1670855"/>
                    <a:pt x="0" y="1561500"/>
                  </a:cubicBezTo>
                  <a:lnTo>
                    <a:pt x="0" y="769508"/>
                  </a:lnTo>
                  <a:cubicBezTo>
                    <a:pt x="0" y="660153"/>
                    <a:pt x="88649" y="571504"/>
                    <a:pt x="198004" y="571504"/>
                  </a:cubicBezTo>
                  <a:lnTo>
                    <a:pt x="3090886" y="571504"/>
                  </a:lnTo>
                  <a:lnTo>
                    <a:pt x="3090886" y="149628"/>
                  </a:lnTo>
                  <a:cubicBezTo>
                    <a:pt x="3090886" y="66991"/>
                    <a:pt x="3157877" y="0"/>
                    <a:pt x="32405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0282" y="299820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数据块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259194" y="3797992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460940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188152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109438" y="3617802"/>
              <a:ext cx="190500" cy="277823"/>
              <a:chOff x="4564856" y="3645694"/>
              <a:chExt cx="190500" cy="277823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4109438" y="4294082"/>
              <a:ext cx="190500" cy="277823"/>
              <a:chOff x="4564856" y="3645694"/>
              <a:chExt cx="190500" cy="277823"/>
            </a:xfrm>
          </p:grpSpPr>
          <p:cxnSp>
            <p:nvCxnSpPr>
              <p:cNvPr id="110" name="直接箭头连接符 109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4608711" y="4201207"/>
              <a:ext cx="190500" cy="277823"/>
              <a:chOff x="4564856" y="3645694"/>
              <a:chExt cx="190500" cy="277823"/>
            </a:xfrm>
          </p:grpSpPr>
          <p:cxnSp>
            <p:nvCxnSpPr>
              <p:cNvPr id="118" name="直接箭头连接符 117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4608711" y="3713054"/>
              <a:ext cx="190500" cy="277823"/>
              <a:chOff x="4564856" y="3645694"/>
              <a:chExt cx="190500" cy="277823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箭头连接符 133"/>
            <p:cNvCxnSpPr/>
            <p:nvPr/>
          </p:nvCxnSpPr>
          <p:spPr>
            <a:xfrm>
              <a:off x="5868400" y="3660665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5868400" y="375115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5868400" y="38487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5868400" y="393690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5868400" y="432265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5868400" y="441315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868400" y="451078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5868400" y="4598892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>
              <a:off x="6358941" y="4241694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358941" y="433218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6358941" y="442981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6358941" y="4517929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6358941" y="3751153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6358941" y="384164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6358941" y="393927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6358941" y="40273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5415157" y="3845608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5415157" y="44139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5415156" y="4044056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5415156" y="423932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921449" y="4044056"/>
              <a:ext cx="25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5400000">
              <a:off x="4846837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668904" y="3817042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3678428" y="401549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678428" y="4186932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3668904" y="44012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5400000">
              <a:off x="3201382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2473508" y="3848794"/>
              <a:ext cx="97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473508" y="4044056"/>
              <a:ext cx="79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473508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687822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473508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687822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623900" y="4013249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423124" y="1616758"/>
              <a:ext cx="801158" cy="2165350"/>
            </a:xfrm>
            <a:custGeom>
              <a:avLst/>
              <a:gdLst>
                <a:gd name="connsiteX0" fmla="*/ 134408 w 801158"/>
                <a:gd name="connsiteY0" fmla="*/ 0 h 2165350"/>
                <a:gd name="connsiteX1" fmla="*/ 204258 w 801158"/>
                <a:gd name="connsiteY1" fmla="*/ 95250 h 2165350"/>
                <a:gd name="connsiteX2" fmla="*/ 102658 w 801158"/>
                <a:gd name="connsiteY2" fmla="*/ 298450 h 2165350"/>
                <a:gd name="connsiteX3" fmla="*/ 39158 w 801158"/>
                <a:gd name="connsiteY3" fmla="*/ 781050 h 2165350"/>
                <a:gd name="connsiteX4" fmla="*/ 64558 w 801158"/>
                <a:gd name="connsiteY4" fmla="*/ 1587500 h 2165350"/>
                <a:gd name="connsiteX5" fmla="*/ 426508 w 801158"/>
                <a:gd name="connsiteY5" fmla="*/ 1974850 h 2165350"/>
                <a:gd name="connsiteX6" fmla="*/ 801158 w 801158"/>
                <a:gd name="connsiteY6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1158" h="2165350">
                  <a:moveTo>
                    <a:pt x="134408" y="0"/>
                  </a:moveTo>
                  <a:cubicBezTo>
                    <a:pt x="171979" y="22754"/>
                    <a:pt x="209550" y="45508"/>
                    <a:pt x="204258" y="95250"/>
                  </a:cubicBezTo>
                  <a:cubicBezTo>
                    <a:pt x="198966" y="144992"/>
                    <a:pt x="130175" y="184150"/>
                    <a:pt x="102658" y="298450"/>
                  </a:cubicBezTo>
                  <a:cubicBezTo>
                    <a:pt x="75141" y="412750"/>
                    <a:pt x="45508" y="566208"/>
                    <a:pt x="39158" y="781050"/>
                  </a:cubicBezTo>
                  <a:cubicBezTo>
                    <a:pt x="32808" y="995892"/>
                    <a:pt x="0" y="1388533"/>
                    <a:pt x="64558" y="1587500"/>
                  </a:cubicBezTo>
                  <a:cubicBezTo>
                    <a:pt x="129116" y="1786467"/>
                    <a:pt x="303741" y="1878542"/>
                    <a:pt x="426508" y="1974850"/>
                  </a:cubicBezTo>
                  <a:cubicBezTo>
                    <a:pt x="549275" y="2071158"/>
                    <a:pt x="801158" y="2165350"/>
                    <a:pt x="801158" y="21653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2" name="组合 211"/>
            <p:cNvGrpSpPr/>
            <p:nvPr/>
          </p:nvGrpSpPr>
          <p:grpSpPr>
            <a:xfrm>
              <a:off x="4324546" y="3680516"/>
              <a:ext cx="341760" cy="357190"/>
              <a:chOff x="4838702" y="2878140"/>
              <a:chExt cx="341760" cy="357190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4324546" y="4174232"/>
              <a:ext cx="341760" cy="357190"/>
              <a:chOff x="4838702" y="2878140"/>
              <a:chExt cx="341760" cy="35719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3833560" y="4244082"/>
              <a:ext cx="341760" cy="357190"/>
              <a:chOff x="4838702" y="2878140"/>
              <a:chExt cx="341760" cy="357190"/>
            </a:xfrm>
          </p:grpSpPr>
          <p:sp>
            <p:nvSpPr>
              <p:cNvPr id="219" name="矩形 218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3827210" y="3569390"/>
              <a:ext cx="341760" cy="357190"/>
              <a:chOff x="4838702" y="2878140"/>
              <a:chExt cx="341760" cy="357190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583442" y="3615428"/>
              <a:ext cx="341760" cy="357190"/>
              <a:chOff x="4838702" y="2878140"/>
              <a:chExt cx="341760" cy="35719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6070808" y="3705916"/>
              <a:ext cx="341760" cy="357190"/>
              <a:chOff x="4838702" y="2878140"/>
              <a:chExt cx="341760" cy="35719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6079888" y="4193282"/>
              <a:ext cx="341760" cy="357190"/>
              <a:chOff x="4838702" y="2878140"/>
              <a:chExt cx="341760" cy="357190"/>
            </a:xfrm>
          </p:grpSpPr>
          <p:sp>
            <p:nvSpPr>
              <p:cNvPr id="231" name="矩形 230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5589792" y="4283770"/>
              <a:ext cx="341760" cy="357190"/>
              <a:chOff x="4838702" y="2878140"/>
              <a:chExt cx="341760" cy="357190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58093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655801" cy="1654184"/>
            <a:chOff x="844893" y="1019164"/>
            <a:chExt cx="4655801" cy="165418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文件头包含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10 </a:t>
              </a:r>
              <a:r>
                <a:rPr lang="zh-CN" altLang="en-US" dirty="0" smtClean="0"/>
                <a:t>个指针指向数据块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11</a:t>
              </a:r>
              <a:r>
                <a:rPr lang="zh-CN" altLang="en-US" dirty="0" smtClean="0"/>
                <a:t>个指针指向索引块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000246"/>
              <a:ext cx="38913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个指针指向二级索引块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198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315026"/>
              <a:ext cx="410570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个指针指向三级索引块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633210"/>
            <a:ext cx="3727107" cy="710976"/>
            <a:chOff x="844893" y="2633210"/>
            <a:chExt cx="3727107" cy="710976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633210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效果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633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0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85864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提高了</a:t>
              </a:r>
              <a:r>
                <a:rPr lang="zh-CN" altLang="en-US" smtClean="0"/>
                <a:t>文件大小限制阈值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300644"/>
            <a:ext cx="4309710" cy="358322"/>
            <a:chOff x="1262422" y="3300644"/>
            <a:chExt cx="430971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054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3300644"/>
              <a:ext cx="417714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动态分配数据块，文件扩展很容易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14292"/>
            <a:ext cx="1880818" cy="358322"/>
            <a:chOff x="1262422" y="3614292"/>
            <a:chExt cx="188081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719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614292"/>
              <a:ext cx="17482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小文件开销小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929072"/>
            <a:ext cx="5452718" cy="642942"/>
            <a:chOff x="1262422" y="3929072"/>
            <a:chExt cx="5452718" cy="64294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338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3929072"/>
              <a:ext cx="5320155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只为大文件分配间接数据块，大文件在访问数据块时需要大量查询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9789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144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空闲空间管理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941553" cy="428628"/>
            <a:chOff x="844893" y="1000114"/>
            <a:chExt cx="494155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跟踪记录文件卷中未分配的数据块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9215" y="1396207"/>
            <a:ext cx="5080288" cy="428628"/>
            <a:chOff x="1259632" y="1685693"/>
            <a:chExt cx="5080288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10698" y="1685693"/>
              <a:ext cx="49292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采用什么数据结构表示空闲空间列表？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79387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5138410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空闲空间组织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6513189" cy="1025756"/>
            <a:chOff x="844893" y="1019164"/>
            <a:chExt cx="6513189" cy="10257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用位图代表空闲数据块列表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596309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111111111111111001110101011101111...</a:t>
              </a:r>
              <a:endParaRPr lang="en-US" altLang="zh-CN" dirty="0"/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D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= 0 </a:t>
              </a:r>
              <a:r>
                <a:rPr lang="zh-CN" altLang="en-US" dirty="0" smtClean="0"/>
                <a:t>表明数据块</a:t>
              </a:r>
              <a:r>
                <a:rPr lang="en-US" altLang="zh-CN" dirty="0" err="1" smtClean="0"/>
                <a:t>i</a:t>
              </a:r>
              <a:r>
                <a:rPr lang="zh-CN" altLang="en-US" dirty="0" smtClean="0"/>
                <a:t>是空闲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否则，表示已分配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7370445" cy="710976"/>
            <a:chOff x="844893" y="2000246"/>
            <a:chExt cx="7370445" cy="710976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00024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使用简单但是可能会是一个大的很大向量表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7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352900"/>
              <a:ext cx="68203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160GB</a:t>
              </a:r>
              <a:r>
                <a:rPr lang="zh-CN" altLang="en-US" dirty="0" smtClean="0"/>
                <a:t>磁盘</a:t>
              </a:r>
              <a:r>
                <a:rPr lang="en-US" altLang="zh-CN" dirty="0" smtClean="0"/>
                <a:t>-&gt; 40M</a:t>
              </a:r>
              <a:r>
                <a:rPr lang="zh-CN" altLang="en-US" dirty="0" smtClean="0"/>
                <a:t>数据块</a:t>
              </a:r>
              <a:r>
                <a:rPr lang="en-US" altLang="zh-CN" dirty="0" smtClean="0"/>
                <a:t>-&gt; 5MB</a:t>
              </a:r>
              <a:r>
                <a:rPr lang="zh-CN" altLang="en-US" dirty="0" smtClean="0"/>
                <a:t>位图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667680"/>
            <a:ext cx="6381412" cy="1333962"/>
            <a:chOff x="1262422" y="2667680"/>
            <a:chExt cx="6381412" cy="133396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86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667680"/>
              <a:ext cx="62488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假定空闲空间在磁盘中均匀分布，</a:t>
              </a:r>
              <a:endParaRPr lang="en-US" altLang="zh-CN" dirty="0" smtClean="0"/>
            </a:p>
            <a:p>
              <a:pPr marL="0" lvl="1" indent="0"/>
              <a:r>
                <a:rPr lang="zh-CN" altLang="en-US" dirty="0" smtClean="0"/>
                <a:t>则找到“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”之前要扫描</a:t>
              </a:r>
              <a:r>
                <a:rPr lang="en-US" altLang="zh-CN" dirty="0" smtClean="0"/>
                <a:t>n/r </a:t>
              </a:r>
              <a:endParaRPr lang="en-US" altLang="zh-CN" dirty="0"/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434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624945" y="3315158"/>
              <a:ext cx="30899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n = </a:t>
              </a:r>
              <a:r>
                <a:rPr lang="zh-CN" altLang="en-US" dirty="0" smtClean="0"/>
                <a:t>磁盘上数据块的总数</a:t>
              </a:r>
              <a:endParaRPr lang="en-US" altLang="zh-CN" dirty="0"/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762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624945" y="3643320"/>
              <a:ext cx="23041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>
                <a:buSzPct val="100000"/>
              </a:pPr>
              <a:r>
                <a:rPr lang="en-US" altLang="zh-CN" sz="2000" dirty="0" smtClean="0"/>
                <a:t>r = </a:t>
              </a:r>
              <a:r>
                <a:rPr lang="zh-CN" altLang="en-US" sz="2000" dirty="0" smtClean="0"/>
                <a:t>空闲块的数目</a:t>
              </a:r>
              <a:r>
                <a:rPr lang="en-US" altLang="zh-CN" sz="2000" dirty="0" smtClean="0"/>
                <a:t> 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32442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61993" y="1680394"/>
            <a:ext cx="2441223" cy="423636"/>
            <a:chOff x="861993" y="1680394"/>
            <a:chExt cx="2441223" cy="42363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60076" y="1680394"/>
              <a:ext cx="214314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数据可靠和安全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34"/>
            <p:cNvSpPr txBox="1"/>
            <p:nvPr/>
          </p:nvSpPr>
          <p:spPr>
            <a:xfrm>
              <a:off x="861993" y="1680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9522" y="2067694"/>
            <a:ext cx="4444606" cy="355598"/>
            <a:chOff x="1279522" y="2067694"/>
            <a:chExt cx="4444606" cy="35559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1724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412085" y="2067694"/>
              <a:ext cx="43120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安全：多层次保护数据安全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9522" y="2377254"/>
            <a:ext cx="5452718" cy="763158"/>
            <a:chOff x="1279522" y="2377254"/>
            <a:chExt cx="5452718" cy="7631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4634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412086" y="2377254"/>
              <a:ext cx="532015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可靠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    持久保存文件</a:t>
              </a:r>
              <a:endParaRPr lang="en-US" altLang="zh-CN" sz="1800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    避免系统崩溃、媒体错误、攻击等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477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99141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7670091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其他空闲空间组织方式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0613" y="851004"/>
            <a:ext cx="6988079" cy="1284436"/>
            <a:chOff x="550613" y="851004"/>
            <a:chExt cx="6988079" cy="1284436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848696" y="85100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链表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613" y="8510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8953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1069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4977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2151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7554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8075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2506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181377" y="1740455"/>
              <a:ext cx="504056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685433" y="1719435"/>
              <a:ext cx="864096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6900" y="1719435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41966" y="1338184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2319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68101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5657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91713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61378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659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79800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2549528" y="1719435"/>
              <a:ext cx="2160240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4760756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213824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654820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0613" y="2175938"/>
            <a:ext cx="7837811" cy="2051996"/>
            <a:chOff x="550613" y="2175938"/>
            <a:chExt cx="7837811" cy="2051996"/>
          </a:xfrm>
        </p:grpSpPr>
        <p:grpSp>
          <p:nvGrpSpPr>
            <p:cNvPr id="4" name="组合 3"/>
            <p:cNvGrpSpPr/>
            <p:nvPr/>
          </p:nvGrpSpPr>
          <p:grpSpPr>
            <a:xfrm>
              <a:off x="550613" y="2175938"/>
              <a:ext cx="7027355" cy="1632306"/>
              <a:chOff x="550613" y="2175938"/>
              <a:chExt cx="7027355" cy="1632306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848696" y="2175938"/>
                <a:ext cx="142876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dirty="0" smtClean="0"/>
                  <a:t>链式索引</a:t>
                </a:r>
                <a:endParaRPr lang="en-US" altLang="zh-CN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0613" y="2175938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8953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  <a:latin typeface="+mj-ea"/>
                    <a:ea typeface="+mj-ea"/>
                  </a:rPr>
                  <a:t>D</a:t>
                </a:r>
                <a:endParaRPr lang="zh-CN" altLang="en-US" b="1" dirty="0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24977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2151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375544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8075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506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1695942" y="3108607"/>
                <a:ext cx="872359" cy="11433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1181377" y="3098097"/>
                <a:ext cx="432048" cy="27198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1602914" y="3056057"/>
                <a:ext cx="3106854" cy="339311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0460" y="2674806"/>
                <a:ext cx="368988" cy="396000"/>
                <a:chOff x="1754740" y="0"/>
                <a:chExt cx="368988" cy="3960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804584" y="0"/>
                  <a:ext cx="288000" cy="396000"/>
                </a:xfrm>
                <a:prstGeom prst="rect">
                  <a:avLst/>
                </a:prstGeom>
                <a:gradFill>
                  <a:gsLst>
                    <a:gs pos="0">
                      <a:srgbClr val="996633"/>
                    </a:gs>
                    <a:gs pos="100000">
                      <a:srgbClr val="333300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rgbClr val="11576A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9" name="内容占位符 2"/>
                <p:cNvSpPr txBox="1">
                  <a:spLocks/>
                </p:cNvSpPr>
                <p:nvPr/>
              </p:nvSpPr>
              <p:spPr>
                <a:xfrm>
                  <a:off x="1754740" y="18330"/>
                  <a:ext cx="368988" cy="360040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r>
                    <a:rPr lang="en-US" altLang="zh-CN" sz="1800" dirty="0" smtClean="0">
                      <a:solidFill>
                        <a:schemeClr val="bg1"/>
                      </a:solidFill>
                    </a:rPr>
                    <a:t>G</a:t>
                  </a:r>
                  <a:endParaRPr lang="en-US" altLang="zh-CN" sz="1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941966" y="2674806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2319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68101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565752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917136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61378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6595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00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1613424" y="3056057"/>
                <a:ext cx="3610910" cy="41131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613424" y="3056057"/>
                <a:ext cx="4114966" cy="483327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613424" y="3056057"/>
                <a:ext cx="4475006" cy="555335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1613424" y="3056057"/>
                <a:ext cx="5360122" cy="627343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1608092" y="3090037"/>
                <a:ext cx="5969876" cy="718207"/>
              </a:xfrm>
              <a:custGeom>
                <a:avLst/>
                <a:gdLst>
                  <a:gd name="connsiteX0" fmla="*/ 0 w 5969876"/>
                  <a:gd name="connsiteY0" fmla="*/ 0 h 718207"/>
                  <a:gd name="connsiteX1" fmla="*/ 830318 w 5969876"/>
                  <a:gd name="connsiteY1" fmla="*/ 578069 h 718207"/>
                  <a:gd name="connsiteX2" fmla="*/ 3384331 w 5969876"/>
                  <a:gd name="connsiteY2" fmla="*/ 704193 h 718207"/>
                  <a:gd name="connsiteX3" fmla="*/ 5969876 w 5969876"/>
                  <a:gd name="connsiteY3" fmla="*/ 493986 h 7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9876" h="718207">
                    <a:moveTo>
                      <a:pt x="0" y="0"/>
                    </a:moveTo>
                    <a:cubicBezTo>
                      <a:pt x="133131" y="230352"/>
                      <a:pt x="266263" y="460704"/>
                      <a:pt x="830318" y="578069"/>
                    </a:cubicBezTo>
                    <a:cubicBezTo>
                      <a:pt x="1394373" y="695435"/>
                      <a:pt x="2527738" y="718207"/>
                      <a:pt x="3384331" y="704193"/>
                    </a:cubicBezTo>
                    <a:cubicBezTo>
                      <a:pt x="4240924" y="690179"/>
                      <a:pt x="5105400" y="592082"/>
                      <a:pt x="5969876" y="493986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内容占位符 2"/>
            <p:cNvSpPr txBox="1">
              <a:spLocks/>
            </p:cNvSpPr>
            <p:nvPr/>
          </p:nvSpPr>
          <p:spPr>
            <a:xfrm>
              <a:off x="7268964" y="3291830"/>
              <a:ext cx="1119460" cy="9361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>
                  <a:solidFill>
                    <a:srgbClr val="660033"/>
                  </a:solidFill>
                </a:rPr>
                <a:t>    下一组索引块</a:t>
              </a:r>
              <a:endParaRPr lang="en-US" altLang="zh-CN" sz="1600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1496" y="4244268"/>
            <a:ext cx="4146496" cy="471092"/>
            <a:chOff x="2261496" y="4244268"/>
            <a:chExt cx="4146496" cy="471092"/>
          </a:xfrm>
        </p:grpSpPr>
        <p:sp>
          <p:nvSpPr>
            <p:cNvPr id="68" name="矩形 67"/>
            <p:cNvSpPr/>
            <p:nvPr/>
          </p:nvSpPr>
          <p:spPr>
            <a:xfrm>
              <a:off x="2261496" y="424426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588334" y="4245830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2568986" y="4286732"/>
              <a:ext cx="18438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/>
                <a:t>已分配数据块</a:t>
              </a:r>
              <a:endParaRPr lang="en-US" altLang="zh-CN" sz="1600" dirty="0"/>
            </a:p>
          </p:txBody>
        </p:sp>
        <p:sp>
          <p:nvSpPr>
            <p:cNvPr id="71" name="内容占位符 2"/>
            <p:cNvSpPr txBox="1">
              <a:spLocks/>
            </p:cNvSpPr>
            <p:nvPr/>
          </p:nvSpPr>
          <p:spPr>
            <a:xfrm>
              <a:off x="4895824" y="4286732"/>
              <a:ext cx="1512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/>
                <a:t>空闲数据块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5619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74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lang="zh-CN" altLang="en-US" dirty="0" smtClean="0">
                <a:cs typeface="+mj-cs"/>
              </a:rPr>
              <a:t>属性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928808"/>
            <a:ext cx="4941553" cy="423636"/>
            <a:chOff x="844893" y="1928808"/>
            <a:chExt cx="494155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28808"/>
              <a:ext cx="464347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Symbol" charset="0"/>
                </a:rPr>
                <a:t>文件头：文件系统元数据中的文件信息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288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1916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5320155" cy="572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名称、类型、位置、大小、保护、创建者、创建时间、最近修改时间、</a:t>
              </a:r>
              <a:r>
                <a:rPr lang="en-US" altLang="zh-CN" dirty="0" smtClean="0"/>
                <a:t>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79736"/>
            <a:ext cx="1452190" cy="355598"/>
            <a:chOff x="1262422" y="2279736"/>
            <a:chExt cx="145219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4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27973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89296"/>
            <a:ext cx="2738074" cy="354014"/>
            <a:chOff x="1262422" y="2589296"/>
            <a:chExt cx="2738074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4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589296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文件存储位置和顺序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en-US" altLang="zh-CN" dirty="0" smtClean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</a:t>
            </a:r>
            <a:r>
              <a:rPr lang="zh-CN" altLang="en-US" dirty="0" smtClean="0"/>
              <a:t>件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文件描述</a:t>
            </a:r>
            <a:r>
              <a:rPr lang="zh-CN" altLang="en-US" dirty="0" smtClean="0">
                <a:solidFill>
                  <a:srgbClr val="C00000"/>
                </a:solidFill>
              </a:rPr>
              <a:t>符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文件别名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2875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394985" y="145072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lnSpc>
                <a:spcPct val="80000"/>
              </a:lnSpc>
            </a:pPr>
            <a:r>
              <a:rPr lang="en-US" altLang="zh-CN" dirty="0" smtClean="0"/>
              <a:t>f = open(name, flag);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read(f, …);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close(f);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6734</TotalTime>
  <Words>2902</Words>
  <Application>Microsoft Office PowerPoint</Application>
  <PresentationFormat>全屏显示(16:9)</PresentationFormat>
  <Paragraphs>862</Paragraphs>
  <Slides>61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Aharoni</vt:lpstr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1083</cp:revision>
  <dcterms:created xsi:type="dcterms:W3CDTF">2015-01-11T06:38:50Z</dcterms:created>
  <dcterms:modified xsi:type="dcterms:W3CDTF">2020-10-23T01:17:04Z</dcterms:modified>
</cp:coreProperties>
</file>