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5"/>
  </p:handoutMasterIdLst>
  <p:sldIdLst>
    <p:sldId id="396" r:id="rId3"/>
    <p:sldId id="416" r:id="rId4"/>
    <p:sldId id="418" r:id="rId5"/>
    <p:sldId id="419" r:id="rId7"/>
    <p:sldId id="420" r:id="rId8"/>
    <p:sldId id="421" r:id="rId9"/>
    <p:sldId id="422" r:id="rId10"/>
    <p:sldId id="413" r:id="rId11"/>
    <p:sldId id="395" r:id="rId12"/>
    <p:sldId id="414" r:id="rId13"/>
    <p:sldId id="415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FFF9B1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53" d="100"/>
          <a:sy n="153" d="100"/>
        </p:scale>
        <p:origin x="104" y="252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忙则等待：已有进程处于其临界区；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空闲则入：其他进程均不处于临界区；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有限等待：等待进入临界区的进程不能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死等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让权等待：不能进入临界区的进程，应释放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CPU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（如转换到阻塞状态）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互斥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假定进程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Pi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有空让进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有限等待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(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可选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)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：不能进入临界区的进程，应释放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CPU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（如转换到阻塞状态）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US" altLang="zh-CN" sz="1000" i="1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忙则等待：已有进程处于其临界区；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空闲则入：其他进程均不处于临界区；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有限等待：等待进入临界区的进程不能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死等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让权等待：不能进入临界区的进程，应释放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CPU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（如转换到阻塞状态）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互斥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假定进程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Pi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有空让进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有限等待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(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可选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)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：不能进入临界区的进程，应释放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CPU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（如转换到阻塞状态）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US" altLang="zh-CN" sz="1000" i="1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忙则等待：已有进程处于其临界区；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空闲则入：其他进程均不处于临界区；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有限等待：等待进入临界区的进程不能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死等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让权等待：不能进入临界区的进程，应释放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CPU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（如转换到阻塞状态）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互斥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假定进程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Pi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有空让进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有限等待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(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可选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)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：不能进入临界区的进程，应释放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CPU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（如转换到阻塞状态）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US" altLang="zh-CN" sz="1000" i="1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忙则等待：已有进程处于其临界区；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空闲则入：其他进程均不处于临界区；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有限等待：等待进入临界区的进程不能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死等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让权等待：不能进入临界区的进程，应释放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CPU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（如转换到阻塞状态）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互斥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假定进程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Pi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有空让进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有限等待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(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可选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)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：不能进入临界区的进程，应释放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CPU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（如转换到阻塞状态）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US" altLang="zh-CN" sz="1000" i="1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忙则等待：已有进程处于其临界区；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空闲则入：其他进程均不处于临界区；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有限等待：等待进入临界区的进程不能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死等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"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；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让权等待：不能进入临界区的进程，应释放</a:t>
            </a:r>
            <a:r>
              <a:rPr lang="en-US" altLang="zh-CN">
                <a:latin typeface="Times New Roman" panose="02020603050405020304" charset="0"/>
                <a:ea typeface="MS PGothic" panose="020B0600070205080204" charset="-128"/>
              </a:rPr>
              <a:t>CPU</a:t>
            </a:r>
            <a:r>
              <a:rPr lang="zh-CN" altLang="en-US">
                <a:latin typeface="Times New Roman" panose="02020603050405020304" charset="0"/>
                <a:ea typeface="MS PGothic" panose="020B0600070205080204" charset="-128"/>
              </a:rPr>
              <a:t>（如转换到阻塞状态）</a:t>
            </a:r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互斥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假定进程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Pi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有空让进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.</a:t>
            </a:r>
            <a:endParaRPr lang="en-US" altLang="zh-CN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有限等待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: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(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可选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)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：不能进入临界区的进程，应释放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CPU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（如转换到阻塞状态）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defTabSz="948055"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defTabSz="9480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US" altLang="zh-CN" sz="1000" i="1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85726"/>
            <a:ext cx="7956550" cy="4500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0965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1409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：禁用硬件中断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21300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没有中断，没有上下文切换，因此没有并发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357304"/>
            <a:ext cx="4891122" cy="500066"/>
            <a:chOff x="1252514" y="1357304"/>
            <a:chExt cx="4891122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/>
            <p:nvPr/>
          </p:nvSpPr>
          <p:spPr>
            <a:xfrm>
              <a:off x="1400832" y="1357304"/>
              <a:ext cx="474280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硬件将中断处理延迟到中断被启用之后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714494"/>
            <a:ext cx="6055790" cy="500066"/>
            <a:chOff x="1252514" y="1714494"/>
            <a:chExt cx="605579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400832" y="1714494"/>
              <a:ext cx="59074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现代计算机体系结构都提供指令来实现禁用中断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84516"/>
            <a:ext cx="4591203" cy="857256"/>
            <a:chOff x="844893" y="3184516"/>
            <a:chExt cx="4591203" cy="857256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3184516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进入临界区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36689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400832" y="3541706"/>
              <a:ext cx="403526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禁止</a:t>
              </a:r>
              <a:r>
                <a:rPr kumimoji="1" lang="zh-CN" altLang="en-US" dirty="0"/>
                <a:t>所有中断，并保存标志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883250"/>
            <a:ext cx="4231163" cy="848740"/>
            <a:chOff x="844893" y="3883250"/>
            <a:chExt cx="4231163" cy="848740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88325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离开临界区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97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4359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400832" y="4231924"/>
              <a:ext cx="367522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使</a:t>
              </a:r>
              <a:r>
                <a:rPr kumimoji="1" lang="zh-CN" altLang="en-US" dirty="0"/>
                <a:t>能所有中断，并恢复标志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2514" y="2147023"/>
            <a:ext cx="5547771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critical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section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54583" y="2148848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4939" y="2695862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3" grpId="1"/>
      <p:bldP spid="23" grpId="2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缺点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禁用中断后，进程无法被停止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036790"/>
            <a:ext cx="2012595" cy="443142"/>
            <a:chOff x="844893" y="3036790"/>
            <a:chExt cx="2012595" cy="443142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03679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要小心使用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051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57304"/>
            <a:ext cx="3390924" cy="500066"/>
            <a:chOff x="1252514" y="1357304"/>
            <a:chExt cx="3390924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/>
            <p:nvPr/>
          </p:nvSpPr>
          <p:spPr>
            <a:xfrm>
              <a:off x="1400832" y="1357304"/>
              <a:ext cx="324260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整个系统都会为此停下来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714494"/>
            <a:ext cx="4248180" cy="500066"/>
            <a:chOff x="1252514" y="1714494"/>
            <a:chExt cx="424818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400832" y="1714494"/>
              <a:ext cx="409986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可能导致其他进程处于饥饿状态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29274"/>
            <a:ext cx="5798809" cy="1042542"/>
            <a:chOff x="844893" y="2029274"/>
            <a:chExt cx="5798809" cy="1042542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2029274"/>
              <a:ext cx="421484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临界区可能很长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513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400832" y="2386464"/>
              <a:ext cx="5242870" cy="685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无法确定响应中断所需的时间（可能存在硬件影响）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：基于软件的解决方法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36" y="72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1" y="195054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基于软件的同步解决方法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428892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341630" indent="-341630" defTabSz="449580"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两个线程，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T1</a:t>
            </a:r>
            <a:endParaRPr lang="en-GB" altLang="en-US" dirty="0" smtClean="0"/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227689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341630" indent="-341630" defTabSz="449580"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线程</a:t>
            </a:r>
            <a:r>
              <a:rPr lang="en-GB" altLang="en-US" dirty="0" smtClean="0"/>
              <a:t>Ti</a:t>
            </a:r>
            <a:r>
              <a:rPr lang="zh-CN" altLang="en-US" dirty="0" smtClean="0"/>
              <a:t>的代码</a:t>
            </a:r>
            <a:endParaRPr lang="en-GB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1259632" y="1799307"/>
            <a:ext cx="3646172" cy="20867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1630" indent="-341630" defTabSz="449580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 {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1630" indent="-341630" defTabSz="449580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enter section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1630" indent="-341630" defTabSz="449580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critical section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41630" indent="-341630" defTabSz="449580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exit section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49580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reminder section</a:t>
            </a:r>
            <a:endParaRPr lang="en-GB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49580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while (1);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1176284" y="4025587"/>
            <a:ext cx="5572164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341630" indent="-341630" defTabSz="449580"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线程可通过共享一些共有变量来同步它们的行为</a:t>
            </a:r>
            <a:endParaRPr lang="en-GB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2176786"/>
            <a:ext cx="2796224" cy="1020074"/>
            <a:chOff x="1619672" y="2176786"/>
            <a:chExt cx="2796224" cy="1020074"/>
          </a:xfrm>
        </p:grpSpPr>
        <p:sp>
          <p:nvSpPr>
            <p:cNvPr id="24" name="矩形 23"/>
            <p:cNvSpPr/>
            <p:nvPr/>
          </p:nvSpPr>
          <p:spPr>
            <a:xfrm>
              <a:off x="1619672" y="2204401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9672" y="2856498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538733" y="21767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538733" y="28275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第一次尝试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15566"/>
            <a:ext cx="4592943" cy="966369"/>
            <a:chOff x="844893" y="915566"/>
            <a:chExt cx="4592943" cy="966369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915566"/>
              <a:ext cx="257176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540" y="1306781"/>
              <a:ext cx="4270296" cy="575154"/>
              <a:chOff x="1175542" y="1420825"/>
              <a:chExt cx="4270296" cy="575154"/>
            </a:xfrm>
          </p:grpSpPr>
          <p:sp>
            <p:nvSpPr>
              <p:cNvPr id="17" name="内容占位符 2"/>
              <p:cNvSpPr txBox="1"/>
              <p:nvPr/>
            </p:nvSpPr>
            <p:spPr>
              <a:xfrm>
                <a:off x="1175542" y="1420825"/>
                <a:ext cx="3828506" cy="51622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turn = 0;</a:t>
                </a:r>
                <a:endPara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turn == 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/>
              <p:nvPr/>
            </p:nvSpPr>
            <p:spPr>
              <a:xfrm>
                <a:off x="2493935" y="1609761"/>
                <a:ext cx="2951903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/>
                  <a:t> 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表示允许进入临界区的线程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1837983"/>
            <a:ext cx="4151153" cy="2128536"/>
            <a:chOff x="844893" y="1837983"/>
            <a:chExt cx="4151153" cy="2128536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837983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85249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540" y="2212193"/>
              <a:ext cx="3828506" cy="175432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do {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while (turn != 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) ;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critical section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turn = j;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reminder section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4950" y="3995653"/>
            <a:ext cx="5555460" cy="461564"/>
            <a:chOff x="854950" y="3995653"/>
            <a:chExt cx="5555460" cy="461564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67540" y="3998868"/>
              <a:ext cx="524287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满足“忙则等待”，但是有时不满足“空闲则入”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54950" y="399565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299" y="4308056"/>
            <a:ext cx="5363670" cy="701691"/>
            <a:chOff x="1259299" y="4308056"/>
            <a:chExt cx="5363670" cy="701691"/>
          </a:xfrm>
        </p:grpSpPr>
        <p:sp>
          <p:nvSpPr>
            <p:cNvPr id="29" name="内容占位符 2"/>
            <p:cNvSpPr txBox="1"/>
            <p:nvPr/>
          </p:nvSpPr>
          <p:spPr>
            <a:xfrm>
              <a:off x="1380099" y="4308056"/>
              <a:ext cx="5242870" cy="7016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不在临界区，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想要继续运行，但是必须等待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进入过临界区后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299" y="441608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第二次尝试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78282"/>
            <a:ext cx="4551719" cy="1189556"/>
            <a:chOff x="844893" y="978282"/>
            <a:chExt cx="4551719" cy="1189556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103" y="1342818"/>
              <a:ext cx="4229509" cy="825020"/>
              <a:chOff x="1167103" y="1342818"/>
              <a:chExt cx="4229509" cy="825020"/>
            </a:xfrm>
          </p:grpSpPr>
          <p:sp>
            <p:nvSpPr>
              <p:cNvPr id="17" name="内容占位符 2"/>
              <p:cNvSpPr txBox="1"/>
              <p:nvPr/>
            </p:nvSpPr>
            <p:spPr>
              <a:xfrm>
                <a:off x="1167103" y="1342818"/>
                <a:ext cx="4229509" cy="73701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flag[2]; </a:t>
                </a:r>
                <a:endPara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flag[0] = flag[1] = 0;</a:t>
                </a:r>
                <a:endPara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1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/>
              <p:nvPr/>
            </p:nvSpPr>
            <p:spPr>
              <a:xfrm>
                <a:off x="2945335" y="1781620"/>
                <a:ext cx="2451277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表示线程</a:t>
                </a:r>
                <a:r>
                  <a:rPr lang="en-US" altLang="zh-CN" sz="1400" dirty="0" smtClean="0">
                    <a:solidFill>
                      <a:srgbClr val="C00000"/>
                    </a:solidFill>
                  </a:rPr>
                  <a:t>Ti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是否在临界区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2067694"/>
            <a:ext cx="4551719" cy="2415796"/>
            <a:chOff x="844893" y="1939348"/>
            <a:chExt cx="4551719" cy="2415796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线程</a:t>
              </a:r>
              <a:r>
                <a:rPr lang="en-GB" altLang="en-US" sz="1800" dirty="0" smtClean="0"/>
                <a:t>Ti</a:t>
              </a:r>
              <a:r>
                <a:rPr lang="zh-CN" altLang="en-US" sz="1800" dirty="0" smtClean="0"/>
                <a:t>的代码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103" y="2323819"/>
              <a:ext cx="4229509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do {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while (flag[j] == 1) ;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339725" indent="-339725" defTabSz="449580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] = 1;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339725" indent="-339725" defTabSz="449580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critical section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339725" indent="-339725" defTabSz="449580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339725" indent="-339725" defTabSz="449580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remainder section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318" y="4500296"/>
            <a:ext cx="3523368" cy="458349"/>
            <a:chOff x="834318" y="4371950"/>
            <a:chExt cx="3523368" cy="458349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4371950"/>
              <a:ext cx="32147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不满足“忙则等待”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34318" y="437195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第三次尝试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78282"/>
            <a:ext cx="4706864" cy="1189556"/>
            <a:chOff x="844893" y="978282"/>
            <a:chExt cx="4706864" cy="1189556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内容占位符 2"/>
            <p:cNvSpPr txBox="1"/>
            <p:nvPr/>
          </p:nvSpPr>
          <p:spPr>
            <a:xfrm>
              <a:off x="1184808" y="1336049"/>
              <a:ext cx="4181087" cy="7603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flag[2]; </a:t>
              </a:r>
              <a:endPara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flag[0] = flag[1] = 0;</a:t>
              </a:r>
              <a:endPara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== 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2882869" y="1781620"/>
              <a:ext cx="266888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表示线程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Ti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想要进入临界区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114391"/>
            <a:ext cx="4521002" cy="2397152"/>
            <a:chOff x="844893" y="1939348"/>
            <a:chExt cx="4521002" cy="2397152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84808" y="2305175"/>
              <a:ext cx="4181087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do {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] = 1;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while (flag[j] == 1) ;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339725" indent="-339725" defTabSz="449580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</a:t>
              </a:r>
              <a:r>
                <a:rPr lang="en-GB" alt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critical section</a:t>
              </a:r>
              <a:endParaRPr lang="en-GB" altLang="en-US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339725" indent="-339725" defTabSz="449580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339725" indent="-339725" defTabSz="449580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remainder section</a:t>
              </a:r>
              <a:endParaRPr lang="en-GB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 defTabSz="449580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4633681"/>
            <a:ext cx="5315071" cy="458349"/>
            <a:chOff x="834318" y="4458638"/>
            <a:chExt cx="5315071" cy="458349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34479" y="4458638"/>
              <a:ext cx="50149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满足“忙则等待”，但是</a:t>
              </a:r>
              <a:r>
                <a:rPr lang="zh-CN" altLang="en-US" dirty="0" smtClean="0"/>
                <a:t>不满足“空闲则入”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834318" y="448178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满足线程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之间互斥的经典的基于软件的解决方法（</a:t>
              </a:r>
              <a:r>
                <a:rPr lang="en-US" altLang="zh-CN" sz="1800" dirty="0" smtClean="0"/>
                <a:t>1981</a:t>
              </a:r>
              <a:r>
                <a:rPr lang="zh-CN" altLang="en-US" sz="1800" dirty="0" smtClean="0"/>
                <a:t>年）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564963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sz="1800" dirty="0" smtClean="0"/>
                <a:t>共享变量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/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r>
                  <a:rPr lang="en-US" altLang="zh-CN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turn;</a:t>
                </a:r>
                <a:endParaRPr lang="en-US" altLang="zh-CN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/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表示该谁进入临界区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内容占位符 2"/>
              <p:cNvSpPr txBox="1"/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表示进程是否准备好进入临界区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60492" y="2725145"/>
            <a:ext cx="4884597" cy="1305919"/>
            <a:chOff x="860492" y="2725145"/>
            <a:chExt cx="4884597" cy="1305919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进入区代码</a:t>
              </a:r>
              <a:endPara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] = true;</a:t>
              </a:r>
              <a:endPara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turn = j;</a:t>
              </a:r>
              <a:endPara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0492" y="4067990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退出区代码</a:t>
              </a:r>
              <a:endPara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] = false;</a:t>
              </a:r>
              <a:endPara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142976" y="100011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线程</a:t>
            </a:r>
            <a:r>
              <a:rPr lang="en-US" altLang="zh-CN" dirty="0" smtClean="0"/>
              <a:t>T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 </a:t>
            </a:r>
            <a:r>
              <a:rPr lang="zh-CN" altLang="en-US" dirty="0" smtClean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149163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 {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true;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turn = j;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while ( flag[j] &amp;&amp; turn == j);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CRITICAL SECTION</a:t>
            </a:r>
            <a:endParaRPr lang="en-GB" altLang="zh-CN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false;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REMAINDER SECTION</a:t>
            </a:r>
            <a:endParaRPr lang="en-GB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} while (true);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Dekkers算法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611561" y="78914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9609" y="1208482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9580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flag[0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]:= false; flag[1]:=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false;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turn:=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 {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 flag[j] == true { </a:t>
            </a:r>
            <a:endParaRPr lang="zh-CN" altLang="en-US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if turn ≠ i { </a:t>
            </a:r>
            <a:endParaRPr lang="zh-CN" altLang="en-US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flag[i] := false </a:t>
            </a:r>
            <a:endParaRPr lang="zh-CN" altLang="en-US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while turn ≠ i { } </a:t>
            </a:r>
            <a:endParaRPr lang="zh-CN" altLang="en-US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flag[i] :=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zh-CN" altLang="en-US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}  </a:t>
            </a:r>
            <a:endParaRPr lang="zh-CN" altLang="en-US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} 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CRITICAL SECTION</a:t>
            </a:r>
            <a:endParaRPr lang="en-GB" altLang="zh-CN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turn := j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false;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EMAINDER SECTION</a:t>
            </a:r>
            <a:endParaRPr lang="en-GB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39725" indent="-339725" defTabSz="449580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} while (true);	</a:t>
            </a:r>
            <a:endParaRPr lang="en-GB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5486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临界区</a:t>
            </a:r>
            <a:r>
              <a:rPr lang="en-US" altLang="zh-CN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(Critical Section)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112397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(critical section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2950" y="921963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entry section</a:t>
            </a:r>
            <a:endParaRPr lang="en-US" altLang="zh-CN" sz="20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critical section</a:t>
            </a:r>
            <a:endParaRPr lang="en-US" altLang="zh-CN" sz="20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exit section</a:t>
            </a:r>
            <a:endParaRPr lang="en-US" altLang="zh-CN" sz="20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remainder section</a:t>
            </a: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0807" y="2467174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(entry section)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2830853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(exit section)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8535" y="3201135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(remainder section)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41762" y="433609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1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panose="020B060007020508020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767727" y="3704732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1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panose="020B060007020508020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403844" y="1874517"/>
            <a:ext cx="6336704" cy="1554056"/>
            <a:chOff x="1403844" y="2852527"/>
            <a:chExt cx="6336704" cy="1554056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403844" y="2852527"/>
              <a:ext cx="63367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1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panose="020B060007020508020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403967" y="4695745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1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panose="020B0600070205080204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panose="020B0600070205080204" charset="-12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代码中的其余部分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2160566" y="117115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critical section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2950" y="924541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entry section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03233" y="1420080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exit section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61415" y="1654526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remainder section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latin typeface="+mn-ea"/>
                <a:ea typeface="+mn-ea"/>
              </a:rPr>
              <a:t>N线程的软件方法（</a:t>
            </a:r>
            <a:r>
              <a:rPr lang="en-US" altLang="zh-CN" sz="3200" spc="-100" dirty="0" smtClean="0">
                <a:latin typeface="+mn-ea"/>
              </a:rPr>
              <a:t>Eisenberg</a:t>
            </a:r>
            <a:r>
              <a:rPr lang="zh-CN" altLang="en-US" sz="3200" spc="-100" dirty="0" smtClean="0">
                <a:latin typeface="+mn-ea"/>
              </a:rPr>
              <a:t>和</a:t>
            </a:r>
            <a:r>
              <a:rPr lang="en-US" altLang="zh-CN" sz="3200" spc="-100" dirty="0" smtClean="0">
                <a:latin typeface="+mn-ea"/>
              </a:rPr>
              <a:t>McGuire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05298" y="1722580"/>
            <a:ext cx="2864448" cy="2841439"/>
            <a:chOff x="3411502" y="1142990"/>
            <a:chExt cx="2177491" cy="2160000"/>
          </a:xfrm>
        </p:grpSpPr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428993" y="1142990"/>
              <a:ext cx="2160000" cy="21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902070" y="1571618"/>
              <a:ext cx="1214446" cy="1296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17700000" flipH="1">
              <a:off x="4662709" y="143429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9200000" flipH="1">
              <a:off x="4968683" y="1704579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-600000" flipH="1">
              <a:off x="5101875" y="2034041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4700000" flipH="1">
              <a:off x="4688428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22200000" flipH="1">
              <a:off x="5109496" y="239806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 flipH="1">
              <a:off x="4294831" y="135715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 flipH="1">
              <a:off x="4294831" y="3071666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7700000" flipH="1">
              <a:off x="3907372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22200000" flipH="1">
              <a:off x="3443561" y="212469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461803" y="2380131"/>
              <a:ext cx="475220" cy="13695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85323" y="1252528"/>
              <a:ext cx="378000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29190" y="1428742"/>
              <a:ext cx="19277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</a:rPr>
                <a:t>i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57696" y="1727648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380" y="2084749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i+2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85323" y="2928940"/>
              <a:ext cx="43892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n-1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4328" y="2918462"/>
              <a:ext cx="248832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1502" y="2124227"/>
              <a:ext cx="51491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turn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4140" y="2049261"/>
              <a:ext cx="11625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处理循环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74283" y="1509848"/>
            <a:ext cx="212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要等待从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到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i-1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的线程都退出临界区后访问临界区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34883" y="2445520"/>
            <a:ext cx="15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退出时，把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改成下一个请求线程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2596819" y="1509848"/>
            <a:ext cx="3307185" cy="3307185"/>
          </a:xfrm>
          <a:prstGeom prst="arc">
            <a:avLst>
              <a:gd name="adj1" fmla="val 11525144"/>
              <a:gd name="adj2" fmla="val 15946791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585852" y="1509848"/>
            <a:ext cx="3307185" cy="3307185"/>
          </a:xfrm>
          <a:prstGeom prst="arc">
            <a:avLst>
              <a:gd name="adj1" fmla="val 19364234"/>
              <a:gd name="adj2" fmla="val 658813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基于软件的解决方法的分析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3199" y="1275606"/>
            <a:ext cx="4227173" cy="769321"/>
            <a:chOff x="1363199" y="1650991"/>
            <a:chExt cx="4227173" cy="769321"/>
          </a:xfrm>
        </p:grpSpPr>
        <p:sp>
          <p:nvSpPr>
            <p:cNvPr id="17" name="矩形 16"/>
            <p:cNvSpPr/>
            <p:nvPr/>
          </p:nvSpPr>
          <p:spPr>
            <a:xfrm>
              <a:off x="1675796" y="1650991"/>
              <a:ext cx="8427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</a:t>
              </a:r>
              <a:endParaRPr lang="en-GB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3199" y="16734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90776" y="213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947034" y="2003934"/>
              <a:ext cx="364333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sz="1800" dirty="0" smtClean="0"/>
                <a:t>需要两个进程间的共享数据项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3199" y="2050113"/>
            <a:ext cx="2298347" cy="776172"/>
            <a:chOff x="1363199" y="2287082"/>
            <a:chExt cx="2298347" cy="776172"/>
          </a:xfrm>
        </p:grpSpPr>
        <p:sp>
          <p:nvSpPr>
            <p:cNvPr id="18" name="矩形 17"/>
            <p:cNvSpPr/>
            <p:nvPr/>
          </p:nvSpPr>
          <p:spPr>
            <a:xfrm>
              <a:off x="1675796" y="2287082"/>
              <a:ext cx="16285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需要忙等待</a:t>
              </a:r>
              <a:endPara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3199" y="228917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90776" y="27752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947034" y="2646876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sz="1800" dirty="0" smtClean="0"/>
                <a:t>浪费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时间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7170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 </a:t>
            </a:r>
            <a:r>
              <a:rPr lang="en-US" altLang="zh-CN" smtClean="0"/>
              <a:t>(</a:t>
            </a:r>
            <a:r>
              <a:rPr lang="zh-CN" altLang="en-US" smtClean="0"/>
              <a:t>Critical section</a:t>
            </a:r>
            <a:r>
              <a:rPr lang="en-US" altLang="zh-CN" smtClean="0"/>
              <a:t>)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181368"/>
            <a:ext cx="4519195" cy="759280"/>
            <a:chOff x="844893" y="1014402"/>
            <a:chExt cx="4519195" cy="759280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014402"/>
              <a:ext cx="422111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硬件提供了一些同步原语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1357304"/>
              <a:ext cx="3786214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中断禁用，原子操作指令等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57170"/>
            <a:ext cx="5870247" cy="1145272"/>
            <a:chOff x="844893" y="2057170"/>
            <a:chExt cx="5870247" cy="1145272"/>
          </a:xfrm>
        </p:grpSpPr>
        <p:sp>
          <p:nvSpPr>
            <p:cNvPr id="26" name="矩形 25"/>
            <p:cNvSpPr/>
            <p:nvPr/>
          </p:nvSpPr>
          <p:spPr>
            <a:xfrm>
              <a:off x="1157490" y="2057170"/>
              <a:ext cx="55576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操作系统提供更高级的编程抽象来简化进程同步</a:t>
              </a:r>
              <a:endParaRPr lang="en-GB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207966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557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428728" y="2428874"/>
              <a:ext cx="257176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例如：锁、信号量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914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/>
            <p:nvPr/>
          </p:nvSpPr>
          <p:spPr>
            <a:xfrm>
              <a:off x="1428728" y="2786064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用硬件原语来构建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锁</a:t>
            </a:r>
            <a:r>
              <a:rPr lang="en-US" altLang="zh-CN" dirty="0" smtClean="0"/>
              <a:t>(lock)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5870247" cy="786108"/>
            <a:chOff x="844893" y="771550"/>
            <a:chExt cx="5870247" cy="786108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798378"/>
              <a:ext cx="335758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锁是一个抽象的数据结构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228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1141280"/>
              <a:ext cx="52864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一个二进制变量（锁定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解锁）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03890" y="3765988"/>
            <a:ext cx="3731578" cy="414114"/>
            <a:chOff x="1272470" y="1457128"/>
            <a:chExt cx="3731578" cy="41411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585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428728" y="1457128"/>
              <a:ext cx="3575320" cy="4141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Lock::Acquire()</a:t>
              </a:r>
              <a:endParaRPr lang="en-US" altLang="zh-CN" dirty="0" smtClean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2079435"/>
            <a:ext cx="5939322" cy="323400"/>
            <a:chOff x="1272470" y="2102268"/>
            <a:chExt cx="5939322" cy="323400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079485"/>
            <a:ext cx="7812955" cy="1506614"/>
            <a:chOff x="844893" y="2588261"/>
            <a:chExt cx="7812955" cy="1506614"/>
          </a:xfrm>
        </p:grpSpPr>
        <p:grpSp>
          <p:nvGrpSpPr>
            <p:cNvPr id="5" name="组合 4"/>
            <p:cNvGrpSpPr/>
            <p:nvPr/>
          </p:nvGrpSpPr>
          <p:grpSpPr>
            <a:xfrm>
              <a:off x="844893" y="2588261"/>
              <a:ext cx="7812955" cy="548972"/>
              <a:chOff x="844893" y="2588261"/>
              <a:chExt cx="7812955" cy="5489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531370" y="2588261"/>
                <a:ext cx="3126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使用锁来控制临界区访问</a:t>
                </a:r>
                <a:endParaRPr lang="en-GB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4893" y="2737123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423536" y="3171545"/>
              <a:ext cx="36525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-&gt;Acquire();</a:t>
              </a:r>
              <a:endPara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new_pid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= 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next_pid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++ ;</a:t>
              </a:r>
              <a:endPara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-&gt;Release();</a:t>
              </a:r>
              <a:endPara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1" name="内容占位符 2"/>
          <p:cNvSpPr txBox="1"/>
          <p:nvPr/>
        </p:nvSpPr>
        <p:spPr>
          <a:xfrm>
            <a:off x="4020051" y="1557728"/>
            <a:ext cx="4156576" cy="41536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锁被释放前一直等待，然后得到锁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57471" y="4238835"/>
            <a:ext cx="3960440" cy="41249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释放锁，唤醒任何等待的进程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03890" y="1448236"/>
            <a:ext cx="5939322" cy="323400"/>
            <a:chOff x="1272470" y="2102268"/>
            <a:chExt cx="5939322" cy="32340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26" name="矩形 25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1808701"/>
            <a:ext cx="4728290" cy="1124794"/>
            <a:chOff x="1272470" y="1863334"/>
            <a:chExt cx="4728290" cy="112479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9916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428728" y="1863334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从内存单元中读取值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3634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428728" y="2235038"/>
              <a:ext cx="457203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测试该值是否为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（然后返回真或假）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692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428728" y="2571750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内存单元值设置为</a:t>
              </a:r>
              <a:r>
                <a:rPr lang="en-US" altLang="zh-CN" dirty="0" smtClean="0"/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316173" y="2982839"/>
            <a:ext cx="5128035" cy="159505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630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TestAndSet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*target)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{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*target;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*target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return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}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805079"/>
            <a:ext cx="3583091" cy="788082"/>
            <a:chOff x="899592" y="1896653"/>
            <a:chExt cx="3583091" cy="788082"/>
          </a:xfrm>
        </p:grpSpPr>
        <p:sp>
          <p:nvSpPr>
            <p:cNvPr id="28" name="矩形 27"/>
            <p:cNvSpPr/>
            <p:nvPr/>
          </p:nvSpPr>
          <p:spPr>
            <a:xfrm>
              <a:off x="1212189" y="1896653"/>
              <a:ext cx="3270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交换指令（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exchange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GB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9592" y="19191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7169" y="23967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483427" y="2268357"/>
              <a:ext cx="278608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交换内存中的两个值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27169" y="2614964"/>
            <a:ext cx="5556784" cy="149951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630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void Exchange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*a,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*b)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{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temp = *a;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*a = *b;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     *b = temp: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-341630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  }</a:t>
            </a:r>
            <a:endParaRPr lang="en-GB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11" name="矩形 10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6" name="内容占位符 2"/>
            <p:cNvSpPr txBox="1"/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TS</a:t>
            </a:r>
            <a:r>
              <a:rPr lang="zh-CN" altLang="en-US" dirty="0" smtClean="0"/>
              <a:t>指令实现自旋锁</a:t>
            </a:r>
            <a:r>
              <a:rPr lang="en-US" altLang="zh-CN" dirty="0" smtClean="0"/>
              <a:t>(spinlock)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23528" y="1157126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>
              <a:defRPr sz="2000">
                <a:solidFill>
                  <a:schemeClr val="folHlink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Lock {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value = 0;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23528" y="2185900"/>
            <a:ext cx="3905378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>
              <a:defRPr sz="2000">
                <a:solidFill>
                  <a:schemeClr val="folHlink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800" b="1" spc="-8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en-US" altLang="zh-CN" sz="1800" b="1" spc="-8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while (</a:t>
            </a:r>
            <a:r>
              <a:rPr lang="en-US" altLang="zh-CN" sz="1800" b="1" spc="-8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test-and-set(value))</a:t>
            </a:r>
            <a:endParaRPr lang="en-US" altLang="zh-CN" sz="1800" b="1" spc="-8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; //spin</a:t>
            </a:r>
            <a:endParaRPr lang="en-US" altLang="zh-CN" sz="1800" b="1" spc="-8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en-US" altLang="zh-CN" sz="1800" b="1" spc="-8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23528" y="3510442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>
              <a:defRPr sz="2000">
                <a:solidFill>
                  <a:schemeClr val="folHlink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value = 0;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34605" y="1506048"/>
            <a:ext cx="3236370" cy="2736916"/>
            <a:chOff x="4234605" y="1506048"/>
            <a:chExt cx="3236370" cy="2736916"/>
          </a:xfrm>
        </p:grpSpPr>
        <p:sp>
          <p:nvSpPr>
            <p:cNvPr id="20" name="矩形 19"/>
            <p:cNvSpPr/>
            <p:nvPr/>
          </p:nvSpPr>
          <p:spPr>
            <a:xfrm>
              <a:off x="4734671" y="1506048"/>
              <a:ext cx="2736304" cy="273691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4234605" y="1775988"/>
              <a:ext cx="500066" cy="425108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34605" y="3386229"/>
              <a:ext cx="474200" cy="409912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403648" y="4532460"/>
            <a:ext cx="5085480" cy="416378"/>
            <a:chOff x="1272470" y="4731990"/>
            <a:chExt cx="5085480" cy="41637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48603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4731990"/>
              <a:ext cx="492922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线程在等待的时候消耗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5775" y="1619095"/>
            <a:ext cx="2867516" cy="1245415"/>
            <a:chOff x="4849128" y="1460049"/>
            <a:chExt cx="2867516" cy="124541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849128" y="1460049"/>
              <a:ext cx="2867516" cy="1245415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如果锁被释放，那么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0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1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    锁被设置为忙并且需要等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待完成</a:t>
              </a:r>
              <a:endPara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1964" y="203690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795775" y="2842631"/>
            <a:ext cx="2867516" cy="1184310"/>
            <a:chOff x="4849128" y="2833973"/>
            <a:chExt cx="2867516" cy="118431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4849128" y="2833973"/>
              <a:ext cx="2867516" cy="1184310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如果锁处于忙状态，那么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1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1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    不改变锁的状态并且需要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charset="0"/>
                </a:rPr>
                <a:t>循环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1964" y="343594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无忙等待锁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5583" y="772278"/>
            <a:ext cx="3250314" cy="2265591"/>
            <a:chOff x="385583" y="772278"/>
            <a:chExt cx="3250314" cy="22655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85583" y="1221987"/>
              <a:ext cx="3250314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Lock::Acquire()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{</a:t>
              </a:r>
              <a:endParaRPr lang="en-US" altLang="zh-CN" sz="1600" b="1" spc="-15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while (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test-and-set(value))</a:t>
              </a:r>
              <a:endParaRPr lang="en-US" altLang="zh-CN" sz="1600" b="1" spc="-15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  ; //spin</a:t>
              </a:r>
              <a:endParaRPr lang="en-US" altLang="zh-CN" sz="1600" b="1" spc="-15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spc="-15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600" b="1" spc="-150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Lock::Release() 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{</a:t>
              </a:r>
              <a:endParaRPr lang="en-US" altLang="zh-CN" sz="1600" b="1" spc="-15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value = 0;</a:t>
              </a:r>
              <a:endParaRPr lang="en-US" altLang="zh-CN" sz="1600" b="1" spc="-15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spc="-15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686" y="772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7944" y="779275"/>
            <a:ext cx="4447376" cy="3465078"/>
            <a:chOff x="4067944" y="779275"/>
            <a:chExt cx="4447376" cy="3465078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67944" y="1221987"/>
              <a:ext cx="4447376" cy="302236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class Lock 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{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int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value = 0;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WaitQueue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q;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779275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无忙等待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3795886"/>
            <a:ext cx="310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如何使用交换指令来实现？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067944" y="2068844"/>
            <a:ext cx="4392488" cy="11264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>
              <a:defRPr sz="2000">
                <a:solidFill>
                  <a:schemeClr val="folHlink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while (test-and-set(value)) {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add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this TCB to wait queue q;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schedule();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}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067944" y="3318832"/>
            <a:ext cx="38438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>
              <a:defRPr sz="2000">
                <a:solidFill>
                  <a:schemeClr val="folHlink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value = 0;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remove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one thread t from q;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wakeup(t)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en-US" altLang="zh-CN" sz="1600" b="1" dirty="0" smtClean="0">
              <a:solidFill>
                <a:srgbClr val="11576A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原子操作指令锁的特征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1145" y="1258468"/>
            <a:ext cx="7493303" cy="349779"/>
            <a:chOff x="1111145" y="1258468"/>
            <a:chExt cx="7493303" cy="349779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1386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267402" y="1258468"/>
              <a:ext cx="7337046" cy="3497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适用于单处理器或者共享主存的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多处理器</a:t>
              </a:r>
              <a:r>
                <a:rPr lang="zh-CN" altLang="en-US" dirty="0" smtClean="0"/>
                <a:t>中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任意数量的进程同步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11145" y="1578807"/>
            <a:ext cx="2656588" cy="428628"/>
            <a:chOff x="1111145" y="1578807"/>
            <a:chExt cx="2656588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17071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267403" y="1578807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简单并且容易证明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1145" y="1951149"/>
            <a:ext cx="3156654" cy="416378"/>
            <a:chOff x="1111145" y="1951149"/>
            <a:chExt cx="3156654" cy="41637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2079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267403" y="1951149"/>
              <a:ext cx="300039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/>
                <a:t>支持多临界区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568" y="915566"/>
            <a:ext cx="1226777" cy="414624"/>
            <a:chOff x="683568" y="915566"/>
            <a:chExt cx="1226777" cy="414624"/>
          </a:xfrm>
        </p:grpSpPr>
        <p:sp>
          <p:nvSpPr>
            <p:cNvPr id="11" name="内容占位符 2"/>
            <p:cNvSpPr txBox="1"/>
            <p:nvPr/>
          </p:nvSpPr>
          <p:spPr>
            <a:xfrm>
              <a:off x="981651" y="915566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优点</a:t>
              </a:r>
              <a:endParaRPr lang="zh-CN" altLang="en-US" dirty="0"/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683568" y="9300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68" y="2309164"/>
            <a:ext cx="1226777" cy="414624"/>
            <a:chOff x="683568" y="2309164"/>
            <a:chExt cx="1226777" cy="414624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981651" y="2309164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缺点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23236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11145" y="2652066"/>
            <a:ext cx="3085216" cy="428628"/>
            <a:chOff x="1111145" y="2652066"/>
            <a:chExt cx="3085216" cy="4286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2780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267403" y="2652066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忙等待消耗处理器时间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1145" y="2994742"/>
            <a:ext cx="5514108" cy="700305"/>
            <a:chOff x="1111145" y="2994742"/>
            <a:chExt cx="5514108" cy="700305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3123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267403" y="2994742"/>
              <a:ext cx="5357850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可能导致饥饿</a:t>
              </a:r>
              <a:endParaRPr lang="en-US" altLang="zh-CN" dirty="0" smtClean="0"/>
            </a:p>
            <a:p>
              <a:pPr marL="0" indent="0"/>
              <a:r>
                <a:rPr lang="zh-CN" altLang="en-US" sz="1800" dirty="0" smtClean="0"/>
                <a:t>  进程离开临界区时有多个等待进程的情况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1145" y="3635860"/>
            <a:ext cx="7240441" cy="1028110"/>
            <a:chOff x="1111145" y="3635860"/>
            <a:chExt cx="7240441" cy="1028110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37642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267403" y="3635860"/>
              <a:ext cx="85725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死锁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1366810" y="3963665"/>
              <a:ext cx="6984776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sz="1800" dirty="0"/>
                <a:t>拥有临界</a:t>
              </a:r>
              <a:r>
                <a:rPr lang="zh-CN" altLang="en-US" sz="1800" dirty="0" smtClean="0"/>
                <a:t>区的低优先级进程</a:t>
              </a:r>
              <a:endParaRPr lang="en-US" altLang="zh-CN" sz="1800" dirty="0" smtClean="0"/>
            </a:p>
            <a:p>
              <a:pPr marL="0" indent="0"/>
              <a:r>
                <a:rPr lang="zh-CN" altLang="en-US" sz="1800" dirty="0" smtClean="0"/>
                <a:t>请求访问临界区的高优先级进程获得处理器并等待临界区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同步方法总结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4402"/>
            <a:ext cx="4735219" cy="1128721"/>
            <a:chOff x="844893" y="1014402"/>
            <a:chExt cx="4735219" cy="1128721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014402"/>
              <a:ext cx="443713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锁是一种高级的同步抽象方法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1357304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互斥可以使用锁来实现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82834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428728" y="1699981"/>
              <a:ext cx="364333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需要硬件支持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29047"/>
            <a:ext cx="5655933" cy="1485911"/>
            <a:chOff x="844893" y="2029047"/>
            <a:chExt cx="5655933" cy="1485911"/>
          </a:xfrm>
        </p:grpSpPr>
        <p:sp>
          <p:nvSpPr>
            <p:cNvPr id="16" name="内容占位符 2"/>
            <p:cNvSpPr txBox="1"/>
            <p:nvPr/>
          </p:nvSpPr>
          <p:spPr>
            <a:xfrm>
              <a:off x="1142976" y="2029047"/>
              <a:ext cx="314327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常用的三种同步实现方法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4893" y="204356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5003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428728" y="2371949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禁用中断（仅限于单处理器）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8429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428728" y="2714626"/>
              <a:ext cx="2357454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软件方法（复杂）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3200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/>
            <p:nvPr/>
          </p:nvSpPr>
          <p:spPr>
            <a:xfrm>
              <a:off x="1428728" y="3071816"/>
              <a:ext cx="507209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原子操作指令（单处理器或多处理器均可）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851670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1587" y="1482338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进程在临界区时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1937495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346434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等待进入临界区的进程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不能无限期等待</a:t>
              </a:r>
              <a:endParaRPr lang="en-US" altLang="zh-CN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787774"/>
            <a:ext cx="4654629" cy="646331"/>
            <a:chOff x="1861587" y="1482338"/>
            <a:chExt cx="4654629" cy="646331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（如转换到阻塞状态）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临界区的实现方法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75962" y="2745246"/>
            <a:ext cx="4320479" cy="855328"/>
            <a:chOff x="1373472" y="2777601"/>
            <a:chExt cx="4320479" cy="85532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671554" y="2784189"/>
              <a:ext cx="4022397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不同的临界区实现机制的比较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3472" y="27776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1093" y="326009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929411" y="3132863"/>
              <a:ext cx="2385350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性能：并发级别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0193" y="1131590"/>
            <a:ext cx="4343758" cy="1307946"/>
            <a:chOff x="1350193" y="1131590"/>
            <a:chExt cx="4343758" cy="1307946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413699" y="1131590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65526" y="1225090"/>
              <a:ext cx="4028425" cy="1214446"/>
              <a:chOff x="1671554" y="1488780"/>
              <a:chExt cx="4028425" cy="1214446"/>
            </a:xfrm>
          </p:grpSpPr>
          <p:sp>
            <p:nvSpPr>
              <p:cNvPr id="26" name="内容占位符 2"/>
              <p:cNvSpPr txBox="1"/>
              <p:nvPr/>
            </p:nvSpPr>
            <p:spPr>
              <a:xfrm>
                <a:off x="1671555" y="1488780"/>
                <a:ext cx="1456656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marL="0" lvl="0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</a:pPr>
                <a:r>
                  <a:rPr lang="zh-CN" altLang="en-US" dirty="0"/>
                  <a:t>禁用中断</a:t>
                </a:r>
                <a:endParaRPr lang="zh-CN" altLang="en-US" dirty="0"/>
              </a:p>
            </p:txBody>
          </p:sp>
          <p:sp>
            <p:nvSpPr>
              <p:cNvPr id="28" name="内容占位符 2"/>
              <p:cNvSpPr txBox="1"/>
              <p:nvPr/>
            </p:nvSpPr>
            <p:spPr>
              <a:xfrm>
                <a:off x="1671555" y="1845970"/>
                <a:ext cx="4028424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软件方法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/>
              <p:nvPr/>
            </p:nvSpPr>
            <p:spPr>
              <a:xfrm>
                <a:off x="1671554" y="2203160"/>
                <a:ext cx="3116469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更高级的抽象方法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7" name="TextBox 21"/>
            <p:cNvSpPr txBox="1"/>
            <p:nvPr/>
          </p:nvSpPr>
          <p:spPr>
            <a:xfrm>
              <a:off x="1350193" y="124792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1350193" y="15909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50193" y="195664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方法</a:t>
            </a:r>
            <a:r>
              <a:rPr lang="en-US" altLang="zh-CN" smtClean="0">
                <a:solidFill>
                  <a:srgbClr val="C00000"/>
                </a:solidFill>
              </a:rPr>
              <a:t>1</a:t>
            </a:r>
            <a:r>
              <a:rPr lang="zh-CN" altLang="en-US" smtClean="0">
                <a:solidFill>
                  <a:srgbClr val="C00000"/>
                </a:solidFill>
              </a:rPr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4428</Words>
  <Application>WPS 演示</Application>
  <PresentationFormat>全屏显示(16:9)</PresentationFormat>
  <Paragraphs>678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张海山锐谐体2.0-授权联系：Samtype@QQ.com</vt:lpstr>
      <vt:lpstr>Monotype Sorts</vt:lpstr>
      <vt:lpstr>Wingdings</vt:lpstr>
      <vt:lpstr>MS PGothic</vt:lpstr>
      <vt:lpstr>Courier New</vt:lpstr>
      <vt:lpstr>Times New Roman</vt:lpstr>
      <vt:lpstr>华文仿宋</vt:lpstr>
      <vt:lpstr>Arial Unicode MS</vt:lpstr>
      <vt:lpstr>Calibri</vt:lpstr>
      <vt:lpstr>Office 主题</vt:lpstr>
      <vt:lpstr>PowerPoint 演示文稿</vt:lpstr>
      <vt:lpstr>临界区(Critical Section)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51645</cp:lastModifiedBy>
  <cp:revision>812</cp:revision>
  <dcterms:created xsi:type="dcterms:W3CDTF">2015-01-11T06:38:00Z</dcterms:created>
  <dcterms:modified xsi:type="dcterms:W3CDTF">2021-07-26T03:43:53Z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