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416" r:id="rId2"/>
    <p:sldId id="417" r:id="rId3"/>
    <p:sldId id="418" r:id="rId4"/>
    <p:sldId id="419" r:id="rId5"/>
    <p:sldId id="420" r:id="rId6"/>
    <p:sldId id="423" r:id="rId7"/>
    <p:sldId id="421" r:id="rId8"/>
    <p:sldId id="422" r:id="rId9"/>
    <p:sldId id="455" r:id="rId10"/>
    <p:sldId id="456" r:id="rId11"/>
    <p:sldId id="457" r:id="rId12"/>
    <p:sldId id="458" r:id="rId13"/>
    <p:sldId id="459" r:id="rId14"/>
    <p:sldId id="460" r:id="rId15"/>
    <p:sldId id="454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510" r:id="rId66"/>
    <p:sldId id="511" r:id="rId67"/>
    <p:sldId id="512" r:id="rId68"/>
    <p:sldId id="513" r:id="rId69"/>
    <p:sldId id="514" r:id="rId70"/>
    <p:sldId id="515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CFFFF"/>
    <a:srgbClr val="33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53" d="100"/>
          <a:sy n="153" d="100"/>
        </p:scale>
        <p:origin x="84" y="264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376488" y="4084638"/>
            <a:ext cx="4500562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</a:p>
        </p:txBody>
      </p:sp>
      <p:sp>
        <p:nvSpPr>
          <p:cNvPr id="28" name="矩形 5"/>
          <p:cNvSpPr>
            <a:spLocks noChangeArrowheads="1"/>
          </p:cNvSpPr>
          <p:nvPr/>
        </p:nvSpPr>
        <p:spPr bwMode="auto">
          <a:xfrm>
            <a:off x="3761688" y="3493183"/>
            <a:ext cx="1790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_GBK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8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61" y="1177025"/>
            <a:ext cx="1973263" cy="3931132"/>
            <a:chOff x="4902993" y="829867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5079017" y="4391025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02993" y="829867"/>
              <a:ext cx="1973263" cy="3561158"/>
              <a:chOff x="6045172" y="829867"/>
              <a:chExt cx="1973263" cy="356115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6046760" y="833437"/>
                <a:ext cx="1968500" cy="3557588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6049935" y="3775472"/>
                <a:ext cx="1968500" cy="613172"/>
              </a:xfrm>
              <a:prstGeom prst="rect">
                <a:avLst/>
              </a:prstGeom>
              <a:gradFill>
                <a:gsLst>
                  <a:gs pos="100000">
                    <a:srgbClr val="9966CC"/>
                  </a:gs>
                  <a:gs pos="0">
                    <a:srgbClr val="CC99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6761675" y="3927849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代码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6049935" y="3150394"/>
                <a:ext cx="1968500" cy="615554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6492370" y="3303962"/>
                <a:ext cx="1083630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初始化数据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6049935" y="2733676"/>
                <a:ext cx="1968500" cy="411956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endParaRPr lang="zh-CN" altLang="en-US">
                  <a:latin typeface="Times New Roman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6851443" y="2785445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堆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6045172" y="1504950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846680" y="1522810"/>
                <a:ext cx="365485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栈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045172" y="1119188"/>
                <a:ext cx="1968500" cy="390525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667144" y="1165623"/>
                <a:ext cx="724557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共享库</a:t>
                </a:r>
                <a:endParaRPr lang="en-US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6046760" y="840581"/>
                <a:ext cx="1968500" cy="276225"/>
              </a:xfrm>
              <a:prstGeom prst="rect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Font typeface="Monotype Sorts" charset="0"/>
                  <a:buNone/>
                </a:pPr>
                <a:endParaRPr lang="zh-CN" altLang="en-US">
                  <a:ea typeface="SimSun" charset="0"/>
                  <a:cs typeface="SimSun" charset="0"/>
                </a:endParaRPr>
              </a:p>
            </p:txBody>
          </p:sp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6758500" y="829867"/>
                <a:ext cx="545021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 typeface="Monotype Sorts" charset="0"/>
                  <a:buNone/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段表</a:t>
                </a:r>
                <a:endPara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4" name="下箭头 43"/>
              <p:cNvSpPr/>
              <p:nvPr/>
            </p:nvSpPr>
            <p:spPr>
              <a:xfrm>
                <a:off x="6816696" y="1913568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下箭头 44"/>
              <p:cNvSpPr/>
              <p:nvPr/>
            </p:nvSpPr>
            <p:spPr>
              <a:xfrm>
                <a:off x="6816696" y="2436494"/>
                <a:ext cx="428628" cy="285752"/>
              </a:xfrm>
              <a:prstGeom prst="downArrow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同一状态的进程归入一个索引表（由索引指向PCB），多个状态对应多个不同的索引表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520874" y="1000114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进程创建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20874" y="1428742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进程执行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0874" y="224307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进程抢占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24151" y="1835023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进程等待</a:t>
            </a:r>
            <a:endParaRPr lang="zh-CN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0874" y="2643188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进程唤醒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20874" y="3028896"/>
            <a:ext cx="168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进程的生命周期划分</a:t>
            </a:r>
            <a:endParaRPr lang="zh-CN" altLang="zh-CN" sz="32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144" y="101296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144" y="1428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144" y="221301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0421" y="18350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144" y="261312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144" y="30288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7595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引起进程创建的情况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进程创建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1606154"/>
            <a:ext cx="3727476" cy="1384166"/>
            <a:chOff x="1241101" y="3341637"/>
            <a:chExt cx="3727476" cy="1384166"/>
          </a:xfrm>
        </p:grpSpPr>
        <p:sp>
          <p:nvSpPr>
            <p:cNvPr id="4" name="TextBox 3"/>
            <p:cNvSpPr txBox="1"/>
            <p:nvPr/>
          </p:nvSpPr>
          <p:spPr>
            <a:xfrm>
              <a:off x="1539553" y="3341637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系统初始化时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9553" y="3678189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用户请求创建一个新进程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553" y="4017917"/>
              <a:ext cx="3032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正在运行的进程执行了创建进程的系统调用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1101" y="334163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1101" y="36527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41101" y="40020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26" name="椭圆 2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29" name="椭圆 2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82980" y="1529079"/>
            <a:ext cx="379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内核选择一个就绪的进程，让它占用处理机并执行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进程执行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639" y="2250252"/>
            <a:ext cx="2237156" cy="402884"/>
            <a:chOff x="949022" y="3859930"/>
            <a:chExt cx="2237156" cy="402884"/>
          </a:xfrm>
        </p:grpSpPr>
        <p:sp>
          <p:nvSpPr>
            <p:cNvPr id="51" name="TextBox 50"/>
            <p:cNvSpPr txBox="1"/>
            <p:nvPr/>
          </p:nvSpPr>
          <p:spPr>
            <a:xfrm>
              <a:off x="1257352" y="385993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如何选择？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9022" y="386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41" name="椭圆 40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44" name="椭圆 4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5964" y="2078726"/>
            <a:ext cx="2304439" cy="1484437"/>
            <a:chOff x="5275964" y="2078726"/>
            <a:chExt cx="2304439" cy="14844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弧形 4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2951FA1-5359-4BD8-BA85-DB44C38EF41C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19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进程等待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3270" y="3224476"/>
            <a:ext cx="3727149" cy="707886"/>
            <a:chOff x="663270" y="3224476"/>
            <a:chExt cx="3727149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3224476"/>
              <a:ext cx="34188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只有进程自身才能知道何时需要等待某种事件的发生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270" y="3238161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3270" y="1131590"/>
            <a:ext cx="5237552" cy="2020959"/>
            <a:chOff x="663270" y="1131590"/>
            <a:chExt cx="5237552" cy="2020959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131590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进程进入等待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阻塞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的情况：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51" y="1479255"/>
              <a:ext cx="3195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请求并等待系统服务，无法马上完成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4014" y="2122197"/>
              <a:ext cx="3190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启动某种操作，无法马上完成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09726" y="2752439"/>
              <a:ext cx="3190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需要的数据没有到达</a:t>
              </a:r>
              <a:endParaRPr lang="zh-CN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270" y="1145878"/>
              <a:ext cx="391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1595849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5" name="图片 6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258952"/>
              <a:ext cx="136407" cy="148997"/>
            </a:xfrm>
            <a:prstGeom prst="rect">
              <a:avLst/>
            </a:prstGeom>
            <a:effectLst/>
          </p:spPr>
        </p:pic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12" y="2904841"/>
              <a:ext cx="136407" cy="148997"/>
            </a:xfrm>
            <a:prstGeom prst="rect">
              <a:avLst/>
            </a:prstGeom>
            <a:effectLst/>
          </p:spPr>
        </p:pic>
      </p:grpSp>
      <p:grpSp>
        <p:nvGrpSpPr>
          <p:cNvPr id="33" name="组合 32"/>
          <p:cNvGrpSpPr/>
          <p:nvPr/>
        </p:nvGrpSpPr>
        <p:grpSpPr>
          <a:xfrm>
            <a:off x="4572000" y="1275606"/>
            <a:ext cx="1280211" cy="640662"/>
            <a:chOff x="5004048" y="1347614"/>
            <a:chExt cx="1280211" cy="640662"/>
          </a:xfrm>
        </p:grpSpPr>
        <p:sp>
          <p:nvSpPr>
            <p:cNvPr id="35" name="椭圆 34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72000" y="2274265"/>
            <a:ext cx="1280211" cy="640662"/>
            <a:chOff x="5004048" y="1347614"/>
            <a:chExt cx="1280211" cy="640662"/>
          </a:xfrm>
        </p:grpSpPr>
        <p:sp>
          <p:nvSpPr>
            <p:cNvPr id="39" name="椭圆 3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00192" y="2252854"/>
            <a:ext cx="1280211" cy="640662"/>
            <a:chOff x="5004048" y="1347614"/>
            <a:chExt cx="1280211" cy="640662"/>
          </a:xfrm>
        </p:grpSpPr>
        <p:sp>
          <p:nvSpPr>
            <p:cNvPr id="42" name="椭圆 41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rgbClr val="116579"/>
                </a:gs>
                <a:gs pos="76700">
                  <a:srgbClr val="0F9BB1"/>
                </a:gs>
                <a:gs pos="100000">
                  <a:srgbClr val="0EABC2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弧形 50"/>
          <p:cNvSpPr/>
          <p:nvPr/>
        </p:nvSpPr>
        <p:spPr>
          <a:xfrm rot="18840000">
            <a:off x="5300215" y="2054475"/>
            <a:ext cx="1484437" cy="1532939"/>
          </a:xfrm>
          <a:prstGeom prst="arc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212104" y="1915360"/>
            <a:ext cx="0" cy="357997"/>
          </a:xfrm>
          <a:prstGeom prst="straightConnector1">
            <a:avLst/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436096" y="2228395"/>
            <a:ext cx="1629555" cy="1639321"/>
            <a:chOff x="5652120" y="2228395"/>
            <a:chExt cx="1629555" cy="1639321"/>
          </a:xfrm>
        </p:grpSpPr>
        <p:grpSp>
          <p:nvGrpSpPr>
            <p:cNvPr id="47" name="组合 46"/>
            <p:cNvGrpSpPr/>
            <p:nvPr/>
          </p:nvGrpSpPr>
          <p:grpSpPr>
            <a:xfrm>
              <a:off x="5652120" y="322705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1" name="弧形 60"/>
            <p:cNvSpPr/>
            <p:nvPr/>
          </p:nvSpPr>
          <p:spPr>
            <a:xfrm>
              <a:off x="6609906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907704" y="190050"/>
            <a:ext cx="5248611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algn="ctr" defTabSz="457200">
              <a:spcBef>
                <a:spcPct val="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实际操作系统中的进程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547664" y="3887975"/>
            <a:ext cx="370005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SimSun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进程和程序是什么样的关系？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4" descr="system-monitor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3" y="1051188"/>
            <a:ext cx="3465343" cy="271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9" name="Picture 5" descr="system-monito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83907" cy="272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进程抢占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425" y="1515250"/>
            <a:ext cx="3548758" cy="1339224"/>
            <a:chOff x="557425" y="1515250"/>
            <a:chExt cx="3548758" cy="1339224"/>
          </a:xfrm>
        </p:grpSpPr>
        <p:sp>
          <p:nvSpPr>
            <p:cNvPr id="4" name="TextBox 3"/>
            <p:cNvSpPr txBox="1"/>
            <p:nvPr/>
          </p:nvSpPr>
          <p:spPr>
            <a:xfrm>
              <a:off x="868613" y="15152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进程会被抢占的情况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5787" y="19972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高优先级进程就绪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5787" y="245436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进程执行当前时间用完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425" y="15180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14009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31" y="25943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72" name="组合 71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1" name="弧形 80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5" name="弧形 84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 eaLnBrk="1" hangingPunct="1"/>
            <a:fld id="{76DD72BE-E902-4C2D-8F70-C603ADBE88CB}" type="slidenum">
              <a:rPr lang="zh-CN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21</a:t>
            </a:fld>
            <a:endParaRPr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568" y="1254734"/>
            <a:ext cx="3737354" cy="1705985"/>
            <a:chOff x="813554" y="1254734"/>
            <a:chExt cx="3737354" cy="1705985"/>
          </a:xfrm>
        </p:grpSpPr>
        <p:sp>
          <p:nvSpPr>
            <p:cNvPr id="3" name="TextBox 2"/>
            <p:cNvSpPr txBox="1"/>
            <p:nvPr/>
          </p:nvSpPr>
          <p:spPr>
            <a:xfrm>
              <a:off x="1121884" y="1254734"/>
              <a:ext cx="2018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唤醒进程的情况：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5072" y="1621591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被阻塞进程需要的资源可被满足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5072" y="2252833"/>
              <a:ext cx="3195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被阻塞进程等待的事件到达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1277891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1757059"/>
              <a:ext cx="118562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660" y="2389769"/>
              <a:ext cx="118562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710303" y="3250586"/>
            <a:ext cx="3731711" cy="724524"/>
            <a:chOff x="840289" y="3250586"/>
            <a:chExt cx="3731711" cy="724524"/>
          </a:xfrm>
        </p:grpSpPr>
        <p:sp>
          <p:nvSpPr>
            <p:cNvPr id="4" name="TextBox 3"/>
            <p:cNvSpPr txBox="1"/>
            <p:nvPr/>
          </p:nvSpPr>
          <p:spPr>
            <a:xfrm>
              <a:off x="1154265" y="3267224"/>
              <a:ext cx="3417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进程只能被别的进程或操作系统唤醒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0289" y="3250586"/>
              <a:ext cx="3401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72000" y="1275606"/>
            <a:ext cx="3008403" cy="2287557"/>
            <a:chOff x="4572000" y="1275606"/>
            <a:chExt cx="3008403" cy="2287557"/>
          </a:xfrm>
        </p:grpSpPr>
        <p:grpSp>
          <p:nvGrpSpPr>
            <p:cNvPr id="36" name="组合 35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弧形 38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/>
            <p:cNvSpPr/>
            <p:nvPr/>
          </p:nvSpPr>
          <p:spPr>
            <a:xfrm>
              <a:off x="6393882" y="2228395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弧形 75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36096" y="3227054"/>
            <a:ext cx="1280211" cy="640662"/>
          </a:xfrm>
          <a:prstGeom prst="ellipse">
            <a:avLst/>
          </a:prstGeom>
          <a:gradFill>
            <a:gsLst>
              <a:gs pos="0">
                <a:srgbClr val="116579"/>
              </a:gs>
              <a:gs pos="76700">
                <a:srgbClr val="0F9BB1"/>
              </a:gs>
              <a:gs pos="100000">
                <a:srgbClr val="0EABC2"/>
              </a:gs>
            </a:gsLst>
            <a:lin ang="16200000" scaled="1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61"/>
          <p:cNvSpPr txBox="1"/>
          <p:nvPr/>
        </p:nvSpPr>
        <p:spPr>
          <a:xfrm>
            <a:off x="5630405" y="331655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 待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弧形 79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进程结束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2603" y="1238734"/>
            <a:ext cx="4497772" cy="1933328"/>
            <a:chOff x="834646" y="1021012"/>
            <a:chExt cx="4497772" cy="1933328"/>
          </a:xfrm>
        </p:grpSpPr>
        <p:sp>
          <p:nvSpPr>
            <p:cNvPr id="2" name="TextBox 1"/>
            <p:cNvSpPr txBox="1"/>
            <p:nvPr/>
          </p:nvSpPr>
          <p:spPr>
            <a:xfrm>
              <a:off x="1163614" y="104615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进程结束的情况：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328" y="1382704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正常退出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  <a:endPara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328" y="176841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错误退出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自愿的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328" y="216852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致命错误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328" y="2554230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被其他进程所杀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强制性的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51288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190429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29764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2" y="270192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8" name="组合 37"/>
          <p:cNvGrpSpPr/>
          <p:nvPr/>
        </p:nvGrpSpPr>
        <p:grpSpPr>
          <a:xfrm>
            <a:off x="4572000" y="1275606"/>
            <a:ext cx="3008403" cy="2592110"/>
            <a:chOff x="4572000" y="1275606"/>
            <a:chExt cx="3008403" cy="2592110"/>
          </a:xfrm>
        </p:grpSpPr>
        <p:grpSp>
          <p:nvGrpSpPr>
            <p:cNvPr id="39" name="组合 38"/>
            <p:cNvGrpSpPr/>
            <p:nvPr/>
          </p:nvGrpSpPr>
          <p:grpSpPr>
            <a:xfrm>
              <a:off x="4572000" y="1275606"/>
              <a:ext cx="1280211" cy="640662"/>
              <a:chOff x="5004048" y="1347614"/>
              <a:chExt cx="1280211" cy="640662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572000" y="2274265"/>
              <a:ext cx="1280211" cy="640662"/>
              <a:chOff x="5004048" y="1347614"/>
              <a:chExt cx="1280211" cy="640662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00192" y="2252854"/>
              <a:ext cx="1280211" cy="640662"/>
              <a:chOff x="5004048" y="1347614"/>
              <a:chExt cx="1280211" cy="64066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2" name="弧形 41"/>
            <p:cNvSpPr/>
            <p:nvPr/>
          </p:nvSpPr>
          <p:spPr>
            <a:xfrm rot="18840000">
              <a:off x="5300215" y="2054475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5212104" y="1915360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5436096" y="2228395"/>
              <a:ext cx="1629555" cy="1639321"/>
              <a:chOff x="5652120" y="2228395"/>
              <a:chExt cx="1629555" cy="1639321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652120" y="32270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等 待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弧形 75"/>
              <p:cNvSpPr/>
              <p:nvPr/>
            </p:nvSpPr>
            <p:spPr>
              <a:xfrm>
                <a:off x="6609906" y="2228395"/>
                <a:ext cx="671769" cy="1328491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6305502" y="1245560"/>
            <a:ext cx="1280211" cy="989694"/>
            <a:chOff x="6305502" y="1245560"/>
            <a:chExt cx="1280211" cy="989694"/>
          </a:xfrm>
        </p:grpSpPr>
        <p:grpSp>
          <p:nvGrpSpPr>
            <p:cNvPr id="86" name="组合 85"/>
            <p:cNvGrpSpPr/>
            <p:nvPr/>
          </p:nvGrpSpPr>
          <p:grpSpPr>
            <a:xfrm>
              <a:off x="6305502" y="1245560"/>
              <a:ext cx="1280211" cy="640662"/>
              <a:chOff x="5004048" y="1347614"/>
              <a:chExt cx="1280211" cy="640662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7" name="直接箭头连接符 86"/>
            <p:cNvCxnSpPr/>
            <p:nvPr/>
          </p:nvCxnSpPr>
          <p:spPr>
            <a:xfrm flipV="1">
              <a:off x="6945608" y="1877257"/>
              <a:ext cx="0" cy="3579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弧形 89"/>
          <p:cNvSpPr/>
          <p:nvPr/>
        </p:nvSpPr>
        <p:spPr>
          <a:xfrm flipH="1">
            <a:off x="5073215" y="2263813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11576A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-2760000">
            <a:off x="5214514" y="2661023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26990" y="1340580"/>
            <a:ext cx="3008403" cy="2613521"/>
            <a:chOff x="1763688" y="1347614"/>
            <a:chExt cx="3008403" cy="2613521"/>
          </a:xfrm>
        </p:grpSpPr>
        <p:grpSp>
          <p:nvGrpSpPr>
            <p:cNvPr id="4" name="组合 3"/>
            <p:cNvGrpSpPr/>
            <p:nvPr/>
          </p:nvGrpSpPr>
          <p:grpSpPr>
            <a:xfrm>
              <a:off x="1763688" y="1369025"/>
              <a:ext cx="1280211" cy="640662"/>
              <a:chOff x="5004048" y="1347614"/>
              <a:chExt cx="1280211" cy="64066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763688" y="2367684"/>
              <a:ext cx="1280211" cy="640662"/>
              <a:chOff x="5004048" y="1347614"/>
              <a:chExt cx="1280211" cy="64066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491880" y="1347614"/>
              <a:ext cx="1280211" cy="640662"/>
              <a:chOff x="5004048" y="1347614"/>
              <a:chExt cx="1280211" cy="64066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退 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1880" y="2346273"/>
              <a:ext cx="1280211" cy="640662"/>
              <a:chOff x="5004048" y="1347614"/>
              <a:chExt cx="1280211" cy="64066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627784" y="3320473"/>
              <a:ext cx="1280211" cy="640662"/>
              <a:chOff x="5004048" y="1347614"/>
              <a:chExt cx="1280211" cy="64066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弧形 56"/>
            <p:cNvSpPr/>
            <p:nvPr/>
          </p:nvSpPr>
          <p:spPr>
            <a:xfrm rot="-2760000">
              <a:off x="2491903" y="2147894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131986" y="197931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2403792" y="2008779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3585570" y="2314780"/>
              <a:ext cx="671769" cy="1328491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 flipH="1">
              <a:off x="2259593" y="2365867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sleep()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系统调用对应的进程状态变化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58" name="弧形 57"/>
          <p:cNvSpPr/>
          <p:nvPr/>
        </p:nvSpPr>
        <p:spPr>
          <a:xfrm rot="-2760000">
            <a:off x="2400892" y="2763077"/>
            <a:ext cx="1523237" cy="1573007"/>
          </a:xfrm>
          <a:prstGeom prst="arc">
            <a:avLst/>
          </a:prstGeom>
          <a:ln w="38100">
            <a:solidFill>
              <a:srgbClr val="11576A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830775" y="1362968"/>
            <a:ext cx="1280211" cy="640662"/>
            <a:chOff x="5004048" y="1347614"/>
            <a:chExt cx="1280211" cy="640662"/>
          </a:xfrm>
        </p:grpSpPr>
        <p:sp>
          <p:nvSpPr>
            <p:cNvPr id="67" name="椭圆 66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30775" y="2361627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551933" y="1341557"/>
            <a:ext cx="1280211" cy="640662"/>
            <a:chOff x="5004048" y="1347614"/>
            <a:chExt cx="1280211" cy="640662"/>
          </a:xfrm>
        </p:grpSpPr>
        <p:sp>
          <p:nvSpPr>
            <p:cNvPr id="73" name="椭圆 7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51933" y="2340216"/>
            <a:ext cx="1280211" cy="640662"/>
            <a:chOff x="5004048" y="1347614"/>
            <a:chExt cx="1280211" cy="640662"/>
          </a:xfrm>
        </p:grpSpPr>
        <p:sp>
          <p:nvSpPr>
            <p:cNvPr id="76" name="椭圆 75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694871" y="3314416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1" name="弧形 80"/>
          <p:cNvSpPr/>
          <p:nvPr/>
        </p:nvSpPr>
        <p:spPr>
          <a:xfrm rot="-2760000">
            <a:off x="2558990" y="2141837"/>
            <a:ext cx="1484437" cy="1532939"/>
          </a:xfrm>
          <a:prstGeom prst="arc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199073" y="1973254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2470879" y="2002722"/>
            <a:ext cx="0" cy="35799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/>
          <p:cNvSpPr/>
          <p:nvPr/>
        </p:nvSpPr>
        <p:spPr>
          <a:xfrm>
            <a:off x="3638589" y="2336859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弧形 84"/>
          <p:cNvSpPr/>
          <p:nvPr/>
        </p:nvSpPr>
        <p:spPr>
          <a:xfrm flipH="1">
            <a:off x="2326680" y="2359810"/>
            <a:ext cx="692649" cy="1308095"/>
          </a:xfrm>
          <a:prstGeom prst="arc">
            <a:avLst>
              <a:gd name="adj1" fmla="val 53704"/>
              <a:gd name="adj2" fmla="val 540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1" grpId="1" bldLvl="0" animBg="1"/>
      <p:bldP spid="81" grpId="2" bldLvl="0" animBg="1"/>
      <p:bldP spid="81" grpId="3" bldLvl="0" animBg="1"/>
      <p:bldP spid="84" grpId="0" bldLvl="0" animBg="1"/>
      <p:bldP spid="84" grpId="1" bldLvl="0" animBg="1"/>
      <p:bldP spid="85" grpId="0" bldLvl="0" animBg="1"/>
      <p:bldP spid="85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进程切换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7129958" y="1150823"/>
            <a:ext cx="0" cy="298132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5618658" y="2474798"/>
            <a:ext cx="17399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prstDash val="lgDash"/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4032" y="1407998"/>
            <a:ext cx="1007007" cy="775455"/>
            <a:chOff x="2554032" y="1407998"/>
            <a:chExt cx="1007007" cy="77545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694483" y="17223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694483" y="17699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694483" y="18175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694483" y="18651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694483" y="19128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554032" y="1875676"/>
              <a:ext cx="1007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sleep()</a:t>
              </a:r>
              <a:endParaRPr lang="en-US" sz="1400" b="1" dirty="0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0" name="Text Box 78"/>
            <p:cNvSpPr txBox="1">
              <a:spLocks noChangeArrowheads="1"/>
            </p:cNvSpPr>
            <p:nvPr/>
          </p:nvSpPr>
          <p:spPr bwMode="auto">
            <a:xfrm>
              <a:off x="2605583" y="1407998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6684" y="1062010"/>
            <a:ext cx="5871740" cy="419855"/>
            <a:chOff x="2516684" y="1062010"/>
            <a:chExt cx="5871740" cy="419855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16684" y="108175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818684" y="1062705"/>
              <a:ext cx="9558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4141266" y="1062010"/>
              <a:ext cx="1210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操作系统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7272413" y="1117474"/>
              <a:ext cx="11160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设备</a:t>
              </a:r>
              <a:endParaRPr 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4" name="Line 81"/>
            <p:cNvSpPr>
              <a:spLocks noChangeShapeType="1"/>
            </p:cNvSpPr>
            <p:nvPr/>
          </p:nvSpPr>
          <p:spPr bwMode="auto">
            <a:xfrm>
              <a:off x="2570658" y="1435370"/>
              <a:ext cx="58039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8558" y="1798523"/>
            <a:ext cx="1730145" cy="792538"/>
            <a:chOff x="3548558" y="1798523"/>
            <a:chExt cx="1730145" cy="792538"/>
          </a:xfrm>
        </p:grpSpPr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3548558" y="2027123"/>
              <a:ext cx="5715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 bwMode="auto">
            <a:xfrm>
              <a:off x="4218483" y="2141423"/>
              <a:ext cx="736600" cy="238125"/>
              <a:chOff x="0" y="0"/>
              <a:chExt cx="488" cy="200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4048879" y="2283284"/>
              <a:ext cx="122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 err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add_timer</a:t>
              </a: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()</a:t>
              </a:r>
            </a:p>
          </p:txBody>
        </p:sp>
        <p:sp>
          <p:nvSpPr>
            <p:cNvPr id="106" name="Text Box 83"/>
            <p:cNvSpPr txBox="1">
              <a:spLocks noChangeArrowheads="1"/>
            </p:cNvSpPr>
            <p:nvPr/>
          </p:nvSpPr>
          <p:spPr bwMode="auto">
            <a:xfrm>
              <a:off x="4117583" y="1798523"/>
              <a:ext cx="880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sleep{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3258" y="2627197"/>
            <a:ext cx="1256341" cy="1104901"/>
            <a:chOff x="5593258" y="2627197"/>
            <a:chExt cx="1256341" cy="1104901"/>
          </a:xfrm>
        </p:grpSpPr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6067921" y="29700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6067921" y="30177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6067921" y="30653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6067921" y="31129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6067921" y="31605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5593258" y="2846273"/>
              <a:ext cx="3937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/>
            <p:nvPr/>
          </p:nvGrpSpPr>
          <p:grpSpPr bwMode="auto">
            <a:xfrm>
              <a:off x="6067921" y="3208223"/>
              <a:ext cx="736600" cy="238125"/>
              <a:chOff x="0" y="0"/>
              <a:chExt cx="488" cy="200"/>
            </a:xfrm>
          </p:grpSpPr>
          <p:sp>
            <p:nvSpPr>
              <p:cNvPr id="65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3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4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55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56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Line 57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Text Box 79"/>
            <p:cNvSpPr txBox="1">
              <a:spLocks noChangeArrowheads="1"/>
            </p:cNvSpPr>
            <p:nvPr/>
          </p:nvSpPr>
          <p:spPr bwMode="auto">
            <a:xfrm>
              <a:off x="5998084" y="2627197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main{</a:t>
              </a:r>
            </a:p>
          </p:txBody>
        </p:sp>
        <p:grpSp>
          <p:nvGrpSpPr>
            <p:cNvPr id="110" name="Group 84"/>
            <p:cNvGrpSpPr/>
            <p:nvPr/>
          </p:nvGrpSpPr>
          <p:grpSpPr bwMode="auto">
            <a:xfrm>
              <a:off x="6067921" y="3493973"/>
              <a:ext cx="736600" cy="238125"/>
              <a:chOff x="0" y="0"/>
              <a:chExt cx="488" cy="200"/>
            </a:xfrm>
          </p:grpSpPr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27" name="Line 98"/>
          <p:cNvSpPr>
            <a:spLocks noChangeShapeType="1"/>
          </p:cNvSpPr>
          <p:nvPr/>
        </p:nvSpPr>
        <p:spPr bwMode="auto">
          <a:xfrm>
            <a:off x="2938958" y="4875098"/>
            <a:ext cx="12827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68994" y="4114289"/>
            <a:ext cx="2076464" cy="977741"/>
            <a:chOff x="2068994" y="4114289"/>
            <a:chExt cx="2076464" cy="977741"/>
          </a:xfrm>
        </p:grpSpPr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2068994" y="4114289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 i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k</a:t>
              </a: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+1:</a:t>
              </a:r>
            </a:p>
          </p:txBody>
        </p:sp>
        <p:grpSp>
          <p:nvGrpSpPr>
            <p:cNvPr id="40" name="Group 24"/>
            <p:cNvGrpSpPr/>
            <p:nvPr/>
          </p:nvGrpSpPr>
          <p:grpSpPr bwMode="auto">
            <a:xfrm>
              <a:off x="2694483" y="4255973"/>
              <a:ext cx="736600" cy="238125"/>
              <a:chOff x="0" y="0"/>
              <a:chExt cx="488" cy="200"/>
            </a:xfrm>
          </p:grpSpPr>
          <p:sp>
            <p:nvSpPr>
              <p:cNvPr id="41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 flipH="1">
              <a:off x="3472358" y="4255973"/>
              <a:ext cx="673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2605584" y="4722698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grpSp>
          <p:nvGrpSpPr>
            <p:cNvPr id="128" name="Group 96"/>
            <p:cNvGrpSpPr/>
            <p:nvPr/>
          </p:nvGrpSpPr>
          <p:grpSpPr bwMode="auto">
            <a:xfrm>
              <a:off x="2694483" y="4494098"/>
              <a:ext cx="736600" cy="238125"/>
              <a:chOff x="0" y="0"/>
              <a:chExt cx="488" cy="200"/>
            </a:xfrm>
          </p:grpSpPr>
          <p:sp>
            <p:nvSpPr>
              <p:cNvPr id="129" name="Line 10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Line 101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Line 102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2" name="Line 103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Line 104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Line 105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45258" y="2541473"/>
            <a:ext cx="2670206" cy="788432"/>
            <a:chOff x="2545258" y="2541473"/>
            <a:chExt cx="2670206" cy="788432"/>
          </a:xfrm>
        </p:grpSpPr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4205783" y="25509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4205783" y="25986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>
              <a:off x="4205783" y="264624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84"/>
            <p:cNvSpPr txBox="1">
              <a:spLocks noChangeArrowheads="1"/>
            </p:cNvSpPr>
            <p:nvPr/>
          </p:nvSpPr>
          <p:spPr bwMode="auto">
            <a:xfrm>
              <a:off x="4154984" y="296057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36" name="Line 107"/>
            <p:cNvSpPr>
              <a:spLocks noChangeShapeType="1"/>
            </p:cNvSpPr>
            <p:nvPr/>
          </p:nvSpPr>
          <p:spPr bwMode="auto">
            <a:xfrm>
              <a:off x="4205783" y="269387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Line 108"/>
            <p:cNvSpPr>
              <a:spLocks noChangeShapeType="1"/>
            </p:cNvSpPr>
            <p:nvPr/>
          </p:nvSpPr>
          <p:spPr bwMode="auto">
            <a:xfrm>
              <a:off x="4205783" y="2741498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109"/>
            <p:cNvSpPr>
              <a:spLocks noChangeShapeType="1"/>
            </p:cNvSpPr>
            <p:nvPr/>
          </p:nvSpPr>
          <p:spPr bwMode="auto">
            <a:xfrm>
              <a:off x="4205783" y="2789123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AutoShape 125"/>
            <p:cNvSpPr/>
            <p:nvPr/>
          </p:nvSpPr>
          <p:spPr bwMode="auto">
            <a:xfrm>
              <a:off x="3994646" y="2541473"/>
              <a:ext cx="74613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56" name="Oval 126"/>
            <p:cNvSpPr>
              <a:spLocks noChangeArrowheads="1"/>
            </p:cNvSpPr>
            <p:nvPr/>
          </p:nvSpPr>
          <p:spPr bwMode="auto">
            <a:xfrm>
              <a:off x="2545258" y="2570051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27"/>
            <p:cNvSpPr>
              <a:spLocks noChangeShapeType="1"/>
            </p:cNvSpPr>
            <p:nvPr/>
          </p:nvSpPr>
          <p:spPr bwMode="auto">
            <a:xfrm flipH="1">
              <a:off x="3612058" y="2674823"/>
              <a:ext cx="355600" cy="285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131"/>
            <p:cNvSpPr txBox="1">
              <a:spLocks noChangeArrowheads="1"/>
            </p:cNvSpPr>
            <p:nvPr/>
          </p:nvSpPr>
          <p:spPr bwMode="auto">
            <a:xfrm>
              <a:off x="4096247" y="2752902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8883" y="2370021"/>
            <a:ext cx="736600" cy="1190625"/>
            <a:chOff x="7418883" y="2370021"/>
            <a:chExt cx="736600" cy="1190625"/>
          </a:xfrm>
        </p:grpSpPr>
        <p:grpSp>
          <p:nvGrpSpPr>
            <p:cNvPr id="71" name="Group 55"/>
            <p:cNvGrpSpPr/>
            <p:nvPr/>
          </p:nvGrpSpPr>
          <p:grpSpPr bwMode="auto">
            <a:xfrm>
              <a:off x="7418883" y="2465271"/>
              <a:ext cx="736600" cy="238125"/>
              <a:chOff x="0" y="0"/>
              <a:chExt cx="488" cy="200"/>
            </a:xfrm>
          </p:grpSpPr>
          <p:sp>
            <p:nvSpPr>
              <p:cNvPr id="72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Line 60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Line 61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Line 62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Group 62"/>
            <p:cNvGrpSpPr/>
            <p:nvPr/>
          </p:nvGrpSpPr>
          <p:grpSpPr bwMode="auto">
            <a:xfrm>
              <a:off x="7418883" y="2751021"/>
              <a:ext cx="736600" cy="238125"/>
              <a:chOff x="0" y="0"/>
              <a:chExt cx="488" cy="200"/>
            </a:xfrm>
          </p:grpSpPr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69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0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1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88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>
              <a:off x="7418883" y="33701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>
              <a:off x="7418883" y="3417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Line 95"/>
            <p:cNvSpPr>
              <a:spLocks noChangeShapeType="1"/>
            </p:cNvSpPr>
            <p:nvPr/>
          </p:nvSpPr>
          <p:spPr bwMode="auto">
            <a:xfrm>
              <a:off x="7418883" y="3465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418883" y="3513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97"/>
            <p:cNvSpPr>
              <a:spLocks noChangeShapeType="1"/>
            </p:cNvSpPr>
            <p:nvPr/>
          </p:nvSpPr>
          <p:spPr bwMode="auto">
            <a:xfrm>
              <a:off x="7418883" y="3560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7418883" y="30367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418883" y="30843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Line 119"/>
            <p:cNvSpPr>
              <a:spLocks noChangeShapeType="1"/>
            </p:cNvSpPr>
            <p:nvPr/>
          </p:nvSpPr>
          <p:spPr bwMode="auto">
            <a:xfrm>
              <a:off x="7418883" y="3132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Line 120"/>
            <p:cNvSpPr>
              <a:spLocks noChangeShapeType="1"/>
            </p:cNvSpPr>
            <p:nvPr/>
          </p:nvSpPr>
          <p:spPr bwMode="auto">
            <a:xfrm>
              <a:off x="7418883" y="3179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Line 121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Line 122"/>
            <p:cNvSpPr>
              <a:spLocks noChangeShapeType="1"/>
            </p:cNvSpPr>
            <p:nvPr/>
          </p:nvSpPr>
          <p:spPr bwMode="auto">
            <a:xfrm>
              <a:off x="7418883" y="322727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Line 123"/>
            <p:cNvSpPr>
              <a:spLocks noChangeShapeType="1"/>
            </p:cNvSpPr>
            <p:nvPr/>
          </p:nvSpPr>
          <p:spPr bwMode="auto">
            <a:xfrm>
              <a:off x="7418883" y="327489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7418883" y="33225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136"/>
            <p:cNvSpPr>
              <a:spLocks noChangeShapeType="1"/>
            </p:cNvSpPr>
            <p:nvPr/>
          </p:nvSpPr>
          <p:spPr bwMode="auto">
            <a:xfrm>
              <a:off x="7418883" y="2370021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7418883" y="2417646"/>
              <a:ext cx="736600" cy="0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49630" y="3564558"/>
            <a:ext cx="4087977" cy="390306"/>
            <a:chOff x="3949630" y="3564558"/>
            <a:chExt cx="4087977" cy="390306"/>
          </a:xfrm>
        </p:grpSpPr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H="1">
              <a:off x="5288458" y="3779723"/>
              <a:ext cx="20701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75"/>
            <p:cNvSpPr txBox="1">
              <a:spLocks noChangeArrowheads="1"/>
            </p:cNvSpPr>
            <p:nvPr/>
          </p:nvSpPr>
          <p:spPr bwMode="auto">
            <a:xfrm>
              <a:off x="3949630" y="3564558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定时时间到</a:t>
              </a:r>
              <a:endParaRPr 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7378452" y="358553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</a:t>
              </a:r>
              <a:endParaRPr 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42509" y="3855914"/>
            <a:ext cx="3601799" cy="1092100"/>
            <a:chOff x="4042509" y="3735373"/>
            <a:chExt cx="3601799" cy="1092100"/>
          </a:xfrm>
        </p:grpSpPr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4154984" y="427502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</p:txBody>
        </p:sp>
        <p:sp>
          <p:nvSpPr>
            <p:cNvPr id="109" name="Text Box 86"/>
            <p:cNvSpPr txBox="1">
              <a:spLocks noChangeArrowheads="1"/>
            </p:cNvSpPr>
            <p:nvPr/>
          </p:nvSpPr>
          <p:spPr bwMode="auto">
            <a:xfrm>
              <a:off x="4042509" y="3735373"/>
              <a:ext cx="1119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sz="1400" b="1" dirty="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schedule()</a:t>
              </a:r>
            </a:p>
          </p:txBody>
        </p:sp>
        <p:grpSp>
          <p:nvGrpSpPr>
            <p:cNvPr id="139" name="Group 107"/>
            <p:cNvGrpSpPr/>
            <p:nvPr/>
          </p:nvGrpSpPr>
          <p:grpSpPr bwMode="auto">
            <a:xfrm>
              <a:off x="4205783" y="4008323"/>
              <a:ext cx="736600" cy="238125"/>
              <a:chOff x="0" y="0"/>
              <a:chExt cx="464" cy="200"/>
            </a:xfrm>
          </p:grpSpPr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Line 112"/>
              <p:cNvSpPr>
                <a:spLocks noChangeShapeType="1"/>
              </p:cNvSpPr>
              <p:nvPr/>
            </p:nvSpPr>
            <p:spPr bwMode="auto">
              <a:xfrm>
                <a:off x="0" y="4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Line 113"/>
              <p:cNvSpPr>
                <a:spLocks noChangeShapeType="1"/>
              </p:cNvSpPr>
              <p:nvPr/>
            </p:nvSpPr>
            <p:spPr bwMode="auto">
              <a:xfrm>
                <a:off x="0" y="8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Line 114"/>
              <p:cNvSpPr>
                <a:spLocks noChangeShapeType="1"/>
              </p:cNvSpPr>
              <p:nvPr/>
            </p:nvSpPr>
            <p:spPr bwMode="auto">
              <a:xfrm>
                <a:off x="0" y="12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Line 115"/>
              <p:cNvSpPr>
                <a:spLocks noChangeShapeType="1"/>
              </p:cNvSpPr>
              <p:nvPr/>
            </p:nvSpPr>
            <p:spPr bwMode="auto">
              <a:xfrm>
                <a:off x="0" y="16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Line 116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464" cy="0"/>
              </a:xfrm>
              <a:prstGeom prst="line">
                <a:avLst/>
              </a:prstGeom>
              <a:noFill/>
              <a:ln w="19050" cmpd="sng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0" name="AutoShape 129"/>
            <p:cNvSpPr/>
            <p:nvPr/>
          </p:nvSpPr>
          <p:spPr bwMode="auto">
            <a:xfrm flipH="1">
              <a:off x="5137646" y="4017848"/>
              <a:ext cx="74612" cy="266700"/>
            </a:xfrm>
            <a:prstGeom prst="leftBrace">
              <a:avLst>
                <a:gd name="adj1" fmla="val 39716"/>
                <a:gd name="adj2" fmla="val 50000"/>
              </a:avLst>
            </a:prstGeom>
            <a:noFill/>
            <a:ln w="1905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1" name="Line 130"/>
            <p:cNvSpPr>
              <a:spLocks noChangeShapeType="1"/>
            </p:cNvSpPr>
            <p:nvPr/>
          </p:nvSpPr>
          <p:spPr bwMode="auto">
            <a:xfrm flipH="1" flipV="1">
              <a:off x="5224958" y="4160723"/>
              <a:ext cx="520700" cy="20002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Oval 128"/>
            <p:cNvSpPr>
              <a:spLocks noChangeArrowheads="1"/>
            </p:cNvSpPr>
            <p:nvPr/>
          </p:nvSpPr>
          <p:spPr bwMode="auto">
            <a:xfrm>
              <a:off x="5377358" y="431312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恢复现场</a:t>
              </a:r>
              <a:endParaRPr 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Oval 140"/>
            <p:cNvSpPr>
              <a:spLocks noChangeArrowheads="1"/>
            </p:cNvSpPr>
            <p:nvPr/>
          </p:nvSpPr>
          <p:spPr bwMode="auto">
            <a:xfrm>
              <a:off x="6564808" y="4027373"/>
              <a:ext cx="1079500" cy="51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dist="107763" dir="2700000" algn="ctr" rotWithShape="0">
                <a:srgbClr val="B2B2B2">
                  <a:alpha val="71999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保存现场</a:t>
              </a:r>
              <a:endPara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Line 141"/>
            <p:cNvSpPr>
              <a:spLocks noChangeShapeType="1"/>
            </p:cNvSpPr>
            <p:nvPr/>
          </p:nvSpPr>
          <p:spPr bwMode="auto">
            <a:xfrm flipH="1" flipV="1">
              <a:off x="5199558" y="4160723"/>
              <a:ext cx="1358900" cy="1047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2" y="1357304"/>
            <a:ext cx="2268000" cy="3314947"/>
            <a:chOff x="179512" y="1357304"/>
            <a:chExt cx="2268000" cy="3314947"/>
          </a:xfrm>
        </p:grpSpPr>
        <p:sp>
          <p:nvSpPr>
            <p:cNvPr id="135" name="Text Box 106"/>
            <p:cNvSpPr txBox="1">
              <a:spLocks noChangeArrowheads="1"/>
            </p:cNvSpPr>
            <p:nvPr/>
          </p:nvSpPr>
          <p:spPr bwMode="auto">
            <a:xfrm>
              <a:off x="660555" y="4302919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地址空间</a:t>
              </a:r>
              <a:endParaRPr 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9512" y="1357304"/>
              <a:ext cx="2268000" cy="2772000"/>
              <a:chOff x="179512" y="1357304"/>
              <a:chExt cx="2268000" cy="2772000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901278" y="1754476"/>
                <a:ext cx="5790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...</a:t>
                </a: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79512" y="1357304"/>
                <a:ext cx="2268000" cy="277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93826" y="1464461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0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1441795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n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393826" y="2357436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2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334770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393826" y="2770113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" name="Text Box 12"/>
              <p:cNvSpPr txBox="1">
                <a:spLocks noChangeArrowheads="1"/>
              </p:cNvSpPr>
              <p:nvPr/>
            </p:nvSpPr>
            <p:spPr bwMode="auto">
              <a:xfrm>
                <a:off x="896121" y="2747447"/>
                <a:ext cx="7954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进程</a:t>
                </a:r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393826" y="3214692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6" name="Text Box 12"/>
              <p:cNvSpPr txBox="1">
                <a:spLocks noChangeArrowheads="1"/>
              </p:cNvSpPr>
              <p:nvPr/>
            </p:nvSpPr>
            <p:spPr bwMode="auto">
              <a:xfrm>
                <a:off x="512890" y="319202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系统应用软件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93826" y="3643320"/>
                <a:ext cx="1800000" cy="32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8" name="Text Box 12"/>
              <p:cNvSpPr txBox="1">
                <a:spLocks noChangeArrowheads="1"/>
              </p:cNvSpPr>
              <p:nvPr/>
            </p:nvSpPr>
            <p:spPr bwMode="auto">
              <a:xfrm>
                <a:off x="784354" y="3620654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操作系统</a:t>
                </a:r>
                <a:endParaRPr 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17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852528" y="1754476"/>
                <a:ext cx="55458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>
                  <a:buFont typeface="Monotype Sorts" charset="0"/>
                  <a:buNone/>
                </a:pPr>
                <a:r>
                  <a:rPr lang="en-US" sz="3600" b="1">
                    <a:solidFill>
                      <a:srgbClr val="11576A"/>
                    </a:solidFill>
                    <a:ea typeface="SimSun" charset="0"/>
                    <a:cs typeface="SimSun" charset="0"/>
                  </a:rPr>
                  <a:t>...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62" grpId="0" bldLvl="0" animBg="1"/>
      <p:bldP spid="12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57813" y="962207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515" y="9079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391131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1693938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636788" y="1282720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6788" y="1594754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006730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636788" y="1907546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323232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636788" y="222404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2636024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636788" y="253684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287852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636788" y="3188668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604354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636788" y="350517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3917146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636788" y="381796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912" y="4230429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636788" y="4131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57388" y="2862823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15" y="288822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63" name="弧形 62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弧形 4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箭头连接符 4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组合 4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8" name="弧形 4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60" name="椭圆 5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59" name="直接箭头连接符 58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弧形 61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9987" y="459791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进程在整个生命周期分为三种基本状态</a:t>
            </a:r>
            <a:endParaRPr lang="zh-CN" altLang="en-US" sz="2000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82202" y="1987155"/>
            <a:ext cx="1280211" cy="640662"/>
            <a:chOff x="5004048" y="1347614"/>
            <a:chExt cx="1280211" cy="640662"/>
          </a:xfrm>
        </p:grpSpPr>
        <p:sp>
          <p:nvSpPr>
            <p:cNvPr id="70" name="椭圆 6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 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82202" y="2985814"/>
            <a:ext cx="1280211" cy="640662"/>
            <a:chOff x="5004048" y="1347614"/>
            <a:chExt cx="1280211" cy="640662"/>
          </a:xfrm>
        </p:grpSpPr>
        <p:sp>
          <p:nvSpPr>
            <p:cNvPr id="79" name="椭圆 78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 绪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17536" y="1958656"/>
            <a:ext cx="1280211" cy="640662"/>
            <a:chOff x="5004048" y="1347614"/>
            <a:chExt cx="1280211" cy="640662"/>
          </a:xfrm>
        </p:grpSpPr>
        <p:sp>
          <p:nvSpPr>
            <p:cNvPr id="84" name="椭圆 83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 出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510448" y="2964403"/>
            <a:ext cx="1280211" cy="640662"/>
            <a:chOff x="5004048" y="1347614"/>
            <a:chExt cx="1280211" cy="640662"/>
          </a:xfrm>
        </p:grpSpPr>
        <p:sp>
          <p:nvSpPr>
            <p:cNvPr id="90" name="椭圆 89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61"/>
            <p:cNvSpPr txBox="1"/>
            <p:nvPr/>
          </p:nvSpPr>
          <p:spPr>
            <a:xfrm>
              <a:off x="5214966" y="1447863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 行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46298" y="3931515"/>
            <a:ext cx="1280211" cy="640662"/>
            <a:chOff x="5004048" y="1347614"/>
            <a:chExt cx="1280211" cy="640662"/>
          </a:xfrm>
        </p:grpSpPr>
        <p:sp>
          <p:nvSpPr>
            <p:cNvPr id="93" name="椭圆 92"/>
            <p:cNvSpPr/>
            <p:nvPr/>
          </p:nvSpPr>
          <p:spPr>
            <a:xfrm>
              <a:off x="5004048" y="1347614"/>
              <a:ext cx="1280211" cy="640662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rgbClr val="FFFF00"/>
                </a:gs>
              </a:gsLst>
              <a:lin ang="16200000" scaled="1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61"/>
            <p:cNvSpPr txBox="1"/>
            <p:nvPr/>
          </p:nvSpPr>
          <p:spPr>
            <a:xfrm>
              <a:off x="5198357" y="143711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 待</a:t>
              </a:r>
              <a:endPara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09323" y="1200039"/>
            <a:ext cx="3241777" cy="406153"/>
            <a:chOff x="3927225" y="765507"/>
            <a:chExt cx="3241777" cy="406153"/>
          </a:xfrm>
        </p:grpSpPr>
        <p:sp>
          <p:nvSpPr>
            <p:cNvPr id="96" name="TextBox 2"/>
            <p:cNvSpPr txBox="1"/>
            <p:nvPr/>
          </p:nvSpPr>
          <p:spPr>
            <a:xfrm>
              <a:off x="4226281" y="771550"/>
              <a:ext cx="29427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运行状态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(Running)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7" name="TextBox 4"/>
            <p:cNvSpPr txBox="1"/>
            <p:nvPr/>
          </p:nvSpPr>
          <p:spPr>
            <a:xfrm>
              <a:off x="3927225" y="7655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8" name="TextBox 2"/>
          <p:cNvSpPr txBox="1"/>
          <p:nvPr/>
        </p:nvSpPr>
        <p:spPr>
          <a:xfrm>
            <a:off x="4008379" y="1542823"/>
            <a:ext cx="38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进程正在处理机上运行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2" name="TextBox 3"/>
          <p:cNvSpPr txBox="1"/>
          <p:nvPr/>
        </p:nvSpPr>
        <p:spPr>
          <a:xfrm>
            <a:off x="4013116" y="1846075"/>
            <a:ext cx="327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进程获得了除处理机之外的所需资源，得到处理机即可运行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4008379" y="2098835"/>
            <a:ext cx="39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进程正在等待某一事件的出现而暂停运行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4052154" y="2444155"/>
            <a:ext cx="38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一个进程正在被创建，还没被转到就绪状态之前的状态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14" name="TextBox 3"/>
          <p:cNvSpPr txBox="1"/>
          <p:nvPr/>
        </p:nvSpPr>
        <p:spPr>
          <a:xfrm>
            <a:off x="4043135" y="2800548"/>
            <a:ext cx="386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一个进程正在从系统中消失时的状态，这是因为进程结束或由于其他原因所导致</a:t>
            </a:r>
            <a:endParaRPr lang="zh-CN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10387" y="1511208"/>
            <a:ext cx="3588256" cy="406899"/>
            <a:chOff x="3928289" y="1443128"/>
            <a:chExt cx="3588256" cy="406899"/>
          </a:xfrm>
        </p:grpSpPr>
        <p:sp>
          <p:nvSpPr>
            <p:cNvPr id="100" name="TextBox 3"/>
            <p:cNvSpPr txBox="1"/>
            <p:nvPr/>
          </p:nvSpPr>
          <p:spPr>
            <a:xfrm>
              <a:off x="4241521" y="1449917"/>
              <a:ext cx="3275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就绪状态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(Ready)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15" name="TextBox 4"/>
            <p:cNvSpPr txBox="1"/>
            <p:nvPr/>
          </p:nvSpPr>
          <p:spPr>
            <a:xfrm>
              <a:off x="3928289" y="14431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5999" y="1818286"/>
            <a:ext cx="6603715" cy="400110"/>
            <a:chOff x="3924350" y="2435891"/>
            <a:chExt cx="6603715" cy="400110"/>
          </a:xfrm>
        </p:grpSpPr>
        <p:sp>
          <p:nvSpPr>
            <p:cNvPr id="104" name="TextBox 7"/>
            <p:cNvSpPr txBox="1"/>
            <p:nvPr/>
          </p:nvSpPr>
          <p:spPr>
            <a:xfrm>
              <a:off x="4241521" y="2435891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等待状态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又称阻塞状态Blocked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)</a:t>
              </a:r>
            </a:p>
          </p:txBody>
        </p:sp>
        <p:sp>
          <p:nvSpPr>
            <p:cNvPr id="116" name="TextBox 4"/>
            <p:cNvSpPr txBox="1"/>
            <p:nvPr/>
          </p:nvSpPr>
          <p:spPr>
            <a:xfrm>
              <a:off x="3924350" y="24358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9323" y="2127243"/>
            <a:ext cx="5951413" cy="400110"/>
            <a:chOff x="3929848" y="3286816"/>
            <a:chExt cx="5951413" cy="400110"/>
          </a:xfrm>
        </p:grpSpPr>
        <p:sp>
          <p:nvSpPr>
            <p:cNvPr id="108" name="TextBox 2"/>
            <p:cNvSpPr txBox="1"/>
            <p:nvPr/>
          </p:nvSpPr>
          <p:spPr>
            <a:xfrm>
              <a:off x="4226229" y="3286816"/>
              <a:ext cx="56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创建状态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(New)</a:t>
              </a:r>
            </a:p>
          </p:txBody>
        </p:sp>
        <p:sp>
          <p:nvSpPr>
            <p:cNvPr id="117" name="TextBox 4"/>
            <p:cNvSpPr txBox="1"/>
            <p:nvPr/>
          </p:nvSpPr>
          <p:spPr>
            <a:xfrm>
              <a:off x="3929848" y="32868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7904" y="2479430"/>
            <a:ext cx="3299953" cy="406460"/>
            <a:chOff x="3933608" y="4137741"/>
            <a:chExt cx="3299953" cy="406460"/>
          </a:xfrm>
        </p:grpSpPr>
        <p:sp>
          <p:nvSpPr>
            <p:cNvPr id="111" name="TextBox 3"/>
            <p:cNvSpPr txBox="1"/>
            <p:nvPr/>
          </p:nvSpPr>
          <p:spPr>
            <a:xfrm>
              <a:off x="4248792" y="4137741"/>
              <a:ext cx="298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结束状态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(Exit)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3933608" y="414409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21" name="圆角矩形 12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98" grpId="0"/>
      <p:bldP spid="98" grpId="1"/>
      <p:bldP spid="102" grpId="0"/>
      <p:bldP spid="102" grpId="1"/>
      <p:bldP spid="106" grpId="0"/>
      <p:bldP spid="106" grpId="1"/>
      <p:bldP spid="113" grpId="0"/>
      <p:bldP spid="113" grpId="1"/>
      <p:bldP spid="114" grpId="0"/>
      <p:bldP spid="1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129" name="弧形 12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53" name="组合 15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5" name="椭圆 16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56" name="弧形 15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组合 15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61" name="椭圆 16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60" name="弧形 15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51" name="椭圆 15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弧形 13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47" name="直接箭头连接符 14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组合 17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73" name="圆角矩形 17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59682" y="1974356"/>
            <a:ext cx="3190428" cy="954107"/>
            <a:chOff x="834646" y="1016735"/>
            <a:chExt cx="3190428" cy="954107"/>
          </a:xfrm>
        </p:grpSpPr>
        <p:sp>
          <p:nvSpPr>
            <p:cNvPr id="83" name="TextBox 1"/>
            <p:cNvSpPr txBox="1"/>
            <p:nvPr/>
          </p:nvSpPr>
          <p:spPr>
            <a:xfrm>
              <a:off x="1135038" y="1016735"/>
              <a:ext cx="28900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2781300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NULL→创建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278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一个新进程被产生出来执行一个程序</a:t>
              </a: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683568" y="1617035"/>
            <a:ext cx="655949" cy="338554"/>
            <a:chOff x="1047033" y="651041"/>
            <a:chExt cx="698173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98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07421" y="1676758"/>
            <a:ext cx="3572891" cy="1233095"/>
            <a:chOff x="834646" y="1657344"/>
            <a:chExt cx="3572891" cy="1233095"/>
          </a:xfrm>
        </p:grpSpPr>
        <p:sp>
          <p:nvSpPr>
            <p:cNvPr id="86" name="TextBox 3"/>
            <p:cNvSpPr txBox="1"/>
            <p:nvPr/>
          </p:nvSpPr>
          <p:spPr>
            <a:xfrm>
              <a:off x="1135038" y="1659333"/>
              <a:ext cx="3272499" cy="1231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-635">
                <a:tabLst>
                  <a:tab pos="71437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创建→就绪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-635">
                <a:tabLst>
                  <a:tab pos="7143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当进程被创建完成并初始化后，一切就绪准备运行时，变为就绪状态</a:t>
              </a:r>
              <a:endPara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7"/>
            <p:cNvSpPr txBox="1"/>
            <p:nvPr/>
          </p:nvSpPr>
          <p:spPr>
            <a:xfrm>
              <a:off x="834646" y="165734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9" name="弧形 88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3" name="组合 112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6" name="弧形 115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组合 117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21" name="椭圆 120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20" name="弧形 119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" name="组合 91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弧形 92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3" name="圆角矩形 132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357554" y="123478"/>
            <a:ext cx="225761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程的定义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8276" y="839375"/>
            <a:ext cx="503079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上的一次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8985" y="905492"/>
            <a:ext cx="2607178" cy="3938168"/>
            <a:chOff x="5158985" y="905492"/>
            <a:chExt cx="2607178" cy="3938168"/>
          </a:xfrm>
        </p:grpSpPr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5991678" y="447368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794488" y="909062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797663" y="3851097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509403" y="4003474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797663" y="3226019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240098" y="337958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797663" y="2809301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599171" y="2861070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792900" y="1580575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594408" y="1598435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792900" y="1194813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414872" y="1241248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794488" y="916206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506228" y="90549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564424" y="1989193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564424" y="2512119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右箭头 84"/>
            <p:cNvSpPr/>
            <p:nvPr/>
          </p:nvSpPr>
          <p:spPr>
            <a:xfrm>
              <a:off x="5215731" y="2666425"/>
              <a:ext cx="528243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58985" y="28685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79006" y="1647243"/>
            <a:ext cx="2920843" cy="3179170"/>
            <a:chOff x="2279006" y="1647243"/>
            <a:chExt cx="2920843" cy="3179170"/>
          </a:xfrm>
        </p:grpSpPr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590985" y="4456439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可执行文件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49" y="1932995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89" y="2085372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49" y="2537837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4" y="2691405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8" y="1657957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0" y="1647243"/>
              <a:ext cx="724557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49" y="3102201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49" y="3458593"/>
              <a:ext cx="1968500" cy="648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599" y="357606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599" y="3752283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599" y="3914209"/>
              <a:ext cx="88900" cy="66675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Wingdings" panose="05000000000000000000" charset="2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2340685" y="2590800"/>
              <a:ext cx="856628" cy="714380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6" y="27929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1760532"/>
            <a:ext cx="2071702" cy="2990256"/>
            <a:chOff x="251520" y="1760532"/>
            <a:chExt cx="2071702" cy="2990256"/>
          </a:xfrm>
        </p:grpSpPr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543719" y="4380814"/>
              <a:ext cx="1340110" cy="3699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Font typeface="Wingdings" panose="05000000000000000000" charset="2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源代码文件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75004" y="1712170"/>
            <a:ext cx="3361292" cy="1235608"/>
            <a:chOff x="834646" y="1021012"/>
            <a:chExt cx="3282807" cy="1235608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1135038" y="1025514"/>
              <a:ext cx="2982415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就绪→运行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就绪状态的进程被进程调度程序选中后，就分配到处理机上来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4"/>
            <p:cNvSpPr txBox="1"/>
            <p:nvPr/>
          </p:nvSpPr>
          <p:spPr>
            <a:xfrm>
              <a:off x="834646" y="10210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7" name="弧形 86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3" name="椭圆 122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4" name="弧形 113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箭头连接符 114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组合 115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9" name="椭圆 118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8" name="弧形 117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9" name="椭圆 108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8" name="直接箭头连接符 107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弧形 90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1" name="圆角矩形 130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942833" y="1834560"/>
            <a:ext cx="3162554" cy="1231106"/>
            <a:chOff x="834646" y="2025646"/>
            <a:chExt cx="3162554" cy="1231106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025646"/>
              <a:ext cx="2862162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运行→结束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进程表示它已经完成或者因出错，当前运行进程会由操作系统作结束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834646" y="2028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56997" y="1727015"/>
            <a:ext cx="3560012" cy="1235868"/>
            <a:chOff x="834646" y="2949578"/>
            <a:chExt cx="3560012" cy="1235868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35038" y="2954340"/>
              <a:ext cx="3259620" cy="1231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处于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运行状态的进程在其运行过程中，由于分配给它的处理机时间片用完而让出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834646" y="29495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57150">
              <a:solidFill>
                <a:srgbClr val="C00000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62268" y="3643642"/>
                <a:ext cx="915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75947" y="1995673"/>
            <a:ext cx="3172317" cy="954107"/>
            <a:chOff x="443598" y="1038214"/>
            <a:chExt cx="6995977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55707" y="1038214"/>
              <a:ext cx="6283868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运行→等待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进程请求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某资源且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必须等待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3"/>
            <p:cNvSpPr txBox="1"/>
            <p:nvPr/>
          </p:nvSpPr>
          <p:spPr>
            <a:xfrm>
              <a:off x="443598" y="1070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7504" y="1627328"/>
            <a:ext cx="4062009" cy="3304311"/>
            <a:chOff x="107504" y="1627328"/>
            <a:chExt cx="4062009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57150">
                    <a:solidFill>
                      <a:srgbClr val="C0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三状态进程模型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61249" y="2134830"/>
            <a:ext cx="3493272" cy="954107"/>
            <a:chOff x="834646" y="1384068"/>
            <a:chExt cx="3493272" cy="954107"/>
          </a:xfrm>
        </p:grpSpPr>
        <p:sp>
          <p:nvSpPr>
            <p:cNvPr id="83" name="Text Box 2"/>
            <p:cNvSpPr txBox="1">
              <a:spLocks noChangeArrowheads="1"/>
            </p:cNvSpPr>
            <p:nvPr/>
          </p:nvSpPr>
          <p:spPr bwMode="auto">
            <a:xfrm>
              <a:off x="1120792" y="1384068"/>
              <a:ext cx="3207126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0" lvl="2" eaLnBrk="1" hangingPunct="1"/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等待→就绪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进程要等待某事件到来时，它从阻塞状态变到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就绪状态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4"/>
            <p:cNvSpPr txBox="1"/>
            <p:nvPr/>
          </p:nvSpPr>
          <p:spPr>
            <a:xfrm>
              <a:off x="834646" y="13933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14869" y="1627328"/>
            <a:ext cx="4054644" cy="3304311"/>
            <a:chOff x="114869" y="1627328"/>
            <a:chExt cx="4054644" cy="3304311"/>
          </a:xfrm>
        </p:grpSpPr>
        <p:sp>
          <p:nvSpPr>
            <p:cNvPr id="86" name="弧形 85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14869" y="1627328"/>
              <a:ext cx="4054644" cy="2950417"/>
              <a:chOff x="376273" y="1667425"/>
              <a:chExt cx="4054644" cy="2950417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3" name="弧形 112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4" name="直接箭头连接符 113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116" name="组合 115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118" name="椭圆 117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7" name="弧形 116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弧形 89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5715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22"/>
              <p:cNvSpPr txBox="1"/>
              <p:nvPr/>
            </p:nvSpPr>
            <p:spPr>
              <a:xfrm>
                <a:off x="376273" y="2681753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组合 128"/>
          <p:cNvGrpSpPr/>
          <p:nvPr/>
        </p:nvGrpSpPr>
        <p:grpSpPr>
          <a:xfrm>
            <a:off x="719678" y="1617035"/>
            <a:ext cx="647859" cy="338554"/>
            <a:chOff x="1047033" y="651041"/>
            <a:chExt cx="689562" cy="338554"/>
          </a:xfrm>
        </p:grpSpPr>
        <p:sp>
          <p:nvSpPr>
            <p:cNvPr id="130" name="圆角矩形 129"/>
            <p:cNvSpPr/>
            <p:nvPr/>
          </p:nvSpPr>
          <p:spPr>
            <a:xfrm>
              <a:off x="1047033" y="696823"/>
              <a:ext cx="689562" cy="267496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22"/>
            <p:cNvSpPr txBox="1"/>
            <p:nvPr/>
          </p:nvSpPr>
          <p:spPr>
            <a:xfrm>
              <a:off x="1047033" y="651041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 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876047"/>
            <a:ext cx="73011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处在挂起状态的进程映像在磁盘上，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是减少进程占用内存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4772" y="71420"/>
            <a:ext cx="205736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进程挂起</a:t>
            </a:r>
            <a:endParaRPr lang="zh-CN" altLang="en-US" sz="32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7" name="弧形 15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弧形 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弧形 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141" name="直接箭头连接符 1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弧形 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1" name="直接箭头连接符 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endCxn id="1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弧形 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弧形 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132" name="圆角矩形 1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126" name="圆角矩形 1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124" name="圆角矩形 1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16" name="圆角矩形 1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4836750" y="1809197"/>
            <a:ext cx="5557821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进程在外存并等待某事件的出现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56" name="弧形 155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弧形 156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7" name="弧形 16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组合 16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6" name="椭圆 22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5" name="直接箭头连接符 22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弧形 17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5" name="直接箭头连接符 17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22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22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弧形 17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弧形 17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0" name="圆角矩形 19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8" name="圆角矩形 19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6" name="圆角矩形 19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4" name="圆角矩形 19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4078" y="1187021"/>
            <a:ext cx="5539440" cy="779687"/>
            <a:chOff x="4514078" y="1187021"/>
            <a:chExt cx="5539440" cy="779687"/>
          </a:xfrm>
        </p:grpSpPr>
        <p:sp>
          <p:nvSpPr>
            <p:cNvPr id="158" name="Rectangle 3"/>
            <p:cNvSpPr txBox="1">
              <a:spLocks noChangeArrowheads="1"/>
            </p:cNvSpPr>
            <p:nvPr/>
          </p:nvSpPr>
          <p:spPr>
            <a:xfrm>
              <a:off x="4838637" y="1252328"/>
              <a:ext cx="521488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（Blocked-suspend）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4"/>
            <p:cNvSpPr txBox="1"/>
            <p:nvPr/>
          </p:nvSpPr>
          <p:spPr>
            <a:xfrm>
              <a:off x="4514078" y="1187021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19273" y="1798979"/>
            <a:ext cx="5885389" cy="780188"/>
            <a:chOff x="4514078" y="2122966"/>
            <a:chExt cx="5885389" cy="780188"/>
          </a:xfrm>
        </p:grpSpPr>
        <p:sp>
          <p:nvSpPr>
            <p:cNvPr id="159" name="Rectangle 3"/>
            <p:cNvSpPr txBox="1">
              <a:spLocks noChangeArrowheads="1"/>
            </p:cNvSpPr>
            <p:nvPr/>
          </p:nvSpPr>
          <p:spPr>
            <a:xfrm>
              <a:off x="4841646" y="2188774"/>
              <a:ext cx="5557821" cy="714380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就绪挂起状态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ts val="18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（Ready-suspend）</a:t>
              </a:r>
              <a:endPara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5"/>
            <p:cNvSpPr txBox="1"/>
            <p:nvPr/>
          </p:nvSpPr>
          <p:spPr>
            <a:xfrm>
              <a:off x="4514078" y="2122966"/>
              <a:ext cx="3797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" name="Rectangle 3"/>
          <p:cNvSpPr txBox="1">
            <a:spLocks noChangeArrowheads="1"/>
          </p:cNvSpPr>
          <p:nvPr/>
        </p:nvSpPr>
        <p:spPr>
          <a:xfrm>
            <a:off x="4820844" y="2421155"/>
            <a:ext cx="350779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进程在外存，但只要进入内存，即可运行</a:t>
            </a:r>
          </a:p>
        </p:txBody>
      </p:sp>
      <p:grpSp>
        <p:nvGrpSpPr>
          <p:cNvPr id="240" name="组合 239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241" name="弧形 240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弧形 241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6" name="弧形 24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箭头连接符 24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9" name="弧形 24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303" name="组合 30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305" name="椭圆 30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304" name="直接箭头连接符 30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弧形 25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2" name="组合 25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99" name="椭圆 29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254" name="直接箭头连接符 25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endCxn id="30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/>
            <p:cNvCxnSpPr>
              <a:stCxn id="30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弧形 25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弧形 25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97" name="圆角矩形 29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93" name="圆角矩形 29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91" name="圆角矩形 29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89" name="圆角矩形 28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87" name="圆角矩形 28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83" name="圆角矩形 28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81" name="圆角矩形 28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73" name="圆角矩形 27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9058" y="1165639"/>
            <a:ext cx="2094563" cy="1451594"/>
            <a:chOff x="3929058" y="1165639"/>
            <a:chExt cx="2094563" cy="1451594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28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8910" y="0"/>
            <a:ext cx="3214710" cy="857250"/>
          </a:xfrm>
          <a:prstGeom prst="rect">
            <a:avLst/>
          </a:prstGeom>
          <a:noFill/>
        </p:spPr>
        <p:txBody>
          <a:bodyPr lIns="92075" tIns="46038" rIns="92075" bIns="46038" anchor="ctr">
            <a:norm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2938" y="766366"/>
            <a:ext cx="3011461" cy="2782888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105270" y="785800"/>
            <a:ext cx="2867025" cy="332184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68051" y="2594430"/>
            <a:ext cx="2058942" cy="2363391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"/>
          <p:cNvSpPr txBox="1">
            <a:spLocks noChangeArrowheads="1"/>
          </p:cNvSpPr>
          <p:nvPr/>
        </p:nvSpPr>
        <p:spPr>
          <a:xfrm>
            <a:off x="5095453" y="2362501"/>
            <a:ext cx="3303108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0" name="弧形 159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6" name="弧形 165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9" name="弧形 168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5" name="椭圆 224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4" name="直接箭头连接符 223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弧形 170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227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221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弧形 177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3" name="圆角矩形 192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5" name="组合 234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36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37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39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0" name="图片 2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5094308" y="2675291"/>
            <a:ext cx="3479576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5" name="弧形 16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0" name="弧形 16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3" name="弧形 17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7" name="组合 22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29" name="椭圆 22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28" name="直接箭头连接符 22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弧形 17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78" name="直接箭头连接符 17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endCxn id="23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22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弧形 18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7" name="圆角矩形 19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240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241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243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4" name="图片 2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5" name="组合 244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246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7" name="图片 2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34614" y="1317317"/>
            <a:ext cx="3863947" cy="442562"/>
            <a:chOff x="852069" y="843558"/>
            <a:chExt cx="3863947" cy="442562"/>
          </a:xfrm>
        </p:grpSpPr>
        <p:sp>
          <p:nvSpPr>
            <p:cNvPr id="152" name="Rectangle 3"/>
            <p:cNvSpPr txBox="1">
              <a:spLocks noChangeArrowheads="1"/>
            </p:cNvSpPr>
            <p:nvPr/>
          </p:nvSpPr>
          <p:spPr>
            <a:xfrm>
              <a:off x="1165161" y="843558"/>
              <a:ext cx="3550855" cy="429544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挂起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Suspend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：把一个进程从内存转到外存</a:t>
              </a:r>
            </a:p>
          </p:txBody>
        </p:sp>
        <p:sp>
          <p:nvSpPr>
            <p:cNvPr id="153" name="TextBox 16"/>
            <p:cNvSpPr txBox="1"/>
            <p:nvPr/>
          </p:nvSpPr>
          <p:spPr>
            <a:xfrm>
              <a:off x="852069" y="88601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64837" y="2049933"/>
            <a:ext cx="5367803" cy="785818"/>
            <a:chOff x="1276719" y="1591742"/>
            <a:chExt cx="5367803" cy="785818"/>
          </a:xfrm>
        </p:grpSpPr>
        <p:sp>
          <p:nvSpPr>
            <p:cNvPr id="156" name="Rectangle 3"/>
            <p:cNvSpPr txBox="1">
              <a:spLocks noChangeArrowheads="1"/>
            </p:cNvSpPr>
            <p:nvPr/>
          </p:nvSpPr>
          <p:spPr>
            <a:xfrm>
              <a:off x="1420751" y="1591742"/>
              <a:ext cx="5223771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等待到等待挂起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7" name="图片 1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17012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9" name="组合 158"/>
          <p:cNvGrpSpPr/>
          <p:nvPr/>
        </p:nvGrpSpPr>
        <p:grpSpPr>
          <a:xfrm>
            <a:off x="4964837" y="2360202"/>
            <a:ext cx="5360775" cy="785818"/>
            <a:chOff x="1276719" y="2507016"/>
            <a:chExt cx="5360775" cy="785818"/>
          </a:xfrm>
        </p:grpSpPr>
        <p:sp>
          <p:nvSpPr>
            <p:cNvPr id="160" name="Rectangle 3"/>
            <p:cNvSpPr txBox="1">
              <a:spLocks noChangeArrowheads="1"/>
            </p:cNvSpPr>
            <p:nvPr/>
          </p:nvSpPr>
          <p:spPr>
            <a:xfrm>
              <a:off x="1406190" y="2507016"/>
              <a:ext cx="5231304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就绪到就绪挂起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1" name="图片 16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260973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2" name="Rectangle 3"/>
          <p:cNvSpPr txBox="1">
            <a:spLocks noChangeArrowheads="1"/>
          </p:cNvSpPr>
          <p:nvPr/>
        </p:nvSpPr>
        <p:spPr>
          <a:xfrm>
            <a:off x="5101095" y="2938060"/>
            <a:ext cx="3663079" cy="78581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4837" y="2646565"/>
            <a:ext cx="2079335" cy="424570"/>
            <a:chOff x="4849153" y="2384865"/>
            <a:chExt cx="2079335" cy="424570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>
            <a:xfrm>
              <a:off x="4993185" y="2384865"/>
              <a:ext cx="1935303" cy="42457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运行到就绪挂起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图片 16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153" y="24930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64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67" name="弧形 166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2" name="弧形 171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5" name="弧形 174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0" name="直接箭头连接符 22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弧形 176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0" name="直接箭头连接符 179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endCxn id="233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227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3" name="圆角矩形 202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199" name="圆角矩形 198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3" name="弧形 172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弧形 173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8" name="弧形 177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1" name="弧形 180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6" name="直接箭头连接符 235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弧形 182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6" name="直接箭头连接符 185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endCxn id="239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233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弧形 190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7" name="组合 246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248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249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4619819" y="1928570"/>
            <a:ext cx="3219865" cy="428628"/>
            <a:chOff x="860006" y="4100822"/>
            <a:chExt cx="3219865" cy="428628"/>
          </a:xfrm>
        </p:grpSpPr>
        <p:sp>
          <p:nvSpPr>
            <p:cNvPr id="164" name="Rectangle 3"/>
            <p:cNvSpPr txBox="1">
              <a:spLocks noChangeArrowheads="1"/>
            </p:cNvSpPr>
            <p:nvPr/>
          </p:nvSpPr>
          <p:spPr>
            <a:xfrm>
              <a:off x="1160367" y="4100822"/>
              <a:ext cx="2919504" cy="428628"/>
            </a:xfrm>
            <a:prstGeom prst="rect">
              <a:avLst/>
            </a:prstGeom>
          </p:spPr>
          <p:txBody>
            <a:bodyPr/>
            <a:lstStyle/>
            <a:p>
              <a:pPr marL="342900" lvl="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在外存时的状态转换</a:t>
              </a:r>
            </a:p>
          </p:txBody>
        </p:sp>
        <p:sp>
          <p:nvSpPr>
            <p:cNvPr id="165" name="TextBox 18"/>
            <p:cNvSpPr txBox="1"/>
            <p:nvPr/>
          </p:nvSpPr>
          <p:spPr>
            <a:xfrm>
              <a:off x="860006" y="4126222"/>
              <a:ext cx="3393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Rectangle 3"/>
          <p:cNvSpPr txBox="1">
            <a:spLocks noChangeArrowheads="1"/>
          </p:cNvSpPr>
          <p:nvPr/>
        </p:nvSpPr>
        <p:spPr>
          <a:xfrm>
            <a:off x="5194075" y="2558297"/>
            <a:ext cx="2402262" cy="39529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5050042" y="2276514"/>
            <a:ext cx="5375336" cy="395290"/>
            <a:chOff x="1276719" y="4487040"/>
            <a:chExt cx="5375336" cy="395290"/>
          </a:xfrm>
        </p:grpSpPr>
        <p:sp>
          <p:nvSpPr>
            <p:cNvPr id="168" name="Rectangle 3"/>
            <p:cNvSpPr txBox="1">
              <a:spLocks noChangeArrowheads="1"/>
            </p:cNvSpPr>
            <p:nvPr/>
          </p:nvSpPr>
          <p:spPr>
            <a:xfrm>
              <a:off x="1420751" y="4487040"/>
              <a:ext cx="5231304" cy="395290"/>
            </a:xfrm>
            <a:prstGeom prst="rect">
              <a:avLst/>
            </a:prstGeom>
          </p:spPr>
          <p:txBody>
            <a:bodyPr/>
            <a:lstStyle/>
            <a:p>
              <a:pPr lvl="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等待挂起到就绪挂起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9" name="图片 16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719" y="4598091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2" name="弧形 17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弧形 17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7" name="弧形 17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5" name="直接箭头连接符 23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弧形 18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5" name="直接箭头连接符 18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endCxn id="23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23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弧形 18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08" name="圆角矩形 20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6" name="圆角矩形 20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4" name="圆角矩形 20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5" name="弧形 174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弧形 175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0" name="弧形 179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箭头连接符 180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组合 181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37" name="组合 236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39" name="椭圆 238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38" name="直接箭头连接符 237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弧形 184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88" name="直接箭头连接符 187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endCxn id="241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235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弧形 191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1" name="圆角矩形 230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5" name="圆角矩形 224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1" name="圆角矩形 220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19" name="圆角矩形 218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5" name="圆角矩形 214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49" name="组合 248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50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51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66" name="Rectangle 2"/>
          <p:cNvSpPr txBox="1">
            <a:spLocks noChangeArrowheads="1"/>
          </p:cNvSpPr>
          <p:nvPr/>
        </p:nvSpPr>
        <p:spPr>
          <a:xfrm>
            <a:off x="5070736" y="2809392"/>
            <a:ext cx="3289774" cy="85725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78" name="弧形 177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弧形 178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3" name="弧形 182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直接箭头连接符 183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组合 184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6" name="弧形 185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1" name="直接箭头连接符 240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弧形 187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1" name="直接箭头连接符 190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/>
            <p:cNvCxnSpPr>
              <a:endCxn id="244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>
              <a:stCxn id="238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弧形 194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弧形 195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0" name="圆角矩形 209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263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264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266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7" name="图片 2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与挂起相关的状态转换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497275" y="1899304"/>
            <a:ext cx="3958291" cy="847953"/>
            <a:chOff x="834646" y="1021012"/>
            <a:chExt cx="3958291" cy="847953"/>
          </a:xfrm>
        </p:grpSpPr>
        <p:sp>
          <p:nvSpPr>
            <p:cNvPr id="171" name="Rectangle 2"/>
            <p:cNvSpPr txBox="1">
              <a:spLocks noChangeArrowheads="1"/>
            </p:cNvSpPr>
            <p:nvPr/>
          </p:nvSpPr>
          <p:spPr>
            <a:xfrm>
              <a:off x="1135007" y="1083147"/>
              <a:ext cx="3657930" cy="78581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ts val="2000"/>
                </a:lnSpc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激活（Activate）：把一个进程从外存转到内存</a:t>
              </a: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834646" y="1021012"/>
              <a:ext cx="3772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927498" y="2468005"/>
            <a:ext cx="5430468" cy="857256"/>
            <a:chOff x="1213234" y="1857370"/>
            <a:chExt cx="5430468" cy="857256"/>
          </a:xfrm>
        </p:grpSpPr>
        <p:sp>
          <p:nvSpPr>
            <p:cNvPr id="174" name="Rectangle 2"/>
            <p:cNvSpPr txBox="1">
              <a:spLocks noChangeArrowheads="1"/>
            </p:cNvSpPr>
            <p:nvPr/>
          </p:nvSpPr>
          <p:spPr>
            <a:xfrm>
              <a:off x="1360523" y="1857370"/>
              <a:ext cx="5283179" cy="857256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就绪挂起到就绪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5" name="图片 1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34" y="200024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5078345" y="3074328"/>
            <a:ext cx="3282877" cy="121444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当一个进程释放足够内存，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并有高优先级等待挂起进程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4927498" y="2767938"/>
            <a:ext cx="2282204" cy="512308"/>
            <a:chOff x="1209676" y="2643188"/>
            <a:chExt cx="2282204" cy="512308"/>
          </a:xfrm>
        </p:grpSpPr>
        <p:sp>
          <p:nvSpPr>
            <p:cNvPr id="178" name="Rectangle 2"/>
            <p:cNvSpPr txBox="1">
              <a:spLocks noChangeArrowheads="1"/>
            </p:cNvSpPr>
            <p:nvPr/>
          </p:nvSpPr>
          <p:spPr>
            <a:xfrm>
              <a:off x="1360523" y="2643188"/>
              <a:ext cx="2131357" cy="512308"/>
            </a:xfrm>
            <a:prstGeom prst="rect">
              <a:avLst/>
            </a:prstGeom>
          </p:spPr>
          <p:txBody>
            <a:bodyPr/>
            <a:lstStyle/>
            <a:p>
              <a:pPr lvl="0">
                <a:lnSpc>
                  <a:spcPct val="120000"/>
                </a:lnSpc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微软雅黑" pitchFamily="34" charset="-122"/>
                  <a:ea typeface="微软雅黑" pitchFamily="34" charset="-122"/>
                </a:rPr>
                <a:t>等待挂起到等待</a:t>
              </a:r>
              <a:endPara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9" name="图片 17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6" y="27860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81" name="组合 180"/>
          <p:cNvGrpSpPr/>
          <p:nvPr/>
        </p:nvGrpSpPr>
        <p:grpSpPr>
          <a:xfrm>
            <a:off x="-1151072" y="1304461"/>
            <a:ext cx="5694524" cy="3964854"/>
            <a:chOff x="-1151072" y="1304461"/>
            <a:chExt cx="5694524" cy="3964854"/>
          </a:xfrm>
        </p:grpSpPr>
        <p:sp>
          <p:nvSpPr>
            <p:cNvPr id="182" name="弧形 181"/>
            <p:cNvSpPr/>
            <p:nvPr/>
          </p:nvSpPr>
          <p:spPr>
            <a:xfrm>
              <a:off x="3470839" y="2066897"/>
              <a:ext cx="457865" cy="1795962"/>
            </a:xfrm>
            <a:prstGeom prst="arc">
              <a:avLst>
                <a:gd name="adj1" fmla="val 7874"/>
                <a:gd name="adj2" fmla="val 5034457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/>
            <p:cNvSpPr/>
            <p:nvPr/>
          </p:nvSpPr>
          <p:spPr>
            <a:xfrm rot="18840000">
              <a:off x="2148852" y="2703081"/>
              <a:ext cx="1523237" cy="1573007"/>
            </a:xfrm>
            <a:prstGeom prst="arc">
              <a:avLst>
                <a:gd name="adj1" fmla="val 16058350"/>
                <a:gd name="adj2" fmla="val 21556070"/>
              </a:avLst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1529739" y="1334507"/>
              <a:ext cx="1280211" cy="640662"/>
              <a:chOff x="5004048" y="1347614"/>
              <a:chExt cx="1280211" cy="640662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创 建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1529739" y="2333166"/>
              <a:ext cx="1280211" cy="640662"/>
              <a:chOff x="5004048" y="1347614"/>
              <a:chExt cx="1280211" cy="640662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 绪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257931" y="2311755"/>
              <a:ext cx="1280211" cy="640662"/>
              <a:chOff x="5004048" y="1347614"/>
              <a:chExt cx="1280211" cy="640662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TextBox 61"/>
              <p:cNvSpPr txBox="1"/>
              <p:nvPr/>
            </p:nvSpPr>
            <p:spPr>
              <a:xfrm>
                <a:off x="5214966" y="1447863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运 行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7" name="弧形 186"/>
            <p:cNvSpPr/>
            <p:nvPr/>
          </p:nvSpPr>
          <p:spPr>
            <a:xfrm rot="18840000">
              <a:off x="2257954" y="2113376"/>
              <a:ext cx="1484437" cy="1532939"/>
            </a:xfrm>
            <a:prstGeom prst="arc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箭头连接符 187"/>
            <p:cNvCxnSpPr/>
            <p:nvPr/>
          </p:nvCxnSpPr>
          <p:spPr>
            <a:xfrm flipV="1">
              <a:off x="2169843" y="1974261"/>
              <a:ext cx="0" cy="357997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/>
            <p:cNvGrpSpPr/>
            <p:nvPr/>
          </p:nvGrpSpPr>
          <p:grpSpPr>
            <a:xfrm>
              <a:off x="2642926" y="3666654"/>
              <a:ext cx="1280211" cy="640662"/>
              <a:chOff x="5004048" y="1347614"/>
              <a:chExt cx="1280211" cy="640662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TextBox 61"/>
              <p:cNvSpPr txBox="1"/>
              <p:nvPr/>
            </p:nvSpPr>
            <p:spPr>
              <a:xfrm>
                <a:off x="5198357" y="1437112"/>
                <a:ext cx="891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 待</a:t>
                </a:r>
                <a:endPara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0" name="弧形 189"/>
            <p:cNvSpPr/>
            <p:nvPr/>
          </p:nvSpPr>
          <p:spPr>
            <a:xfrm>
              <a:off x="-1151072" y="2243503"/>
              <a:ext cx="4926578" cy="1512649"/>
            </a:xfrm>
            <a:prstGeom prst="arc">
              <a:avLst>
                <a:gd name="adj1" fmla="val 21537555"/>
                <a:gd name="adj2" fmla="val 5036811"/>
              </a:avLst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3263241" y="1304461"/>
              <a:ext cx="1280211" cy="989694"/>
              <a:chOff x="6305502" y="1245560"/>
              <a:chExt cx="1280211" cy="989694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246" name="椭圆 2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245" name="直接箭头连接符 244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弧形 191"/>
            <p:cNvSpPr/>
            <p:nvPr/>
          </p:nvSpPr>
          <p:spPr>
            <a:xfrm flipH="1">
              <a:off x="2030953" y="2322714"/>
              <a:ext cx="1151229" cy="1608516"/>
            </a:xfrm>
            <a:prstGeom prst="arc">
              <a:avLst>
                <a:gd name="adj1" fmla="val 20714117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98622" y="3410656"/>
              <a:ext cx="1280211" cy="640662"/>
              <a:chOff x="5004048" y="1347614"/>
              <a:chExt cx="1280211" cy="640662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TextBox 61"/>
              <p:cNvSpPr txBox="1"/>
              <p:nvPr/>
            </p:nvSpPr>
            <p:spPr>
              <a:xfrm>
                <a:off x="5041111" y="144064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就绪挂起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1355474" y="4476574"/>
              <a:ext cx="1280211" cy="640662"/>
              <a:chOff x="5004048" y="1347614"/>
              <a:chExt cx="1280211" cy="640662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5004048" y="1347614"/>
                <a:ext cx="1280211" cy="640662"/>
              </a:xfrm>
              <a:prstGeom prst="ellipse">
                <a:avLst/>
              </a:prstGeom>
              <a:gradFill>
                <a:gsLst>
                  <a:gs pos="0">
                    <a:srgbClr val="116579"/>
                  </a:gs>
                  <a:gs pos="76700">
                    <a:srgbClr val="0F9BB1"/>
                  </a:gs>
                  <a:gs pos="100000">
                    <a:srgbClr val="0EABC2"/>
                  </a:gs>
                </a:gsLst>
                <a:lin ang="16200000" scaled="1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TextBox 61"/>
              <p:cNvSpPr txBox="1"/>
              <p:nvPr/>
            </p:nvSpPr>
            <p:spPr>
              <a:xfrm>
                <a:off x="5038859" y="144883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等待挂起</a:t>
                </a:r>
                <a:endPara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95" name="直接箭头连接符 194"/>
            <p:cNvCxnSpPr/>
            <p:nvPr/>
          </p:nvCxnSpPr>
          <p:spPr>
            <a:xfrm flipV="1">
              <a:off x="2530336" y="4293733"/>
              <a:ext cx="454962" cy="31559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endCxn id="248" idx="3"/>
            </p:cNvCxnSpPr>
            <p:nvPr/>
          </p:nvCxnSpPr>
          <p:spPr>
            <a:xfrm flipV="1">
              <a:off x="2423054" y="4213493"/>
              <a:ext cx="407355" cy="28280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/>
            <p:cNvCxnSpPr/>
            <p:nvPr/>
          </p:nvCxnSpPr>
          <p:spPr>
            <a:xfrm flipV="1">
              <a:off x="1001546" y="2774035"/>
              <a:ext cx="599420" cy="6183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>
              <a:stCxn id="242" idx="7"/>
            </p:cNvCxnSpPr>
            <p:nvPr/>
          </p:nvCxnSpPr>
          <p:spPr>
            <a:xfrm flipV="1">
              <a:off x="1191350" y="2912210"/>
              <a:ext cx="535976" cy="592269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弧形 198"/>
            <p:cNvSpPr/>
            <p:nvPr/>
          </p:nvSpPr>
          <p:spPr>
            <a:xfrm flipH="1">
              <a:off x="683759" y="2728165"/>
              <a:ext cx="1311162" cy="2058040"/>
            </a:xfrm>
            <a:prstGeom prst="arc">
              <a:avLst>
                <a:gd name="adj1" fmla="val 1567498"/>
                <a:gd name="adj2" fmla="val 5377775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/>
            <p:cNvSpPr/>
            <p:nvPr/>
          </p:nvSpPr>
          <p:spPr>
            <a:xfrm flipH="1" flipV="1">
              <a:off x="718415" y="1658390"/>
              <a:ext cx="1620565" cy="3610925"/>
            </a:xfrm>
            <a:prstGeom prst="arc">
              <a:avLst>
                <a:gd name="adj1" fmla="val 53704"/>
                <a:gd name="adj2" fmla="val 535357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2582667" y="3373350"/>
              <a:ext cx="500066" cy="261610"/>
              <a:chOff x="2285984" y="1643056"/>
              <a:chExt cx="500066" cy="261610"/>
            </a:xfrm>
          </p:grpSpPr>
          <p:sp>
            <p:nvSpPr>
              <p:cNvPr id="238" name="圆角矩形 237"/>
              <p:cNvSpPr/>
              <p:nvPr/>
            </p:nvSpPr>
            <p:spPr>
              <a:xfrm>
                <a:off x="2357422" y="16763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TextBox 56"/>
              <p:cNvSpPr txBox="1"/>
              <p:nvPr/>
            </p:nvSpPr>
            <p:spPr>
              <a:xfrm>
                <a:off x="2285984" y="16430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35034" y="2046753"/>
              <a:ext cx="500066" cy="261610"/>
              <a:chOff x="1132353" y="2301556"/>
              <a:chExt cx="500066" cy="261610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1203791" y="232219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TextBox 31"/>
              <p:cNvSpPr txBox="1"/>
              <p:nvPr/>
            </p:nvSpPr>
            <p:spPr>
              <a:xfrm>
                <a:off x="1132353" y="230155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513794" y="4424843"/>
              <a:ext cx="857256" cy="261610"/>
              <a:chOff x="960828" y="3459439"/>
              <a:chExt cx="857256" cy="261610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1024646" y="3481166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TextBox 34"/>
              <p:cNvSpPr txBox="1"/>
              <p:nvPr/>
            </p:nvSpPr>
            <p:spPr>
              <a:xfrm>
                <a:off x="960828" y="3459439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1661007" y="1973119"/>
              <a:ext cx="500066" cy="261610"/>
              <a:chOff x="2098658" y="2305048"/>
              <a:chExt cx="500066" cy="261610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2170096" y="233838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TextBox 40"/>
              <p:cNvSpPr txBox="1"/>
              <p:nvPr/>
            </p:nvSpPr>
            <p:spPr>
              <a:xfrm>
                <a:off x="2098658" y="230504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接收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924214" y="2884074"/>
              <a:ext cx="500066" cy="261610"/>
              <a:chOff x="2061047" y="2895602"/>
              <a:chExt cx="500066" cy="261610"/>
            </a:xfrm>
          </p:grpSpPr>
          <p:sp>
            <p:nvSpPr>
              <p:cNvPr id="230" name="圆角矩形 229"/>
              <p:cNvSpPr/>
              <p:nvPr/>
            </p:nvSpPr>
            <p:spPr>
              <a:xfrm>
                <a:off x="2132485" y="2928940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TextBox 42"/>
              <p:cNvSpPr txBox="1"/>
              <p:nvPr/>
            </p:nvSpPr>
            <p:spPr>
              <a:xfrm>
                <a:off x="2061047" y="2895602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353390" y="3083544"/>
              <a:ext cx="500066" cy="261610"/>
              <a:chOff x="2063905" y="3166114"/>
              <a:chExt cx="500066" cy="261610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2135343" y="319945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TextBox 44"/>
              <p:cNvSpPr txBox="1"/>
              <p:nvPr/>
            </p:nvSpPr>
            <p:spPr>
              <a:xfrm>
                <a:off x="2063905" y="316611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1760225" y="3155902"/>
              <a:ext cx="857256" cy="261610"/>
              <a:chOff x="2783047" y="3458217"/>
              <a:chExt cx="857256" cy="261610"/>
            </a:xfrm>
          </p:grpSpPr>
          <p:sp>
            <p:nvSpPr>
              <p:cNvPr id="226" name="圆角矩形 225"/>
              <p:cNvSpPr/>
              <p:nvPr/>
            </p:nvSpPr>
            <p:spPr>
              <a:xfrm>
                <a:off x="2846865" y="3479944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TextBox 36"/>
              <p:cNvSpPr txBox="1"/>
              <p:nvPr/>
            </p:nvSpPr>
            <p:spPr>
              <a:xfrm>
                <a:off x="2783047" y="3458217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2221271" y="4171513"/>
              <a:ext cx="500066" cy="261610"/>
              <a:chOff x="2061047" y="3824296"/>
              <a:chExt cx="500066" cy="261610"/>
            </a:xfrm>
          </p:grpSpPr>
          <p:sp>
            <p:nvSpPr>
              <p:cNvPr id="224" name="圆角矩形 223"/>
              <p:cNvSpPr/>
              <p:nvPr/>
            </p:nvSpPr>
            <p:spPr>
              <a:xfrm>
                <a:off x="2132485" y="385763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TextBox 46"/>
              <p:cNvSpPr txBox="1"/>
              <p:nvPr/>
            </p:nvSpPr>
            <p:spPr>
              <a:xfrm>
                <a:off x="2061047" y="382429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激活</a:t>
                </a:r>
                <a:endPara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59033" y="4369386"/>
              <a:ext cx="500066" cy="261610"/>
              <a:chOff x="2071525" y="4098936"/>
              <a:chExt cx="500066" cy="261610"/>
            </a:xfrm>
          </p:grpSpPr>
          <p:sp>
            <p:nvSpPr>
              <p:cNvPr id="222" name="圆角矩形 221"/>
              <p:cNvSpPr/>
              <p:nvPr/>
            </p:nvSpPr>
            <p:spPr>
              <a:xfrm>
                <a:off x="2142963" y="4132274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TextBox 48"/>
              <p:cNvSpPr txBox="1"/>
              <p:nvPr/>
            </p:nvSpPr>
            <p:spPr>
              <a:xfrm>
                <a:off x="2071525" y="4098936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挂起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617101" y="3293718"/>
              <a:ext cx="861259" cy="261610"/>
              <a:chOff x="4244768" y="3171332"/>
              <a:chExt cx="861259" cy="261610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4300536" y="3200734"/>
                <a:ext cx="729372" cy="21251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TextBox 54"/>
              <p:cNvSpPr txBox="1"/>
              <p:nvPr/>
            </p:nvSpPr>
            <p:spPr>
              <a:xfrm>
                <a:off x="4244768" y="3171332"/>
                <a:ext cx="861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44466" y="2941043"/>
              <a:ext cx="857256" cy="261610"/>
              <a:chOff x="3695694" y="2738768"/>
              <a:chExt cx="857256" cy="261610"/>
            </a:xfrm>
          </p:grpSpPr>
          <p:sp>
            <p:nvSpPr>
              <p:cNvPr id="218" name="圆角矩形 217"/>
              <p:cNvSpPr/>
              <p:nvPr/>
            </p:nvSpPr>
            <p:spPr>
              <a:xfrm>
                <a:off x="3759512" y="2760495"/>
                <a:ext cx="72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TextBox 38"/>
              <p:cNvSpPr txBox="1"/>
              <p:nvPr/>
            </p:nvSpPr>
            <p:spPr>
              <a:xfrm>
                <a:off x="3695694" y="2738768"/>
                <a:ext cx="8572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2754404" y="2011986"/>
              <a:ext cx="500066" cy="261610"/>
              <a:chOff x="3200879" y="1985958"/>
              <a:chExt cx="500066" cy="261610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3272317" y="2019296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TextBox 50"/>
              <p:cNvSpPr txBox="1"/>
              <p:nvPr/>
            </p:nvSpPr>
            <p:spPr>
              <a:xfrm>
                <a:off x="3200879" y="1985958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调度</a:t>
                </a:r>
                <a:endParaRPr lang="zh-CN" altLang="en-US" sz="11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93029" y="1994482"/>
              <a:ext cx="500066" cy="261610"/>
              <a:chOff x="5118104" y="1728464"/>
              <a:chExt cx="500066" cy="261610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5189542" y="1761802"/>
                <a:ext cx="360000" cy="216000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52"/>
              <p:cNvSpPr txBox="1"/>
              <p:nvPr/>
            </p:nvSpPr>
            <p:spPr>
              <a:xfrm>
                <a:off x="5118104" y="1728464"/>
                <a:ext cx="5000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状态队列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4646" y="1021012"/>
            <a:ext cx="5895246" cy="693224"/>
            <a:chOff x="834646" y="1021012"/>
            <a:chExt cx="5895246" cy="693224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37668"/>
              <a:ext cx="5577364" cy="576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操作系统来维护一组队列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，表示系统中所有进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的当前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4646" y="1775336"/>
            <a:ext cx="5951905" cy="679493"/>
            <a:chOff x="834646" y="1775336"/>
            <a:chExt cx="5951905" cy="67949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900831"/>
              <a:ext cx="56340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不同队列表示不同状态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就绪队列、各种等待队列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1993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834646" y="2501966"/>
            <a:ext cx="5951905" cy="1003566"/>
            <a:chOff x="834646" y="2501966"/>
            <a:chExt cx="5951905" cy="100356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28" y="2643758"/>
              <a:ext cx="56340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根据进程状态不同，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PCB加入相应队列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进程状态变化时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它所在的PCB会从一个队列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换到另一个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38" y="293268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进程状态的队列表现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033" y="2576792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944" y="260334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接收进程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29588" y="1186647"/>
            <a:ext cx="0" cy="359968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916094" y="1168390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16094" y="180498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16094" y="2570162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928794" y="3532194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28794" y="4137036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28794" y="4786328"/>
            <a:ext cx="642942" cy="1588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43306" y="2570162"/>
            <a:ext cx="104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786446" y="2570162"/>
            <a:ext cx="828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43306" y="114299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481380" y="1857370"/>
            <a:ext cx="14287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643306" y="1798632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2571736" y="1023133"/>
            <a:ext cx="1071570" cy="302400"/>
            <a:chOff x="2571736" y="1023133"/>
            <a:chExt cx="1071570" cy="3024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571736" y="1643056"/>
            <a:ext cx="1071570" cy="302400"/>
            <a:chOff x="2571736" y="1023133"/>
            <a:chExt cx="1071570" cy="30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571736" y="2420550"/>
            <a:ext cx="1071570" cy="302400"/>
            <a:chOff x="2571736" y="1023133"/>
            <a:chExt cx="1071570" cy="3024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3379793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1" name="直接连接符 50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71736" y="4000510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59" name="直接连接符 58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571736" y="4643452"/>
            <a:ext cx="1071570" cy="302400"/>
            <a:chOff x="2571736" y="1023133"/>
            <a:chExt cx="1071570" cy="302400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67" name="直接连接符 66"/>
            <p:cNvCxnSpPr/>
            <p:nvPr/>
          </p:nvCxnSpPr>
          <p:spPr>
            <a:xfrm>
              <a:off x="2571736" y="1038214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71736" y="1309678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3479406" y="1173539"/>
              <a:ext cx="302400" cy="1588"/>
            </a:xfrm>
            <a:prstGeom prst="line">
              <a:avLst/>
            </a:prstGeom>
            <a:ln w="508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3286910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3072596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2858282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2643968" y="1167596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/>
          <p:cNvSpPr/>
          <p:nvPr/>
        </p:nvSpPr>
        <p:spPr>
          <a:xfrm>
            <a:off x="4756065" y="2366961"/>
            <a:ext cx="928694" cy="35719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829176" y="239351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处理机</a:t>
            </a:r>
            <a:endParaRPr lang="zh-CN" altLang="en-US" sz="15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5786446" y="2643188"/>
            <a:ext cx="21431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4908060" y="3710488"/>
            <a:ext cx="216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>
            <a:off x="3643306" y="4786328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3643306" y="4143386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3643306" y="3500444"/>
            <a:ext cx="2357454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1932760" y="3071816"/>
            <a:ext cx="4068000" cy="1588"/>
          </a:xfrm>
          <a:prstGeom prst="straightConnector1">
            <a:avLst/>
          </a:prstGeom>
          <a:ln w="28575">
            <a:solidFill>
              <a:srgbClr val="11576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2778430" y="73608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714612" y="71436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776525" y="136682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12707" y="13451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768905" y="2164849"/>
            <a:ext cx="720000" cy="216000"/>
          </a:xfrm>
          <a:prstGeom prst="round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705087" y="21431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14625" y="1804982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47963" y="4205299"/>
            <a:ext cx="571504" cy="4154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778826" y="2183899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710690" y="217758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终止进程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840475" y="2764928"/>
            <a:ext cx="36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85388" y="274952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002137" y="3136406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22002" y="312215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016425" y="3736485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933160" y="3715843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2025950" y="4367356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924032" y="434694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635818" y="3226894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75139" y="3204089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645343" y="3855548"/>
            <a:ext cx="720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72000" y="382263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578667" y="4491181"/>
            <a:ext cx="828000" cy="216000"/>
          </a:xfrm>
          <a:prstGeom prst="roundRect">
            <a:avLst/>
          </a:prstGeom>
          <a:gradFill>
            <a:gsLst>
              <a:gs pos="0">
                <a:srgbClr val="CCFFFF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507197" y="4466405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等待事件</a:t>
            </a:r>
            <a:r>
              <a:rPr lang="en-US" altLang="zh-CN" sz="11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1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9397" y="3114679"/>
            <a:ext cx="857256" cy="261610"/>
            <a:chOff x="6820544" y="3226894"/>
            <a:chExt cx="857256" cy="261610"/>
          </a:xfrm>
        </p:grpSpPr>
        <p:sp>
          <p:nvSpPr>
            <p:cNvPr id="121" name="圆角矩形 120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890826" y="3711505"/>
            <a:ext cx="857256" cy="261610"/>
            <a:chOff x="6820544" y="3226894"/>
            <a:chExt cx="857256" cy="261610"/>
          </a:xfrm>
        </p:grpSpPr>
        <p:sp>
          <p:nvSpPr>
            <p:cNvPr id="124" name="圆角矩形 123"/>
            <p:cNvSpPr/>
            <p:nvPr/>
          </p:nvSpPr>
          <p:spPr>
            <a:xfrm>
              <a:off x="6884362" y="3248621"/>
              <a:ext cx="720000" cy="216000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05"/>
            <p:cNvSpPr txBox="1"/>
            <p:nvPr/>
          </p:nvSpPr>
          <p:spPr>
            <a:xfrm>
              <a:off x="6820544" y="3226894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92650" y="4346945"/>
            <a:ext cx="921977" cy="261610"/>
            <a:chOff x="6834541" y="3220577"/>
            <a:chExt cx="921977" cy="261610"/>
          </a:xfrm>
        </p:grpSpPr>
        <p:sp>
          <p:nvSpPr>
            <p:cNvPr id="127" name="圆角矩形 126"/>
            <p:cNvSpPr/>
            <p:nvPr/>
          </p:nvSpPr>
          <p:spPr>
            <a:xfrm>
              <a:off x="6884362" y="3248621"/>
              <a:ext cx="805344" cy="188301"/>
            </a:xfrm>
            <a:prstGeom prst="round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TextBox 105"/>
            <p:cNvSpPr txBox="1"/>
            <p:nvPr/>
          </p:nvSpPr>
          <p:spPr>
            <a:xfrm>
              <a:off x="6834541" y="3220577"/>
              <a:ext cx="921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等待队列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/>
          <p:nvPr/>
        </p:nvCxnSpPr>
        <p:spPr>
          <a:xfrm>
            <a:off x="1621051" y="2764928"/>
            <a:ext cx="295043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385831" y="160364"/>
            <a:ext cx="2114863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程的组成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881066" y="915566"/>
            <a:ext cx="5543560" cy="39885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进程包含了正在运行的一个程序的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1188" y="1267994"/>
            <a:ext cx="5068134" cy="3202152"/>
            <a:chOff x="861188" y="1267994"/>
            <a:chExt cx="5068134" cy="3202152"/>
          </a:xfrm>
        </p:grpSpPr>
        <p:sp>
          <p:nvSpPr>
            <p:cNvPr id="7" name="TextBox 6"/>
            <p:cNvSpPr txBox="1"/>
            <p:nvPr/>
          </p:nvSpPr>
          <p:spPr>
            <a:xfrm>
              <a:off x="861188" y="12679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188" y="16966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188" y="208238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188" y="28683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188" y="37099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6818" y="1293170"/>
              <a:ext cx="1262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6818" y="1696622"/>
              <a:ext cx="7858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6817" y="2082387"/>
              <a:ext cx="3775393" cy="760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状态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、指令指针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6818" y="2868312"/>
              <a:ext cx="476250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通用寄存器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BX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CX…</a:t>
              </a:r>
              <a:endParaRPr lang="zh-CN" altLang="en-US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6818" y="3709938"/>
              <a:ext cx="2991525" cy="760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3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进程占用系统资源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打开文件、已分配内存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19" y="2576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340371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305" y="4204894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为什么引入线程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1338" y="1058852"/>
            <a:ext cx="6545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编写一个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播放软件。核心功能模块有三个：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8423" y="207168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）把解压缩后的音频数据播放出来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309" y="1727194"/>
            <a:ext cx="339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）对数据进行解压缩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0009" y="1390642"/>
            <a:ext cx="4536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）从</a:t>
            </a:r>
            <a:r>
              <a:rPr lang="en-US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MP3</a:t>
            </a: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音频文件当中读取数据</a:t>
            </a:r>
            <a:endParaRPr lang="en-US" altLang="zh-CN" sz="2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单进程的实现方法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8000" y="957263"/>
            <a:ext cx="3384000" cy="3744000"/>
            <a:chOff x="642910" y="957263"/>
            <a:chExt cx="3384000" cy="37440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42910" y="957263"/>
              <a:ext cx="3384000" cy="374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 w="9525" cmpd="sng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000" b="1" dirty="0">
                <a:ea typeface="SimSun" charset="0"/>
                <a:cs typeface="SimSun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884" y="1141858"/>
              <a:ext cx="289098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 )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while(TRUE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</a:t>
              </a: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Read(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Decompress(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    Play( );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b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  <a:p>
              <a:r>
                <a:rPr 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29151" y="990589"/>
            <a:ext cx="2446358" cy="1820060"/>
            <a:chOff x="4629151" y="990589"/>
            <a:chExt cx="2446358" cy="1820060"/>
          </a:xfrm>
        </p:grpSpPr>
        <p:sp>
          <p:nvSpPr>
            <p:cNvPr id="11" name="矩形 10"/>
            <p:cNvSpPr/>
            <p:nvPr/>
          </p:nvSpPr>
          <p:spPr>
            <a:xfrm>
              <a:off x="4648770" y="1304916"/>
              <a:ext cx="24267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播放出来的声音能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/>
              </a:r>
              <a:b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否连贯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887319"/>
              <a:ext cx="2359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2.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各个函数之间不是并发执行，影响资源的使用效率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29151" y="990589"/>
              <a:ext cx="1214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问题：</a:t>
              </a:r>
              <a:endParaRPr lang="en-US" altLang="zh-CN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596" y="2263378"/>
            <a:ext cx="1785950" cy="681098"/>
            <a:chOff x="428596" y="2263378"/>
            <a:chExt cx="1785950" cy="681098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61934" y="2263378"/>
              <a:ext cx="603050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I/O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8596" y="2544366"/>
              <a:ext cx="72487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rot="10800000">
              <a:off x="1071538" y="2428874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0800000">
              <a:off x="1071538" y="2719389"/>
              <a:ext cx="114300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14296"/>
            <a:ext cx="342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多进程的实现方法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6478" y="3638189"/>
            <a:ext cx="597380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存在的问题：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进程之间如何通信，共享数据？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8646" y="928676"/>
            <a:ext cx="5857932" cy="2571768"/>
            <a:chOff x="928646" y="928676"/>
            <a:chExt cx="5857932" cy="2571768"/>
          </a:xfrm>
        </p:grpSpPr>
        <p:sp>
          <p:nvSpPr>
            <p:cNvPr id="11" name="矩形 10"/>
            <p:cNvSpPr/>
            <p:nvPr/>
          </p:nvSpPr>
          <p:spPr>
            <a:xfrm>
              <a:off x="928662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70404" y="928676"/>
              <a:ext cx="2088000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00628" y="928676"/>
              <a:ext cx="1714512" cy="25717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28646" y="1049244"/>
              <a:ext cx="178596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  Read( );</a:t>
              </a:r>
              <a:b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 ) { … }</a:t>
              </a:r>
              <a:endParaRPr 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21515" y="1049244"/>
              <a:ext cx="2221057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Decompress(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Decompress( ) { … }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976467" y="1049244"/>
              <a:ext cx="1810111" cy="2308324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3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main( )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while(TRUE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）</a:t>
              </a:r>
              <a:b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</a:t>
              </a: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{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   Play( );</a:t>
              </a:r>
              <a:b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</a:br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</a:p>
            <a:p>
              <a:r>
                <a:rPr 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Play( ) { … }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86478" y="4423019"/>
            <a:ext cx="597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系统开销较大：创建进程、进程结束、进程切换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多线程的解决思路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738" y="2414424"/>
            <a:ext cx="45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这种实体就是线程（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6423" y="1058852"/>
            <a:ext cx="6622621" cy="1219039"/>
            <a:chOff x="816423" y="1058852"/>
            <a:chExt cx="6622621" cy="1219039"/>
          </a:xfrm>
        </p:grpSpPr>
        <p:sp>
          <p:nvSpPr>
            <p:cNvPr id="17" name="矩形 16"/>
            <p:cNvSpPr/>
            <p:nvPr/>
          </p:nvSpPr>
          <p:spPr>
            <a:xfrm>
              <a:off x="893738" y="1058852"/>
              <a:ext cx="65453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在进程内部增加一类实体，满足以下特性：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423" y="1877781"/>
              <a:ext cx="456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）实体之间共享相同的地址空间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6423" y="1458962"/>
              <a:ext cx="453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）实体之间可以并发执行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线程的概念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530980" y="733917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状态。它是进程中的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07028" y="123290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3417" y="155554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55138" y="3040038"/>
            <a:ext cx="2602108" cy="923330"/>
            <a:chOff x="865833" y="3605849"/>
            <a:chExt cx="2602108" cy="923330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707028" y="261123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1014701" cy="308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lang="en-US" altLang="zh-CN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lang="zh-CN" altLang="en-US" sz="14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3888" y="133768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PC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SP</a:t>
              </a:r>
              <a:endPara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其他寄存器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TCB1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TCB2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842480" y="123735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组合 27"/>
            <p:cNvGrpSpPr/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9"/>
            <p:cNvGrpSpPr/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数据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28"/>
            <p:cNvGrpSpPr/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打开文件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6"/>
            <p:cNvGrpSpPr/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堆栈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</p:cxnSp>
        <p:grpSp>
          <p:nvGrpSpPr>
            <p:cNvPr id="54" name="组合 81"/>
            <p:cNvGrpSpPr/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单线程进程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进程和线程的关系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35045" y="1211579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线程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6" name="组合 74"/>
              <p:cNvGrpSpPr/>
              <p:nvPr/>
            </p:nvGrpSpPr>
            <p:grpSpPr bwMode="auto">
              <a:xfrm>
                <a:off x="3780488" y="1626123"/>
                <a:ext cx="646331" cy="276999"/>
                <a:chOff x="3557532" y="2120453"/>
                <a:chExt cx="646830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46830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  <a:endPara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9" name="组合 64"/>
              <p:cNvGrpSpPr/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/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5" name="组合 67"/>
              <p:cNvGrpSpPr/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/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/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1200" b="1" spc="-100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多线程进程</a:t>
                </a:r>
                <a:endPara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62" name="组合 27"/>
              <p:cNvGrpSpPr/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代码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5" name="组合 29"/>
              <p:cNvGrpSpPr/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8" name="组合 28"/>
              <p:cNvGrpSpPr/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打开文件</a:t>
                  </a:r>
                  <a:endPara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18475"/>
            <a:ext cx="492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线程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 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共享资源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4646" y="1021012"/>
            <a:ext cx="5880494" cy="1379344"/>
            <a:chOff x="834646" y="1021012"/>
            <a:chExt cx="5880494" cy="1379344"/>
          </a:xfrm>
        </p:grpSpPr>
        <p:sp>
          <p:nvSpPr>
            <p:cNvPr id="3" name="TextBox 2"/>
            <p:cNvSpPr txBox="1"/>
            <p:nvPr/>
          </p:nvSpPr>
          <p:spPr>
            <a:xfrm>
              <a:off x="1163614" y="1068163"/>
              <a:ext cx="1979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线程的优点：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428742"/>
              <a:ext cx="152577" cy="1489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8566" y="1313255"/>
              <a:ext cx="518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一个进程中可以同时存在多个线程</a:t>
              </a: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51" y="1792511"/>
              <a:ext cx="152577" cy="1489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690" y="1655756"/>
              <a:ext cx="5189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各个线程之间可以并发地执行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083826"/>
              <a:ext cx="152577" cy="1489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5866" y="2000246"/>
              <a:ext cx="5329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各个线程之间可以共享地址空间和文件等资源</a:t>
              </a:r>
              <a:endParaRPr lang="en-US" altLang="zh-CN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4646" y="102101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4646" y="2388232"/>
            <a:ext cx="5880494" cy="1047614"/>
            <a:chOff x="834646" y="2388232"/>
            <a:chExt cx="5880494" cy="1047614"/>
          </a:xfrm>
        </p:grpSpPr>
        <p:sp>
          <p:nvSpPr>
            <p:cNvPr id="13" name="TextBox 12"/>
            <p:cNvSpPr txBox="1"/>
            <p:nvPr/>
          </p:nvSpPr>
          <p:spPr>
            <a:xfrm>
              <a:off x="1155675" y="2448959"/>
              <a:ext cx="3450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线程的缺点：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3328" y="2727960"/>
              <a:ext cx="53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一个线程崩溃，会导致其所属进程的所有线程崩溃</a:t>
              </a: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561" y="2864715"/>
              <a:ext cx="129607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4646" y="2388232"/>
              <a:ext cx="4377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1429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不同操作系统对线程的支持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1871275" y="291878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76248" y="114299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sz="1600" b="1" dirty="0">
                    <a:solidFill>
                      <a:srgbClr val="005472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实例：传统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842707" y="114299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</a:t>
                </a:r>
                <a:r>
                  <a:rPr lang="en-US" altLang="zh-CN" sz="16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pSOS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实例：现代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UNIX</a:t>
                </a:r>
                <a:endParaRPr 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单进程多线程系统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171450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线程与进程的比较</a:t>
            </a:r>
            <a:r>
              <a:rPr lang="en-US" altLang="zh-CN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进程是资源分配单位，线程是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调度单位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710" y="199860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线程具有就绪、等待和运行三种基本状态和状态间的转换关系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4165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进程拥有一个完整的资源平台，而线程只独享指令流执行的必要资源，如寄存器和栈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62754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线程能减少并发执行的时间和空间开销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线程的终止时间比进程短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同一进程内的线程切换时间比进程短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由于同一进程的各线程间共享内存和文件资源，可不通过内核进行直接通信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143240" y="142858"/>
            <a:ext cx="2571768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  <a:cs typeface="SimSu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SimSun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程的特点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1282" y="2343220"/>
            <a:ext cx="2827024" cy="2532786"/>
            <a:chOff x="341282" y="2343220"/>
            <a:chExt cx="2827024" cy="2532786"/>
          </a:xfrm>
        </p:grpSpPr>
        <p:sp>
          <p:nvSpPr>
            <p:cNvPr id="17" name="TextBox 16"/>
            <p:cNvSpPr txBox="1"/>
            <p:nvPr/>
          </p:nvSpPr>
          <p:spPr>
            <a:xfrm>
              <a:off x="453662" y="2343220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进程执行过程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0694" y="2722739"/>
              <a:ext cx="6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切换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0377" y="2676722"/>
              <a:ext cx="1049665" cy="2168832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0377" y="2676721"/>
              <a:ext cx="1049665" cy="338881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20377" y="3015602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0377" y="4506675"/>
              <a:ext cx="1049665" cy="338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9814" y="2665202"/>
              <a:ext cx="324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9814" y="3015602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9815" y="382891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9814" y="4506674"/>
              <a:ext cx="32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41282" y="2487478"/>
              <a:ext cx="618472" cy="460347"/>
            </a:xfrm>
            <a:custGeom>
              <a:avLst/>
              <a:gdLst>
                <a:gd name="connsiteX0" fmla="*/ 0 w 572029"/>
                <a:gd name="connsiteY0" fmla="*/ 0 h 365125"/>
                <a:gd name="connsiteX1" fmla="*/ 34925 w 572029"/>
                <a:gd name="connsiteY1" fmla="*/ 41275 h 365125"/>
                <a:gd name="connsiteX2" fmla="*/ 107950 w 572029"/>
                <a:gd name="connsiteY2" fmla="*/ 101600 h 365125"/>
                <a:gd name="connsiteX3" fmla="*/ 250825 w 572029"/>
                <a:gd name="connsiteY3" fmla="*/ 152400 h 365125"/>
                <a:gd name="connsiteX4" fmla="*/ 396875 w 572029"/>
                <a:gd name="connsiteY4" fmla="*/ 177800 h 365125"/>
                <a:gd name="connsiteX5" fmla="*/ 523875 w 572029"/>
                <a:gd name="connsiteY5" fmla="*/ 215900 h 365125"/>
                <a:gd name="connsiteX6" fmla="*/ 568325 w 572029"/>
                <a:gd name="connsiteY6" fmla="*/ 266700 h 365125"/>
                <a:gd name="connsiteX7" fmla="*/ 546100 w 572029"/>
                <a:gd name="connsiteY7" fmla="*/ 323850 h 365125"/>
                <a:gd name="connsiteX8" fmla="*/ 527050 w 572029"/>
                <a:gd name="connsiteY8" fmla="*/ 365125 h 365125"/>
                <a:gd name="connsiteX9" fmla="*/ 527050 w 572029"/>
                <a:gd name="connsiteY9" fmla="*/ 365125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29" h="365125">
                  <a:moveTo>
                    <a:pt x="0" y="0"/>
                  </a:moveTo>
                  <a:cubicBezTo>
                    <a:pt x="8466" y="12171"/>
                    <a:pt x="16933" y="24342"/>
                    <a:pt x="34925" y="41275"/>
                  </a:cubicBezTo>
                  <a:cubicBezTo>
                    <a:pt x="52917" y="58208"/>
                    <a:pt x="71967" y="83079"/>
                    <a:pt x="107950" y="101600"/>
                  </a:cubicBezTo>
                  <a:cubicBezTo>
                    <a:pt x="143933" y="120121"/>
                    <a:pt x="202671" y="139700"/>
                    <a:pt x="250825" y="152400"/>
                  </a:cubicBezTo>
                  <a:cubicBezTo>
                    <a:pt x="298979" y="165100"/>
                    <a:pt x="351367" y="167217"/>
                    <a:pt x="396875" y="177800"/>
                  </a:cubicBezTo>
                  <a:cubicBezTo>
                    <a:pt x="442383" y="188383"/>
                    <a:pt x="495300" y="201083"/>
                    <a:pt x="523875" y="215900"/>
                  </a:cubicBezTo>
                  <a:cubicBezTo>
                    <a:pt x="552450" y="230717"/>
                    <a:pt x="564621" y="248708"/>
                    <a:pt x="568325" y="266700"/>
                  </a:cubicBezTo>
                  <a:cubicBezTo>
                    <a:pt x="572029" y="284692"/>
                    <a:pt x="552979" y="307446"/>
                    <a:pt x="546100" y="323850"/>
                  </a:cubicBezTo>
                  <a:cubicBezTo>
                    <a:pt x="539221" y="340254"/>
                    <a:pt x="527050" y="365125"/>
                    <a:pt x="527050" y="365125"/>
                  </a:cubicBezTo>
                  <a:lnTo>
                    <a:pt x="527050" y="3651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6113" y="2947826"/>
              <a:ext cx="454605" cy="411171"/>
            </a:xfrm>
            <a:custGeom>
              <a:avLst/>
              <a:gdLst>
                <a:gd name="connsiteX0" fmla="*/ 287337 w 410369"/>
                <a:gd name="connsiteY0" fmla="*/ 0 h 504825"/>
                <a:gd name="connsiteX1" fmla="*/ 153987 w 410369"/>
                <a:gd name="connsiteY1" fmla="*/ 19050 h 504825"/>
                <a:gd name="connsiteX2" fmla="*/ 25400 w 410369"/>
                <a:gd name="connsiteY2" fmla="*/ 76200 h 504825"/>
                <a:gd name="connsiteX3" fmla="*/ 11112 w 410369"/>
                <a:gd name="connsiteY3" fmla="*/ 176212 h 504825"/>
                <a:gd name="connsiteX4" fmla="*/ 92075 w 410369"/>
                <a:gd name="connsiteY4" fmla="*/ 261937 h 504825"/>
                <a:gd name="connsiteX5" fmla="*/ 320675 w 410369"/>
                <a:gd name="connsiteY5" fmla="*/ 295275 h 504825"/>
                <a:gd name="connsiteX6" fmla="*/ 396875 w 410369"/>
                <a:gd name="connsiteY6" fmla="*/ 338137 h 504825"/>
                <a:gd name="connsiteX7" fmla="*/ 401637 w 410369"/>
                <a:gd name="connsiteY7" fmla="*/ 504825 h 504825"/>
                <a:gd name="connsiteX8" fmla="*/ 401637 w 410369"/>
                <a:gd name="connsiteY8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369" h="504825">
                  <a:moveTo>
                    <a:pt x="287337" y="0"/>
                  </a:moveTo>
                  <a:cubicBezTo>
                    <a:pt x="242490" y="3175"/>
                    <a:pt x="197643" y="6350"/>
                    <a:pt x="153987" y="19050"/>
                  </a:cubicBezTo>
                  <a:cubicBezTo>
                    <a:pt x="110331" y="31750"/>
                    <a:pt x="49212" y="50006"/>
                    <a:pt x="25400" y="76200"/>
                  </a:cubicBezTo>
                  <a:cubicBezTo>
                    <a:pt x="1588" y="102394"/>
                    <a:pt x="0" y="145256"/>
                    <a:pt x="11112" y="176212"/>
                  </a:cubicBezTo>
                  <a:cubicBezTo>
                    <a:pt x="22224" y="207168"/>
                    <a:pt x="40481" y="242093"/>
                    <a:pt x="92075" y="261937"/>
                  </a:cubicBezTo>
                  <a:cubicBezTo>
                    <a:pt x="143669" y="281781"/>
                    <a:pt x="269875" y="282575"/>
                    <a:pt x="320675" y="295275"/>
                  </a:cubicBezTo>
                  <a:cubicBezTo>
                    <a:pt x="371475" y="307975"/>
                    <a:pt x="383381" y="303212"/>
                    <a:pt x="396875" y="338137"/>
                  </a:cubicBezTo>
                  <a:cubicBezTo>
                    <a:pt x="410369" y="373062"/>
                    <a:pt x="401637" y="504825"/>
                    <a:pt x="401637" y="504825"/>
                  </a:cubicBezTo>
                  <a:lnTo>
                    <a:pt x="401637" y="504825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6113" y="3286706"/>
              <a:ext cx="454605" cy="1152192"/>
            </a:xfrm>
            <a:custGeom>
              <a:avLst/>
              <a:gdLst>
                <a:gd name="connsiteX0" fmla="*/ 354806 w 434975"/>
                <a:gd name="connsiteY0" fmla="*/ 0 h 1023937"/>
                <a:gd name="connsiteX1" fmla="*/ 192881 w 434975"/>
                <a:gd name="connsiteY1" fmla="*/ 9525 h 1023937"/>
                <a:gd name="connsiteX2" fmla="*/ 45244 w 434975"/>
                <a:gd name="connsiteY2" fmla="*/ 52387 h 1023937"/>
                <a:gd name="connsiteX3" fmla="*/ 30956 w 434975"/>
                <a:gd name="connsiteY3" fmla="*/ 185737 h 1023937"/>
                <a:gd name="connsiteX4" fmla="*/ 230981 w 434975"/>
                <a:gd name="connsiteY4" fmla="*/ 242887 h 1023937"/>
                <a:gd name="connsiteX5" fmla="*/ 402431 w 434975"/>
                <a:gd name="connsiteY5" fmla="*/ 266700 h 1023937"/>
                <a:gd name="connsiteX6" fmla="*/ 426244 w 434975"/>
                <a:gd name="connsiteY6" fmla="*/ 419100 h 1023937"/>
                <a:gd name="connsiteX7" fmla="*/ 431006 w 434975"/>
                <a:gd name="connsiteY7" fmla="*/ 1023937 h 1023937"/>
                <a:gd name="connsiteX8" fmla="*/ 431006 w 434975"/>
                <a:gd name="connsiteY8" fmla="*/ 1023937 h 10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975" h="1023937">
                  <a:moveTo>
                    <a:pt x="354806" y="0"/>
                  </a:moveTo>
                  <a:cubicBezTo>
                    <a:pt x="299640" y="397"/>
                    <a:pt x="244475" y="794"/>
                    <a:pt x="192881" y="9525"/>
                  </a:cubicBezTo>
                  <a:cubicBezTo>
                    <a:pt x="141287" y="18256"/>
                    <a:pt x="72232" y="23018"/>
                    <a:pt x="45244" y="52387"/>
                  </a:cubicBezTo>
                  <a:cubicBezTo>
                    <a:pt x="18256" y="81756"/>
                    <a:pt x="0" y="153987"/>
                    <a:pt x="30956" y="185737"/>
                  </a:cubicBezTo>
                  <a:cubicBezTo>
                    <a:pt x="61912" y="217487"/>
                    <a:pt x="169069" y="229393"/>
                    <a:pt x="230981" y="242887"/>
                  </a:cubicBezTo>
                  <a:cubicBezTo>
                    <a:pt x="292894" y="256381"/>
                    <a:pt x="369887" y="237331"/>
                    <a:pt x="402431" y="266700"/>
                  </a:cubicBezTo>
                  <a:cubicBezTo>
                    <a:pt x="434975" y="296069"/>
                    <a:pt x="421482" y="292894"/>
                    <a:pt x="426244" y="419100"/>
                  </a:cubicBezTo>
                  <a:cubicBezTo>
                    <a:pt x="431006" y="545306"/>
                    <a:pt x="431006" y="1023937"/>
                    <a:pt x="431006" y="1023937"/>
                  </a:cubicBezTo>
                  <a:lnTo>
                    <a:pt x="431006" y="1023937"/>
                  </a:ln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01057" y="4438899"/>
              <a:ext cx="389662" cy="406656"/>
            </a:xfrm>
            <a:custGeom>
              <a:avLst/>
              <a:gdLst>
                <a:gd name="connsiteX0" fmla="*/ 290512 w 396081"/>
                <a:gd name="connsiteY0" fmla="*/ 0 h 485775"/>
                <a:gd name="connsiteX1" fmla="*/ 176212 w 396081"/>
                <a:gd name="connsiteY1" fmla="*/ 9525 h 485775"/>
                <a:gd name="connsiteX2" fmla="*/ 33337 w 396081"/>
                <a:gd name="connsiteY2" fmla="*/ 42862 h 485775"/>
                <a:gd name="connsiteX3" fmla="*/ 4762 w 396081"/>
                <a:gd name="connsiteY3" fmla="*/ 119062 h 485775"/>
                <a:gd name="connsiteX4" fmla="*/ 61912 w 396081"/>
                <a:gd name="connsiteY4" fmla="*/ 185737 h 485775"/>
                <a:gd name="connsiteX5" fmla="*/ 242887 w 396081"/>
                <a:gd name="connsiteY5" fmla="*/ 223837 h 485775"/>
                <a:gd name="connsiteX6" fmla="*/ 366712 w 396081"/>
                <a:gd name="connsiteY6" fmla="*/ 247650 h 485775"/>
                <a:gd name="connsiteX7" fmla="*/ 390525 w 396081"/>
                <a:gd name="connsiteY7" fmla="*/ 323850 h 485775"/>
                <a:gd name="connsiteX8" fmla="*/ 395287 w 396081"/>
                <a:gd name="connsiteY8" fmla="*/ 457200 h 485775"/>
                <a:gd name="connsiteX9" fmla="*/ 395287 w 396081"/>
                <a:gd name="connsiteY9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081" h="485775">
                  <a:moveTo>
                    <a:pt x="290512" y="0"/>
                  </a:moveTo>
                  <a:cubicBezTo>
                    <a:pt x="254793" y="1190"/>
                    <a:pt x="219075" y="2381"/>
                    <a:pt x="176212" y="9525"/>
                  </a:cubicBezTo>
                  <a:cubicBezTo>
                    <a:pt x="133349" y="16669"/>
                    <a:pt x="61912" y="24606"/>
                    <a:pt x="33337" y="42862"/>
                  </a:cubicBezTo>
                  <a:cubicBezTo>
                    <a:pt x="4762" y="61118"/>
                    <a:pt x="0" y="95250"/>
                    <a:pt x="4762" y="119062"/>
                  </a:cubicBezTo>
                  <a:cubicBezTo>
                    <a:pt x="9524" y="142874"/>
                    <a:pt x="22225" y="168275"/>
                    <a:pt x="61912" y="185737"/>
                  </a:cubicBezTo>
                  <a:cubicBezTo>
                    <a:pt x="101600" y="203200"/>
                    <a:pt x="192087" y="213518"/>
                    <a:pt x="242887" y="223837"/>
                  </a:cubicBezTo>
                  <a:cubicBezTo>
                    <a:pt x="293687" y="234156"/>
                    <a:pt x="342106" y="230981"/>
                    <a:pt x="366712" y="247650"/>
                  </a:cubicBezTo>
                  <a:cubicBezTo>
                    <a:pt x="391318" y="264319"/>
                    <a:pt x="385763" y="288925"/>
                    <a:pt x="390525" y="323850"/>
                  </a:cubicBezTo>
                  <a:cubicBezTo>
                    <a:pt x="395288" y="358775"/>
                    <a:pt x="394493" y="430213"/>
                    <a:pt x="395287" y="457200"/>
                  </a:cubicBezTo>
                  <a:cubicBezTo>
                    <a:pt x="396081" y="484187"/>
                    <a:pt x="395684" y="484981"/>
                    <a:pt x="395287" y="485775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43090" y="2867639"/>
            <a:ext cx="2546953" cy="1763203"/>
            <a:chOff x="5117291" y="2861613"/>
            <a:chExt cx="2546953" cy="1763203"/>
          </a:xfrm>
        </p:grpSpPr>
        <p:sp>
          <p:nvSpPr>
            <p:cNvPr id="105" name="TextBox 104"/>
            <p:cNvSpPr txBox="1"/>
            <p:nvPr/>
          </p:nvSpPr>
          <p:spPr>
            <a:xfrm>
              <a:off x="6078448" y="4286262"/>
              <a:ext cx="779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7291" y="3018072"/>
              <a:ext cx="430887" cy="10001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 rot="5400000">
              <a:off x="4965421" y="3559263"/>
              <a:ext cx="1395918" cy="618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63689" y="4257013"/>
              <a:ext cx="2000555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75594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958027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60112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402613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850582" y="411747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052666" y="383839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254750" y="3559313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497251" y="3280232"/>
              <a:ext cx="242501" cy="1034"/>
            </a:xfrm>
            <a:prstGeom prst="line">
              <a:avLst/>
            </a:prstGeom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>
              <a:off x="6747894" y="4466412"/>
              <a:ext cx="364058" cy="103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365045" y="3962415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71671" y="3661956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71671" y="3376204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64068" y="3097078"/>
              <a:ext cx="222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79712" y="2831825"/>
            <a:ext cx="2857520" cy="1359187"/>
            <a:chOff x="1979712" y="2831825"/>
            <a:chExt cx="2857520" cy="1359187"/>
          </a:xfrm>
        </p:grpSpPr>
        <p:sp>
          <p:nvSpPr>
            <p:cNvPr id="59" name="矩形 58"/>
            <p:cNvSpPr/>
            <p:nvPr/>
          </p:nvSpPr>
          <p:spPr>
            <a:xfrm>
              <a:off x="2185583" y="3734027"/>
              <a:ext cx="576899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9712" y="2831825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四个指令指针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>
              <a:endCxn id="63" idx="0"/>
            </p:cNvCxnSpPr>
            <p:nvPr/>
          </p:nvCxnSpPr>
          <p:spPr>
            <a:xfrm rot="10800000" flipV="1">
              <a:off x="2417504" y="3158986"/>
              <a:ext cx="1054950" cy="590274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61" idx="0"/>
            </p:cNvCxnSpPr>
            <p:nvPr/>
          </p:nvCxnSpPr>
          <p:spPr>
            <a:xfrm rot="16200000" flipH="1">
              <a:off x="3298112" y="3327165"/>
              <a:ext cx="575041" cy="238682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472454" y="3164609"/>
              <a:ext cx="923619" cy="56924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5400000">
              <a:off x="2998958" y="3256722"/>
              <a:ext cx="571231" cy="375760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2867060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423152" y="3734027"/>
              <a:ext cx="563640" cy="4569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116518" y="3734027"/>
              <a:ext cx="438387" cy="342739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2250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7060" y="375478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0826" y="3749260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45696" y="3749241"/>
              <a:ext cx="2505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rot="5400000">
              <a:off x="2474287" y="3949111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5400000">
              <a:off x="3058032" y="3920053"/>
              <a:ext cx="228493" cy="111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rot="5400000">
              <a:off x="3665030" y="3933242"/>
              <a:ext cx="285615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5400000">
              <a:off x="4360515" y="3904681"/>
              <a:ext cx="228493" cy="1393"/>
            </a:xfrm>
            <a:prstGeom prst="straightConnector1">
              <a:avLst/>
            </a:prstGeom>
            <a:ln>
              <a:solidFill>
                <a:srgbClr val="1157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2490" y="747319"/>
            <a:ext cx="4824417" cy="410203"/>
            <a:chOff x="852490" y="747319"/>
            <a:chExt cx="4824417" cy="410203"/>
          </a:xfrm>
        </p:grpSpPr>
        <p:sp>
          <p:nvSpPr>
            <p:cNvPr id="14341" name="Text Box 3"/>
            <p:cNvSpPr txBox="1">
              <a:spLocks noChangeArrowheads="1"/>
            </p:cNvSpPr>
            <p:nvPr/>
          </p:nvSpPr>
          <p:spPr bwMode="auto">
            <a:xfrm>
              <a:off x="1158910" y="747319"/>
              <a:ext cx="4517997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2490" y="7574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2490" y="1076472"/>
            <a:ext cx="5708446" cy="466628"/>
            <a:chOff x="852490" y="1076472"/>
            <a:chExt cx="5708446" cy="466628"/>
          </a:xfrm>
        </p:grpSpPr>
        <p:sp>
          <p:nvSpPr>
            <p:cNvPr id="7" name="矩形 6"/>
            <p:cNvSpPr/>
            <p:nvPr/>
          </p:nvSpPr>
          <p:spPr>
            <a:xfrm>
              <a:off x="1176313" y="1076472"/>
              <a:ext cx="5384623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并发性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2490" y="11429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52490" y="1433662"/>
            <a:ext cx="5557010" cy="453457"/>
            <a:chOff x="852490" y="1433662"/>
            <a:chExt cx="5557010" cy="453457"/>
          </a:xfrm>
        </p:grpSpPr>
        <p:sp>
          <p:nvSpPr>
            <p:cNvPr id="8" name="矩形 7"/>
            <p:cNvSpPr/>
            <p:nvPr/>
          </p:nvSpPr>
          <p:spPr>
            <a:xfrm>
              <a:off x="1176329" y="1433662"/>
              <a:ext cx="5233171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独立性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490" y="14795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490" y="1813580"/>
            <a:ext cx="6985020" cy="453457"/>
            <a:chOff x="852490" y="1813580"/>
            <a:chExt cx="6985020" cy="453457"/>
          </a:xfrm>
        </p:grpSpPr>
        <p:sp>
          <p:nvSpPr>
            <p:cNvPr id="9" name="矩形 8"/>
            <p:cNvSpPr/>
            <p:nvPr/>
          </p:nvSpPr>
          <p:spPr>
            <a:xfrm>
              <a:off x="1176313" y="1813580"/>
              <a:ext cx="6661197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制约性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2490" y="18573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2071" y="1136855"/>
            <a:ext cx="4642608" cy="369332"/>
            <a:chOff x="1887339" y="768944"/>
            <a:chExt cx="4642608" cy="369332"/>
          </a:xfrm>
        </p:grpSpPr>
        <p:sp>
          <p:nvSpPr>
            <p:cNvPr id="71" name="Text Box 3"/>
            <p:cNvSpPr txBox="1">
              <a:spLocks noChangeArrowheads="1"/>
            </p:cNvSpPr>
            <p:nvPr/>
          </p:nvSpPr>
          <p:spPr bwMode="auto">
            <a:xfrm>
              <a:off x="2011950" y="768944"/>
              <a:ext cx="45179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  <a:cs typeface="SimSu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SimSun" charset="0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动态地创建、结束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8893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2071" y="1453792"/>
            <a:ext cx="5521540" cy="452432"/>
            <a:chOff x="1887339" y="1106298"/>
            <a:chExt cx="5521540" cy="452432"/>
          </a:xfrm>
        </p:grpSpPr>
        <p:sp>
          <p:nvSpPr>
            <p:cNvPr id="72" name="矩形 71"/>
            <p:cNvSpPr/>
            <p:nvPr/>
          </p:nvSpPr>
          <p:spPr>
            <a:xfrm>
              <a:off x="2024256" y="1106298"/>
              <a:ext cx="5384623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进程可以被独立调度并占用处理机运行</a:t>
              </a:r>
            </a:p>
          </p:txBody>
        </p:sp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2691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3577" y="1829861"/>
            <a:ext cx="5388990" cy="452432"/>
            <a:chOff x="1887339" y="1455170"/>
            <a:chExt cx="5388990" cy="452432"/>
          </a:xfrm>
        </p:grpSpPr>
        <p:sp>
          <p:nvSpPr>
            <p:cNvPr id="73" name="矩形 72"/>
            <p:cNvSpPr/>
            <p:nvPr/>
          </p:nvSpPr>
          <p:spPr>
            <a:xfrm>
              <a:off x="2043158" y="1455170"/>
              <a:ext cx="523317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不同进程的工作不相互影响</a:t>
              </a:r>
            </a:p>
          </p:txBody>
        </p:sp>
        <p:pic>
          <p:nvPicPr>
            <p:cNvPr id="77" name="图片 7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5926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3577" y="2170287"/>
            <a:ext cx="6814930" cy="417358"/>
            <a:chOff x="1887339" y="1824252"/>
            <a:chExt cx="6814930" cy="417358"/>
          </a:xfrm>
        </p:grpSpPr>
        <p:sp>
          <p:nvSpPr>
            <p:cNvPr id="74" name="矩形 73"/>
            <p:cNvSpPr/>
            <p:nvPr/>
          </p:nvSpPr>
          <p:spPr>
            <a:xfrm>
              <a:off x="2041072" y="1824252"/>
              <a:ext cx="6661197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因访问共享数据/资源或进程间同步而产生制约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8" name="图片 7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7339" y="197186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线程的三种实现方式 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1012282"/>
            <a:ext cx="5941898" cy="772868"/>
            <a:chOff x="842710" y="998766"/>
            <a:chExt cx="5941898" cy="77286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用户线程：在用户空间实现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171352" y="1357304"/>
              <a:ext cx="462478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POSIX 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Mach C-threads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threads</a:t>
              </a:r>
              <a:endParaRPr lang="en-US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2035358"/>
            <a:ext cx="5941898" cy="786034"/>
            <a:chOff x="842710" y="1985732"/>
            <a:chExt cx="5941898" cy="7860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985732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内核线程：在内核中实现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99995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1171352" y="235743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Linux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740" y="2799660"/>
            <a:ext cx="5943868" cy="758432"/>
            <a:chOff x="842710" y="2713494"/>
            <a:chExt cx="5943868" cy="758432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271349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2713494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轻量级进程：在内核中实现，支持用户线程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99900" y="3071816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Solaris       (</a:t>
              </a:r>
              <a:r>
                <a:rPr lang="en-US" altLang="en-US" sz="2000" b="1" dirty="0" err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LightWeight</a:t>
              </a:r>
              <a:r>
                <a:rPr lang="en-US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Process)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34501" y="746806"/>
            <a:ext cx="5613256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由一组用户级的线程库函数来完成线程的管理，包括线程的创建、终止、同步和调度等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1484079"/>
            <a:ext cx="5169186" cy="3535943"/>
            <a:chOff x="971600" y="1484079"/>
            <a:chExt cx="5169186" cy="3535943"/>
          </a:xfrm>
        </p:grpSpPr>
        <p:sp>
          <p:nvSpPr>
            <p:cNvPr id="10" name="矩形 9"/>
            <p:cNvSpPr/>
            <p:nvPr/>
          </p:nvSpPr>
          <p:spPr>
            <a:xfrm>
              <a:off x="2354572" y="2073995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7277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56888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4704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4045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5463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40588" y="3032725"/>
              <a:ext cx="1071570" cy="252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>
              <a:off x="3676175" y="1895400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16200000" flipH="1">
              <a:off x="2783200" y="1931119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2318853" y="3609912"/>
              <a:ext cx="1000132" cy="5000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3785776"/>
              <a:ext cx="651492" cy="22323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068820" y="2073995"/>
              <a:ext cx="142876" cy="1500198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大括号 42"/>
            <p:cNvSpPr/>
            <p:nvPr/>
          </p:nvSpPr>
          <p:spPr>
            <a:xfrm>
              <a:off x="2068820" y="3645631"/>
              <a:ext cx="142876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2354572" y="3645631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4858720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354836" y="2359747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5231151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426406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5031119" y="2429475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87910" y="14903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9685" y="14840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5669" y="37323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51720" y="4373691"/>
              <a:ext cx="1205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线程库运行时系统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6824" y="23563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1600" y="37163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5405" y="3783946"/>
              <a:ext cx="651492" cy="22506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90055" y="3726387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PCB1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68712" y="372207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PCB2</a:t>
              </a:r>
              <a:endParaRPr kumimoji="1"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14821" y="324146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13005" y="3248627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kumimoji="1"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99958" y="3020785"/>
              <a:ext cx="440498" cy="261610"/>
              <a:chOff x="4316008" y="4370792"/>
              <a:chExt cx="436846" cy="26161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73457" y="3027920"/>
              <a:ext cx="440498" cy="261610"/>
              <a:chOff x="4316008" y="4370792"/>
              <a:chExt cx="436846" cy="261610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521859" y="3027920"/>
              <a:ext cx="440498" cy="261610"/>
              <a:chOff x="4316008" y="4370792"/>
              <a:chExt cx="436846" cy="261610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601681" y="3020785"/>
              <a:ext cx="440498" cy="261610"/>
              <a:chOff x="4316008" y="4370792"/>
              <a:chExt cx="436846" cy="26161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21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863542" y="3020785"/>
              <a:ext cx="440498" cy="261610"/>
              <a:chOff x="4316008" y="4370792"/>
              <a:chExt cx="436846" cy="261610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22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130606" y="3020785"/>
              <a:ext cx="440498" cy="261610"/>
              <a:chOff x="4316008" y="4370792"/>
              <a:chExt cx="436846" cy="261610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23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383363" y="3020785"/>
              <a:ext cx="440498" cy="261610"/>
              <a:chOff x="4316008" y="4370792"/>
              <a:chExt cx="436846" cy="2616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316008" y="4370792"/>
                <a:ext cx="436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24</a:t>
                </a:r>
                <a:endParaRPr kumimoji="1"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396255" y="4396664"/>
                <a:ext cx="198553" cy="215903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56693" y="3020785"/>
            <a:ext cx="2964253" cy="535619"/>
            <a:chOff x="2856693" y="3020785"/>
            <a:chExt cx="2964253" cy="535619"/>
          </a:xfrm>
        </p:grpSpPr>
        <p:grpSp>
          <p:nvGrpSpPr>
            <p:cNvPr id="6" name="组合 5"/>
            <p:cNvGrpSpPr/>
            <p:nvPr/>
          </p:nvGrpSpPr>
          <p:grpSpPr>
            <a:xfrm>
              <a:off x="2856693" y="3020785"/>
              <a:ext cx="1107719" cy="528459"/>
              <a:chOff x="3182215" y="4421622"/>
              <a:chExt cx="1107719" cy="52845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182215" y="4433562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442398" y="4642304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527535" y="4421622"/>
                <a:ext cx="440498" cy="261610"/>
                <a:chOff x="4316008" y="4370792"/>
                <a:chExt cx="436846" cy="261610"/>
              </a:xfrm>
            </p:grpSpPr>
            <p:sp>
              <p:nvSpPr>
                <p:cNvPr id="96" name="文本框 9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201034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849436" y="4428757"/>
                <a:ext cx="440498" cy="261610"/>
                <a:chOff x="4316008" y="4370792"/>
                <a:chExt cx="436846" cy="261610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13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4598766" y="3020785"/>
              <a:ext cx="1222180" cy="535619"/>
              <a:chOff x="6639627" y="3653141"/>
              <a:chExt cx="1222180" cy="53561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6678534" y="3665081"/>
                <a:ext cx="1071570" cy="25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950951" y="3880983"/>
                <a:ext cx="5335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TCB</a:t>
                </a:r>
                <a:endPara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6639627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21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901488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0" name="文本框 109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22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7168552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3" name="文本框 112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23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7421309" y="3653141"/>
                <a:ext cx="440498" cy="261610"/>
                <a:chOff x="4316008" y="4370792"/>
                <a:chExt cx="436846" cy="261610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4316008" y="4370792"/>
                  <a:ext cx="43684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24</a:t>
                  </a:r>
                  <a:endParaRPr kumimoji="1" lang="zh-CN" altLang="en-US" sz="11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396255" y="4396664"/>
                  <a:ext cx="198553" cy="215903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3093532" y="3722709"/>
            <a:ext cx="2500058" cy="340773"/>
            <a:chOff x="3093532" y="3722709"/>
            <a:chExt cx="2500058" cy="340773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32" y="3724928"/>
              <a:ext cx="724878" cy="338554"/>
              <a:chOff x="4873746" y="4458697"/>
              <a:chExt cx="724878" cy="3385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PCB1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868712" y="3722709"/>
              <a:ext cx="724878" cy="338554"/>
              <a:chOff x="4873746" y="4458697"/>
              <a:chExt cx="724878" cy="3385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910439" y="4520568"/>
                <a:ext cx="651492" cy="225063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873746" y="4458697"/>
                <a:ext cx="724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PCB2</a:t>
                </a:r>
                <a:endPara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2710" y="3826964"/>
            <a:ext cx="5086612" cy="400110"/>
            <a:chOff x="842710" y="3826964"/>
            <a:chExt cx="508661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382696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3826964"/>
              <a:ext cx="47294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允许每个进程拥有自已的线程调度算法</a:t>
              </a:r>
              <a:endPara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2710" y="998766"/>
            <a:ext cx="5015174" cy="1130058"/>
            <a:chOff x="842710" y="998766"/>
            <a:chExt cx="5015174" cy="1130058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不依赖于操作系统的内核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432604" y="1357304"/>
              <a:ext cx="34251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内核不了解用户线程的存在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503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432604" y="1714494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可用于不支持线程的多进程操作系统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186047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2710" y="2071684"/>
            <a:ext cx="5872430" cy="1096622"/>
            <a:chOff x="842710" y="2071684"/>
            <a:chExt cx="5872430" cy="109662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2071684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在用户空间实现的线程机制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20859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39678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每个进程有私有的线程控制块（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）列表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542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432604" y="2753976"/>
              <a:ext cx="313939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由线程库函数维护</a:t>
              </a:r>
              <a:endPara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999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3099202"/>
            <a:ext cx="5872430" cy="744134"/>
            <a:chOff x="842710" y="30992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3099202"/>
              <a:ext cx="425790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同一进程内的用户线程切换速度快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31134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34290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无需用户态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核心态切换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5749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用户线程的不足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6321578" cy="414330"/>
            <a:chOff x="842710" y="998766"/>
            <a:chExt cx="632157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9929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线程发起系统调用而阻塞时，则整个进程进入等待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563638"/>
            <a:ext cx="5872430" cy="784902"/>
            <a:chOff x="842710" y="1563638"/>
            <a:chExt cx="5872430" cy="784902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563638"/>
              <a:ext cx="3616672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不支持基于线程的处理机抢占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57785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1934210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除非当前运行线程主动放弃，它所在进程的其他线程无法抢占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0801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2657702"/>
            <a:ext cx="5872430" cy="744134"/>
            <a:chOff x="842710" y="2657702"/>
            <a:chExt cx="5872430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657702"/>
              <a:ext cx="340064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只能按进程分配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67192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987506"/>
              <a:ext cx="5282536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多个线程进程中，每个线程的时间片较少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313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1191" y="1074362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93" y="102015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03286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806093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00166" y="1394875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166" y="170690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18885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00166" y="201970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35387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00166" y="233620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48179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00166" y="264899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00007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00166" y="33008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716509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00166" y="36173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029301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00166" y="39301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4342584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00166" y="4243400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0766" y="2974978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893" y="30003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866750" y="768325"/>
            <a:ext cx="5919828" cy="7157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由内核通过系统调用实现的线程机制，由内核完成线程的创建、终止和管理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1563638"/>
            <a:ext cx="5286412" cy="2749079"/>
            <a:chOff x="1214414" y="1415044"/>
            <a:chExt cx="5286412" cy="2749079"/>
          </a:xfrm>
        </p:grpSpPr>
        <p:sp>
          <p:nvSpPr>
            <p:cNvPr id="19" name="矩形 18"/>
            <p:cNvSpPr/>
            <p:nvPr/>
          </p:nvSpPr>
          <p:spPr>
            <a:xfrm>
              <a:off x="2714612" y="2000246"/>
              <a:ext cx="3786214" cy="214314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32810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92892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714744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00496" y="253841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rot="5400000">
              <a:off x="4036215" y="1821651"/>
              <a:ext cx="785818" cy="5715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3143240" y="1857370"/>
              <a:ext cx="500066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857752" y="3714758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2428860" y="3571882"/>
              <a:ext cx="183510" cy="500066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714612" y="3571882"/>
              <a:ext cx="37862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/>
          </p:nvSpPr>
          <p:spPr>
            <a:xfrm>
              <a:off x="5195900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14876" y="2285998"/>
              <a:ext cx="1643074" cy="1143008"/>
            </a:xfrm>
            <a:prstGeom prst="ellips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68331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763586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368299" y="2568896"/>
              <a:ext cx="97790" cy="5334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6075" y="1415044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7246" y="142560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线 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87583" y="361950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 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14414" y="24288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9502" y="36195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内核空间</a:t>
              </a:r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57752" y="3857634"/>
              <a:ext cx="500066" cy="142876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572132" y="3643320"/>
              <a:ext cx="360000" cy="444528"/>
              <a:chOff x="7715272" y="1571618"/>
              <a:chExt cx="360000" cy="44452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715272" y="1571618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715272" y="1627181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15272" y="1682744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715272" y="173830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72" y="1795457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715272" y="1851020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715272" y="1906583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715272" y="1962146"/>
                <a:ext cx="360000" cy="54000"/>
              </a:xfrm>
              <a:prstGeom prst="rect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左大括号 74"/>
            <p:cNvSpPr/>
            <p:nvPr/>
          </p:nvSpPr>
          <p:spPr>
            <a:xfrm>
              <a:off x="2371172" y="2428874"/>
              <a:ext cx="254948" cy="503239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4369965" y="3851396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1"/>
            <p:cNvSpPr txBox="1"/>
            <p:nvPr/>
          </p:nvSpPr>
          <p:spPr>
            <a:xfrm>
              <a:off x="5883460" y="3856346"/>
              <a:ext cx="533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TCB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672202" y="171450"/>
            <a:ext cx="3786214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内核线程的特征</a:t>
            </a:r>
            <a:endParaRPr lang="zh-CN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2710" y="998766"/>
            <a:ext cx="5872430" cy="414330"/>
            <a:chOff x="842710" y="998766"/>
            <a:chExt cx="5872430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由内核维护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TCB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2710" y="1313762"/>
            <a:ext cx="5872430" cy="414330"/>
            <a:chOff x="842710" y="1313762"/>
            <a:chExt cx="5872430" cy="41433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171352" y="1313762"/>
              <a:ext cx="5543788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线程执行系统调用而被阻塞不影响其他线程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710" y="132798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710" y="2370818"/>
            <a:ext cx="5015174" cy="744134"/>
            <a:chOff x="842710" y="2370818"/>
            <a:chExt cx="5015174" cy="744134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2370818"/>
              <a:ext cx="404359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以线程为单位进行</a:t>
              </a:r>
              <a:r>
                <a:rPr lang="en-US" altLang="zh-CN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时间分配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238503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432604" y="2700622"/>
              <a:ext cx="442528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多线程的进程可获得更多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8466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2710" y="1657570"/>
            <a:ext cx="5229488" cy="770388"/>
            <a:chOff x="842710" y="1657570"/>
            <a:chExt cx="5229488" cy="77038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432604" y="2013628"/>
              <a:ext cx="4639594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lvl="1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通过系统调用</a:t>
              </a:r>
              <a:r>
                <a:rPr lang="en-US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2000" b="1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内核函数，在内核实现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1338" y="2159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171352" y="1657570"/>
              <a:ext cx="476880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线程的创建、终止和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切换开销相对</a:t>
              </a:r>
              <a:r>
                <a:rPr lang="zh-CN" altLang="en-US" sz="2000" b="1" dirty="0" smtClean="0"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较大</a:t>
              </a:r>
              <a:endParaRPr lang="en-US" altLang="zh-CN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710" y="1671790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314912" y="171450"/>
            <a:ext cx="647179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轻权进程</a:t>
            </a:r>
            <a:r>
              <a:rPr lang="en-US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(LightWeight Process)</a:t>
            </a:r>
            <a:endParaRPr lang="en-US" alt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99473" y="819748"/>
            <a:ext cx="5754927" cy="41433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内核支持的用户线程。一个进程可有一个或多个轻量级进程，每个轻权进程由一个单独的内核线程来支持。（</a:t>
            </a:r>
            <a:r>
              <a:rPr lang="en-US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Solaris/Linux</a:t>
            </a:r>
            <a:r>
              <a:rPr lang="zh-CN" altLang="en-US" sz="2000" b="1" dirty="0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6877" y="188978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LW</a:t>
              </a:r>
            </a:p>
            <a:p>
              <a:pPr algn="ctr">
                <a:lnSpc>
                  <a:spcPts val="1400"/>
                </a:lnSpc>
              </a:pPr>
              <a:r>
                <a:rPr lang="en-US" altLang="zh-CN" sz="12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KT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CPU1</a:t>
              </a:r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永久绑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定线程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未绑定线程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未绑定轻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权进程池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71450"/>
            <a:ext cx="582888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/>
            <a:r>
              <a:rPr lang="zh-CN" altLang="en-US" sz="3000" b="1" smtClean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用户线程与内核线程的对应关系</a:t>
            </a:r>
            <a:endParaRPr lang="zh-CN" altLang="en-US" sz="3000" b="1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2010" y="727802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785136" y="759179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多对一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027344" y="277752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多对多</a:t>
              </a:r>
              <a:endPara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内核线程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02774" y="217191"/>
            <a:ext cx="3600400" cy="68901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进程与程序的联系</a:t>
            </a:r>
            <a:endParaRPr lang="en-US" sz="3000" b="1" dirty="0">
              <a:solidFill>
                <a:srgbClr val="11576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0455" y="928676"/>
            <a:ext cx="5316602" cy="44290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进程是操作系统处于执行状态程序的抽象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5024" y="1285866"/>
            <a:ext cx="4708850" cy="400110"/>
            <a:chOff x="1425024" y="1285866"/>
            <a:chExt cx="4708850" cy="400110"/>
          </a:xfrm>
        </p:grpSpPr>
        <p:pic>
          <p:nvPicPr>
            <p:cNvPr id="4" name="图片 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42874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561874" y="1285866"/>
              <a:ext cx="4572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静态的可执行文件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5024" y="1571618"/>
            <a:ext cx="5423262" cy="400110"/>
            <a:chOff x="1425024" y="1571618"/>
            <a:chExt cx="5423262" cy="400110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024" y="17206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561874" y="1571618"/>
              <a:ext cx="52864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执行中的程序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=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+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执行状态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23915" y="1914549"/>
            <a:ext cx="568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同一个程序的多次执行过程对应为不同进程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6196" y="2254370"/>
            <a:ext cx="5097139" cy="400110"/>
            <a:chOff x="1416196" y="2254370"/>
            <a:chExt cx="5097139" cy="400110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196" y="239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584113" y="2254370"/>
              <a:ext cx="4929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如命令“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”的多次执行对应多个进程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23915" y="2643532"/>
            <a:ext cx="435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进程执行需要的资源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95390" y="3007819"/>
            <a:ext cx="3376637" cy="400110"/>
            <a:chOff x="1395390" y="3007819"/>
            <a:chExt cx="3376637" cy="400110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144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矩形 20"/>
            <p:cNvSpPr/>
            <p:nvPr/>
          </p:nvSpPr>
          <p:spPr>
            <a:xfrm>
              <a:off x="1557317" y="3007819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内存：保存代码和数据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95390" y="3360247"/>
            <a:ext cx="2178733" cy="400110"/>
            <a:chOff x="1395390" y="3360247"/>
            <a:chExt cx="2178733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90" y="3462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矩形 21"/>
            <p:cNvSpPr/>
            <p:nvPr/>
          </p:nvSpPr>
          <p:spPr>
            <a:xfrm>
              <a:off x="1566842" y="3360247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：执行指令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7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5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51945" y="181003"/>
            <a:ext cx="324325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3000" b="1" dirty="0"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微软雅黑" pitchFamily="34" charset="-122"/>
                <a:ea typeface="微软雅黑" pitchFamily="34" charset="-122"/>
              </a:rPr>
              <a:t>进程与程序的区别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524" y="1013225"/>
            <a:ext cx="3857652" cy="418635"/>
            <a:chOff x="844524" y="1013225"/>
            <a:chExt cx="3857652" cy="418635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3166" y="1017530"/>
              <a:ext cx="3529010" cy="41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进程是动态的，程序是静态的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4524" y="10132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5124" y="1368360"/>
            <a:ext cx="3348314" cy="400110"/>
            <a:chOff x="1295124" y="1368360"/>
            <a:chExt cx="3348314" cy="400110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511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428728" y="1368360"/>
              <a:ext cx="32147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程序是有序代码的集合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95124" y="1704912"/>
            <a:ext cx="5486692" cy="400110"/>
            <a:chOff x="1295124" y="1704912"/>
            <a:chExt cx="5486692" cy="40011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124" y="18285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1423966" y="1704912"/>
              <a:ext cx="5357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进程是程序的执行，进程有核心态/用户态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524" y="2044640"/>
            <a:ext cx="3857652" cy="400110"/>
            <a:chOff x="844524" y="2044640"/>
            <a:chExt cx="385765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844524" y="2044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1714" y="2044640"/>
              <a:ext cx="35004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进程是暂时的，程序的永久的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8552" y="2389130"/>
            <a:ext cx="3865590" cy="400110"/>
            <a:chOff x="1298552" y="2389130"/>
            <a:chExt cx="3865590" cy="40011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519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1449366" y="2389130"/>
              <a:ext cx="37147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进程是一个状态变化的过程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8552" y="2738382"/>
            <a:ext cx="2592406" cy="400110"/>
            <a:chOff x="1298552" y="2738382"/>
            <a:chExt cx="2592406" cy="400110"/>
          </a:xfrm>
        </p:grpSpPr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552" y="28528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1462066" y="2738382"/>
              <a:ext cx="24288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程序可长久保存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44524" y="3084516"/>
            <a:ext cx="3143272" cy="400110"/>
            <a:chOff x="844524" y="3084516"/>
            <a:chExt cx="3143272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44524" y="30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1714" y="3084516"/>
              <a:ext cx="27860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进程与程序的组成不同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890" y="3419482"/>
            <a:ext cx="5383250" cy="400110"/>
            <a:chOff x="1331890" y="3419482"/>
            <a:chExt cx="5383250" cy="40011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890" y="35400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1474766" y="3419482"/>
              <a:ext cx="52403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进程的组成包括程序、数据和进程控制块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3639</Words>
  <Application>Microsoft Office PowerPoint</Application>
  <PresentationFormat>全屏显示(16:9)</PresentationFormat>
  <Paragraphs>1132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Monotype Sorts</vt:lpstr>
      <vt:lpstr>MS PGothic</vt:lpstr>
      <vt:lpstr>宋体</vt:lpstr>
      <vt:lpstr>宋体</vt:lpstr>
      <vt:lpstr>微软雅黑</vt:lpstr>
      <vt:lpstr>张海山锐谐体2.0-授权联系：Samtype@QQ.com</vt:lpstr>
      <vt:lpstr>Arial</vt:lpstr>
      <vt:lpstr>Calibri</vt:lpstr>
      <vt:lpstr>Times</vt:lpstr>
      <vt:lpstr>Times New Roman</vt:lpstr>
      <vt:lpstr>Wingdings</vt:lpstr>
      <vt:lpstr>Office 主题</vt:lpstr>
      <vt:lpstr>进程和线程</vt:lpstr>
      <vt:lpstr>PowerPoint 演示文稿</vt:lpstr>
      <vt:lpstr>PowerPoint 演示文稿</vt:lpstr>
      <vt:lpstr>内存中的进程</vt:lpstr>
      <vt:lpstr>PowerPoint 演示文稿</vt:lpstr>
      <vt:lpstr>PowerPoint 演示文稿</vt:lpstr>
      <vt:lpstr>进程与程序的联系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752</cp:revision>
  <dcterms:created xsi:type="dcterms:W3CDTF">2017-03-02T02:36:16Z</dcterms:created>
  <dcterms:modified xsi:type="dcterms:W3CDTF">2019-11-25T01:11:29Z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