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306" r:id="rId3"/>
    <p:sldId id="344" r:id="rId4"/>
    <p:sldId id="348" r:id="rId5"/>
    <p:sldId id="349" r:id="rId6"/>
    <p:sldId id="350" r:id="rId7"/>
    <p:sldId id="351" r:id="rId8"/>
    <p:sldId id="352" r:id="rId9"/>
    <p:sldId id="353" r:id="rId10"/>
    <p:sldId id="35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D"/>
    <a:srgbClr val="FDD000"/>
    <a:srgbClr val="11576A"/>
    <a:srgbClr val="CCCCCC"/>
    <a:srgbClr val="666666"/>
    <a:srgbClr val="0EB1C8"/>
    <a:srgbClr val="CCFFFF"/>
    <a:srgbClr val="33FFFF"/>
    <a:srgbClr val="FFF9B1"/>
    <a:srgbClr val="00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53" d="100"/>
          <a:sy n="153" d="100"/>
        </p:scale>
        <p:origin x="104" y="252"/>
      </p:cViewPr>
      <p:guideLst>
        <p:guide orient="horz" pos="1620"/>
        <p:guide pos="2880"/>
        <p:guide orient="horz" pos="577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2020/10/16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7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2020/10/16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加动画：从运行到就绪、等待和退出的三个箭头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7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加动画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5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56492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处理机调度概念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202814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调度准则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2028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2371045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237104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728235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实时调度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72823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484534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94986" y="1341658"/>
            <a:ext cx="209689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处理机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829474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394986" y="1686598"/>
            <a:ext cx="239119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</a:t>
            </a:r>
            <a:r>
              <a:rPr lang="zh-CN" altLang="en-US" dirty="0" smtClean="0">
                <a:solidFill>
                  <a:srgbClr val="C00000"/>
                </a:solidFill>
              </a:rPr>
              <a:t>时机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3071816"/>
            <a:ext cx="24288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多处理器调度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307181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3429006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优先级反转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342900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处理机调度的公平性目标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2012595" cy="428628"/>
            <a:chOff x="844893" y="1028010"/>
            <a:chExt cx="201259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公平的定义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2261"/>
            <a:ext cx="4317690" cy="425670"/>
            <a:chOff x="1262422" y="2427734"/>
            <a:chExt cx="4317690" cy="42567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338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427734"/>
              <a:ext cx="418512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保证每个进程的等待时间相同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0379" y="2126009"/>
            <a:ext cx="4456001" cy="428628"/>
            <a:chOff x="830379" y="2928940"/>
            <a:chExt cx="4456001" cy="428628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928940"/>
              <a:ext cx="41579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公平通常会增加平均响应时间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379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89736"/>
            <a:ext cx="4381148" cy="415246"/>
            <a:chOff x="1262422" y="1389736"/>
            <a:chExt cx="4381148" cy="41524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89736"/>
              <a:ext cx="4248584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保证每个进程占用相同的CPU时间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113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563272" y="1727534"/>
            <a:ext cx="5809182" cy="741822"/>
            <a:chOff x="1563272" y="1727534"/>
            <a:chExt cx="5809182" cy="741822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714338" y="1727534"/>
              <a:ext cx="5658116" cy="7418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这公平么？</a:t>
              </a:r>
              <a:endParaRPr lang="en-US" altLang="zh-CN" sz="1800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一个用户比其他用户运行更多的进程时，怎么办？</a:t>
              </a:r>
              <a:endParaRPr lang="zh-CN" altLang="en-US" sz="1800" dirty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272" y="184140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272" y="217920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474642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CPU</a:t>
            </a:r>
            <a:r>
              <a:rPr lang="zh-CN" altLang="en-US" dirty="0" smtClean="0"/>
              <a:t>资源的时分复用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012991" cy="428628"/>
            <a:chOff x="844893" y="1000114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进程切换：CPU资源的当前占用者切换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067694"/>
            <a:ext cx="1869719" cy="428628"/>
            <a:chOff x="844893" y="2067694"/>
            <a:chExt cx="1869719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67694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处理机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676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147814"/>
            <a:ext cx="5095259" cy="428628"/>
            <a:chOff x="844893" y="3147814"/>
            <a:chExt cx="5095259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47814"/>
              <a:ext cx="47971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调度程序：挑选就绪进程的内核函数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1478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404246"/>
            <a:ext cx="6981986" cy="414954"/>
            <a:chOff x="1262422" y="2404246"/>
            <a:chExt cx="6981986" cy="414954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921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404246"/>
              <a:ext cx="6849422" cy="41495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从就绪队列中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挑选</a:t>
              </a:r>
              <a:r>
                <a:rPr lang="zh-CN" altLang="en-US" dirty="0" smtClean="0"/>
                <a:t>下一个占用CPU运行的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进程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1306504"/>
            <a:ext cx="5901866" cy="757770"/>
            <a:chOff x="1262422" y="1306504"/>
            <a:chExt cx="5901866" cy="757770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93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306504"/>
              <a:ext cx="576930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保存当前进程在PCB中的执行上下文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CPU状态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262" y="1778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01826" y="1635646"/>
              <a:ext cx="40342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恢复</a:t>
              </a:r>
              <a:r>
                <a:rPr lang="zh-CN" altLang="en-US" dirty="0" smtClean="0"/>
                <a:t>下一个进程的执行上下文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766153"/>
            <a:ext cx="6988826" cy="293812"/>
            <a:chOff x="1262422" y="2766153"/>
            <a:chExt cx="6988826" cy="293812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01826" y="2766153"/>
              <a:ext cx="6849422" cy="2938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从多个可用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中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挑选</a:t>
              </a:r>
              <a:r>
                <a:rPr lang="zh-CN" altLang="en-US" dirty="0" smtClean="0"/>
                <a:t>就绪进程可使用的</a:t>
              </a:r>
              <a:r>
                <a:rPr lang="en-US" altLang="zh-CN" dirty="0" smtClean="0"/>
                <a:t>CPU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资源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860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62422" y="3476428"/>
            <a:ext cx="5095528" cy="620476"/>
            <a:chOff x="1262422" y="3476428"/>
            <a:chExt cx="5095528" cy="62047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19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476428"/>
              <a:ext cx="49629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调度策略</a:t>
              </a:r>
              <a:endParaRPr lang="en-US" altLang="zh-CN" dirty="0" smtClean="0"/>
            </a:p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    依据什么原则挑选进程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线程？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94790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1262422" y="4149962"/>
            <a:ext cx="4023958" cy="630683"/>
            <a:chOff x="1262422" y="4149962"/>
            <a:chExt cx="4023958" cy="630683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928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149962"/>
              <a:ext cx="38913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调度时机</a:t>
              </a:r>
              <a:endParaRPr lang="en-US" altLang="zh-CN" dirty="0" smtClean="0"/>
            </a:p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    什么时候进行调度？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567" y="463164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8596" y="1000953"/>
            <a:ext cx="5870247" cy="428628"/>
            <a:chOff x="844893" y="1000114"/>
            <a:chExt cx="5870247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在进程/线程的生命周期中的什么时候进行调度？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50308" y="1794971"/>
            <a:ext cx="3013713" cy="2963585"/>
            <a:chOff x="559291" y="1754461"/>
            <a:chExt cx="3013713" cy="2963585"/>
          </a:xfrm>
        </p:grpSpPr>
        <p:grpSp>
          <p:nvGrpSpPr>
            <p:cNvPr id="25" name="组合 24"/>
            <p:cNvGrpSpPr/>
            <p:nvPr/>
          </p:nvGrpSpPr>
          <p:grpSpPr>
            <a:xfrm>
              <a:off x="559291" y="1784507"/>
              <a:ext cx="3008403" cy="2592110"/>
              <a:chOff x="4572000" y="1275606"/>
              <a:chExt cx="3008403" cy="2592110"/>
            </a:xfrm>
          </p:grpSpPr>
          <p:grpSp>
            <p:nvGrpSpPr>
              <p:cNvPr id="26" name="组合 38"/>
              <p:cNvGrpSpPr/>
              <p:nvPr/>
            </p:nvGrpSpPr>
            <p:grpSpPr>
              <a:xfrm>
                <a:off x="4572000" y="1275606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创 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7" name="组合 39"/>
              <p:cNvGrpSpPr/>
              <p:nvPr/>
            </p:nvGrpSpPr>
            <p:grpSpPr>
              <a:xfrm>
                <a:off x="4572000" y="2274265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就 绪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8" name="组合 40"/>
              <p:cNvGrpSpPr/>
              <p:nvPr/>
            </p:nvGrpSpPr>
            <p:grpSpPr>
              <a:xfrm>
                <a:off x="6300192" y="22528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TextBox 61"/>
                <p:cNvSpPr txBox="1"/>
                <p:nvPr/>
              </p:nvSpPr>
              <p:spPr>
                <a:xfrm>
                  <a:off x="5214966" y="1447863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运 行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1" name="弧形 30"/>
              <p:cNvSpPr/>
              <p:nvPr/>
            </p:nvSpPr>
            <p:spPr>
              <a:xfrm rot="18840000">
                <a:off x="5300215" y="2054475"/>
                <a:ext cx="1484437" cy="1532939"/>
              </a:xfrm>
              <a:prstGeom prst="arc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V="1">
                <a:off x="5212104" y="1915360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合 43"/>
              <p:cNvGrpSpPr/>
              <p:nvPr/>
            </p:nvGrpSpPr>
            <p:grpSpPr>
              <a:xfrm>
                <a:off x="5436096" y="2228395"/>
                <a:ext cx="1629555" cy="1639321"/>
                <a:chOff x="5652120" y="2228395"/>
                <a:chExt cx="1629555" cy="1639321"/>
              </a:xfrm>
            </p:grpSpPr>
            <p:grpSp>
              <p:nvGrpSpPr>
                <p:cNvPr id="34" name="组合 44"/>
                <p:cNvGrpSpPr/>
                <p:nvPr/>
              </p:nvGrpSpPr>
              <p:grpSpPr>
                <a:xfrm>
                  <a:off x="5652120" y="32270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等 待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9" name="弧形 38"/>
                <p:cNvSpPr/>
                <p:nvPr/>
              </p:nvSpPr>
              <p:spPr>
                <a:xfrm>
                  <a:off x="6609906" y="2228395"/>
                  <a:ext cx="671769" cy="1328491"/>
                </a:xfrm>
                <a:prstGeom prst="arc">
                  <a:avLst>
                    <a:gd name="adj1" fmla="val 53704"/>
                    <a:gd name="adj2" fmla="val 5400000"/>
                  </a:avLst>
                </a:prstGeom>
                <a:ln w="38100">
                  <a:solidFill>
                    <a:srgbClr val="11576A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2292793" y="1754461"/>
              <a:ext cx="1280211" cy="989694"/>
              <a:chOff x="6305502" y="1245560"/>
              <a:chExt cx="1280211" cy="989694"/>
            </a:xfrm>
          </p:grpSpPr>
          <p:grpSp>
            <p:nvGrpSpPr>
              <p:cNvPr id="49" name="组合 85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50" name="直接箭头连接符 4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弧形 52"/>
            <p:cNvSpPr/>
            <p:nvPr/>
          </p:nvSpPr>
          <p:spPr>
            <a:xfrm flipH="1">
              <a:off x="1060506" y="2772714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>
            <a:xfrm rot="-2760000">
              <a:off x="1201805" y="3169924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7025672" y="2430157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>
            <a:off x="6467030" y="2778652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-2760000">
            <a:off x="5288284" y="3219873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28596" y="2001997"/>
            <a:ext cx="4084297" cy="713468"/>
            <a:chOff x="844893" y="2001158"/>
            <a:chExt cx="4084297" cy="71346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001158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非抢占系统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844893" y="20011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3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394986" y="2337710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当前进程主动放弃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28596" y="2656277"/>
            <a:ext cx="4519195" cy="1093794"/>
            <a:chOff x="844893" y="2655438"/>
            <a:chExt cx="4519195" cy="1093794"/>
          </a:xfrm>
        </p:grpSpPr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142976" y="2655438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可抢占系统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TextBox 17"/>
            <p:cNvSpPr txBox="1"/>
            <p:nvPr/>
          </p:nvSpPr>
          <p:spPr>
            <a:xfrm>
              <a:off x="844893" y="26554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0" name="图片 5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269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394986" y="2984052"/>
              <a:ext cx="39691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中断请求被服务例程响应完成时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62" name="图片 6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6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3" name="内容占位符 2"/>
            <p:cNvSpPr txBox="1">
              <a:spLocks/>
            </p:cNvSpPr>
            <p:nvPr/>
          </p:nvSpPr>
          <p:spPr>
            <a:xfrm>
              <a:off x="1394986" y="3320604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当前进程被抢占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8596" y="1000953"/>
            <a:ext cx="5941685" cy="428628"/>
            <a:chOff x="3715909" y="1000953"/>
            <a:chExt cx="5941685" cy="428628"/>
          </a:xfrm>
        </p:grpSpPr>
        <p:sp>
          <p:nvSpPr>
            <p:cNvPr id="65" name="内容占位符 2"/>
            <p:cNvSpPr txBox="1">
              <a:spLocks/>
            </p:cNvSpPr>
            <p:nvPr/>
          </p:nvSpPr>
          <p:spPr>
            <a:xfrm>
              <a:off x="4013992" y="1000953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内核运行调度程序的条件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6" name="TextBox 11"/>
            <p:cNvSpPr txBox="1"/>
            <p:nvPr/>
          </p:nvSpPr>
          <p:spPr>
            <a:xfrm>
              <a:off x="3715909" y="10009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6125" y="1307343"/>
            <a:ext cx="4809776" cy="407990"/>
            <a:chOff x="4133438" y="1307343"/>
            <a:chExt cx="4809776" cy="407990"/>
          </a:xfrm>
        </p:grpSpPr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438" y="14502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8" name="内容占位符 2"/>
            <p:cNvSpPr txBox="1">
              <a:spLocks/>
            </p:cNvSpPr>
            <p:nvPr/>
          </p:nvSpPr>
          <p:spPr>
            <a:xfrm>
              <a:off x="4266002" y="1307343"/>
              <a:ext cx="467721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进程从运行状态切换到等待状态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6125" y="1641631"/>
            <a:ext cx="2595198" cy="428628"/>
            <a:chOff x="4133438" y="1641631"/>
            <a:chExt cx="2595198" cy="428628"/>
          </a:xfrm>
        </p:grpSpPr>
        <p:pic>
          <p:nvPicPr>
            <p:cNvPr id="69" name="图片 6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438" y="1784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4266002" y="1641631"/>
              <a:ext cx="24626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进程被终结了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132738" y="3713230"/>
            <a:ext cx="3166981" cy="758951"/>
            <a:chOff x="1549035" y="3712391"/>
            <a:chExt cx="3166981" cy="758951"/>
          </a:xfrm>
        </p:grpSpPr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1715620" y="371239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进程时间片</a:t>
              </a:r>
              <a:r>
                <a:rPr lang="zh-CN" altLang="en-US" sz="1800" dirty="0"/>
                <a:t>用完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3" name="内容占位符 2"/>
            <p:cNvSpPr txBox="1">
              <a:spLocks/>
            </p:cNvSpPr>
            <p:nvPr/>
          </p:nvSpPr>
          <p:spPr>
            <a:xfrm>
              <a:off x="1715620" y="4042714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进程从等待切换到就绪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74" name="图片 7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035" y="383066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035" y="414032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76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调度时机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7026058" y="243875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弧形 77"/>
          <p:cNvSpPr/>
          <p:nvPr/>
        </p:nvSpPr>
        <p:spPr>
          <a:xfrm>
            <a:off x="6467416" y="2787245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5" grpId="0" animBg="1"/>
      <p:bldP spid="35" grpId="1" animBg="1"/>
      <p:bldP spid="78" grpId="0" animBg="1"/>
      <p:bldP spid="78" grpId="1" animBg="1"/>
      <p:bldP spid="7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调度策略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934492"/>
            <a:ext cx="4375179" cy="428628"/>
            <a:chOff x="844893" y="1934492"/>
            <a:chExt cx="437517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93449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调度策略要解决的问题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9344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1139912"/>
            <a:ext cx="6751443" cy="1012190"/>
            <a:chOff x="827584" y="1139912"/>
            <a:chExt cx="6751443" cy="101219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5667" y="1139912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调度策略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11399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16756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77677" y="1560872"/>
              <a:ext cx="6201350" cy="59123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确定如何从就绪队列中选择</a:t>
              </a:r>
              <a:r>
                <a:rPr lang="zh-CN" altLang="en-US" dirty="0"/>
                <a:t>下一</a:t>
              </a:r>
              <a:r>
                <a:rPr lang="zh-CN" altLang="en-US" dirty="0" smtClean="0"/>
                <a:t>个执行进程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926676"/>
            <a:ext cx="4798677" cy="757242"/>
            <a:chOff x="844893" y="2926676"/>
            <a:chExt cx="4798677" cy="757242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92667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调度算法</a:t>
              </a: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92667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81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255290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在调度程序中实现的调度策略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40882"/>
            <a:ext cx="4309710" cy="407990"/>
            <a:chOff x="1262422" y="2240882"/>
            <a:chExt cx="4309710" cy="407990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37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2240882"/>
              <a:ext cx="417714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挑选就绪队列</a:t>
              </a:r>
              <a:r>
                <a:rPr lang="zh-CN" altLang="en-US" dirty="0" smtClean="0"/>
                <a:t>中的哪一个进程？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575170"/>
            <a:ext cx="4524024" cy="428628"/>
            <a:chOff x="1262422" y="2575170"/>
            <a:chExt cx="4524024" cy="4286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180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575170"/>
              <a:ext cx="43914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通过什么样的准则来选择？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585264"/>
            <a:ext cx="3441355" cy="772436"/>
            <a:chOff x="844893" y="3585264"/>
            <a:chExt cx="3441355" cy="772436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4071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57290" y="392907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哪一个策略/算法较好</a:t>
              </a:r>
              <a:r>
                <a:rPr lang="en-US" altLang="zh-CN" smtClean="0"/>
                <a:t>?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3585264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比较调度算法的准则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3585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3107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处理机资源的使用模式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25499" y="1178666"/>
            <a:ext cx="5387689" cy="428628"/>
            <a:chOff x="1807757" y="1178666"/>
            <a:chExt cx="5387689" cy="428628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757" y="1263486"/>
              <a:ext cx="176137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962321" y="1178666"/>
              <a:ext cx="523312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每次调度决定在下一个CPU计算时将哪个工作交给</a:t>
              </a:r>
              <a:r>
                <a:rPr lang="en-US" altLang="zh-CN" sz="1600" dirty="0" smtClean="0"/>
                <a:t>CPU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9592" y="805551"/>
            <a:ext cx="5078330" cy="442780"/>
            <a:chOff x="1381850" y="805551"/>
            <a:chExt cx="5078330" cy="442780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712440" y="819703"/>
              <a:ext cx="47477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进程在CPU计算和I/O操作间交替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81850" y="805551"/>
              <a:ext cx="5053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25499" y="1509784"/>
            <a:ext cx="6220626" cy="357190"/>
            <a:chOff x="1807757" y="1509784"/>
            <a:chExt cx="6220626" cy="357190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757" y="1594604"/>
              <a:ext cx="176137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962321" y="1509784"/>
              <a:ext cx="60660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在时间片机制下，进程可能在结束当前CPU计算前被迫放弃</a:t>
              </a:r>
              <a:r>
                <a:rPr lang="en-US" altLang="zh-CN" sz="1600" dirty="0" smtClean="0"/>
                <a:t>CPU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rot="16200000" flipH="1">
            <a:off x="-10930046" y="2714626"/>
            <a:ext cx="1343034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4318000" y="5357832"/>
            <a:ext cx="4826000" cy="33575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 rot="5400000">
            <a:off x="1045969" y="154454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…</a:t>
            </a:r>
          </a:p>
        </p:txBody>
      </p:sp>
      <p:sp>
        <p:nvSpPr>
          <p:cNvPr id="107" name="TextBox 106"/>
          <p:cNvSpPr txBox="1"/>
          <p:nvPr/>
        </p:nvSpPr>
        <p:spPr>
          <a:xfrm rot="5400000">
            <a:off x="1055551" y="4820227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11576A"/>
                </a:solidFill>
                <a:latin typeface="+mn-ea"/>
              </a:rPr>
              <a:t>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75970" y="1910687"/>
            <a:ext cx="2649153" cy="581801"/>
            <a:chOff x="675970" y="1720077"/>
            <a:chExt cx="2649153" cy="581801"/>
          </a:xfrm>
        </p:grpSpPr>
        <p:sp>
          <p:nvSpPr>
            <p:cNvPr id="102" name="矩形 101"/>
            <p:cNvSpPr/>
            <p:nvPr/>
          </p:nvSpPr>
          <p:spPr>
            <a:xfrm>
              <a:off x="716029" y="1743293"/>
              <a:ext cx="1327444" cy="54931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675970" y="1720077"/>
              <a:ext cx="1244315" cy="581801"/>
              <a:chOff x="428596" y="928676"/>
              <a:chExt cx="1244315" cy="581801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428596" y="928676"/>
                <a:ext cx="9604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load store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28596" y="1085840"/>
                <a:ext cx="918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</a:rPr>
                  <a:t>add store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28596" y="1233478"/>
                <a:ext cx="1244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</a:rPr>
                  <a:t>read from file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109" name="右大括号 108"/>
            <p:cNvSpPr/>
            <p:nvPr/>
          </p:nvSpPr>
          <p:spPr>
            <a:xfrm>
              <a:off x="2237595" y="1743292"/>
              <a:ext cx="151525" cy="549311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09488" y="1843653"/>
              <a:ext cx="915635" cy="311041"/>
              <a:chOff x="2409488" y="1843653"/>
              <a:chExt cx="915635" cy="31104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432079" y="1843653"/>
                <a:ext cx="881692" cy="297964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409488" y="1846917"/>
                <a:ext cx="915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  <a:latin typeface="+mn-ea"/>
                  </a:rPr>
                  <a:t>CPU</a:t>
                </a:r>
                <a:r>
                  <a:rPr lang="zh-CN" altLang="en-US" sz="1400" b="1" dirty="0" smtClean="0">
                    <a:solidFill>
                      <a:srgbClr val="11576A"/>
                    </a:solidFill>
                    <a:latin typeface="+mn-ea"/>
                  </a:rPr>
                  <a:t>计算</a:t>
                </a:r>
                <a:endParaRPr lang="zh-CN" altLang="en-US" sz="14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138" name="组合 137"/>
          <p:cNvGrpSpPr/>
          <p:nvPr/>
        </p:nvGrpSpPr>
        <p:grpSpPr>
          <a:xfrm>
            <a:off x="3407591" y="2141617"/>
            <a:ext cx="5098639" cy="2661555"/>
            <a:chOff x="3314555" y="915988"/>
            <a:chExt cx="6635347" cy="3463737"/>
          </a:xfrm>
        </p:grpSpPr>
        <p:grpSp>
          <p:nvGrpSpPr>
            <p:cNvPr id="134" name="组合 133"/>
            <p:cNvGrpSpPr/>
            <p:nvPr/>
          </p:nvGrpSpPr>
          <p:grpSpPr>
            <a:xfrm>
              <a:off x="3639498" y="915988"/>
              <a:ext cx="6310404" cy="3224626"/>
              <a:chOff x="3639498" y="915988"/>
              <a:chExt cx="6310404" cy="3224626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3994977" y="915988"/>
                <a:ext cx="5954925" cy="3224626"/>
                <a:chOff x="2957126" y="827138"/>
                <a:chExt cx="5954925" cy="3224626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3142446" y="827138"/>
                  <a:ext cx="4320793" cy="2881270"/>
                  <a:chOff x="3142446" y="827138"/>
                  <a:chExt cx="4320793" cy="2881270"/>
                </a:xfrm>
              </p:grpSpPr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3143240" y="1115614"/>
                    <a:ext cx="3960000" cy="2592794"/>
                    <a:chOff x="4562475" y="695312"/>
                    <a:chExt cx="3960000" cy="2592794"/>
                  </a:xfr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p:grpSpPr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4562475" y="695312"/>
                      <a:ext cx="3960000" cy="2592000"/>
                    </a:xfrm>
                    <a:prstGeom prst="rect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6" name="直接连接符 45"/>
                    <p:cNvCxnSpPr/>
                    <p:nvPr/>
                  </p:nvCxnSpPr>
                  <p:spPr>
                    <a:xfrm rot="16200000" flipH="1">
                      <a:off x="5428720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连接符 46"/>
                    <p:cNvCxnSpPr/>
                    <p:nvPr/>
                  </p:nvCxnSpPr>
                  <p:spPr>
                    <a:xfrm rot="16200000" flipH="1">
                      <a:off x="3983554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接连接符 47"/>
                    <p:cNvCxnSpPr/>
                    <p:nvPr/>
                  </p:nvCxnSpPr>
                  <p:spPr>
                    <a:xfrm rot="16200000" flipH="1">
                      <a:off x="6147965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 rot="16200000" flipH="1">
                      <a:off x="4711586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连接符 49"/>
                    <p:cNvCxnSpPr/>
                    <p:nvPr/>
                  </p:nvCxnSpPr>
                  <p:spPr>
                    <a:xfrm rot="16200000" flipH="1">
                      <a:off x="6863934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连接符 52"/>
                    <p:cNvCxnSpPr/>
                    <p:nvPr/>
                  </p:nvCxnSpPr>
                  <p:spPr>
                    <a:xfrm rot="10800000" flipH="1">
                      <a:off x="4562475" y="3000378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/>
                    <p:cNvCxnSpPr/>
                    <p:nvPr/>
                  </p:nvCxnSpPr>
                  <p:spPr>
                    <a:xfrm rot="10800000" flipH="1">
                      <a:off x="4562475" y="2714626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54"/>
                    <p:cNvCxnSpPr/>
                    <p:nvPr/>
                  </p:nvCxnSpPr>
                  <p:spPr>
                    <a:xfrm rot="10800000" flipH="1">
                      <a:off x="4562475" y="2428874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/>
                    <p:cNvCxnSpPr/>
                    <p:nvPr/>
                  </p:nvCxnSpPr>
                  <p:spPr>
                    <a:xfrm rot="10800000" flipH="1">
                      <a:off x="4562475" y="2143122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连接符 56"/>
                    <p:cNvCxnSpPr/>
                    <p:nvPr/>
                  </p:nvCxnSpPr>
                  <p:spPr>
                    <a:xfrm rot="10800000" flipH="1">
                      <a:off x="4562475" y="1857370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连接符 57"/>
                    <p:cNvCxnSpPr/>
                    <p:nvPr/>
                  </p:nvCxnSpPr>
                  <p:spPr>
                    <a:xfrm rot="10800000" flipH="1">
                      <a:off x="4562475" y="1571618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连接符 58"/>
                    <p:cNvCxnSpPr/>
                    <p:nvPr/>
                  </p:nvCxnSpPr>
                  <p:spPr>
                    <a:xfrm rot="10800000" flipH="1">
                      <a:off x="4562475" y="1285866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接连接符 59"/>
                    <p:cNvCxnSpPr/>
                    <p:nvPr/>
                  </p:nvCxnSpPr>
                  <p:spPr>
                    <a:xfrm rot="10800000" flipH="1">
                      <a:off x="4562475" y="1000114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2" name="直接连接符 61"/>
                  <p:cNvCxnSpPr/>
                  <p:nvPr/>
                </p:nvCxnSpPr>
                <p:spPr>
                  <a:xfrm flipV="1">
                    <a:off x="3143239" y="3699222"/>
                    <a:ext cx="4320000" cy="6"/>
                  </a:xfrm>
                  <a:prstGeom prst="line">
                    <a:avLst/>
                  </a:prstGeom>
                  <a:ln w="28575">
                    <a:solidFill>
                      <a:srgbClr val="11576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箭头连接符 63"/>
                  <p:cNvCxnSpPr/>
                  <p:nvPr/>
                </p:nvCxnSpPr>
                <p:spPr>
                  <a:xfrm rot="5400000" flipH="1" flipV="1">
                    <a:off x="1703240" y="2266344"/>
                    <a:ext cx="2880000" cy="1588"/>
                  </a:xfrm>
                  <a:prstGeom prst="straightConnector1">
                    <a:avLst/>
                  </a:prstGeom>
                  <a:ln w="28575">
                    <a:solidFill>
                      <a:srgbClr val="11576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内容占位符 2"/>
                <p:cNvSpPr txBox="1">
                  <a:spLocks/>
                </p:cNvSpPr>
                <p:nvPr/>
              </p:nvSpPr>
              <p:spPr>
                <a:xfrm>
                  <a:off x="2957126" y="3694574"/>
                  <a:ext cx="5954925" cy="357190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0" indent="0">
                    <a:spcBef>
                      <a:spcPct val="20000"/>
                    </a:spcBef>
                  </a:pPr>
                  <a:r>
                    <a:rPr lang="en-US" altLang="zh-CN" sz="1200" dirty="0" smtClean="0"/>
                    <a:t> 0         8         16         24        32       40</a:t>
                  </a:r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3639498" y="1338856"/>
                <a:ext cx="468398" cy="2277261"/>
                <a:chOff x="3639498" y="1338856"/>
                <a:chExt cx="468398" cy="2277261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3639498" y="1338856"/>
                  <a:ext cx="468398" cy="277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>
                      <a:solidFill>
                        <a:srgbClr val="11576A"/>
                      </a:solidFill>
                      <a:latin typeface="+mn-ea"/>
                    </a:rPr>
                    <a:t>160</a:t>
                  </a:r>
                  <a:endParaRPr lang="zh-CN" altLang="en-US" sz="12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639498" y="1634134"/>
                  <a:ext cx="4683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140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39498" y="1910360"/>
                  <a:ext cx="4683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120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39498" y="2205638"/>
                  <a:ext cx="4683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100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732406" y="2481864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80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732406" y="2777140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60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732406" y="30533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40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732406" y="333911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20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36" name="TextBox 135"/>
            <p:cNvSpPr txBox="1"/>
            <p:nvPr/>
          </p:nvSpPr>
          <p:spPr>
            <a:xfrm rot="10800000">
              <a:off x="3314555" y="1620615"/>
              <a:ext cx="520701" cy="178073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CPU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计算的频率</a:t>
              </a:r>
              <a:endParaRPr lang="zh-CN" altLang="en-US" sz="14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43438" y="4071948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每次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CPU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计算的时间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(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毫秒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)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6029" y="2541112"/>
            <a:ext cx="2597742" cy="307777"/>
            <a:chOff x="716029" y="2350502"/>
            <a:chExt cx="2597742" cy="307777"/>
          </a:xfrm>
        </p:grpSpPr>
        <p:grpSp>
          <p:nvGrpSpPr>
            <p:cNvPr id="91" name="组合 90"/>
            <p:cNvGrpSpPr/>
            <p:nvPr/>
          </p:nvGrpSpPr>
          <p:grpSpPr>
            <a:xfrm>
              <a:off x="716029" y="2363270"/>
              <a:ext cx="1327444" cy="288000"/>
              <a:chOff x="2190787" y="1857370"/>
              <a:chExt cx="1327444" cy="28800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190787" y="1857370"/>
                <a:ext cx="1327444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8637" y="18861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wait for I/O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47" name="右大括号 146"/>
            <p:cNvSpPr/>
            <p:nvPr/>
          </p:nvSpPr>
          <p:spPr>
            <a:xfrm>
              <a:off x="2220752" y="2360315"/>
              <a:ext cx="123108" cy="288153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2439274" y="2350502"/>
              <a:ext cx="874497" cy="307777"/>
              <a:chOff x="2190787" y="1841238"/>
              <a:chExt cx="874497" cy="307777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2190787" y="1857370"/>
                <a:ext cx="874497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TextBox 87"/>
              <p:cNvSpPr txBox="1"/>
              <p:nvPr/>
            </p:nvSpPr>
            <p:spPr>
              <a:xfrm>
                <a:off x="2228195" y="1841238"/>
                <a:ext cx="8370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操作</a:t>
                </a:r>
                <a:endParaRPr lang="zh-CN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21543" y="3520003"/>
            <a:ext cx="2570181" cy="307777"/>
            <a:chOff x="721543" y="3329393"/>
            <a:chExt cx="2570181" cy="307777"/>
          </a:xfrm>
        </p:grpSpPr>
        <p:grpSp>
          <p:nvGrpSpPr>
            <p:cNvPr id="135" name="组合 134"/>
            <p:cNvGrpSpPr/>
            <p:nvPr/>
          </p:nvGrpSpPr>
          <p:grpSpPr>
            <a:xfrm>
              <a:off x="721543" y="3334355"/>
              <a:ext cx="1327444" cy="288000"/>
              <a:chOff x="2190787" y="1857370"/>
              <a:chExt cx="1327444" cy="288000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2190787" y="1857370"/>
                <a:ext cx="1327444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TextBox 87"/>
              <p:cNvSpPr txBox="1"/>
              <p:nvPr/>
            </p:nvSpPr>
            <p:spPr>
              <a:xfrm>
                <a:off x="2278637" y="18861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wait for I/O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50" name="右大括号 149"/>
            <p:cNvSpPr/>
            <p:nvPr/>
          </p:nvSpPr>
          <p:spPr>
            <a:xfrm>
              <a:off x="2198094" y="3330619"/>
              <a:ext cx="123108" cy="288153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5" name="组合 154"/>
            <p:cNvGrpSpPr/>
            <p:nvPr/>
          </p:nvGrpSpPr>
          <p:grpSpPr>
            <a:xfrm>
              <a:off x="2417227" y="3329393"/>
              <a:ext cx="874497" cy="307777"/>
              <a:chOff x="2190787" y="1841238"/>
              <a:chExt cx="874497" cy="307777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2190787" y="1857370"/>
                <a:ext cx="874497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TextBox 87"/>
              <p:cNvSpPr txBox="1"/>
              <p:nvPr/>
            </p:nvSpPr>
            <p:spPr>
              <a:xfrm>
                <a:off x="2228195" y="1841238"/>
                <a:ext cx="8370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操作</a:t>
                </a:r>
                <a:endParaRPr lang="zh-CN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16029" y="4536334"/>
            <a:ext cx="2561588" cy="307777"/>
            <a:chOff x="716029" y="4345724"/>
            <a:chExt cx="2561588" cy="30777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716029" y="4348575"/>
              <a:ext cx="1327444" cy="288000"/>
              <a:chOff x="2190787" y="1857370"/>
              <a:chExt cx="1327444" cy="288000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2190787" y="1857370"/>
                <a:ext cx="1327444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TextBox 87"/>
              <p:cNvSpPr txBox="1"/>
              <p:nvPr/>
            </p:nvSpPr>
            <p:spPr>
              <a:xfrm>
                <a:off x="2278637" y="18861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wait for I/O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51" name="右大括号 150"/>
            <p:cNvSpPr/>
            <p:nvPr/>
          </p:nvSpPr>
          <p:spPr>
            <a:xfrm>
              <a:off x="2198094" y="4347146"/>
              <a:ext cx="123108" cy="288153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2403120" y="4345724"/>
              <a:ext cx="874497" cy="307777"/>
              <a:chOff x="2190787" y="1841238"/>
              <a:chExt cx="874497" cy="307777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2190787" y="1857370"/>
                <a:ext cx="874497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TextBox 87"/>
              <p:cNvSpPr txBox="1"/>
              <p:nvPr/>
            </p:nvSpPr>
            <p:spPr>
              <a:xfrm>
                <a:off x="2228195" y="1841238"/>
                <a:ext cx="8370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操作</a:t>
                </a:r>
                <a:endParaRPr lang="zh-CN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75970" y="2875692"/>
            <a:ext cx="2657439" cy="586564"/>
            <a:chOff x="675970" y="2685082"/>
            <a:chExt cx="2657439" cy="586564"/>
          </a:xfrm>
        </p:grpSpPr>
        <p:sp>
          <p:nvSpPr>
            <p:cNvPr id="103" name="矩形 102"/>
            <p:cNvSpPr/>
            <p:nvPr/>
          </p:nvSpPr>
          <p:spPr>
            <a:xfrm>
              <a:off x="716386" y="2709817"/>
              <a:ext cx="1327087" cy="54931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675970" y="2685082"/>
              <a:ext cx="1408719" cy="586564"/>
              <a:chOff x="428596" y="1785932"/>
              <a:chExt cx="1408719" cy="58656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428596" y="1785932"/>
                <a:ext cx="1408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store increment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8596" y="1947858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index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28596" y="2095497"/>
                <a:ext cx="1079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write to file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145" name="右大括号 144"/>
            <p:cNvSpPr/>
            <p:nvPr/>
          </p:nvSpPr>
          <p:spPr>
            <a:xfrm>
              <a:off x="2205995" y="2707523"/>
              <a:ext cx="151525" cy="549311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2417774" y="2856106"/>
              <a:ext cx="915635" cy="311041"/>
              <a:chOff x="2409488" y="1843653"/>
              <a:chExt cx="915635" cy="311041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2432079" y="1843653"/>
                <a:ext cx="881692" cy="297964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16"/>
              <p:cNvSpPr txBox="1"/>
              <p:nvPr/>
            </p:nvSpPr>
            <p:spPr>
              <a:xfrm>
                <a:off x="2409488" y="1846917"/>
                <a:ext cx="915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  <a:latin typeface="+mn-ea"/>
                  </a:rPr>
                  <a:t>CPU</a:t>
                </a:r>
                <a:r>
                  <a:rPr lang="zh-CN" altLang="en-US" sz="1400" b="1" dirty="0" smtClean="0">
                    <a:solidFill>
                      <a:srgbClr val="11576A"/>
                    </a:solidFill>
                    <a:latin typeface="+mn-ea"/>
                  </a:rPr>
                  <a:t>计算</a:t>
                </a:r>
                <a:endParaRPr lang="zh-CN" altLang="en-US" sz="14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75970" y="3879814"/>
            <a:ext cx="2628778" cy="587336"/>
            <a:chOff x="675970" y="3689204"/>
            <a:chExt cx="2628778" cy="587336"/>
          </a:xfrm>
        </p:grpSpPr>
        <p:sp>
          <p:nvSpPr>
            <p:cNvPr id="141" name="矩形 140"/>
            <p:cNvSpPr/>
            <p:nvPr/>
          </p:nvSpPr>
          <p:spPr>
            <a:xfrm>
              <a:off x="721971" y="3697582"/>
              <a:ext cx="1327087" cy="54931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675970" y="3689204"/>
              <a:ext cx="1244315" cy="587336"/>
              <a:chOff x="428596" y="2704329"/>
              <a:chExt cx="1244315" cy="587336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428596" y="2704329"/>
                <a:ext cx="9604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</a:rPr>
                  <a:t>load store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28596" y="2861493"/>
                <a:ext cx="918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</a:rPr>
                  <a:t>add store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28596" y="3014666"/>
                <a:ext cx="1244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read from file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146" name="右大括号 145"/>
            <p:cNvSpPr/>
            <p:nvPr/>
          </p:nvSpPr>
          <p:spPr>
            <a:xfrm>
              <a:off x="2205995" y="3692558"/>
              <a:ext cx="151525" cy="549311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2389113" y="3842170"/>
              <a:ext cx="915635" cy="311041"/>
              <a:chOff x="2409488" y="1843653"/>
              <a:chExt cx="915635" cy="311041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432079" y="1843653"/>
                <a:ext cx="881692" cy="297964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TextBox 116"/>
              <p:cNvSpPr txBox="1"/>
              <p:nvPr/>
            </p:nvSpPr>
            <p:spPr>
              <a:xfrm>
                <a:off x="2409488" y="1846917"/>
                <a:ext cx="915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  <a:latin typeface="+mn-ea"/>
                  </a:rPr>
                  <a:t>CPU</a:t>
                </a:r>
                <a:r>
                  <a:rPr lang="zh-CN" altLang="en-US" sz="1400" b="1" dirty="0" smtClean="0">
                    <a:solidFill>
                      <a:srgbClr val="11576A"/>
                    </a:solidFill>
                    <a:latin typeface="+mn-ea"/>
                  </a:rPr>
                  <a:t>计算</a:t>
                </a:r>
                <a:endParaRPr lang="zh-CN" altLang="en-US" sz="14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073442" y="2658787"/>
            <a:ext cx="2689776" cy="1593127"/>
            <a:chOff x="4073442" y="2658787"/>
            <a:chExt cx="2689776" cy="1593127"/>
          </a:xfrm>
        </p:grpSpPr>
        <p:cxnSp>
          <p:nvCxnSpPr>
            <p:cNvPr id="168" name="直接连接符 167"/>
            <p:cNvCxnSpPr/>
            <p:nvPr/>
          </p:nvCxnSpPr>
          <p:spPr>
            <a:xfrm rot="5400000" flipH="1" flipV="1">
              <a:off x="3497062" y="3235167"/>
              <a:ext cx="1262547" cy="109787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6200000" flipV="1">
              <a:off x="3606848" y="3235167"/>
              <a:ext cx="1372334" cy="219573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6200000" flipV="1">
              <a:off x="4402802" y="4031120"/>
              <a:ext cx="219573" cy="219573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622376" y="4250694"/>
              <a:ext cx="2140842" cy="1220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097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比较调度算法的准则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2155108"/>
            <a:ext cx="5870247" cy="1000132"/>
            <a:chOff x="844893" y="2155108"/>
            <a:chExt cx="5870247" cy="1000132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15510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周转时间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1551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265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483722"/>
              <a:ext cx="5320154" cy="6715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进程从初始化到结束</a:t>
              </a:r>
              <a:r>
                <a:rPr lang="en-US" altLang="zh-CN" dirty="0"/>
                <a:t>(</a:t>
              </a:r>
              <a:r>
                <a:rPr lang="zh-CN" altLang="en-US" dirty="0" smtClean="0"/>
                <a:t>包括等待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总时间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511034"/>
            <a:ext cx="4084297" cy="713468"/>
            <a:chOff x="844893" y="1511034"/>
            <a:chExt cx="4084297" cy="71346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1103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吞吐量</a:t>
              </a: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51103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90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847586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单位时间内完成的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进程数量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42732"/>
            <a:ext cx="3941421" cy="772436"/>
            <a:chOff x="844893" y="2842732"/>
            <a:chExt cx="3941421" cy="772436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332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57290" y="318654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进程在就绪队列中的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总时间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84273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等待时间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8427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3514702"/>
            <a:ext cx="5870247" cy="1001264"/>
            <a:chOff x="844893" y="3514702"/>
            <a:chExt cx="5870247" cy="1001264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4001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57290" y="3858510"/>
              <a:ext cx="5357850" cy="6574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从提交请求到产生响应所花费的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总时间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351470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响应</a:t>
              </a: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时间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35147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869224"/>
            <a:ext cx="4727239" cy="714380"/>
            <a:chOff x="844893" y="869224"/>
            <a:chExt cx="4727239" cy="714380"/>
          </a:xfrm>
        </p:grpSpPr>
        <p:grpSp>
          <p:nvGrpSpPr>
            <p:cNvPr id="6" name="组合 5"/>
            <p:cNvGrpSpPr/>
            <p:nvPr/>
          </p:nvGrpSpPr>
          <p:grpSpPr>
            <a:xfrm>
              <a:off x="844893" y="869224"/>
              <a:ext cx="4727239" cy="714380"/>
              <a:chOff x="844893" y="869224"/>
              <a:chExt cx="4727239" cy="714380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69224"/>
                <a:ext cx="164307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mtClean="0"/>
                  <a:t>CPU使用率</a:t>
                </a:r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6922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1175614"/>
                <a:ext cx="4177146" cy="4079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CPU处于忙状态的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时间百分比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1849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4013140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吞吐量与延迟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88044"/>
            <a:ext cx="2155471" cy="428628"/>
            <a:chOff x="844893" y="1688044"/>
            <a:chExt cx="21554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88044"/>
              <a:ext cx="18573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什么是更快？</a:t>
              </a: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880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960546"/>
            <a:ext cx="2791003" cy="428628"/>
            <a:chOff x="844893" y="2960546"/>
            <a:chExt cx="2791003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960546"/>
              <a:ext cx="24929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与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水管</a:t>
              </a:r>
              <a:r>
                <a:rPr lang="zh-CN" altLang="en-US" dirty="0"/>
                <a:t>的类比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9605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24596"/>
            <a:ext cx="5901866" cy="376916"/>
            <a:chOff x="1262422" y="2024596"/>
            <a:chExt cx="5901866" cy="37691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82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024596"/>
              <a:ext cx="576930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传输文件时的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高带宽</a:t>
              </a:r>
              <a:r>
                <a:rPr lang="zh-CN" altLang="en-US" dirty="0"/>
                <a:t>，调度算法的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高吞吐量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289160"/>
            <a:ext cx="5452718" cy="671518"/>
            <a:chOff x="1262422" y="3289160"/>
            <a:chExt cx="5452718" cy="67151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320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289160"/>
              <a:ext cx="5320154" cy="6715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低延迟：</a:t>
              </a:r>
              <a:r>
                <a:rPr lang="zh-CN" altLang="en-US" smtClean="0">
                  <a:solidFill>
                    <a:srgbClr val="C00000"/>
                  </a:solidFill>
                </a:rPr>
                <a:t>喝水</a:t>
              </a:r>
              <a:r>
                <a:rPr lang="zh-CN" altLang="en-US" smtClean="0"/>
                <a:t>的时候想要一打开水龙头水就流出来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24726" y="3930518"/>
            <a:ext cx="5490414" cy="657456"/>
            <a:chOff x="1224726" y="3930518"/>
            <a:chExt cx="5490414" cy="657456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40733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57290" y="3930518"/>
              <a:ext cx="5357850" cy="6574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高带宽：</a:t>
              </a:r>
              <a:r>
                <a:rPr lang="zh-CN" altLang="en-US" smtClean="0">
                  <a:solidFill>
                    <a:srgbClr val="C00000"/>
                  </a:solidFill>
                </a:rPr>
                <a:t>给游泳池充水</a:t>
              </a:r>
              <a:r>
                <a:rPr lang="zh-CN" altLang="en-US" smtClean="0"/>
                <a:t>时希望从水龙头里同时流出大量的水，并且不介意是否存在延迟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326906"/>
            <a:ext cx="5469818" cy="376916"/>
            <a:chOff x="1262422" y="2326906"/>
            <a:chExt cx="5469818" cy="376916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05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326906"/>
              <a:ext cx="533725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玩游戏时的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低延迟</a:t>
              </a:r>
              <a:r>
                <a:rPr lang="zh-CN" altLang="en-US" dirty="0"/>
                <a:t>，调度算法的</a:t>
              </a:r>
              <a:r>
                <a:rPr lang="zh-CN" altLang="en-US" dirty="0">
                  <a:solidFill>
                    <a:srgbClr val="C00000"/>
                  </a:solidFill>
                </a:rPr>
                <a:t>低响应延迟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646898"/>
            <a:ext cx="2952388" cy="376916"/>
            <a:chOff x="1262422" y="2646898"/>
            <a:chExt cx="2952388" cy="376916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405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2646898"/>
              <a:ext cx="281982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这两个因素是独立的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28010"/>
            <a:ext cx="5239275" cy="591764"/>
            <a:chOff x="844893" y="1028010"/>
            <a:chExt cx="5239275" cy="59176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49411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调度算法的要求</a:t>
              </a:r>
              <a:endParaRPr lang="en-US" altLang="zh-CN" dirty="0" smtClean="0"/>
            </a:p>
            <a:p>
              <a:r>
                <a:rPr lang="zh-CN" altLang="en-US" dirty="0" smtClean="0"/>
                <a:t>   希望“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更快</a:t>
              </a:r>
              <a:r>
                <a:rPr lang="zh-CN" altLang="en-US" dirty="0" smtClean="0"/>
                <a:t>”的服务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077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903417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处理机调度策略的响应时间</a:t>
            </a:r>
            <a:r>
              <a:rPr lang="zh-CN" altLang="en-US" dirty="0"/>
              <a:t>目标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0379" y="1685466"/>
            <a:ext cx="6099075" cy="700998"/>
            <a:chOff x="830379" y="1685466"/>
            <a:chExt cx="6099075" cy="70099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685466"/>
              <a:ext cx="30863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减少平均响应时间的波动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6854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524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09548"/>
              <a:ext cx="553446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在交互系统中，可预测性比高差异低平均更重要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28010"/>
            <a:ext cx="7039475" cy="719592"/>
            <a:chOff x="844893" y="1028010"/>
            <a:chExt cx="7039475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减少响应时间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648938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及时处理用户的输入请求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尽快将输出反馈给用户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01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789985" y="2355726"/>
            <a:ext cx="5870247" cy="1000372"/>
            <a:chOff x="789985" y="2355726"/>
            <a:chExt cx="5870247" cy="1000372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088068" y="2355726"/>
              <a:ext cx="45640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低延迟调度改善了用户的交互体验</a:t>
              </a:r>
              <a:endParaRPr lang="zh-CN" altLang="en-US" dirty="0"/>
            </a:p>
          </p:txBody>
        </p:sp>
        <p:sp>
          <p:nvSpPr>
            <p:cNvPr id="25" name="TextBox 11"/>
            <p:cNvSpPr txBox="1"/>
            <p:nvPr/>
          </p:nvSpPr>
          <p:spPr>
            <a:xfrm>
              <a:off x="789985" y="23557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40078" y="2726538"/>
              <a:ext cx="5320154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如果移动鼠标时，屏幕中的光标没动，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用户可能会重启电脑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514" y="282789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27584" y="3295250"/>
            <a:ext cx="4456001" cy="428628"/>
            <a:chOff x="827584" y="3295250"/>
            <a:chExt cx="4456001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25667" y="3295250"/>
              <a:ext cx="41579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响应时间是操作系统的计算延迟</a:t>
              </a:r>
              <a:endParaRPr lang="zh-CN" altLang="en-US" dirty="0"/>
            </a:p>
          </p:txBody>
        </p:sp>
        <p:sp>
          <p:nvSpPr>
            <p:cNvPr id="34" name="TextBox 32"/>
            <p:cNvSpPr txBox="1"/>
            <p:nvPr/>
          </p:nvSpPr>
          <p:spPr>
            <a:xfrm>
              <a:off x="827584" y="32952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6323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4685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处理机调度策略的吞吐量目标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08484"/>
            <a:ext cx="5370181" cy="1072702"/>
            <a:chOff x="844893" y="808484"/>
            <a:chExt cx="5370181" cy="1072702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80848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增加吞吐量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8084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940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151160"/>
              <a:ext cx="4820088" cy="4572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减少开销（操作系统开销，上下文切换）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754" y="1636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6318" y="1493836"/>
              <a:ext cx="4786346" cy="38735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系统资源的高效利用（CPU，I/O设备）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852158"/>
            <a:ext cx="3727107" cy="719592"/>
            <a:chOff x="844893" y="1852158"/>
            <a:chExt cx="3727107" cy="71959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95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852158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mtClean="0">
                  <a:solidFill>
                    <a:srgbClr val="C00000"/>
                  </a:solidFill>
                </a:rPr>
                <a:t>减少等待时间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8521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6" y="2194834"/>
              <a:ext cx="317701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减少每个进程的等待时间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0379" y="2513530"/>
            <a:ext cx="5884761" cy="1013304"/>
            <a:chOff x="830379" y="2513530"/>
            <a:chExt cx="5884761" cy="1013304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513530"/>
              <a:ext cx="54597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操作系统需要保证吞吐量不受用户交互的影响</a:t>
              </a:r>
              <a:endParaRPr lang="zh-CN" altLang="en-US" dirty="0"/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830379" y="25135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04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886850"/>
              <a:ext cx="5320154" cy="6399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操作系统必须不时进行调度，即使存在许多交互任务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0379" y="3439266"/>
            <a:ext cx="4456001" cy="428628"/>
            <a:chOff x="830379" y="3439266"/>
            <a:chExt cx="4456001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28462" y="3439266"/>
              <a:ext cx="41579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吞吐量是操作系统的计算带宽</a:t>
              </a:r>
              <a:endParaRPr lang="zh-CN" altLang="en-US"/>
            </a:p>
          </p:txBody>
        </p:sp>
        <p:sp>
          <p:nvSpPr>
            <p:cNvPr id="34" name="TextBox 24"/>
            <p:cNvSpPr txBox="1"/>
            <p:nvPr/>
          </p:nvSpPr>
          <p:spPr>
            <a:xfrm>
              <a:off x="830379" y="3439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3730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741</Words>
  <Application>Microsoft Office PowerPoint</Application>
  <PresentationFormat>全屏显示(16:9)</PresentationFormat>
  <Paragraphs>169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632</cp:revision>
  <dcterms:created xsi:type="dcterms:W3CDTF">2015-01-11T06:38:50Z</dcterms:created>
  <dcterms:modified xsi:type="dcterms:W3CDTF">2020-10-16T02:16:49Z</dcterms:modified>
</cp:coreProperties>
</file>