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96" r:id="rId2"/>
    <p:sldId id="416" r:id="rId3"/>
    <p:sldId id="418" r:id="rId4"/>
    <p:sldId id="419" r:id="rId5"/>
    <p:sldId id="420" r:id="rId6"/>
    <p:sldId id="421" r:id="rId7"/>
    <p:sldId id="422" r:id="rId8"/>
    <p:sldId id="413" r:id="rId9"/>
    <p:sldId id="395" r:id="rId10"/>
    <p:sldId id="414" r:id="rId11"/>
    <p:sldId id="415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48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FFF9B1"/>
    <a:srgbClr val="FDD000"/>
    <a:srgbClr val="FFCC66"/>
    <a:srgbClr val="FF9900"/>
    <a:srgbClr val="005072"/>
    <a:srgbClr val="0093DD"/>
    <a:srgbClr val="CCFF99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1" autoAdjust="0"/>
    <p:restoredTop sz="94353" autoAdjust="0"/>
  </p:normalViewPr>
  <p:slideViewPr>
    <p:cSldViewPr>
      <p:cViewPr varScale="1">
        <p:scale>
          <a:sx n="153" d="100"/>
          <a:sy n="153" d="100"/>
        </p:scale>
        <p:origin x="104" y="252"/>
      </p:cViewPr>
      <p:guideLst>
        <p:guide orient="horz" pos="1620"/>
        <p:guide pos="2880"/>
        <p:guide orient="horz" pos="134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2020/9/3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5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2020/9/3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3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44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4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87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5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6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46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7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70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75" y="85726"/>
            <a:ext cx="7956550" cy="45005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09650"/>
            <a:ext cx="77724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9600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  <p:sldLayoutId id="2147483661" r:id="rId4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1409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：禁用硬件中断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321300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5798809" cy="500066"/>
            <a:chOff x="844893" y="1000114"/>
            <a:chExt cx="5798809" cy="50006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0072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没有中断，没有上下文切换，因此没有并发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357304"/>
            <a:ext cx="4891122" cy="500066"/>
            <a:chOff x="1252514" y="1357304"/>
            <a:chExt cx="4891122" cy="500066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845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400832" y="1357304"/>
              <a:ext cx="474280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硬件将中断处理延迟到中断被启用之后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2514" y="1714494"/>
            <a:ext cx="6055790" cy="500066"/>
            <a:chOff x="1252514" y="1714494"/>
            <a:chExt cx="6055790" cy="500066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417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400832" y="1714494"/>
              <a:ext cx="59074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现代计算机体系结构都提供指令来实现禁用中断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184516"/>
            <a:ext cx="4591203" cy="857256"/>
            <a:chOff x="844893" y="3184516"/>
            <a:chExt cx="4591203" cy="857256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3184516"/>
              <a:ext cx="31432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进入临界区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1845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36689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400832" y="3541706"/>
              <a:ext cx="403526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1" lang="zh-CN" altLang="en-US" dirty="0" smtClean="0"/>
                <a:t>禁止</a:t>
              </a:r>
              <a:r>
                <a:rPr kumimoji="1" lang="zh-CN" altLang="en-US" dirty="0"/>
                <a:t>所有中断，并保存标志 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883250"/>
            <a:ext cx="4231163" cy="848740"/>
            <a:chOff x="844893" y="3883250"/>
            <a:chExt cx="4231163" cy="848740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883250"/>
              <a:ext cx="1714512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离开临界区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8977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3591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400832" y="4231924"/>
              <a:ext cx="367522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1" lang="zh-CN" altLang="en-US" dirty="0" smtClean="0"/>
                <a:t>使</a:t>
              </a:r>
              <a:r>
                <a:rPr kumimoji="1" lang="zh-CN" altLang="en-US" dirty="0"/>
                <a:t>能所有中断，并恢复标志 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52514" y="2147023"/>
            <a:ext cx="5547771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local_irq_save(unsigned long flags); </a:t>
            </a:r>
            <a:endParaRPr lang="zh-CN" altLang="en-US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0" lvl="1"/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section</a:t>
            </a:r>
            <a:endParaRPr lang="en-US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0" lvl="1"/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local_irq_restore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(unsigned long flags); </a:t>
            </a:r>
            <a:endParaRPr lang="zh-CN" altLang="en-US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54583" y="2148848"/>
            <a:ext cx="54740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local_irq_save(unsigned long flags); 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54939" y="2695862"/>
            <a:ext cx="54740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local_irq_restore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(unsigned long flags); 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3" grpId="1"/>
      <p:bldP spid="23" grpId="2"/>
      <p:bldP spid="24" grpId="0"/>
      <p:bldP spid="2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缺点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798809" cy="500066"/>
            <a:chOff x="844893" y="1000114"/>
            <a:chExt cx="5798809" cy="50006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0072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禁用中断后，进程无法被停止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036790"/>
            <a:ext cx="2012595" cy="443142"/>
            <a:chOff x="844893" y="3036790"/>
            <a:chExt cx="2012595" cy="443142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036790"/>
              <a:ext cx="1714512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要小心使用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051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57304"/>
            <a:ext cx="3390924" cy="500066"/>
            <a:chOff x="1252514" y="1357304"/>
            <a:chExt cx="3390924" cy="500066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845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400832" y="1357304"/>
              <a:ext cx="324260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整个系统都会为此停下来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714494"/>
            <a:ext cx="4248180" cy="500066"/>
            <a:chOff x="1252514" y="1714494"/>
            <a:chExt cx="4248180" cy="500066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417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400832" y="1714494"/>
              <a:ext cx="409986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可能导致其他进程处于饥饿状态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029274"/>
            <a:ext cx="5798809" cy="1042542"/>
            <a:chOff x="844893" y="2029274"/>
            <a:chExt cx="5798809" cy="104254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2029274"/>
              <a:ext cx="421484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临界区可能很长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20292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5136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400832" y="2386464"/>
              <a:ext cx="5242870" cy="6853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无法确定响应中断所需的时间（可能存在硬件影响）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93308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：基于软件的解决方法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6" y="72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41" y="1950545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781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 </a:t>
            </a:r>
            <a:r>
              <a:rPr lang="zh-CN" altLang="en-US" dirty="0" smtClean="0"/>
              <a:t>基于软件的同步解决方法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2428892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313" indent="-341313" defTabSz="449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/>
              <a:t>两个线程，</a:t>
            </a:r>
            <a:r>
              <a:rPr lang="en-US" altLang="zh-CN" dirty="0" smtClean="0"/>
              <a:t>T0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T1</a:t>
            </a:r>
            <a:endParaRPr lang="en-GB" altLang="en-US" dirty="0" smtClean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57304"/>
            <a:ext cx="2276896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313" indent="-341313" defTabSz="449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/>
              <a:t>线程</a:t>
            </a:r>
            <a:r>
              <a:rPr lang="en-GB" altLang="en-US" dirty="0" smtClean="0"/>
              <a:t>Ti</a:t>
            </a:r>
            <a:r>
              <a:rPr lang="zh-CN" altLang="en-US" dirty="0" smtClean="0"/>
              <a:t>的代码</a:t>
            </a:r>
            <a:endParaRPr lang="en-GB" altLang="en-US" dirty="0" smtClean="0"/>
          </a:p>
        </p:txBody>
      </p:sp>
      <p:sp>
        <p:nvSpPr>
          <p:cNvPr id="16" name="矩形 15"/>
          <p:cNvSpPr/>
          <p:nvPr/>
        </p:nvSpPr>
        <p:spPr>
          <a:xfrm>
            <a:off x="1259632" y="1799307"/>
            <a:ext cx="3646172" cy="208672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1313" indent="-341313"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 marL="341313" indent="-341313"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enter section</a:t>
            </a:r>
          </a:p>
          <a:p>
            <a:pPr marL="341313" indent="-341313"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critical section</a:t>
            </a:r>
          </a:p>
          <a:p>
            <a:pPr marL="341313" indent="-341313"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exit section</a:t>
            </a:r>
          </a:p>
          <a:p>
            <a:pPr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reminder section</a:t>
            </a:r>
            <a:endParaRPr lang="en-GB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449263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while (1);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176284" y="4025587"/>
            <a:ext cx="5572164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313" indent="-341313" defTabSz="449263"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/>
              <a:t>线程可通过共享一些共有变量来同步它们的行为</a:t>
            </a:r>
            <a:endParaRPr lang="en-GB" altLang="en-US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619672" y="2176786"/>
            <a:ext cx="2796224" cy="1020074"/>
            <a:chOff x="1619672" y="2176786"/>
            <a:chExt cx="2796224" cy="1020074"/>
          </a:xfrm>
        </p:grpSpPr>
        <p:sp>
          <p:nvSpPr>
            <p:cNvPr id="24" name="矩形 23"/>
            <p:cNvSpPr/>
            <p:nvPr/>
          </p:nvSpPr>
          <p:spPr>
            <a:xfrm>
              <a:off x="1619672" y="2204401"/>
              <a:ext cx="2772000" cy="324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619672" y="2856498"/>
              <a:ext cx="2772000" cy="324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538733" y="217678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进入区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538733" y="282752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退出区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8963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第一次尝试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915566"/>
            <a:ext cx="4592943" cy="966369"/>
            <a:chOff x="844893" y="915566"/>
            <a:chExt cx="4592943" cy="966369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915566"/>
              <a:ext cx="2571768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155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67540" y="1306781"/>
              <a:ext cx="4270296" cy="575154"/>
              <a:chOff x="1175542" y="1420825"/>
              <a:chExt cx="4270296" cy="575154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75542" y="1420825"/>
                <a:ext cx="3828506" cy="51622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turn = 0;</a:t>
                </a: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turn == </a:t>
                </a:r>
                <a:r>
                  <a:rPr lang="en-GB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2493935" y="1609761"/>
                <a:ext cx="2951903" cy="38621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/>
                  <a:t> 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表示允许进入临界区的线程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4893" y="1837983"/>
            <a:ext cx="4151153" cy="2128536"/>
            <a:chOff x="844893" y="1837983"/>
            <a:chExt cx="4151153" cy="2128536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837983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线程</a:t>
              </a:r>
              <a:r>
                <a:rPr lang="en-GB" altLang="en-US" sz="1800" dirty="0"/>
                <a:t>Ti</a:t>
              </a:r>
              <a:r>
                <a:rPr lang="zh-CN" altLang="en-US" sz="1800" dirty="0"/>
                <a:t>的代码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85249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7540" y="2212193"/>
              <a:ext cx="3828506" cy="1754326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(turn != 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) ;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critical section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turn = j;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reminder section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4950" y="3995653"/>
            <a:ext cx="5555460" cy="461564"/>
            <a:chOff x="854950" y="3995653"/>
            <a:chExt cx="5555460" cy="461564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67540" y="3998868"/>
              <a:ext cx="524287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满足“忙则等待”，但是有时不满足“空闲则入”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854950" y="3995653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299" y="4308056"/>
            <a:ext cx="5363670" cy="701691"/>
            <a:chOff x="1259299" y="4308056"/>
            <a:chExt cx="5363670" cy="701691"/>
          </a:xfrm>
        </p:grpSpPr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80099" y="4308056"/>
              <a:ext cx="5242870" cy="70169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不在临界区，</a:t>
              </a:r>
              <a:r>
                <a:rPr lang="en-US" altLang="zh-CN" sz="1800" dirty="0" err="1" smtClean="0"/>
                <a:t>Tj</a:t>
              </a:r>
              <a:r>
                <a:rPr lang="zh-CN" altLang="en-US" sz="1800" dirty="0" smtClean="0"/>
                <a:t>想要继续运行，但是必须等待</a:t>
              </a: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进入过临界区后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299" y="4416087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0017347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第二次尝试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978282"/>
            <a:ext cx="4551719" cy="1189556"/>
            <a:chOff x="844893" y="978282"/>
            <a:chExt cx="4551719" cy="1189556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978282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7828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67103" y="1342818"/>
              <a:ext cx="4229509" cy="825020"/>
              <a:chOff x="1167103" y="1342818"/>
              <a:chExt cx="4229509" cy="825020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67103" y="1342818"/>
                <a:ext cx="4229509" cy="737018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flag[2]; </a:t>
                </a: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flag[0] = flag[1] = 0;</a:t>
                </a: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flag[</a:t>
                </a:r>
                <a:r>
                  <a:rPr lang="en-GB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== 1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2945335" y="1781620"/>
                <a:ext cx="2451277" cy="38621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表示线程</a:t>
                </a:r>
                <a:r>
                  <a:rPr lang="en-US" altLang="zh-CN" sz="1400" dirty="0" smtClean="0">
                    <a:solidFill>
                      <a:srgbClr val="C00000"/>
                    </a:solidFill>
                  </a:rPr>
                  <a:t>Ti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是否在临界区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4893" y="2067694"/>
            <a:ext cx="4551719" cy="2415796"/>
            <a:chOff x="844893" y="1939348"/>
            <a:chExt cx="4551719" cy="2415796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939348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线程</a:t>
              </a:r>
              <a:r>
                <a:rPr lang="en-GB" altLang="en-US" sz="1800" dirty="0" smtClean="0"/>
                <a:t>Ti</a:t>
              </a:r>
              <a:r>
                <a:rPr lang="zh-CN" altLang="en-US" sz="1800" dirty="0" smtClean="0"/>
                <a:t>的代码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95386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7103" y="2323819"/>
              <a:ext cx="4229509" cy="2031325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(flag[j] == 1) ;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1;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critical section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0;	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remainder section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318" y="4500296"/>
            <a:ext cx="3523368" cy="458349"/>
            <a:chOff x="834318" y="4371950"/>
            <a:chExt cx="3523368" cy="458349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371950"/>
              <a:ext cx="321471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不满足“忙则等待”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834318" y="437195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8089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第三次尝试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78282"/>
            <a:ext cx="4706864" cy="1189556"/>
            <a:chOff x="844893" y="978282"/>
            <a:chExt cx="4706864" cy="1189556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978282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7828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84808" y="1336049"/>
              <a:ext cx="4181087" cy="76032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flag[2]; </a:t>
              </a:r>
            </a:p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flag[0] = flag[1] = 0;</a:t>
              </a:r>
            </a:p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flag[</a:t>
              </a:r>
              <a:r>
                <a:rPr lang="en-GB" altLang="en-US" sz="1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== 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2882869" y="1781620"/>
              <a:ext cx="2668888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400" dirty="0" smtClean="0">
                  <a:solidFill>
                    <a:schemeClr val="tx1"/>
                  </a:solidFill>
                </a:rPr>
                <a:t>//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 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表示线程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Ti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想要进入临界区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114391"/>
            <a:ext cx="4521002" cy="2397152"/>
            <a:chOff x="844893" y="1939348"/>
            <a:chExt cx="4521002" cy="2397152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939348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线程</a:t>
              </a:r>
              <a:r>
                <a:rPr lang="en-GB" altLang="en-US" sz="1800" dirty="0"/>
                <a:t>Ti</a:t>
              </a:r>
              <a:r>
                <a:rPr lang="zh-CN" altLang="en-US" sz="1800" dirty="0"/>
                <a:t>的代码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95386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84808" y="2305175"/>
              <a:ext cx="4181087" cy="2031325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1;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(flag[j] == 1) ;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</a:t>
              </a:r>
              <a:r>
                <a:rPr lang="en-GB" alt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critical section</a:t>
              </a: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0;	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339725" indent="-339725" defTabSz="449263">
                <a:buFont typeface="Monotype Sorts" charset="0"/>
                <a:buNone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2400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remainder section</a:t>
              </a:r>
            </a:p>
            <a:p>
              <a:pPr marL="0" lvl="1" defTabSz="449263">
                <a:buFont typeface="Monotype Sorts" charset="0"/>
                <a:buNone/>
                <a:tabLst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4633681"/>
            <a:ext cx="5315071" cy="458349"/>
            <a:chOff x="834318" y="4458638"/>
            <a:chExt cx="5315071" cy="458349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34479" y="4458638"/>
              <a:ext cx="501491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满足“忙则等待”，但是</a:t>
              </a:r>
              <a:r>
                <a:rPr lang="zh-CN" altLang="en-US" dirty="0" smtClean="0"/>
                <a:t>不满足“空闲则入”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2"/>
            <p:cNvSpPr txBox="1"/>
            <p:nvPr/>
          </p:nvSpPr>
          <p:spPr>
            <a:xfrm>
              <a:off x="834318" y="448178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006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Peterson</a:t>
            </a:r>
            <a:r>
              <a:rPr lang="zh-CN" altLang="en-US" dirty="0" smtClean="0"/>
              <a:t>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7183491" cy="571504"/>
            <a:chOff x="844893" y="1000114"/>
            <a:chExt cx="7183491" cy="571504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1000114"/>
              <a:ext cx="688540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满足线程</a:t>
              </a: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和</a:t>
              </a:r>
              <a:r>
                <a:rPr lang="en-US" altLang="zh-CN" sz="1800" dirty="0" err="1" smtClean="0"/>
                <a:t>Tj</a:t>
              </a:r>
              <a:r>
                <a:rPr lang="zh-CN" altLang="en-US" sz="1800" dirty="0" smtClean="0"/>
                <a:t>之间互斥的经典的基于软件的解决方法（</a:t>
              </a:r>
              <a:r>
                <a:rPr lang="en-US" altLang="zh-CN" sz="1800" dirty="0" smtClean="0"/>
                <a:t>1981</a:t>
              </a:r>
              <a:r>
                <a:rPr lang="zh-CN" altLang="en-US" sz="1800" dirty="0" smtClean="0"/>
                <a:t>年）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564963"/>
            <a:ext cx="5265497" cy="1118161"/>
            <a:chOff x="844893" y="1564963"/>
            <a:chExt cx="5265497" cy="1118161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6869" y="1564963"/>
              <a:ext cx="2500330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共享变量</a:t>
              </a:r>
              <a:endParaRPr lang="zh-CN" alt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57815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142428" y="1950685"/>
              <a:ext cx="4967962" cy="732439"/>
              <a:chOff x="1142428" y="1929583"/>
              <a:chExt cx="4967962" cy="732439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42428" y="1929583"/>
                <a:ext cx="4941739" cy="63285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8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turn;</a:t>
                </a:r>
              </a:p>
              <a:p>
                <a:r>
                  <a:rPr lang="en-US" altLang="zh-CN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boolean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flag[]; </a:t>
                </a:r>
                <a:endParaRPr lang="zh-CN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2471492" y="1976615"/>
                <a:ext cx="2071904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表示该谁进入临界区</a:t>
                </a:r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3230070" y="2245644"/>
                <a:ext cx="2880320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表示进程是否准备好进入临界区</a:t>
                </a:r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860492" y="2725145"/>
            <a:ext cx="4884597" cy="1305919"/>
            <a:chOff x="860492" y="2725145"/>
            <a:chExt cx="4884597" cy="1305919"/>
          </a:xfrm>
        </p:grpSpPr>
        <p:sp>
          <p:nvSpPr>
            <p:cNvPr id="26" name="矩形 25"/>
            <p:cNvSpPr/>
            <p:nvPr/>
          </p:nvSpPr>
          <p:spPr>
            <a:xfrm>
              <a:off x="1173089" y="2725145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进入区代码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0492" y="274764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42428" y="3107734"/>
              <a:ext cx="3861620" cy="92333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true;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turn = j;</a:t>
              </a:r>
            </a:p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while (flag[j] &amp;&amp; turn ==j)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0492" y="4067990"/>
            <a:ext cx="4527439" cy="738664"/>
            <a:chOff x="860492" y="4067990"/>
            <a:chExt cx="4527439" cy="738664"/>
          </a:xfrm>
        </p:grpSpPr>
        <p:sp>
          <p:nvSpPr>
            <p:cNvPr id="18" name="矩形 17"/>
            <p:cNvSpPr/>
            <p:nvPr/>
          </p:nvSpPr>
          <p:spPr>
            <a:xfrm>
              <a:off x="1173089" y="4067990"/>
              <a:ext cx="421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退出区代码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0492" y="407008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42428" y="4437322"/>
              <a:ext cx="2592288" cy="36933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false;</a:t>
              </a:r>
              <a:endPara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1888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Peterson</a:t>
            </a:r>
            <a:r>
              <a:rPr lang="zh-CN" altLang="en-US" dirty="0" smtClean="0"/>
              <a:t>算法实现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42976" y="1000114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/>
              <a:t>线程</a:t>
            </a:r>
            <a:r>
              <a:rPr lang="en-US" altLang="zh-CN" dirty="0" smtClean="0"/>
              <a:t>T</a:t>
            </a:r>
            <a:r>
              <a:rPr lang="en-GB" altLang="en-US" dirty="0" err="1" smtClean="0"/>
              <a:t>i</a:t>
            </a:r>
            <a:r>
              <a:rPr lang="en-GB" altLang="en-US" dirty="0" smtClean="0"/>
              <a:t> </a:t>
            </a:r>
            <a:r>
              <a:rPr lang="zh-CN" altLang="en-US" dirty="0" smtClean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59632" y="1491630"/>
            <a:ext cx="5112568" cy="27515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true;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turn = j;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while ( flag[j] &amp;&amp; turn == j);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</a:t>
            </a:r>
            <a:r>
              <a:rPr lang="en-GB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REMAINDER SECTION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 while (true);</a:t>
            </a:r>
          </a:p>
        </p:txBody>
      </p:sp>
    </p:spTree>
    <p:extLst>
      <p:ext uri="{BB962C8B-B14F-4D97-AF65-F5344CB8AC3E}">
        <p14:creationId xmlns:p14="http://schemas.microsoft.com/office/powerpoint/2010/main" val="20237528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Dekkers算法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11561" y="789149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线程</a:t>
            </a:r>
            <a:r>
              <a:rPr lang="en-US" altLang="zh-CN" dirty="0"/>
              <a:t>T</a:t>
            </a:r>
            <a:r>
              <a:rPr lang="en-GB" altLang="en-US" dirty="0" err="1"/>
              <a:t>i</a:t>
            </a:r>
            <a:r>
              <a:rPr lang="en-GB" altLang="en-US" dirty="0"/>
              <a:t> </a:t>
            </a:r>
            <a:r>
              <a:rPr lang="zh-CN" altLang="en-US" dirty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89609" y="1208482"/>
            <a:ext cx="6862711" cy="36379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flag[0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]:= false; flag[1]:=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false;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turn:=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0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;//or1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 flag[j] == true {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if turn ≠ i {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flag[i] := false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while turn ≠ i { }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flag[i] :=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}  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GB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turn := j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EMAINDER SECTION</a:t>
            </a:r>
          </a:p>
          <a:p>
            <a:pPr marL="339725" indent="-339725" defTabSz="449263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 while (true);	</a:t>
            </a: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772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95486"/>
            <a:ext cx="7772400" cy="628650"/>
          </a:xfr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(Critical Section)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2112397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临界区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(critical section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2950" y="921963"/>
            <a:ext cx="4104456" cy="109260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critical section</a:t>
            </a: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remainder section</a:t>
            </a:r>
            <a:endParaRPr lang="en-US" altLang="zh-CN" sz="20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0807" y="2467174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(entry section)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59632" y="2830853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退出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(exit section)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58535" y="3201135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剩余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(remainder section)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88142" y="2471735"/>
            <a:ext cx="6456266" cy="360040"/>
            <a:chOff x="1788142" y="2471735"/>
            <a:chExt cx="6456266" cy="360040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1907704" y="2471735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进程中访问临界资源的一段需要互斥执行的代码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25890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789317" y="2813827"/>
            <a:ext cx="6456266" cy="761954"/>
            <a:chOff x="1788142" y="3180919"/>
            <a:chExt cx="6456266" cy="761954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1907704" y="3180919"/>
              <a:ext cx="6336704" cy="761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检查可否进入临界区的一段代码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如可进入，设置相应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3297335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36672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788142" y="3157217"/>
            <a:ext cx="6435641" cy="360040"/>
            <a:chOff x="1788142" y="4135227"/>
            <a:chExt cx="6435641" cy="360040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1887079" y="4135227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清除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425758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0" name="组合 19"/>
          <p:cNvGrpSpPr/>
          <p:nvPr/>
        </p:nvGrpSpPr>
        <p:grpSpPr>
          <a:xfrm>
            <a:off x="1788142" y="3583860"/>
            <a:ext cx="6456266" cy="360040"/>
            <a:chOff x="1788142" y="4878343"/>
            <a:chExt cx="6456266" cy="360040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1907704" y="4878343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代码中的其余部分</a:t>
              </a: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499924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矩形 22"/>
          <p:cNvSpPr/>
          <p:nvPr/>
        </p:nvSpPr>
        <p:spPr>
          <a:xfrm>
            <a:off x="2160566" y="1171151"/>
            <a:ext cx="300000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02950" y="924541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</a:p>
        </p:txBody>
      </p:sp>
      <p:sp>
        <p:nvSpPr>
          <p:cNvPr id="25" name="矩形 24"/>
          <p:cNvSpPr/>
          <p:nvPr/>
        </p:nvSpPr>
        <p:spPr>
          <a:xfrm>
            <a:off x="1703233" y="1420080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</a:p>
        </p:txBody>
      </p:sp>
      <p:sp>
        <p:nvSpPr>
          <p:cNvPr id="26" name="矩形 25"/>
          <p:cNvSpPr/>
          <p:nvPr/>
        </p:nvSpPr>
        <p:spPr>
          <a:xfrm>
            <a:off x="2161415" y="1654526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remainder section</a:t>
            </a:r>
          </a:p>
        </p:txBody>
      </p:sp>
    </p:spTree>
    <p:extLst>
      <p:ext uri="{BB962C8B-B14F-4D97-AF65-F5344CB8AC3E}">
        <p14:creationId xmlns:p14="http://schemas.microsoft.com/office/powerpoint/2010/main" val="3869244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/>
      <p:bldP spid="10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latin typeface="+mn-ea"/>
                <a:ea typeface="+mn-ea"/>
              </a:rPr>
              <a:t>N线程的软件方法（</a:t>
            </a:r>
            <a:r>
              <a:rPr lang="en-US" altLang="zh-CN" sz="3200" spc="-100" dirty="0" smtClean="0">
                <a:latin typeface="+mn-ea"/>
              </a:rPr>
              <a:t>Eisenberg</a:t>
            </a:r>
            <a:r>
              <a:rPr lang="zh-CN" altLang="en-US" sz="3200" spc="-100" dirty="0" smtClean="0">
                <a:latin typeface="+mn-ea"/>
              </a:rPr>
              <a:t>和</a:t>
            </a:r>
            <a:r>
              <a:rPr lang="en-US" altLang="zh-CN" sz="3200" spc="-100" dirty="0" smtClean="0">
                <a:latin typeface="+mn-ea"/>
              </a:rPr>
              <a:t>McGuire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kumimoji="0" lang="zh-CN" altLang="en-US" sz="3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805298" y="1722580"/>
            <a:ext cx="2864448" cy="2841439"/>
            <a:chOff x="3411502" y="1142990"/>
            <a:chExt cx="2177491" cy="2160000"/>
          </a:xfrm>
        </p:grpSpPr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3428993" y="1142990"/>
              <a:ext cx="2160000" cy="21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902070" y="1571618"/>
              <a:ext cx="1214446" cy="1296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 rot="17700000" flipH="1">
              <a:off x="4662709" y="1434294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9200000" flipH="1">
              <a:off x="4968683" y="1704579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-600000" flipH="1">
              <a:off x="5101875" y="2034041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4700000" flipH="1">
              <a:off x="4688428" y="2980211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22200000" flipH="1">
              <a:off x="5109496" y="2398068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6200000" flipH="1">
              <a:off x="4294831" y="1357154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6200000" flipH="1">
              <a:off x="4294831" y="3071666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7700000" flipH="1">
              <a:off x="3907372" y="2980211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22200000" flipH="1">
              <a:off x="3443561" y="2124698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3461803" y="2380131"/>
              <a:ext cx="475220" cy="13695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485323" y="1252528"/>
              <a:ext cx="378000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i-1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29190" y="1428742"/>
              <a:ext cx="19277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</a:rPr>
                <a:t>i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57696" y="1727648"/>
              <a:ext cx="435273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i+1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43380" y="2084749"/>
              <a:ext cx="435273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i+2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85323" y="2928940"/>
              <a:ext cx="43892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n-1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64328" y="2918462"/>
              <a:ext cx="248832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11502" y="2124227"/>
              <a:ext cx="51491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turn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44140" y="2049261"/>
              <a:ext cx="11625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处理循环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74283" y="1509848"/>
            <a:ext cx="2123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线程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Ti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要等待从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turn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到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i-1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的线程都退出临界区后访问临界区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34883" y="2445520"/>
            <a:ext cx="157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线程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Ti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退出时，把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turn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改成下一个请求线程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2596819" y="1509848"/>
            <a:ext cx="3307185" cy="3307185"/>
          </a:xfrm>
          <a:prstGeom prst="arc">
            <a:avLst>
              <a:gd name="adj1" fmla="val 11525144"/>
              <a:gd name="adj2" fmla="val 15946791"/>
            </a:avLst>
          </a:prstGeom>
          <a:ln w="38100">
            <a:solidFill>
              <a:srgbClr val="11576A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>
            <a:off x="2585852" y="1509848"/>
            <a:ext cx="3307185" cy="3307185"/>
          </a:xfrm>
          <a:prstGeom prst="arc">
            <a:avLst>
              <a:gd name="adj1" fmla="val 19364234"/>
              <a:gd name="adj2" fmla="val 658813"/>
            </a:avLst>
          </a:prstGeom>
          <a:ln w="38100">
            <a:solidFill>
              <a:srgbClr val="11576A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520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7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基于软件的解决方法的分析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3199" y="1275606"/>
            <a:ext cx="4227173" cy="769321"/>
            <a:chOff x="1363199" y="1650991"/>
            <a:chExt cx="4227173" cy="769321"/>
          </a:xfrm>
        </p:grpSpPr>
        <p:sp>
          <p:nvSpPr>
            <p:cNvPr id="17" name="矩形 16"/>
            <p:cNvSpPr/>
            <p:nvPr/>
          </p:nvSpPr>
          <p:spPr>
            <a:xfrm>
              <a:off x="1675796" y="1650991"/>
              <a:ext cx="8427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复杂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3199" y="16734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776" y="2132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947034" y="2003934"/>
              <a:ext cx="3643338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需要两个进程间的共享数据项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63199" y="2050113"/>
            <a:ext cx="2298347" cy="776172"/>
            <a:chOff x="1363199" y="2287082"/>
            <a:chExt cx="2298347" cy="776172"/>
          </a:xfrm>
        </p:grpSpPr>
        <p:sp>
          <p:nvSpPr>
            <p:cNvPr id="18" name="矩形 17"/>
            <p:cNvSpPr/>
            <p:nvPr/>
          </p:nvSpPr>
          <p:spPr>
            <a:xfrm>
              <a:off x="1675796" y="2287082"/>
              <a:ext cx="16285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需要忙等待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63199" y="228917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776" y="277523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947034" y="2646876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浪费</a:t>
              </a:r>
              <a:r>
                <a:rPr lang="en-US" altLang="zh-CN" sz="1800" dirty="0" smtClean="0"/>
                <a:t>CPU</a:t>
              </a:r>
              <a:r>
                <a:rPr lang="zh-CN" altLang="en-US" sz="1800" dirty="0" smtClean="0"/>
                <a:t>时间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2845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7170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临界区 </a:t>
            </a:r>
            <a:r>
              <a:rPr lang="en-US" altLang="zh-CN" smtClean="0"/>
              <a:t>(</a:t>
            </a:r>
            <a:r>
              <a:rPr lang="zh-CN" altLang="en-US" smtClean="0"/>
              <a:t>Critical section</a:t>
            </a:r>
            <a:r>
              <a:rPr lang="en-US" altLang="zh-CN" smtClean="0"/>
              <a:t>)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40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181368"/>
            <a:ext cx="4519195" cy="759280"/>
            <a:chOff x="844893" y="1014402"/>
            <a:chExt cx="4519195" cy="759280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014402"/>
              <a:ext cx="4221112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硬件提供了一些同步原语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4856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1357304"/>
              <a:ext cx="3786214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中断禁用，原子操作指令等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57170"/>
            <a:ext cx="5870247" cy="1145272"/>
            <a:chOff x="844893" y="2057170"/>
            <a:chExt cx="5870247" cy="1145272"/>
          </a:xfrm>
        </p:grpSpPr>
        <p:sp>
          <p:nvSpPr>
            <p:cNvPr id="26" name="矩形 25"/>
            <p:cNvSpPr/>
            <p:nvPr/>
          </p:nvSpPr>
          <p:spPr>
            <a:xfrm>
              <a:off x="1157490" y="2057170"/>
              <a:ext cx="55576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操作系统提供更高级的编程抽象来简化进程同步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207966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5572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428728" y="2428874"/>
              <a:ext cx="2571768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例如：锁、信号量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914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428728" y="2786064"/>
              <a:ext cx="2500330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用硬件原语来构建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9070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锁</a:t>
            </a:r>
            <a:r>
              <a:rPr lang="en-US" altLang="zh-CN" dirty="0" smtClean="0"/>
              <a:t>(lock)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5870247" cy="786108"/>
            <a:chOff x="844893" y="771550"/>
            <a:chExt cx="5870247" cy="786108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798378"/>
              <a:ext cx="3357586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锁是一个抽象的数据结构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7715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2283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1141280"/>
              <a:ext cx="52864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一个二进制变量（锁定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解锁）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72470" y="1457128"/>
            <a:ext cx="3731578" cy="414114"/>
            <a:chOff x="1272470" y="1457128"/>
            <a:chExt cx="3731578" cy="414114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585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428728" y="1457128"/>
              <a:ext cx="3575320" cy="4141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Lock::Acquire()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2470" y="2079435"/>
            <a:ext cx="5939322" cy="323400"/>
            <a:chOff x="1272470" y="2102268"/>
            <a:chExt cx="5939322" cy="323400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228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425314" y="2102268"/>
              <a:ext cx="5786478" cy="3234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Lock::Release()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205850"/>
            <a:ext cx="4231163" cy="1380249"/>
            <a:chOff x="844893" y="2714626"/>
            <a:chExt cx="4231163" cy="1380249"/>
          </a:xfrm>
        </p:grpSpPr>
        <p:grpSp>
          <p:nvGrpSpPr>
            <p:cNvPr id="5" name="组合 4"/>
            <p:cNvGrpSpPr/>
            <p:nvPr/>
          </p:nvGrpSpPr>
          <p:grpSpPr>
            <a:xfrm>
              <a:off x="844893" y="2714626"/>
              <a:ext cx="3439075" cy="422607"/>
              <a:chOff x="844893" y="2714626"/>
              <a:chExt cx="3439075" cy="42260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57490" y="2714626"/>
                <a:ext cx="312647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使用锁来控制临界区访问</a:t>
                </a:r>
                <a:endParaRPr lang="en-GB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4893" y="2737123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423536" y="3171545"/>
              <a:ext cx="3652520" cy="92333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2">
                <a:buFont typeface="Monotype Sorts" charset="0"/>
                <a:buNone/>
              </a:pPr>
              <a:r>
                <a:rPr lang="en-US" altLang="zh-CN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-&gt;Acquire();</a:t>
              </a:r>
            </a:p>
            <a:p>
              <a:pPr marL="0" lvl="2">
                <a:buFont typeface="Monotype Sorts" charset="0"/>
                <a:buNone/>
              </a:pP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new_pid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= 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next_pid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++ ;</a:t>
              </a:r>
            </a:p>
            <a:p>
              <a:pPr marL="0" lvl="2">
                <a:buFont typeface="Monotype Sorts" charset="0"/>
                <a:buNone/>
              </a:pPr>
              <a:r>
                <a:rPr lang="en-US" altLang="zh-CN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-&gt;Release();</a:t>
              </a:r>
              <a:endPara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21" name="内容占位符 2"/>
          <p:cNvSpPr txBox="1">
            <a:spLocks/>
          </p:cNvSpPr>
          <p:nvPr/>
        </p:nvSpPr>
        <p:spPr>
          <a:xfrm>
            <a:off x="1423536" y="1771723"/>
            <a:ext cx="4156576" cy="415367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dirty="0" smtClean="0"/>
              <a:t>锁被释放前一直等待，然后得到锁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423536" y="2100790"/>
            <a:ext cx="3960440" cy="41249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dirty="0" smtClean="0"/>
              <a:t>释放锁，唤醒任何等待的进程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72470" y="1761926"/>
            <a:ext cx="5939322" cy="323400"/>
            <a:chOff x="1272470" y="2102268"/>
            <a:chExt cx="5939322" cy="32340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228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425314" y="2102268"/>
              <a:ext cx="5786478" cy="3234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Lock::Release()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5338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原子操作指令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014402"/>
            <a:ext cx="6192687" cy="414624"/>
            <a:chOff x="844893" y="1014402"/>
            <a:chExt cx="6192687" cy="414624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5" y="1014402"/>
              <a:ext cx="5894605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现代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体系结构都提供一些特殊的原子操作指令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9592" y="1408875"/>
            <a:ext cx="5311283" cy="408539"/>
            <a:chOff x="844893" y="1491630"/>
            <a:chExt cx="5311283" cy="408539"/>
          </a:xfrm>
        </p:grpSpPr>
        <p:sp>
          <p:nvSpPr>
            <p:cNvPr id="26" name="矩形 25"/>
            <p:cNvSpPr/>
            <p:nvPr/>
          </p:nvSpPr>
          <p:spPr>
            <a:xfrm>
              <a:off x="1157490" y="1491630"/>
              <a:ext cx="49986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测试和置位（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Test-and-Set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）指令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5000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2470" y="1808701"/>
            <a:ext cx="4728290" cy="1124794"/>
            <a:chOff x="1272470" y="1863334"/>
            <a:chExt cx="4728290" cy="1124794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9916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428728" y="1863334"/>
              <a:ext cx="263921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从内存单元中读取值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3634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428728" y="2235038"/>
              <a:ext cx="457203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测试该值是否为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（然后返回真或假）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6926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428728" y="2571750"/>
              <a:ext cx="263921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内存单元值设置为</a:t>
              </a:r>
              <a:r>
                <a:rPr lang="en-US" altLang="zh-CN" dirty="0" smtClean="0"/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316173" y="2982839"/>
            <a:ext cx="5128035" cy="159505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TestAndSet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(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*target)</a:t>
            </a:r>
            <a:r>
              <a:rPr lang="x-none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‏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{</a:t>
            </a:r>
          </a:p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rv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= *target;</a:t>
            </a:r>
          </a:p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*target 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return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rv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:</a:t>
            </a:r>
          </a:p>
          <a:p>
            <a:pPr indent="-341313">
              <a:lnSpc>
                <a:spcPct val="90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23422355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原子操作指令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805079"/>
            <a:ext cx="3583091" cy="788082"/>
            <a:chOff x="899592" y="1896653"/>
            <a:chExt cx="3583091" cy="788082"/>
          </a:xfrm>
        </p:grpSpPr>
        <p:sp>
          <p:nvSpPr>
            <p:cNvPr id="28" name="矩形 27"/>
            <p:cNvSpPr/>
            <p:nvPr/>
          </p:nvSpPr>
          <p:spPr>
            <a:xfrm>
              <a:off x="1212189" y="1896653"/>
              <a:ext cx="32704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交换指令（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exchange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9592" y="19191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7169" y="23967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483427" y="2268357"/>
              <a:ext cx="278608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交换内存中的两个值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327169" y="2614964"/>
            <a:ext cx="5556784" cy="149951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void Exchange (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*a,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*b)</a:t>
            </a:r>
            <a:r>
              <a:rPr lang="x-none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‏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{</a:t>
            </a:r>
          </a:p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temp = *a;</a:t>
            </a:r>
          </a:p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*a = *b;</a:t>
            </a:r>
          </a:p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*b = temp:</a:t>
            </a:r>
          </a:p>
          <a:p>
            <a:pPr indent="-341313">
              <a:lnSpc>
                <a:spcPct val="84000"/>
              </a:lnSpc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99592" y="1408875"/>
            <a:ext cx="5311283" cy="408539"/>
            <a:chOff x="844893" y="1491630"/>
            <a:chExt cx="5311283" cy="408539"/>
          </a:xfrm>
        </p:grpSpPr>
        <p:sp>
          <p:nvSpPr>
            <p:cNvPr id="11" name="矩形 10"/>
            <p:cNvSpPr/>
            <p:nvPr/>
          </p:nvSpPr>
          <p:spPr>
            <a:xfrm>
              <a:off x="1157490" y="1491630"/>
              <a:ext cx="49986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测试和置位（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Test-and-Set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）指令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8"/>
            <p:cNvSpPr txBox="1"/>
            <p:nvPr/>
          </p:nvSpPr>
          <p:spPr>
            <a:xfrm>
              <a:off x="844893" y="15000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99592" y="1014402"/>
            <a:ext cx="6192687" cy="414624"/>
            <a:chOff x="844893" y="1014402"/>
            <a:chExt cx="6192687" cy="414624"/>
          </a:xfrm>
        </p:grpSpPr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142975" y="1014402"/>
              <a:ext cx="5894605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现代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体系结构都提供一些特殊的原子操作指令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9984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85720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TS</a:t>
            </a:r>
            <a:r>
              <a:rPr lang="zh-CN" altLang="en-US" dirty="0" smtClean="0"/>
              <a:t>指令实现自旋锁</a:t>
            </a:r>
            <a:r>
              <a:rPr lang="en-US" altLang="zh-CN" dirty="0" smtClean="0"/>
              <a:t>(spinlock)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323528" y="1157126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class Lock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value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323528" y="2185900"/>
            <a:ext cx="3905378" cy="12003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while (</a:t>
            </a:r>
            <a:r>
              <a:rPr lang="en-US" altLang="zh-CN" sz="1800" b="1" spc="-8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test-and-set(value))</a:t>
            </a:r>
            <a:endParaRPr lang="en-US" altLang="zh-CN" sz="1800" b="1" spc="-8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; //spin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323528" y="3510442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value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234605" y="1506048"/>
            <a:ext cx="3236370" cy="2736916"/>
            <a:chOff x="4234605" y="1506048"/>
            <a:chExt cx="3236370" cy="2736916"/>
          </a:xfrm>
        </p:grpSpPr>
        <p:sp>
          <p:nvSpPr>
            <p:cNvPr id="20" name="矩形 19"/>
            <p:cNvSpPr/>
            <p:nvPr/>
          </p:nvSpPr>
          <p:spPr>
            <a:xfrm>
              <a:off x="4734671" y="1506048"/>
              <a:ext cx="2736304" cy="273691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4234605" y="1775988"/>
              <a:ext cx="500066" cy="425108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234605" y="3386229"/>
              <a:ext cx="474200" cy="409912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403648" y="4532460"/>
            <a:ext cx="5085480" cy="416378"/>
            <a:chOff x="1272470" y="4731990"/>
            <a:chExt cx="5085480" cy="41637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48603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4731990"/>
              <a:ext cx="492922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线程在等待的时候消耗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时间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95775" y="1619095"/>
            <a:ext cx="2867516" cy="1245415"/>
            <a:chOff x="4849128" y="1460049"/>
            <a:chExt cx="2867516" cy="1245415"/>
          </a:xfrm>
        </p:grpSpPr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4849128" y="1460049"/>
              <a:ext cx="2867516" cy="1245415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如果锁被释放，那么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TS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指令读取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0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并将值设置为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 </a:t>
              </a: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锁被设置为忙并且需要等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charset="0"/>
              </a:endParaRP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待完成</a:t>
              </a: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1964" y="203690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4795775" y="2842631"/>
            <a:ext cx="2867516" cy="1184310"/>
            <a:chOff x="4849128" y="2833973"/>
            <a:chExt cx="2867516" cy="118431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>
            <a:xfrm>
              <a:off x="4849128" y="2833973"/>
              <a:ext cx="2867516" cy="1184310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如果锁处于忙状态，那么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TS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指令读取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并将值设置为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 </a:t>
              </a: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不改变锁的状态并且需要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charset="0"/>
              </a:endParaRP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循环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1964" y="3435943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29202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85720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无忙等待锁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5583" y="772278"/>
            <a:ext cx="3250314" cy="2265591"/>
            <a:chOff x="385583" y="772278"/>
            <a:chExt cx="3250314" cy="2265591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385583" y="1221987"/>
              <a:ext cx="3250314" cy="181588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Lock::Acquire() </a:t>
              </a: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while (</a:t>
              </a:r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test-and-set(value))</a:t>
              </a:r>
              <a:endParaRPr lang="en-US" altLang="zh-CN" sz="1600" b="1" spc="-15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  ; //spin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altLang="zh-CN" sz="1600" b="1" spc="-150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Lock::Release() </a:t>
              </a:r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value = 0;</a:t>
              </a:r>
            </a:p>
            <a:p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  <a:endParaRPr lang="en-US" altLang="zh-CN" sz="1600" b="1" spc="-15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3686" y="77227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</a:rPr>
                <a:t>忙等待</a:t>
              </a:r>
              <a:endParaRPr lang="zh-CN" altLang="en-US" sz="2000" b="1" dirty="0">
                <a:solidFill>
                  <a:srgbClr val="11576A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67944" y="779275"/>
            <a:ext cx="4447376" cy="3465078"/>
            <a:chOff x="4067944" y="779275"/>
            <a:chExt cx="4447376" cy="3465078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4067944" y="1221987"/>
              <a:ext cx="4447376" cy="3022366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class Lock 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int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value = 0;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WaitQueue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q;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6" y="779275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</a:rPr>
                <a:t>无忙等待</a:t>
              </a:r>
              <a:endParaRPr lang="zh-CN" altLang="en-US" sz="2000" b="1" dirty="0">
                <a:solidFill>
                  <a:srgbClr val="11576A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83568" y="3795886"/>
            <a:ext cx="3101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如何使用交换指令来实现？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067944" y="2068844"/>
            <a:ext cx="4392488" cy="112646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while (test-and-set(value)) 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add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this TCB to wait queue q;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schedule();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067944" y="3318832"/>
            <a:ext cx="3843888" cy="95410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value = 0;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remove</a:t>
            </a: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one thread t from q;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wakeup(t)</a:t>
            </a: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972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原子操作指令锁的特征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1145" y="1258468"/>
            <a:ext cx="7493303" cy="349779"/>
            <a:chOff x="1111145" y="1258468"/>
            <a:chExt cx="7493303" cy="349779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13868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267402" y="1258468"/>
              <a:ext cx="7337046" cy="34977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适用于单处理器或者共享主存的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多处理器</a:t>
              </a:r>
              <a:r>
                <a:rPr lang="zh-CN" altLang="en-US" dirty="0" smtClean="0"/>
                <a:t>中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任意数量的进程同步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11145" y="1578807"/>
            <a:ext cx="2656588" cy="428628"/>
            <a:chOff x="1111145" y="1578807"/>
            <a:chExt cx="2656588" cy="428628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170716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267403" y="1578807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简单并且容易证明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11145" y="1951149"/>
            <a:ext cx="3156654" cy="416378"/>
            <a:chOff x="1111145" y="1951149"/>
            <a:chExt cx="3156654" cy="41637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20795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267403" y="1951149"/>
              <a:ext cx="300039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支持多临界区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3568" y="915566"/>
            <a:ext cx="1226777" cy="414624"/>
            <a:chOff x="683568" y="915566"/>
            <a:chExt cx="1226777" cy="414624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981651" y="915566"/>
              <a:ext cx="928694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优点</a:t>
              </a:r>
              <a:endParaRPr lang="zh-CN" altLang="en-US" dirty="0"/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683568" y="9300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3568" y="2309164"/>
            <a:ext cx="1226777" cy="414624"/>
            <a:chOff x="683568" y="2309164"/>
            <a:chExt cx="1226777" cy="414624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981651" y="2309164"/>
              <a:ext cx="928694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缺点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3568" y="232367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11145" y="2652066"/>
            <a:ext cx="3085216" cy="428628"/>
            <a:chOff x="1111145" y="2652066"/>
            <a:chExt cx="3085216" cy="428628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27804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267403" y="2652066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忙等待消耗处理器时间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11145" y="2994742"/>
            <a:ext cx="5514108" cy="700305"/>
            <a:chOff x="1111145" y="2994742"/>
            <a:chExt cx="5514108" cy="700305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3123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267403" y="2994742"/>
              <a:ext cx="5357850" cy="70030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可能导致饥饿</a:t>
              </a:r>
              <a:endParaRPr lang="en-US" altLang="zh-CN" dirty="0" smtClean="0"/>
            </a:p>
            <a:p>
              <a:pPr marL="0" indent="0"/>
              <a:r>
                <a:rPr lang="zh-CN" altLang="en-US" sz="1800" dirty="0" smtClean="0"/>
                <a:t>  进程离开临界区时有多个等待进程的情况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11145" y="3635860"/>
            <a:ext cx="7240441" cy="1028110"/>
            <a:chOff x="1111145" y="3635860"/>
            <a:chExt cx="7240441" cy="1028110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45" y="376422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267403" y="3635860"/>
              <a:ext cx="85725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solidFill>
                    <a:srgbClr val="C00000"/>
                  </a:solidFill>
                </a:rPr>
                <a:t>死锁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66810" y="3963665"/>
              <a:ext cx="6984776" cy="70030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sz="1800" dirty="0"/>
                <a:t>拥有临界</a:t>
              </a:r>
              <a:r>
                <a:rPr lang="zh-CN" altLang="en-US" sz="1800" dirty="0" smtClean="0"/>
                <a:t>区的低优先级进程</a:t>
              </a:r>
              <a:endParaRPr lang="en-US" altLang="zh-CN" sz="1800" dirty="0" smtClean="0"/>
            </a:p>
            <a:p>
              <a:pPr marL="0" indent="0"/>
              <a:r>
                <a:rPr lang="zh-CN" altLang="en-US" sz="1800" dirty="0" smtClean="0"/>
                <a:t>请求访问临界区的高优先级进程获得处理器并等待临界区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8771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42773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5249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同步方法总结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4402"/>
            <a:ext cx="4735219" cy="1128721"/>
            <a:chOff x="844893" y="1014402"/>
            <a:chExt cx="4735219" cy="1128721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1014402"/>
              <a:ext cx="4437136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锁是一种高级的同步抽象方法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4856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1357304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互斥可以使用锁来实现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82834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428728" y="1699981"/>
              <a:ext cx="3643338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需要硬件支持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29047"/>
            <a:ext cx="5655933" cy="1485911"/>
            <a:chOff x="844893" y="2029047"/>
            <a:chExt cx="5655933" cy="1485911"/>
          </a:xfrm>
        </p:grpSpPr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142976" y="2029047"/>
              <a:ext cx="3143272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常用的三种同步实现方法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4893" y="204356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5003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428728" y="2371949"/>
              <a:ext cx="37147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禁用中断（仅限于单处理器）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8429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428728" y="2714626"/>
              <a:ext cx="2357454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软件方法（复杂）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32001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428728" y="3071816"/>
              <a:ext cx="5072098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原子操作指令（单处理器或多处理器均可）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8635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130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851670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28371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61587" y="1482338"/>
            <a:ext cx="5317386" cy="369332"/>
            <a:chOff x="1861587" y="1482338"/>
            <a:chExt cx="5317386" cy="369332"/>
          </a:xfrm>
        </p:grpSpPr>
        <p:sp>
          <p:nvSpPr>
            <p:cNvPr id="7" name="矩形 6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没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进程在临界区时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，任何进程可进入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3909776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28371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1937495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有进程在临界区时，其他进程均不能进入临界区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9575563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2346434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等待进入临界区的进程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不能无限期等待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7911981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42773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2787774"/>
            <a:ext cx="4654629" cy="646331"/>
            <a:chOff x="1861587" y="1482338"/>
            <a:chExt cx="4654629" cy="646331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45035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不能进入临界区的进程，应释放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（如转换到阻塞状态）</a:t>
              </a: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601382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临界区的实现方法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75962" y="2745246"/>
            <a:ext cx="4320479" cy="855328"/>
            <a:chOff x="1373472" y="2777601"/>
            <a:chExt cx="4320479" cy="85532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671554" y="2784189"/>
              <a:ext cx="4022397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不同的临界区实现机制的比较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3472" y="27776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093" y="326009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929411" y="3132863"/>
              <a:ext cx="2385350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性能：并发级别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50193" y="1131590"/>
            <a:ext cx="4343758" cy="1307946"/>
            <a:chOff x="1350193" y="1131590"/>
            <a:chExt cx="4343758" cy="1307946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413699" y="1131590"/>
              <a:ext cx="31432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665526" y="1225090"/>
              <a:ext cx="4028425" cy="1214446"/>
              <a:chOff x="1671554" y="1488780"/>
              <a:chExt cx="4028425" cy="1214446"/>
            </a:xfrm>
          </p:grpSpPr>
          <p:sp>
            <p:nvSpPr>
              <p:cNvPr id="26" name="内容占位符 2"/>
              <p:cNvSpPr txBox="1">
                <a:spLocks/>
              </p:cNvSpPr>
              <p:nvPr/>
            </p:nvSpPr>
            <p:spPr>
              <a:xfrm>
                <a:off x="1671555" y="1488780"/>
                <a:ext cx="1456656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</a:pPr>
                <a:r>
                  <a:rPr lang="zh-CN" altLang="en-US" dirty="0"/>
                  <a:t>禁用中断</a:t>
                </a:r>
              </a:p>
            </p:txBody>
          </p:sp>
          <p:sp>
            <p:nvSpPr>
              <p:cNvPr id="28" name="内容占位符 2"/>
              <p:cNvSpPr txBox="1">
                <a:spLocks/>
              </p:cNvSpPr>
              <p:nvPr/>
            </p:nvSpPr>
            <p:spPr>
              <a:xfrm>
                <a:off x="1671555" y="1845970"/>
                <a:ext cx="4028424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 smtClean="0"/>
                  <a:t>软件方法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1671554" y="2203160"/>
                <a:ext cx="3116469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 smtClean="0"/>
                  <a:t>更高级的抽象方法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7" name="TextBox 21"/>
            <p:cNvSpPr txBox="1"/>
            <p:nvPr/>
          </p:nvSpPr>
          <p:spPr>
            <a:xfrm>
              <a:off x="1350193" y="124792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1350193" y="15909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350193" y="195664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35701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>
                <a:solidFill>
                  <a:srgbClr val="C00000"/>
                </a:solidFill>
              </a:rPr>
              <a:t>方法</a:t>
            </a:r>
            <a:r>
              <a:rPr lang="en-US" altLang="zh-CN" smtClean="0">
                <a:solidFill>
                  <a:srgbClr val="C00000"/>
                </a:solidFill>
              </a:rPr>
              <a:t>1</a:t>
            </a:r>
            <a:r>
              <a:rPr lang="zh-CN" altLang="en-US" smtClean="0">
                <a:solidFill>
                  <a:srgbClr val="C00000"/>
                </a:solidFill>
              </a:rPr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5347</TotalTime>
  <Words>2512</Words>
  <Application>Microsoft Office PowerPoint</Application>
  <PresentationFormat>全屏显示(16:9)</PresentationFormat>
  <Paragraphs>446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Monotype Sorts</vt:lpstr>
      <vt:lpstr>MS PGothic</vt:lpstr>
      <vt:lpstr>华文仿宋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Times New Roman</vt:lpstr>
      <vt:lpstr>Wingdings</vt:lpstr>
      <vt:lpstr>Office 主题</vt:lpstr>
      <vt:lpstr>PowerPoint 演示文稿</vt:lpstr>
      <vt:lpstr>临界区(Critical Section)</vt:lpstr>
      <vt:lpstr>临界区的访问规则</vt:lpstr>
      <vt:lpstr>临界区的访问规则</vt:lpstr>
      <vt:lpstr>临界区的访问规则</vt:lpstr>
      <vt:lpstr>临界区的访问规则</vt:lpstr>
      <vt:lpstr>临界区的访问规则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威</cp:lastModifiedBy>
  <cp:revision>810</cp:revision>
  <dcterms:created xsi:type="dcterms:W3CDTF">2015-01-11T06:38:50Z</dcterms:created>
  <dcterms:modified xsi:type="dcterms:W3CDTF">2020-09-03T02:12:51Z</dcterms:modified>
</cp:coreProperties>
</file>