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3" r:id="rId4"/>
    <p:sldId id="268" r:id="rId5"/>
    <p:sldId id="269" r:id="rId6"/>
    <p:sldId id="271" r:id="rId7"/>
    <p:sldId id="272" r:id="rId8"/>
    <p:sldId id="273" r:id="rId9"/>
    <p:sldId id="274" r:id="rId10"/>
    <p:sldId id="275" r:id="rId11"/>
    <p:sldId id="293" r:id="rId12"/>
    <p:sldId id="294" r:id="rId13"/>
    <p:sldId id="295" r:id="rId14"/>
    <p:sldId id="296" r:id="rId15"/>
    <p:sldId id="276" r:id="rId16"/>
    <p:sldId id="277" r:id="rId17"/>
    <p:sldId id="278" r:id="rId18"/>
    <p:sldId id="280" r:id="rId19"/>
    <p:sldId id="281" r:id="rId20"/>
    <p:sldId id="282" r:id="rId21"/>
    <p:sldId id="283" r:id="rId22"/>
    <p:sldId id="284" r:id="rId23"/>
    <p:sldId id="285" r:id="rId24"/>
    <p:sldId id="287" r:id="rId25"/>
    <p:sldId id="288" r:id="rId26"/>
    <p:sldId id="289" r:id="rId27"/>
    <p:sldId id="290" r:id="rId28"/>
    <p:sldId id="291" r:id="rId29"/>
    <p:sldId id="292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7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76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34073-E630-4A1D-AE74-C770515093EC}" type="datetimeFigureOut">
              <a:rPr lang="zh-CN" altLang="en-US" smtClean="0"/>
              <a:t>2019/11/10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E4147-936D-45F4-8AA9-92BF6BF40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903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E4147-936D-45F4-8AA9-92BF6BF405A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746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  <a:t>2019/11/10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54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  <a:t>2019/11/10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793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  <a:t>2019/11/10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03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  <a:t>2019/11/10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14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  <a:t>2019/11/10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2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  <a:t>2019/11/10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45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  <a:t>2019/11/10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40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  <a:t>2019/11/10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01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  <a:t>2019/11/10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30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  <a:t>2019/11/10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897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  <a:t>2019/11/10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56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23" y="0"/>
            <a:ext cx="12197423" cy="685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2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953001" y="285752"/>
            <a:ext cx="28575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内容摘要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509537" y="1300993"/>
            <a:ext cx="10668000" cy="2493725"/>
            <a:chOff x="1132153" y="975745"/>
            <a:chExt cx="8001000" cy="1870294"/>
          </a:xfrm>
        </p:grpSpPr>
        <p:sp>
          <p:nvSpPr>
            <p:cNvPr id="16386" name="TextBox 10"/>
            <p:cNvSpPr txBox="1">
              <a:spLocks noChangeArrowheads="1"/>
            </p:cNvSpPr>
            <p:nvPr/>
          </p:nvSpPr>
          <p:spPr bwMode="auto">
            <a:xfrm>
              <a:off x="1489340" y="975745"/>
              <a:ext cx="6858000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189" indent="-457189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667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itchFamily="18" charset="0"/>
                </a:rPr>
                <a:t>启动</a:t>
              </a:r>
              <a:endPara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endParaRPr>
            </a:p>
          </p:txBody>
        </p:sp>
        <p:sp>
          <p:nvSpPr>
            <p:cNvPr id="16387" name="矩形 8"/>
            <p:cNvSpPr>
              <a:spLocks noChangeArrowheads="1"/>
            </p:cNvSpPr>
            <p:nvPr/>
          </p:nvSpPr>
          <p:spPr bwMode="auto">
            <a:xfrm>
              <a:off x="1132153" y="1012257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16388" name="TextBox 16"/>
            <p:cNvSpPr txBox="1">
              <a:spLocks noChangeArrowheads="1"/>
            </p:cNvSpPr>
            <p:nvPr/>
          </p:nvSpPr>
          <p:spPr bwMode="auto">
            <a:xfrm>
              <a:off x="1355990" y="1328170"/>
              <a:ext cx="7777163" cy="346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990575" lvl="1" indent="-38099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667" b="1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计算机体系结构概述</a:t>
              </a:r>
            </a:p>
          </p:txBody>
        </p:sp>
        <p:pic>
          <p:nvPicPr>
            <p:cNvPr id="16389" name="图片 17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38565" y="140595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90" name="TextBox 19"/>
            <p:cNvSpPr txBox="1">
              <a:spLocks noChangeArrowheads="1"/>
            </p:cNvSpPr>
            <p:nvPr/>
          </p:nvSpPr>
          <p:spPr bwMode="auto">
            <a:xfrm>
              <a:off x="1355990" y="1666307"/>
              <a:ext cx="7777163" cy="346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990575" lvl="1" indent="-38099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667" b="1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计算机内存和硬盘布局</a:t>
              </a:r>
            </a:p>
          </p:txBody>
        </p:sp>
        <p:pic>
          <p:nvPicPr>
            <p:cNvPr id="16391" name="图片 2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38565" y="174250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92" name="TextBox 21"/>
            <p:cNvSpPr txBox="1">
              <a:spLocks noChangeArrowheads="1"/>
            </p:cNvSpPr>
            <p:nvPr/>
          </p:nvSpPr>
          <p:spPr bwMode="auto">
            <a:xfrm>
              <a:off x="1355990" y="2023495"/>
              <a:ext cx="7777163" cy="346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990575" lvl="1" indent="-38099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系统启动流程</a:t>
              </a:r>
            </a:p>
          </p:txBody>
        </p:sp>
        <p:pic>
          <p:nvPicPr>
            <p:cNvPr id="16393" name="图片 22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38565" y="209969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94" name="TextBox 25"/>
            <p:cNvSpPr txBox="1">
              <a:spLocks noChangeArrowheads="1"/>
            </p:cNvSpPr>
            <p:nvPr/>
          </p:nvSpPr>
          <p:spPr bwMode="auto">
            <a:xfrm>
              <a:off x="1489340" y="2499742"/>
              <a:ext cx="6858000" cy="346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189" indent="-457189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667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中断、异常和系统调用</a:t>
              </a:r>
            </a:p>
          </p:txBody>
        </p:sp>
        <p:sp>
          <p:nvSpPr>
            <p:cNvPr id="16395" name="矩形 26"/>
            <p:cNvSpPr>
              <a:spLocks noChangeArrowheads="1"/>
            </p:cNvSpPr>
            <p:nvPr/>
          </p:nvSpPr>
          <p:spPr bwMode="auto">
            <a:xfrm>
              <a:off x="1132153" y="2475930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>
                <a:latin typeface="Calibri" pitchFamily="34" charset="0"/>
              </a:endParaRPr>
            </a:p>
          </p:txBody>
        </p:sp>
      </p:grpSp>
      <p:pic>
        <p:nvPicPr>
          <p:cNvPr id="37" name="图片 36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088"/>
            <a:ext cx="12187965" cy="6855912"/>
          </a:xfrm>
          <a:prstGeom prst="rect">
            <a:avLst/>
          </a:prstGeom>
        </p:spPr>
      </p:pic>
      <p:pic>
        <p:nvPicPr>
          <p:cNvPr id="38" name="图片 37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7979" y="2571744"/>
            <a:ext cx="6121819" cy="161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381251" y="285752"/>
            <a:ext cx="78105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中断、异常和系统调用比较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381001" y="1024467"/>
            <a:ext cx="5905500" cy="1817627"/>
            <a:chOff x="285750" y="768350"/>
            <a:chExt cx="4429125" cy="1363220"/>
          </a:xfrm>
        </p:grpSpPr>
        <p:sp>
          <p:nvSpPr>
            <p:cNvPr id="23554" name="TextBox 21"/>
            <p:cNvSpPr txBox="1">
              <a:spLocks noChangeArrowheads="1"/>
            </p:cNvSpPr>
            <p:nvPr/>
          </p:nvSpPr>
          <p:spPr bwMode="auto">
            <a:xfrm>
              <a:off x="642937" y="768350"/>
              <a:ext cx="3429000" cy="315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133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源头</a:t>
              </a:r>
            </a:p>
          </p:txBody>
        </p:sp>
        <p:sp>
          <p:nvSpPr>
            <p:cNvPr id="23555" name="矩形 22"/>
            <p:cNvSpPr>
              <a:spLocks noChangeArrowheads="1"/>
            </p:cNvSpPr>
            <p:nvPr/>
          </p:nvSpPr>
          <p:spPr bwMode="auto">
            <a:xfrm>
              <a:off x="285750" y="776287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>
                <a:latin typeface="Calibri" pitchFamily="34" charset="0"/>
              </a:endParaRPr>
            </a:p>
          </p:txBody>
        </p:sp>
        <p:sp>
          <p:nvSpPr>
            <p:cNvPr id="23556" name="TextBox 23"/>
            <p:cNvSpPr txBox="1">
              <a:spLocks noChangeArrowheads="1"/>
            </p:cNvSpPr>
            <p:nvPr/>
          </p:nvSpPr>
          <p:spPr bwMode="auto">
            <a:xfrm>
              <a:off x="966787" y="1054100"/>
              <a:ext cx="3357563" cy="315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133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中断：外设</a:t>
              </a:r>
            </a:p>
          </p:txBody>
        </p:sp>
        <p:pic>
          <p:nvPicPr>
            <p:cNvPr id="23557" name="图片 24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2162" y="114776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58" name="TextBox 25"/>
            <p:cNvSpPr txBox="1">
              <a:spLocks noChangeArrowheads="1"/>
            </p:cNvSpPr>
            <p:nvPr/>
          </p:nvSpPr>
          <p:spPr bwMode="auto">
            <a:xfrm>
              <a:off x="500062" y="1385885"/>
              <a:ext cx="4214813" cy="266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>
                <a:lnSpc>
                  <a:spcPct val="80000"/>
                </a:lnSpc>
              </a:pPr>
              <a:r>
                <a:rPr lang="zh-CN" altLang="en-US" sz="2133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异常</a:t>
              </a:r>
              <a:r>
                <a:rPr lang="zh-CN" altLang="en-US" sz="2133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：应用程序意想不到的行为</a:t>
              </a:r>
            </a:p>
          </p:txBody>
        </p:sp>
        <p:pic>
          <p:nvPicPr>
            <p:cNvPr id="23559" name="图片 2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2162" y="142716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60" name="TextBox 27"/>
            <p:cNvSpPr txBox="1">
              <a:spLocks noChangeArrowheads="1"/>
            </p:cNvSpPr>
            <p:nvPr/>
          </p:nvSpPr>
          <p:spPr bwMode="auto">
            <a:xfrm>
              <a:off x="500061" y="1668462"/>
              <a:ext cx="4143380" cy="463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1">
                <a:lnSpc>
                  <a:spcPct val="80000"/>
                </a:lnSpc>
              </a:pPr>
              <a:r>
                <a:rPr lang="zh-CN" altLang="en-US" sz="2133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系统</a:t>
              </a:r>
              <a:r>
                <a:rPr lang="zh-CN" altLang="en-US" sz="2133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调用：应用程序请求操作提供</a:t>
              </a:r>
              <a:endParaRPr lang="en-US" altLang="zh-CN" sz="2133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1">
                <a:lnSpc>
                  <a:spcPct val="80000"/>
                </a:lnSpc>
              </a:pPr>
              <a:r>
                <a:rPr lang="en-US" altLang="zh-CN" sz="2133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            </a:t>
              </a:r>
              <a:r>
                <a:rPr lang="zh-CN" altLang="en-US" sz="2133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服务</a:t>
              </a:r>
            </a:p>
          </p:txBody>
        </p:sp>
        <p:pic>
          <p:nvPicPr>
            <p:cNvPr id="23561" name="图片 2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2162" y="171132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0" name="组合 19"/>
          <p:cNvGrpSpPr/>
          <p:nvPr/>
        </p:nvGrpSpPr>
        <p:grpSpPr>
          <a:xfrm>
            <a:off x="381000" y="2751661"/>
            <a:ext cx="5384800" cy="1559294"/>
            <a:chOff x="285750" y="2063745"/>
            <a:chExt cx="4038600" cy="1169470"/>
          </a:xfrm>
        </p:grpSpPr>
        <p:sp>
          <p:nvSpPr>
            <p:cNvPr id="23562" name="TextBox 11"/>
            <p:cNvSpPr txBox="1">
              <a:spLocks noChangeArrowheads="1"/>
            </p:cNvSpPr>
            <p:nvPr/>
          </p:nvSpPr>
          <p:spPr bwMode="auto">
            <a:xfrm>
              <a:off x="642937" y="2127245"/>
              <a:ext cx="3429000" cy="266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133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响应方式 </a:t>
              </a:r>
            </a:p>
          </p:txBody>
        </p:sp>
        <p:sp>
          <p:nvSpPr>
            <p:cNvPr id="23563" name="矩形 12"/>
            <p:cNvSpPr>
              <a:spLocks noChangeArrowheads="1"/>
            </p:cNvSpPr>
            <p:nvPr/>
          </p:nvSpPr>
          <p:spPr bwMode="auto">
            <a:xfrm>
              <a:off x="285750" y="2063745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23564" name="TextBox 13"/>
            <p:cNvSpPr txBox="1">
              <a:spLocks noChangeArrowheads="1"/>
            </p:cNvSpPr>
            <p:nvPr/>
          </p:nvSpPr>
          <p:spPr bwMode="auto">
            <a:xfrm>
              <a:off x="966787" y="2333694"/>
              <a:ext cx="3357563" cy="315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133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中断：异步</a:t>
              </a:r>
            </a:p>
          </p:txBody>
        </p:sp>
        <p:pic>
          <p:nvPicPr>
            <p:cNvPr id="23565" name="图片 14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2162" y="242735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66" name="TextBox 15"/>
            <p:cNvSpPr txBox="1">
              <a:spLocks noChangeArrowheads="1"/>
            </p:cNvSpPr>
            <p:nvPr/>
          </p:nvSpPr>
          <p:spPr bwMode="auto">
            <a:xfrm>
              <a:off x="500062" y="2678112"/>
              <a:ext cx="3214688" cy="266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>
                <a:lnSpc>
                  <a:spcPct val="80000"/>
                </a:lnSpc>
              </a:pPr>
              <a:r>
                <a:rPr lang="zh-CN" altLang="en-US" sz="2133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异常</a:t>
              </a:r>
              <a:r>
                <a:rPr lang="zh-CN" altLang="en-US" sz="2133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：同步</a:t>
              </a:r>
            </a:p>
          </p:txBody>
        </p:sp>
        <p:pic>
          <p:nvPicPr>
            <p:cNvPr id="23567" name="图片 1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2162" y="271938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68" name="TextBox 17"/>
            <p:cNvSpPr txBox="1">
              <a:spLocks noChangeArrowheads="1"/>
            </p:cNvSpPr>
            <p:nvPr/>
          </p:nvSpPr>
          <p:spPr bwMode="auto">
            <a:xfrm>
              <a:off x="500062" y="2967036"/>
              <a:ext cx="3214688" cy="266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>
                <a:lnSpc>
                  <a:spcPct val="80000"/>
                </a:lnSpc>
              </a:pPr>
              <a:r>
                <a:rPr lang="zh-CN" altLang="en-US" sz="2133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系统</a:t>
              </a:r>
              <a:r>
                <a:rPr lang="zh-CN" altLang="en-US" sz="2133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调用：异步或同步</a:t>
              </a:r>
            </a:p>
          </p:txBody>
        </p:sp>
        <p:pic>
          <p:nvPicPr>
            <p:cNvPr id="23569" name="图片 1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2162" y="300989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" name="组合 20"/>
          <p:cNvGrpSpPr/>
          <p:nvPr/>
        </p:nvGrpSpPr>
        <p:grpSpPr>
          <a:xfrm>
            <a:off x="381000" y="4269316"/>
            <a:ext cx="5694680" cy="2120206"/>
            <a:chOff x="285750" y="3201986"/>
            <a:chExt cx="4271010" cy="1590154"/>
          </a:xfrm>
        </p:grpSpPr>
        <p:sp>
          <p:nvSpPr>
            <p:cNvPr id="23570" name="TextBox 19"/>
            <p:cNvSpPr txBox="1">
              <a:spLocks noChangeArrowheads="1"/>
            </p:cNvSpPr>
            <p:nvPr/>
          </p:nvSpPr>
          <p:spPr bwMode="auto">
            <a:xfrm>
              <a:off x="642937" y="3275011"/>
              <a:ext cx="3429000" cy="266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133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处理机制</a:t>
              </a:r>
            </a:p>
          </p:txBody>
        </p:sp>
        <p:sp>
          <p:nvSpPr>
            <p:cNvPr id="23571" name="矩形 29"/>
            <p:cNvSpPr>
              <a:spLocks noChangeArrowheads="1"/>
            </p:cNvSpPr>
            <p:nvPr/>
          </p:nvSpPr>
          <p:spPr bwMode="auto">
            <a:xfrm>
              <a:off x="285750" y="3201986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23572" name="TextBox 30"/>
            <p:cNvSpPr txBox="1">
              <a:spLocks noChangeArrowheads="1"/>
            </p:cNvSpPr>
            <p:nvPr/>
          </p:nvSpPr>
          <p:spPr bwMode="auto">
            <a:xfrm>
              <a:off x="984885" y="3470273"/>
              <a:ext cx="3571875" cy="561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133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中断：持续，对用户应用程序</a:t>
              </a:r>
              <a:endParaRPr lang="en-US" altLang="zh-CN" sz="2133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2133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     是透明的</a:t>
              </a:r>
            </a:p>
          </p:txBody>
        </p:sp>
        <p:pic>
          <p:nvPicPr>
            <p:cNvPr id="23573" name="图片 31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2162" y="355441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74" name="TextBox 32"/>
            <p:cNvSpPr txBox="1">
              <a:spLocks noChangeArrowheads="1"/>
            </p:cNvSpPr>
            <p:nvPr/>
          </p:nvSpPr>
          <p:spPr bwMode="auto">
            <a:xfrm>
              <a:off x="500062" y="4041773"/>
              <a:ext cx="3929065" cy="463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1">
                <a:lnSpc>
                  <a:spcPct val="80000"/>
                </a:lnSpc>
              </a:pPr>
              <a:r>
                <a:rPr lang="zh-CN" altLang="en-US" sz="2133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异常</a:t>
              </a:r>
              <a:r>
                <a:rPr lang="zh-CN" altLang="en-US" sz="2133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：杀死或者重新执行意想不到的</a:t>
              </a:r>
              <a:endParaRPr lang="en-US" altLang="zh-CN" sz="2133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1">
                <a:lnSpc>
                  <a:spcPct val="80000"/>
                </a:lnSpc>
              </a:pPr>
              <a:r>
                <a:rPr lang="zh-CN" altLang="en-US" sz="2133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     应用程序指令</a:t>
              </a:r>
            </a:p>
          </p:txBody>
        </p:sp>
        <p:pic>
          <p:nvPicPr>
            <p:cNvPr id="23575" name="图片 33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2162" y="408622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76" name="TextBox 34"/>
            <p:cNvSpPr txBox="1">
              <a:spLocks noChangeArrowheads="1"/>
            </p:cNvSpPr>
            <p:nvPr/>
          </p:nvSpPr>
          <p:spPr bwMode="auto">
            <a:xfrm>
              <a:off x="500062" y="4525961"/>
              <a:ext cx="3214688" cy="266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>
                <a:lnSpc>
                  <a:spcPct val="80000"/>
                </a:lnSpc>
              </a:pPr>
              <a:r>
                <a:rPr lang="zh-CN" altLang="en-US" sz="2133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系统</a:t>
              </a:r>
              <a:r>
                <a:rPr lang="zh-CN" altLang="en-US" sz="2133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调用：等待和持续</a:t>
              </a:r>
            </a:p>
          </p:txBody>
        </p:sp>
        <p:pic>
          <p:nvPicPr>
            <p:cNvPr id="23577" name="图片 35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2162" y="456882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088" y="1421369"/>
            <a:ext cx="6454147" cy="4613247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7851692" y="4773150"/>
            <a:ext cx="0" cy="695869"/>
          </a:xfrm>
          <a:prstGeom prst="straightConnector1">
            <a:avLst/>
          </a:prstGeom>
          <a:ln w="381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8139724" y="3084093"/>
            <a:ext cx="0" cy="613740"/>
          </a:xfrm>
          <a:prstGeom prst="straightConnector1">
            <a:avLst/>
          </a:prstGeom>
          <a:ln w="381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7650504" y="1902880"/>
            <a:ext cx="0" cy="1778003"/>
          </a:xfrm>
          <a:prstGeom prst="straightConnector1">
            <a:avLst/>
          </a:prstGeom>
          <a:ln w="381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11070221" y="4508366"/>
            <a:ext cx="0" cy="1017028"/>
          </a:xfrm>
          <a:prstGeom prst="straightConnector1">
            <a:avLst/>
          </a:prstGeom>
          <a:ln w="381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10462313" y="3048089"/>
            <a:ext cx="0" cy="306759"/>
          </a:xfrm>
          <a:prstGeom prst="straightConnector1">
            <a:avLst/>
          </a:prstGeom>
          <a:ln w="381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6981000" y="1864207"/>
            <a:ext cx="480053" cy="1479087"/>
          </a:xfrm>
          <a:prstGeom prst="straightConnector1">
            <a:avLst/>
          </a:prstGeom>
          <a:ln w="381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96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2" y="863887"/>
            <a:ext cx="12042138" cy="458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31" y="0"/>
            <a:ext cx="105623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15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91" y="1274618"/>
            <a:ext cx="12057209" cy="399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57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12" y="0"/>
            <a:ext cx="64565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50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4095771" y="285751"/>
            <a:ext cx="485774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中断处理机制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186821" y="3105791"/>
            <a:ext cx="5433489" cy="995272"/>
            <a:chOff x="890115" y="2329344"/>
            <a:chExt cx="4075117" cy="746454"/>
          </a:xfrm>
        </p:grpSpPr>
        <p:sp>
          <p:nvSpPr>
            <p:cNvPr id="24586" name="TextBox 7"/>
            <p:cNvSpPr txBox="1">
              <a:spLocks noChangeArrowheads="1"/>
            </p:cNvSpPr>
            <p:nvPr/>
          </p:nvSpPr>
          <p:spPr bwMode="auto">
            <a:xfrm>
              <a:off x="1036142" y="2329344"/>
              <a:ext cx="3929090" cy="746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>
                <a:spcBef>
                  <a:spcPct val="20000"/>
                </a:spcBef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依据内部或外部事件设置中</a:t>
              </a:r>
              <a:endPara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2">
                <a:spcBef>
                  <a:spcPct val="20000"/>
                </a:spcBef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断标志</a:t>
              </a:r>
            </a:p>
          </p:txBody>
        </p:sp>
        <p:pic>
          <p:nvPicPr>
            <p:cNvPr id="2458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0115" y="244840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组合 5"/>
          <p:cNvGrpSpPr/>
          <p:nvPr/>
        </p:nvGrpSpPr>
        <p:grpSpPr>
          <a:xfrm>
            <a:off x="143339" y="3992675"/>
            <a:ext cx="6559523" cy="995272"/>
            <a:chOff x="107504" y="2994507"/>
            <a:chExt cx="4919642" cy="746454"/>
          </a:xfrm>
        </p:grpSpPr>
        <p:sp>
          <p:nvSpPr>
            <p:cNvPr id="24588" name="TextBox 9"/>
            <p:cNvSpPr txBox="1">
              <a:spLocks noChangeArrowheads="1"/>
            </p:cNvSpPr>
            <p:nvPr/>
          </p:nvSpPr>
          <p:spPr bwMode="auto">
            <a:xfrm>
              <a:off x="107504" y="2994507"/>
              <a:ext cx="4919642" cy="746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828754" lvl="2" indent="-609585">
                <a:spcBef>
                  <a:spcPct val="20000"/>
                </a:spcBef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依据中断向量调用相应中断</a:t>
              </a:r>
              <a:endPara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828754" lvl="2" indent="-609585">
                <a:spcBef>
                  <a:spcPct val="20000"/>
                </a:spcBef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服务例程</a:t>
              </a:r>
            </a:p>
          </p:txBody>
        </p:sp>
        <p:pic>
          <p:nvPicPr>
            <p:cNvPr id="24589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0115" y="313261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" name="组合 1"/>
          <p:cNvGrpSpPr/>
          <p:nvPr/>
        </p:nvGrpSpPr>
        <p:grpSpPr>
          <a:xfrm>
            <a:off x="313864" y="1700809"/>
            <a:ext cx="6096043" cy="1497644"/>
            <a:chOff x="235398" y="1275606"/>
            <a:chExt cx="4572032" cy="1123233"/>
          </a:xfrm>
        </p:grpSpPr>
        <p:sp>
          <p:nvSpPr>
            <p:cNvPr id="24584" name="TextBox 4"/>
            <p:cNvSpPr txBox="1">
              <a:spLocks noChangeArrowheads="1"/>
            </p:cNvSpPr>
            <p:nvPr/>
          </p:nvSpPr>
          <p:spPr bwMode="auto">
            <a:xfrm>
              <a:off x="235398" y="1652385"/>
              <a:ext cx="4572032" cy="746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990575" lvl="1" indent="-380990">
                <a:spcBef>
                  <a:spcPct val="20000"/>
                </a:spcBef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在CPU初始化时设置中断使能</a:t>
              </a:r>
              <a:endPara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990575" lvl="1" indent="-380990">
                <a:spcBef>
                  <a:spcPct val="20000"/>
                </a:spcBef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标志</a:t>
              </a:r>
            </a:p>
          </p:txBody>
        </p:sp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356715" y="1675294"/>
              <a:ext cx="370534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22" name="Rectangle 1"/>
            <p:cNvSpPr>
              <a:spLocks noChangeArrowheads="1"/>
            </p:cNvSpPr>
            <p:nvPr/>
          </p:nvSpPr>
          <p:spPr bwMode="auto">
            <a:xfrm>
              <a:off x="395536" y="1275606"/>
              <a:ext cx="1162818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zh-CN" altLang="en-US" sz="2667" b="1" u="sng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硬件处理</a:t>
              </a:r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088" y="1421369"/>
            <a:ext cx="6454147" cy="461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23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714751" y="285752"/>
            <a:ext cx="485774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中断和异常处理机制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35360" y="1220756"/>
            <a:ext cx="10858576" cy="2445804"/>
            <a:chOff x="642910" y="857238"/>
            <a:chExt cx="8143932" cy="1834353"/>
          </a:xfrm>
        </p:grpSpPr>
        <p:sp>
          <p:nvSpPr>
            <p:cNvPr id="24584" name="TextBox 4"/>
            <p:cNvSpPr txBox="1">
              <a:spLocks noChangeArrowheads="1"/>
            </p:cNvSpPr>
            <p:nvPr/>
          </p:nvSpPr>
          <p:spPr bwMode="auto">
            <a:xfrm>
              <a:off x="642910" y="857238"/>
              <a:ext cx="6858000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990575" lvl="1" indent="-380990">
                <a:spcBef>
                  <a:spcPct val="20000"/>
                </a:spcBef>
              </a:pPr>
              <a:r>
                <a:rPr lang="zh-CN" altLang="en-US" sz="2667" b="1" u="sng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软件</a:t>
              </a:r>
            </a:p>
          </p:txBody>
        </p:sp>
        <p:sp>
          <p:nvSpPr>
            <p:cNvPr id="24586" name="TextBox 7"/>
            <p:cNvSpPr txBox="1">
              <a:spLocks noChangeArrowheads="1"/>
            </p:cNvSpPr>
            <p:nvPr/>
          </p:nvSpPr>
          <p:spPr bwMode="auto">
            <a:xfrm>
              <a:off x="1000100" y="1273724"/>
              <a:ext cx="7777162" cy="346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>
                <a:lnSpc>
                  <a:spcPct val="90000"/>
                </a:lnSpc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现场保存（编译器）</a:t>
              </a:r>
            </a:p>
          </p:txBody>
        </p:sp>
        <p:pic>
          <p:nvPicPr>
            <p:cNvPr id="2458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35095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588" name="TextBox 9"/>
            <p:cNvSpPr txBox="1">
              <a:spLocks noChangeArrowheads="1"/>
            </p:cNvSpPr>
            <p:nvPr/>
          </p:nvSpPr>
          <p:spPr bwMode="auto">
            <a:xfrm>
              <a:off x="1009680" y="1630914"/>
              <a:ext cx="7777162" cy="346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>
                <a:lnSpc>
                  <a:spcPct val="90000"/>
                </a:lnSpc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中断服务处理（服务例程）</a:t>
              </a:r>
            </a:p>
          </p:txBody>
        </p:sp>
        <p:pic>
          <p:nvPicPr>
            <p:cNvPr id="24589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70814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Box 7"/>
            <p:cNvSpPr txBox="1">
              <a:spLocks noChangeArrowheads="1"/>
            </p:cNvSpPr>
            <p:nvPr/>
          </p:nvSpPr>
          <p:spPr bwMode="auto">
            <a:xfrm>
              <a:off x="1000100" y="1988104"/>
              <a:ext cx="7777162" cy="346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>
                <a:lnSpc>
                  <a:spcPct val="90000"/>
                </a:lnSpc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清除中断标记（服务例程） </a:t>
              </a:r>
            </a:p>
          </p:txBody>
        </p:sp>
        <p:pic>
          <p:nvPicPr>
            <p:cNvPr id="2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206533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TextBox 9"/>
            <p:cNvSpPr txBox="1">
              <a:spLocks noChangeArrowheads="1"/>
            </p:cNvSpPr>
            <p:nvPr/>
          </p:nvSpPr>
          <p:spPr bwMode="auto">
            <a:xfrm>
              <a:off x="1009680" y="2345294"/>
              <a:ext cx="7777162" cy="346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>
                <a:lnSpc>
                  <a:spcPct val="90000"/>
                </a:lnSpc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现场恢复（编译器）</a:t>
              </a:r>
            </a:p>
          </p:txBody>
        </p:sp>
        <p:pic>
          <p:nvPicPr>
            <p:cNvPr id="29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242252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088" y="1421369"/>
            <a:ext cx="6454147" cy="461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4953010" y="285751"/>
            <a:ext cx="323850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中断嵌套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69778" y="1379366"/>
            <a:ext cx="10704023" cy="1947088"/>
            <a:chOff x="802333" y="1034524"/>
            <a:chExt cx="8028017" cy="1460316"/>
          </a:xfrm>
        </p:grpSpPr>
        <p:sp>
          <p:nvSpPr>
            <p:cNvPr id="24584" name="TextBox 4"/>
            <p:cNvSpPr txBox="1">
              <a:spLocks noChangeArrowheads="1"/>
            </p:cNvSpPr>
            <p:nvPr/>
          </p:nvSpPr>
          <p:spPr bwMode="auto">
            <a:xfrm>
              <a:off x="1157957" y="1034524"/>
              <a:ext cx="6858000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硬件中断服务例程可被打断</a:t>
              </a:r>
              <a:endPara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802333" y="1056749"/>
              <a:ext cx="370534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24586" name="TextBox 7"/>
            <p:cNvSpPr txBox="1">
              <a:spLocks noChangeArrowheads="1"/>
            </p:cNvSpPr>
            <p:nvPr/>
          </p:nvSpPr>
          <p:spPr bwMode="auto">
            <a:xfrm>
              <a:off x="1043608" y="1451010"/>
              <a:ext cx="7777162" cy="346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990575" lvl="1" indent="-380990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不同硬件中断源可能硬件中断处理时出现</a:t>
              </a:r>
              <a:endParaRPr lang="zh-CN" altLang="en-US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pic>
          <p:nvPicPr>
            <p:cNvPr id="2458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35733" y="152824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588" name="TextBox 9"/>
            <p:cNvSpPr txBox="1">
              <a:spLocks noChangeArrowheads="1"/>
            </p:cNvSpPr>
            <p:nvPr/>
          </p:nvSpPr>
          <p:spPr bwMode="auto">
            <a:xfrm>
              <a:off x="1053188" y="1808200"/>
              <a:ext cx="7777162" cy="346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>
                <a:lnSpc>
                  <a:spcPct val="90000"/>
                </a:lnSpc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硬件中断服务例程中需要临时禁止中断请求</a:t>
              </a:r>
              <a:endParaRPr lang="zh-CN" altLang="en-US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pic>
          <p:nvPicPr>
            <p:cNvPr id="24589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35733" y="188543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Box 7"/>
            <p:cNvSpPr txBox="1">
              <a:spLocks noChangeArrowheads="1"/>
            </p:cNvSpPr>
            <p:nvPr/>
          </p:nvSpPr>
          <p:spPr bwMode="auto">
            <a:xfrm>
              <a:off x="1043608" y="2117765"/>
              <a:ext cx="7777162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>
                <a:buNone/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中断请求会保持到</a:t>
              </a: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CPU</a:t>
              </a: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做出响应</a:t>
              </a:r>
              <a:endPara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2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35733" y="224262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1069778" y="3284380"/>
            <a:ext cx="10691249" cy="994581"/>
            <a:chOff x="802333" y="2463284"/>
            <a:chExt cx="8018437" cy="745936"/>
          </a:xfrm>
        </p:grpSpPr>
        <p:sp>
          <p:nvSpPr>
            <p:cNvPr id="52" name="TextBox 4"/>
            <p:cNvSpPr txBox="1">
              <a:spLocks noChangeArrowheads="1"/>
            </p:cNvSpPr>
            <p:nvPr/>
          </p:nvSpPr>
          <p:spPr bwMode="auto">
            <a:xfrm>
              <a:off x="1157957" y="2463284"/>
              <a:ext cx="6858000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异常服务例程可被打断</a:t>
              </a:r>
              <a:endPara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53" name="矩形 6"/>
            <p:cNvSpPr>
              <a:spLocks noChangeArrowheads="1"/>
            </p:cNvSpPr>
            <p:nvPr/>
          </p:nvSpPr>
          <p:spPr bwMode="auto">
            <a:xfrm>
              <a:off x="802333" y="2485509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54" name="TextBox 7"/>
            <p:cNvSpPr txBox="1">
              <a:spLocks noChangeArrowheads="1"/>
            </p:cNvSpPr>
            <p:nvPr/>
          </p:nvSpPr>
          <p:spPr bwMode="auto">
            <a:xfrm>
              <a:off x="1043608" y="2832145"/>
              <a:ext cx="7777162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>
                <a:buNone/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异常服务例程执行时可能出现硬件中断</a:t>
              </a:r>
              <a:endPara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5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35733" y="295700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1069778" y="4281336"/>
            <a:ext cx="10691249" cy="994581"/>
            <a:chOff x="802333" y="3211001"/>
            <a:chExt cx="8018437" cy="745936"/>
          </a:xfrm>
        </p:grpSpPr>
        <p:sp>
          <p:nvSpPr>
            <p:cNvPr id="56" name="TextBox 4"/>
            <p:cNvSpPr txBox="1">
              <a:spLocks noChangeArrowheads="1"/>
            </p:cNvSpPr>
            <p:nvPr/>
          </p:nvSpPr>
          <p:spPr bwMode="auto">
            <a:xfrm>
              <a:off x="1157957" y="3211001"/>
              <a:ext cx="6858000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异常服务例程可嵌套</a:t>
              </a:r>
              <a:endPara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57" name="矩形 6"/>
            <p:cNvSpPr>
              <a:spLocks noChangeArrowheads="1"/>
            </p:cNvSpPr>
            <p:nvPr/>
          </p:nvSpPr>
          <p:spPr bwMode="auto">
            <a:xfrm>
              <a:off x="802333" y="3233226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58" name="TextBox 7"/>
            <p:cNvSpPr txBox="1">
              <a:spLocks noChangeArrowheads="1"/>
            </p:cNvSpPr>
            <p:nvPr/>
          </p:nvSpPr>
          <p:spPr bwMode="auto">
            <a:xfrm>
              <a:off x="1043608" y="3579862"/>
              <a:ext cx="7777162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>
                <a:buNone/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异常服务例程可能出现缺页</a:t>
              </a:r>
              <a:endPara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59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35733" y="370471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68012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667251" y="285752"/>
            <a:ext cx="24765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内容摘要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041197" y="1047751"/>
            <a:ext cx="9626804" cy="4593264"/>
            <a:chOff x="780897" y="785813"/>
            <a:chExt cx="7220103" cy="3444948"/>
          </a:xfrm>
        </p:grpSpPr>
        <p:sp>
          <p:nvSpPr>
            <p:cNvPr id="3" name="TextBox 10"/>
            <p:cNvSpPr txBox="1">
              <a:spLocks noChangeArrowheads="1"/>
            </p:cNvSpPr>
            <p:nvPr/>
          </p:nvSpPr>
          <p:spPr bwMode="auto">
            <a:xfrm>
              <a:off x="1143000" y="785813"/>
              <a:ext cx="6858000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189" indent="-457189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667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itchFamily="18" charset="0"/>
                </a:rPr>
                <a:t>启动</a:t>
              </a:r>
              <a:endParaRPr lang="en-US" altLang="zh-CN" sz="2667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endParaRPr>
            </a:p>
          </p:txBody>
        </p:sp>
        <p:sp>
          <p:nvSpPr>
            <p:cNvPr id="4" name="矩形 8"/>
            <p:cNvSpPr>
              <a:spLocks noChangeArrowheads="1"/>
            </p:cNvSpPr>
            <p:nvPr/>
          </p:nvSpPr>
          <p:spPr bwMode="auto">
            <a:xfrm>
              <a:off x="785813" y="822325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11" name="TextBox 25"/>
            <p:cNvSpPr txBox="1">
              <a:spLocks noChangeArrowheads="1"/>
            </p:cNvSpPr>
            <p:nvPr/>
          </p:nvSpPr>
          <p:spPr bwMode="auto">
            <a:xfrm>
              <a:off x="1138084" y="1277813"/>
              <a:ext cx="6858000" cy="346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189" indent="-457189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667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中断、异常和系统调用</a:t>
              </a:r>
            </a:p>
          </p:txBody>
        </p:sp>
        <p:sp>
          <p:nvSpPr>
            <p:cNvPr id="12" name="矩形 26"/>
            <p:cNvSpPr>
              <a:spLocks noChangeArrowheads="1"/>
            </p:cNvSpPr>
            <p:nvPr/>
          </p:nvSpPr>
          <p:spPr bwMode="auto">
            <a:xfrm>
              <a:off x="780897" y="1254001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13" name="TextBox 27"/>
            <p:cNvSpPr txBox="1">
              <a:spLocks noChangeArrowheads="1"/>
            </p:cNvSpPr>
            <p:nvPr/>
          </p:nvSpPr>
          <p:spPr bwMode="auto">
            <a:xfrm>
              <a:off x="1004735" y="1635001"/>
              <a:ext cx="3562350" cy="346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990575" lvl="1" indent="-38099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背景</a:t>
              </a:r>
            </a:p>
          </p:txBody>
        </p:sp>
        <p:pic>
          <p:nvPicPr>
            <p:cNvPr id="14" name="图片 2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87309" y="174771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Box 29"/>
            <p:cNvSpPr txBox="1">
              <a:spLocks noChangeArrowheads="1"/>
            </p:cNvSpPr>
            <p:nvPr/>
          </p:nvSpPr>
          <p:spPr bwMode="auto">
            <a:xfrm>
              <a:off x="1004734" y="1995686"/>
              <a:ext cx="5151441" cy="346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990575" lvl="1" indent="-38099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中断、异常和系统调用相比较</a:t>
              </a:r>
            </a:p>
          </p:txBody>
        </p:sp>
        <p:pic>
          <p:nvPicPr>
            <p:cNvPr id="16" name="图片 30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87309" y="210046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31"/>
            <p:cNvSpPr txBox="1">
              <a:spLocks noChangeArrowheads="1"/>
            </p:cNvSpPr>
            <p:nvPr/>
          </p:nvSpPr>
          <p:spPr bwMode="auto">
            <a:xfrm>
              <a:off x="1007791" y="2396124"/>
              <a:ext cx="3419473" cy="346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990575" lvl="1" indent="-38099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中断和异常处理机制</a:t>
              </a:r>
            </a:p>
          </p:txBody>
        </p:sp>
        <p:pic>
          <p:nvPicPr>
            <p:cNvPr id="18" name="图片 32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90365" y="250089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Box 37"/>
            <p:cNvSpPr txBox="1">
              <a:spLocks noChangeArrowheads="1"/>
            </p:cNvSpPr>
            <p:nvPr/>
          </p:nvSpPr>
          <p:spPr bwMode="auto">
            <a:xfrm>
              <a:off x="1004734" y="2788664"/>
              <a:ext cx="3419474" cy="346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990575" lvl="1" indent="-38099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667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系统调用的概念和实现</a:t>
              </a:r>
            </a:p>
          </p:txBody>
        </p:sp>
        <p:pic>
          <p:nvPicPr>
            <p:cNvPr id="20" name="图片 3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87308" y="289026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图片 40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87308" y="323951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TextBox 41"/>
            <p:cNvSpPr txBox="1">
              <a:spLocks noChangeArrowheads="1"/>
            </p:cNvSpPr>
            <p:nvPr/>
          </p:nvSpPr>
          <p:spPr bwMode="auto">
            <a:xfrm>
              <a:off x="1004734" y="3156963"/>
              <a:ext cx="4348168" cy="346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990575" lvl="1" indent="-38099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667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程序调用与系统调用的不同之处</a:t>
              </a:r>
            </a:p>
          </p:txBody>
        </p:sp>
        <p:pic>
          <p:nvPicPr>
            <p:cNvPr id="23" name="图片 42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87308" y="363363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TextBox 43"/>
            <p:cNvSpPr txBox="1">
              <a:spLocks noChangeArrowheads="1"/>
            </p:cNvSpPr>
            <p:nvPr/>
          </p:nvSpPr>
          <p:spPr bwMode="auto">
            <a:xfrm>
              <a:off x="1004734" y="3884464"/>
              <a:ext cx="3705226" cy="346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990575" lvl="1" indent="-38099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系统调用示例</a:t>
              </a:r>
            </a:p>
          </p:txBody>
        </p:sp>
        <p:pic>
          <p:nvPicPr>
            <p:cNvPr id="25" name="图片 44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87308" y="399082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Box 43"/>
            <p:cNvSpPr txBox="1">
              <a:spLocks noChangeArrowheads="1"/>
            </p:cNvSpPr>
            <p:nvPr/>
          </p:nvSpPr>
          <p:spPr bwMode="auto">
            <a:xfrm>
              <a:off x="1004734" y="3551090"/>
              <a:ext cx="3705226" cy="346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990575" lvl="1" indent="-38099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667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开销</a:t>
              </a:r>
            </a:p>
          </p:txBody>
        </p:sp>
      </p:grpSp>
      <p:pic>
        <p:nvPicPr>
          <p:cNvPr id="28" name="图片 27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2088"/>
            <a:ext cx="12187965" cy="6855912"/>
          </a:xfrm>
          <a:prstGeom prst="rect">
            <a:avLst/>
          </a:prstGeom>
        </p:spPr>
      </p:pic>
      <p:pic>
        <p:nvPicPr>
          <p:cNvPr id="29" name="图片 28" descr="封面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7979" y="2571744"/>
            <a:ext cx="6121819" cy="161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26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4381488" y="285751"/>
            <a:ext cx="3810027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标准C库的例子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57213" y="1142984"/>
            <a:ext cx="9144000" cy="491299"/>
            <a:chOff x="642910" y="857238"/>
            <a:chExt cx="6858000" cy="368474"/>
          </a:xfrm>
        </p:grpSpPr>
        <p:sp>
          <p:nvSpPr>
            <p:cNvPr id="24584" name="TextBox 4"/>
            <p:cNvSpPr txBox="1">
              <a:spLocks noChangeArrowheads="1"/>
            </p:cNvSpPr>
            <p:nvPr/>
          </p:nvSpPr>
          <p:spPr bwMode="auto">
            <a:xfrm>
              <a:off x="642910" y="857238"/>
              <a:ext cx="6858000" cy="361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 indent="-410623">
                <a:lnSpc>
                  <a:spcPct val="95000"/>
                </a:lnSpc>
                <a:buClr>
                  <a:srgbClr val="000099"/>
                </a:buClr>
                <a:buFont typeface="Monotype Sorts" charset="0"/>
                <a:buChar char="•"/>
                <a:defRPr/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应用程序调用printf() 时，会触发系统调用write()。</a:t>
              </a:r>
            </a:p>
          </p:txBody>
        </p:sp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758825" y="879463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36360" y="1812476"/>
            <a:ext cx="3873043" cy="4303032"/>
            <a:chOff x="852270" y="1359356"/>
            <a:chExt cx="2904782" cy="3227274"/>
          </a:xfrm>
        </p:grpSpPr>
        <p:pic>
          <p:nvPicPr>
            <p:cNvPr id="38" name="图片 37" descr="图片6-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592" y="1359356"/>
              <a:ext cx="2857460" cy="3227274"/>
            </a:xfrm>
            <a:prstGeom prst="rect">
              <a:avLst/>
            </a:prstGeom>
          </p:spPr>
        </p:pic>
        <p:sp>
          <p:nvSpPr>
            <p:cNvPr id="8" name="TextBox 4"/>
            <p:cNvSpPr txBox="1">
              <a:spLocks noChangeArrowheads="1"/>
            </p:cNvSpPr>
            <p:nvPr/>
          </p:nvSpPr>
          <p:spPr bwMode="auto">
            <a:xfrm>
              <a:off x="1475656" y="1437854"/>
              <a:ext cx="1785950" cy="1398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1" indent="-410623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#include&lt;</a:t>
              </a:r>
              <a:r>
                <a:rPr lang="en-US" altLang="zh-CN" sz="12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stdio.h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&gt;</a:t>
              </a:r>
            </a:p>
            <a:p>
              <a:pPr lvl="1" indent="-410623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12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int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main()</a:t>
              </a:r>
            </a:p>
            <a:p>
              <a:pPr lvl="1" indent="-410623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{</a:t>
              </a:r>
            </a:p>
            <a:p>
              <a:pPr lvl="1" indent="-410623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</a:p>
            <a:p>
              <a:pPr lvl="1" indent="-410623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</a:p>
            <a:p>
              <a:pPr lvl="1" indent="-410623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</a:p>
            <a:p>
              <a:pPr lvl="1" indent="-410623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12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printf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(“greetings”);</a:t>
              </a:r>
            </a:p>
            <a:p>
              <a:pPr lvl="1" indent="-410623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</a:p>
            <a:p>
              <a:pPr lvl="1" indent="-410623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</a:p>
            <a:p>
              <a:pPr lvl="1" indent="-410623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</a:p>
            <a:p>
              <a:pPr lvl="1" indent="-410623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return 0;</a:t>
              </a:r>
            </a:p>
            <a:p>
              <a:pPr lvl="1" indent="-410623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}</a:t>
              </a:r>
              <a:endPara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9" name="TextBox 4"/>
            <p:cNvSpPr txBox="1">
              <a:spLocks noChangeArrowheads="1"/>
            </p:cNvSpPr>
            <p:nvPr/>
          </p:nvSpPr>
          <p:spPr bwMode="auto">
            <a:xfrm>
              <a:off x="857153" y="3112470"/>
              <a:ext cx="662245" cy="244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zh-CN" altLang="en-US" sz="16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用户态</a:t>
              </a:r>
            </a:p>
          </p:txBody>
        </p:sp>
        <p:sp>
          <p:nvSpPr>
            <p:cNvPr id="10" name="TextBox 4"/>
            <p:cNvSpPr txBox="1">
              <a:spLocks noChangeArrowheads="1"/>
            </p:cNvSpPr>
            <p:nvPr/>
          </p:nvSpPr>
          <p:spPr bwMode="auto">
            <a:xfrm>
              <a:off x="852270" y="3440974"/>
              <a:ext cx="676534" cy="244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zh-CN" altLang="en-US" sz="16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内核态</a:t>
              </a:r>
            </a:p>
          </p:txBody>
        </p:sp>
        <p:sp>
          <p:nvSpPr>
            <p:cNvPr id="11" name="TextBox 4"/>
            <p:cNvSpPr txBox="1">
              <a:spLocks noChangeArrowheads="1"/>
            </p:cNvSpPr>
            <p:nvPr/>
          </p:nvSpPr>
          <p:spPr bwMode="auto">
            <a:xfrm>
              <a:off x="1419509" y="3686508"/>
              <a:ext cx="748346" cy="244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6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write()</a:t>
              </a:r>
              <a:endParaRPr lang="zh-CN" altLang="en-US" sz="16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12" name="TextBox 4"/>
            <p:cNvSpPr txBox="1">
              <a:spLocks noChangeArrowheads="1"/>
            </p:cNvSpPr>
            <p:nvPr/>
          </p:nvSpPr>
          <p:spPr bwMode="auto">
            <a:xfrm>
              <a:off x="1902476" y="3286225"/>
              <a:ext cx="1214446" cy="244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标准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C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库</a:t>
              </a:r>
            </a:p>
          </p:txBody>
        </p:sp>
        <p:sp>
          <p:nvSpPr>
            <p:cNvPr id="13" name="TextBox 4"/>
            <p:cNvSpPr txBox="1">
              <a:spLocks noChangeArrowheads="1"/>
            </p:cNvSpPr>
            <p:nvPr/>
          </p:nvSpPr>
          <p:spPr bwMode="auto">
            <a:xfrm>
              <a:off x="1797674" y="4001115"/>
              <a:ext cx="1313559" cy="420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   write()</a:t>
              </a:r>
            </a:p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系统调用实现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429213" y="1812874"/>
            <a:ext cx="4064728" cy="4304426"/>
            <a:chOff x="4071910" y="1359655"/>
            <a:chExt cx="3048546" cy="3228319"/>
          </a:xfrm>
        </p:grpSpPr>
        <p:pic>
          <p:nvPicPr>
            <p:cNvPr id="39" name="图片 38" descr="图片6-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35583" y="1359655"/>
              <a:ext cx="2984873" cy="3228319"/>
            </a:xfrm>
            <a:prstGeom prst="rect">
              <a:avLst/>
            </a:prstGeom>
          </p:spPr>
        </p:pic>
        <p:sp>
          <p:nvSpPr>
            <p:cNvPr id="14" name="TextBox 4"/>
            <p:cNvSpPr txBox="1">
              <a:spLocks noChangeArrowheads="1"/>
            </p:cNvSpPr>
            <p:nvPr/>
          </p:nvSpPr>
          <p:spPr bwMode="auto">
            <a:xfrm>
              <a:off x="5183597" y="1576620"/>
              <a:ext cx="1214446" cy="244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应用程序</a:t>
              </a:r>
            </a:p>
          </p:txBody>
        </p:sp>
        <p:sp>
          <p:nvSpPr>
            <p:cNvPr id="15" name="TextBox 4"/>
            <p:cNvSpPr txBox="1">
              <a:spLocks noChangeArrowheads="1"/>
            </p:cNvSpPr>
            <p:nvPr/>
          </p:nvSpPr>
          <p:spPr bwMode="auto">
            <a:xfrm>
              <a:off x="5056551" y="2538013"/>
              <a:ext cx="1428760" cy="244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系统调用接口</a:t>
              </a:r>
            </a:p>
          </p:txBody>
        </p:sp>
        <p:sp>
          <p:nvSpPr>
            <p:cNvPr id="16" name="TextBox 4"/>
            <p:cNvSpPr txBox="1">
              <a:spLocks noChangeArrowheads="1"/>
            </p:cNvSpPr>
            <p:nvPr/>
          </p:nvSpPr>
          <p:spPr bwMode="auto">
            <a:xfrm>
              <a:off x="4349530" y="1994940"/>
              <a:ext cx="754279" cy="244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6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write()</a:t>
              </a:r>
              <a:endParaRPr lang="zh-CN" altLang="en-US" sz="16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17" name="TextBox 4"/>
            <p:cNvSpPr txBox="1">
              <a:spLocks noChangeArrowheads="1"/>
            </p:cNvSpPr>
            <p:nvPr/>
          </p:nvSpPr>
          <p:spPr bwMode="auto">
            <a:xfrm>
              <a:off x="4074954" y="2287266"/>
              <a:ext cx="698972" cy="244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zh-CN" altLang="en-US" sz="16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用户态</a:t>
              </a:r>
            </a:p>
          </p:txBody>
        </p:sp>
        <p:sp>
          <p:nvSpPr>
            <p:cNvPr id="18" name="TextBox 4"/>
            <p:cNvSpPr txBox="1">
              <a:spLocks noChangeArrowheads="1"/>
            </p:cNvSpPr>
            <p:nvPr/>
          </p:nvSpPr>
          <p:spPr bwMode="auto">
            <a:xfrm>
              <a:off x="4071910" y="2831143"/>
              <a:ext cx="713261" cy="244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zh-CN" altLang="en-US" sz="16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内核态</a:t>
              </a:r>
            </a:p>
          </p:txBody>
        </p:sp>
        <p:sp>
          <p:nvSpPr>
            <p:cNvPr id="19" name="TextBox 4"/>
            <p:cNvSpPr txBox="1">
              <a:spLocks noChangeArrowheads="1"/>
            </p:cNvSpPr>
            <p:nvPr/>
          </p:nvSpPr>
          <p:spPr bwMode="auto">
            <a:xfrm>
              <a:off x="5538985" y="3223947"/>
              <a:ext cx="1409279" cy="1238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1" indent="-410623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333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write()</a:t>
              </a:r>
            </a:p>
            <a:p>
              <a:pPr lvl="1" indent="-410623">
                <a:lnSpc>
                  <a:spcPct val="95000"/>
                </a:lnSpc>
                <a:buClr>
                  <a:srgbClr val="000099"/>
                </a:buClr>
                <a:defRPr/>
              </a:pPr>
              <a:endParaRPr lang="en-US" altLang="zh-CN" sz="1333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  <a:p>
              <a:pPr lvl="1" indent="-410623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333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write()</a:t>
              </a:r>
            </a:p>
            <a:p>
              <a:pPr lvl="1" indent="-410623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zh-CN" altLang="en-US" sz="1333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系统调用实现</a:t>
              </a:r>
              <a:r>
                <a:rPr lang="en-US" altLang="zh-CN" sz="1333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     </a:t>
              </a:r>
            </a:p>
            <a:p>
              <a:pPr lvl="1" indent="-410623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333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   </a:t>
              </a:r>
            </a:p>
            <a:p>
              <a:pPr lvl="1" indent="-410623">
                <a:lnSpc>
                  <a:spcPct val="95000"/>
                </a:lnSpc>
                <a:buClr>
                  <a:srgbClr val="000099"/>
                </a:buClr>
                <a:defRPr/>
              </a:pPr>
              <a:endParaRPr lang="en-US" altLang="zh-CN" sz="1333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  <a:p>
              <a:pPr lvl="1" indent="-410623">
                <a:lnSpc>
                  <a:spcPct val="95000"/>
                </a:lnSpc>
                <a:buClr>
                  <a:srgbClr val="000099"/>
                </a:buClr>
                <a:defRPr/>
              </a:pPr>
              <a:endParaRPr lang="en-US" altLang="zh-CN" sz="1333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  <a:p>
              <a:pPr lvl="1" indent="-410623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333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return</a:t>
              </a:r>
              <a:endParaRPr lang="zh-CN" altLang="en-US" sz="1333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20" name="TextBox 4"/>
            <p:cNvSpPr txBox="1">
              <a:spLocks noChangeArrowheads="1"/>
            </p:cNvSpPr>
            <p:nvPr/>
          </p:nvSpPr>
          <p:spPr bwMode="auto">
            <a:xfrm>
              <a:off x="4794915" y="3701264"/>
              <a:ext cx="214314" cy="186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067" b="1" dirty="0" err="1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i</a:t>
              </a:r>
              <a:endParaRPr lang="zh-CN" altLang="en-US" sz="1067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21" name="TextBox 4"/>
            <p:cNvSpPr txBox="1">
              <a:spLocks noChangeArrowheads="1"/>
            </p:cNvSpPr>
            <p:nvPr/>
          </p:nvSpPr>
          <p:spPr bwMode="auto">
            <a:xfrm>
              <a:off x="5056551" y="3243310"/>
              <a:ext cx="214314" cy="420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067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</a:p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067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</a:p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067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  <a:endParaRPr lang="zh-CN" altLang="en-US" sz="1067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22" name="TextBox 4"/>
            <p:cNvSpPr txBox="1">
              <a:spLocks noChangeArrowheads="1"/>
            </p:cNvSpPr>
            <p:nvPr/>
          </p:nvSpPr>
          <p:spPr bwMode="auto">
            <a:xfrm>
              <a:off x="5056551" y="3886252"/>
              <a:ext cx="214314" cy="420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067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</a:p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067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</a:p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067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  <a:endParaRPr lang="zh-CN" altLang="en-US" sz="1067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24" name="TextBox 4"/>
            <p:cNvSpPr txBox="1">
              <a:spLocks noChangeArrowheads="1"/>
            </p:cNvSpPr>
            <p:nvPr/>
          </p:nvSpPr>
          <p:spPr bwMode="auto">
            <a:xfrm>
              <a:off x="5823040" y="3820448"/>
              <a:ext cx="214314" cy="420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067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</a:p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067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</a:p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067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  <a:endParaRPr lang="zh-CN" altLang="en-US" sz="1067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839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524252" y="285752"/>
            <a:ext cx="504824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计算机体系结构概述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27503" y="1357559"/>
            <a:ext cx="6497227" cy="4612341"/>
            <a:chOff x="920627" y="1018169"/>
            <a:chExt cx="4872920" cy="3459256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123" y="1018169"/>
              <a:ext cx="4820424" cy="3459256"/>
            </a:xfrm>
            <a:prstGeom prst="rect">
              <a:avLst/>
            </a:prstGeom>
          </p:spPr>
        </p:pic>
        <p:sp>
          <p:nvSpPr>
            <p:cNvPr id="4" name="TextBox 11"/>
            <p:cNvSpPr txBox="1">
              <a:spLocks noChangeArrowheads="1"/>
            </p:cNvSpPr>
            <p:nvPr/>
          </p:nvSpPr>
          <p:spPr bwMode="auto">
            <a:xfrm>
              <a:off x="3347864" y="1347614"/>
              <a:ext cx="1143008" cy="561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4267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endParaRPr lang="zh-CN" altLang="en-US" sz="42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11"/>
            <p:cNvSpPr txBox="1">
              <a:spLocks noChangeArrowheads="1"/>
            </p:cNvSpPr>
            <p:nvPr/>
          </p:nvSpPr>
          <p:spPr bwMode="auto">
            <a:xfrm>
              <a:off x="920627" y="3795886"/>
              <a:ext cx="3528392" cy="438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I/O</a:t>
              </a:r>
              <a:r>
                <a:rPr lang="zh-CN" altLang="en-US" sz="3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设备</a:t>
              </a:r>
              <a:endPara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Box 11"/>
            <p:cNvSpPr txBox="1">
              <a:spLocks noChangeArrowheads="1"/>
            </p:cNvSpPr>
            <p:nvPr/>
          </p:nvSpPr>
          <p:spPr bwMode="auto">
            <a:xfrm>
              <a:off x="4355976" y="3795886"/>
              <a:ext cx="1143008" cy="438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内存</a:t>
              </a:r>
            </a:p>
          </p:txBody>
        </p:sp>
        <p:sp>
          <p:nvSpPr>
            <p:cNvPr id="7" name="TextBox 11"/>
            <p:cNvSpPr txBox="1">
              <a:spLocks noChangeArrowheads="1"/>
            </p:cNvSpPr>
            <p:nvPr/>
          </p:nvSpPr>
          <p:spPr bwMode="auto">
            <a:xfrm>
              <a:off x="1187624" y="2355726"/>
              <a:ext cx="1143008" cy="438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3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总线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029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4095736" y="285751"/>
            <a:ext cx="3810027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系统调用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11768" y="1142985"/>
            <a:ext cx="11085025" cy="1455273"/>
            <a:chOff x="758825" y="857238"/>
            <a:chExt cx="8313769" cy="1091455"/>
          </a:xfrm>
        </p:grpSpPr>
        <p:sp>
          <p:nvSpPr>
            <p:cNvPr id="24584" name="TextBox 4"/>
            <p:cNvSpPr txBox="1">
              <a:spLocks noChangeArrowheads="1"/>
            </p:cNvSpPr>
            <p:nvPr/>
          </p:nvSpPr>
          <p:spPr bwMode="auto">
            <a:xfrm>
              <a:off x="1143024" y="857238"/>
              <a:ext cx="6858000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操作系统服务的编程接口</a:t>
              </a:r>
            </a:p>
          </p:txBody>
        </p:sp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758825" y="879463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9" name="TextBox 4"/>
            <p:cNvSpPr txBox="1">
              <a:spLocks noChangeArrowheads="1"/>
            </p:cNvSpPr>
            <p:nvPr/>
          </p:nvSpPr>
          <p:spPr bwMode="auto">
            <a:xfrm>
              <a:off x="1143024" y="1214428"/>
              <a:ext cx="6858000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通常由高级语言编写（C或者C++）</a:t>
              </a:r>
            </a:p>
          </p:txBody>
        </p:sp>
        <p:sp>
          <p:nvSpPr>
            <p:cNvPr id="10" name="矩形 6"/>
            <p:cNvSpPr>
              <a:spLocks noChangeArrowheads="1"/>
            </p:cNvSpPr>
            <p:nvPr/>
          </p:nvSpPr>
          <p:spPr bwMode="auto">
            <a:xfrm>
              <a:off x="758825" y="1236653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11" name="TextBox 4"/>
            <p:cNvSpPr txBox="1">
              <a:spLocks noChangeArrowheads="1"/>
            </p:cNvSpPr>
            <p:nvPr/>
          </p:nvSpPr>
          <p:spPr bwMode="auto">
            <a:xfrm>
              <a:off x="1142976" y="1571618"/>
              <a:ext cx="7929618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程序访问通常是通过高层次的API接口而不是直接进行系统调用</a:t>
              </a:r>
            </a:p>
          </p:txBody>
        </p:sp>
        <p:sp>
          <p:nvSpPr>
            <p:cNvPr id="12" name="矩形 6"/>
            <p:cNvSpPr>
              <a:spLocks noChangeArrowheads="1"/>
            </p:cNvSpPr>
            <p:nvPr/>
          </p:nvSpPr>
          <p:spPr bwMode="auto">
            <a:xfrm>
              <a:off x="758825" y="1593843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11767" y="2571744"/>
            <a:ext cx="10704023" cy="2312529"/>
            <a:chOff x="758825" y="1928808"/>
            <a:chExt cx="8028017" cy="1734397"/>
          </a:xfrm>
        </p:grpSpPr>
        <p:sp>
          <p:nvSpPr>
            <p:cNvPr id="13" name="TextBox 4"/>
            <p:cNvSpPr txBox="1">
              <a:spLocks noChangeArrowheads="1"/>
            </p:cNvSpPr>
            <p:nvPr/>
          </p:nvSpPr>
          <p:spPr bwMode="auto">
            <a:xfrm>
              <a:off x="1143024" y="1928808"/>
              <a:ext cx="6858000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三种最常用的应用程序编程接口（API）</a:t>
              </a:r>
              <a:r>
                <a:rPr 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</a:t>
              </a:r>
            </a:p>
          </p:txBody>
        </p:sp>
        <p:sp>
          <p:nvSpPr>
            <p:cNvPr id="14" name="矩形 6"/>
            <p:cNvSpPr>
              <a:spLocks noChangeArrowheads="1"/>
            </p:cNvSpPr>
            <p:nvPr/>
          </p:nvSpPr>
          <p:spPr bwMode="auto">
            <a:xfrm>
              <a:off x="758825" y="1951033"/>
              <a:ext cx="370534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15" name="TextBox 7"/>
            <p:cNvSpPr txBox="1">
              <a:spLocks noChangeArrowheads="1"/>
            </p:cNvSpPr>
            <p:nvPr/>
          </p:nvSpPr>
          <p:spPr bwMode="auto">
            <a:xfrm>
              <a:off x="1009680" y="2285998"/>
              <a:ext cx="7777162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/>
              <a:r>
                <a:rPr 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Win32 API </a:t>
              </a: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用于 Windows</a:t>
              </a:r>
            </a:p>
          </p:txBody>
        </p:sp>
        <p:pic>
          <p:nvPicPr>
            <p:cNvPr id="16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242252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9"/>
            <p:cNvSpPr txBox="1">
              <a:spLocks noChangeArrowheads="1"/>
            </p:cNvSpPr>
            <p:nvPr/>
          </p:nvSpPr>
          <p:spPr bwMode="auto">
            <a:xfrm>
              <a:off x="1009680" y="2643188"/>
              <a:ext cx="7777162" cy="684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/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POSIX API 用于 POSIX-based systems (包括UNIX，LINUX，Mac OS X的所有版本)</a:t>
              </a:r>
            </a:p>
          </p:txBody>
        </p:sp>
        <p:pic>
          <p:nvPicPr>
            <p:cNvPr id="18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277971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Box 7"/>
            <p:cNvSpPr txBox="1">
              <a:spLocks noChangeArrowheads="1"/>
            </p:cNvSpPr>
            <p:nvPr/>
          </p:nvSpPr>
          <p:spPr bwMode="auto">
            <a:xfrm>
              <a:off x="1000100" y="3286130"/>
              <a:ext cx="7777162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/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Java API 用于JAVA虚拟机(JVM)</a:t>
              </a:r>
            </a:p>
          </p:txBody>
        </p:sp>
        <p:pic>
          <p:nvPicPr>
            <p:cNvPr id="20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340628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47496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4095736" y="285751"/>
            <a:ext cx="3810027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系统调用的实现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55086" y="2392711"/>
            <a:ext cx="6018543" cy="1445616"/>
            <a:chOff x="191314" y="1794533"/>
            <a:chExt cx="4513907" cy="1084212"/>
          </a:xfrm>
        </p:grpSpPr>
        <p:sp>
          <p:nvSpPr>
            <p:cNvPr id="11" name="TextBox 4"/>
            <p:cNvSpPr txBox="1">
              <a:spLocks noChangeArrowheads="1"/>
            </p:cNvSpPr>
            <p:nvPr/>
          </p:nvSpPr>
          <p:spPr bwMode="auto">
            <a:xfrm>
              <a:off x="583573" y="1799604"/>
              <a:ext cx="4121648" cy="1079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ts val="3467"/>
                </a:lnSpc>
                <a:buClr>
                  <a:srgbClr val="000099"/>
                </a:buClr>
                <a:defRPr/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系统调用接口调用内核态中的系</a:t>
              </a:r>
              <a:endPara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  <a:p>
              <a:pPr marL="0" lvl="1">
                <a:lnSpc>
                  <a:spcPts val="3467"/>
                </a:lnSpc>
                <a:buClr>
                  <a:srgbClr val="000099"/>
                </a:buClr>
                <a:defRPr/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统调用功能实现，并返回系统调</a:t>
              </a:r>
              <a:endPara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  <a:p>
              <a:pPr marL="0" lvl="1">
                <a:lnSpc>
                  <a:spcPts val="3467"/>
                </a:lnSpc>
                <a:buClr>
                  <a:srgbClr val="000099"/>
                </a:buClr>
                <a:defRPr/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用的状态和结果</a:t>
              </a:r>
            </a:p>
          </p:txBody>
        </p:sp>
        <p:sp>
          <p:nvSpPr>
            <p:cNvPr id="12" name="矩形 6"/>
            <p:cNvSpPr>
              <a:spLocks noChangeArrowheads="1"/>
            </p:cNvSpPr>
            <p:nvPr/>
          </p:nvSpPr>
          <p:spPr bwMode="auto">
            <a:xfrm>
              <a:off x="191314" y="1794533"/>
              <a:ext cx="370534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36889" y="1025272"/>
            <a:ext cx="6159857" cy="1459538"/>
            <a:chOff x="177666" y="768954"/>
            <a:chExt cx="4619893" cy="1094654"/>
          </a:xfrm>
        </p:grpSpPr>
        <p:sp>
          <p:nvSpPr>
            <p:cNvPr id="24584" name="TextBox 4"/>
            <p:cNvSpPr txBox="1">
              <a:spLocks noChangeArrowheads="1"/>
            </p:cNvSpPr>
            <p:nvPr/>
          </p:nvSpPr>
          <p:spPr bwMode="auto">
            <a:xfrm>
              <a:off x="418989" y="768954"/>
              <a:ext cx="4378570" cy="405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1" indent="-410623">
                <a:lnSpc>
                  <a:spcPts val="3467"/>
                </a:lnSpc>
                <a:buClr>
                  <a:srgbClr val="000099"/>
                </a:buClr>
                <a:defRPr/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每个系统调用对应一个系统调用号</a:t>
              </a:r>
            </a:p>
          </p:txBody>
        </p:sp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177666" y="768954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24" name="TextBox 7"/>
            <p:cNvSpPr txBox="1">
              <a:spLocks noChangeArrowheads="1"/>
            </p:cNvSpPr>
            <p:nvPr/>
          </p:nvSpPr>
          <p:spPr bwMode="auto">
            <a:xfrm>
              <a:off x="428521" y="1121097"/>
              <a:ext cx="4297600" cy="7425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028674" lvl="2" indent="-342891">
                <a:lnSpc>
                  <a:spcPts val="3467"/>
                </a:lnSpc>
                <a:buClr>
                  <a:srgbClr val="0066FF"/>
                </a:buClr>
                <a:buSzPct val="80000"/>
                <a:defRPr/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系统调用接口根据系统调用</a:t>
              </a:r>
              <a:endParaRPr lang="en-US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  <a:p>
              <a:pPr marL="1028674" lvl="2" indent="-342891">
                <a:lnSpc>
                  <a:spcPts val="3467"/>
                </a:lnSpc>
                <a:buClr>
                  <a:srgbClr val="0066FF"/>
                </a:buClr>
                <a:buSzPct val="80000"/>
                <a:defRPr/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号来维护表的索引</a:t>
              </a:r>
            </a:p>
          </p:txBody>
        </p:sp>
        <p:pic>
          <p:nvPicPr>
            <p:cNvPr id="2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11066" y="123539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226077" y="3743975"/>
            <a:ext cx="6638008" cy="2664111"/>
            <a:chOff x="169558" y="2807981"/>
            <a:chExt cx="4978506" cy="1998083"/>
          </a:xfrm>
        </p:grpSpPr>
        <p:sp>
          <p:nvSpPr>
            <p:cNvPr id="14" name="TextBox 4"/>
            <p:cNvSpPr txBox="1">
              <a:spLocks noChangeArrowheads="1"/>
            </p:cNvSpPr>
            <p:nvPr/>
          </p:nvSpPr>
          <p:spPr bwMode="auto">
            <a:xfrm>
              <a:off x="438985" y="2807981"/>
              <a:ext cx="4121648" cy="405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1" indent="-410623">
                <a:lnSpc>
                  <a:spcPts val="3467"/>
                </a:lnSpc>
                <a:buClr>
                  <a:srgbClr val="000099"/>
                </a:buClr>
                <a:defRPr/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用户不需要知道系统调用的实现</a:t>
              </a:r>
            </a:p>
          </p:txBody>
        </p:sp>
        <p:sp>
          <p:nvSpPr>
            <p:cNvPr id="15" name="矩形 6"/>
            <p:cNvSpPr>
              <a:spLocks noChangeArrowheads="1"/>
            </p:cNvSpPr>
            <p:nvPr/>
          </p:nvSpPr>
          <p:spPr bwMode="auto">
            <a:xfrm>
              <a:off x="169558" y="2830410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16" name="TextBox 7"/>
            <p:cNvSpPr txBox="1">
              <a:spLocks noChangeArrowheads="1"/>
            </p:cNvSpPr>
            <p:nvPr/>
          </p:nvSpPr>
          <p:spPr bwMode="auto">
            <a:xfrm>
              <a:off x="988089" y="3134677"/>
              <a:ext cx="4062386" cy="7425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>
                <a:lnSpc>
                  <a:spcPts val="3467"/>
                </a:lnSpc>
                <a:buClr>
                  <a:srgbClr val="0066FF"/>
                </a:buClr>
                <a:buSzPct val="80000"/>
                <a:defRPr/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需要设置调用参数和获取返</a:t>
              </a:r>
              <a:endParaRPr lang="en-US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  <a:p>
              <a:pPr marL="0" lvl="2">
                <a:lnSpc>
                  <a:spcPts val="3467"/>
                </a:lnSpc>
                <a:buClr>
                  <a:srgbClr val="0066FF"/>
                </a:buClr>
                <a:buSzPct val="80000"/>
                <a:defRPr/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回结果</a:t>
              </a:r>
            </a:p>
          </p:txBody>
        </p:sp>
        <p:pic>
          <p:nvPicPr>
            <p:cNvPr id="1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38362" y="324390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7"/>
            <p:cNvSpPr txBox="1">
              <a:spLocks noChangeArrowheads="1"/>
            </p:cNvSpPr>
            <p:nvPr/>
          </p:nvSpPr>
          <p:spPr bwMode="auto">
            <a:xfrm>
              <a:off x="988089" y="3791267"/>
              <a:ext cx="4062386" cy="7425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>
                <a:lnSpc>
                  <a:spcPts val="3467"/>
                </a:lnSpc>
                <a:buClr>
                  <a:srgbClr val="0066FF"/>
                </a:buClr>
                <a:buSzPct val="80000"/>
                <a:defRPr/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操作系统接口的细节大部分</a:t>
              </a:r>
              <a:endParaRPr lang="en-US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  <a:p>
              <a:pPr marL="0" lvl="2">
                <a:lnSpc>
                  <a:spcPts val="3467"/>
                </a:lnSpc>
                <a:buClr>
                  <a:srgbClr val="0066FF"/>
                </a:buClr>
                <a:buSzPct val="80000"/>
                <a:defRPr/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都隐藏在应用编程接口后</a:t>
              </a:r>
            </a:p>
          </p:txBody>
        </p:sp>
        <p:pic>
          <p:nvPicPr>
            <p:cNvPr id="19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38362" y="390049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7"/>
            <p:cNvSpPr txBox="1">
              <a:spLocks noChangeArrowheads="1"/>
            </p:cNvSpPr>
            <p:nvPr/>
          </p:nvSpPr>
          <p:spPr bwMode="auto">
            <a:xfrm>
              <a:off x="1085678" y="4400184"/>
              <a:ext cx="4062386" cy="405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3">
                <a:lnSpc>
                  <a:spcPts val="3467"/>
                </a:lnSpc>
                <a:buClr>
                  <a:srgbClr val="000099"/>
                </a:buClr>
                <a:defRPr/>
              </a:pPr>
              <a:r>
                <a:rPr lang="en-US" altLang="zh-CN" sz="2133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· </a:t>
              </a:r>
              <a:r>
                <a:rPr lang="zh-CN" altLang="en-US" sz="2133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通过运行程序支持的库来管理</a:t>
              </a: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36" y="1421369"/>
            <a:ext cx="6454147" cy="461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8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952728" y="285751"/>
            <a:ext cx="6858048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函数调用和系统调用的不同处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31371" y="1025273"/>
            <a:ext cx="5664628" cy="1805966"/>
            <a:chOff x="323528" y="768954"/>
            <a:chExt cx="4248471" cy="1354474"/>
          </a:xfrm>
        </p:grpSpPr>
        <p:sp>
          <p:nvSpPr>
            <p:cNvPr id="24584" name="TextBox 4"/>
            <p:cNvSpPr txBox="1">
              <a:spLocks noChangeArrowheads="1"/>
            </p:cNvSpPr>
            <p:nvPr/>
          </p:nvSpPr>
          <p:spPr bwMode="auto">
            <a:xfrm>
              <a:off x="564851" y="768954"/>
              <a:ext cx="3803868" cy="405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1" indent="-410623">
                <a:lnSpc>
                  <a:spcPts val="3467"/>
                </a:lnSpc>
                <a:buClr>
                  <a:srgbClr val="000099"/>
                </a:buClr>
                <a:defRPr/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系统调用</a:t>
              </a:r>
            </a:p>
          </p:txBody>
        </p:sp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323528" y="768954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24" name="TextBox 7"/>
            <p:cNvSpPr txBox="1">
              <a:spLocks noChangeArrowheads="1"/>
            </p:cNvSpPr>
            <p:nvPr/>
          </p:nvSpPr>
          <p:spPr bwMode="auto">
            <a:xfrm>
              <a:off x="574382" y="1121097"/>
              <a:ext cx="3997617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1">
                <a:buNone/>
              </a:pP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INT</a:t>
              </a: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和</a:t>
              </a: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IRET</a:t>
              </a: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指令用于系统调用</a:t>
              </a:r>
            </a:p>
          </p:txBody>
        </p:sp>
        <p:pic>
          <p:nvPicPr>
            <p:cNvPr id="2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56928" y="123539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Box 7"/>
            <p:cNvSpPr txBox="1">
              <a:spLocks noChangeArrowheads="1"/>
            </p:cNvSpPr>
            <p:nvPr/>
          </p:nvSpPr>
          <p:spPr bwMode="auto">
            <a:xfrm>
              <a:off x="984343" y="1500180"/>
              <a:ext cx="3172054" cy="623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/>
              <a:r>
                <a:rPr lang="en-US" altLang="zh-CN" sz="24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· </a:t>
              </a:r>
              <a:r>
                <a:rPr lang="zh-CN" altLang="en-US" sz="24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系统调用时，堆栈切换和</a:t>
              </a:r>
              <a:endPara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  <a:p>
              <a:pPr marL="0" lvl="2"/>
              <a:r>
                <a:rPr lang="zh-CN" altLang="en-US" sz="24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 特权级的转换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31371" y="2766760"/>
            <a:ext cx="5393588" cy="1813456"/>
            <a:chOff x="323528" y="2143122"/>
            <a:chExt cx="4045191" cy="1360092"/>
          </a:xfrm>
        </p:grpSpPr>
        <p:sp>
          <p:nvSpPr>
            <p:cNvPr id="45" name="TextBox 4"/>
            <p:cNvSpPr txBox="1">
              <a:spLocks noChangeArrowheads="1"/>
            </p:cNvSpPr>
            <p:nvPr/>
          </p:nvSpPr>
          <p:spPr bwMode="auto">
            <a:xfrm>
              <a:off x="564851" y="2143122"/>
              <a:ext cx="3803868" cy="405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1" indent="-410623">
                <a:lnSpc>
                  <a:spcPts val="3467"/>
                </a:lnSpc>
                <a:buClr>
                  <a:srgbClr val="000099"/>
                </a:buClr>
                <a:defRPr/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函数调用</a:t>
              </a:r>
            </a:p>
          </p:txBody>
        </p:sp>
        <p:sp>
          <p:nvSpPr>
            <p:cNvPr id="46" name="矩形 6"/>
            <p:cNvSpPr>
              <a:spLocks noChangeArrowheads="1"/>
            </p:cNvSpPr>
            <p:nvPr/>
          </p:nvSpPr>
          <p:spPr bwMode="auto">
            <a:xfrm>
              <a:off x="323528" y="2143122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47" name="TextBox 7"/>
            <p:cNvSpPr txBox="1">
              <a:spLocks noChangeArrowheads="1"/>
            </p:cNvSpPr>
            <p:nvPr/>
          </p:nvSpPr>
          <p:spPr bwMode="auto">
            <a:xfrm>
              <a:off x="574383" y="2495265"/>
              <a:ext cx="3508584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1">
                <a:buNone/>
              </a:pP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CALL</a:t>
              </a: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和</a:t>
              </a: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RET</a:t>
              </a: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用于常规调用</a:t>
              </a:r>
            </a:p>
          </p:txBody>
        </p:sp>
        <p:pic>
          <p:nvPicPr>
            <p:cNvPr id="48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56928" y="260956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TextBox 7"/>
            <p:cNvSpPr txBox="1">
              <a:spLocks noChangeArrowheads="1"/>
            </p:cNvSpPr>
            <p:nvPr/>
          </p:nvSpPr>
          <p:spPr bwMode="auto">
            <a:xfrm>
              <a:off x="984343" y="3156965"/>
              <a:ext cx="3172054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/>
              <a:r>
                <a:rPr lang="en-US" altLang="zh-CN" sz="24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· </a:t>
              </a:r>
              <a:r>
                <a:rPr lang="zh-CN" altLang="en-US" sz="24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常规调用时没有堆栈切换</a:t>
              </a: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36" y="1421369"/>
            <a:ext cx="6454147" cy="4613247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431371" y="4643805"/>
            <a:ext cx="6576053" cy="1720464"/>
            <a:chOff x="323528" y="3517290"/>
            <a:chExt cx="4932040" cy="1290348"/>
          </a:xfrm>
        </p:grpSpPr>
        <p:sp>
          <p:nvSpPr>
            <p:cNvPr id="2" name="矩形 1"/>
            <p:cNvSpPr/>
            <p:nvPr/>
          </p:nvSpPr>
          <p:spPr>
            <a:xfrm>
              <a:off x="683568" y="3537915"/>
              <a:ext cx="4572000" cy="126972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Intel 64 and IA-32 Architectures Software Developer </a:t>
              </a:r>
              <a:r>
                <a:rPr lang="zh-CN" altLang="en-US" sz="1867" b="1" u="sng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Manualshttp://www.intel.com/content/www/us/en/processors/architectures-software-developer-manuals.html</a:t>
              </a:r>
              <a:endParaRPr lang="en-US" altLang="zh-CN" sz="1867" b="1" u="sng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18" name="矩形 6"/>
            <p:cNvSpPr>
              <a:spLocks noChangeArrowheads="1"/>
            </p:cNvSpPr>
            <p:nvPr/>
          </p:nvSpPr>
          <p:spPr bwMode="auto">
            <a:xfrm>
              <a:off x="323528" y="3517290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36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952728" y="285752"/>
            <a:ext cx="68580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Monotype Sorts" charset="0"/>
              <a:buNone/>
            </a:pPr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中断、异常和系统调用的开销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967542" y="1316766"/>
            <a:ext cx="5593759" cy="502766"/>
            <a:chOff x="1475656" y="987574"/>
            <a:chExt cx="4195319" cy="377074"/>
          </a:xfrm>
        </p:grpSpPr>
        <p:sp>
          <p:nvSpPr>
            <p:cNvPr id="24584" name="TextBox 4"/>
            <p:cNvSpPr txBox="1">
              <a:spLocks noChangeArrowheads="1"/>
            </p:cNvSpPr>
            <p:nvPr/>
          </p:nvSpPr>
          <p:spPr bwMode="auto">
            <a:xfrm>
              <a:off x="1867107" y="987574"/>
              <a:ext cx="3803868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超过函数调用</a:t>
              </a:r>
            </a:p>
          </p:txBody>
        </p:sp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1475656" y="987574"/>
              <a:ext cx="370534" cy="346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871531" y="1786290"/>
            <a:ext cx="5241455" cy="4326930"/>
            <a:chOff x="1403648" y="1339717"/>
            <a:chExt cx="3931091" cy="3245198"/>
          </a:xfrm>
        </p:grpSpPr>
        <p:sp>
          <p:nvSpPr>
            <p:cNvPr id="24" name="TextBox 7"/>
            <p:cNvSpPr txBox="1">
              <a:spLocks noChangeArrowheads="1"/>
            </p:cNvSpPr>
            <p:nvPr/>
          </p:nvSpPr>
          <p:spPr bwMode="auto">
            <a:xfrm>
              <a:off x="1403648" y="1339717"/>
              <a:ext cx="3508584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1">
                <a:buNone/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开销：</a:t>
              </a:r>
            </a:p>
          </p:txBody>
        </p:sp>
        <p:sp>
          <p:nvSpPr>
            <p:cNvPr id="43" name="TextBox 7"/>
            <p:cNvSpPr txBox="1">
              <a:spLocks noChangeArrowheads="1"/>
            </p:cNvSpPr>
            <p:nvPr/>
          </p:nvSpPr>
          <p:spPr bwMode="auto">
            <a:xfrm>
              <a:off x="2161199" y="1718800"/>
              <a:ext cx="3172054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/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引导机制</a:t>
              </a:r>
            </a:p>
          </p:txBody>
        </p:sp>
        <p:pic>
          <p:nvPicPr>
            <p:cNvPr id="44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79712" y="183310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" name="TextBox 7"/>
            <p:cNvSpPr txBox="1">
              <a:spLocks noChangeArrowheads="1"/>
            </p:cNvSpPr>
            <p:nvPr/>
          </p:nvSpPr>
          <p:spPr bwMode="auto">
            <a:xfrm>
              <a:off x="2162685" y="2075990"/>
              <a:ext cx="3172054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/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建立内核堆栈</a:t>
              </a:r>
            </a:p>
          </p:txBody>
        </p:sp>
        <p:pic>
          <p:nvPicPr>
            <p:cNvPr id="52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81198" y="219029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" name="TextBox 7"/>
            <p:cNvSpPr txBox="1">
              <a:spLocks noChangeArrowheads="1"/>
            </p:cNvSpPr>
            <p:nvPr/>
          </p:nvSpPr>
          <p:spPr bwMode="auto">
            <a:xfrm>
              <a:off x="2161199" y="2426784"/>
              <a:ext cx="3172054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/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验证参数</a:t>
              </a:r>
            </a:p>
          </p:txBody>
        </p:sp>
        <p:pic>
          <p:nvPicPr>
            <p:cNvPr id="54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79712" y="254108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" name="TextBox 7"/>
            <p:cNvSpPr txBox="1">
              <a:spLocks noChangeArrowheads="1"/>
            </p:cNvSpPr>
            <p:nvPr/>
          </p:nvSpPr>
          <p:spPr bwMode="auto">
            <a:xfrm>
              <a:off x="2162685" y="2783974"/>
              <a:ext cx="3172054" cy="684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/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内核态映射到用户态的地址空间</a:t>
              </a:r>
            </a:p>
          </p:txBody>
        </p:sp>
        <p:pic>
          <p:nvPicPr>
            <p:cNvPr id="56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81198" y="289827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" name="TextBox 7"/>
            <p:cNvSpPr txBox="1">
              <a:spLocks noChangeArrowheads="1"/>
            </p:cNvSpPr>
            <p:nvPr/>
          </p:nvSpPr>
          <p:spPr bwMode="auto">
            <a:xfrm>
              <a:off x="2162685" y="3865994"/>
              <a:ext cx="3172054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/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内核态独立地址空间</a:t>
              </a:r>
            </a:p>
          </p:txBody>
        </p:sp>
        <p:pic>
          <p:nvPicPr>
            <p:cNvPr id="58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81198" y="398029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9" name="TextBox 7"/>
            <p:cNvSpPr txBox="1">
              <a:spLocks noChangeArrowheads="1"/>
            </p:cNvSpPr>
            <p:nvPr/>
          </p:nvSpPr>
          <p:spPr bwMode="auto">
            <a:xfrm>
              <a:off x="2195736" y="3468490"/>
              <a:ext cx="256046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/>
              <a:r>
                <a:rPr lang="en-US" altLang="zh-CN" sz="24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· </a:t>
              </a:r>
              <a:r>
                <a:rPr lang="zh-CN" altLang="en-US" sz="24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更新页面映射权限</a:t>
              </a:r>
            </a:p>
          </p:txBody>
        </p:sp>
        <p:sp>
          <p:nvSpPr>
            <p:cNvPr id="60" name="TextBox 7"/>
            <p:cNvSpPr txBox="1">
              <a:spLocks noChangeArrowheads="1"/>
            </p:cNvSpPr>
            <p:nvPr/>
          </p:nvSpPr>
          <p:spPr bwMode="auto">
            <a:xfrm>
              <a:off x="2209384" y="4238666"/>
              <a:ext cx="88455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/>
              <a:r>
                <a:rPr lang="en-US" altLang="zh-CN" sz="24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· TLB</a:t>
              </a:r>
              <a:endPara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70" name="矩形 6"/>
            <p:cNvSpPr>
              <a:spLocks noChangeArrowheads="1"/>
            </p:cNvSpPr>
            <p:nvPr/>
          </p:nvSpPr>
          <p:spPr bwMode="auto">
            <a:xfrm>
              <a:off x="1475656" y="1352985"/>
              <a:ext cx="370534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608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667251" y="285752"/>
            <a:ext cx="24765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内容摘要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041197" y="1047751"/>
            <a:ext cx="9626804" cy="4593264"/>
            <a:chOff x="780897" y="785813"/>
            <a:chExt cx="7220103" cy="3444948"/>
          </a:xfrm>
        </p:grpSpPr>
        <p:sp>
          <p:nvSpPr>
            <p:cNvPr id="3" name="TextBox 10"/>
            <p:cNvSpPr txBox="1">
              <a:spLocks noChangeArrowheads="1"/>
            </p:cNvSpPr>
            <p:nvPr/>
          </p:nvSpPr>
          <p:spPr bwMode="auto">
            <a:xfrm>
              <a:off x="1143000" y="785813"/>
              <a:ext cx="6858000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189" indent="-457189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667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itchFamily="18" charset="0"/>
                </a:rPr>
                <a:t>启动</a:t>
              </a:r>
              <a:endParaRPr lang="en-US" altLang="zh-CN" sz="2667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endParaRPr>
            </a:p>
          </p:txBody>
        </p:sp>
        <p:sp>
          <p:nvSpPr>
            <p:cNvPr id="4" name="矩形 8"/>
            <p:cNvSpPr>
              <a:spLocks noChangeArrowheads="1"/>
            </p:cNvSpPr>
            <p:nvPr/>
          </p:nvSpPr>
          <p:spPr bwMode="auto">
            <a:xfrm>
              <a:off x="785813" y="822325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11" name="TextBox 25"/>
            <p:cNvSpPr txBox="1">
              <a:spLocks noChangeArrowheads="1"/>
            </p:cNvSpPr>
            <p:nvPr/>
          </p:nvSpPr>
          <p:spPr bwMode="auto">
            <a:xfrm>
              <a:off x="1138084" y="1277813"/>
              <a:ext cx="6858000" cy="346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189" indent="-457189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667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中断、异常和系统调用</a:t>
              </a:r>
            </a:p>
          </p:txBody>
        </p:sp>
        <p:sp>
          <p:nvSpPr>
            <p:cNvPr id="12" name="矩形 26"/>
            <p:cNvSpPr>
              <a:spLocks noChangeArrowheads="1"/>
            </p:cNvSpPr>
            <p:nvPr/>
          </p:nvSpPr>
          <p:spPr bwMode="auto">
            <a:xfrm>
              <a:off x="780897" y="1254001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13" name="TextBox 27"/>
            <p:cNvSpPr txBox="1">
              <a:spLocks noChangeArrowheads="1"/>
            </p:cNvSpPr>
            <p:nvPr/>
          </p:nvSpPr>
          <p:spPr bwMode="auto">
            <a:xfrm>
              <a:off x="1004735" y="1635001"/>
              <a:ext cx="3562350" cy="346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990575" lvl="1" indent="-38099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背景</a:t>
              </a:r>
            </a:p>
          </p:txBody>
        </p:sp>
        <p:pic>
          <p:nvPicPr>
            <p:cNvPr id="14" name="图片 2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7309" y="174771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Box 29"/>
            <p:cNvSpPr txBox="1">
              <a:spLocks noChangeArrowheads="1"/>
            </p:cNvSpPr>
            <p:nvPr/>
          </p:nvSpPr>
          <p:spPr bwMode="auto">
            <a:xfrm>
              <a:off x="1004734" y="1995686"/>
              <a:ext cx="5151441" cy="346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990575" lvl="1" indent="-38099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中断、异常和系统调用相比较</a:t>
              </a:r>
            </a:p>
          </p:txBody>
        </p:sp>
        <p:pic>
          <p:nvPicPr>
            <p:cNvPr id="16" name="图片 3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7309" y="210046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31"/>
            <p:cNvSpPr txBox="1">
              <a:spLocks noChangeArrowheads="1"/>
            </p:cNvSpPr>
            <p:nvPr/>
          </p:nvSpPr>
          <p:spPr bwMode="auto">
            <a:xfrm>
              <a:off x="1007791" y="2396124"/>
              <a:ext cx="3419473" cy="346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990575" lvl="1" indent="-38099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中断和异常处理机制</a:t>
              </a:r>
            </a:p>
          </p:txBody>
        </p:sp>
        <p:pic>
          <p:nvPicPr>
            <p:cNvPr id="18" name="图片 32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0365" y="250089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Box 37"/>
            <p:cNvSpPr txBox="1">
              <a:spLocks noChangeArrowheads="1"/>
            </p:cNvSpPr>
            <p:nvPr/>
          </p:nvSpPr>
          <p:spPr bwMode="auto">
            <a:xfrm>
              <a:off x="1004734" y="2788664"/>
              <a:ext cx="3419474" cy="346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990575" lvl="1" indent="-38099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系统调用的概念和实现</a:t>
              </a:r>
            </a:p>
          </p:txBody>
        </p:sp>
        <p:pic>
          <p:nvPicPr>
            <p:cNvPr id="20" name="图片 3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7308" y="289026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图片 4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7308" y="323951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TextBox 41"/>
            <p:cNvSpPr txBox="1">
              <a:spLocks noChangeArrowheads="1"/>
            </p:cNvSpPr>
            <p:nvPr/>
          </p:nvSpPr>
          <p:spPr bwMode="auto">
            <a:xfrm>
              <a:off x="1004734" y="3156963"/>
              <a:ext cx="4348168" cy="346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990575" lvl="1" indent="-38099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程序调用与系统调用的不同之处</a:t>
              </a:r>
            </a:p>
          </p:txBody>
        </p:sp>
        <p:pic>
          <p:nvPicPr>
            <p:cNvPr id="23" name="图片 42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7308" y="363363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TextBox 43"/>
            <p:cNvSpPr txBox="1">
              <a:spLocks noChangeArrowheads="1"/>
            </p:cNvSpPr>
            <p:nvPr/>
          </p:nvSpPr>
          <p:spPr bwMode="auto">
            <a:xfrm>
              <a:off x="1004734" y="3884464"/>
              <a:ext cx="3705226" cy="346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990575" lvl="1" indent="-38099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667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系统调用示例</a:t>
              </a:r>
            </a:p>
          </p:txBody>
        </p:sp>
        <p:pic>
          <p:nvPicPr>
            <p:cNvPr id="25" name="图片 44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7308" y="399082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Box 43"/>
            <p:cNvSpPr txBox="1">
              <a:spLocks noChangeArrowheads="1"/>
            </p:cNvSpPr>
            <p:nvPr/>
          </p:nvSpPr>
          <p:spPr bwMode="auto">
            <a:xfrm>
              <a:off x="1004734" y="3551090"/>
              <a:ext cx="3705226" cy="346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990575" lvl="1" indent="-38099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开销</a:t>
              </a:r>
            </a:p>
          </p:txBody>
        </p:sp>
      </p:grpSp>
      <p:pic>
        <p:nvPicPr>
          <p:cNvPr id="28" name="图片 27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088"/>
            <a:ext cx="12187965" cy="6855912"/>
          </a:xfrm>
          <a:prstGeom prst="rect">
            <a:avLst/>
          </a:prstGeom>
        </p:spPr>
      </p:pic>
      <p:pic>
        <p:nvPicPr>
          <p:cNvPr id="29" name="图片 28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7979" y="2571744"/>
            <a:ext cx="6121819" cy="161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3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ChangeArrowheads="1"/>
          </p:cNvSpPr>
          <p:nvPr/>
        </p:nvSpPr>
        <p:spPr>
          <a:xfrm>
            <a:off x="886884" y="211667"/>
            <a:ext cx="10505016" cy="68156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defTabSz="121917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系统调用示例</a:t>
            </a:r>
            <a:endParaRPr lang="en-US" altLang="zh-CN" sz="4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92417" y="1187671"/>
            <a:ext cx="7152217" cy="626524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0" lvl="1" indent="-408507">
              <a:lnSpc>
                <a:spcPct val="95000"/>
              </a:lnSpc>
              <a:buClr>
                <a:srgbClr val="000099"/>
              </a:buClr>
              <a:defRPr/>
            </a:pPr>
            <a:r>
              <a:rPr lang="zh-CN" altLang="en-US" sz="2667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667" b="1" dirty="0">
                <a:solidFill>
                  <a:srgbClr val="11576A"/>
                </a:solidFill>
                <a:latin typeface="Calibri" pitchFamily="34" charset="0"/>
              </a:rPr>
              <a:t> </a:t>
            </a:r>
            <a:r>
              <a:rPr lang="zh-CN" altLang="en-US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文件复制过程中的系统调用序列</a:t>
            </a:r>
            <a:endParaRPr lang="en-US" altLang="zh-CN" sz="2667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sp>
        <p:nvSpPr>
          <p:cNvPr id="4" name="矩形 6"/>
          <p:cNvSpPr>
            <a:spLocks noChangeArrowheads="1"/>
          </p:cNvSpPr>
          <p:nvPr/>
        </p:nvSpPr>
        <p:spPr bwMode="auto">
          <a:xfrm>
            <a:off x="6864285" y="1028733"/>
            <a:ext cx="4032249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// System call numbers</a:t>
            </a:r>
          </a:p>
          <a:p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SYS_fork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 1</a:t>
            </a:r>
          </a:p>
          <a:p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SYS_exit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 2</a:t>
            </a:r>
          </a:p>
          <a:p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SYS_wait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 3</a:t>
            </a:r>
          </a:p>
          <a:p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SYS_pipe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 4</a:t>
            </a:r>
          </a:p>
          <a:p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SYS_write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5</a:t>
            </a:r>
          </a:p>
          <a:p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SYS_read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 6</a:t>
            </a:r>
          </a:p>
          <a:p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SYS_close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7</a:t>
            </a:r>
          </a:p>
          <a:p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SYS_kill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 8</a:t>
            </a:r>
          </a:p>
          <a:p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SYS_exec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 9</a:t>
            </a:r>
          </a:p>
          <a:p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SYS_open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10</a:t>
            </a:r>
          </a:p>
          <a:p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SYS_mknod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11</a:t>
            </a:r>
          </a:p>
          <a:p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SYS_unlink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12</a:t>
            </a:r>
          </a:p>
          <a:p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SYS_fstat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13</a:t>
            </a:r>
          </a:p>
          <a:p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SYS_link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14</a:t>
            </a:r>
          </a:p>
          <a:p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SYS_mkdir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15</a:t>
            </a:r>
          </a:p>
          <a:p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SYS_chdir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16</a:t>
            </a:r>
          </a:p>
          <a:p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SYS_dup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 17</a:t>
            </a:r>
          </a:p>
          <a:p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SYS_getpid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18</a:t>
            </a:r>
          </a:p>
          <a:p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SYS_sbrk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19</a:t>
            </a:r>
          </a:p>
          <a:p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SYS_sleep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20</a:t>
            </a:r>
          </a:p>
          <a:p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SYS_procmem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21</a:t>
            </a:r>
            <a:endParaRPr lang="en-US" alt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23393" y="1746457"/>
            <a:ext cx="6025591" cy="4466852"/>
            <a:chOff x="467544" y="1309843"/>
            <a:chExt cx="4519193" cy="3350139"/>
          </a:xfrm>
        </p:grpSpPr>
        <p:pic>
          <p:nvPicPr>
            <p:cNvPr id="7" name="图片 6" descr="1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7544" y="1309843"/>
              <a:ext cx="4357717" cy="3350139"/>
            </a:xfrm>
            <a:prstGeom prst="rect">
              <a:avLst/>
            </a:prstGeom>
          </p:spPr>
        </p:pic>
        <p:sp>
          <p:nvSpPr>
            <p:cNvPr id="8" name="Rectangle 1"/>
            <p:cNvSpPr txBox="1">
              <a:spLocks noChangeArrowheads="1"/>
            </p:cNvSpPr>
            <p:nvPr/>
          </p:nvSpPr>
          <p:spPr>
            <a:xfrm>
              <a:off x="690443" y="1486724"/>
              <a:ext cx="1071570" cy="357190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r>
                <a:rPr lang="zh-CN" altLang="en-US" sz="18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源文件</a:t>
              </a:r>
              <a:endParaRPr lang="en-US" altLang="zh-CN" sz="18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endParaRPr>
            </a:p>
          </p:txBody>
        </p:sp>
        <p:sp>
          <p:nvSpPr>
            <p:cNvPr id="9" name="Rectangle 1"/>
            <p:cNvSpPr txBox="1">
              <a:spLocks noChangeArrowheads="1"/>
            </p:cNvSpPr>
            <p:nvPr/>
          </p:nvSpPr>
          <p:spPr>
            <a:xfrm>
              <a:off x="3700853" y="1498782"/>
              <a:ext cx="1285884" cy="357190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r>
                <a:rPr lang="zh-CN" altLang="en-US" sz="18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目标文件</a:t>
              </a:r>
              <a:endParaRPr lang="en-US" altLang="zh-CN" sz="18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62013" y="1687585"/>
              <a:ext cx="2143140" cy="28383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13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3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获取输入文件名</a:t>
              </a:r>
              <a:endParaRPr lang="en-US" altLang="zh-CN" sz="13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3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13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在屏幕显示提示</a:t>
              </a:r>
              <a:endParaRPr lang="en-US" altLang="zh-CN" sz="13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3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等待并接收键盘输入</a:t>
              </a:r>
              <a:endParaRPr lang="en-US" altLang="zh-CN" sz="13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3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获取输出文件名</a:t>
              </a:r>
              <a:endParaRPr lang="en-US" altLang="zh-CN" sz="13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3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在屏幕显示提示</a:t>
              </a:r>
              <a:endParaRPr lang="en-US" altLang="zh-CN" sz="13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3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等待并接收键盘输入</a:t>
              </a:r>
              <a:endParaRPr lang="en-US" altLang="zh-CN" sz="13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3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打开输入文件</a:t>
              </a:r>
              <a:endParaRPr lang="en-US" altLang="zh-CN" sz="13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3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如果文件不存在，出错退出</a:t>
              </a:r>
              <a:endParaRPr lang="en-US" altLang="zh-CN" sz="13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3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创建输出文件</a:t>
              </a:r>
            </a:p>
            <a:p>
              <a:r>
                <a:rPr lang="zh-CN" altLang="en-US" sz="13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如果文件存在，出错退出</a:t>
              </a:r>
              <a:endParaRPr lang="en-US" altLang="zh-CN" sz="13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3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循环</a:t>
              </a:r>
              <a:endParaRPr lang="en-US" altLang="zh-CN" sz="13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3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读取输入文件</a:t>
              </a:r>
            </a:p>
            <a:p>
              <a:r>
                <a:rPr lang="zh-CN" altLang="en-US" sz="13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写入输出文件</a:t>
              </a:r>
            </a:p>
            <a:p>
              <a:r>
                <a:rPr lang="zh-CN" altLang="en-US" sz="13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直到读取结束</a:t>
              </a:r>
              <a:endParaRPr lang="en-US" altLang="zh-CN" sz="13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3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关闭输出文件</a:t>
              </a:r>
            </a:p>
            <a:p>
              <a:r>
                <a:rPr lang="zh-CN" altLang="en-US" sz="13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在屏幕显示完成信息</a:t>
              </a:r>
              <a:endParaRPr lang="en-US" altLang="zh-CN" sz="13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3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正常退出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168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02413" y="1025272"/>
            <a:ext cx="10441873" cy="935896"/>
            <a:chOff x="526809" y="768954"/>
            <a:chExt cx="7831405" cy="701922"/>
          </a:xfrm>
        </p:grpSpPr>
        <p:sp>
          <p:nvSpPr>
            <p:cNvPr id="9" name="TextBox 4"/>
            <p:cNvSpPr txBox="1">
              <a:spLocks noChangeArrowheads="1"/>
            </p:cNvSpPr>
            <p:nvPr/>
          </p:nvSpPr>
          <p:spPr bwMode="auto">
            <a:xfrm>
              <a:off x="904612" y="768954"/>
              <a:ext cx="5661256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spcBef>
                  <a:spcPct val="20000"/>
                </a:spcBef>
                <a:defRPr/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在</a:t>
              </a:r>
              <a:r>
                <a:rPr lang="en-US" altLang="zh-CN" sz="2667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ucore</a:t>
              </a: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中库函数</a:t>
              </a: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read()</a:t>
              </a: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的功能是读文件</a:t>
              </a:r>
              <a:endPara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0" name="矩形 6"/>
            <p:cNvSpPr>
              <a:spLocks noChangeArrowheads="1"/>
            </p:cNvSpPr>
            <p:nvPr/>
          </p:nvSpPr>
          <p:spPr bwMode="auto">
            <a:xfrm>
              <a:off x="526809" y="768954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11" name="TextBox 7"/>
            <p:cNvSpPr txBox="1">
              <a:spLocks noChangeArrowheads="1"/>
            </p:cNvSpPr>
            <p:nvPr/>
          </p:nvSpPr>
          <p:spPr bwMode="auto">
            <a:xfrm>
              <a:off x="1255344" y="1093801"/>
              <a:ext cx="7102870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>
                <a:spcBef>
                  <a:spcPct val="20000"/>
                </a:spcBef>
                <a:defRPr/>
              </a:pP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user/</a:t>
              </a:r>
              <a:r>
                <a:rPr lang="en-US" altLang="zh-CN" sz="2667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libs</a:t>
              </a: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/</a:t>
              </a:r>
              <a:r>
                <a:rPr lang="en-US" altLang="zh-CN" sz="2667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file.h</a:t>
              </a: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: </a:t>
              </a:r>
              <a:r>
                <a:rPr lang="en-US" altLang="zh-CN" sz="2667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read(</a:t>
              </a:r>
              <a:r>
                <a:rPr lang="en-US" altLang="zh-CN" sz="2667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</a:t>
              </a:r>
              <a:r>
                <a:rPr lang="en-US" altLang="zh-CN" sz="2667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fd</a:t>
              </a: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, void * </a:t>
              </a:r>
              <a:r>
                <a:rPr lang="en-US" altLang="zh-CN" sz="2667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buf</a:t>
              </a: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, </a:t>
              </a:r>
              <a:r>
                <a:rPr lang="en-US" altLang="zh-CN" sz="2667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length)</a:t>
              </a:r>
            </a:p>
          </p:txBody>
        </p:sp>
        <p:pic>
          <p:nvPicPr>
            <p:cNvPr id="12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0209" y="123539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702413" y="1955318"/>
            <a:ext cx="10441873" cy="2430241"/>
            <a:chOff x="526809" y="1466488"/>
            <a:chExt cx="7831405" cy="1822681"/>
          </a:xfrm>
        </p:grpSpPr>
        <p:sp>
          <p:nvSpPr>
            <p:cNvPr id="13" name="TextBox 4"/>
            <p:cNvSpPr txBox="1">
              <a:spLocks noChangeArrowheads="1"/>
            </p:cNvSpPr>
            <p:nvPr/>
          </p:nvSpPr>
          <p:spPr bwMode="auto">
            <a:xfrm>
              <a:off x="945556" y="1466488"/>
              <a:ext cx="5661256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indent="-380990">
                <a:spcBef>
                  <a:spcPct val="20000"/>
                </a:spcBef>
                <a:defRPr/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库函数</a:t>
              </a: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read()</a:t>
              </a: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的参数和返回值</a:t>
              </a:r>
              <a:endPara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4" name="矩形 6"/>
            <p:cNvSpPr>
              <a:spLocks noChangeArrowheads="1"/>
            </p:cNvSpPr>
            <p:nvPr/>
          </p:nvSpPr>
          <p:spPr bwMode="auto">
            <a:xfrm>
              <a:off x="526809" y="1466488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15" name="TextBox 7"/>
            <p:cNvSpPr txBox="1">
              <a:spLocks noChangeArrowheads="1"/>
            </p:cNvSpPr>
            <p:nvPr/>
          </p:nvSpPr>
          <p:spPr bwMode="auto">
            <a:xfrm>
              <a:off x="1255344" y="1804983"/>
              <a:ext cx="7102870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>
                <a:spcBef>
                  <a:spcPct val="20000"/>
                </a:spcBef>
                <a:defRPr/>
              </a:pPr>
              <a:r>
                <a:rPr lang="en-US" altLang="zh-CN" sz="2667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</a:t>
              </a:r>
              <a:r>
                <a:rPr lang="en-US" altLang="zh-CN" sz="2667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fd</a:t>
              </a: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—</a:t>
              </a: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文件句柄</a:t>
              </a:r>
              <a:endPara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16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0209" y="193293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7"/>
            <p:cNvSpPr txBox="1">
              <a:spLocks noChangeArrowheads="1"/>
            </p:cNvSpPr>
            <p:nvPr/>
          </p:nvSpPr>
          <p:spPr bwMode="auto">
            <a:xfrm>
              <a:off x="1255344" y="2173616"/>
              <a:ext cx="7102870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indent="-304792">
                <a:spcBef>
                  <a:spcPct val="20000"/>
                </a:spcBef>
                <a:defRPr/>
              </a:pP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void  * </a:t>
              </a:r>
              <a:r>
                <a:rPr lang="en-US" altLang="zh-CN" sz="2667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buf</a:t>
              </a: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—</a:t>
              </a: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数据缓冲区指针</a:t>
              </a:r>
              <a:endPara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18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0209" y="230156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Box 7"/>
            <p:cNvSpPr txBox="1">
              <a:spLocks noChangeArrowheads="1"/>
            </p:cNvSpPr>
            <p:nvPr/>
          </p:nvSpPr>
          <p:spPr bwMode="auto">
            <a:xfrm>
              <a:off x="1255344" y="2543461"/>
              <a:ext cx="7102870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indent="-304792">
                <a:spcBef>
                  <a:spcPct val="20000"/>
                </a:spcBef>
                <a:defRPr/>
              </a:pPr>
              <a:r>
                <a:rPr lang="en-US" altLang="zh-CN" sz="2667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length—</a:t>
              </a: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数据缓冲区长度</a:t>
              </a:r>
              <a:endPara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20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0209" y="267141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TextBox 7"/>
            <p:cNvSpPr txBox="1">
              <a:spLocks noChangeArrowheads="1"/>
            </p:cNvSpPr>
            <p:nvPr/>
          </p:nvSpPr>
          <p:spPr bwMode="auto">
            <a:xfrm>
              <a:off x="1255344" y="2912094"/>
              <a:ext cx="7102870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indent="-304792">
                <a:spcBef>
                  <a:spcPct val="20000"/>
                </a:spcBef>
                <a:defRPr/>
              </a:pPr>
              <a:r>
                <a:rPr lang="en-US" altLang="zh-CN" sz="2667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</a:t>
              </a:r>
              <a:r>
                <a:rPr lang="en-US" altLang="zh-CN" sz="2667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return_value</a:t>
              </a: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:</a:t>
              </a: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返回读出数据长度</a:t>
              </a:r>
              <a:endParaRPr lang="en-US" altLang="zh-CN" sz="2667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22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0209" y="304004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组合 5"/>
          <p:cNvGrpSpPr/>
          <p:nvPr/>
        </p:nvGrpSpPr>
        <p:grpSpPr>
          <a:xfrm>
            <a:off x="702413" y="4397046"/>
            <a:ext cx="8917863" cy="1020844"/>
            <a:chOff x="526809" y="3297784"/>
            <a:chExt cx="6688397" cy="765633"/>
          </a:xfrm>
        </p:grpSpPr>
        <p:sp>
          <p:nvSpPr>
            <p:cNvPr id="24" name="TextBox 4"/>
            <p:cNvSpPr txBox="1">
              <a:spLocks noChangeArrowheads="1"/>
            </p:cNvSpPr>
            <p:nvPr/>
          </p:nvSpPr>
          <p:spPr bwMode="auto">
            <a:xfrm>
              <a:off x="945556" y="3297784"/>
              <a:ext cx="5661256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indent="-304792">
                <a:spcBef>
                  <a:spcPct val="20000"/>
                </a:spcBef>
                <a:defRPr/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库函数</a:t>
              </a: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read()</a:t>
              </a: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使用示例</a:t>
              </a:r>
              <a:endPara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5" name="矩形 6"/>
            <p:cNvSpPr>
              <a:spLocks noChangeArrowheads="1"/>
            </p:cNvSpPr>
            <p:nvPr/>
          </p:nvSpPr>
          <p:spPr bwMode="auto">
            <a:xfrm>
              <a:off x="526809" y="3297784"/>
              <a:ext cx="370534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26" name="TextBox 7"/>
            <p:cNvSpPr txBox="1">
              <a:spLocks noChangeArrowheads="1"/>
            </p:cNvSpPr>
            <p:nvPr/>
          </p:nvSpPr>
          <p:spPr bwMode="auto">
            <a:xfrm>
              <a:off x="1255344" y="3686342"/>
              <a:ext cx="5959862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indent="-304792">
                <a:spcBef>
                  <a:spcPct val="20000"/>
                </a:spcBef>
                <a:defRPr/>
              </a:pP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 sfs_filetest1.c: ret = read(</a:t>
              </a:r>
              <a:r>
                <a:rPr lang="en-US" altLang="zh-CN" sz="2667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fd</a:t>
              </a: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, data, </a:t>
              </a:r>
              <a:r>
                <a:rPr lang="en-US" altLang="zh-CN" sz="2667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len</a:t>
              </a: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);</a:t>
              </a:r>
            </a:p>
          </p:txBody>
        </p:sp>
        <p:pic>
          <p:nvPicPr>
            <p:cNvPr id="2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0209" y="381429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8" name="Rectangle 1"/>
          <p:cNvSpPr txBox="1">
            <a:spLocks noChangeArrowheads="1"/>
          </p:cNvSpPr>
          <p:nvPr/>
        </p:nvSpPr>
        <p:spPr>
          <a:xfrm>
            <a:off x="886884" y="211667"/>
            <a:ext cx="10505016" cy="68156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defTabSz="121917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系统调用示例</a:t>
            </a:r>
            <a:endParaRPr lang="en-US" altLang="zh-CN" sz="4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25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ChangeArrowheads="1"/>
          </p:cNvSpPr>
          <p:nvPr/>
        </p:nvSpPr>
        <p:spPr>
          <a:xfrm>
            <a:off x="3839656" y="211667"/>
            <a:ext cx="5971121" cy="68156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>
              <a:defRPr/>
            </a:pPr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系统调用库接口示例</a:t>
            </a:r>
            <a:endParaRPr lang="en-US" altLang="zh-CN" sz="4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06149" y="1025272"/>
            <a:ext cx="9075739" cy="2274173"/>
            <a:chOff x="904612" y="768954"/>
            <a:chExt cx="6806804" cy="1705630"/>
          </a:xfrm>
        </p:grpSpPr>
        <p:sp>
          <p:nvSpPr>
            <p:cNvPr id="9" name="TextBox 4"/>
            <p:cNvSpPr txBox="1">
              <a:spLocks noChangeArrowheads="1"/>
            </p:cNvSpPr>
            <p:nvPr/>
          </p:nvSpPr>
          <p:spPr bwMode="auto">
            <a:xfrm>
              <a:off x="904612" y="768954"/>
              <a:ext cx="5661256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189" lvl="2" indent="-457189">
                <a:spcBef>
                  <a:spcPct val="20000"/>
                </a:spcBef>
                <a:buClr>
                  <a:schemeClr val="folHlink"/>
                </a:buClr>
                <a:defRPr/>
              </a:pP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sfs_filetest1.c: ret=read(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fd,data,len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);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908978" y="928007"/>
              <a:ext cx="6802438" cy="1546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……</a:t>
              </a:r>
            </a:p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8029a1:	8b 45 10             	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mov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  0x10(%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ebp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),%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eax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8029a4:	89 44 24 08          	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mov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  %eax,0x8(%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esp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)</a:t>
              </a:r>
            </a:p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8029a8:	8b 45 0c             	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mov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  0xc(%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ebp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),%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eax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8029ab:	89 44 24 04          	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mov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  %eax,0x4(%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esp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)</a:t>
              </a:r>
            </a:p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8029af:	8b 45 08             	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mov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  0x8(%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ebp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),%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eax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8029b2:	89 04 24             	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mov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  %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eax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,(%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esp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)</a:t>
              </a:r>
            </a:p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8029b5:	e8 33 d8 ff 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ff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     	call   8001ed &lt;read&gt;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  <p:sp>
        <p:nvSpPr>
          <p:cNvPr id="29" name="TextBox 5"/>
          <p:cNvSpPr>
            <a:spLocks noChangeArrowheads="1"/>
          </p:cNvSpPr>
          <p:nvPr/>
        </p:nvSpPr>
        <p:spPr bwMode="auto">
          <a:xfrm>
            <a:off x="1206149" y="3236979"/>
            <a:ext cx="9256184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syscall(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num, ...) {</a:t>
            </a:r>
          </a:p>
          <a:p>
            <a:pPr eaLnBrk="1" hangingPunct="1"/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...</a:t>
            </a:r>
          </a:p>
          <a:p>
            <a:pPr eaLnBrk="1" hangingPunct="1"/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asm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volatile (</a:t>
            </a:r>
          </a:p>
          <a:p>
            <a:pPr eaLnBrk="1" hangingPunct="1"/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		"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%1;"</a:t>
            </a:r>
          </a:p>
          <a:p>
            <a:pPr eaLnBrk="1" hangingPunct="1"/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		: "=a" (ret)</a:t>
            </a:r>
          </a:p>
          <a:p>
            <a:pPr eaLnBrk="1" hangingPunct="1"/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		: "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" (T_SYSCALL),</a:t>
            </a:r>
          </a:p>
          <a:p>
            <a:pPr eaLnBrk="1" hangingPunct="1"/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		  "a" (num),</a:t>
            </a:r>
          </a:p>
          <a:p>
            <a:pPr eaLnBrk="1" hangingPunct="1"/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		  "d" (a[0]),</a:t>
            </a:r>
          </a:p>
          <a:p>
            <a:pPr eaLnBrk="1" hangingPunct="1"/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		  "c" (a[1]),</a:t>
            </a:r>
          </a:p>
          <a:p>
            <a:pPr eaLnBrk="1" hangingPunct="1"/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		  "b" (a[2]),</a:t>
            </a:r>
          </a:p>
          <a:p>
            <a:pPr eaLnBrk="1" hangingPunct="1"/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		  "D" (a[3]),</a:t>
            </a:r>
          </a:p>
          <a:p>
            <a:pPr eaLnBrk="1" hangingPunct="1"/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		  "S" (a[4])</a:t>
            </a:r>
          </a:p>
          <a:p>
            <a:pPr eaLnBrk="1" hangingPunct="1"/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		: "cc", "memory");</a:t>
            </a:r>
          </a:p>
          <a:p>
            <a:pPr eaLnBrk="1" hangingPunct="1"/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return ret;</a:t>
            </a:r>
          </a:p>
          <a:p>
            <a:pPr eaLnBrk="1" hangingPunct="1"/>
            <a:endParaRPr 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881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/>
          <p:cNvSpPr>
            <a:spLocks noChangeArrowheads="1"/>
          </p:cNvSpPr>
          <p:nvPr/>
        </p:nvSpPr>
        <p:spPr bwMode="auto">
          <a:xfrm>
            <a:off x="1047715" y="1238235"/>
            <a:ext cx="8232844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1. kern/trap/</a:t>
            </a:r>
            <a:r>
              <a:rPr lang="en-US" altLang="zh-CN" sz="2667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trapentry.S</a:t>
            </a:r>
            <a:r>
              <a: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667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alltraps</a:t>
            </a:r>
            <a:r>
              <a: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</p:txBody>
      </p:sp>
      <p:sp>
        <p:nvSpPr>
          <p:cNvPr id="11" name="Rectangle 1"/>
          <p:cNvSpPr txBox="1">
            <a:spLocks noChangeArrowheads="1"/>
          </p:cNvSpPr>
          <p:nvPr/>
        </p:nvSpPr>
        <p:spPr>
          <a:xfrm>
            <a:off x="571462" y="211667"/>
            <a:ext cx="11209908" cy="68156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 algn="ctr">
              <a:defRPr/>
            </a:pPr>
            <a:r>
              <a:rPr lang="en-US" altLang="zh-CN" sz="4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ucore</a:t>
            </a:r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系统调用</a:t>
            </a:r>
            <a:r>
              <a:rPr lang="en-US" altLang="zh-CN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read</a:t>
            </a:r>
            <a:r>
              <a:rPr lang="en-US" altLang="zh-CN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(</a:t>
            </a:r>
            <a:r>
              <a:rPr lang="en-US" altLang="zh-CN" sz="4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fd</a:t>
            </a:r>
            <a:r>
              <a:rPr lang="en-US" altLang="zh-CN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, buffer, length)</a:t>
            </a:r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的实现</a:t>
            </a:r>
            <a:endParaRPr lang="en-US" altLang="zh-CN" sz="4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sp>
        <p:nvSpPr>
          <p:cNvPr id="4" name="TextBox 5"/>
          <p:cNvSpPr>
            <a:spLocks noChangeArrowheads="1"/>
          </p:cNvSpPr>
          <p:nvPr/>
        </p:nvSpPr>
        <p:spPr bwMode="auto">
          <a:xfrm>
            <a:off x="1047715" y="1771715"/>
            <a:ext cx="8232844" cy="913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2. kern/trap/</a:t>
            </a:r>
            <a:r>
              <a:rPr lang="en-US" altLang="zh-CN" sz="2667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trap.c</a:t>
            </a:r>
            <a:r>
              <a: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: trap()</a:t>
            </a:r>
          </a:p>
          <a:p>
            <a:pPr eaLnBrk="1" hangingPunct="1"/>
            <a:r>
              <a:rPr lang="en-US" altLang="zh-CN" sz="2667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667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tf</a:t>
            </a:r>
            <a:r>
              <a:rPr lang="en-US" altLang="zh-CN" sz="2667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en-US" altLang="zh-CN" sz="2667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trapno</a:t>
            </a:r>
            <a:r>
              <a:rPr lang="en-US" altLang="zh-CN" sz="2667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== T_SYSCALL</a:t>
            </a:r>
          </a:p>
        </p:txBody>
      </p:sp>
      <p:sp>
        <p:nvSpPr>
          <p:cNvPr id="9" name="TextBox 5"/>
          <p:cNvSpPr>
            <a:spLocks noChangeArrowheads="1"/>
          </p:cNvSpPr>
          <p:nvPr/>
        </p:nvSpPr>
        <p:spPr bwMode="auto">
          <a:xfrm>
            <a:off x="1050149" y="2711311"/>
            <a:ext cx="8232844" cy="913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3. kern/</a:t>
            </a:r>
            <a:r>
              <a:rPr lang="en-US" altLang="zh-CN" sz="2667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syscall</a:t>
            </a:r>
            <a:r>
              <a: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667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syscall.c</a:t>
            </a:r>
            <a:r>
              <a: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667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syscall</a:t>
            </a:r>
            <a:r>
              <a: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eaLnBrk="1" hangingPunct="1"/>
            <a:r>
              <a:rPr lang="en-US" altLang="zh-CN" sz="2667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667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tf</a:t>
            </a:r>
            <a:r>
              <a:rPr lang="en-US" altLang="zh-CN" sz="2667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en-US" altLang="zh-CN" sz="2667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tf_regs.reg_eax</a:t>
            </a:r>
            <a:r>
              <a:rPr lang="en-US" altLang="zh-CN" sz="2667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==</a:t>
            </a:r>
            <a:r>
              <a:rPr lang="en-US" altLang="zh-CN" sz="2667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SYS_read</a:t>
            </a:r>
            <a:endParaRPr lang="en-US" altLang="zh-CN" sz="2667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5"/>
          <p:cNvSpPr>
            <a:spLocks noChangeArrowheads="1"/>
          </p:cNvSpPr>
          <p:nvPr/>
        </p:nvSpPr>
        <p:spPr bwMode="auto">
          <a:xfrm>
            <a:off x="1047715" y="3650907"/>
            <a:ext cx="8232844" cy="913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4. kern/</a:t>
            </a:r>
            <a:r>
              <a:rPr lang="en-US" altLang="zh-CN" sz="2667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syscall</a:t>
            </a:r>
            <a:r>
              <a: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667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syscall.c</a:t>
            </a:r>
            <a:r>
              <a: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667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sys_read</a:t>
            </a:r>
            <a:r>
              <a: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r>
              <a:rPr lang="en-US" altLang="zh-CN" sz="2667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667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67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tf</a:t>
            </a:r>
            <a:r>
              <a:rPr lang="en-US" altLang="zh-CN" sz="2667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en-US" altLang="zh-CN" sz="2667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sp</a:t>
            </a:r>
            <a:r>
              <a:rPr lang="en-US" altLang="zh-CN" sz="2667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667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67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fd</a:t>
            </a:r>
            <a:r>
              <a:rPr lang="en-US" altLang="zh-CN" sz="2667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667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buf</a:t>
            </a:r>
            <a:r>
              <a:rPr lang="en-US" altLang="zh-CN" sz="2667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, length</a:t>
            </a:r>
          </a:p>
        </p:txBody>
      </p:sp>
      <p:sp>
        <p:nvSpPr>
          <p:cNvPr id="12" name="TextBox 5"/>
          <p:cNvSpPr>
            <a:spLocks noChangeArrowheads="1"/>
          </p:cNvSpPr>
          <p:nvPr/>
        </p:nvSpPr>
        <p:spPr bwMode="auto">
          <a:xfrm>
            <a:off x="1045282" y="4568838"/>
            <a:ext cx="8232844" cy="913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5. kern/fs/</a:t>
            </a:r>
            <a:r>
              <a:rPr lang="en-US" altLang="zh-CN" sz="2667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sysfile.c</a:t>
            </a:r>
            <a:r>
              <a: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667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sysfile_read</a:t>
            </a:r>
            <a:r>
              <a: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eaLnBrk="1" hangingPunct="1"/>
            <a:r>
              <a:rPr lang="en-US" altLang="zh-CN" sz="2667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读取文件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5"/>
          <p:cNvSpPr>
            <a:spLocks noChangeArrowheads="1"/>
          </p:cNvSpPr>
          <p:nvPr/>
        </p:nvSpPr>
        <p:spPr bwMode="auto">
          <a:xfrm>
            <a:off x="1045281" y="5508433"/>
            <a:ext cx="8232844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6. kern/trap/</a:t>
            </a:r>
            <a:r>
              <a:rPr lang="en-US" altLang="zh-CN" sz="2667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trapentry.S</a:t>
            </a:r>
            <a:r>
              <a: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667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trapret</a:t>
            </a:r>
            <a:r>
              <a: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2182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9" grpId="0"/>
      <p:bldP spid="10" grpId="0"/>
      <p:bldP spid="12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088"/>
            <a:ext cx="12187965" cy="6855912"/>
          </a:xfrm>
          <a:prstGeom prst="rect">
            <a:avLst/>
          </a:prstGeom>
        </p:spPr>
      </p:pic>
      <p:pic>
        <p:nvPicPr>
          <p:cNvPr id="3" name="图片 2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7979" y="2571744"/>
            <a:ext cx="6121819" cy="161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2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297" y="1709809"/>
            <a:ext cx="2128460" cy="705921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095736" y="285751"/>
            <a:ext cx="52387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计算机启动流程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8409306" y="2337711"/>
            <a:ext cx="2128464" cy="1915944"/>
            <a:chOff x="6306979" y="1753283"/>
            <a:chExt cx="1596348" cy="1436958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6979" y="1753283"/>
              <a:ext cx="1596348" cy="1436958"/>
            </a:xfrm>
            <a:prstGeom prst="rect">
              <a:avLst/>
            </a:prstGeom>
          </p:spPr>
        </p:pic>
        <p:sp>
          <p:nvSpPr>
            <p:cNvPr id="26" name="文本框 3"/>
            <p:cNvSpPr txBox="1"/>
            <p:nvPr/>
          </p:nvSpPr>
          <p:spPr>
            <a:xfrm>
              <a:off x="6743839" y="1818961"/>
              <a:ext cx="1008930" cy="330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267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加载程序</a:t>
              </a:r>
            </a:p>
          </p:txBody>
        </p:sp>
        <p:sp>
          <p:nvSpPr>
            <p:cNvPr id="27" name="文本框 3"/>
            <p:cNvSpPr txBox="1"/>
            <p:nvPr/>
          </p:nvSpPr>
          <p:spPr>
            <a:xfrm>
              <a:off x="6331567" y="2259885"/>
              <a:ext cx="1379211" cy="715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67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引导扇区代码读取文件系统的加载程序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389484" y="2334687"/>
            <a:ext cx="2128464" cy="1915944"/>
            <a:chOff x="2542113" y="1751015"/>
            <a:chExt cx="1596348" cy="143695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113" y="1751015"/>
              <a:ext cx="1596348" cy="1436958"/>
            </a:xfrm>
            <a:prstGeom prst="rect">
              <a:avLst/>
            </a:prstGeom>
          </p:spPr>
        </p:pic>
        <p:sp>
          <p:nvSpPr>
            <p:cNvPr id="25" name="文本框 3"/>
            <p:cNvSpPr txBox="1"/>
            <p:nvPr/>
          </p:nvSpPr>
          <p:spPr>
            <a:xfrm>
              <a:off x="2699792" y="1779662"/>
              <a:ext cx="142971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kumimoji="1"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主引导记录</a:t>
              </a:r>
            </a:p>
          </p:txBody>
        </p:sp>
        <p:sp>
          <p:nvSpPr>
            <p:cNvPr id="28" name="文本框 3"/>
            <p:cNvSpPr txBox="1"/>
            <p:nvPr/>
          </p:nvSpPr>
          <p:spPr>
            <a:xfrm>
              <a:off x="2622442" y="2307329"/>
              <a:ext cx="1285493" cy="500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67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BIOS</a:t>
              </a:r>
              <a:r>
                <a:rPr kumimoji="1" lang="zh-CN" altLang="en-US" sz="1867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读取主引导扇区代码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30929" y="2645887"/>
            <a:ext cx="2128464" cy="1915947"/>
            <a:chOff x="623197" y="1984415"/>
            <a:chExt cx="1596348" cy="1436960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197" y="1984415"/>
              <a:ext cx="1596348" cy="1436960"/>
            </a:xfrm>
            <a:prstGeom prst="rect">
              <a:avLst/>
            </a:prstGeom>
          </p:spPr>
        </p:pic>
        <p:sp>
          <p:nvSpPr>
            <p:cNvPr id="22" name="文本框 3"/>
            <p:cNvSpPr txBox="1"/>
            <p:nvPr/>
          </p:nvSpPr>
          <p:spPr>
            <a:xfrm>
              <a:off x="1139417" y="2964740"/>
              <a:ext cx="764873" cy="37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BIOS</a:t>
              </a:r>
              <a:endParaRPr kumimoji="1" lang="zh-CN" altLang="en-US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文本框 3"/>
            <p:cNvSpPr txBox="1"/>
            <p:nvPr/>
          </p:nvSpPr>
          <p:spPr>
            <a:xfrm>
              <a:off x="793456" y="2093853"/>
              <a:ext cx="1279928" cy="715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67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系统加电</a:t>
              </a:r>
            </a:p>
            <a:p>
              <a:r>
                <a:rPr kumimoji="1" lang="en-US" altLang="zh-CN" sz="1867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BIOS</a:t>
              </a:r>
              <a:r>
                <a:rPr kumimoji="1" lang="zh-CN" altLang="en-US" sz="1867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初始化硬件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961394" y="2704420"/>
            <a:ext cx="2128464" cy="1915947"/>
            <a:chOff x="4471045" y="2028315"/>
            <a:chExt cx="1596348" cy="1436960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1045" y="2028315"/>
              <a:ext cx="1596348" cy="1436960"/>
            </a:xfrm>
            <a:prstGeom prst="rect">
              <a:avLst/>
            </a:prstGeom>
          </p:spPr>
        </p:pic>
        <p:sp>
          <p:nvSpPr>
            <p:cNvPr id="23" name="文本框 3"/>
            <p:cNvSpPr txBox="1"/>
            <p:nvPr/>
          </p:nvSpPr>
          <p:spPr>
            <a:xfrm>
              <a:off x="4788024" y="3003798"/>
              <a:ext cx="1138773" cy="330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2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kumimoji="1" lang="zh-CN" altLang="en-US" sz="22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活动分区</a:t>
              </a:r>
            </a:p>
          </p:txBody>
        </p:sp>
        <p:sp>
          <p:nvSpPr>
            <p:cNvPr id="30" name="文本框 3"/>
            <p:cNvSpPr txBox="1"/>
            <p:nvPr/>
          </p:nvSpPr>
          <p:spPr>
            <a:xfrm>
              <a:off x="4498391" y="2134775"/>
              <a:ext cx="1428407" cy="715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67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主引导扇区代码读取活动分区的引导扇区代码</a:t>
              </a:r>
            </a:p>
          </p:txBody>
        </p: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207" y="4463596"/>
            <a:ext cx="2128464" cy="70592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671" y="4561834"/>
            <a:ext cx="2128464" cy="70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814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233" y="1312722"/>
            <a:ext cx="2880319" cy="955281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428981" y="285752"/>
            <a:ext cx="571504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加载程序</a:t>
            </a:r>
            <a:r>
              <a:rPr kumimoji="1" lang="en-US" altLang="zh-CN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en-US" altLang="zh-CN" sz="4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bootloader</a:t>
            </a:r>
            <a:r>
              <a:rPr kumimoji="1" lang="en-US" altLang="zh-CN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4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17268" y="2491153"/>
            <a:ext cx="2880320" cy="2592731"/>
            <a:chOff x="827584" y="1711837"/>
            <a:chExt cx="2160240" cy="1944548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1711837"/>
              <a:ext cx="2160240" cy="1944548"/>
            </a:xfrm>
            <a:prstGeom prst="rect">
              <a:avLst/>
            </a:prstGeom>
          </p:spPr>
        </p:pic>
        <p:sp>
          <p:nvSpPr>
            <p:cNvPr id="26" name="文本框 3"/>
            <p:cNvSpPr txBox="1"/>
            <p:nvPr/>
          </p:nvSpPr>
          <p:spPr>
            <a:xfrm>
              <a:off x="1475656" y="3075806"/>
              <a:ext cx="1162818" cy="37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加载程序</a:t>
              </a:r>
            </a:p>
          </p:txBody>
        </p:sp>
        <p:sp>
          <p:nvSpPr>
            <p:cNvPr id="29" name="文本框 3"/>
            <p:cNvSpPr txBox="1"/>
            <p:nvPr/>
          </p:nvSpPr>
          <p:spPr>
            <a:xfrm>
              <a:off x="885870" y="2099336"/>
              <a:ext cx="1783181" cy="5615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1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从文件系统中读取</a:t>
              </a:r>
            </a:p>
            <a:p>
              <a:r>
                <a:rPr kumimoji="1" lang="zh-CN" altLang="en-US" sz="21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启动配置信息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317394" y="2491153"/>
            <a:ext cx="2880320" cy="2592731"/>
            <a:chOff x="5777677" y="1711837"/>
            <a:chExt cx="2160240" cy="1944548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7677" y="1711837"/>
              <a:ext cx="2160240" cy="1944548"/>
            </a:xfrm>
            <a:prstGeom prst="rect">
              <a:avLst/>
            </a:prstGeom>
          </p:spPr>
        </p:pic>
        <p:sp>
          <p:nvSpPr>
            <p:cNvPr id="27" name="文本框 3"/>
            <p:cNvSpPr txBox="1"/>
            <p:nvPr/>
          </p:nvSpPr>
          <p:spPr>
            <a:xfrm>
              <a:off x="6291312" y="3167783"/>
              <a:ext cx="1602843" cy="361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533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操作系统内核</a:t>
              </a:r>
            </a:p>
          </p:txBody>
        </p:sp>
        <p:sp>
          <p:nvSpPr>
            <p:cNvPr id="30" name="文本框 3"/>
            <p:cNvSpPr txBox="1"/>
            <p:nvPr/>
          </p:nvSpPr>
          <p:spPr>
            <a:xfrm>
              <a:off x="6044567" y="1964163"/>
              <a:ext cx="1372010" cy="807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1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依据配置加载</a:t>
              </a:r>
            </a:p>
            <a:p>
              <a:r>
                <a:rPr kumimoji="1" lang="zh-CN" altLang="en-US" sz="21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指定内核并跳</a:t>
              </a:r>
            </a:p>
            <a:p>
              <a:r>
                <a:rPr kumimoji="1" lang="zh-CN" altLang="en-US" sz="21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转到内核执行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983765" y="2084851"/>
            <a:ext cx="2917637" cy="2592731"/>
            <a:chOff x="3277457" y="1407110"/>
            <a:chExt cx="2188228" cy="1944548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5446" y="1407110"/>
              <a:ext cx="2160239" cy="1944548"/>
            </a:xfrm>
            <a:prstGeom prst="rect">
              <a:avLst/>
            </a:prstGeom>
          </p:spPr>
        </p:pic>
        <p:sp>
          <p:nvSpPr>
            <p:cNvPr id="28" name="文本框 3"/>
            <p:cNvSpPr txBox="1"/>
            <p:nvPr/>
          </p:nvSpPr>
          <p:spPr>
            <a:xfrm>
              <a:off x="3943105" y="1564116"/>
              <a:ext cx="1162818" cy="37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667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启动菜单</a:t>
              </a:r>
            </a:p>
          </p:txBody>
        </p:sp>
        <p:sp>
          <p:nvSpPr>
            <p:cNvPr id="31" name="文本框 3"/>
            <p:cNvSpPr txBox="1"/>
            <p:nvPr/>
          </p:nvSpPr>
          <p:spPr>
            <a:xfrm>
              <a:off x="3277457" y="2263943"/>
              <a:ext cx="1988766" cy="5615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1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可选的操作系统内核</a:t>
              </a:r>
            </a:p>
            <a:p>
              <a:r>
                <a:rPr kumimoji="1" lang="zh-CN" altLang="en-US" sz="21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列表和加载参数</a:t>
              </a: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899" y="4980336"/>
            <a:ext cx="2880320" cy="95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202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381488" y="285752"/>
            <a:ext cx="361952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系统启动规范</a:t>
            </a:r>
            <a:endParaRPr lang="zh-CN" altLang="en-US" sz="4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7751" y="1073151"/>
            <a:ext cx="10668000" cy="1423516"/>
            <a:chOff x="785813" y="804863"/>
            <a:chExt cx="8001000" cy="1067637"/>
          </a:xfrm>
        </p:grpSpPr>
        <p:sp>
          <p:nvSpPr>
            <p:cNvPr id="20" name="TextBox 10"/>
            <p:cNvSpPr txBox="1">
              <a:spLocks noChangeArrowheads="1"/>
            </p:cNvSpPr>
            <p:nvPr/>
          </p:nvSpPr>
          <p:spPr bwMode="auto">
            <a:xfrm>
              <a:off x="1143000" y="804863"/>
              <a:ext cx="6858000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kumimoji="1"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BIOS</a:t>
              </a:r>
            </a:p>
          </p:txBody>
        </p:sp>
        <p:sp>
          <p:nvSpPr>
            <p:cNvPr id="21" name="矩形 8"/>
            <p:cNvSpPr>
              <a:spLocks noChangeArrowheads="1"/>
            </p:cNvSpPr>
            <p:nvPr/>
          </p:nvSpPr>
          <p:spPr bwMode="auto">
            <a:xfrm>
              <a:off x="785813" y="822325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22" name="TextBox 16"/>
            <p:cNvSpPr txBox="1">
              <a:spLocks noChangeArrowheads="1"/>
            </p:cNvSpPr>
            <p:nvPr/>
          </p:nvSpPr>
          <p:spPr bwMode="auto">
            <a:xfrm>
              <a:off x="1009650" y="1157288"/>
              <a:ext cx="7777163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>
                <a:buNone/>
              </a:pPr>
              <a:r>
                <a:rPr kumimoji="1" lang="zh-CN" altLang="en-US" sz="2667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固化</a:t>
              </a:r>
              <a:r>
                <a:rPr kumimoji="1"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到计算机主板上的程序</a:t>
              </a:r>
              <a:endParaRPr kumimoji="1"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3" name="图片 17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28270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TextBox 19"/>
            <p:cNvSpPr txBox="1">
              <a:spLocks noChangeArrowheads="1"/>
            </p:cNvSpPr>
            <p:nvPr/>
          </p:nvSpPr>
          <p:spPr bwMode="auto">
            <a:xfrm>
              <a:off x="1009650" y="1495425"/>
              <a:ext cx="7777163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>
                <a:buNone/>
              </a:pPr>
              <a:r>
                <a:rPr kumimoji="1" lang="zh-CN" altLang="en-US" sz="2667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包括</a:t>
              </a:r>
              <a:r>
                <a:rPr kumimoji="1"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系统设置、自检程序和系统自启动程序</a:t>
              </a:r>
              <a:endParaRPr kumimoji="1"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5" name="图片 2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61925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1346201" y="2482853"/>
            <a:ext cx="10369551" cy="502766"/>
            <a:chOff x="1009650" y="1862138"/>
            <a:chExt cx="7777163" cy="377074"/>
          </a:xfrm>
        </p:grpSpPr>
        <p:sp>
          <p:nvSpPr>
            <p:cNvPr id="26" name="TextBox 21"/>
            <p:cNvSpPr txBox="1">
              <a:spLocks noChangeArrowheads="1"/>
            </p:cNvSpPr>
            <p:nvPr/>
          </p:nvSpPr>
          <p:spPr bwMode="auto">
            <a:xfrm>
              <a:off x="1009650" y="1862138"/>
              <a:ext cx="7777163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>
                <a:buNone/>
              </a:pPr>
              <a:r>
                <a:rPr kumimoji="1" lang="en-US" altLang="zh-CN" sz="2667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BIOS-MBR</a:t>
              </a:r>
              <a:r>
                <a:rPr kumimoji="1"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kumimoji="1"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BIOS-GPT</a:t>
              </a:r>
              <a:r>
                <a:rPr kumimoji="1"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kumimoji="1"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PXE</a:t>
              </a:r>
            </a:p>
          </p:txBody>
        </p:sp>
        <p:pic>
          <p:nvPicPr>
            <p:cNvPr id="27" name="图片 22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97643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组合 6"/>
          <p:cNvGrpSpPr/>
          <p:nvPr/>
        </p:nvGrpSpPr>
        <p:grpSpPr>
          <a:xfrm>
            <a:off x="1047751" y="2952748"/>
            <a:ext cx="10668000" cy="1480666"/>
            <a:chOff x="785813" y="2214560"/>
            <a:chExt cx="8001000" cy="1110499"/>
          </a:xfrm>
        </p:grpSpPr>
        <p:sp>
          <p:nvSpPr>
            <p:cNvPr id="30" name="TextBox 27"/>
            <p:cNvSpPr txBox="1">
              <a:spLocks noChangeArrowheads="1"/>
            </p:cNvSpPr>
            <p:nvPr/>
          </p:nvSpPr>
          <p:spPr bwMode="auto">
            <a:xfrm>
              <a:off x="1009650" y="2590798"/>
              <a:ext cx="7777163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>
                <a:buNone/>
              </a:pPr>
              <a:r>
                <a:rPr kumimoji="1" lang="zh-CN" altLang="en-US" sz="2667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接口</a:t>
              </a:r>
              <a:r>
                <a:rPr kumimoji="1"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标准</a:t>
              </a:r>
              <a:endParaRPr kumimoji="1"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785813" y="2214560"/>
              <a:ext cx="7215187" cy="1110499"/>
              <a:chOff x="785813" y="2214560"/>
              <a:chExt cx="7215187" cy="1110499"/>
            </a:xfrm>
          </p:grpSpPr>
          <p:sp>
            <p:nvSpPr>
              <p:cNvPr id="28" name="TextBox 25"/>
              <p:cNvSpPr txBox="1">
                <a:spLocks noChangeArrowheads="1"/>
              </p:cNvSpPr>
              <p:nvPr/>
            </p:nvSpPr>
            <p:spPr bwMode="auto">
              <a:xfrm>
                <a:off x="1143000" y="2214560"/>
                <a:ext cx="6858000" cy="3770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None/>
                </a:pPr>
                <a:r>
                  <a:rPr kumimoji="1" lang="en-US" altLang="zh-CN" sz="2667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UEFI</a:t>
                </a:r>
              </a:p>
            </p:txBody>
          </p:sp>
          <p:sp>
            <p:nvSpPr>
              <p:cNvPr id="29" name="矩形 26"/>
              <p:cNvSpPr>
                <a:spLocks noChangeArrowheads="1"/>
              </p:cNvSpPr>
              <p:nvPr/>
            </p:nvSpPr>
            <p:spPr bwMode="auto">
              <a:xfrm>
                <a:off x="785813" y="2238373"/>
                <a:ext cx="370535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sz="2400" b="1" dirty="0">
                  <a:latin typeface="Calibri" pitchFamily="34" charset="0"/>
                </a:endParaRPr>
              </a:p>
            </p:txBody>
          </p:sp>
          <p:pic>
            <p:nvPicPr>
              <p:cNvPr id="31" name="图片 28" descr="小点1.png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292225" y="2732085"/>
                <a:ext cx="149225" cy="149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2" name="TextBox 29"/>
              <p:cNvSpPr txBox="1">
                <a:spLocks noChangeArrowheads="1"/>
              </p:cNvSpPr>
              <p:nvPr/>
            </p:nvSpPr>
            <p:spPr bwMode="auto">
              <a:xfrm>
                <a:off x="1009651" y="2947985"/>
                <a:ext cx="5276862" cy="3770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lvl="1">
                  <a:buNone/>
                </a:pPr>
                <a:r>
                  <a:rPr kumimoji="1" lang="zh-CN" altLang="en-US" sz="2667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  在</a:t>
                </a:r>
                <a:r>
                  <a:rPr kumimoji="1" lang="zh-CN" altLang="en-US" sz="2667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所有平台上一致的操作系统启动服务</a:t>
                </a:r>
                <a:endParaRPr kumimoji="1"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pic>
            <p:nvPicPr>
              <p:cNvPr id="33" name="图片 30" descr="小点1.png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292225" y="3081335"/>
                <a:ext cx="149225" cy="149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3626006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667251" y="285752"/>
            <a:ext cx="24765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内容摘要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041197" y="1047751"/>
            <a:ext cx="9626804" cy="4593264"/>
            <a:chOff x="780897" y="785813"/>
            <a:chExt cx="7220103" cy="3444948"/>
          </a:xfrm>
        </p:grpSpPr>
        <p:sp>
          <p:nvSpPr>
            <p:cNvPr id="3" name="TextBox 10"/>
            <p:cNvSpPr txBox="1">
              <a:spLocks noChangeArrowheads="1"/>
            </p:cNvSpPr>
            <p:nvPr/>
          </p:nvSpPr>
          <p:spPr bwMode="auto">
            <a:xfrm>
              <a:off x="1143000" y="785813"/>
              <a:ext cx="6858000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189" indent="-457189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667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itchFamily="18" charset="0"/>
                </a:rPr>
                <a:t>启动</a:t>
              </a:r>
              <a:endParaRPr lang="en-US" altLang="zh-CN" sz="2667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endParaRPr>
            </a:p>
          </p:txBody>
        </p:sp>
        <p:sp>
          <p:nvSpPr>
            <p:cNvPr id="4" name="矩形 8"/>
            <p:cNvSpPr>
              <a:spLocks noChangeArrowheads="1"/>
            </p:cNvSpPr>
            <p:nvPr/>
          </p:nvSpPr>
          <p:spPr bwMode="auto">
            <a:xfrm>
              <a:off x="785813" y="822325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11" name="TextBox 25"/>
            <p:cNvSpPr txBox="1">
              <a:spLocks noChangeArrowheads="1"/>
            </p:cNvSpPr>
            <p:nvPr/>
          </p:nvSpPr>
          <p:spPr bwMode="auto">
            <a:xfrm>
              <a:off x="1138084" y="1277813"/>
              <a:ext cx="6858000" cy="346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189" indent="-457189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667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中断、异常和系统调用</a:t>
              </a:r>
            </a:p>
          </p:txBody>
        </p:sp>
        <p:sp>
          <p:nvSpPr>
            <p:cNvPr id="12" name="矩形 26"/>
            <p:cNvSpPr>
              <a:spLocks noChangeArrowheads="1"/>
            </p:cNvSpPr>
            <p:nvPr/>
          </p:nvSpPr>
          <p:spPr bwMode="auto">
            <a:xfrm>
              <a:off x="780897" y="1254001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>
                <a:latin typeface="Calibri" pitchFamily="34" charset="0"/>
              </a:endParaRPr>
            </a:p>
          </p:txBody>
        </p:sp>
        <p:sp>
          <p:nvSpPr>
            <p:cNvPr id="13" name="TextBox 27"/>
            <p:cNvSpPr txBox="1">
              <a:spLocks noChangeArrowheads="1"/>
            </p:cNvSpPr>
            <p:nvPr/>
          </p:nvSpPr>
          <p:spPr bwMode="auto">
            <a:xfrm>
              <a:off x="1004735" y="1635001"/>
              <a:ext cx="3562350" cy="346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990575" lvl="1" indent="-38099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667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背景</a:t>
              </a:r>
            </a:p>
          </p:txBody>
        </p:sp>
        <p:pic>
          <p:nvPicPr>
            <p:cNvPr id="14" name="图片 2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7309" y="174771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Box 29"/>
            <p:cNvSpPr txBox="1">
              <a:spLocks noChangeArrowheads="1"/>
            </p:cNvSpPr>
            <p:nvPr/>
          </p:nvSpPr>
          <p:spPr bwMode="auto">
            <a:xfrm>
              <a:off x="1004734" y="1995686"/>
              <a:ext cx="5151441" cy="346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990575" lvl="1" indent="-38099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667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中断、异常和系统调用相比较</a:t>
              </a:r>
            </a:p>
          </p:txBody>
        </p:sp>
        <p:pic>
          <p:nvPicPr>
            <p:cNvPr id="16" name="图片 3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7309" y="210046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31"/>
            <p:cNvSpPr txBox="1">
              <a:spLocks noChangeArrowheads="1"/>
            </p:cNvSpPr>
            <p:nvPr/>
          </p:nvSpPr>
          <p:spPr bwMode="auto">
            <a:xfrm>
              <a:off x="1007791" y="2396124"/>
              <a:ext cx="3419473" cy="346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990575" lvl="1" indent="-38099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667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中断和异常处理机制</a:t>
              </a:r>
            </a:p>
          </p:txBody>
        </p:sp>
        <p:pic>
          <p:nvPicPr>
            <p:cNvPr id="18" name="图片 32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0365" y="250089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Box 37"/>
            <p:cNvSpPr txBox="1">
              <a:spLocks noChangeArrowheads="1"/>
            </p:cNvSpPr>
            <p:nvPr/>
          </p:nvSpPr>
          <p:spPr bwMode="auto">
            <a:xfrm>
              <a:off x="1004734" y="2788664"/>
              <a:ext cx="3419474" cy="346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990575" lvl="1" indent="-38099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系统调用的概念和实现</a:t>
              </a:r>
            </a:p>
          </p:txBody>
        </p:sp>
        <p:pic>
          <p:nvPicPr>
            <p:cNvPr id="20" name="图片 3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7308" y="289026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图片 4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7308" y="323951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TextBox 41"/>
            <p:cNvSpPr txBox="1">
              <a:spLocks noChangeArrowheads="1"/>
            </p:cNvSpPr>
            <p:nvPr/>
          </p:nvSpPr>
          <p:spPr bwMode="auto">
            <a:xfrm>
              <a:off x="1004734" y="3156963"/>
              <a:ext cx="4348168" cy="346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990575" lvl="1" indent="-38099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程序调用与系统调用的不同之处</a:t>
              </a:r>
            </a:p>
          </p:txBody>
        </p:sp>
        <p:pic>
          <p:nvPicPr>
            <p:cNvPr id="23" name="图片 42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7308" y="363363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TextBox 43"/>
            <p:cNvSpPr txBox="1">
              <a:spLocks noChangeArrowheads="1"/>
            </p:cNvSpPr>
            <p:nvPr/>
          </p:nvSpPr>
          <p:spPr bwMode="auto">
            <a:xfrm>
              <a:off x="1004734" y="3884464"/>
              <a:ext cx="3705226" cy="346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990575" lvl="1" indent="-38099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系统调用示例</a:t>
              </a:r>
            </a:p>
          </p:txBody>
        </p:sp>
        <p:pic>
          <p:nvPicPr>
            <p:cNvPr id="25" name="图片 44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7308" y="399082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Box 43"/>
            <p:cNvSpPr txBox="1">
              <a:spLocks noChangeArrowheads="1"/>
            </p:cNvSpPr>
            <p:nvPr/>
          </p:nvSpPr>
          <p:spPr bwMode="auto">
            <a:xfrm>
              <a:off x="1004734" y="3551090"/>
              <a:ext cx="3705226" cy="346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990575" lvl="1" indent="-38099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开销</a:t>
              </a:r>
            </a:p>
          </p:txBody>
        </p:sp>
      </p:grpSp>
      <p:pic>
        <p:nvPicPr>
          <p:cNvPr id="28" name="图片 27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088"/>
            <a:ext cx="12187965" cy="6855912"/>
          </a:xfrm>
          <a:prstGeom prst="rect">
            <a:avLst/>
          </a:prstGeom>
        </p:spPr>
      </p:pic>
      <p:pic>
        <p:nvPicPr>
          <p:cNvPr id="29" name="图片 28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7979" y="2571744"/>
            <a:ext cx="6121819" cy="161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94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429251" y="285752"/>
            <a:ext cx="142874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背景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047751" y="1047751"/>
            <a:ext cx="10953749" cy="1931516"/>
            <a:chOff x="785813" y="785813"/>
            <a:chExt cx="8215312" cy="1448637"/>
          </a:xfrm>
        </p:grpSpPr>
        <p:sp>
          <p:nvSpPr>
            <p:cNvPr id="22530" name="TextBox 43"/>
            <p:cNvSpPr txBox="1">
              <a:spLocks noChangeArrowheads="1"/>
            </p:cNvSpPr>
            <p:nvPr/>
          </p:nvSpPr>
          <p:spPr bwMode="auto">
            <a:xfrm>
              <a:off x="1143000" y="785813"/>
              <a:ext cx="6858000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为什么需要中断、异常和系统调用</a:t>
              </a:r>
            </a:p>
          </p:txBody>
        </p:sp>
        <p:sp>
          <p:nvSpPr>
            <p:cNvPr id="22531" name="矩形 44"/>
            <p:cNvSpPr>
              <a:spLocks noChangeArrowheads="1"/>
            </p:cNvSpPr>
            <p:nvPr/>
          </p:nvSpPr>
          <p:spPr bwMode="auto">
            <a:xfrm>
              <a:off x="785813" y="793750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>
                <a:latin typeface="Calibri" pitchFamily="34" charset="0"/>
              </a:endParaRPr>
            </a:p>
          </p:txBody>
        </p:sp>
        <p:sp>
          <p:nvSpPr>
            <p:cNvPr id="22532" name="TextBox 45"/>
            <p:cNvSpPr txBox="1">
              <a:spLocks noChangeArrowheads="1"/>
            </p:cNvSpPr>
            <p:nvPr/>
          </p:nvSpPr>
          <p:spPr bwMode="auto">
            <a:xfrm>
              <a:off x="1428750" y="1138238"/>
              <a:ext cx="7572375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在计算机运行中，内核是被信任的第三方</a:t>
              </a:r>
            </a:p>
          </p:txBody>
        </p:sp>
        <p:pic>
          <p:nvPicPr>
            <p:cNvPr id="22533" name="图片 4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27952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34" name="TextBox 47"/>
            <p:cNvSpPr txBox="1">
              <a:spLocks noChangeArrowheads="1"/>
            </p:cNvSpPr>
            <p:nvPr/>
          </p:nvSpPr>
          <p:spPr bwMode="auto">
            <a:xfrm>
              <a:off x="1428750" y="1500188"/>
              <a:ext cx="7572375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667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只有内核可以执行特权指令</a:t>
              </a:r>
            </a:p>
          </p:txBody>
        </p:sp>
        <p:pic>
          <p:nvPicPr>
            <p:cNvPr id="22535" name="图片 4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64147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36" name="TextBox 49"/>
            <p:cNvSpPr txBox="1">
              <a:spLocks noChangeArrowheads="1"/>
            </p:cNvSpPr>
            <p:nvPr/>
          </p:nvSpPr>
          <p:spPr bwMode="auto">
            <a:xfrm>
              <a:off x="1428750" y="1857375"/>
              <a:ext cx="7572375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方便应用程序</a:t>
              </a:r>
            </a:p>
          </p:txBody>
        </p:sp>
        <p:pic>
          <p:nvPicPr>
            <p:cNvPr id="22537" name="图片 5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99866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组合 2"/>
          <p:cNvGrpSpPr/>
          <p:nvPr/>
        </p:nvGrpSpPr>
        <p:grpSpPr>
          <a:xfrm>
            <a:off x="1047751" y="2952752"/>
            <a:ext cx="10953749" cy="1455266"/>
            <a:chOff x="785813" y="2214563"/>
            <a:chExt cx="8215312" cy="1091449"/>
          </a:xfrm>
        </p:grpSpPr>
        <p:sp>
          <p:nvSpPr>
            <p:cNvPr id="22538" name="TextBox 51"/>
            <p:cNvSpPr txBox="1">
              <a:spLocks noChangeArrowheads="1"/>
            </p:cNvSpPr>
            <p:nvPr/>
          </p:nvSpPr>
          <p:spPr bwMode="auto">
            <a:xfrm>
              <a:off x="1143000" y="2214563"/>
              <a:ext cx="6858000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中断和异常希望解决的问题</a:t>
              </a:r>
            </a:p>
          </p:txBody>
        </p:sp>
        <p:sp>
          <p:nvSpPr>
            <p:cNvPr id="22539" name="矩形 52"/>
            <p:cNvSpPr>
              <a:spLocks noChangeArrowheads="1"/>
            </p:cNvSpPr>
            <p:nvPr/>
          </p:nvSpPr>
          <p:spPr bwMode="auto">
            <a:xfrm>
              <a:off x="785813" y="2222500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>
                <a:latin typeface="Calibri" pitchFamily="34" charset="0"/>
              </a:endParaRPr>
            </a:p>
          </p:txBody>
        </p:sp>
        <p:sp>
          <p:nvSpPr>
            <p:cNvPr id="22540" name="TextBox 53"/>
            <p:cNvSpPr txBox="1">
              <a:spLocks noChangeArrowheads="1"/>
            </p:cNvSpPr>
            <p:nvPr/>
          </p:nvSpPr>
          <p:spPr bwMode="auto">
            <a:xfrm>
              <a:off x="1428750" y="2566988"/>
              <a:ext cx="7572375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667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当外设连接计算机时，会出现什么现象？</a:t>
              </a:r>
            </a:p>
          </p:txBody>
        </p:sp>
        <p:pic>
          <p:nvPicPr>
            <p:cNvPr id="22541" name="图片 54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270827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42" name="TextBox 55"/>
            <p:cNvSpPr txBox="1">
              <a:spLocks noChangeArrowheads="1"/>
            </p:cNvSpPr>
            <p:nvPr/>
          </p:nvSpPr>
          <p:spPr bwMode="auto">
            <a:xfrm>
              <a:off x="1428750" y="2928938"/>
              <a:ext cx="7572375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667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当应用程序处理意想不到的行为时，会出现什么现象？</a:t>
              </a:r>
            </a:p>
          </p:txBody>
        </p:sp>
        <p:pic>
          <p:nvPicPr>
            <p:cNvPr id="22543" name="图片 5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307022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1047751" y="4381502"/>
            <a:ext cx="10953749" cy="1455266"/>
            <a:chOff x="785813" y="3286125"/>
            <a:chExt cx="8215312" cy="1091449"/>
          </a:xfrm>
        </p:grpSpPr>
        <p:sp>
          <p:nvSpPr>
            <p:cNvPr id="22544" name="TextBox 57"/>
            <p:cNvSpPr txBox="1">
              <a:spLocks noChangeArrowheads="1"/>
            </p:cNvSpPr>
            <p:nvPr/>
          </p:nvSpPr>
          <p:spPr bwMode="auto">
            <a:xfrm>
              <a:off x="1143000" y="3286125"/>
              <a:ext cx="6858000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系统调用希望解决的问题</a:t>
              </a:r>
            </a:p>
          </p:txBody>
        </p:sp>
        <p:sp>
          <p:nvSpPr>
            <p:cNvPr id="22545" name="矩形 58"/>
            <p:cNvSpPr>
              <a:spLocks noChangeArrowheads="1"/>
            </p:cNvSpPr>
            <p:nvPr/>
          </p:nvSpPr>
          <p:spPr bwMode="auto">
            <a:xfrm>
              <a:off x="785813" y="3294063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>
                <a:latin typeface="Calibri" pitchFamily="34" charset="0"/>
              </a:endParaRPr>
            </a:p>
          </p:txBody>
        </p:sp>
        <p:sp>
          <p:nvSpPr>
            <p:cNvPr id="22546" name="TextBox 59"/>
            <p:cNvSpPr txBox="1">
              <a:spLocks noChangeArrowheads="1"/>
            </p:cNvSpPr>
            <p:nvPr/>
          </p:nvSpPr>
          <p:spPr bwMode="auto">
            <a:xfrm>
              <a:off x="1428750" y="3638550"/>
              <a:ext cx="7572375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用户应用程序是如何得到系统服务？</a:t>
              </a:r>
            </a:p>
          </p:txBody>
        </p:sp>
        <p:pic>
          <p:nvPicPr>
            <p:cNvPr id="22547" name="图片 6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377983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48" name="TextBox 61"/>
            <p:cNvSpPr txBox="1">
              <a:spLocks noChangeArrowheads="1"/>
            </p:cNvSpPr>
            <p:nvPr/>
          </p:nvSpPr>
          <p:spPr bwMode="auto">
            <a:xfrm>
              <a:off x="1428750" y="4000500"/>
              <a:ext cx="7572375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667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系统调用和功能调用的不同之处是什么？</a:t>
              </a:r>
            </a:p>
          </p:txBody>
        </p:sp>
        <p:pic>
          <p:nvPicPr>
            <p:cNvPr id="22549" name="图片 62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414178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67405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4095792" y="285752"/>
            <a:ext cx="542923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内核的进入与退出</a:t>
            </a:r>
          </a:p>
        </p:txBody>
      </p:sp>
      <p:sp>
        <p:nvSpPr>
          <p:cNvPr id="31" name="矩形 30"/>
          <p:cNvSpPr/>
          <p:nvPr/>
        </p:nvSpPr>
        <p:spPr>
          <a:xfrm>
            <a:off x="428697" y="2551278"/>
            <a:ext cx="2352176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67" b="1" dirty="0">
                <a:latin typeface="微软雅黑" pitchFamily="34" charset="-122"/>
                <a:ea typeface="微软雅黑" pitchFamily="34" charset="-122"/>
              </a:rPr>
              <a:t>异常</a:t>
            </a:r>
            <a:endParaRPr lang="en-US" altLang="zh-CN" sz="1867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867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867" b="1" dirty="0">
                <a:latin typeface="微软雅黑" pitchFamily="34" charset="-122"/>
                <a:ea typeface="微软雅黑" pitchFamily="34" charset="-122"/>
              </a:rPr>
              <a:t>代码执行出错</a:t>
            </a:r>
            <a:r>
              <a:rPr lang="en-US" altLang="zh-CN" sz="1867" b="1" dirty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867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431577" y="3356297"/>
            <a:ext cx="6149546" cy="1978910"/>
            <a:chOff x="4332267" y="2301450"/>
            <a:chExt cx="4612159" cy="1484183"/>
          </a:xfrm>
        </p:grpSpPr>
        <p:grpSp>
          <p:nvGrpSpPr>
            <p:cNvPr id="4" name="组合 3"/>
            <p:cNvGrpSpPr/>
            <p:nvPr/>
          </p:nvGrpSpPr>
          <p:grpSpPr>
            <a:xfrm>
              <a:off x="4332267" y="2301450"/>
              <a:ext cx="4612159" cy="1484183"/>
              <a:chOff x="4332267" y="2301450"/>
              <a:chExt cx="4612159" cy="1484183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32267" y="2301450"/>
                <a:ext cx="4612159" cy="1484183"/>
              </a:xfrm>
              <a:prstGeom prst="rect">
                <a:avLst/>
              </a:prstGeom>
            </p:spPr>
          </p:pic>
          <p:sp>
            <p:nvSpPr>
              <p:cNvPr id="35" name="矩形 34"/>
              <p:cNvSpPr/>
              <p:nvPr/>
            </p:nvSpPr>
            <p:spPr>
              <a:xfrm>
                <a:off x="4550170" y="2443801"/>
                <a:ext cx="806952" cy="4692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733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异常服务</a:t>
                </a:r>
                <a:endParaRPr lang="en-US" altLang="zh-CN" sz="17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lang="zh-CN" altLang="en-US" sz="1733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例程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508104" y="2981289"/>
                <a:ext cx="974065" cy="2692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733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中断向量表</a:t>
                </a: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6840955" y="2661856"/>
                <a:ext cx="639839" cy="4692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733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系统</a:t>
                </a:r>
                <a:endParaRPr lang="en-US" altLang="zh-CN" sz="17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lang="zh-CN" altLang="en-US" sz="1733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调用表</a:t>
                </a: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7797539" y="2401884"/>
                <a:ext cx="806952" cy="4692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733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系统调用</a:t>
                </a:r>
                <a:endParaRPr lang="en-US" altLang="zh-CN" sz="17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lang="zh-CN" altLang="en-US" sz="1733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实现</a:t>
                </a: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7951033" y="2936244"/>
                <a:ext cx="806952" cy="2692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733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设备驱动</a:t>
                </a:r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4447948" y="3372270"/>
              <a:ext cx="600164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内核</a:t>
              </a: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2447595" y="1410345"/>
            <a:ext cx="4714960" cy="470121"/>
            <a:chOff x="1835696" y="1057759"/>
            <a:chExt cx="3536220" cy="352591"/>
          </a:xfrm>
        </p:grpSpPr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1059582"/>
              <a:ext cx="3536220" cy="350768"/>
            </a:xfrm>
            <a:prstGeom prst="rect">
              <a:avLst/>
            </a:prstGeom>
          </p:spPr>
        </p:pic>
        <p:sp>
          <p:nvSpPr>
            <p:cNvPr id="21" name="矩形 20"/>
            <p:cNvSpPr/>
            <p:nvPr/>
          </p:nvSpPr>
          <p:spPr>
            <a:xfrm>
              <a:off x="3110056" y="1057759"/>
              <a:ext cx="1091023" cy="3154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1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应用程序</a:t>
              </a: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575697" y="4784057"/>
            <a:ext cx="4782212" cy="1634128"/>
            <a:chOff x="1931772" y="3588043"/>
            <a:chExt cx="3586659" cy="122559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2047" y="4458760"/>
              <a:ext cx="3456384" cy="354879"/>
            </a:xfrm>
            <a:prstGeom prst="rect">
              <a:avLst/>
            </a:prstGeom>
          </p:spPr>
        </p:pic>
        <p:sp>
          <p:nvSpPr>
            <p:cNvPr id="41" name="矩形 40"/>
            <p:cNvSpPr/>
            <p:nvPr/>
          </p:nvSpPr>
          <p:spPr>
            <a:xfrm>
              <a:off x="3229829" y="4458760"/>
              <a:ext cx="960840" cy="3154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1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外部设备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1931772" y="4039661"/>
              <a:ext cx="670109" cy="3154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133" b="1" dirty="0">
                  <a:latin typeface="微软雅黑" pitchFamily="34" charset="-122"/>
                  <a:ea typeface="微软雅黑" pitchFamily="34" charset="-122"/>
                </a:rPr>
                <a:t>中断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2745836" y="3968473"/>
              <a:ext cx="1071570" cy="5002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67" b="1" dirty="0">
                  <a:latin typeface="微软雅黑" pitchFamily="34" charset="-122"/>
                  <a:ea typeface="微软雅黑" pitchFamily="34" charset="-122"/>
                </a:rPr>
                <a:t>设备访问数据流</a:t>
              </a:r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V="1">
              <a:off x="2537552" y="3816740"/>
              <a:ext cx="0" cy="57966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V="1">
              <a:off x="4913816" y="4027071"/>
              <a:ext cx="0" cy="3894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>
              <a:off x="5201848" y="3588043"/>
              <a:ext cx="0" cy="82842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V="1">
              <a:off x="2825584" y="4001406"/>
              <a:ext cx="0" cy="394998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直接箭头连接符 48"/>
          <p:cNvCxnSpPr/>
          <p:nvPr/>
        </p:nvCxnSpPr>
        <p:spPr>
          <a:xfrm>
            <a:off x="3152833" y="1926570"/>
            <a:ext cx="0" cy="195070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2387677" y="1926569"/>
            <a:ext cx="515672" cy="156364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/>
        </p:nvGrpSpPr>
        <p:grpSpPr>
          <a:xfrm>
            <a:off x="3469175" y="1937142"/>
            <a:ext cx="3693380" cy="1958556"/>
            <a:chOff x="2601881" y="1452856"/>
            <a:chExt cx="2770035" cy="1468917"/>
          </a:xfrm>
        </p:grpSpPr>
        <p:grpSp>
          <p:nvGrpSpPr>
            <p:cNvPr id="68" name="组合 67"/>
            <p:cNvGrpSpPr/>
            <p:nvPr/>
          </p:nvGrpSpPr>
          <p:grpSpPr>
            <a:xfrm>
              <a:off x="2601881" y="2070911"/>
              <a:ext cx="2770035" cy="850862"/>
              <a:chOff x="2601881" y="2070911"/>
              <a:chExt cx="2770035" cy="850862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2601881" y="2070911"/>
                <a:ext cx="2770035" cy="350768"/>
                <a:chOff x="2601881" y="2070911"/>
                <a:chExt cx="2770035" cy="350768"/>
              </a:xfrm>
            </p:grpSpPr>
            <p:pic>
              <p:nvPicPr>
                <p:cNvPr id="13" name="图片 1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01881" y="2070911"/>
                  <a:ext cx="2770035" cy="350768"/>
                </a:xfrm>
                <a:prstGeom prst="rect">
                  <a:avLst/>
                </a:prstGeom>
              </p:spPr>
            </p:pic>
            <p:sp>
              <p:nvSpPr>
                <p:cNvPr id="34" name="矩形 33"/>
                <p:cNvSpPr/>
                <p:nvPr/>
              </p:nvSpPr>
              <p:spPr>
                <a:xfrm>
                  <a:off x="3229829" y="2074821"/>
                  <a:ext cx="1372010" cy="3154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133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系统调用接口</a:t>
                  </a:r>
                </a:p>
              </p:txBody>
            </p:sp>
          </p:grpSp>
          <p:cxnSp>
            <p:nvCxnSpPr>
              <p:cNvPr id="15" name="直接箭头连接符 14"/>
              <p:cNvCxnSpPr/>
              <p:nvPr/>
            </p:nvCxnSpPr>
            <p:spPr>
              <a:xfrm flipH="1">
                <a:off x="2765045" y="2448438"/>
                <a:ext cx="2080" cy="47333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/>
              <p:nvPr/>
            </p:nvCxnSpPr>
            <p:spPr>
              <a:xfrm flipV="1">
                <a:off x="4687096" y="2401043"/>
                <a:ext cx="10706" cy="22068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直接箭头连接符 52"/>
            <p:cNvCxnSpPr/>
            <p:nvPr/>
          </p:nvCxnSpPr>
          <p:spPr>
            <a:xfrm>
              <a:off x="2787957" y="1452856"/>
              <a:ext cx="6180" cy="5784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>
              <a:off x="2888407" y="1452856"/>
              <a:ext cx="6180" cy="578436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>
              <a:off x="3655568" y="1899639"/>
              <a:ext cx="1545" cy="154435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3551286" y="1899639"/>
              <a:ext cx="1545" cy="154435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4306439" y="1873495"/>
            <a:ext cx="2190416" cy="666631"/>
            <a:chOff x="3229829" y="1405121"/>
            <a:chExt cx="1642812" cy="499973"/>
          </a:xfrm>
        </p:grpSpPr>
        <p:grpSp>
          <p:nvGrpSpPr>
            <p:cNvPr id="66" name="组合 65"/>
            <p:cNvGrpSpPr/>
            <p:nvPr/>
          </p:nvGrpSpPr>
          <p:grpSpPr>
            <a:xfrm>
              <a:off x="3229829" y="1554326"/>
              <a:ext cx="1642812" cy="350768"/>
              <a:chOff x="3229829" y="1554326"/>
              <a:chExt cx="1642812" cy="350768"/>
            </a:xfrm>
          </p:grpSpPr>
          <p:pic>
            <p:nvPicPr>
              <p:cNvPr id="50" name="图片 4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29829" y="1554326"/>
                <a:ext cx="1642812" cy="350768"/>
              </a:xfrm>
              <a:prstGeom prst="rect">
                <a:avLst/>
              </a:prstGeom>
            </p:spPr>
          </p:pic>
          <p:sp>
            <p:nvSpPr>
              <p:cNvPr id="33" name="矩形 32"/>
              <p:cNvSpPr/>
              <p:nvPr/>
            </p:nvSpPr>
            <p:spPr>
              <a:xfrm>
                <a:off x="3541684" y="1560433"/>
                <a:ext cx="755255" cy="315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133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函数库</a:t>
                </a:r>
              </a:p>
            </p:txBody>
          </p:sp>
        </p:grpSp>
        <p:cxnSp>
          <p:nvCxnSpPr>
            <p:cNvPr id="60" name="直接箭头连接符 59"/>
            <p:cNvCxnSpPr/>
            <p:nvPr/>
          </p:nvCxnSpPr>
          <p:spPr>
            <a:xfrm>
              <a:off x="4481768" y="1405121"/>
              <a:ext cx="1545" cy="154435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4377486" y="1405121"/>
              <a:ext cx="1545" cy="154435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任意多边形 57"/>
            <p:cNvSpPr/>
            <p:nvPr/>
          </p:nvSpPr>
          <p:spPr>
            <a:xfrm>
              <a:off x="4370611" y="1577137"/>
              <a:ext cx="132776" cy="201563"/>
            </a:xfrm>
            <a:custGeom>
              <a:avLst/>
              <a:gdLst>
                <a:gd name="connsiteX0" fmla="*/ 0 w 199747"/>
                <a:gd name="connsiteY0" fmla="*/ 0 h 127328"/>
                <a:gd name="connsiteX1" fmla="*/ 41251 w 199747"/>
                <a:gd name="connsiteY1" fmla="*/ 116878 h 127328"/>
                <a:gd name="connsiteX2" fmla="*/ 178755 w 199747"/>
                <a:gd name="connsiteY2" fmla="*/ 110003 h 127328"/>
                <a:gd name="connsiteX3" fmla="*/ 199380 w 199747"/>
                <a:gd name="connsiteY3" fmla="*/ 13750 h 127328"/>
                <a:gd name="connsiteX4" fmla="*/ 192505 w 199747"/>
                <a:gd name="connsiteY4" fmla="*/ 20626 h 127328"/>
                <a:gd name="connsiteX5" fmla="*/ 199380 w 199747"/>
                <a:gd name="connsiteY5" fmla="*/ 13750 h 127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747" h="127328">
                  <a:moveTo>
                    <a:pt x="0" y="0"/>
                  </a:moveTo>
                  <a:cubicBezTo>
                    <a:pt x="5729" y="49272"/>
                    <a:pt x="11459" y="98544"/>
                    <a:pt x="41251" y="116878"/>
                  </a:cubicBezTo>
                  <a:cubicBezTo>
                    <a:pt x="71043" y="135212"/>
                    <a:pt x="152400" y="127191"/>
                    <a:pt x="178755" y="110003"/>
                  </a:cubicBezTo>
                  <a:cubicBezTo>
                    <a:pt x="205110" y="92815"/>
                    <a:pt x="197088" y="28646"/>
                    <a:pt x="199380" y="13750"/>
                  </a:cubicBezTo>
                  <a:cubicBezTo>
                    <a:pt x="201672" y="-1146"/>
                    <a:pt x="192505" y="20626"/>
                    <a:pt x="192505" y="20626"/>
                  </a:cubicBezTo>
                  <a:lnTo>
                    <a:pt x="199380" y="13750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07273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238507" y="285752"/>
            <a:ext cx="600076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中断、异常和系统调用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47751" y="1125129"/>
            <a:ext cx="10953749" cy="972666"/>
            <a:chOff x="785813" y="843846"/>
            <a:chExt cx="8215312" cy="729499"/>
          </a:xfrm>
        </p:grpSpPr>
        <p:sp>
          <p:nvSpPr>
            <p:cNvPr id="29" name="TextBox 43"/>
            <p:cNvSpPr txBox="1">
              <a:spLocks noChangeArrowheads="1"/>
            </p:cNvSpPr>
            <p:nvPr/>
          </p:nvSpPr>
          <p:spPr bwMode="auto">
            <a:xfrm>
              <a:off x="1143000" y="843846"/>
              <a:ext cx="6858000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189" lvl="1" indent="-457189">
                <a:buSzPct val="100000"/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系统调用（</a:t>
              </a: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system call</a:t>
              </a: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）</a:t>
              </a:r>
              <a:endPara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30" name="矩形 44"/>
            <p:cNvSpPr>
              <a:spLocks noChangeArrowheads="1"/>
            </p:cNvSpPr>
            <p:nvPr/>
          </p:nvSpPr>
          <p:spPr bwMode="auto">
            <a:xfrm>
              <a:off x="785813" y="851783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>
                <a:latin typeface="Calibri" pitchFamily="34" charset="0"/>
              </a:endParaRPr>
            </a:p>
          </p:txBody>
        </p:sp>
        <p:sp>
          <p:nvSpPr>
            <p:cNvPr id="31" name="TextBox 45"/>
            <p:cNvSpPr txBox="1">
              <a:spLocks noChangeArrowheads="1"/>
            </p:cNvSpPr>
            <p:nvPr/>
          </p:nvSpPr>
          <p:spPr bwMode="auto">
            <a:xfrm>
              <a:off x="1428750" y="1196271"/>
              <a:ext cx="7572375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189" lvl="1" indent="-457189">
                <a:buSzPct val="100000"/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应用程序</a:t>
              </a:r>
              <a:r>
                <a:rPr lang="zh-CN" altLang="en-US" sz="2667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主动</a:t>
              </a: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向操作系统发出的服务请求</a:t>
              </a:r>
            </a:p>
          </p:txBody>
        </p:sp>
        <p:pic>
          <p:nvPicPr>
            <p:cNvPr id="32" name="图片 4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33755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1047752" y="2064918"/>
            <a:ext cx="9620249" cy="1383099"/>
            <a:chOff x="785813" y="1548688"/>
            <a:chExt cx="7215187" cy="1037324"/>
          </a:xfrm>
        </p:grpSpPr>
        <p:sp>
          <p:nvSpPr>
            <p:cNvPr id="33" name="TextBox 43"/>
            <p:cNvSpPr txBox="1">
              <a:spLocks noChangeArrowheads="1"/>
            </p:cNvSpPr>
            <p:nvPr/>
          </p:nvSpPr>
          <p:spPr bwMode="auto">
            <a:xfrm>
              <a:off x="1143000" y="1548688"/>
              <a:ext cx="6858000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189" lvl="1" indent="-457189">
                <a:buSzPct val="100000"/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异常</a:t>
              </a: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(exception)</a:t>
              </a:r>
              <a:endParaRPr lang="zh-CN" altLang="en-US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34" name="矩形 44"/>
            <p:cNvSpPr>
              <a:spLocks noChangeArrowheads="1"/>
            </p:cNvSpPr>
            <p:nvPr/>
          </p:nvSpPr>
          <p:spPr bwMode="auto">
            <a:xfrm>
              <a:off x="785813" y="1556625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>
                <a:latin typeface="Calibri" pitchFamily="34" charset="0"/>
              </a:endParaRPr>
            </a:p>
          </p:txBody>
        </p:sp>
        <p:sp>
          <p:nvSpPr>
            <p:cNvPr id="35" name="TextBox 45"/>
            <p:cNvSpPr txBox="1">
              <a:spLocks noChangeArrowheads="1"/>
            </p:cNvSpPr>
            <p:nvPr/>
          </p:nvSpPr>
          <p:spPr bwMode="auto">
            <a:xfrm>
              <a:off x="1428751" y="1901113"/>
              <a:ext cx="5857894" cy="684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>
                <a:buSzPct val="100000"/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非法指令或者其他原因导致当前</a:t>
              </a:r>
              <a:r>
                <a:rPr lang="zh-CN" altLang="en-US" sz="2667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指令执行失败</a:t>
              </a:r>
              <a:endParaRPr lang="en-US" altLang="zh-CN" sz="2667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  <a:p>
              <a:pPr marL="0" lvl="2">
                <a:buSzPct val="100000"/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(如：内存出错)后的处理请求</a:t>
              </a:r>
            </a:p>
          </p:txBody>
        </p:sp>
        <p:pic>
          <p:nvPicPr>
            <p:cNvPr id="36" name="图片 4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202335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1047752" y="3385728"/>
            <a:ext cx="9620249" cy="972666"/>
            <a:chOff x="785813" y="2539295"/>
            <a:chExt cx="7215187" cy="729499"/>
          </a:xfrm>
        </p:grpSpPr>
        <p:sp>
          <p:nvSpPr>
            <p:cNvPr id="37" name="TextBox 43"/>
            <p:cNvSpPr txBox="1">
              <a:spLocks noChangeArrowheads="1"/>
            </p:cNvSpPr>
            <p:nvPr/>
          </p:nvSpPr>
          <p:spPr bwMode="auto">
            <a:xfrm>
              <a:off x="1143000" y="2539295"/>
              <a:ext cx="6858000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189" lvl="1" indent="-457189">
                <a:buSzPct val="100000"/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中断</a:t>
              </a: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(hardware interrupt)</a:t>
              </a:r>
              <a:endParaRPr lang="zh-CN" altLang="en-US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38" name="矩形 44"/>
            <p:cNvSpPr>
              <a:spLocks noChangeArrowheads="1"/>
            </p:cNvSpPr>
            <p:nvPr/>
          </p:nvSpPr>
          <p:spPr bwMode="auto">
            <a:xfrm>
              <a:off x="785813" y="2547232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>
                <a:latin typeface="Calibri" pitchFamily="34" charset="0"/>
              </a:endParaRPr>
            </a:p>
          </p:txBody>
        </p:sp>
        <p:sp>
          <p:nvSpPr>
            <p:cNvPr id="39" name="TextBox 45"/>
            <p:cNvSpPr txBox="1">
              <a:spLocks noChangeArrowheads="1"/>
            </p:cNvSpPr>
            <p:nvPr/>
          </p:nvSpPr>
          <p:spPr bwMode="auto">
            <a:xfrm>
              <a:off x="1428751" y="2891720"/>
              <a:ext cx="5857894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>
                <a:buSzPct val="100000"/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来自硬件设备的处理请求</a:t>
              </a:r>
            </a:p>
          </p:txBody>
        </p:sp>
        <p:pic>
          <p:nvPicPr>
            <p:cNvPr id="40" name="图片 4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301395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12923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1364</Words>
  <Application>Microsoft Office PowerPoint</Application>
  <PresentationFormat>宽屏</PresentationFormat>
  <Paragraphs>358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Monotype Sorts</vt:lpstr>
      <vt:lpstr>MS PGothic</vt:lpstr>
      <vt:lpstr>等线</vt:lpstr>
      <vt:lpstr>宋体</vt:lpstr>
      <vt:lpstr>宋体</vt:lpstr>
      <vt:lpstr>微软雅黑</vt:lpstr>
      <vt:lpstr>张海山锐谐体2.0-授权联系：Samtype@QQ.com</vt:lpstr>
      <vt:lpstr>Arial</vt:lpstr>
      <vt:lpstr>Calibri</vt:lpstr>
      <vt:lpstr>Calibri Light</vt:lpstr>
      <vt:lpstr>Comic Sans MS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张 威</cp:lastModifiedBy>
  <cp:revision>17</cp:revision>
  <dcterms:created xsi:type="dcterms:W3CDTF">2015-02-11T02:27:23Z</dcterms:created>
  <dcterms:modified xsi:type="dcterms:W3CDTF">2019-11-10T01:07:34Z</dcterms:modified>
</cp:coreProperties>
</file>