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65" r:id="rId2"/>
    <p:sldId id="364" r:id="rId3"/>
    <p:sldId id="339" r:id="rId4"/>
    <p:sldId id="278" r:id="rId5"/>
    <p:sldId id="340" r:id="rId6"/>
    <p:sldId id="341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6" r:id="rId17"/>
    <p:sldId id="377" r:id="rId18"/>
    <p:sldId id="378" r:id="rId19"/>
    <p:sldId id="379" r:id="rId20"/>
    <p:sldId id="380" r:id="rId21"/>
    <p:sldId id="382" r:id="rId22"/>
    <p:sldId id="383" r:id="rId23"/>
    <p:sldId id="384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5" r:id="rId33"/>
    <p:sldId id="396" r:id="rId34"/>
    <p:sldId id="397" r:id="rId35"/>
    <p:sldId id="398" r:id="rId3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6A"/>
    <a:srgbClr val="000099"/>
    <a:srgbClr val="0EB1C8"/>
    <a:srgbClr val="0E4DC8"/>
    <a:srgbClr val="99FFFF"/>
    <a:srgbClr val="33FFFF"/>
    <a:srgbClr val="FFF9B1"/>
    <a:srgbClr val="FDD000"/>
    <a:srgbClr val="00FF00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3" autoAdjust="0"/>
    <p:restoredTop sz="94660"/>
  </p:normalViewPr>
  <p:slideViewPr>
    <p:cSldViewPr>
      <p:cViewPr varScale="1">
        <p:scale>
          <a:sx n="153" d="100"/>
          <a:sy n="153" d="100"/>
        </p:scale>
        <p:origin x="96" y="2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2019/11/3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80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 txBox="1">
            <a:spLocks noChangeArrowheads="1"/>
          </p:cNvSpPr>
          <p:nvPr/>
        </p:nvSpPr>
        <p:spPr>
          <a:xfrm>
            <a:off x="642910" y="1571618"/>
            <a:ext cx="7696200" cy="536575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ctr" defTabSz="449263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操作系统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宋体" charset="0"/>
              <a:sym typeface="Times New Roman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311252" y="2643195"/>
            <a:ext cx="6323012" cy="1071563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449263">
              <a:lnSpc>
                <a:spcPct val="95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第八讲</a:t>
            </a:r>
          </a:p>
          <a:p>
            <a:pPr algn="ctr" defTabSz="449263">
              <a:lnSpc>
                <a:spcPct val="95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虚拟存储概念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  <a:sym typeface="Times New Roman" charset="0"/>
            </a:endParaRPr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2144"/>
            <a:ext cx="9140974" cy="5141934"/>
          </a:xfrm>
          <a:prstGeom prst="rect">
            <a:avLst/>
          </a:prstGeom>
        </p:spPr>
      </p:pic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000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143240" y="214296"/>
            <a:ext cx="315665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覆盖技术的不足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1030" y="1085048"/>
            <a:ext cx="3799944" cy="3044457"/>
            <a:chOff x="261030" y="1085048"/>
            <a:chExt cx="3799944" cy="3044457"/>
          </a:xfrm>
        </p:grpSpPr>
        <p:pic>
          <p:nvPicPr>
            <p:cNvPr id="10" name="Picture 4" descr="turbopascal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55" y="1085048"/>
              <a:ext cx="3772619" cy="2357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61030" y="3544730"/>
              <a:ext cx="3761654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Turbo Pascal的Overlay系统单元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 algn="ctr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支持程序员控制的覆盖技术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082744" y="987574"/>
            <a:ext cx="5538705" cy="1449452"/>
            <a:chOff x="852462" y="858374"/>
            <a:chExt cx="5791240" cy="1449452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858374"/>
              <a:ext cx="246913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-285750">
                <a:spcBef>
                  <a:spcPct val="5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增加编程困难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1380" y="2036088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1380" y="132455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1401521" y="1311004"/>
              <a:ext cx="5242181" cy="5775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-285750">
                <a:lnSpc>
                  <a:spcPts val="1300"/>
                </a:lnSpc>
                <a:spcBef>
                  <a:spcPct val="5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需程序员划分功能模块，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 indent="-285750">
                <a:lnSpc>
                  <a:spcPts val="1300"/>
                </a:lnSpc>
                <a:spcBef>
                  <a:spcPct val="5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并确定模块间的覆盖关系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97899" y="1938494"/>
              <a:ext cx="267033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-285750">
                <a:spcBef>
                  <a:spcPct val="5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增加了编程的复杂度；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075932" y="2482676"/>
            <a:ext cx="2931637" cy="1205102"/>
            <a:chOff x="845649" y="2565543"/>
            <a:chExt cx="2891387" cy="1205102"/>
          </a:xfrm>
        </p:grpSpPr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6387" y="352836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6387" y="30869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TextBox 17"/>
            <p:cNvSpPr txBox="1"/>
            <p:nvPr/>
          </p:nvSpPr>
          <p:spPr>
            <a:xfrm>
              <a:off x="845649" y="2565543"/>
              <a:ext cx="2154715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-285750">
                <a:spcBef>
                  <a:spcPct val="5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增加执行时间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79582" y="2988236"/>
              <a:ext cx="235745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-285750">
                <a:spcBef>
                  <a:spcPct val="5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从外存装入覆盖模块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79582" y="3401313"/>
              <a:ext cx="144033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-285750">
                <a:spcBef>
                  <a:spcPct val="5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时间换空间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59229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701362" y="214296"/>
            <a:ext cx="1871902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交换技术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52462" y="1063645"/>
            <a:ext cx="5951786" cy="788025"/>
            <a:chOff x="852462" y="1063645"/>
            <a:chExt cx="5951786" cy="788025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1063645"/>
              <a:ext cx="143352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20000"/>
                </a:spcBef>
                <a:buFont typeface="Wingdings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目标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   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3524" y="15589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1370198" y="1451560"/>
              <a:ext cx="543405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20000"/>
                </a:spcBef>
                <a:buFont typeface="Wingdings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增加正在运行或需要运行的程序的内存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52462" y="1885282"/>
            <a:ext cx="4576794" cy="723449"/>
            <a:chOff x="852462" y="1885282"/>
            <a:chExt cx="4576794" cy="723449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813" y="233437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852462" y="1885282"/>
              <a:ext cx="170331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2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方法  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97141" y="2208621"/>
              <a:ext cx="4132115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Font typeface="Wingdings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可将暂时不能运行的程序放到外存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93524" y="3316374"/>
            <a:ext cx="4521484" cy="716950"/>
            <a:chOff x="1193524" y="3316374"/>
            <a:chExt cx="4521484" cy="716950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3524" y="346953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1285852" y="3316374"/>
              <a:ext cx="250033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Font typeface="Wingdings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换出（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swap out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33502" y="3694770"/>
              <a:ext cx="418150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Font typeface="Wingdings" charset="0"/>
                <a:buNone/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把一个进程的整个地址空间保存到外存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439" y="379496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8" name="组合 7"/>
          <p:cNvGrpSpPr/>
          <p:nvPr/>
        </p:nvGrpSpPr>
        <p:grpSpPr>
          <a:xfrm>
            <a:off x="1193524" y="3968327"/>
            <a:ext cx="4520776" cy="711441"/>
            <a:chOff x="1193524" y="3968327"/>
            <a:chExt cx="4520776" cy="711441"/>
          </a:xfrm>
        </p:grpSpPr>
        <p:sp>
          <p:nvSpPr>
            <p:cNvPr id="17" name="TextBox 16"/>
            <p:cNvSpPr txBox="1"/>
            <p:nvPr/>
          </p:nvSpPr>
          <p:spPr>
            <a:xfrm>
              <a:off x="1285852" y="3968327"/>
              <a:ext cx="221457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Font typeface="Wingdings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换入（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swap in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33502" y="4341214"/>
              <a:ext cx="4180798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Font typeface="Wingdings" charset="0"/>
                <a:buNone/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将外存中某进程的地址空间读入到内存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3524" y="4099914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439" y="445710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09504" y="2602710"/>
            <a:ext cx="5552384" cy="719328"/>
            <a:chOff x="1209504" y="2602710"/>
            <a:chExt cx="5552384" cy="719328"/>
          </a:xfrm>
        </p:grpSpPr>
        <p:sp>
          <p:nvSpPr>
            <p:cNvPr id="11" name="TextBox 10"/>
            <p:cNvSpPr txBox="1"/>
            <p:nvPr/>
          </p:nvSpPr>
          <p:spPr>
            <a:xfrm>
              <a:off x="1339403" y="2602710"/>
              <a:ext cx="5177403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Font typeface="Wingdings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换入换出的基本单位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9504" y="27156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TextBox 10"/>
            <p:cNvSpPr txBox="1"/>
            <p:nvPr/>
          </p:nvSpPr>
          <p:spPr>
            <a:xfrm>
              <a:off x="1584485" y="2983484"/>
              <a:ext cx="5177403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Font typeface="Wingdings" charset="0"/>
                <a:buNone/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整个进程的地址空间</a:t>
              </a:r>
              <a:endPara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5216" y="3082088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4571544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701362" y="214296"/>
            <a:ext cx="1871902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交换技术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00072" y="4457714"/>
            <a:ext cx="73545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spcBef>
                <a:spcPct val="50000"/>
              </a:spcBef>
            </a:pPr>
            <a:r>
              <a: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（本图摘自Silberschatz, Galvin and  Gagne： “Operating System Concepts”）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844386"/>
            <a:ext cx="1244006" cy="302433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908332"/>
            <a:ext cx="1944216" cy="2738104"/>
          </a:xfrm>
          <a:prstGeom prst="rect">
            <a:avLst/>
          </a:prstGeom>
        </p:spPr>
      </p:pic>
      <p:sp>
        <p:nvSpPr>
          <p:cNvPr id="24" name="Text Box 42"/>
          <p:cNvSpPr>
            <a:spLocks noChangeArrowheads="1"/>
          </p:cNvSpPr>
          <p:nvPr/>
        </p:nvSpPr>
        <p:spPr bwMode="auto">
          <a:xfrm>
            <a:off x="1185876" y="1060410"/>
            <a:ext cx="1220504" cy="29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操作系统内核</a:t>
            </a:r>
            <a:endParaRPr lang="zh-CN" altLang="en-US" sz="2000" b="1" baseline="-25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 Box 42"/>
          <p:cNvSpPr>
            <a:spLocks noChangeArrowheads="1"/>
          </p:cNvSpPr>
          <p:nvPr/>
        </p:nvSpPr>
        <p:spPr bwMode="auto">
          <a:xfrm>
            <a:off x="1132015" y="3457878"/>
            <a:ext cx="1207680" cy="29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buSzPct val="100000"/>
            </a:pPr>
            <a:r>
              <a:rPr lang="zh-CN" altLang="en-US" sz="2000" b="1" baseline="-25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用户地址空间</a:t>
            </a:r>
            <a:endParaRPr lang="zh-CN" altLang="en-US" sz="2000" b="1" baseline="-25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320683" y="1843052"/>
            <a:ext cx="811522" cy="833044"/>
            <a:chOff x="4456190" y="1493457"/>
            <a:chExt cx="1218200" cy="833044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190" y="1493457"/>
              <a:ext cx="1218200" cy="833044"/>
            </a:xfrm>
            <a:prstGeom prst="rect">
              <a:avLst/>
            </a:prstGeom>
          </p:spPr>
        </p:pic>
        <p:sp>
          <p:nvSpPr>
            <p:cNvPr id="34" name="Text Box 42"/>
            <p:cNvSpPr>
              <a:spLocks noChangeArrowheads="1"/>
            </p:cNvSpPr>
            <p:nvPr/>
          </p:nvSpPr>
          <p:spPr bwMode="auto">
            <a:xfrm>
              <a:off x="4698688" y="1638471"/>
              <a:ext cx="733207" cy="299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SzPct val="100000"/>
              </a:pPr>
              <a:r>
                <a:rPr lang="zh-CN" altLang="en-US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p1</a:t>
              </a:r>
              <a:endParaRPr lang="zh-CN" altLang="en-US" sz="2000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10999" y="2664605"/>
            <a:ext cx="855422" cy="833044"/>
            <a:chOff x="5340560" y="2325502"/>
            <a:chExt cx="733207" cy="833044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088" y="2325502"/>
              <a:ext cx="686150" cy="833044"/>
            </a:xfrm>
            <a:prstGeom prst="rect">
              <a:avLst/>
            </a:prstGeom>
          </p:spPr>
        </p:pic>
        <p:sp>
          <p:nvSpPr>
            <p:cNvPr id="37" name="Text Box 42"/>
            <p:cNvSpPr>
              <a:spLocks noChangeArrowheads="1"/>
            </p:cNvSpPr>
            <p:nvPr/>
          </p:nvSpPr>
          <p:spPr bwMode="auto">
            <a:xfrm>
              <a:off x="5340560" y="2489582"/>
              <a:ext cx="733207" cy="299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SzPct val="100000"/>
              </a:pPr>
              <a:r>
                <a:rPr lang="zh-CN" altLang="en-US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p2</a:t>
              </a:r>
              <a:endParaRPr lang="zh-CN" altLang="en-US" sz="2000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8" name="直接箭头连接符 37"/>
          <p:cNvCxnSpPr/>
          <p:nvPr/>
        </p:nvCxnSpPr>
        <p:spPr>
          <a:xfrm>
            <a:off x="2123728" y="2161421"/>
            <a:ext cx="2465911" cy="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2070358" y="2931790"/>
            <a:ext cx="2213610" cy="828"/>
          </a:xfrm>
          <a:prstGeom prst="straightConnector1">
            <a:avLst/>
          </a:prstGeom>
          <a:ln w="762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42"/>
          <p:cNvSpPr>
            <a:spLocks noChangeArrowheads="1"/>
          </p:cNvSpPr>
          <p:nvPr/>
        </p:nvSpPr>
        <p:spPr bwMode="auto">
          <a:xfrm>
            <a:off x="2830244" y="1682557"/>
            <a:ext cx="78448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换入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 Box 42"/>
          <p:cNvSpPr>
            <a:spLocks noChangeArrowheads="1"/>
          </p:cNvSpPr>
          <p:nvPr/>
        </p:nvSpPr>
        <p:spPr bwMode="auto">
          <a:xfrm>
            <a:off x="2772536" y="2546086"/>
            <a:ext cx="75639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② </a:t>
            </a: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换出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 Box 42"/>
          <p:cNvSpPr>
            <a:spLocks noChangeArrowheads="1"/>
          </p:cNvSpPr>
          <p:nvPr/>
        </p:nvSpPr>
        <p:spPr bwMode="auto">
          <a:xfrm>
            <a:off x="1039521" y="3804773"/>
            <a:ext cx="528006" cy="29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内存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 Box 42"/>
          <p:cNvSpPr>
            <a:spLocks noChangeArrowheads="1"/>
          </p:cNvSpPr>
          <p:nvPr/>
        </p:nvSpPr>
        <p:spPr bwMode="auto">
          <a:xfrm>
            <a:off x="4618571" y="3607727"/>
            <a:ext cx="528006" cy="29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外存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29642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46914E-6 L 0.38142 -0.004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2" y="-2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5679E-6 L -0.38004 -0.003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10" y="-15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004 -0.00309 L -0.3842 -0.159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9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772668" y="214296"/>
            <a:ext cx="387103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交换技术面临的问题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21077" y="3426554"/>
            <a:ext cx="3222295" cy="369332"/>
            <a:chOff x="921077" y="3426554"/>
            <a:chExt cx="3222295" cy="369332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21077" y="3426554"/>
              <a:ext cx="322229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444500" lvl="1"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采用动态地址映射的方法</a:t>
              </a:r>
            </a:p>
          </p:txBody>
        </p:sp>
        <p:pic>
          <p:nvPicPr>
            <p:cNvPr id="10" name="图片 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2229" y="3532613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49639" y="1932231"/>
            <a:ext cx="18649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交换区大小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02380" y="2300427"/>
            <a:ext cx="4812628" cy="369332"/>
            <a:chOff x="902380" y="2300427"/>
            <a:chExt cx="4812628" cy="369332"/>
          </a:xfrm>
        </p:grpSpPr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4821" y="241061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902380" y="2300427"/>
              <a:ext cx="48126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444500" lvl="1"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存放所有用户进程的所有内存映像的拷贝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56492" y="1490891"/>
            <a:ext cx="4929954" cy="369332"/>
            <a:chOff x="856492" y="1490891"/>
            <a:chExt cx="4929954" cy="369332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1999" y="159463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856492" y="1490891"/>
              <a:ext cx="49299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  <a:cs typeface="宋体" charset="0"/>
                </a:defRPr>
              </a:lvl1pPr>
              <a:lvl2pPr marL="102235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9pPr>
            </a:lstStyle>
            <a:p>
              <a:pPr marL="444500" lvl="1" indent="0">
                <a:spcBef>
                  <a:spcPts val="600"/>
                </a:spcBef>
                <a:buSzPct val="100000"/>
                <a:tabLst>
                  <a:tab pos="361950" algn="l"/>
                </a:tabLst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只当内存空间不够或有不够的可能时换出</a:t>
              </a:r>
              <a:endParaRPr lang="zh-CN" altLang="en-US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833892" y="1086545"/>
            <a:ext cx="39298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>
              <a:spcBef>
                <a:spcPts val="6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交换时机：何时需要发生交换？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849638" y="2725683"/>
            <a:ext cx="53654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71463" indent="-271463">
              <a:spcBef>
                <a:spcPts val="6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程序换入时的重定位：换出后再换入时要放 在原处吗？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36531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928926" y="214296"/>
            <a:ext cx="403464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覆盖与交换的比较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09220" y="915566"/>
            <a:ext cx="4526876" cy="1601801"/>
            <a:chOff x="909220" y="915566"/>
            <a:chExt cx="4526876" cy="1601801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921214" y="915566"/>
              <a:ext cx="115729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  <a:cs typeface="宋体" charset="0"/>
                </a:defRPr>
              </a:lvl1pPr>
              <a:lvl2pPr marL="102235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9pPr>
            </a:lstStyle>
            <a:p>
              <a:pPr marL="261938" indent="-261938">
                <a:buSzPct val="100000"/>
                <a:tabLst>
                  <a:tab pos="261938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覆盖</a:t>
              </a: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784" y="139749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784" y="225815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" name="矩形 10"/>
            <p:cNvSpPr/>
            <p:nvPr/>
          </p:nvSpPr>
          <p:spPr>
            <a:xfrm>
              <a:off x="909220" y="1311529"/>
              <a:ext cx="4312562" cy="348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36575" lvl="1">
                <a:lnSpc>
                  <a:spcPts val="2000"/>
                </a:lnSpc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只能发生在没有调用关系的模块间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09220" y="2168554"/>
              <a:ext cx="3883934" cy="348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36575" lvl="1">
                <a:lnSpc>
                  <a:spcPts val="2000"/>
                </a:lnSpc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发生在运行程序的内部模块间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09220" y="1744202"/>
              <a:ext cx="4526876" cy="348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36575" lvl="1">
                <a:lnSpc>
                  <a:spcPts val="2000"/>
                </a:lnSpc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程序员须给出模块间的逻辑覆盖结构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784" y="18567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909220" y="2588805"/>
            <a:ext cx="3883934" cy="1585837"/>
            <a:chOff x="909220" y="2588805"/>
            <a:chExt cx="3883934" cy="1585837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21214" y="2588805"/>
              <a:ext cx="144304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261938" indent="-261938"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交换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784" y="3054767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784" y="39154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矩形 16"/>
            <p:cNvSpPr/>
            <p:nvPr/>
          </p:nvSpPr>
          <p:spPr>
            <a:xfrm>
              <a:off x="909220" y="2968804"/>
              <a:ext cx="2240860" cy="348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36575" lvl="1">
                <a:lnSpc>
                  <a:spcPts val="2000"/>
                </a:lnSpc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以进程为单位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09220" y="3825829"/>
              <a:ext cx="2740926" cy="348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36575" lvl="1">
                <a:lnSpc>
                  <a:spcPts val="2000"/>
                </a:lnSpc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发生在内存进程间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909220" y="3401477"/>
              <a:ext cx="3883934" cy="348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36575" lvl="1">
                <a:lnSpc>
                  <a:spcPts val="2000"/>
                </a:lnSpc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不需要模块间的逻辑覆盖结构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784" y="3514026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87269793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5222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745080" y="214297"/>
            <a:ext cx="367745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虚拟存储技术的目标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27187" y="2747307"/>
            <a:ext cx="622939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 marL="361950" indent="-361950"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只把部分程序放到内存中，从而运行比物理内存大的程序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66586" y="3361850"/>
            <a:ext cx="5247053" cy="369332"/>
            <a:chOff x="1166586" y="3361850"/>
            <a:chExt cx="5247053" cy="369332"/>
          </a:xfrm>
        </p:grpSpPr>
        <p:sp>
          <p:nvSpPr>
            <p:cNvPr id="11" name="矩形 10"/>
            <p:cNvSpPr/>
            <p:nvPr/>
          </p:nvSpPr>
          <p:spPr>
            <a:xfrm>
              <a:off x="1166586" y="3361850"/>
              <a:ext cx="52470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71463" lvl="1">
                <a:buSzPct val="100000"/>
                <a:tabLst>
                  <a:tab pos="18097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由操作系统自动完成，无需程序员的干涉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0443" y="349422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1415656" y="969194"/>
            <a:ext cx="4721232" cy="1725906"/>
            <a:chOff x="1813814" y="2947720"/>
            <a:chExt cx="4721232" cy="1725906"/>
          </a:xfrm>
        </p:grpSpPr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1813814" y="2947720"/>
              <a:ext cx="4721232" cy="1354485"/>
              <a:chOff x="0" y="0"/>
              <a:chExt cx="11959" cy="3430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2079" y="0"/>
                <a:ext cx="960" cy="1129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P1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519" y="0"/>
                <a:ext cx="960" cy="1129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P2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4959" y="0"/>
                <a:ext cx="960" cy="1129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P3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6399" y="0"/>
                <a:ext cx="960" cy="1129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P4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0" y="2710"/>
                <a:ext cx="1200" cy="720"/>
              </a:xfrm>
              <a:prstGeom prst="rect">
                <a:avLst/>
              </a:prstGeom>
              <a:solidFill>
                <a:srgbClr val="FF0000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1200" y="2710"/>
                <a:ext cx="360" cy="720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19" name="Rectangle 13"/>
              <p:cNvSpPr>
                <a:spLocks noChangeArrowheads="1"/>
              </p:cNvSpPr>
              <p:nvPr/>
            </p:nvSpPr>
            <p:spPr bwMode="auto">
              <a:xfrm>
                <a:off x="1560" y="2710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1920" y="2710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2280" y="2710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2640" y="2710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000" y="2710"/>
                <a:ext cx="360" cy="720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3360" y="2710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3720" y="2710"/>
                <a:ext cx="360" cy="720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4080" y="2710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4440" y="2710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511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29" name="Rectangle 23"/>
              <p:cNvSpPr>
                <a:spLocks noChangeArrowheads="1"/>
              </p:cNvSpPr>
              <p:nvPr/>
            </p:nvSpPr>
            <p:spPr bwMode="auto">
              <a:xfrm>
                <a:off x="547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30" name="Rectangle 24"/>
              <p:cNvSpPr>
                <a:spLocks noChangeArrowheads="1"/>
              </p:cNvSpPr>
              <p:nvPr/>
            </p:nvSpPr>
            <p:spPr bwMode="auto">
              <a:xfrm>
                <a:off x="583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31" name="Rectangle 25"/>
              <p:cNvSpPr>
                <a:spLocks noChangeArrowheads="1"/>
              </p:cNvSpPr>
              <p:nvPr/>
            </p:nvSpPr>
            <p:spPr bwMode="auto">
              <a:xfrm>
                <a:off x="619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32" name="Rectangle 26"/>
              <p:cNvSpPr>
                <a:spLocks noChangeArrowheads="1"/>
              </p:cNvSpPr>
              <p:nvPr/>
            </p:nvSpPr>
            <p:spPr bwMode="auto">
              <a:xfrm>
                <a:off x="655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33" name="Rectangle 27"/>
              <p:cNvSpPr>
                <a:spLocks noChangeArrowheads="1"/>
              </p:cNvSpPr>
              <p:nvPr/>
            </p:nvSpPr>
            <p:spPr bwMode="auto">
              <a:xfrm>
                <a:off x="6919" y="2697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34" name="Rectangle 28"/>
              <p:cNvSpPr>
                <a:spLocks noChangeArrowheads="1"/>
              </p:cNvSpPr>
              <p:nvPr/>
            </p:nvSpPr>
            <p:spPr bwMode="auto">
              <a:xfrm>
                <a:off x="727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35" name="Rectangle 29"/>
              <p:cNvSpPr>
                <a:spLocks noChangeArrowheads="1"/>
              </p:cNvSpPr>
              <p:nvPr/>
            </p:nvSpPr>
            <p:spPr bwMode="auto">
              <a:xfrm>
                <a:off x="763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36" name="Rectangle 30"/>
              <p:cNvSpPr>
                <a:spLocks noChangeArrowheads="1"/>
              </p:cNvSpPr>
              <p:nvPr/>
            </p:nvSpPr>
            <p:spPr bwMode="auto">
              <a:xfrm>
                <a:off x="799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37" name="Rectangle 31"/>
              <p:cNvSpPr>
                <a:spLocks noChangeArrowheads="1"/>
              </p:cNvSpPr>
              <p:nvPr/>
            </p:nvSpPr>
            <p:spPr bwMode="auto">
              <a:xfrm>
                <a:off x="835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38" name="Rectangle 32"/>
              <p:cNvSpPr>
                <a:spLocks noChangeArrowheads="1"/>
              </p:cNvSpPr>
              <p:nvPr/>
            </p:nvSpPr>
            <p:spPr bwMode="auto">
              <a:xfrm>
                <a:off x="871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39" name="Rectangle 33"/>
              <p:cNvSpPr>
                <a:spLocks noChangeArrowheads="1"/>
              </p:cNvSpPr>
              <p:nvPr/>
            </p:nvSpPr>
            <p:spPr bwMode="auto">
              <a:xfrm>
                <a:off x="907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40" name="Rectangle 34"/>
              <p:cNvSpPr>
                <a:spLocks noChangeArrowheads="1"/>
              </p:cNvSpPr>
              <p:nvPr/>
            </p:nvSpPr>
            <p:spPr bwMode="auto">
              <a:xfrm>
                <a:off x="943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41" name="Rectangle 35"/>
              <p:cNvSpPr>
                <a:spLocks noChangeArrowheads="1"/>
              </p:cNvSpPr>
              <p:nvPr/>
            </p:nvSpPr>
            <p:spPr bwMode="auto">
              <a:xfrm>
                <a:off x="979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42" name="Rectangle 36"/>
              <p:cNvSpPr>
                <a:spLocks noChangeArrowheads="1"/>
              </p:cNvSpPr>
              <p:nvPr/>
            </p:nvSpPr>
            <p:spPr bwMode="auto">
              <a:xfrm>
                <a:off x="1015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43" name="Rectangle 37"/>
              <p:cNvSpPr>
                <a:spLocks noChangeArrowheads="1"/>
              </p:cNvSpPr>
              <p:nvPr/>
            </p:nvSpPr>
            <p:spPr bwMode="auto">
              <a:xfrm>
                <a:off x="1051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44" name="Rectangle 38"/>
              <p:cNvSpPr>
                <a:spLocks noChangeArrowheads="1"/>
              </p:cNvSpPr>
              <p:nvPr/>
            </p:nvSpPr>
            <p:spPr bwMode="auto">
              <a:xfrm>
                <a:off x="1087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45" name="Rectangle 39"/>
              <p:cNvSpPr>
                <a:spLocks noChangeArrowheads="1"/>
              </p:cNvSpPr>
              <p:nvPr/>
            </p:nvSpPr>
            <p:spPr bwMode="auto">
              <a:xfrm>
                <a:off x="1123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46" name="Rectangle 40"/>
              <p:cNvSpPr>
                <a:spLocks noChangeArrowheads="1"/>
              </p:cNvSpPr>
              <p:nvPr/>
            </p:nvSpPr>
            <p:spPr bwMode="auto">
              <a:xfrm>
                <a:off x="1159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47" name="Rectangle 41"/>
              <p:cNvSpPr>
                <a:spLocks noChangeArrowheads="1"/>
              </p:cNvSpPr>
              <p:nvPr/>
            </p:nvSpPr>
            <p:spPr bwMode="auto">
              <a:xfrm>
                <a:off x="2838" y="1473"/>
                <a:ext cx="2761" cy="840"/>
              </a:xfrm>
              <a:prstGeom prst="rect">
                <a:avLst/>
              </a:prstGeom>
              <a:solidFill>
                <a:srgbClr val="FF0000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内核</a:t>
                </a:r>
                <a:endPara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0" name="Oval 46"/>
              <p:cNvSpPr>
                <a:spLocks noChangeArrowheads="1"/>
              </p:cNvSpPr>
              <p:nvPr/>
            </p:nvSpPr>
            <p:spPr bwMode="auto">
              <a:xfrm>
                <a:off x="5668" y="1324"/>
                <a:ext cx="1200" cy="1200"/>
              </a:xfrm>
              <a:prstGeom prst="ellipse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spc="-1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MMU</a:t>
                </a:r>
                <a:endParaRPr lang="zh-CN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</p:grpSp>
        <p:sp>
          <p:nvSpPr>
            <p:cNvPr id="53" name="Text Box 42"/>
            <p:cNvSpPr>
              <a:spLocks noChangeArrowheads="1"/>
            </p:cNvSpPr>
            <p:nvPr/>
          </p:nvSpPr>
          <p:spPr bwMode="auto">
            <a:xfrm>
              <a:off x="2727093" y="4289871"/>
              <a:ext cx="1329508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lang="zh-CN" altLang="en-US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Comic Sans MS" charset="0"/>
                </a:rPr>
                <a:t>物理内存  +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54" name="Text Box 43"/>
            <p:cNvSpPr>
              <a:spLocks noChangeArrowheads="1"/>
            </p:cNvSpPr>
            <p:nvPr/>
          </p:nvSpPr>
          <p:spPr bwMode="auto">
            <a:xfrm>
              <a:off x="3917769" y="4297374"/>
              <a:ext cx="643424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磁盘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55" name="Text Box 43"/>
            <p:cNvSpPr>
              <a:spLocks noChangeArrowheads="1"/>
            </p:cNvSpPr>
            <p:nvPr/>
          </p:nvSpPr>
          <p:spPr bwMode="auto">
            <a:xfrm>
              <a:off x="4421421" y="4302113"/>
              <a:ext cx="1273403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/>
              <a:r>
                <a:rPr lang="zh-CN" altLang="en-US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Comic Sans MS" charset="0"/>
                </a:rPr>
                <a:t>= 虚拟存储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43808" y="4358806"/>
            <a:ext cx="5572164" cy="369332"/>
            <a:chOff x="1143808" y="4358806"/>
            <a:chExt cx="5572164" cy="369332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865" y="446425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矩形 47"/>
            <p:cNvSpPr/>
            <p:nvPr/>
          </p:nvSpPr>
          <p:spPr>
            <a:xfrm>
              <a:off x="1143808" y="4358806"/>
              <a:ext cx="55721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71463" lvl="1"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在内存和外存之间只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交换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程的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部分内容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9" name="Text Box 2"/>
          <p:cNvSpPr txBox="1">
            <a:spLocks noChangeArrowheads="1"/>
          </p:cNvSpPr>
          <p:nvPr/>
        </p:nvSpPr>
        <p:spPr bwMode="auto">
          <a:xfrm>
            <a:off x="815193" y="3719716"/>
            <a:ext cx="622939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 marL="361950" indent="-361950"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实现进程在内存与外存之间的交换，从而获得更多的空闲内存空间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3731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342297" y="214296"/>
            <a:ext cx="640152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局部性原理（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principle of locality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）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1520" y="769916"/>
            <a:ext cx="6515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 marL="261938" indent="0">
              <a:buSzPct val="100000"/>
              <a:tabLst>
                <a:tab pos="261938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程序在执行过程中的一个较短时期，所执行的指令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261938" indent="0">
              <a:buSzPct val="100000"/>
              <a:tabLst>
                <a:tab pos="261938" algn="l"/>
              </a:tabLst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地址和指令的操作数地址，分别局限于一定区域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48775" y="1428989"/>
            <a:ext cx="6692593" cy="893105"/>
            <a:chOff x="348775" y="1428989"/>
            <a:chExt cx="6692593" cy="893105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089" y="157482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" name="矩形 10"/>
            <p:cNvSpPr/>
            <p:nvPr/>
          </p:nvSpPr>
          <p:spPr>
            <a:xfrm>
              <a:off x="348775" y="1428989"/>
              <a:ext cx="240631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11200" lvl="1">
                <a:spcBef>
                  <a:spcPts val="6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时间局部性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85843" y="1737319"/>
              <a:ext cx="645552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11200" lvl="1">
                <a:spcBef>
                  <a:spcPts val="600"/>
                </a:spcBef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一条指令的一次执行和下次执行，一个数据的一次访问和下次访问都集中在一个较短时期内</a:t>
              </a:r>
              <a:endPara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974" y="183874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326197" y="2308823"/>
            <a:ext cx="6715171" cy="908098"/>
            <a:chOff x="326197" y="2308823"/>
            <a:chExt cx="6715171" cy="908098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511" y="244600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9" name="矩形 8"/>
            <p:cNvSpPr/>
            <p:nvPr/>
          </p:nvSpPr>
          <p:spPr>
            <a:xfrm>
              <a:off x="326197" y="2308823"/>
              <a:ext cx="250033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11200" lvl="1">
                <a:spcBef>
                  <a:spcPts val="6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空间局部性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692" y="276932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矩形 15"/>
            <p:cNvSpPr/>
            <p:nvPr/>
          </p:nvSpPr>
          <p:spPr>
            <a:xfrm>
              <a:off x="574377" y="2632146"/>
              <a:ext cx="646699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11200" lvl="1">
                <a:spcBef>
                  <a:spcPts val="600"/>
                </a:spcBef>
                <a:tabLst>
                  <a:tab pos="631825" algn="l"/>
                </a:tabLst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当前指令和邻近的几条指令，当前访问的数据和邻近的几个数据都集中在一个较小区域内</a:t>
              </a:r>
              <a:endPara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6197" y="3209590"/>
            <a:ext cx="6715172" cy="686608"/>
            <a:chOff x="326197" y="3209590"/>
            <a:chExt cx="6715172" cy="686608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511" y="334676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矩形 17"/>
            <p:cNvSpPr/>
            <p:nvPr/>
          </p:nvSpPr>
          <p:spPr>
            <a:xfrm>
              <a:off x="326197" y="3209590"/>
              <a:ext cx="250033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11200" lvl="1">
                <a:spcBef>
                  <a:spcPts val="6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分支局部性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263" y="36604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矩形 19"/>
            <p:cNvSpPr/>
            <p:nvPr/>
          </p:nvSpPr>
          <p:spPr>
            <a:xfrm>
              <a:off x="611949" y="3557644"/>
              <a:ext cx="64294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11200" lvl="1">
                <a:spcBef>
                  <a:spcPts val="600"/>
                </a:spcBef>
                <a:tabLst>
                  <a:tab pos="631825" algn="l"/>
                </a:tabLst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一条跳转指令的两次执行，很可能跳到相同的内存位置</a:t>
              </a:r>
              <a:endPara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5834" y="3830549"/>
            <a:ext cx="6688194" cy="1129100"/>
            <a:chOff x="465834" y="3830549"/>
            <a:chExt cx="6688194" cy="112910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65834" y="3830549"/>
              <a:ext cx="608651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局部性原理的意义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1067510" y="4251763"/>
              <a:ext cx="6086518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从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理论上来说，虚拟存储技术是能够实现的，而且可取得满意的效果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511" y="4377009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4682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791236" y="214296"/>
            <a:ext cx="568714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不同程序编写方法的局部性特征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95936" y="2424228"/>
            <a:ext cx="3357586" cy="136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Arial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程序编写方法2：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 (i=0; i&lt;1024; i++)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 (j=0; j&lt;1024; j++)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A[i][j] = 0;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82362" y="1048974"/>
            <a:ext cx="568990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 marL="0" indent="0"/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例子：页面大小为4K，分配给每个进程的物理页面数为1。在一个进程中，定义了如下的二维数组int A[1024][1024]，该数组按行存放在内存，每一行放在一个页面中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27584" y="2396402"/>
            <a:ext cx="3288289" cy="136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 marL="342900" indent="-342900">
              <a:spcBef>
                <a:spcPct val="20000"/>
              </a:spcBef>
            </a:pP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程序编写方法1：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 (j = 0; j &lt; 1024; j++)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 (i = 0; i &lt; 1024; i++)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A[i][j] = 0;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1526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789622" y="214296"/>
            <a:ext cx="5544268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不同程序编写方法的局部性特征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7584" y="2715766"/>
            <a:ext cx="62293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 marL="342900" indent="-342900">
              <a:spcBef>
                <a:spcPct val="30000"/>
              </a:spcBef>
              <a:spcAft>
                <a:spcPct val="30000"/>
              </a:spcAft>
            </a:pP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访问页面的序列为：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5496" y="987574"/>
            <a:ext cx="6346837" cy="1651150"/>
            <a:chOff x="529419" y="987574"/>
            <a:chExt cx="6346837" cy="1651150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1403648" y="987574"/>
              <a:ext cx="5472608" cy="1631216"/>
            </a:xfrm>
            <a:prstGeom prst="rect">
              <a:avLst/>
            </a:prstGeom>
            <a:solidFill>
              <a:srgbClr val="FFF9B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  <a:cs typeface="宋体" charset="0"/>
                </a:defRPr>
              </a:lvl1pPr>
              <a:lvl2pPr marL="102235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9pPr>
            </a:lstStyle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0,0           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0,1           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0,2   </a:t>
              </a:r>
              <a:r>
                <a:rPr lang="zh-CN" altLang="en-US" sz="2000" b="1" baseline="-1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……………………..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0,1023    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  <a:p>
              <a:pPr marL="342900" indent="-342900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1,0           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1,1           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1,2   </a:t>
              </a:r>
              <a:r>
                <a:rPr lang="zh-CN" altLang="en-US" sz="2000" b="1" baseline="-1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……………………..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1,1023    </a:t>
              </a:r>
            </a:p>
            <a:p>
              <a:pPr marL="342900" indent="-342900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…………………………….</a:t>
              </a:r>
            </a:p>
            <a:p>
              <a:pPr marL="342900" indent="-342900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…………………………….</a:t>
              </a:r>
            </a:p>
            <a:p>
              <a:pPr marL="342900" indent="-342900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1023,0     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1023,1   </a:t>
              </a:r>
              <a:r>
                <a:rPr lang="zh-CN" altLang="en-US" sz="2000" b="1" baseline="-1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……………………</a:t>
              </a:r>
              <a:r>
                <a:rPr lang="zh-CN" altLang="en-US" sz="2000" b="1" baseline="-1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...</a:t>
              </a:r>
              <a:r>
                <a:rPr lang="zh-CN" altLang="en-US" sz="2000" b="1" baseline="-1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.….</a:t>
              </a:r>
              <a:r>
                <a:rPr lang="zh-CN" altLang="en-US" sz="2000" b="1" baseline="-1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.</a:t>
              </a:r>
              <a:r>
                <a:rPr lang="zh-CN" altLang="en-US" sz="2000" b="1" baseline="-1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......</a:t>
              </a:r>
              <a:r>
                <a:rPr lang="zh-CN" altLang="en-US" sz="2000" b="1" baseline="-1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.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1023,1023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 </a:t>
              </a: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673435" y="1044900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73435" y="1362025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29419" y="2300170"/>
              <a:ext cx="859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1023</a:t>
              </a:r>
              <a:endPara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27584" y="3084289"/>
            <a:ext cx="62293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 marL="342900" indent="-342900"/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解法1：</a:t>
            </a:r>
          </a:p>
          <a:p>
            <a:pPr marL="342900" indent="-342900"/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0</a:t>
            </a: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，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1</a:t>
            </a: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，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2</a:t>
            </a: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，………102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3</a:t>
            </a: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，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0</a:t>
            </a: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，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1</a:t>
            </a: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，………，共1024组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827584" y="3649710"/>
            <a:ext cx="62293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 marL="342900" indent="-342900"/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共发生了1024×1024次缺页中断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27584" y="3971036"/>
            <a:ext cx="62293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 marL="342900" indent="-342900"/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解法2：</a:t>
            </a:r>
          </a:p>
          <a:p>
            <a:pPr marL="342900" indent="-342900"/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0</a:t>
            </a: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，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0</a:t>
            </a: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，……</a:t>
            </a:r>
            <a:r>
              <a:rPr lang="zh-CN" altLang="en-US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… </a:t>
            </a: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1，1，………，2，2，………，3，3，…….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827584" y="4594069"/>
            <a:ext cx="62293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 marL="342900" indent="-342900"/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共发生了1024次缺页中断   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652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203848" y="210370"/>
            <a:ext cx="3714776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91918" y="1063645"/>
            <a:ext cx="30051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虚拟存储的需求背景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1918" y="1400168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覆盖技术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1918" y="175259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交换技术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1918" y="2089117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局部性原理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6680" y="2443867"/>
            <a:ext cx="314327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1918" y="278606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虚拟页式存储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1918" y="314325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缺页异常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88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812814" y="214297"/>
            <a:ext cx="367745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虚拟存储的基本概念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7313" y="3873594"/>
            <a:ext cx="2154429" cy="1083712"/>
            <a:chOff x="1047313" y="3873594"/>
            <a:chExt cx="2154429" cy="1083712"/>
          </a:xfrm>
        </p:grpSpPr>
        <p:sp>
          <p:nvSpPr>
            <p:cNvPr id="52" name="矩形 51"/>
            <p:cNvSpPr/>
            <p:nvPr/>
          </p:nvSpPr>
          <p:spPr>
            <a:xfrm>
              <a:off x="1047313" y="3873594"/>
              <a:ext cx="16543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实现方式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485137" y="4230784"/>
              <a:ext cx="17166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虚拟页式存储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2102" y="43399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5" name="矩形 54"/>
            <p:cNvSpPr/>
            <p:nvPr/>
          </p:nvSpPr>
          <p:spPr>
            <a:xfrm>
              <a:off x="1485137" y="4587974"/>
              <a:ext cx="164516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虚拟段式存储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2102" y="469716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1044314" y="843558"/>
            <a:ext cx="5443576" cy="677108"/>
            <a:chOff x="1044314" y="843558"/>
            <a:chExt cx="5443576" cy="677108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1044314" y="843558"/>
              <a:ext cx="5443576" cy="677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  <a:cs typeface="宋体" charset="0"/>
                </a:defRPr>
              </a:lvl1pPr>
              <a:lvl2pPr marL="102235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9pPr>
            </a:lstStyle>
            <a:p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将不常用的部分内存块暂存到外存</a:t>
              </a:r>
              <a:endParaRPr lang="zh-CN" altLang="en-US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6314" y="126114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047312" y="1535009"/>
            <a:ext cx="7986051" cy="2255629"/>
            <a:chOff x="1047312" y="1535009"/>
            <a:chExt cx="7986051" cy="2255629"/>
          </a:xfrm>
        </p:grpSpPr>
        <p:sp>
          <p:nvSpPr>
            <p:cNvPr id="11" name="矩形 10"/>
            <p:cNvSpPr/>
            <p:nvPr/>
          </p:nvSpPr>
          <p:spPr>
            <a:xfrm>
              <a:off x="1047312" y="1535009"/>
              <a:ext cx="257393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原理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装载程序时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517380" y="2600085"/>
              <a:ext cx="751598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指令执行中需要的指令或数据不在内存（称为缺页或缺段）时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63688" y="2979718"/>
              <a:ext cx="50741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处理器通知操作系统将相应的页面或段调入内存</a:t>
              </a:r>
              <a:endPara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3151" y="309062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33" name="图片 1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6314" y="19466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4" name="矩形 133"/>
            <p:cNvSpPr/>
            <p:nvPr/>
          </p:nvSpPr>
          <p:spPr>
            <a:xfrm>
              <a:off x="1766907" y="2217031"/>
              <a:ext cx="50403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只将当前指令执行需要的部分页面或段装入内存</a:t>
              </a:r>
              <a:endPara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1515666" y="3390528"/>
              <a:ext cx="62978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操作系统将内存中暂时不用的页面或段保存到外存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4600" y="2728306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6370" y="2320258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0039" y="3518903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53755052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812814" y="214297"/>
            <a:ext cx="367745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虚拟存储的基本特征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1236" y="845844"/>
            <a:ext cx="4721232" cy="1725906"/>
            <a:chOff x="1791236" y="3094477"/>
            <a:chExt cx="4721232" cy="1725906"/>
          </a:xfrm>
        </p:grpSpPr>
        <p:grpSp>
          <p:nvGrpSpPr>
            <p:cNvPr id="56" name="Group 6"/>
            <p:cNvGrpSpPr>
              <a:grpSpLocks/>
            </p:cNvGrpSpPr>
            <p:nvPr/>
          </p:nvGrpSpPr>
          <p:grpSpPr bwMode="auto">
            <a:xfrm>
              <a:off x="1791236" y="3094477"/>
              <a:ext cx="4721232" cy="1354485"/>
              <a:chOff x="0" y="0"/>
              <a:chExt cx="11959" cy="3430"/>
            </a:xfrm>
          </p:grpSpPr>
          <p:sp>
            <p:nvSpPr>
              <p:cNvPr id="57" name="Rectangle 5"/>
              <p:cNvSpPr>
                <a:spLocks noChangeArrowheads="1"/>
              </p:cNvSpPr>
              <p:nvPr/>
            </p:nvSpPr>
            <p:spPr bwMode="auto">
              <a:xfrm>
                <a:off x="2079" y="0"/>
                <a:ext cx="960" cy="1129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P1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3519" y="0"/>
                <a:ext cx="960" cy="1129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P2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4959" y="0"/>
                <a:ext cx="960" cy="1129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P3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6399" y="0"/>
                <a:ext cx="960" cy="1129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P4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61" name="Rectangle 11"/>
              <p:cNvSpPr>
                <a:spLocks noChangeArrowheads="1"/>
              </p:cNvSpPr>
              <p:nvPr/>
            </p:nvSpPr>
            <p:spPr bwMode="auto">
              <a:xfrm>
                <a:off x="0" y="2710"/>
                <a:ext cx="1200" cy="720"/>
              </a:xfrm>
              <a:prstGeom prst="rect">
                <a:avLst/>
              </a:prstGeom>
              <a:solidFill>
                <a:srgbClr val="FF0000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2" name="Rectangle 12"/>
              <p:cNvSpPr>
                <a:spLocks noChangeArrowheads="1"/>
              </p:cNvSpPr>
              <p:nvPr/>
            </p:nvSpPr>
            <p:spPr bwMode="auto">
              <a:xfrm>
                <a:off x="1200" y="2710"/>
                <a:ext cx="360" cy="720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3" name="Rectangle 13"/>
              <p:cNvSpPr>
                <a:spLocks noChangeArrowheads="1"/>
              </p:cNvSpPr>
              <p:nvPr/>
            </p:nvSpPr>
            <p:spPr bwMode="auto">
              <a:xfrm>
                <a:off x="1560" y="2710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4" name="Rectangle 14"/>
              <p:cNvSpPr>
                <a:spLocks noChangeArrowheads="1"/>
              </p:cNvSpPr>
              <p:nvPr/>
            </p:nvSpPr>
            <p:spPr bwMode="auto">
              <a:xfrm>
                <a:off x="1920" y="2710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5" name="Rectangle 15"/>
              <p:cNvSpPr>
                <a:spLocks noChangeArrowheads="1"/>
              </p:cNvSpPr>
              <p:nvPr/>
            </p:nvSpPr>
            <p:spPr bwMode="auto">
              <a:xfrm>
                <a:off x="2280" y="2710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6" name="Rectangle 16"/>
              <p:cNvSpPr>
                <a:spLocks noChangeArrowheads="1"/>
              </p:cNvSpPr>
              <p:nvPr/>
            </p:nvSpPr>
            <p:spPr bwMode="auto">
              <a:xfrm>
                <a:off x="2640" y="2710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7" name="Rectangle 17"/>
              <p:cNvSpPr>
                <a:spLocks noChangeArrowheads="1"/>
              </p:cNvSpPr>
              <p:nvPr/>
            </p:nvSpPr>
            <p:spPr bwMode="auto">
              <a:xfrm>
                <a:off x="3000" y="2710"/>
                <a:ext cx="360" cy="720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8" name="Rectangle 18"/>
              <p:cNvSpPr>
                <a:spLocks noChangeArrowheads="1"/>
              </p:cNvSpPr>
              <p:nvPr/>
            </p:nvSpPr>
            <p:spPr bwMode="auto">
              <a:xfrm>
                <a:off x="3360" y="2710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9" name="Rectangle 19"/>
              <p:cNvSpPr>
                <a:spLocks noChangeArrowheads="1"/>
              </p:cNvSpPr>
              <p:nvPr/>
            </p:nvSpPr>
            <p:spPr bwMode="auto">
              <a:xfrm>
                <a:off x="3720" y="2710"/>
                <a:ext cx="360" cy="720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0" name="Rectangle 20"/>
              <p:cNvSpPr>
                <a:spLocks noChangeArrowheads="1"/>
              </p:cNvSpPr>
              <p:nvPr/>
            </p:nvSpPr>
            <p:spPr bwMode="auto">
              <a:xfrm>
                <a:off x="4080" y="2710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1" name="Rectangle 21"/>
              <p:cNvSpPr>
                <a:spLocks noChangeArrowheads="1"/>
              </p:cNvSpPr>
              <p:nvPr/>
            </p:nvSpPr>
            <p:spPr bwMode="auto">
              <a:xfrm>
                <a:off x="4440" y="2710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2" name="Rectangle 22"/>
              <p:cNvSpPr>
                <a:spLocks noChangeArrowheads="1"/>
              </p:cNvSpPr>
              <p:nvPr/>
            </p:nvSpPr>
            <p:spPr bwMode="auto">
              <a:xfrm>
                <a:off x="511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3" name="Rectangle 23"/>
              <p:cNvSpPr>
                <a:spLocks noChangeArrowheads="1"/>
              </p:cNvSpPr>
              <p:nvPr/>
            </p:nvSpPr>
            <p:spPr bwMode="auto">
              <a:xfrm>
                <a:off x="547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4" name="Rectangle 24"/>
              <p:cNvSpPr>
                <a:spLocks noChangeArrowheads="1"/>
              </p:cNvSpPr>
              <p:nvPr/>
            </p:nvSpPr>
            <p:spPr bwMode="auto">
              <a:xfrm>
                <a:off x="583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5" name="Rectangle 25"/>
              <p:cNvSpPr>
                <a:spLocks noChangeArrowheads="1"/>
              </p:cNvSpPr>
              <p:nvPr/>
            </p:nvSpPr>
            <p:spPr bwMode="auto">
              <a:xfrm>
                <a:off x="619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6" name="Rectangle 26"/>
              <p:cNvSpPr>
                <a:spLocks noChangeArrowheads="1"/>
              </p:cNvSpPr>
              <p:nvPr/>
            </p:nvSpPr>
            <p:spPr bwMode="auto">
              <a:xfrm>
                <a:off x="655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7" name="Rectangle 27"/>
              <p:cNvSpPr>
                <a:spLocks noChangeArrowheads="1"/>
              </p:cNvSpPr>
              <p:nvPr/>
            </p:nvSpPr>
            <p:spPr bwMode="auto">
              <a:xfrm>
                <a:off x="6919" y="2697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8" name="Rectangle 28"/>
              <p:cNvSpPr>
                <a:spLocks noChangeArrowheads="1"/>
              </p:cNvSpPr>
              <p:nvPr/>
            </p:nvSpPr>
            <p:spPr bwMode="auto">
              <a:xfrm>
                <a:off x="727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9" name="Rectangle 29"/>
              <p:cNvSpPr>
                <a:spLocks noChangeArrowheads="1"/>
              </p:cNvSpPr>
              <p:nvPr/>
            </p:nvSpPr>
            <p:spPr bwMode="auto">
              <a:xfrm>
                <a:off x="763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0" name="Rectangle 30"/>
              <p:cNvSpPr>
                <a:spLocks noChangeArrowheads="1"/>
              </p:cNvSpPr>
              <p:nvPr/>
            </p:nvSpPr>
            <p:spPr bwMode="auto">
              <a:xfrm>
                <a:off x="799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2" name="Rectangle 31"/>
              <p:cNvSpPr>
                <a:spLocks noChangeArrowheads="1"/>
              </p:cNvSpPr>
              <p:nvPr/>
            </p:nvSpPr>
            <p:spPr bwMode="auto">
              <a:xfrm>
                <a:off x="835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3" name="Rectangle 32"/>
              <p:cNvSpPr>
                <a:spLocks noChangeArrowheads="1"/>
              </p:cNvSpPr>
              <p:nvPr/>
            </p:nvSpPr>
            <p:spPr bwMode="auto">
              <a:xfrm>
                <a:off x="871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4" name="Rectangle 33"/>
              <p:cNvSpPr>
                <a:spLocks noChangeArrowheads="1"/>
              </p:cNvSpPr>
              <p:nvPr/>
            </p:nvSpPr>
            <p:spPr bwMode="auto">
              <a:xfrm>
                <a:off x="907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5" name="Rectangle 34"/>
              <p:cNvSpPr>
                <a:spLocks noChangeArrowheads="1"/>
              </p:cNvSpPr>
              <p:nvPr/>
            </p:nvSpPr>
            <p:spPr bwMode="auto">
              <a:xfrm>
                <a:off x="943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6" name="Rectangle 35"/>
              <p:cNvSpPr>
                <a:spLocks noChangeArrowheads="1"/>
              </p:cNvSpPr>
              <p:nvPr/>
            </p:nvSpPr>
            <p:spPr bwMode="auto">
              <a:xfrm>
                <a:off x="979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7" name="Rectangle 36"/>
              <p:cNvSpPr>
                <a:spLocks noChangeArrowheads="1"/>
              </p:cNvSpPr>
              <p:nvPr/>
            </p:nvSpPr>
            <p:spPr bwMode="auto">
              <a:xfrm>
                <a:off x="1015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8" name="Rectangle 37"/>
              <p:cNvSpPr>
                <a:spLocks noChangeArrowheads="1"/>
              </p:cNvSpPr>
              <p:nvPr/>
            </p:nvSpPr>
            <p:spPr bwMode="auto">
              <a:xfrm>
                <a:off x="1051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9" name="Rectangle 38"/>
              <p:cNvSpPr>
                <a:spLocks noChangeArrowheads="1"/>
              </p:cNvSpPr>
              <p:nvPr/>
            </p:nvSpPr>
            <p:spPr bwMode="auto">
              <a:xfrm>
                <a:off x="1087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90" name="Rectangle 39"/>
              <p:cNvSpPr>
                <a:spLocks noChangeArrowheads="1"/>
              </p:cNvSpPr>
              <p:nvPr/>
            </p:nvSpPr>
            <p:spPr bwMode="auto">
              <a:xfrm>
                <a:off x="1123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91" name="Rectangle 40"/>
              <p:cNvSpPr>
                <a:spLocks noChangeArrowheads="1"/>
              </p:cNvSpPr>
              <p:nvPr/>
            </p:nvSpPr>
            <p:spPr bwMode="auto">
              <a:xfrm>
                <a:off x="1159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92" name="Rectangle 41"/>
              <p:cNvSpPr>
                <a:spLocks noChangeArrowheads="1"/>
              </p:cNvSpPr>
              <p:nvPr/>
            </p:nvSpPr>
            <p:spPr bwMode="auto">
              <a:xfrm>
                <a:off x="2838" y="1473"/>
                <a:ext cx="2761" cy="840"/>
              </a:xfrm>
              <a:prstGeom prst="rect">
                <a:avLst/>
              </a:prstGeom>
              <a:solidFill>
                <a:srgbClr val="FF0000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内核</a:t>
                </a:r>
                <a:endPara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93" name="Oval 46"/>
              <p:cNvSpPr>
                <a:spLocks noChangeArrowheads="1"/>
              </p:cNvSpPr>
              <p:nvPr/>
            </p:nvSpPr>
            <p:spPr bwMode="auto">
              <a:xfrm>
                <a:off x="5668" y="1324"/>
                <a:ext cx="1200" cy="1200"/>
              </a:xfrm>
              <a:prstGeom prst="ellipse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spc="-1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MMU</a:t>
                </a:r>
                <a:endParaRPr lang="zh-CN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</p:grpSp>
        <p:sp>
          <p:nvSpPr>
            <p:cNvPr id="129" name="Text Box 42"/>
            <p:cNvSpPr>
              <a:spLocks noChangeArrowheads="1"/>
            </p:cNvSpPr>
            <p:nvPr/>
          </p:nvSpPr>
          <p:spPr bwMode="auto">
            <a:xfrm>
              <a:off x="2704515" y="4436628"/>
              <a:ext cx="1329508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lang="zh-CN" altLang="en-US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Comic Sans MS" charset="0"/>
                </a:rPr>
                <a:t>物理内存  +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130" name="Text Box 43"/>
            <p:cNvSpPr>
              <a:spLocks noChangeArrowheads="1"/>
            </p:cNvSpPr>
            <p:nvPr/>
          </p:nvSpPr>
          <p:spPr bwMode="auto">
            <a:xfrm>
              <a:off x="3895191" y="4444131"/>
              <a:ext cx="643424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磁盘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131" name="Text Box 43"/>
            <p:cNvSpPr>
              <a:spLocks noChangeArrowheads="1"/>
            </p:cNvSpPr>
            <p:nvPr/>
          </p:nvSpPr>
          <p:spPr bwMode="auto">
            <a:xfrm>
              <a:off x="4398843" y="4448870"/>
              <a:ext cx="1273403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/>
              <a:r>
                <a:rPr lang="zh-CN" altLang="en-US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Comic Sans MS" charset="0"/>
                </a:rPr>
                <a:t>= 虚拟存储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5935" y="3508229"/>
            <a:ext cx="5382521" cy="736236"/>
            <a:chOff x="845935" y="776262"/>
            <a:chExt cx="5382521" cy="736236"/>
          </a:xfrm>
        </p:grpSpPr>
        <p:sp>
          <p:nvSpPr>
            <p:cNvPr id="11" name="矩形 10"/>
            <p:cNvSpPr/>
            <p:nvPr/>
          </p:nvSpPr>
          <p:spPr>
            <a:xfrm>
              <a:off x="845935" y="776262"/>
              <a:ext cx="20115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大用户空间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2" name="图片 13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640" y="12484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3" name="矩形 132"/>
            <p:cNvSpPr/>
            <p:nvPr/>
          </p:nvSpPr>
          <p:spPr>
            <a:xfrm>
              <a:off x="1285852" y="1143166"/>
              <a:ext cx="49426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提供给用户的虚拟内存可大于实际的物理内存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5935" y="4223917"/>
            <a:ext cx="6512147" cy="726522"/>
            <a:chOff x="845935" y="1428742"/>
            <a:chExt cx="6512147" cy="726522"/>
          </a:xfrm>
        </p:grpSpPr>
        <p:sp>
          <p:nvSpPr>
            <p:cNvPr id="134" name="矩形 133"/>
            <p:cNvSpPr/>
            <p:nvPr/>
          </p:nvSpPr>
          <p:spPr>
            <a:xfrm>
              <a:off x="845935" y="1428742"/>
              <a:ext cx="17258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部分交换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5" name="图片 1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640" y="18912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6" name="矩形 135"/>
            <p:cNvSpPr/>
            <p:nvPr/>
          </p:nvSpPr>
          <p:spPr>
            <a:xfrm>
              <a:off x="1285852" y="1785932"/>
              <a:ext cx="607223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虚拟存储只对部分虚拟地址空间进行调入和调出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5935" y="2457550"/>
            <a:ext cx="3583189" cy="1012274"/>
            <a:chOff x="845935" y="2071684"/>
            <a:chExt cx="3583189" cy="1012274"/>
          </a:xfrm>
        </p:grpSpPr>
        <p:sp>
          <p:nvSpPr>
            <p:cNvPr id="137" name="矩形 136"/>
            <p:cNvSpPr/>
            <p:nvPr/>
          </p:nvSpPr>
          <p:spPr>
            <a:xfrm>
              <a:off x="845935" y="2071684"/>
              <a:ext cx="15829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不连续性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8" name="图片 13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640" y="25341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9" name="矩形 138"/>
            <p:cNvSpPr/>
            <p:nvPr/>
          </p:nvSpPr>
          <p:spPr>
            <a:xfrm>
              <a:off x="1285852" y="2428874"/>
              <a:ext cx="27146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物理内存分配非连续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0" name="图片 1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640" y="28199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1" name="矩形 140"/>
            <p:cNvSpPr/>
            <p:nvPr/>
          </p:nvSpPr>
          <p:spPr>
            <a:xfrm>
              <a:off x="1285852" y="2714626"/>
              <a:ext cx="31432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虚拟地址空间使用非连续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9665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812814" y="214297"/>
            <a:ext cx="367745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虚拟存储的支持技术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5935" y="971594"/>
            <a:ext cx="4583321" cy="736060"/>
            <a:chOff x="845935" y="971594"/>
            <a:chExt cx="4583321" cy="736060"/>
          </a:xfrm>
        </p:grpSpPr>
        <p:sp>
          <p:nvSpPr>
            <p:cNvPr id="11" name="矩形 10"/>
            <p:cNvSpPr/>
            <p:nvPr/>
          </p:nvSpPr>
          <p:spPr>
            <a:xfrm>
              <a:off x="845935" y="971594"/>
              <a:ext cx="122573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硬件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2" name="图片 13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0710" y="14436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3" name="矩形 132"/>
            <p:cNvSpPr/>
            <p:nvPr/>
          </p:nvSpPr>
          <p:spPr>
            <a:xfrm>
              <a:off x="1313922" y="1338322"/>
              <a:ext cx="41153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页式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或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段式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存储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中的地址转换机制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5935" y="1917236"/>
            <a:ext cx="4806185" cy="726522"/>
            <a:chOff x="845935" y="1917236"/>
            <a:chExt cx="4806185" cy="726522"/>
          </a:xfrm>
        </p:grpSpPr>
        <p:sp>
          <p:nvSpPr>
            <p:cNvPr id="134" name="矩形 133"/>
            <p:cNvSpPr/>
            <p:nvPr/>
          </p:nvSpPr>
          <p:spPr>
            <a:xfrm>
              <a:off x="845935" y="1917236"/>
              <a:ext cx="185385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5" name="图片 1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640" y="23797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6" name="矩形 135"/>
            <p:cNvSpPr/>
            <p:nvPr/>
          </p:nvSpPr>
          <p:spPr>
            <a:xfrm>
              <a:off x="1285852" y="2274426"/>
              <a:ext cx="43662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管理内存和外存间页面或段的换入和换出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49608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347864" y="210370"/>
            <a:ext cx="3714776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75656" y="1059582"/>
            <a:ext cx="30051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虚拟存储的需求背景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5656" y="1396105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覆盖技术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5656" y="1748531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交换技术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5656" y="208505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局部性原理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0418" y="2439804"/>
            <a:ext cx="314327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75656" y="2782001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虚拟页式存储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75656" y="3139191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缺页异常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388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912044" y="214297"/>
            <a:ext cx="355625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虚拟页式存储管理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9592" y="987574"/>
            <a:ext cx="64428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38" indent="-261938"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在页式存储管理的基础上，增加请求调页和页面置换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01718" y="2355119"/>
            <a:ext cx="6442802" cy="615553"/>
            <a:chOff x="1001718" y="2355119"/>
            <a:chExt cx="6442802" cy="615553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6920" y="24626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矩形 45"/>
            <p:cNvSpPr/>
            <p:nvPr/>
          </p:nvSpPr>
          <p:spPr>
            <a:xfrm>
              <a:off x="1001718" y="2355119"/>
              <a:ext cx="6442802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进程在运行中发现有需要的代码或数据不在内存时，则向系统发出缺页异常请求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01718" y="1739566"/>
            <a:ext cx="6442802" cy="615553"/>
            <a:chOff x="1001718" y="1739566"/>
            <a:chExt cx="6442802" cy="615553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908" y="185684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7" name="矩形 46"/>
            <p:cNvSpPr/>
            <p:nvPr/>
          </p:nvSpPr>
          <p:spPr>
            <a:xfrm>
              <a:off x="1001718" y="1739566"/>
              <a:ext cx="6442802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当用户程序要装载到内存运行时，只装入部分页面，就启动程序运行</a:t>
              </a:r>
              <a:endParaRPr lang="en-US" altLang="zh-CN" sz="17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899592" y="1346617"/>
            <a:ext cx="16142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思路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01718" y="2970672"/>
            <a:ext cx="6442802" cy="615553"/>
            <a:chOff x="1001718" y="2970672"/>
            <a:chExt cx="6442802" cy="615553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6920" y="307818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矩形 49"/>
            <p:cNvSpPr/>
            <p:nvPr/>
          </p:nvSpPr>
          <p:spPr>
            <a:xfrm>
              <a:off x="1001718" y="2970672"/>
              <a:ext cx="6442802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操作系统在处理缺页异常时，将外存中相应的页面调入内存，使得进程能继续运行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5513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187624" y="206873"/>
            <a:ext cx="612068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虚拟页式存储管理中的地址转换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" name="Rectangle 170"/>
          <p:cNvSpPr>
            <a:spLocks noChangeArrowheads="1"/>
          </p:cNvSpPr>
          <p:nvPr/>
        </p:nvSpPr>
        <p:spPr bwMode="auto">
          <a:xfrm>
            <a:off x="1880362" y="4133093"/>
            <a:ext cx="1526233" cy="476948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5" name="Rectangle 158"/>
          <p:cNvSpPr>
            <a:spLocks noChangeArrowheads="1"/>
          </p:cNvSpPr>
          <p:nvPr/>
        </p:nvSpPr>
        <p:spPr bwMode="auto">
          <a:xfrm>
            <a:off x="4646658" y="2082218"/>
            <a:ext cx="1240064" cy="381558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" name="Rectangle 157"/>
          <p:cNvSpPr>
            <a:spLocks noChangeArrowheads="1"/>
          </p:cNvSpPr>
          <p:nvPr/>
        </p:nvSpPr>
        <p:spPr bwMode="auto">
          <a:xfrm>
            <a:off x="1880362" y="2463776"/>
            <a:ext cx="4006360" cy="1669317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416358" y="3443506"/>
            <a:ext cx="1081082" cy="1304650"/>
            <a:chOff x="0" y="5"/>
            <a:chExt cx="1088" cy="1313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0" y="5"/>
              <a:ext cx="1088" cy="98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49" y="1011"/>
              <a:ext cx="54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页表</a:t>
              </a:r>
              <a:endPara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" y="211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" y="403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" y="595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" y="787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" y="19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988693" y="1303203"/>
            <a:ext cx="604134" cy="3243244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2214546" y="1951668"/>
            <a:ext cx="484897" cy="421304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mpd="sng">
            <a:solidFill>
              <a:srgbClr val="11576A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r>
              <a:rPr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CPU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2929647" y="3249141"/>
            <a:ext cx="2233705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2362107" y="3751535"/>
            <a:ext cx="1044000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996642" y="1311153"/>
            <a:ext cx="612083" cy="3251193"/>
          </a:xfrm>
          <a:prstGeom prst="rect">
            <a:avLst/>
          </a:prstGeom>
          <a:solidFill>
            <a:srgbClr val="C0FEF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 algn="ctr"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989687" y="1303203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996642" y="3433570"/>
            <a:ext cx="612083" cy="95390"/>
          </a:xfrm>
          <a:prstGeom prst="rect">
            <a:avLst/>
          </a:prstGeom>
          <a:solidFill>
            <a:srgbClr val="F39FD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 algn="ctr"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989687" y="3910517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989687" y="3258689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989687" y="2606860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989687" y="1955032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Line 58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3" name="Rectangle 60"/>
          <p:cNvSpPr>
            <a:spLocks noChangeArrowheads="1"/>
          </p:cNvSpPr>
          <p:nvPr/>
        </p:nvSpPr>
        <p:spPr bwMode="auto">
          <a:xfrm>
            <a:off x="3039941" y="3977091"/>
            <a:ext cx="2941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p</a:t>
            </a:r>
            <a:endParaRPr lang="en-US" altLang="zh-CN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648123" y="4617882"/>
            <a:ext cx="1285273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algn="ctr">
              <a:buFontTx/>
              <a:buNone/>
            </a:pPr>
            <a:r>
              <a:rPr lang="zh-CN" altLang="en-US" sz="1200" b="1" spc="-1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逻辑地</a:t>
            </a:r>
            <a:endParaRPr lang="en-US" altLang="zh-CN" sz="1200" b="1" spc="-100" dirty="0" smtClean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  <a:p>
            <a:pPr algn="ctr">
              <a:buFontTx/>
              <a:buNone/>
            </a:pPr>
            <a:r>
              <a:rPr lang="zh-CN" altLang="en-US" sz="1200" b="1" spc="-1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址空间</a:t>
            </a:r>
            <a:endParaRPr lang="en-US" altLang="zh-CN" sz="1200" b="1" spc="-1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08" name="Rectangle 104"/>
          <p:cNvSpPr>
            <a:spLocks noChangeArrowheads="1"/>
          </p:cNvSpPr>
          <p:nvPr/>
        </p:nvSpPr>
        <p:spPr bwMode="auto">
          <a:xfrm>
            <a:off x="2815037" y="2772457"/>
            <a:ext cx="261289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109" name="Rectangle 105"/>
          <p:cNvSpPr>
            <a:spLocks noChangeArrowheads="1"/>
          </p:cNvSpPr>
          <p:nvPr/>
        </p:nvSpPr>
        <p:spPr bwMode="auto">
          <a:xfrm>
            <a:off x="1861095" y="2785157"/>
            <a:ext cx="339836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000" b="1" dirty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20</a:t>
            </a:r>
          </a:p>
        </p:txBody>
      </p:sp>
      <p:sp>
        <p:nvSpPr>
          <p:cNvPr id="110" name="Rectangle 106"/>
          <p:cNvSpPr>
            <a:spLocks noChangeArrowheads="1"/>
          </p:cNvSpPr>
          <p:nvPr/>
        </p:nvSpPr>
        <p:spPr bwMode="auto">
          <a:xfrm>
            <a:off x="2303094" y="2778807"/>
            <a:ext cx="261289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9</a:t>
            </a:r>
          </a:p>
        </p:txBody>
      </p:sp>
      <p:sp>
        <p:nvSpPr>
          <p:cNvPr id="111" name="Rectangle 107"/>
          <p:cNvSpPr>
            <a:spLocks noChangeArrowheads="1"/>
          </p:cNvSpPr>
          <p:nvPr/>
        </p:nvSpPr>
        <p:spPr bwMode="auto">
          <a:xfrm>
            <a:off x="1951904" y="2672441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2" name="Rectangle 108"/>
          <p:cNvSpPr>
            <a:spLocks noChangeArrowheads="1"/>
          </p:cNvSpPr>
          <p:nvPr/>
        </p:nvSpPr>
        <p:spPr bwMode="auto">
          <a:xfrm>
            <a:off x="2055243" y="2672441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3" name="Rectangle 109"/>
          <p:cNvSpPr>
            <a:spLocks noChangeArrowheads="1"/>
          </p:cNvSpPr>
          <p:nvPr/>
        </p:nvSpPr>
        <p:spPr bwMode="auto">
          <a:xfrm>
            <a:off x="2157588" y="2672441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4" name="Rectangle 110"/>
          <p:cNvSpPr>
            <a:spLocks noChangeArrowheads="1"/>
          </p:cNvSpPr>
          <p:nvPr/>
        </p:nvSpPr>
        <p:spPr bwMode="auto">
          <a:xfrm>
            <a:off x="2574917" y="2672441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5" name="Rectangle 111"/>
          <p:cNvSpPr>
            <a:spLocks noChangeArrowheads="1"/>
          </p:cNvSpPr>
          <p:nvPr/>
        </p:nvSpPr>
        <p:spPr bwMode="auto">
          <a:xfrm>
            <a:off x="2678256" y="2672441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6" name="Rectangle 112"/>
          <p:cNvSpPr>
            <a:spLocks noChangeArrowheads="1"/>
          </p:cNvSpPr>
          <p:nvPr/>
        </p:nvSpPr>
        <p:spPr bwMode="auto">
          <a:xfrm>
            <a:off x="2780600" y="2672441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7" name="Rectangle 113"/>
          <p:cNvSpPr>
            <a:spLocks noChangeArrowheads="1"/>
          </p:cNvSpPr>
          <p:nvPr/>
        </p:nvSpPr>
        <p:spPr bwMode="auto">
          <a:xfrm>
            <a:off x="2883939" y="2672441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8" name="Rectangle 114"/>
          <p:cNvSpPr>
            <a:spLocks noChangeArrowheads="1"/>
          </p:cNvSpPr>
          <p:nvPr/>
        </p:nvSpPr>
        <p:spPr bwMode="auto">
          <a:xfrm>
            <a:off x="2117708" y="2779714"/>
            <a:ext cx="339836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10</a:t>
            </a:r>
            <a:endParaRPr lang="en-US" altLang="zh-CN" sz="1000" b="1" dirty="0">
              <a:solidFill>
                <a:srgbClr val="00FF00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19" name="Rectangle 115"/>
          <p:cNvSpPr>
            <a:spLocks noChangeArrowheads="1"/>
          </p:cNvSpPr>
          <p:nvPr/>
        </p:nvSpPr>
        <p:spPr bwMode="auto">
          <a:xfrm>
            <a:off x="2260927" y="2672441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20" name="Rectangle 116"/>
          <p:cNvSpPr>
            <a:spLocks noChangeArrowheads="1"/>
          </p:cNvSpPr>
          <p:nvPr/>
        </p:nvSpPr>
        <p:spPr bwMode="auto">
          <a:xfrm>
            <a:off x="2364265" y="2672441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21" name="Rectangle 117"/>
          <p:cNvSpPr>
            <a:spLocks noChangeArrowheads="1"/>
          </p:cNvSpPr>
          <p:nvPr/>
        </p:nvSpPr>
        <p:spPr bwMode="auto">
          <a:xfrm>
            <a:off x="2467604" y="2672441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22" name="Rectangle 118"/>
          <p:cNvSpPr>
            <a:spLocks noChangeArrowheads="1"/>
          </p:cNvSpPr>
          <p:nvPr/>
        </p:nvSpPr>
        <p:spPr bwMode="auto">
          <a:xfrm>
            <a:off x="2042326" y="2400401"/>
            <a:ext cx="2941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p</a:t>
            </a:r>
            <a:endParaRPr lang="en-US" altLang="zh-CN" sz="1400" b="1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23" name="Rectangle 119"/>
          <p:cNvSpPr>
            <a:spLocks noChangeArrowheads="1"/>
          </p:cNvSpPr>
          <p:nvPr/>
        </p:nvSpPr>
        <p:spPr bwMode="auto">
          <a:xfrm>
            <a:off x="2566968" y="2400401"/>
            <a:ext cx="2941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o</a:t>
            </a:r>
            <a:endParaRPr lang="en-US" altLang="zh-CN" sz="1400" b="1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25" name="Rectangle 121"/>
          <p:cNvSpPr>
            <a:spLocks noChangeArrowheads="1"/>
          </p:cNvSpPr>
          <p:nvPr/>
        </p:nvSpPr>
        <p:spPr bwMode="auto">
          <a:xfrm>
            <a:off x="5600383" y="2785157"/>
            <a:ext cx="261289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126" name="Rectangle 122"/>
          <p:cNvSpPr>
            <a:spLocks noChangeArrowheads="1"/>
          </p:cNvSpPr>
          <p:nvPr/>
        </p:nvSpPr>
        <p:spPr bwMode="auto">
          <a:xfrm>
            <a:off x="4710174" y="2778807"/>
            <a:ext cx="339836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16</a:t>
            </a:r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5075741" y="2778807"/>
            <a:ext cx="261289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9</a:t>
            </a:r>
          </a:p>
        </p:txBody>
      </p:sp>
      <p:sp>
        <p:nvSpPr>
          <p:cNvPr id="128" name="Rectangle 124"/>
          <p:cNvSpPr>
            <a:spLocks noChangeArrowheads="1"/>
          </p:cNvSpPr>
          <p:nvPr/>
        </p:nvSpPr>
        <p:spPr bwMode="auto">
          <a:xfrm>
            <a:off x="4923884" y="2670453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29" name="Rectangle 125"/>
          <p:cNvSpPr>
            <a:spLocks noChangeArrowheads="1"/>
          </p:cNvSpPr>
          <p:nvPr/>
        </p:nvSpPr>
        <p:spPr bwMode="auto">
          <a:xfrm>
            <a:off x="5341214" y="2670453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0" name="Rectangle 126"/>
          <p:cNvSpPr>
            <a:spLocks noChangeArrowheads="1"/>
          </p:cNvSpPr>
          <p:nvPr/>
        </p:nvSpPr>
        <p:spPr bwMode="auto">
          <a:xfrm>
            <a:off x="5444552" y="2670453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1" name="Rectangle 127"/>
          <p:cNvSpPr>
            <a:spLocks noChangeArrowheads="1"/>
          </p:cNvSpPr>
          <p:nvPr/>
        </p:nvSpPr>
        <p:spPr bwMode="auto">
          <a:xfrm>
            <a:off x="5546897" y="2670453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2" name="Rectangle 128"/>
          <p:cNvSpPr>
            <a:spLocks noChangeArrowheads="1"/>
          </p:cNvSpPr>
          <p:nvPr/>
        </p:nvSpPr>
        <p:spPr bwMode="auto">
          <a:xfrm>
            <a:off x="5650236" y="2670453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3" name="Rectangle 129"/>
          <p:cNvSpPr>
            <a:spLocks noChangeArrowheads="1"/>
          </p:cNvSpPr>
          <p:nvPr/>
        </p:nvSpPr>
        <p:spPr bwMode="auto">
          <a:xfrm>
            <a:off x="4903790" y="2773364"/>
            <a:ext cx="339836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10</a:t>
            </a:r>
            <a:endParaRPr lang="en-US" altLang="zh-CN" sz="1000" b="1" dirty="0">
              <a:solidFill>
                <a:srgbClr val="00FF00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34" name="Rectangle 130"/>
          <p:cNvSpPr>
            <a:spLocks noChangeArrowheads="1"/>
          </p:cNvSpPr>
          <p:nvPr/>
        </p:nvSpPr>
        <p:spPr bwMode="auto">
          <a:xfrm>
            <a:off x="5027223" y="2670453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5" name="Rectangle 131"/>
          <p:cNvSpPr>
            <a:spLocks noChangeArrowheads="1"/>
          </p:cNvSpPr>
          <p:nvPr/>
        </p:nvSpPr>
        <p:spPr bwMode="auto">
          <a:xfrm>
            <a:off x="5130562" y="2670453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6" name="Rectangle 132"/>
          <p:cNvSpPr>
            <a:spLocks noChangeArrowheads="1"/>
          </p:cNvSpPr>
          <p:nvPr/>
        </p:nvSpPr>
        <p:spPr bwMode="auto">
          <a:xfrm>
            <a:off x="5233900" y="2670453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7" name="Rectangle 133"/>
          <p:cNvSpPr>
            <a:spLocks noChangeArrowheads="1"/>
          </p:cNvSpPr>
          <p:nvPr/>
        </p:nvSpPr>
        <p:spPr bwMode="auto">
          <a:xfrm>
            <a:off x="4943757" y="2419062"/>
            <a:ext cx="2941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r>
              <a:rPr lang="en-US" altLang="zh-CN" sz="1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f</a:t>
            </a:r>
          </a:p>
        </p:txBody>
      </p:sp>
      <p:sp>
        <p:nvSpPr>
          <p:cNvPr id="138" name="Rectangle 134"/>
          <p:cNvSpPr>
            <a:spLocks noChangeArrowheads="1"/>
          </p:cNvSpPr>
          <p:nvPr/>
        </p:nvSpPr>
        <p:spPr bwMode="auto">
          <a:xfrm>
            <a:off x="5333264" y="2419062"/>
            <a:ext cx="2941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o</a:t>
            </a:r>
          </a:p>
        </p:txBody>
      </p:sp>
      <p:sp>
        <p:nvSpPr>
          <p:cNvPr id="139" name="Rectangle 135"/>
          <p:cNvSpPr>
            <a:spLocks noChangeArrowheads="1"/>
          </p:cNvSpPr>
          <p:nvPr/>
        </p:nvSpPr>
        <p:spPr bwMode="auto">
          <a:xfrm>
            <a:off x="5009306" y="3391597"/>
            <a:ext cx="798295" cy="2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buFontTx/>
              <a:buNone/>
            </a:pPr>
            <a:r>
              <a:rPr lang="zh-CN" altLang="en-US" sz="13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物理地址</a:t>
            </a:r>
            <a:endParaRPr lang="en-US" altLang="zh-CN" sz="13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40" name="Arc 136"/>
          <p:cNvSpPr>
            <a:spLocks/>
          </p:cNvSpPr>
          <p:nvPr/>
        </p:nvSpPr>
        <p:spPr bwMode="auto">
          <a:xfrm>
            <a:off x="5155402" y="2885080"/>
            <a:ext cx="270270" cy="357711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Line 137"/>
          <p:cNvSpPr>
            <a:spLocks noChangeShapeType="1"/>
          </p:cNvSpPr>
          <p:nvPr/>
        </p:nvSpPr>
        <p:spPr bwMode="auto">
          <a:xfrm flipH="1">
            <a:off x="2436801" y="2416081"/>
            <a:ext cx="7949" cy="246423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Arc 139"/>
          <p:cNvSpPr>
            <a:spLocks/>
          </p:cNvSpPr>
          <p:nvPr/>
        </p:nvSpPr>
        <p:spPr bwMode="auto">
          <a:xfrm>
            <a:off x="2660370" y="2877131"/>
            <a:ext cx="270270" cy="357711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Line 140"/>
          <p:cNvSpPr>
            <a:spLocks noChangeShapeType="1"/>
          </p:cNvSpPr>
          <p:nvPr/>
        </p:nvSpPr>
        <p:spPr bwMode="auto">
          <a:xfrm>
            <a:off x="2126785" y="2900978"/>
            <a:ext cx="0" cy="588235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Arc 141"/>
          <p:cNvSpPr>
            <a:spLocks/>
          </p:cNvSpPr>
          <p:nvPr/>
        </p:nvSpPr>
        <p:spPr bwMode="auto">
          <a:xfrm>
            <a:off x="2127779" y="3505112"/>
            <a:ext cx="270270" cy="246423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Line 142"/>
          <p:cNvSpPr>
            <a:spLocks noChangeShapeType="1"/>
          </p:cNvSpPr>
          <p:nvPr/>
        </p:nvSpPr>
        <p:spPr bwMode="auto">
          <a:xfrm flipV="1">
            <a:off x="3319154" y="3799229"/>
            <a:ext cx="0" cy="612083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Rectangle 143"/>
          <p:cNvSpPr>
            <a:spLocks noChangeArrowheads="1"/>
          </p:cNvSpPr>
          <p:nvPr/>
        </p:nvSpPr>
        <p:spPr bwMode="auto">
          <a:xfrm>
            <a:off x="2192321" y="3228979"/>
            <a:ext cx="798295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buFontTx/>
              <a:buNone/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逻辑地址</a:t>
            </a:r>
            <a:endParaRPr lang="en-US" altLang="zh-CN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48" name="Arc 144"/>
          <p:cNvSpPr>
            <a:spLocks/>
          </p:cNvSpPr>
          <p:nvPr/>
        </p:nvSpPr>
        <p:spPr bwMode="auto">
          <a:xfrm>
            <a:off x="4885132" y="3608450"/>
            <a:ext cx="143084" cy="127186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Line 145"/>
          <p:cNvSpPr>
            <a:spLocks noChangeShapeType="1"/>
          </p:cNvSpPr>
          <p:nvPr/>
        </p:nvSpPr>
        <p:spPr bwMode="auto">
          <a:xfrm>
            <a:off x="5036165" y="2893029"/>
            <a:ext cx="0" cy="73132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Line 146"/>
          <p:cNvSpPr>
            <a:spLocks noChangeShapeType="1"/>
          </p:cNvSpPr>
          <p:nvPr/>
        </p:nvSpPr>
        <p:spPr bwMode="auto">
          <a:xfrm flipH="1">
            <a:off x="4567167" y="3739611"/>
            <a:ext cx="329889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Arc 147"/>
          <p:cNvSpPr>
            <a:spLocks/>
          </p:cNvSpPr>
          <p:nvPr/>
        </p:nvSpPr>
        <p:spPr bwMode="auto">
          <a:xfrm rot="10800000">
            <a:off x="5322334" y="2186550"/>
            <a:ext cx="79491" cy="79491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Arc 148"/>
          <p:cNvSpPr>
            <a:spLocks/>
          </p:cNvSpPr>
          <p:nvPr/>
        </p:nvSpPr>
        <p:spPr bwMode="auto">
          <a:xfrm rot="10800000">
            <a:off x="5249799" y="2182576"/>
            <a:ext cx="73529" cy="83466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Arc 149"/>
          <p:cNvSpPr>
            <a:spLocks/>
          </p:cNvSpPr>
          <p:nvPr/>
        </p:nvSpPr>
        <p:spPr bwMode="auto">
          <a:xfrm>
            <a:off x="4933821" y="2266042"/>
            <a:ext cx="114268" cy="111288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Arc 151"/>
          <p:cNvSpPr>
            <a:spLocks/>
          </p:cNvSpPr>
          <p:nvPr/>
        </p:nvSpPr>
        <p:spPr bwMode="auto">
          <a:xfrm>
            <a:off x="5605522" y="2266042"/>
            <a:ext cx="114268" cy="111288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Line 153"/>
          <p:cNvSpPr>
            <a:spLocks noChangeShapeType="1"/>
          </p:cNvSpPr>
          <p:nvPr/>
        </p:nvSpPr>
        <p:spPr bwMode="auto">
          <a:xfrm flipH="1">
            <a:off x="5584655" y="1501932"/>
            <a:ext cx="540000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Arc 154"/>
          <p:cNvSpPr>
            <a:spLocks/>
          </p:cNvSpPr>
          <p:nvPr/>
        </p:nvSpPr>
        <p:spPr bwMode="auto">
          <a:xfrm rot="10800000">
            <a:off x="5322334" y="1501932"/>
            <a:ext cx="270270" cy="357711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Line 155"/>
          <p:cNvSpPr>
            <a:spLocks noChangeShapeType="1"/>
          </p:cNvSpPr>
          <p:nvPr/>
        </p:nvSpPr>
        <p:spPr bwMode="auto">
          <a:xfrm>
            <a:off x="5346705" y="1730705"/>
            <a:ext cx="0" cy="313991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8" name="Rectangle 156"/>
          <p:cNvSpPr>
            <a:spLocks noChangeArrowheads="1"/>
          </p:cNvSpPr>
          <p:nvPr/>
        </p:nvSpPr>
        <p:spPr bwMode="auto">
          <a:xfrm>
            <a:off x="4063568" y="3600284"/>
            <a:ext cx="2941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f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59" name="AutoShape 157"/>
          <p:cNvSpPr>
            <a:spLocks noChangeArrowheads="1"/>
          </p:cNvSpPr>
          <p:nvPr/>
        </p:nvSpPr>
        <p:spPr bwMode="auto">
          <a:xfrm rot="16200000" flipH="1">
            <a:off x="2325513" y="1521798"/>
            <a:ext cx="230525" cy="580286"/>
          </a:xfrm>
          <a:prstGeom prst="rightArrow">
            <a:avLst>
              <a:gd name="adj1" fmla="val 75000"/>
              <a:gd name="adj2" fmla="val 50005"/>
            </a:avLst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60" name="Rectangle 83"/>
          <p:cNvSpPr>
            <a:spLocks noChangeArrowheads="1"/>
          </p:cNvSpPr>
          <p:nvPr/>
        </p:nvSpPr>
        <p:spPr bwMode="auto">
          <a:xfrm>
            <a:off x="2452699" y="4276177"/>
            <a:ext cx="488871" cy="233506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Times" charset="0"/>
              </a:rPr>
              <a:t>PTBR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61" name="Line 84"/>
          <p:cNvSpPr>
            <a:spLocks noChangeShapeType="1"/>
          </p:cNvSpPr>
          <p:nvPr/>
        </p:nvSpPr>
        <p:spPr bwMode="auto">
          <a:xfrm>
            <a:off x="2941570" y="4398395"/>
            <a:ext cx="317965" cy="993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TextBox 171"/>
          <p:cNvSpPr>
            <a:spLocks noChangeArrowheads="1"/>
          </p:cNvSpPr>
          <p:nvPr/>
        </p:nvSpPr>
        <p:spPr bwMode="auto">
          <a:xfrm>
            <a:off x="4026285" y="2177607"/>
            <a:ext cx="6928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Times New Roman" charset="0"/>
              </a:rPr>
              <a:t>MMU</a:t>
            </a:r>
            <a:endParaRPr lang="en-US" altLang="zh-CN" sz="14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63" name="Rectangle 72"/>
          <p:cNvSpPr>
            <a:spLocks noChangeArrowheads="1"/>
          </p:cNvSpPr>
          <p:nvPr/>
        </p:nvSpPr>
        <p:spPr bwMode="auto">
          <a:xfrm>
            <a:off x="3576630" y="3643320"/>
            <a:ext cx="429253" cy="19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zh-CN" altLang="en-US" sz="12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无效</a:t>
            </a:r>
            <a:endParaRPr lang="en-US" altLang="zh-CN" sz="12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66" name="Arc 154"/>
          <p:cNvSpPr>
            <a:spLocks noChangeArrowheads="1"/>
          </p:cNvSpPr>
          <p:nvPr/>
        </p:nvSpPr>
        <p:spPr bwMode="auto">
          <a:xfrm rot="10800000">
            <a:off x="5336245" y="1506900"/>
            <a:ext cx="270270" cy="357711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67" name="Arc 147"/>
          <p:cNvSpPr>
            <a:spLocks noChangeArrowheads="1"/>
          </p:cNvSpPr>
          <p:nvPr/>
        </p:nvSpPr>
        <p:spPr bwMode="auto">
          <a:xfrm rot="10800000">
            <a:off x="5327303" y="2158729"/>
            <a:ext cx="79491" cy="79491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68" name="Arc 148"/>
          <p:cNvSpPr>
            <a:spLocks noChangeArrowheads="1"/>
          </p:cNvSpPr>
          <p:nvPr/>
        </p:nvSpPr>
        <p:spPr bwMode="auto">
          <a:xfrm rot="10800000">
            <a:off x="5254766" y="2154754"/>
            <a:ext cx="73529" cy="83466"/>
          </a:xfrm>
          <a:custGeom>
            <a:avLst/>
            <a:gdLst>
              <a:gd name="T0" fmla="*/ 0 w 21600"/>
              <a:gd name="T1" fmla="*/ 2147483647 h 21598"/>
              <a:gd name="T2" fmla="*/ 2147483647 w 21600"/>
              <a:gd name="T3" fmla="*/ 0 h 21598"/>
              <a:gd name="T4" fmla="*/ 2147483647 w 21600"/>
              <a:gd name="T5" fmla="*/ 2147483647 h 21598"/>
              <a:gd name="T6" fmla="*/ 0 60000 65536"/>
              <a:gd name="T7" fmla="*/ 0 60000 65536"/>
              <a:gd name="T8" fmla="*/ 0 60000 65536"/>
              <a:gd name="T9" fmla="*/ 0 w 21600"/>
              <a:gd name="T10" fmla="*/ 0 h 21598"/>
              <a:gd name="T11" fmla="*/ 21600 w 21600"/>
              <a:gd name="T12" fmla="*/ 21598 h 215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69" name="Arc 149"/>
          <p:cNvSpPr>
            <a:spLocks noChangeArrowheads="1"/>
          </p:cNvSpPr>
          <p:nvPr/>
        </p:nvSpPr>
        <p:spPr bwMode="auto">
          <a:xfrm>
            <a:off x="4938789" y="2238220"/>
            <a:ext cx="114269" cy="111288"/>
          </a:xfrm>
          <a:custGeom>
            <a:avLst/>
            <a:gdLst>
              <a:gd name="T0" fmla="*/ 0 w 21600"/>
              <a:gd name="T1" fmla="*/ 2147483647 h 21599"/>
              <a:gd name="T2" fmla="*/ 2147483647 w 21600"/>
              <a:gd name="T3" fmla="*/ 0 h 21599"/>
              <a:gd name="T4" fmla="*/ 2147483647 w 21600"/>
              <a:gd name="T5" fmla="*/ 2147483647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71" name="Arc 151"/>
          <p:cNvSpPr>
            <a:spLocks noChangeArrowheads="1"/>
          </p:cNvSpPr>
          <p:nvPr/>
        </p:nvSpPr>
        <p:spPr bwMode="auto">
          <a:xfrm>
            <a:off x="5610490" y="2238220"/>
            <a:ext cx="114269" cy="11128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73" name="Arc 141"/>
          <p:cNvSpPr>
            <a:spLocks noChangeArrowheads="1"/>
          </p:cNvSpPr>
          <p:nvPr/>
        </p:nvSpPr>
        <p:spPr bwMode="auto">
          <a:xfrm>
            <a:off x="2135728" y="3512068"/>
            <a:ext cx="270270" cy="246423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folHlink"/>
            </a:solidFill>
            <a:bevel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74" name="Arc 144"/>
          <p:cNvSpPr>
            <a:spLocks noChangeArrowheads="1"/>
          </p:cNvSpPr>
          <p:nvPr/>
        </p:nvSpPr>
        <p:spPr bwMode="auto">
          <a:xfrm>
            <a:off x="4890101" y="3630310"/>
            <a:ext cx="143084" cy="127186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folHlink"/>
            </a:solidFill>
            <a:bevel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2000232" y="1181090"/>
            <a:ext cx="928694" cy="500066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1006452" y="3430593"/>
            <a:ext cx="576000" cy="97200"/>
          </a:xfrm>
          <a:prstGeom prst="rect">
            <a:avLst/>
          </a:prstGeom>
          <a:solidFill>
            <a:srgbClr val="C00000"/>
          </a:solidFill>
          <a:ln w="12700"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1062014" y="3357564"/>
            <a:ext cx="458458" cy="22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(</a:t>
            </a:r>
            <a:r>
              <a:rPr lang="en-US" altLang="zh-CN" sz="9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p,o</a:t>
            </a:r>
            <a:r>
              <a:rPr lang="en-US" altLang="zh-CN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)</a:t>
            </a:r>
            <a:endParaRPr lang="en-US" altLang="zh-CN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42" name="Rectangle 138"/>
          <p:cNvSpPr>
            <a:spLocks noChangeArrowheads="1"/>
          </p:cNvSpPr>
          <p:nvPr/>
        </p:nvSpPr>
        <p:spPr bwMode="auto">
          <a:xfrm>
            <a:off x="2055243" y="1123251"/>
            <a:ext cx="771065" cy="445151"/>
          </a:xfrm>
          <a:prstGeom prst="rect">
            <a:avLst/>
          </a:prstGeom>
          <a:noFill/>
          <a:ln w="28575" cmpd="sng">
            <a:noFill/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  <a:p>
            <a:pPr algn="ctr">
              <a:buFontTx/>
              <a:buNone/>
            </a:pPr>
            <a:r>
              <a:rPr lang="zh-CN" altLang="en-US" sz="14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程序 </a:t>
            </a:r>
            <a:r>
              <a:rPr lang="en-US" altLang="zh-CN" sz="14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P</a:t>
            </a:r>
            <a:endParaRPr lang="en-US" altLang="zh-CN" sz="1400" b="1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86" name="Rectangle 13"/>
          <p:cNvSpPr>
            <a:spLocks noChangeArrowheads="1"/>
          </p:cNvSpPr>
          <p:nvPr/>
        </p:nvSpPr>
        <p:spPr bwMode="auto">
          <a:xfrm>
            <a:off x="6164870" y="1303203"/>
            <a:ext cx="604134" cy="3243244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</p:txBody>
      </p:sp>
      <p:sp>
        <p:nvSpPr>
          <p:cNvPr id="187" name="Rectangle 17"/>
          <p:cNvSpPr>
            <a:spLocks noChangeArrowheads="1"/>
          </p:cNvSpPr>
          <p:nvPr/>
        </p:nvSpPr>
        <p:spPr bwMode="auto">
          <a:xfrm>
            <a:off x="6172819" y="1311153"/>
            <a:ext cx="612083" cy="3251193"/>
          </a:xfrm>
          <a:prstGeom prst="rect">
            <a:avLst/>
          </a:prstGeom>
          <a:solidFill>
            <a:srgbClr val="C0FEF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 algn="ctr"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188" name="Group 20"/>
          <p:cNvGrpSpPr>
            <a:grpSpLocks/>
          </p:cNvGrpSpPr>
          <p:nvPr/>
        </p:nvGrpSpPr>
        <p:grpSpPr bwMode="auto">
          <a:xfrm>
            <a:off x="6165864" y="1303203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189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90" name="Line 20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1" name="Line 21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2" name="Line 22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3" name="Line 23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4" name="Line 24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5" name="Line 25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6" name="Rectangle 26"/>
          <p:cNvSpPr>
            <a:spLocks noChangeArrowheads="1"/>
          </p:cNvSpPr>
          <p:nvPr/>
        </p:nvSpPr>
        <p:spPr bwMode="auto">
          <a:xfrm>
            <a:off x="6172819" y="3433570"/>
            <a:ext cx="612083" cy="95390"/>
          </a:xfrm>
          <a:prstGeom prst="rect">
            <a:avLst/>
          </a:prstGeom>
          <a:solidFill>
            <a:srgbClr val="F39FD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 algn="ctr"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197" name="Group 29"/>
          <p:cNvGrpSpPr>
            <a:grpSpLocks/>
          </p:cNvGrpSpPr>
          <p:nvPr/>
        </p:nvGrpSpPr>
        <p:grpSpPr bwMode="auto">
          <a:xfrm>
            <a:off x="6165864" y="3910517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198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99" name="Line 29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0" name="Line 30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1" name="Line 31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2" name="Line 32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3" name="Line 33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" name="Line 34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" name="Group 37"/>
          <p:cNvGrpSpPr>
            <a:grpSpLocks/>
          </p:cNvGrpSpPr>
          <p:nvPr/>
        </p:nvGrpSpPr>
        <p:grpSpPr bwMode="auto">
          <a:xfrm>
            <a:off x="6165864" y="3258689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206" name="Rectangle 36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07" name="Line 37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8" name="Line 38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9" name="Line 39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0" name="Line 40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Line 41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2" name="Line 42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3" name="Group 45"/>
          <p:cNvGrpSpPr>
            <a:grpSpLocks/>
          </p:cNvGrpSpPr>
          <p:nvPr/>
        </p:nvGrpSpPr>
        <p:grpSpPr bwMode="auto">
          <a:xfrm>
            <a:off x="6165864" y="2606860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214" name="Rectangle 44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15" name="Line 45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Line 46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Line 47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Line 48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Line 49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Line 50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1" name="Group 53"/>
          <p:cNvGrpSpPr>
            <a:grpSpLocks/>
          </p:cNvGrpSpPr>
          <p:nvPr/>
        </p:nvGrpSpPr>
        <p:grpSpPr bwMode="auto">
          <a:xfrm>
            <a:off x="6165864" y="1955032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222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23" name="Line 53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4" name="Line 54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" name="Line 55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6" name="Line 56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7" name="Line 57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8" name="Line 58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9" name="矩形 228"/>
          <p:cNvSpPr/>
          <p:nvPr/>
        </p:nvSpPr>
        <p:spPr>
          <a:xfrm>
            <a:off x="6177769" y="1473985"/>
            <a:ext cx="576000" cy="97200"/>
          </a:xfrm>
          <a:prstGeom prst="rect">
            <a:avLst/>
          </a:prstGeom>
          <a:solidFill>
            <a:srgbClr val="C00000"/>
          </a:solidFill>
          <a:ln w="12700"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59"/>
          <p:cNvSpPr>
            <a:spLocks noChangeArrowheads="1"/>
          </p:cNvSpPr>
          <p:nvPr/>
        </p:nvSpPr>
        <p:spPr bwMode="auto">
          <a:xfrm>
            <a:off x="6237302" y="1402547"/>
            <a:ext cx="428001" cy="22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9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(</a:t>
            </a:r>
            <a:r>
              <a:rPr lang="en-US" altLang="zh-CN" sz="9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f,o</a:t>
            </a:r>
            <a:r>
              <a:rPr lang="en-US" altLang="zh-CN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)</a:t>
            </a:r>
            <a:endParaRPr lang="en-US" altLang="zh-CN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03" name="Rectangle 99"/>
          <p:cNvSpPr>
            <a:spLocks noChangeArrowheads="1"/>
          </p:cNvSpPr>
          <p:nvPr/>
        </p:nvSpPr>
        <p:spPr bwMode="auto">
          <a:xfrm>
            <a:off x="5991653" y="4607039"/>
            <a:ext cx="97441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algn="ctr">
              <a:buFontTx/>
              <a:buNone/>
            </a:pPr>
            <a:r>
              <a:rPr lang="zh-CN" altLang="en-US" sz="1200" b="1" spc="-100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物理地</a:t>
            </a:r>
            <a:endParaRPr lang="en-US" altLang="zh-CN" sz="1200" b="1" spc="-100" dirty="0" smtClean="0">
              <a:solidFill>
                <a:schemeClr val="hlink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  <a:p>
            <a:pPr algn="ctr">
              <a:buFontTx/>
              <a:buNone/>
            </a:pPr>
            <a:r>
              <a:rPr lang="zh-CN" altLang="en-US" sz="1200" b="1" spc="-100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址空间</a:t>
            </a:r>
            <a:endParaRPr lang="en-US" altLang="zh-CN" sz="1200" b="1" spc="-100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290878" y="1142990"/>
            <a:ext cx="178118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页表完成逻辑页号到物理帧号的转换</a:t>
            </a:r>
            <a:endParaRPr lang="en-US" altLang="zh-CN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弧形 179"/>
          <p:cNvSpPr/>
          <p:nvPr/>
        </p:nvSpPr>
        <p:spPr>
          <a:xfrm rot="10800000">
            <a:off x="2128821" y="3178179"/>
            <a:ext cx="500066" cy="571504"/>
          </a:xfrm>
          <a:prstGeom prst="arc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弧形 180"/>
          <p:cNvSpPr/>
          <p:nvPr/>
        </p:nvSpPr>
        <p:spPr>
          <a:xfrm rot="10800000">
            <a:off x="2643175" y="2532062"/>
            <a:ext cx="642942" cy="714380"/>
          </a:xfrm>
          <a:prstGeom prst="arc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弧形 181"/>
          <p:cNvSpPr/>
          <p:nvPr/>
        </p:nvSpPr>
        <p:spPr>
          <a:xfrm rot="5400000">
            <a:off x="4822033" y="2566987"/>
            <a:ext cx="642942" cy="714380"/>
          </a:xfrm>
          <a:prstGeom prst="arc">
            <a:avLst/>
          </a:prstGeom>
          <a:ln w="28575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弧形 183"/>
          <p:cNvSpPr/>
          <p:nvPr/>
        </p:nvSpPr>
        <p:spPr>
          <a:xfrm rot="5400000">
            <a:off x="4711553" y="3414718"/>
            <a:ext cx="324000" cy="324000"/>
          </a:xfrm>
          <a:prstGeom prst="arc">
            <a:avLst>
              <a:gd name="adj1" fmla="val 16441907"/>
              <a:gd name="adj2" fmla="val 0"/>
            </a:avLst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1576A"/>
              </a:solidFill>
            </a:endParaRPr>
          </a:p>
        </p:txBody>
      </p:sp>
      <p:sp>
        <p:nvSpPr>
          <p:cNvPr id="232" name="右大括号 231"/>
          <p:cNvSpPr/>
          <p:nvPr/>
        </p:nvSpPr>
        <p:spPr>
          <a:xfrm rot="-5400000">
            <a:off x="5202242" y="1812920"/>
            <a:ext cx="285752" cy="857256"/>
          </a:xfrm>
          <a:prstGeom prst="rightBrac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弧形 232"/>
          <p:cNvSpPr/>
          <p:nvPr/>
        </p:nvSpPr>
        <p:spPr>
          <a:xfrm rot="-5400000">
            <a:off x="5345118" y="1504942"/>
            <a:ext cx="500066" cy="500066"/>
          </a:xfrm>
          <a:prstGeom prst="arc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338516" y="2033594"/>
            <a:ext cx="1401773" cy="1905713"/>
            <a:chOff x="3338516" y="2033594"/>
            <a:chExt cx="1401773" cy="1905713"/>
          </a:xfrm>
        </p:grpSpPr>
        <p:sp>
          <p:nvSpPr>
            <p:cNvPr id="183" name="Line 142"/>
            <p:cNvSpPr>
              <a:spLocks noChangeShapeType="1"/>
            </p:cNvSpPr>
            <p:nvPr/>
          </p:nvSpPr>
          <p:spPr bwMode="auto">
            <a:xfrm flipV="1">
              <a:off x="3795708" y="2285997"/>
              <a:ext cx="0" cy="1260000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4" name="椭圆 233"/>
            <p:cNvSpPr/>
            <p:nvPr/>
          </p:nvSpPr>
          <p:spPr>
            <a:xfrm>
              <a:off x="3705221" y="3543307"/>
              <a:ext cx="180000" cy="396000"/>
            </a:xfrm>
            <a:prstGeom prst="ellips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TextBox 171"/>
            <p:cNvSpPr>
              <a:spLocks noChangeArrowheads="1"/>
            </p:cNvSpPr>
            <p:nvPr/>
          </p:nvSpPr>
          <p:spPr bwMode="auto">
            <a:xfrm>
              <a:off x="3338516" y="2033594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Times New Roman" charset="0"/>
                </a:rPr>
                <a:t>缺页异常</a:t>
              </a:r>
              <a:endPara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236" name="TextBox 171"/>
            <p:cNvSpPr>
              <a:spLocks noChangeArrowheads="1"/>
            </p:cNvSpPr>
            <p:nvPr/>
          </p:nvSpPr>
          <p:spPr bwMode="auto">
            <a:xfrm>
              <a:off x="3786182" y="2871017"/>
              <a:ext cx="9541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12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如不在内存</a:t>
              </a:r>
              <a:endPara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</p:grpSp>
      <p:sp>
        <p:nvSpPr>
          <p:cNvPr id="237" name="Line 140"/>
          <p:cNvSpPr>
            <a:spLocks noChangeShapeType="1"/>
          </p:cNvSpPr>
          <p:nvPr/>
        </p:nvSpPr>
        <p:spPr bwMode="auto">
          <a:xfrm>
            <a:off x="1704592" y="2877627"/>
            <a:ext cx="0" cy="445152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8" name="弧形 237"/>
          <p:cNvSpPr/>
          <p:nvPr/>
        </p:nvSpPr>
        <p:spPr>
          <a:xfrm rot="10800000">
            <a:off x="1205784" y="2968016"/>
            <a:ext cx="500066" cy="571504"/>
          </a:xfrm>
          <a:prstGeom prst="arc">
            <a:avLst>
              <a:gd name="adj1" fmla="val 11699735"/>
              <a:gd name="adj2" fmla="val 14380285"/>
            </a:avLst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弧形 238"/>
          <p:cNvSpPr/>
          <p:nvPr/>
        </p:nvSpPr>
        <p:spPr>
          <a:xfrm rot="10800000">
            <a:off x="1691249" y="2702595"/>
            <a:ext cx="500066" cy="571504"/>
          </a:xfrm>
          <a:prstGeom prst="arc">
            <a:avLst>
              <a:gd name="adj1" fmla="val 1356565"/>
              <a:gd name="adj2" fmla="val 5218778"/>
            </a:avLst>
          </a:prstGeom>
          <a:ln w="28575">
            <a:solidFill>
              <a:srgbClr val="1157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45066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691680" y="214297"/>
            <a:ext cx="6264696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虚拟页式存储管理中的页表项结构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5463" y="710357"/>
            <a:ext cx="7515407" cy="1862672"/>
            <a:chOff x="525463" y="710357"/>
            <a:chExt cx="7515407" cy="1862672"/>
          </a:xfrm>
        </p:grpSpPr>
        <p:sp>
          <p:nvSpPr>
            <p:cNvPr id="82" name="Text Box 44"/>
            <p:cNvSpPr txBox="1">
              <a:spLocks noChangeArrowheads="1"/>
            </p:cNvSpPr>
            <p:nvPr/>
          </p:nvSpPr>
          <p:spPr bwMode="auto">
            <a:xfrm>
              <a:off x="3527426" y="710357"/>
              <a:ext cx="12588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页表表项</a:t>
              </a:r>
              <a:endParaRPr lang="zh-CN" altLang="en-US" sz="2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214414" y="1699301"/>
              <a:ext cx="1714512" cy="285752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99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2928926" y="1699301"/>
              <a:ext cx="2448000" cy="28575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5376870" y="1699301"/>
              <a:ext cx="2664000" cy="285752"/>
            </a:xfrm>
            <a:prstGeom prst="rect">
              <a:avLst/>
            </a:prstGeom>
            <a:gradFill>
              <a:gsLst>
                <a:gs pos="100000">
                  <a:srgbClr val="996600"/>
                </a:gs>
                <a:gs pos="0">
                  <a:srgbClr val="FFCC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/>
            <p:cNvCxnSpPr/>
            <p:nvPr/>
          </p:nvCxnSpPr>
          <p:spPr>
            <a:xfrm rot="5400000">
              <a:off x="3238493" y="1842177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rot="5400000">
              <a:off x="3715538" y="1842177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rot="5400000">
              <a:off x="4715670" y="1842177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Line 41"/>
            <p:cNvSpPr>
              <a:spLocks noChangeShapeType="1"/>
            </p:cNvSpPr>
            <p:nvPr/>
          </p:nvSpPr>
          <p:spPr bwMode="auto">
            <a:xfrm flipV="1">
              <a:off x="1065213" y="1313544"/>
              <a:ext cx="7937" cy="396875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Text Box 42"/>
            <p:cNvSpPr txBox="1">
              <a:spLocks noChangeArrowheads="1"/>
            </p:cNvSpPr>
            <p:nvPr/>
          </p:nvSpPr>
          <p:spPr bwMode="auto">
            <a:xfrm>
              <a:off x="525463" y="986519"/>
              <a:ext cx="100540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逻辑页号</a:t>
              </a:r>
            </a:p>
          </p:txBody>
        </p:sp>
        <p:sp>
          <p:nvSpPr>
            <p:cNvPr id="129" name="Text Box 43"/>
            <p:cNvSpPr txBox="1">
              <a:spLocks noChangeArrowheads="1"/>
            </p:cNvSpPr>
            <p:nvPr/>
          </p:nvSpPr>
          <p:spPr bwMode="auto">
            <a:xfrm>
              <a:off x="967630" y="1675494"/>
              <a:ext cx="26000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</a:p>
          </p:txBody>
        </p:sp>
        <p:sp>
          <p:nvSpPr>
            <p:cNvPr id="132" name="Line 37"/>
            <p:cNvSpPr>
              <a:spLocks noChangeShapeType="1"/>
            </p:cNvSpPr>
            <p:nvPr/>
          </p:nvSpPr>
          <p:spPr bwMode="auto">
            <a:xfrm flipV="1">
              <a:off x="3648075" y="1437777"/>
              <a:ext cx="3175" cy="25200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3262306" y="1146845"/>
              <a:ext cx="785818" cy="28575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Text Box 38"/>
            <p:cNvSpPr txBox="1">
              <a:spLocks noChangeArrowheads="1"/>
            </p:cNvSpPr>
            <p:nvPr/>
          </p:nvSpPr>
          <p:spPr bwMode="auto">
            <a:xfrm>
              <a:off x="3244057" y="1124625"/>
              <a:ext cx="792000" cy="341119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修改位</a:t>
              </a:r>
            </a:p>
          </p:txBody>
        </p:sp>
        <p:sp>
          <p:nvSpPr>
            <p:cNvPr id="135" name="Line 37"/>
            <p:cNvSpPr>
              <a:spLocks noChangeShapeType="1"/>
            </p:cNvSpPr>
            <p:nvPr/>
          </p:nvSpPr>
          <p:spPr bwMode="auto">
            <a:xfrm flipV="1">
              <a:off x="5105558" y="1437777"/>
              <a:ext cx="0" cy="25200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719789" y="1146845"/>
              <a:ext cx="785818" cy="28575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Text Box 38"/>
            <p:cNvSpPr txBox="1">
              <a:spLocks noChangeArrowheads="1"/>
            </p:cNvSpPr>
            <p:nvPr/>
          </p:nvSpPr>
          <p:spPr bwMode="auto">
            <a:xfrm>
              <a:off x="4708683" y="1124625"/>
              <a:ext cx="792000" cy="341119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驻留位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Line 37"/>
            <p:cNvSpPr>
              <a:spLocks noChangeShapeType="1"/>
            </p:cNvSpPr>
            <p:nvPr/>
          </p:nvSpPr>
          <p:spPr bwMode="auto">
            <a:xfrm flipV="1">
              <a:off x="4399602" y="1982670"/>
              <a:ext cx="3175" cy="25200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006840" y="2235080"/>
              <a:ext cx="785818" cy="28575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Text Box 38"/>
            <p:cNvSpPr txBox="1">
              <a:spLocks noChangeArrowheads="1"/>
            </p:cNvSpPr>
            <p:nvPr/>
          </p:nvSpPr>
          <p:spPr bwMode="auto">
            <a:xfrm>
              <a:off x="4000496" y="2231910"/>
              <a:ext cx="792000" cy="341119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保护位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 flipV="1">
              <a:off x="3185156" y="1982670"/>
              <a:ext cx="0" cy="25200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2792394" y="2235080"/>
              <a:ext cx="785818" cy="28575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Text Box 38"/>
            <p:cNvSpPr txBox="1">
              <a:spLocks noChangeArrowheads="1"/>
            </p:cNvSpPr>
            <p:nvPr/>
          </p:nvSpPr>
          <p:spPr bwMode="auto">
            <a:xfrm>
              <a:off x="2786050" y="2231910"/>
              <a:ext cx="792000" cy="341119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访问位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6" name="Line 37"/>
            <p:cNvSpPr>
              <a:spLocks noChangeShapeType="1"/>
            </p:cNvSpPr>
            <p:nvPr/>
          </p:nvSpPr>
          <p:spPr bwMode="auto">
            <a:xfrm flipV="1">
              <a:off x="6707201" y="1982670"/>
              <a:ext cx="0" cy="25200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6106164" y="2235080"/>
              <a:ext cx="1208102" cy="28575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Text Box 38"/>
            <p:cNvSpPr txBox="1">
              <a:spLocks noChangeArrowheads="1"/>
            </p:cNvSpPr>
            <p:nvPr/>
          </p:nvSpPr>
          <p:spPr bwMode="auto">
            <a:xfrm>
              <a:off x="6099820" y="2231910"/>
              <a:ext cx="1214446" cy="341119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物理页帧号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85786" y="2641425"/>
            <a:ext cx="3714776" cy="323165"/>
            <a:chOff x="785786" y="2522314"/>
            <a:chExt cx="3714776" cy="323165"/>
          </a:xfrm>
        </p:grpSpPr>
        <p:sp>
          <p:nvSpPr>
            <p:cNvPr id="11" name="矩形 10"/>
            <p:cNvSpPr/>
            <p:nvPr/>
          </p:nvSpPr>
          <p:spPr>
            <a:xfrm>
              <a:off x="875921" y="2522314"/>
              <a:ext cx="3624641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驻留位：表示该页是否在内存  </a:t>
              </a:r>
            </a:p>
          </p:txBody>
        </p:sp>
        <p:pic>
          <p:nvPicPr>
            <p:cNvPr id="150" name="图片 1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786" y="259237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8" name="组合 7"/>
          <p:cNvGrpSpPr/>
          <p:nvPr/>
        </p:nvGrpSpPr>
        <p:grpSpPr>
          <a:xfrm>
            <a:off x="959954" y="2906885"/>
            <a:ext cx="5469434" cy="554905"/>
            <a:chOff x="959954" y="2787774"/>
            <a:chExt cx="5469434" cy="554905"/>
          </a:xfrm>
        </p:grpSpPr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9954" y="28592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9" name="矩形 38"/>
            <p:cNvSpPr/>
            <p:nvPr/>
          </p:nvSpPr>
          <p:spPr>
            <a:xfrm>
              <a:off x="1050089" y="2787774"/>
              <a:ext cx="516498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1表示该页位于内存中，该页表项是有效的，可以使用</a:t>
              </a: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9954" y="31059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1" name="矩形 40"/>
            <p:cNvSpPr/>
            <p:nvPr/>
          </p:nvSpPr>
          <p:spPr>
            <a:xfrm>
              <a:off x="1050089" y="3034518"/>
              <a:ext cx="5379299" cy="3081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en-US" altLang="zh-CN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表示该页当前在外存中，访问该页表项将导致缺页异常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85786" y="2916255"/>
            <a:ext cx="4857784" cy="323165"/>
            <a:chOff x="785786" y="3292327"/>
            <a:chExt cx="4857784" cy="323165"/>
          </a:xfrm>
        </p:grpSpPr>
        <p:sp>
          <p:nvSpPr>
            <p:cNvPr id="42" name="矩形 41"/>
            <p:cNvSpPr/>
            <p:nvPr/>
          </p:nvSpPr>
          <p:spPr>
            <a:xfrm>
              <a:off x="875921" y="3292327"/>
              <a:ext cx="476764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修改位：表示在内存中的该页是否被修改过</a:t>
              </a: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786" y="336431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959954" y="3179458"/>
            <a:ext cx="5826624" cy="323165"/>
            <a:chOff x="959954" y="3555530"/>
            <a:chExt cx="5826624" cy="323165"/>
          </a:xfrm>
        </p:grpSpPr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9954" y="36269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矩形 44"/>
            <p:cNvSpPr/>
            <p:nvPr/>
          </p:nvSpPr>
          <p:spPr>
            <a:xfrm>
              <a:off x="1050089" y="3555530"/>
              <a:ext cx="573648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回收该物理页面时，据此判断是否要把它的内容写回外存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85786" y="3177892"/>
            <a:ext cx="4857784" cy="323165"/>
            <a:chOff x="785786" y="3831063"/>
            <a:chExt cx="4857784" cy="323165"/>
          </a:xfrm>
        </p:grpSpPr>
        <p:sp>
          <p:nvSpPr>
            <p:cNvPr id="46" name="矩形 45"/>
            <p:cNvSpPr/>
            <p:nvPr/>
          </p:nvSpPr>
          <p:spPr>
            <a:xfrm>
              <a:off x="875921" y="3831063"/>
              <a:ext cx="476764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访问位：表示该页面是否被访问过（读或写）</a:t>
              </a: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786" y="39030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3" name="组合 12"/>
          <p:cNvGrpSpPr/>
          <p:nvPr/>
        </p:nvGrpSpPr>
        <p:grpSpPr>
          <a:xfrm>
            <a:off x="959954" y="3434220"/>
            <a:ext cx="2040410" cy="323165"/>
            <a:chOff x="959954" y="4087391"/>
            <a:chExt cx="2040410" cy="323165"/>
          </a:xfrm>
        </p:grpSpPr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9954" y="415882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矩形 48"/>
            <p:cNvSpPr/>
            <p:nvPr/>
          </p:nvSpPr>
          <p:spPr>
            <a:xfrm>
              <a:off x="1050089" y="4087391"/>
              <a:ext cx="195027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用于页面置换算法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85786" y="3459033"/>
            <a:ext cx="3643338" cy="323165"/>
            <a:chOff x="785786" y="4392763"/>
            <a:chExt cx="3643338" cy="323165"/>
          </a:xfrm>
        </p:grpSpPr>
        <p:sp>
          <p:nvSpPr>
            <p:cNvPr id="50" name="矩形 49"/>
            <p:cNvSpPr/>
            <p:nvPr/>
          </p:nvSpPr>
          <p:spPr>
            <a:xfrm>
              <a:off x="875921" y="4392763"/>
              <a:ext cx="355320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保护位：表示该页的允许访问方式</a:t>
              </a:r>
            </a:p>
          </p:txBody>
        </p:sp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786" y="44372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5" name="组合 14"/>
          <p:cNvGrpSpPr/>
          <p:nvPr/>
        </p:nvGrpSpPr>
        <p:grpSpPr>
          <a:xfrm>
            <a:off x="959954" y="3708486"/>
            <a:ext cx="2754790" cy="323165"/>
            <a:chOff x="959954" y="4642216"/>
            <a:chExt cx="2754790" cy="323165"/>
          </a:xfrm>
        </p:grpSpPr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9954" y="47136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3" name="矩形 52"/>
            <p:cNvSpPr/>
            <p:nvPr/>
          </p:nvSpPr>
          <p:spPr>
            <a:xfrm>
              <a:off x="1050089" y="4642216"/>
              <a:ext cx="266465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只读、可读写、可执行等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1432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1714480" y="214296"/>
            <a:ext cx="6072230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虚拟页式存储管理示例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4" name="Text Box 3"/>
          <p:cNvSpPr txBox="1">
            <a:spLocks noChangeArrowheads="1"/>
          </p:cNvSpPr>
          <p:nvPr/>
        </p:nvSpPr>
        <p:spPr bwMode="auto">
          <a:xfrm>
            <a:off x="92568" y="1336214"/>
            <a:ext cx="8886115" cy="2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74650" indent="-374650"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SzPct val="100000"/>
              <a:buFont typeface="Wingdings" charset="0"/>
              <a:buChar char="l"/>
            </a:pPr>
            <a:endParaRPr lang="zh-CN" altLang="en-US" sz="2000" b="1">
              <a:solidFill>
                <a:srgbClr val="000000"/>
              </a:solidFill>
              <a:latin typeface="宋体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859909" y="1989587"/>
            <a:ext cx="1980806" cy="2366126"/>
            <a:chOff x="2859909" y="1989587"/>
            <a:chExt cx="1980806" cy="2366126"/>
          </a:xfrm>
        </p:grpSpPr>
        <p:sp>
          <p:nvSpPr>
            <p:cNvPr id="158" name="Line 58"/>
            <p:cNvSpPr>
              <a:spLocks noChangeShapeType="1"/>
            </p:cNvSpPr>
            <p:nvPr/>
          </p:nvSpPr>
          <p:spPr bwMode="auto">
            <a:xfrm>
              <a:off x="2859909" y="1989587"/>
              <a:ext cx="1980806" cy="817389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Line 59"/>
            <p:cNvSpPr>
              <a:spLocks noChangeShapeType="1"/>
            </p:cNvSpPr>
            <p:nvPr/>
          </p:nvSpPr>
          <p:spPr bwMode="auto">
            <a:xfrm>
              <a:off x="2859909" y="2419792"/>
              <a:ext cx="1980806" cy="860409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Line 60"/>
            <p:cNvSpPr>
              <a:spLocks noChangeShapeType="1"/>
            </p:cNvSpPr>
            <p:nvPr/>
          </p:nvSpPr>
          <p:spPr bwMode="auto">
            <a:xfrm>
              <a:off x="2859909" y="3280201"/>
              <a:ext cx="1980806" cy="430205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Line 61"/>
            <p:cNvSpPr>
              <a:spLocks noChangeShapeType="1"/>
            </p:cNvSpPr>
            <p:nvPr/>
          </p:nvSpPr>
          <p:spPr bwMode="auto">
            <a:xfrm>
              <a:off x="2859909" y="3538324"/>
              <a:ext cx="1980806" cy="0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Line 62"/>
            <p:cNvSpPr>
              <a:spLocks noChangeShapeType="1"/>
            </p:cNvSpPr>
            <p:nvPr/>
          </p:nvSpPr>
          <p:spPr bwMode="auto">
            <a:xfrm>
              <a:off x="2859909" y="3710406"/>
              <a:ext cx="1980806" cy="645307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Line 63"/>
            <p:cNvSpPr>
              <a:spLocks noChangeShapeType="1"/>
            </p:cNvSpPr>
            <p:nvPr/>
          </p:nvSpPr>
          <p:spPr bwMode="auto">
            <a:xfrm>
              <a:off x="2859909" y="4140611"/>
              <a:ext cx="1980806" cy="0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Line 64"/>
            <p:cNvSpPr>
              <a:spLocks noChangeShapeType="1"/>
            </p:cNvSpPr>
            <p:nvPr/>
          </p:nvSpPr>
          <p:spPr bwMode="auto">
            <a:xfrm flipV="1">
              <a:off x="2859909" y="3925508"/>
              <a:ext cx="1980806" cy="430205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Line 65"/>
            <p:cNvSpPr>
              <a:spLocks noChangeShapeType="1"/>
            </p:cNvSpPr>
            <p:nvPr/>
          </p:nvSpPr>
          <p:spPr bwMode="auto">
            <a:xfrm flipV="1">
              <a:off x="2859909" y="3065099"/>
              <a:ext cx="1980806" cy="903430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8" name="Text Box 68"/>
          <p:cNvSpPr txBox="1">
            <a:spLocks noChangeArrowheads="1"/>
          </p:cNvSpPr>
          <p:nvPr/>
        </p:nvSpPr>
        <p:spPr bwMode="auto">
          <a:xfrm>
            <a:off x="4716016" y="1072714"/>
            <a:ext cx="32779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16位的逻辑地址，从0到64K。物理内存只有32K。页面大小为4K。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1520" y="962986"/>
            <a:ext cx="2975644" cy="3888456"/>
            <a:chOff x="251520" y="962986"/>
            <a:chExt cx="2975644" cy="3888456"/>
          </a:xfrm>
        </p:grpSpPr>
        <p:grpSp>
          <p:nvGrpSpPr>
            <p:cNvPr id="105" name="Group 4"/>
            <p:cNvGrpSpPr>
              <a:grpSpLocks/>
            </p:cNvGrpSpPr>
            <p:nvPr/>
          </p:nvGrpSpPr>
          <p:grpSpPr bwMode="auto">
            <a:xfrm>
              <a:off x="1869862" y="1021627"/>
              <a:ext cx="966331" cy="3414751"/>
              <a:chOff x="254" y="14"/>
              <a:chExt cx="562" cy="3810"/>
            </a:xfrm>
            <a:gradFill>
              <a:gsLst>
                <a:gs pos="100000">
                  <a:srgbClr val="33FFFF"/>
                </a:gs>
                <a:gs pos="0">
                  <a:srgbClr val="99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grpSpPr>
          <p:sp>
            <p:nvSpPr>
              <p:cNvPr id="106" name="Rectangle 5"/>
              <p:cNvSpPr>
                <a:spLocks noChangeArrowheads="1"/>
              </p:cNvSpPr>
              <p:nvPr/>
            </p:nvSpPr>
            <p:spPr bwMode="auto">
              <a:xfrm>
                <a:off x="254" y="14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07" name="Rectangle 6"/>
              <p:cNvSpPr>
                <a:spLocks noChangeArrowheads="1"/>
              </p:cNvSpPr>
              <p:nvPr/>
            </p:nvSpPr>
            <p:spPr bwMode="auto">
              <a:xfrm>
                <a:off x="254" y="256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08" name="Rectangle 7"/>
              <p:cNvSpPr>
                <a:spLocks noChangeArrowheads="1"/>
              </p:cNvSpPr>
              <p:nvPr/>
            </p:nvSpPr>
            <p:spPr bwMode="auto">
              <a:xfrm>
                <a:off x="254" y="496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09" name="Rectangle 8"/>
              <p:cNvSpPr>
                <a:spLocks noChangeArrowheads="1"/>
              </p:cNvSpPr>
              <p:nvPr/>
            </p:nvSpPr>
            <p:spPr bwMode="auto">
              <a:xfrm>
                <a:off x="254" y="73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0" name="Rectangle 9"/>
              <p:cNvSpPr>
                <a:spLocks noChangeArrowheads="1"/>
              </p:cNvSpPr>
              <p:nvPr/>
            </p:nvSpPr>
            <p:spPr bwMode="auto">
              <a:xfrm>
                <a:off x="254" y="96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1" name="Rectangle 10"/>
              <p:cNvSpPr>
                <a:spLocks noChangeArrowheads="1"/>
              </p:cNvSpPr>
              <p:nvPr/>
            </p:nvSpPr>
            <p:spPr bwMode="auto">
              <a:xfrm>
                <a:off x="254" y="120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2" name="Rectangle 11"/>
              <p:cNvSpPr>
                <a:spLocks noChangeArrowheads="1"/>
              </p:cNvSpPr>
              <p:nvPr/>
            </p:nvSpPr>
            <p:spPr bwMode="auto">
              <a:xfrm>
                <a:off x="254" y="144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3" name="Rectangle 12"/>
              <p:cNvSpPr>
                <a:spLocks noChangeArrowheads="1"/>
              </p:cNvSpPr>
              <p:nvPr/>
            </p:nvSpPr>
            <p:spPr bwMode="auto">
              <a:xfrm>
                <a:off x="254" y="167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4" name="Rectangle 13"/>
              <p:cNvSpPr>
                <a:spLocks noChangeArrowheads="1"/>
              </p:cNvSpPr>
              <p:nvPr/>
            </p:nvSpPr>
            <p:spPr bwMode="auto">
              <a:xfrm>
                <a:off x="254" y="1921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5" name="Rectangle 14"/>
              <p:cNvSpPr>
                <a:spLocks noChangeArrowheads="1"/>
              </p:cNvSpPr>
              <p:nvPr/>
            </p:nvSpPr>
            <p:spPr bwMode="auto">
              <a:xfrm>
                <a:off x="254" y="2163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6" name="Rectangle 15"/>
              <p:cNvSpPr>
                <a:spLocks noChangeArrowheads="1"/>
              </p:cNvSpPr>
              <p:nvPr/>
            </p:nvSpPr>
            <p:spPr bwMode="auto">
              <a:xfrm>
                <a:off x="254" y="2403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7" name="Rectangle 16"/>
              <p:cNvSpPr>
                <a:spLocks noChangeArrowheads="1"/>
              </p:cNvSpPr>
              <p:nvPr/>
            </p:nvSpPr>
            <p:spPr bwMode="auto">
              <a:xfrm>
                <a:off x="254" y="264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8" name="Rectangle 17"/>
              <p:cNvSpPr>
                <a:spLocks noChangeArrowheads="1"/>
              </p:cNvSpPr>
              <p:nvPr/>
            </p:nvSpPr>
            <p:spPr bwMode="auto">
              <a:xfrm>
                <a:off x="254" y="287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9" name="Rectangle 18"/>
              <p:cNvSpPr>
                <a:spLocks noChangeArrowheads="1"/>
              </p:cNvSpPr>
              <p:nvPr/>
            </p:nvSpPr>
            <p:spPr bwMode="auto">
              <a:xfrm>
                <a:off x="254" y="311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20" name="Rectangle 19"/>
              <p:cNvSpPr>
                <a:spLocks noChangeArrowheads="1"/>
              </p:cNvSpPr>
              <p:nvPr/>
            </p:nvSpPr>
            <p:spPr bwMode="auto">
              <a:xfrm>
                <a:off x="254" y="335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21" name="Rectangle 20"/>
              <p:cNvSpPr>
                <a:spLocks noChangeArrowheads="1"/>
              </p:cNvSpPr>
              <p:nvPr/>
            </p:nvSpPr>
            <p:spPr bwMode="auto">
              <a:xfrm>
                <a:off x="254" y="358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</p:grpSp>
        <p:sp>
          <p:nvSpPr>
            <p:cNvPr id="122" name="Text Box 22"/>
            <p:cNvSpPr txBox="1">
              <a:spLocks noChangeArrowheads="1"/>
            </p:cNvSpPr>
            <p:nvPr/>
          </p:nvSpPr>
          <p:spPr bwMode="auto">
            <a:xfrm>
              <a:off x="721060" y="962986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60K-64K</a:t>
              </a:r>
            </a:p>
          </p:txBody>
        </p:sp>
        <p:sp>
          <p:nvSpPr>
            <p:cNvPr id="123" name="Text Box 23"/>
            <p:cNvSpPr txBox="1">
              <a:spLocks noChangeArrowheads="1"/>
            </p:cNvSpPr>
            <p:nvPr/>
          </p:nvSpPr>
          <p:spPr bwMode="auto">
            <a:xfrm>
              <a:off x="724499" y="1196014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56K-60K</a:t>
              </a:r>
            </a:p>
          </p:txBody>
        </p:sp>
        <p:sp>
          <p:nvSpPr>
            <p:cNvPr id="124" name="Text Box 24"/>
            <p:cNvSpPr txBox="1">
              <a:spLocks noChangeArrowheads="1"/>
            </p:cNvSpPr>
            <p:nvPr/>
          </p:nvSpPr>
          <p:spPr bwMode="auto">
            <a:xfrm>
              <a:off x="721060" y="139057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52K-56K</a:t>
              </a:r>
            </a:p>
          </p:txBody>
        </p:sp>
        <p:sp>
          <p:nvSpPr>
            <p:cNvPr id="125" name="Text Box 25"/>
            <p:cNvSpPr txBox="1">
              <a:spLocks noChangeArrowheads="1"/>
            </p:cNvSpPr>
            <p:nvPr/>
          </p:nvSpPr>
          <p:spPr bwMode="auto">
            <a:xfrm>
              <a:off x="721060" y="1614643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48K-52K</a:t>
              </a:r>
            </a:p>
          </p:txBody>
        </p:sp>
        <p:sp>
          <p:nvSpPr>
            <p:cNvPr id="126" name="Text Box 26"/>
            <p:cNvSpPr txBox="1">
              <a:spLocks noChangeArrowheads="1"/>
            </p:cNvSpPr>
            <p:nvPr/>
          </p:nvSpPr>
          <p:spPr bwMode="auto">
            <a:xfrm>
              <a:off x="721060" y="183235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44K-48K</a:t>
              </a:r>
            </a:p>
          </p:txBody>
        </p:sp>
        <p:sp>
          <p:nvSpPr>
            <p:cNvPr id="127" name="Text Box 27"/>
            <p:cNvSpPr txBox="1">
              <a:spLocks noChangeArrowheads="1"/>
            </p:cNvSpPr>
            <p:nvPr/>
          </p:nvSpPr>
          <p:spPr bwMode="auto">
            <a:xfrm>
              <a:off x="721060" y="2035886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40K-44K</a:t>
              </a:r>
            </a:p>
          </p:txBody>
        </p:sp>
        <p:sp>
          <p:nvSpPr>
            <p:cNvPr id="128" name="Text Box 28"/>
            <p:cNvSpPr txBox="1">
              <a:spLocks noChangeArrowheads="1"/>
            </p:cNvSpPr>
            <p:nvPr/>
          </p:nvSpPr>
          <p:spPr bwMode="auto">
            <a:xfrm>
              <a:off x="721060" y="225098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36K-40K</a:t>
              </a:r>
            </a:p>
          </p:txBody>
        </p:sp>
        <p:sp>
          <p:nvSpPr>
            <p:cNvPr id="129" name="Text Box 29"/>
            <p:cNvSpPr txBox="1">
              <a:spLocks noChangeArrowheads="1"/>
            </p:cNvSpPr>
            <p:nvPr/>
          </p:nvSpPr>
          <p:spPr bwMode="auto">
            <a:xfrm>
              <a:off x="721060" y="2468703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32K-36K</a:t>
              </a:r>
            </a:p>
          </p:txBody>
        </p:sp>
        <p:sp>
          <p:nvSpPr>
            <p:cNvPr id="130" name="Text Box 30"/>
            <p:cNvSpPr txBox="1">
              <a:spLocks noChangeArrowheads="1"/>
            </p:cNvSpPr>
            <p:nvPr/>
          </p:nvSpPr>
          <p:spPr bwMode="auto">
            <a:xfrm>
              <a:off x="721060" y="2681193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28K-32K</a:t>
              </a:r>
            </a:p>
          </p:txBody>
        </p:sp>
        <p:sp>
          <p:nvSpPr>
            <p:cNvPr id="131" name="Text Box 31"/>
            <p:cNvSpPr txBox="1">
              <a:spLocks noChangeArrowheads="1"/>
            </p:cNvSpPr>
            <p:nvPr/>
          </p:nvSpPr>
          <p:spPr bwMode="auto">
            <a:xfrm>
              <a:off x="721060" y="290525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24K-28K</a:t>
              </a:r>
            </a:p>
          </p:txBody>
        </p:sp>
        <p:sp>
          <p:nvSpPr>
            <p:cNvPr id="132" name="Text Box 32"/>
            <p:cNvSpPr txBox="1">
              <a:spLocks noChangeArrowheads="1"/>
            </p:cNvSpPr>
            <p:nvPr/>
          </p:nvSpPr>
          <p:spPr bwMode="auto">
            <a:xfrm>
              <a:off x="721060" y="3108785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20K-24K</a:t>
              </a:r>
            </a:p>
          </p:txBody>
        </p:sp>
        <p:sp>
          <p:nvSpPr>
            <p:cNvPr id="133" name="Text Box 33"/>
            <p:cNvSpPr txBox="1">
              <a:spLocks noChangeArrowheads="1"/>
            </p:cNvSpPr>
            <p:nvPr/>
          </p:nvSpPr>
          <p:spPr bwMode="auto">
            <a:xfrm>
              <a:off x="721060" y="3321275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16K-20K</a:t>
              </a:r>
            </a:p>
          </p:txBody>
        </p:sp>
        <p:sp>
          <p:nvSpPr>
            <p:cNvPr id="134" name="Text Box 34"/>
            <p:cNvSpPr txBox="1">
              <a:spLocks noChangeArrowheads="1"/>
            </p:cNvSpPr>
            <p:nvPr/>
          </p:nvSpPr>
          <p:spPr bwMode="auto">
            <a:xfrm>
              <a:off x="721060" y="3527415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12K-16K</a:t>
              </a:r>
            </a:p>
          </p:txBody>
        </p:sp>
        <p:sp>
          <p:nvSpPr>
            <p:cNvPr id="135" name="Text Box 35"/>
            <p:cNvSpPr txBox="1">
              <a:spLocks noChangeArrowheads="1"/>
            </p:cNvSpPr>
            <p:nvPr/>
          </p:nvSpPr>
          <p:spPr bwMode="auto">
            <a:xfrm>
              <a:off x="683568" y="3754092"/>
              <a:ext cx="10007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8K-12K</a:t>
              </a:r>
            </a:p>
          </p:txBody>
        </p:sp>
        <p:sp>
          <p:nvSpPr>
            <p:cNvPr id="136" name="Text Box 36"/>
            <p:cNvSpPr txBox="1">
              <a:spLocks noChangeArrowheads="1"/>
            </p:cNvSpPr>
            <p:nvPr/>
          </p:nvSpPr>
          <p:spPr bwMode="auto">
            <a:xfrm>
              <a:off x="683568" y="3957620"/>
              <a:ext cx="995562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  4K-8K</a:t>
              </a:r>
            </a:p>
          </p:txBody>
        </p:sp>
        <p:sp>
          <p:nvSpPr>
            <p:cNvPr id="137" name="Text Box 37"/>
            <p:cNvSpPr txBox="1">
              <a:spLocks noChangeArrowheads="1"/>
            </p:cNvSpPr>
            <p:nvPr/>
          </p:nvSpPr>
          <p:spPr bwMode="auto">
            <a:xfrm>
              <a:off x="683568" y="4175335"/>
              <a:ext cx="995562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  0K-4K</a:t>
              </a:r>
            </a:p>
          </p:txBody>
        </p:sp>
        <p:sp>
          <p:nvSpPr>
            <p:cNvPr id="156" name="Text Box 56"/>
            <p:cNvSpPr txBox="1">
              <a:spLocks noChangeArrowheads="1"/>
            </p:cNvSpPr>
            <p:nvPr/>
          </p:nvSpPr>
          <p:spPr bwMode="auto">
            <a:xfrm>
              <a:off x="1691680" y="4512888"/>
              <a:ext cx="153548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逻辑地址空间</a:t>
              </a:r>
            </a:p>
          </p:txBody>
        </p:sp>
        <p:sp>
          <p:nvSpPr>
            <p:cNvPr id="169" name="Text Box 70"/>
            <p:cNvSpPr txBox="1">
              <a:spLocks noChangeArrowheads="1"/>
            </p:cNvSpPr>
            <p:nvPr/>
          </p:nvSpPr>
          <p:spPr bwMode="auto">
            <a:xfrm>
              <a:off x="251520" y="972845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15</a:t>
              </a:r>
            </a:p>
          </p:txBody>
        </p:sp>
        <p:sp>
          <p:nvSpPr>
            <p:cNvPr id="170" name="Text Box 71"/>
            <p:cNvSpPr txBox="1">
              <a:spLocks noChangeArrowheads="1"/>
            </p:cNvSpPr>
            <p:nvPr/>
          </p:nvSpPr>
          <p:spPr bwMode="auto">
            <a:xfrm>
              <a:off x="251520" y="1196910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14</a:t>
              </a:r>
            </a:p>
          </p:txBody>
        </p:sp>
        <p:sp>
          <p:nvSpPr>
            <p:cNvPr id="171" name="Text Box 72"/>
            <p:cNvSpPr txBox="1">
              <a:spLocks noChangeArrowheads="1"/>
            </p:cNvSpPr>
            <p:nvPr/>
          </p:nvSpPr>
          <p:spPr bwMode="auto">
            <a:xfrm>
              <a:off x="251520" y="1400437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13</a:t>
              </a:r>
            </a:p>
          </p:txBody>
        </p:sp>
        <p:sp>
          <p:nvSpPr>
            <p:cNvPr id="172" name="Text Box 73"/>
            <p:cNvSpPr txBox="1">
              <a:spLocks noChangeArrowheads="1"/>
            </p:cNvSpPr>
            <p:nvPr/>
          </p:nvSpPr>
          <p:spPr bwMode="auto">
            <a:xfrm>
              <a:off x="251520" y="1624502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12</a:t>
              </a:r>
            </a:p>
          </p:txBody>
        </p:sp>
        <p:sp>
          <p:nvSpPr>
            <p:cNvPr id="173" name="Text Box 74"/>
            <p:cNvSpPr txBox="1">
              <a:spLocks noChangeArrowheads="1"/>
            </p:cNvSpPr>
            <p:nvPr/>
          </p:nvSpPr>
          <p:spPr bwMode="auto">
            <a:xfrm>
              <a:off x="251520" y="1842217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11</a:t>
              </a:r>
            </a:p>
          </p:txBody>
        </p:sp>
        <p:sp>
          <p:nvSpPr>
            <p:cNvPr id="174" name="Text Box 75"/>
            <p:cNvSpPr txBox="1">
              <a:spLocks noChangeArrowheads="1"/>
            </p:cNvSpPr>
            <p:nvPr/>
          </p:nvSpPr>
          <p:spPr bwMode="auto">
            <a:xfrm>
              <a:off x="251520" y="2045745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10</a:t>
              </a:r>
            </a:p>
          </p:txBody>
        </p:sp>
        <p:sp>
          <p:nvSpPr>
            <p:cNvPr id="175" name="Text Box 76"/>
            <p:cNvSpPr txBox="1">
              <a:spLocks noChangeArrowheads="1"/>
            </p:cNvSpPr>
            <p:nvPr/>
          </p:nvSpPr>
          <p:spPr bwMode="auto">
            <a:xfrm>
              <a:off x="320970" y="2260847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9</a:t>
              </a:r>
            </a:p>
          </p:txBody>
        </p:sp>
        <p:sp>
          <p:nvSpPr>
            <p:cNvPr id="176" name="Text Box 77"/>
            <p:cNvSpPr txBox="1">
              <a:spLocks noChangeArrowheads="1"/>
            </p:cNvSpPr>
            <p:nvPr/>
          </p:nvSpPr>
          <p:spPr bwMode="auto">
            <a:xfrm>
              <a:off x="320970" y="2478562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8</a:t>
              </a:r>
            </a:p>
          </p:txBody>
        </p:sp>
        <p:sp>
          <p:nvSpPr>
            <p:cNvPr id="177" name="Text Box 78"/>
            <p:cNvSpPr txBox="1">
              <a:spLocks noChangeArrowheads="1"/>
            </p:cNvSpPr>
            <p:nvPr/>
          </p:nvSpPr>
          <p:spPr bwMode="auto">
            <a:xfrm>
              <a:off x="320970" y="2691052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7</a:t>
              </a:r>
            </a:p>
          </p:txBody>
        </p:sp>
        <p:sp>
          <p:nvSpPr>
            <p:cNvPr id="178" name="Text Box 79"/>
            <p:cNvSpPr txBox="1">
              <a:spLocks noChangeArrowheads="1"/>
            </p:cNvSpPr>
            <p:nvPr/>
          </p:nvSpPr>
          <p:spPr bwMode="auto">
            <a:xfrm>
              <a:off x="320970" y="2915117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6</a:t>
              </a:r>
            </a:p>
          </p:txBody>
        </p:sp>
        <p:sp>
          <p:nvSpPr>
            <p:cNvPr id="179" name="Text Box 80"/>
            <p:cNvSpPr txBox="1">
              <a:spLocks noChangeArrowheads="1"/>
            </p:cNvSpPr>
            <p:nvPr/>
          </p:nvSpPr>
          <p:spPr bwMode="auto">
            <a:xfrm>
              <a:off x="320970" y="311864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</a:t>
              </a:r>
            </a:p>
          </p:txBody>
        </p:sp>
        <p:sp>
          <p:nvSpPr>
            <p:cNvPr id="180" name="Text Box 81"/>
            <p:cNvSpPr txBox="1">
              <a:spLocks noChangeArrowheads="1"/>
            </p:cNvSpPr>
            <p:nvPr/>
          </p:nvSpPr>
          <p:spPr bwMode="auto">
            <a:xfrm>
              <a:off x="320970" y="333113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</a:t>
              </a:r>
            </a:p>
          </p:txBody>
        </p:sp>
        <p:sp>
          <p:nvSpPr>
            <p:cNvPr id="181" name="Text Box 82"/>
            <p:cNvSpPr txBox="1">
              <a:spLocks noChangeArrowheads="1"/>
            </p:cNvSpPr>
            <p:nvPr/>
          </p:nvSpPr>
          <p:spPr bwMode="auto">
            <a:xfrm>
              <a:off x="320970" y="353727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</a:t>
              </a:r>
            </a:p>
          </p:txBody>
        </p:sp>
        <p:sp>
          <p:nvSpPr>
            <p:cNvPr id="182" name="Text Box 83"/>
            <p:cNvSpPr txBox="1">
              <a:spLocks noChangeArrowheads="1"/>
            </p:cNvSpPr>
            <p:nvPr/>
          </p:nvSpPr>
          <p:spPr bwMode="auto">
            <a:xfrm>
              <a:off x="332545" y="3763951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</a:t>
              </a:r>
            </a:p>
          </p:txBody>
        </p:sp>
        <p:sp>
          <p:nvSpPr>
            <p:cNvPr id="183" name="Text Box 84"/>
            <p:cNvSpPr txBox="1">
              <a:spLocks noChangeArrowheads="1"/>
            </p:cNvSpPr>
            <p:nvPr/>
          </p:nvSpPr>
          <p:spPr bwMode="auto">
            <a:xfrm>
              <a:off x="329106" y="3967479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</a:t>
              </a:r>
            </a:p>
          </p:txBody>
        </p:sp>
        <p:sp>
          <p:nvSpPr>
            <p:cNvPr id="184" name="Text Box 85"/>
            <p:cNvSpPr txBox="1">
              <a:spLocks noChangeArrowheads="1"/>
            </p:cNvSpPr>
            <p:nvPr/>
          </p:nvSpPr>
          <p:spPr bwMode="auto">
            <a:xfrm>
              <a:off x="329106" y="418519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0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37814" y="2720935"/>
            <a:ext cx="2580053" cy="2130507"/>
            <a:chOff x="4637814" y="2720935"/>
            <a:chExt cx="2580053" cy="2130507"/>
          </a:xfrm>
        </p:grpSpPr>
        <p:grpSp>
          <p:nvGrpSpPr>
            <p:cNvPr id="138" name="Group 38"/>
            <p:cNvGrpSpPr>
              <a:grpSpLocks/>
            </p:cNvGrpSpPr>
            <p:nvPr/>
          </p:nvGrpSpPr>
          <p:grpSpPr bwMode="auto">
            <a:xfrm>
              <a:off x="4857909" y="2753201"/>
              <a:ext cx="966331" cy="1697516"/>
              <a:chOff x="0" y="26"/>
              <a:chExt cx="562" cy="1894"/>
            </a:xfrm>
          </p:grpSpPr>
          <p:sp>
            <p:nvSpPr>
              <p:cNvPr id="139" name="Rectangle 39"/>
              <p:cNvSpPr>
                <a:spLocks noChangeArrowheads="1"/>
              </p:cNvSpPr>
              <p:nvPr/>
            </p:nvSpPr>
            <p:spPr bwMode="auto">
              <a:xfrm>
                <a:off x="0" y="26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0" name="Rectangle 40"/>
              <p:cNvSpPr>
                <a:spLocks noChangeArrowheads="1"/>
              </p:cNvSpPr>
              <p:nvPr/>
            </p:nvSpPr>
            <p:spPr bwMode="auto">
              <a:xfrm>
                <a:off x="0" y="259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1" name="Rectangle 41"/>
              <p:cNvSpPr>
                <a:spLocks noChangeArrowheads="1"/>
              </p:cNvSpPr>
              <p:nvPr/>
            </p:nvSpPr>
            <p:spPr bwMode="auto">
              <a:xfrm>
                <a:off x="0" y="499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2" name="Rectangle 42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3" name="Rectangle 43"/>
              <p:cNvSpPr>
                <a:spLocks noChangeArrowheads="1"/>
              </p:cNvSpPr>
              <p:nvPr/>
            </p:nvSpPr>
            <p:spPr bwMode="auto">
              <a:xfrm>
                <a:off x="0" y="97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4" name="Rectangle 44"/>
              <p:cNvSpPr>
                <a:spLocks noChangeArrowheads="1"/>
              </p:cNvSpPr>
              <p:nvPr/>
            </p:nvSpPr>
            <p:spPr bwMode="auto">
              <a:xfrm>
                <a:off x="0" y="121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5" name="Rectangle 45"/>
              <p:cNvSpPr>
                <a:spLocks noChangeArrowheads="1"/>
              </p:cNvSpPr>
              <p:nvPr/>
            </p:nvSpPr>
            <p:spPr bwMode="auto">
              <a:xfrm>
                <a:off x="0" y="145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6" name="Rectangle 46"/>
              <p:cNvSpPr>
                <a:spLocks noChangeArrowheads="1"/>
              </p:cNvSpPr>
              <p:nvPr/>
            </p:nvSpPr>
            <p:spPr bwMode="auto">
              <a:xfrm>
                <a:off x="0" y="168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</p:grpSp>
        <p:grpSp>
          <p:nvGrpSpPr>
            <p:cNvPr id="147" name="Group 47"/>
            <p:cNvGrpSpPr>
              <a:grpSpLocks/>
            </p:cNvGrpSpPr>
            <p:nvPr/>
          </p:nvGrpSpPr>
          <p:grpSpPr bwMode="auto">
            <a:xfrm>
              <a:off x="5868144" y="2720935"/>
              <a:ext cx="969145" cy="1844503"/>
              <a:chOff x="-269" y="0"/>
              <a:chExt cx="620" cy="2058"/>
            </a:xfrm>
          </p:grpSpPr>
          <p:sp>
            <p:nvSpPr>
              <p:cNvPr id="148" name="Text Box 48"/>
              <p:cNvSpPr txBox="1">
                <a:spLocks noChangeArrowheads="1"/>
              </p:cNvSpPr>
              <p:nvPr/>
            </p:nvSpPr>
            <p:spPr bwMode="auto">
              <a:xfrm>
                <a:off x="-269" y="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28K-32K</a:t>
                </a:r>
              </a:p>
            </p:txBody>
          </p:sp>
          <p:sp>
            <p:nvSpPr>
              <p:cNvPr id="149" name="Text Box 49"/>
              <p:cNvSpPr txBox="1">
                <a:spLocks noChangeArrowheads="1"/>
              </p:cNvSpPr>
              <p:nvPr/>
            </p:nvSpPr>
            <p:spPr bwMode="auto">
              <a:xfrm>
                <a:off x="-269" y="25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24K-28K</a:t>
                </a:r>
              </a:p>
            </p:txBody>
          </p:sp>
          <p:sp>
            <p:nvSpPr>
              <p:cNvPr id="150" name="Text Box 50"/>
              <p:cNvSpPr txBox="1">
                <a:spLocks noChangeArrowheads="1"/>
              </p:cNvSpPr>
              <p:nvPr/>
            </p:nvSpPr>
            <p:spPr bwMode="auto">
              <a:xfrm>
                <a:off x="-269" y="49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20K-24K</a:t>
                </a:r>
              </a:p>
            </p:txBody>
          </p:sp>
          <p:sp>
            <p:nvSpPr>
              <p:cNvPr id="151" name="Text Box 51"/>
              <p:cNvSpPr txBox="1">
                <a:spLocks noChangeArrowheads="1"/>
              </p:cNvSpPr>
              <p:nvPr/>
            </p:nvSpPr>
            <p:spPr bwMode="auto">
              <a:xfrm>
                <a:off x="-269" y="74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16K-20K</a:t>
                </a:r>
              </a:p>
            </p:txBody>
          </p:sp>
          <p:sp>
            <p:nvSpPr>
              <p:cNvPr id="152" name="Text Box 52"/>
              <p:cNvSpPr txBox="1">
                <a:spLocks noChangeArrowheads="1"/>
              </p:cNvSpPr>
              <p:nvPr/>
            </p:nvSpPr>
            <p:spPr bwMode="auto">
              <a:xfrm>
                <a:off x="-269" y="97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12K-16K</a:t>
                </a:r>
              </a:p>
            </p:txBody>
          </p:sp>
          <p:sp>
            <p:nvSpPr>
              <p:cNvPr id="153" name="Text Box 53"/>
              <p:cNvSpPr txBox="1">
                <a:spLocks noChangeArrowheads="1"/>
              </p:cNvSpPr>
              <p:nvPr/>
            </p:nvSpPr>
            <p:spPr bwMode="auto">
              <a:xfrm>
                <a:off x="-269" y="1210"/>
                <a:ext cx="582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 8K-12K</a:t>
                </a:r>
              </a:p>
            </p:txBody>
          </p:sp>
          <p:sp>
            <p:nvSpPr>
              <p:cNvPr id="154" name="Text Box 54"/>
              <p:cNvSpPr txBox="1">
                <a:spLocks noChangeArrowheads="1"/>
              </p:cNvSpPr>
              <p:nvPr/>
            </p:nvSpPr>
            <p:spPr bwMode="auto">
              <a:xfrm>
                <a:off x="-269" y="1450"/>
                <a:ext cx="579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   4K-8K</a:t>
                </a:r>
              </a:p>
            </p:txBody>
          </p:sp>
          <p:sp>
            <p:nvSpPr>
              <p:cNvPr id="155" name="Text Box 55"/>
              <p:cNvSpPr txBox="1">
                <a:spLocks noChangeArrowheads="1"/>
              </p:cNvSpPr>
              <p:nvPr/>
            </p:nvSpPr>
            <p:spPr bwMode="auto">
              <a:xfrm>
                <a:off x="-269" y="1680"/>
                <a:ext cx="579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   0K-4K</a:t>
                </a:r>
              </a:p>
            </p:txBody>
          </p:sp>
        </p:grpSp>
        <p:sp>
          <p:nvSpPr>
            <p:cNvPr id="157" name="Text Box 57"/>
            <p:cNvSpPr txBox="1">
              <a:spLocks noChangeArrowheads="1"/>
            </p:cNvSpPr>
            <p:nvPr/>
          </p:nvSpPr>
          <p:spPr bwMode="auto">
            <a:xfrm>
              <a:off x="4637814" y="4512888"/>
              <a:ext cx="14253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物理地址空间</a:t>
              </a:r>
            </a:p>
          </p:txBody>
        </p:sp>
        <p:grpSp>
          <p:nvGrpSpPr>
            <p:cNvPr id="185" name="Group 86"/>
            <p:cNvGrpSpPr>
              <a:grpSpLocks/>
            </p:cNvGrpSpPr>
            <p:nvPr/>
          </p:nvGrpSpPr>
          <p:grpSpPr bwMode="auto">
            <a:xfrm>
              <a:off x="6934940" y="2726313"/>
              <a:ext cx="282927" cy="1844503"/>
              <a:chOff x="-269" y="0"/>
              <a:chExt cx="181" cy="2058"/>
            </a:xfrm>
          </p:grpSpPr>
          <p:sp>
            <p:nvSpPr>
              <p:cNvPr id="186" name="Text Box 87"/>
              <p:cNvSpPr txBox="1">
                <a:spLocks noChangeArrowheads="1"/>
              </p:cNvSpPr>
              <p:nvPr/>
            </p:nvSpPr>
            <p:spPr bwMode="auto">
              <a:xfrm>
                <a:off x="-269" y="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7</a:t>
                </a:r>
              </a:p>
            </p:txBody>
          </p:sp>
          <p:sp>
            <p:nvSpPr>
              <p:cNvPr id="187" name="Text Box 88"/>
              <p:cNvSpPr txBox="1">
                <a:spLocks noChangeArrowheads="1"/>
              </p:cNvSpPr>
              <p:nvPr/>
            </p:nvSpPr>
            <p:spPr bwMode="auto">
              <a:xfrm>
                <a:off x="-269" y="25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6</a:t>
                </a:r>
              </a:p>
            </p:txBody>
          </p:sp>
          <p:sp>
            <p:nvSpPr>
              <p:cNvPr id="188" name="Text Box 89"/>
              <p:cNvSpPr txBox="1">
                <a:spLocks noChangeArrowheads="1"/>
              </p:cNvSpPr>
              <p:nvPr/>
            </p:nvSpPr>
            <p:spPr bwMode="auto">
              <a:xfrm>
                <a:off x="-269" y="49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5</a:t>
                </a:r>
              </a:p>
            </p:txBody>
          </p:sp>
          <p:sp>
            <p:nvSpPr>
              <p:cNvPr id="189" name="Text Box 90"/>
              <p:cNvSpPr txBox="1">
                <a:spLocks noChangeArrowheads="1"/>
              </p:cNvSpPr>
              <p:nvPr/>
            </p:nvSpPr>
            <p:spPr bwMode="auto">
              <a:xfrm>
                <a:off x="-269" y="74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4</a:t>
                </a:r>
              </a:p>
            </p:txBody>
          </p:sp>
          <p:sp>
            <p:nvSpPr>
              <p:cNvPr id="190" name="Text Box 91"/>
              <p:cNvSpPr txBox="1">
                <a:spLocks noChangeArrowheads="1"/>
              </p:cNvSpPr>
              <p:nvPr/>
            </p:nvSpPr>
            <p:spPr bwMode="auto">
              <a:xfrm>
                <a:off x="-269" y="97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3</a:t>
                </a:r>
              </a:p>
            </p:txBody>
          </p:sp>
          <p:sp>
            <p:nvSpPr>
              <p:cNvPr id="191" name="Text Box 92"/>
              <p:cNvSpPr txBox="1">
                <a:spLocks noChangeArrowheads="1"/>
              </p:cNvSpPr>
              <p:nvPr/>
            </p:nvSpPr>
            <p:spPr bwMode="auto">
              <a:xfrm>
                <a:off x="-269" y="121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</a:t>
                </a:r>
              </a:p>
            </p:txBody>
          </p:sp>
          <p:sp>
            <p:nvSpPr>
              <p:cNvPr id="192" name="Text Box 93"/>
              <p:cNvSpPr txBox="1">
                <a:spLocks noChangeArrowheads="1"/>
              </p:cNvSpPr>
              <p:nvPr/>
            </p:nvSpPr>
            <p:spPr bwMode="auto">
              <a:xfrm>
                <a:off x="-269" y="145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1</a:t>
                </a:r>
              </a:p>
            </p:txBody>
          </p:sp>
          <p:sp>
            <p:nvSpPr>
              <p:cNvPr id="193" name="Text Box 94"/>
              <p:cNvSpPr txBox="1">
                <a:spLocks noChangeArrowheads="1"/>
              </p:cNvSpPr>
              <p:nvPr/>
            </p:nvSpPr>
            <p:spPr bwMode="auto">
              <a:xfrm>
                <a:off x="-269" y="168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0</a:t>
                </a:r>
              </a:p>
            </p:txBody>
          </p:sp>
        </p:grpSp>
      </p:grpSp>
      <p:sp>
        <p:nvSpPr>
          <p:cNvPr id="197" name="Text Box 98"/>
          <p:cNvSpPr txBox="1">
            <a:spLocks noChangeArrowheads="1"/>
          </p:cNvSpPr>
          <p:nvPr/>
        </p:nvSpPr>
        <p:spPr bwMode="auto">
          <a:xfrm>
            <a:off x="4716016" y="1823273"/>
            <a:ext cx="19590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  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REG,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8192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8" name="Text Box 99"/>
          <p:cNvSpPr txBox="1">
            <a:spLocks noChangeArrowheads="1"/>
          </p:cNvSpPr>
          <p:nvPr/>
        </p:nvSpPr>
        <p:spPr bwMode="auto">
          <a:xfrm>
            <a:off x="4726884" y="2071147"/>
            <a:ext cx="20649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  REG,  32780</a:t>
            </a:r>
          </a:p>
        </p:txBody>
      </p:sp>
      <p:sp>
        <p:nvSpPr>
          <p:cNvPr id="200" name="Rectangle 101"/>
          <p:cNvSpPr>
            <a:spLocks noChangeArrowheads="1"/>
          </p:cNvSpPr>
          <p:nvPr/>
        </p:nvSpPr>
        <p:spPr bwMode="auto">
          <a:xfrm>
            <a:off x="6834866" y="2057112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缺页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异常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627784" y="1455416"/>
            <a:ext cx="2081177" cy="872725"/>
            <a:chOff x="2627784" y="1455416"/>
            <a:chExt cx="2081177" cy="872725"/>
          </a:xfrm>
        </p:grpSpPr>
        <p:sp>
          <p:nvSpPr>
            <p:cNvPr id="194" name="Text Box 95"/>
            <p:cNvSpPr txBox="1">
              <a:spLocks noChangeArrowheads="1"/>
            </p:cNvSpPr>
            <p:nvPr/>
          </p:nvSpPr>
          <p:spPr bwMode="auto">
            <a:xfrm>
              <a:off x="3576920" y="1455416"/>
              <a:ext cx="113204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驻留位为0</a:t>
              </a:r>
            </a:p>
          </p:txBody>
        </p:sp>
        <p:sp>
          <p:nvSpPr>
            <p:cNvPr id="195" name="Line 96"/>
            <p:cNvSpPr>
              <a:spLocks noChangeShapeType="1"/>
            </p:cNvSpPr>
            <p:nvPr/>
          </p:nvSpPr>
          <p:spPr bwMode="auto">
            <a:xfrm>
              <a:off x="2627784" y="1989587"/>
              <a:ext cx="904430" cy="129061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6" name="Text Box 97"/>
            <p:cNvSpPr txBox="1">
              <a:spLocks noChangeArrowheads="1"/>
            </p:cNvSpPr>
            <p:nvPr/>
          </p:nvSpPr>
          <p:spPr bwMode="auto">
            <a:xfrm>
              <a:off x="3484069" y="1989587"/>
              <a:ext cx="113204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驻留位为1</a:t>
              </a:r>
            </a:p>
          </p:txBody>
        </p:sp>
        <p:sp>
          <p:nvSpPr>
            <p:cNvPr id="202" name="Line 103"/>
            <p:cNvSpPr>
              <a:spLocks noChangeShapeType="1"/>
            </p:cNvSpPr>
            <p:nvPr/>
          </p:nvSpPr>
          <p:spPr bwMode="auto">
            <a:xfrm flipV="1">
              <a:off x="2847873" y="1624810"/>
              <a:ext cx="739363" cy="165808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9" name="Rectangle 18"/>
          <p:cNvSpPr>
            <a:spLocks noChangeArrowheads="1"/>
          </p:cNvSpPr>
          <p:nvPr/>
        </p:nvSpPr>
        <p:spPr bwMode="auto">
          <a:xfrm>
            <a:off x="1872064" y="3801957"/>
            <a:ext cx="966331" cy="215102"/>
          </a:xfrm>
          <a:prstGeom prst="rect">
            <a:avLst/>
          </a:prstGeom>
          <a:solidFill>
            <a:srgbClr val="FFFF00"/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221" name="Rectangle 12"/>
          <p:cNvSpPr>
            <a:spLocks noChangeArrowheads="1"/>
          </p:cNvSpPr>
          <p:nvPr/>
        </p:nvSpPr>
        <p:spPr bwMode="auto">
          <a:xfrm>
            <a:off x="1867900" y="2510185"/>
            <a:ext cx="966331" cy="2151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grpSp>
        <p:nvGrpSpPr>
          <p:cNvPr id="199" name="Group 4"/>
          <p:cNvGrpSpPr>
            <a:grpSpLocks/>
          </p:cNvGrpSpPr>
          <p:nvPr/>
        </p:nvGrpSpPr>
        <p:grpSpPr bwMode="auto">
          <a:xfrm>
            <a:off x="1859590" y="1029653"/>
            <a:ext cx="966331" cy="3414751"/>
            <a:chOff x="254" y="14"/>
            <a:chExt cx="562" cy="3810"/>
          </a:xfrm>
          <a:noFill/>
        </p:grpSpPr>
        <p:sp>
          <p:nvSpPr>
            <p:cNvPr id="203" name="Rectangle 5"/>
            <p:cNvSpPr>
              <a:spLocks noChangeArrowheads="1"/>
            </p:cNvSpPr>
            <p:nvPr/>
          </p:nvSpPr>
          <p:spPr bwMode="auto">
            <a:xfrm>
              <a:off x="254" y="1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04" name="Rectangle 6"/>
            <p:cNvSpPr>
              <a:spLocks noChangeArrowheads="1"/>
            </p:cNvSpPr>
            <p:nvPr/>
          </p:nvSpPr>
          <p:spPr bwMode="auto">
            <a:xfrm>
              <a:off x="254" y="256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05" name="Rectangle 7"/>
            <p:cNvSpPr>
              <a:spLocks noChangeArrowheads="1"/>
            </p:cNvSpPr>
            <p:nvPr/>
          </p:nvSpPr>
          <p:spPr bwMode="auto">
            <a:xfrm>
              <a:off x="254" y="496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06" name="Rectangle 8"/>
            <p:cNvSpPr>
              <a:spLocks noChangeArrowheads="1"/>
            </p:cNvSpPr>
            <p:nvPr/>
          </p:nvSpPr>
          <p:spPr bwMode="auto">
            <a:xfrm>
              <a:off x="254" y="73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07" name="Rectangle 9"/>
            <p:cNvSpPr>
              <a:spLocks noChangeArrowheads="1"/>
            </p:cNvSpPr>
            <p:nvPr/>
          </p:nvSpPr>
          <p:spPr bwMode="auto">
            <a:xfrm>
              <a:off x="254" y="96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7</a:t>
              </a:r>
            </a:p>
          </p:txBody>
        </p:sp>
        <p:sp>
          <p:nvSpPr>
            <p:cNvPr id="208" name="Rectangle 10"/>
            <p:cNvSpPr>
              <a:spLocks noChangeArrowheads="1"/>
            </p:cNvSpPr>
            <p:nvPr/>
          </p:nvSpPr>
          <p:spPr bwMode="auto">
            <a:xfrm>
              <a:off x="254" y="120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09" name="Rectangle 11"/>
            <p:cNvSpPr>
              <a:spLocks noChangeArrowheads="1"/>
            </p:cNvSpPr>
            <p:nvPr/>
          </p:nvSpPr>
          <p:spPr bwMode="auto">
            <a:xfrm>
              <a:off x="254" y="144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</a:t>
              </a:r>
            </a:p>
          </p:txBody>
        </p:sp>
        <p:sp>
          <p:nvSpPr>
            <p:cNvPr id="210" name="Rectangle 12"/>
            <p:cNvSpPr>
              <a:spLocks noChangeArrowheads="1"/>
            </p:cNvSpPr>
            <p:nvPr/>
          </p:nvSpPr>
          <p:spPr bwMode="auto">
            <a:xfrm>
              <a:off x="254" y="167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11" name="Rectangle 13"/>
            <p:cNvSpPr>
              <a:spLocks noChangeArrowheads="1"/>
            </p:cNvSpPr>
            <p:nvPr/>
          </p:nvSpPr>
          <p:spPr bwMode="auto">
            <a:xfrm>
              <a:off x="254" y="1921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12" name="Rectangle 14"/>
            <p:cNvSpPr>
              <a:spLocks noChangeArrowheads="1"/>
            </p:cNvSpPr>
            <p:nvPr/>
          </p:nvSpPr>
          <p:spPr bwMode="auto">
            <a:xfrm>
              <a:off x="254" y="2163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13" name="Rectangle 15"/>
            <p:cNvSpPr>
              <a:spLocks noChangeArrowheads="1"/>
            </p:cNvSpPr>
            <p:nvPr/>
          </p:nvSpPr>
          <p:spPr bwMode="auto">
            <a:xfrm>
              <a:off x="254" y="2403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</a:t>
              </a:r>
            </a:p>
          </p:txBody>
        </p:sp>
        <p:sp>
          <p:nvSpPr>
            <p:cNvPr id="214" name="Rectangle 16"/>
            <p:cNvSpPr>
              <a:spLocks noChangeArrowheads="1"/>
            </p:cNvSpPr>
            <p:nvPr/>
          </p:nvSpPr>
          <p:spPr bwMode="auto">
            <a:xfrm>
              <a:off x="254" y="264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</a:t>
              </a:r>
            </a:p>
          </p:txBody>
        </p:sp>
        <p:sp>
          <p:nvSpPr>
            <p:cNvPr id="215" name="Rectangle 17"/>
            <p:cNvSpPr>
              <a:spLocks noChangeArrowheads="1"/>
            </p:cNvSpPr>
            <p:nvPr/>
          </p:nvSpPr>
          <p:spPr bwMode="auto">
            <a:xfrm>
              <a:off x="254" y="287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0</a:t>
              </a:r>
            </a:p>
          </p:txBody>
        </p:sp>
        <p:sp>
          <p:nvSpPr>
            <p:cNvPr id="216" name="Rectangle 18"/>
            <p:cNvSpPr>
              <a:spLocks noChangeArrowheads="1"/>
            </p:cNvSpPr>
            <p:nvPr/>
          </p:nvSpPr>
          <p:spPr bwMode="auto">
            <a:xfrm>
              <a:off x="254" y="311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6</a:t>
              </a:r>
            </a:p>
          </p:txBody>
        </p:sp>
        <p:sp>
          <p:nvSpPr>
            <p:cNvPr id="217" name="Rectangle 19"/>
            <p:cNvSpPr>
              <a:spLocks noChangeArrowheads="1"/>
            </p:cNvSpPr>
            <p:nvPr/>
          </p:nvSpPr>
          <p:spPr bwMode="auto">
            <a:xfrm>
              <a:off x="254" y="335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</a:t>
              </a:r>
            </a:p>
          </p:txBody>
        </p:sp>
        <p:sp>
          <p:nvSpPr>
            <p:cNvPr id="218" name="Rectangle 20"/>
            <p:cNvSpPr>
              <a:spLocks noChangeArrowheads="1"/>
            </p:cNvSpPr>
            <p:nvPr/>
          </p:nvSpPr>
          <p:spPr bwMode="auto">
            <a:xfrm>
              <a:off x="254" y="358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</a:t>
              </a:r>
            </a:p>
          </p:txBody>
        </p:sp>
      </p:grpSp>
      <p:sp>
        <p:nvSpPr>
          <p:cNvPr id="220" name="Rectangle 40"/>
          <p:cNvSpPr>
            <a:spLocks noChangeArrowheads="1"/>
          </p:cNvSpPr>
          <p:nvPr/>
        </p:nvSpPr>
        <p:spPr bwMode="auto">
          <a:xfrm>
            <a:off x="4857909" y="2962478"/>
            <a:ext cx="966331" cy="215102"/>
          </a:xfrm>
          <a:prstGeom prst="rect">
            <a:avLst/>
          </a:prstGeom>
          <a:solidFill>
            <a:srgbClr val="FFFF00"/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5553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197" grpId="0"/>
      <p:bldP spid="198" grpId="0"/>
      <p:bldP spid="200" grpId="0"/>
      <p:bldP spid="219" grpId="0" animBg="1"/>
      <p:bldP spid="219" grpId="1" animBg="1"/>
      <p:bldP spid="221" grpId="0" animBg="1"/>
      <p:bldP spid="220" grpId="0" animBg="1"/>
      <p:bldP spid="22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714480" y="214296"/>
            <a:ext cx="6072230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X86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页表结构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3361259" y="1621433"/>
            <a:ext cx="2832083" cy="216410"/>
            <a:chOff x="3361259" y="1621433"/>
            <a:chExt cx="2832083" cy="216410"/>
          </a:xfrm>
        </p:grpSpPr>
        <p:cxnSp>
          <p:nvCxnSpPr>
            <p:cNvPr id="20" name="直接箭头连接符 19"/>
            <p:cNvCxnSpPr/>
            <p:nvPr/>
          </p:nvCxnSpPr>
          <p:spPr>
            <a:xfrm rot="10800000" flipV="1">
              <a:off x="3361259" y="1824122"/>
              <a:ext cx="2832083" cy="0"/>
            </a:xfrm>
            <a:prstGeom prst="straightConnector1">
              <a:avLst/>
            </a:prstGeom>
            <a:ln w="28575">
              <a:gradFill>
                <a:gsLst>
                  <a:gs pos="0">
                    <a:srgbClr val="FDD000"/>
                  </a:gs>
                  <a:gs pos="100000">
                    <a:srgbClr val="C000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080000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5400000" flipV="1">
              <a:off x="3268255" y="1731346"/>
              <a:ext cx="212995" cy="0"/>
            </a:xfrm>
            <a:prstGeom prst="straightConnector1">
              <a:avLst/>
            </a:prstGeom>
            <a:ln w="28575">
              <a:solidFill>
                <a:srgbClr val="FDD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6181185" y="1621433"/>
              <a:ext cx="0" cy="21641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2767599" y="1618978"/>
            <a:ext cx="2135229" cy="755774"/>
            <a:chOff x="2767599" y="1618978"/>
            <a:chExt cx="2135229" cy="755774"/>
          </a:xfrm>
        </p:grpSpPr>
        <p:cxnSp>
          <p:nvCxnSpPr>
            <p:cNvPr id="23" name="直接箭头连接符 22"/>
            <p:cNvCxnSpPr/>
            <p:nvPr/>
          </p:nvCxnSpPr>
          <p:spPr>
            <a:xfrm flipH="1">
              <a:off x="2767599" y="2352442"/>
              <a:ext cx="2135229" cy="0"/>
            </a:xfrm>
            <a:prstGeom prst="straightConnector1">
              <a:avLst/>
            </a:prstGeom>
            <a:ln w="28575">
              <a:solidFill>
                <a:srgbClr val="FDD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rot="5400000">
              <a:off x="2391447" y="1995130"/>
              <a:ext cx="755774" cy="3470"/>
            </a:xfrm>
            <a:prstGeom prst="straightConnector1">
              <a:avLst/>
            </a:prstGeom>
            <a:ln w="28575">
              <a:solidFill>
                <a:srgbClr val="FDD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/>
          <p:cNvGrpSpPr/>
          <p:nvPr/>
        </p:nvGrpSpPr>
        <p:grpSpPr>
          <a:xfrm>
            <a:off x="2136222" y="1626023"/>
            <a:ext cx="601887" cy="1916927"/>
            <a:chOff x="2136222" y="1626023"/>
            <a:chExt cx="601887" cy="1916927"/>
          </a:xfrm>
        </p:grpSpPr>
        <p:cxnSp>
          <p:nvCxnSpPr>
            <p:cNvPr id="24" name="直接箭头连接符 23"/>
            <p:cNvCxnSpPr>
              <a:stCxn id="44" idx="1"/>
            </p:cNvCxnSpPr>
            <p:nvPr/>
          </p:nvCxnSpPr>
          <p:spPr>
            <a:xfrm flipH="1" flipV="1">
              <a:off x="2144897" y="3521827"/>
              <a:ext cx="593212" cy="14910"/>
            </a:xfrm>
            <a:prstGeom prst="straightConnector1">
              <a:avLst/>
            </a:prstGeom>
            <a:ln w="28575">
              <a:solidFill>
                <a:srgbClr val="FDD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16200000" flipH="1">
              <a:off x="1177758" y="2584487"/>
              <a:ext cx="1916927" cy="0"/>
            </a:xfrm>
            <a:prstGeom prst="straightConnector1">
              <a:avLst/>
            </a:prstGeom>
            <a:ln w="28575">
              <a:solidFill>
                <a:srgbClr val="FDD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1852522" y="867572"/>
            <a:ext cx="5495672" cy="810425"/>
            <a:chOff x="1852522" y="867572"/>
            <a:chExt cx="5495672" cy="810425"/>
          </a:xfrm>
        </p:grpSpPr>
        <p:sp>
          <p:nvSpPr>
            <p:cNvPr id="12" name="TextBox 11"/>
            <p:cNvSpPr txBox="1"/>
            <p:nvPr/>
          </p:nvSpPr>
          <p:spPr>
            <a:xfrm>
              <a:off x="5162657" y="867572"/>
              <a:ext cx="21855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物理地址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852522" y="1382665"/>
              <a:ext cx="2072792" cy="251251"/>
            </a:xfrm>
            <a:prstGeom prst="rect">
              <a:avLst/>
            </a:prstGeom>
            <a:ln w="28575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4" name="直接连接符 3"/>
            <p:cNvCxnSpPr/>
            <p:nvPr/>
          </p:nvCxnSpPr>
          <p:spPr>
            <a:xfrm rot="5400000">
              <a:off x="2223593" y="1506615"/>
              <a:ext cx="239619" cy="3470"/>
            </a:xfrm>
            <a:prstGeom prst="line">
              <a:avLst/>
            </a:prstGeom>
            <a:ln w="28575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rot="5400000">
              <a:off x="2927814" y="1506615"/>
              <a:ext cx="239619" cy="3470"/>
            </a:xfrm>
            <a:prstGeom prst="line">
              <a:avLst/>
            </a:prstGeom>
            <a:ln w="28575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874444" y="1357304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Dir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70122" y="1370220"/>
              <a:ext cx="6614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Table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77798" y="113208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91831" y="113208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46330" y="113208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40412" y="871749"/>
              <a:ext cx="2029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57150" y="1382665"/>
              <a:ext cx="1873318" cy="251251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15109" y="1364074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Offset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rot="5400000">
              <a:off x="5539313" y="1506615"/>
              <a:ext cx="239619" cy="347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947136" y="1357520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PPN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82059" y="113208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87447" y="113208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77365" y="1359179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Offset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272420" y="1831167"/>
            <a:ext cx="2585596" cy="1902802"/>
            <a:chOff x="4272420" y="1831167"/>
            <a:chExt cx="2585596" cy="1902802"/>
          </a:xfrm>
        </p:grpSpPr>
        <p:sp>
          <p:nvSpPr>
            <p:cNvPr id="36" name="TextBox 35"/>
            <p:cNvSpPr txBox="1"/>
            <p:nvPr/>
          </p:nvSpPr>
          <p:spPr>
            <a:xfrm>
              <a:off x="4975535" y="1831167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35268" y="1831167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902828" y="2084746"/>
              <a:ext cx="1494710" cy="1277969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矩形 29"/>
            <p:cNvSpPr/>
            <p:nvPr/>
          </p:nvSpPr>
          <p:spPr>
            <a:xfrm>
              <a:off x="4902830" y="2260867"/>
              <a:ext cx="1494710" cy="212995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5534550" y="2285524"/>
              <a:ext cx="401529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rot="5400000">
              <a:off x="5367952" y="3001593"/>
              <a:ext cx="734832" cy="105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16200000" flipH="1">
              <a:off x="5655495" y="2547258"/>
              <a:ext cx="159746" cy="105"/>
            </a:xfrm>
            <a:prstGeom prst="straightConnector1">
              <a:avLst/>
            </a:prstGeom>
            <a:ln w="19050">
              <a:solidFill>
                <a:srgbClr val="11576A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048736" y="2217206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PPN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27463" y="2204506"/>
              <a:ext cx="64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Flags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72420" y="2028420"/>
              <a:ext cx="936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1023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40808" y="3324563"/>
              <a:ext cx="1717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二级页表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43438" y="2958259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43438" y="3120265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>
            <a:xfrm rot="5400000">
              <a:off x="5151445" y="3680668"/>
              <a:ext cx="106497" cy="105"/>
            </a:xfrm>
            <a:prstGeom prst="straightConnector1">
              <a:avLst/>
            </a:prstGeom>
            <a:ln w="12700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1000100" y="2648337"/>
            <a:ext cx="4477702" cy="2066553"/>
            <a:chOff x="1000100" y="2648337"/>
            <a:chExt cx="4477702" cy="2066553"/>
          </a:xfrm>
        </p:grpSpPr>
        <p:sp>
          <p:nvSpPr>
            <p:cNvPr id="27" name="矩形 26"/>
            <p:cNvSpPr/>
            <p:nvPr/>
          </p:nvSpPr>
          <p:spPr>
            <a:xfrm>
              <a:off x="1000100" y="4057191"/>
              <a:ext cx="988685" cy="225423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2738107" y="2901916"/>
              <a:ext cx="1494710" cy="1277969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2738109" y="3430239"/>
              <a:ext cx="1494710" cy="212995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45" name="直接箭头连接符 44"/>
            <p:cNvCxnSpPr/>
            <p:nvPr/>
          </p:nvCxnSpPr>
          <p:spPr>
            <a:xfrm rot="5400000">
              <a:off x="3369829" y="3102693"/>
              <a:ext cx="401529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rot="5400000">
              <a:off x="3203231" y="3818762"/>
              <a:ext cx="734832" cy="105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rot="16200000" flipH="1">
              <a:off x="3490775" y="3364428"/>
              <a:ext cx="159746" cy="105"/>
            </a:xfrm>
            <a:prstGeom prst="straightConnector1">
              <a:avLst/>
            </a:prstGeom>
            <a:ln w="19050">
              <a:solidFill>
                <a:srgbClr val="11576A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77656" y="3382074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PPN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65273" y="3366834"/>
              <a:ext cx="64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Flags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12415" y="2648337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672147" y="2648337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90693" y="2902739"/>
              <a:ext cx="936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1023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38788" y="4148757"/>
              <a:ext cx="2029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一级页表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52676" y="3775429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52676" y="3937435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06449" y="4029011"/>
              <a:ext cx="936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CR3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 rot="10800000">
              <a:off x="1988785" y="4176927"/>
              <a:ext cx="728510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rot="10800000">
              <a:off x="3150540" y="3359788"/>
              <a:ext cx="1721100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rot="5400000">
              <a:off x="3099413" y="3411281"/>
              <a:ext cx="106497" cy="347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椭圆 60"/>
            <p:cNvSpPr/>
            <p:nvPr/>
          </p:nvSpPr>
          <p:spPr>
            <a:xfrm>
              <a:off x="3112779" y="3411929"/>
              <a:ext cx="81522" cy="74272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62" name="直接箭头连接符 61"/>
            <p:cNvCxnSpPr/>
            <p:nvPr/>
          </p:nvCxnSpPr>
          <p:spPr>
            <a:xfrm rot="10800000">
              <a:off x="3205796" y="3902230"/>
              <a:ext cx="1416041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/>
            <p:cNvSpPr/>
            <p:nvPr/>
          </p:nvSpPr>
          <p:spPr>
            <a:xfrm>
              <a:off x="3112779" y="3869829"/>
              <a:ext cx="81522" cy="75349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64" name="直接箭头连接符 63"/>
            <p:cNvCxnSpPr/>
            <p:nvPr/>
          </p:nvCxnSpPr>
          <p:spPr>
            <a:xfrm rot="5400000">
              <a:off x="4530278" y="3993649"/>
              <a:ext cx="186371" cy="347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rot="10800000">
              <a:off x="4632244" y="4075978"/>
              <a:ext cx="260180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rot="10800000">
              <a:off x="3194302" y="4099462"/>
              <a:ext cx="1219369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/>
            <p:cNvSpPr/>
            <p:nvPr/>
          </p:nvSpPr>
          <p:spPr>
            <a:xfrm>
              <a:off x="3112779" y="4067061"/>
              <a:ext cx="81522" cy="75349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68" name="直接箭头连接符 67"/>
            <p:cNvCxnSpPr/>
            <p:nvPr/>
          </p:nvCxnSpPr>
          <p:spPr>
            <a:xfrm rot="5400000">
              <a:off x="4128236" y="4367766"/>
              <a:ext cx="532487" cy="347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rot="10800000">
              <a:off x="4381076" y="4636336"/>
              <a:ext cx="511348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rot="5400000">
              <a:off x="5071572" y="3964849"/>
              <a:ext cx="266244" cy="105"/>
            </a:xfrm>
            <a:prstGeom prst="straightConnector1">
              <a:avLst/>
            </a:prstGeom>
            <a:ln w="12700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 rot="16200000" flipH="1">
              <a:off x="5151445" y="3771433"/>
              <a:ext cx="106497" cy="105"/>
            </a:xfrm>
            <a:prstGeom prst="straightConnector1">
              <a:avLst/>
            </a:prstGeom>
            <a:ln w="12700">
              <a:solidFill>
                <a:srgbClr val="11576A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4920181" y="3648617"/>
              <a:ext cx="550683" cy="479238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4927119" y="4235652"/>
              <a:ext cx="550683" cy="479238"/>
              <a:chOff x="5199067" y="3071816"/>
              <a:chExt cx="252000" cy="324000"/>
            </a:xfrm>
          </p:grpSpPr>
          <p:cxnSp>
            <p:nvCxnSpPr>
              <p:cNvPr id="75" name="直接箭头连接符 74"/>
              <p:cNvCxnSpPr/>
              <p:nvPr/>
            </p:nvCxnSpPr>
            <p:spPr>
              <a:xfrm rot="5400000">
                <a:off x="5239264" y="3285623"/>
                <a:ext cx="180000" cy="48"/>
              </a:xfrm>
              <a:prstGeom prst="straightConnector1">
                <a:avLst/>
              </a:prstGeom>
              <a:ln w="12700">
                <a:solidFill>
                  <a:srgbClr val="11576A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矩形 75"/>
              <p:cNvSpPr/>
              <p:nvPr/>
            </p:nvSpPr>
            <p:spPr>
              <a:xfrm>
                <a:off x="5199067" y="3071816"/>
                <a:ext cx="252000" cy="3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77" name="直接箭头连接符 76"/>
              <p:cNvCxnSpPr/>
              <p:nvPr/>
            </p:nvCxnSpPr>
            <p:spPr>
              <a:xfrm rot="16200000" flipH="1">
                <a:off x="5293264" y="3179230"/>
                <a:ext cx="72000" cy="48"/>
              </a:xfrm>
              <a:prstGeom prst="straightConnector1">
                <a:avLst/>
              </a:prstGeom>
              <a:ln w="12700">
                <a:solidFill>
                  <a:srgbClr val="11576A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/>
              <p:cNvCxnSpPr/>
              <p:nvPr/>
            </p:nvCxnSpPr>
            <p:spPr>
              <a:xfrm rot="5400000">
                <a:off x="5293264" y="3117866"/>
                <a:ext cx="72000" cy="48"/>
              </a:xfrm>
              <a:prstGeom prst="straightConnector1">
                <a:avLst/>
              </a:prstGeom>
              <a:ln w="12700">
                <a:solidFill>
                  <a:srgbClr val="11576A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组合 93"/>
          <p:cNvGrpSpPr/>
          <p:nvPr/>
        </p:nvGrpSpPr>
        <p:grpSpPr>
          <a:xfrm>
            <a:off x="5317035" y="1633916"/>
            <a:ext cx="81522" cy="654366"/>
            <a:chOff x="5317035" y="1633916"/>
            <a:chExt cx="81522" cy="654366"/>
          </a:xfrm>
        </p:grpSpPr>
        <p:cxnSp>
          <p:nvCxnSpPr>
            <p:cNvPr id="80" name="直接箭头连接符 79"/>
            <p:cNvCxnSpPr/>
            <p:nvPr/>
          </p:nvCxnSpPr>
          <p:spPr>
            <a:xfrm>
              <a:off x="5355183" y="1633916"/>
              <a:ext cx="0" cy="63442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/>
            <p:cNvSpPr/>
            <p:nvPr/>
          </p:nvSpPr>
          <p:spPr>
            <a:xfrm>
              <a:off x="5317035" y="2214010"/>
              <a:ext cx="81522" cy="74272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136" name="直接箭头连接符 135"/>
          <p:cNvCxnSpPr/>
          <p:nvPr/>
        </p:nvCxnSpPr>
        <p:spPr>
          <a:xfrm rot="5400000">
            <a:off x="2485312" y="3698251"/>
            <a:ext cx="212995" cy="3470"/>
          </a:xfrm>
          <a:prstGeom prst="straightConnector1">
            <a:avLst/>
          </a:pr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4777946" y="2352442"/>
            <a:ext cx="0" cy="636871"/>
          </a:xfrm>
          <a:prstGeom prst="straightConnector1">
            <a:avLst/>
          </a:pr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9765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674084" y="214296"/>
            <a:ext cx="385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增长迅速的存储需求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74084" y="714362"/>
            <a:ext cx="385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电脑游戏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pic>
        <p:nvPicPr>
          <p:cNvPr id="19" name="Picture 63" descr="oldg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67" y="2928941"/>
            <a:ext cx="1889773" cy="165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4" descr="doom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183" y="2714626"/>
            <a:ext cx="2165366" cy="135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5" descr="fif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4" y="2500312"/>
            <a:ext cx="2214578" cy="1313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928662" y="1285866"/>
            <a:ext cx="1787538" cy="1143802"/>
            <a:chOff x="928662" y="1285866"/>
            <a:chExt cx="1787538" cy="1143802"/>
          </a:xfrm>
        </p:grpSpPr>
        <p:sp>
          <p:nvSpPr>
            <p:cNvPr id="22" name="矩形 21"/>
            <p:cNvSpPr/>
            <p:nvPr/>
          </p:nvSpPr>
          <p:spPr>
            <a:xfrm>
              <a:off x="928662" y="1285866"/>
              <a:ext cx="1784362" cy="571504"/>
            </a:xfrm>
            <a:prstGeom prst="rect">
              <a:avLst/>
            </a:prstGeom>
            <a:noFill/>
            <a:ln w="28575">
              <a:solidFill>
                <a:srgbClr val="007C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rot="5400000">
              <a:off x="1500166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5400000">
              <a:off x="2429654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928662" y="1857370"/>
              <a:ext cx="1785155" cy="571504"/>
            </a:xfrm>
            <a:prstGeom prst="rect">
              <a:avLst/>
            </a:prstGeom>
            <a:gradFill>
              <a:gsLst>
                <a:gs pos="0">
                  <a:srgbClr val="A6A6A6"/>
                </a:gs>
                <a:gs pos="80000">
                  <a:srgbClr val="D9D9D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007C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rot="5400000">
              <a:off x="1500166" y="2143122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>
              <a:off x="2429654" y="2143122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28662" y="135730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一代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57356" y="135730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二代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28662" y="192801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437K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57356" y="192801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883K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500298" y="4357700"/>
            <a:ext cx="6215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程序规模的增长速度</a:t>
            </a:r>
            <a:r>
              <a:rPr lang="zh-CN" altLang="en-US" sz="2000" b="1" spc="-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远远大于</a:t>
            </a:r>
            <a:r>
              <a:rPr lang="zh-CN" altLang="en-US" sz="20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存储器容量的增长速度</a:t>
            </a:r>
            <a:endParaRPr lang="zh-CN" altLang="en-US" sz="20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14612" y="1286660"/>
            <a:ext cx="2644000" cy="1143008"/>
            <a:chOff x="2714612" y="1286660"/>
            <a:chExt cx="2644000" cy="1143008"/>
          </a:xfrm>
        </p:grpSpPr>
        <p:cxnSp>
          <p:nvCxnSpPr>
            <p:cNvPr id="12" name="直接连接符 11"/>
            <p:cNvCxnSpPr/>
            <p:nvPr/>
          </p:nvCxnSpPr>
          <p:spPr>
            <a:xfrm rot="5400000">
              <a:off x="3286116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>
              <a:off x="4215604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5072066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5400000">
              <a:off x="3286116" y="2143122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4215604" y="2143122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5072066" y="2143122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714612" y="135730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三代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71868" y="135730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四代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00562" y="135730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五代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14612" y="192801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1.9M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571868" y="192801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6M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192801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6.3M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717716" y="1287718"/>
              <a:ext cx="2638514" cy="571504"/>
            </a:xfrm>
            <a:prstGeom prst="rect">
              <a:avLst/>
            </a:prstGeom>
            <a:noFill/>
            <a:ln w="28575">
              <a:solidFill>
                <a:srgbClr val="007C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717716" y="1853402"/>
              <a:ext cx="2638514" cy="571504"/>
            </a:xfrm>
            <a:prstGeom prst="rect">
              <a:avLst/>
            </a:prstGeom>
            <a:noFill/>
            <a:ln w="28575">
              <a:solidFill>
                <a:srgbClr val="007C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356230" y="1286660"/>
            <a:ext cx="2924134" cy="1143008"/>
            <a:chOff x="5356230" y="1286660"/>
            <a:chExt cx="2924134" cy="1143008"/>
          </a:xfrm>
        </p:grpSpPr>
        <p:cxnSp>
          <p:nvCxnSpPr>
            <p:cNvPr id="16" name="直接连接符 15"/>
            <p:cNvCxnSpPr/>
            <p:nvPr/>
          </p:nvCxnSpPr>
          <p:spPr>
            <a:xfrm rot="5400000">
              <a:off x="6001554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>
              <a:off x="6930248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6001554" y="2143122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6930248" y="2143122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395918" y="135730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六代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86512" y="135730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七代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rot="5400000">
              <a:off x="7787504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143768" y="135730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八代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95918" y="192801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59M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93207" y="1928014"/>
              <a:ext cx="107157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100M</a:t>
              </a:r>
              <a:endParaRPr lang="zh-CN" altLang="en-US" sz="20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 rot="5400000">
              <a:off x="7787504" y="214232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994480" y="1928014"/>
              <a:ext cx="128588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138M</a:t>
              </a:r>
              <a:endParaRPr lang="zh-CN" altLang="en-US" sz="20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356230" y="1288927"/>
              <a:ext cx="2716232" cy="571504"/>
            </a:xfrm>
            <a:prstGeom prst="rect">
              <a:avLst/>
            </a:prstGeom>
            <a:noFill/>
            <a:ln w="28575">
              <a:solidFill>
                <a:srgbClr val="007C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356230" y="1853402"/>
              <a:ext cx="2716232" cy="571504"/>
            </a:xfrm>
            <a:prstGeom prst="rect">
              <a:avLst/>
            </a:prstGeom>
            <a:noFill/>
            <a:ln w="28575">
              <a:solidFill>
                <a:srgbClr val="007C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1714480" y="214296"/>
            <a:ext cx="6072230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X86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页表项结构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grpSp>
        <p:nvGrpSpPr>
          <p:cNvPr id="69" name="组合 174"/>
          <p:cNvGrpSpPr/>
          <p:nvPr/>
        </p:nvGrpSpPr>
        <p:grpSpPr>
          <a:xfrm>
            <a:off x="179512" y="1347614"/>
            <a:ext cx="5437612" cy="585547"/>
            <a:chOff x="872964" y="1634794"/>
            <a:chExt cx="5437612" cy="585547"/>
          </a:xfrm>
        </p:grpSpPr>
        <p:grpSp>
          <p:nvGrpSpPr>
            <p:cNvPr id="84" name="组合 118"/>
            <p:cNvGrpSpPr/>
            <p:nvPr/>
          </p:nvGrpSpPr>
          <p:grpSpPr>
            <a:xfrm>
              <a:off x="1137010" y="1634794"/>
              <a:ext cx="5131836" cy="540000"/>
              <a:chOff x="1583304" y="2301750"/>
              <a:chExt cx="5131836" cy="540000"/>
            </a:xfrm>
            <a:effectLst/>
          </p:grpSpPr>
          <p:sp>
            <p:nvSpPr>
              <p:cNvPr id="94" name="矩形 93"/>
              <p:cNvSpPr/>
              <p:nvPr/>
            </p:nvSpPr>
            <p:spPr>
              <a:xfrm>
                <a:off x="5458220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5638879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5820466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5999855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6177656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6355751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6535140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5099125" y="2301750"/>
                <a:ext cx="360000" cy="54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08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4557784" y="2301750"/>
                <a:ext cx="54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583304" y="2301750"/>
                <a:ext cx="2971012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872964" y="1727053"/>
              <a:ext cx="3429024" cy="355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50000"/>
                </a:spcBef>
                <a:defRPr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物理页帧号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4238874" y="1679604"/>
              <a:ext cx="285752" cy="528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8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A</a:t>
              </a:r>
            </a:p>
            <a:p>
              <a:pPr algn="ctr">
                <a:lnSpc>
                  <a:spcPts val="8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V</a:t>
              </a:r>
            </a:p>
            <a:p>
              <a:pPr algn="ctr">
                <a:lnSpc>
                  <a:spcPts val="8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L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965286" y="1714494"/>
              <a:ext cx="285752" cy="41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D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5131472" y="1714494"/>
              <a:ext cx="285752" cy="41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A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666880" y="1714494"/>
              <a:ext cx="285752" cy="41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U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5321722" y="1678398"/>
              <a:ext cx="285752" cy="541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C</a:t>
              </a:r>
            </a:p>
            <a:p>
              <a:pPr algn="ctr">
                <a:lnSpc>
                  <a:spcPts val="1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D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5455747" y="1670262"/>
              <a:ext cx="344404" cy="541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W</a:t>
              </a:r>
            </a:p>
            <a:p>
              <a:pPr algn="ctr">
                <a:lnSpc>
                  <a:spcPts val="1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T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5845852" y="1714494"/>
              <a:ext cx="285752" cy="41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W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024824" y="1714494"/>
              <a:ext cx="285752" cy="41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P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</p:grp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5378746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0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188496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003842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826292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3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646652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4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481802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5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4295812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6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117108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7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927006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8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755229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9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481670" y="1017299"/>
            <a:ext cx="428628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10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244841" y="1017299"/>
            <a:ext cx="500066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11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64585" y="1017299"/>
            <a:ext cx="428628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12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307032" y="1010372"/>
            <a:ext cx="428628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31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40939" y="1979873"/>
            <a:ext cx="2643206" cy="56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除了标志位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D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，一级和二级页表项是一致的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5627964" y="2124240"/>
            <a:ext cx="1357322" cy="29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 - 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驻留位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5555175" y="2357278"/>
            <a:ext cx="2214578" cy="29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W - 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可写标志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608814" y="2557284"/>
            <a:ext cx="2214578" cy="29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U - 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用户态标志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480498" y="2804055"/>
            <a:ext cx="3000396" cy="45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  <a:spcBef>
                <a:spcPct val="50000"/>
              </a:spcBef>
              <a:defRPr/>
            </a:pPr>
            <a:r>
              <a:rPr lang="en-US" altLang="zh-CN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WT - 1=Write-through</a:t>
            </a:r>
          </a:p>
          <a:p>
            <a:pPr>
              <a:lnSpc>
                <a:spcPts val="1000"/>
              </a:lnSpc>
              <a:spcBef>
                <a:spcPct val="50000"/>
              </a:spcBef>
              <a:defRPr/>
            </a:pPr>
            <a:r>
              <a:rPr lang="en-US" altLang="zh-CN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           0=Write-back</a:t>
            </a:r>
            <a:endParaRPr lang="zh-CN" altLang="en-US" sz="14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5483276" y="3203300"/>
            <a:ext cx="2643206" cy="29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CD - Cache Disabled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5616728" y="3451376"/>
            <a:ext cx="2214578" cy="29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A - 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访问位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5632080" y="3688228"/>
            <a:ext cx="2857520" cy="29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D - </a:t>
            </a:r>
            <a:r>
              <a:rPr lang="zh-CN" altLang="en-US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修改位</a:t>
            </a:r>
            <a:r>
              <a:rPr lang="en-US" altLang="zh-CN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(</a:t>
            </a:r>
            <a:r>
              <a:rPr lang="zh-CN" altLang="en-US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一级页表项为</a:t>
            </a:r>
            <a:r>
              <a:rPr lang="en-US" altLang="zh-CN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0)</a:t>
            </a:r>
            <a:endParaRPr lang="zh-CN" altLang="en-US" sz="14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5453006" y="3975699"/>
            <a:ext cx="2857488" cy="29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AVL - </a:t>
            </a:r>
            <a:r>
              <a:rPr lang="zh-CN" altLang="en-US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保留位</a:t>
            </a:r>
            <a:endParaRPr lang="zh-CN" altLang="en-US" sz="14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cxnSp>
        <p:nvCxnSpPr>
          <p:cNvPr id="114" name="直接连接符 113"/>
          <p:cNvCxnSpPr>
            <a:stCxn id="100" idx="2"/>
          </p:cNvCxnSpPr>
          <p:nvPr/>
        </p:nvCxnSpPr>
        <p:spPr>
          <a:xfrm flipH="1">
            <a:off x="5480915" y="1887614"/>
            <a:ext cx="4479" cy="384256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rot="5400000" flipH="1">
            <a:off x="4983308" y="2194982"/>
            <a:ext cx="648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5400000" flipH="1">
            <a:off x="4717094" y="2284982"/>
            <a:ext cx="828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rot="5400000" flipH="1">
            <a:off x="4446118" y="2374982"/>
            <a:ext cx="1008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rot="5400000" flipH="1">
            <a:off x="4038762" y="2608982"/>
            <a:ext cx="1476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rot="5400000" flipH="1">
            <a:off x="3710928" y="2752982"/>
            <a:ext cx="1764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rot="5400000" flipH="1">
            <a:off x="3429474" y="2842982"/>
            <a:ext cx="1944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5400000" flipH="1">
            <a:off x="2530234" y="3004982"/>
            <a:ext cx="2268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4943768" y="2862424"/>
            <a:ext cx="61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4754854" y="3343440"/>
            <a:ext cx="79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5113632" y="2687798"/>
            <a:ext cx="43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5303936" y="2505234"/>
            <a:ext cx="25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5471236" y="2266008"/>
            <a:ext cx="10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4586578" y="3622842"/>
            <a:ext cx="97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4391314" y="3797468"/>
            <a:ext cx="115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3651534" y="4129258"/>
            <a:ext cx="190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5618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713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66651" y="1285337"/>
            <a:ext cx="3105179" cy="2098520"/>
            <a:chOff x="1730172" y="1285337"/>
            <a:chExt cx="3105179" cy="2098520"/>
          </a:xfrm>
        </p:grpSpPr>
        <p:grpSp>
          <p:nvGrpSpPr>
            <p:cNvPr id="20" name="组合 19"/>
            <p:cNvGrpSpPr/>
            <p:nvPr/>
          </p:nvGrpSpPr>
          <p:grpSpPr>
            <a:xfrm>
              <a:off x="3692343" y="1458693"/>
              <a:ext cx="1143008" cy="1925164"/>
              <a:chOff x="7643834" y="1673536"/>
              <a:chExt cx="1143008" cy="1925164"/>
            </a:xfrm>
            <a:gradFill>
              <a:gsLst>
                <a:gs pos="100000">
                  <a:srgbClr val="007C8B"/>
                </a:gs>
                <a:gs pos="5000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grpSpPr>
          <p:sp>
            <p:nvSpPr>
              <p:cNvPr id="21" name="椭圆 20"/>
              <p:cNvSpPr/>
              <p:nvPr/>
            </p:nvSpPr>
            <p:spPr>
              <a:xfrm>
                <a:off x="7643834" y="3274700"/>
                <a:ext cx="1143008" cy="32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643834" y="1673536"/>
                <a:ext cx="1143008" cy="17554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3692343" y="1285337"/>
              <a:ext cx="1143008" cy="324000"/>
            </a:xfrm>
            <a:prstGeom prst="ellipse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730172" y="1390120"/>
              <a:ext cx="1652588" cy="4762"/>
            </a:xfrm>
            <a:custGeom>
              <a:avLst/>
              <a:gdLst>
                <a:gd name="connsiteX0" fmla="*/ 0 w 1652588"/>
                <a:gd name="connsiteY0" fmla="*/ 0 h 4762"/>
                <a:gd name="connsiteX1" fmla="*/ 1652588 w 1652588"/>
                <a:gd name="connsiteY1" fmla="*/ 4762 h 4762"/>
                <a:gd name="connsiteX2" fmla="*/ 1652588 w 1652588"/>
                <a:gd name="connsiteY2" fmla="*/ 4762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588" h="4762">
                  <a:moveTo>
                    <a:pt x="0" y="0"/>
                  </a:moveTo>
                  <a:lnTo>
                    <a:pt x="1652588" y="4762"/>
                  </a:lnTo>
                  <a:lnTo>
                    <a:pt x="1652588" y="4762"/>
                  </a:ln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373235" y="1394881"/>
              <a:ext cx="890612" cy="819149"/>
            </a:xfrm>
            <a:custGeom>
              <a:avLst/>
              <a:gdLst>
                <a:gd name="connsiteX0" fmla="*/ 314325 w 314325"/>
                <a:gd name="connsiteY0" fmla="*/ 285750 h 285750"/>
                <a:gd name="connsiteX1" fmla="*/ 0 w 314325"/>
                <a:gd name="connsiteY1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325" h="285750">
                  <a:moveTo>
                    <a:pt x="314325" y="2857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4154309" y="2220155"/>
              <a:ext cx="214314" cy="244930"/>
            </a:xfrm>
            <a:prstGeom prst="rect">
              <a:avLst/>
            </a:pr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14480" y="214296"/>
            <a:ext cx="6072230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缺页异常（缺页中断）的处理流程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608165" y="796324"/>
            <a:ext cx="255783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  <a:buFont typeface="+mj-lt"/>
              <a:buAutoNum type="alphaUcPeriod"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在内存中有空闲物理页面时，分配一物理页帧f，转第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16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08166" y="1547585"/>
            <a:ext cx="255783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依据页面置换算法选择将被替换的物理页帧f，对应逻辑页q</a:t>
            </a:r>
            <a:endParaRPr lang="en-US" altLang="zh-CN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4608165" y="2280467"/>
            <a:ext cx="26292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如q被修改过，则把它写回外存；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4608167" y="2789175"/>
            <a:ext cx="27007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D.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修改q的页表项中驻留位置为0；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4608165" y="3296352"/>
            <a:ext cx="26292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E.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将需要访问的页p装入到物理页面f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4608164" y="3797055"/>
            <a:ext cx="27721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F.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修改p的页表项驻留位为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物理页帧号为f；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4608165" y="4323608"/>
            <a:ext cx="27721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G.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重新执行产生缺页的指令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457136" y="1537755"/>
            <a:ext cx="758828" cy="1152000"/>
            <a:chOff x="1720657" y="1537755"/>
            <a:chExt cx="758828" cy="115200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720657" y="1542511"/>
              <a:ext cx="757240" cy="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1903485" y="2113755"/>
              <a:ext cx="1152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2263583" y="2685526"/>
              <a:ext cx="214314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1966724" y="1067074"/>
            <a:ext cx="1924064" cy="276999"/>
            <a:chOff x="2230245" y="1067074"/>
            <a:chExt cx="1924064" cy="276999"/>
          </a:xfrm>
        </p:grpSpPr>
        <p:sp>
          <p:nvSpPr>
            <p:cNvPr id="47" name="Oval 91"/>
            <p:cNvSpPr>
              <a:spLocks noChangeArrowheads="1"/>
            </p:cNvSpPr>
            <p:nvPr/>
          </p:nvSpPr>
          <p:spPr bwMode="auto">
            <a:xfrm>
              <a:off x="2230245" y="1083723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7"/>
            <p:cNvSpPr txBox="1">
              <a:spLocks noChangeArrowheads="1"/>
            </p:cNvSpPr>
            <p:nvPr/>
          </p:nvSpPr>
          <p:spPr bwMode="auto">
            <a:xfrm>
              <a:off x="2447734" y="1067074"/>
              <a:ext cx="17065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查找在外存中的页面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31501" y="1964854"/>
            <a:ext cx="1003484" cy="504241"/>
            <a:chOff x="895022" y="1964854"/>
            <a:chExt cx="1003484" cy="504241"/>
          </a:xfrm>
        </p:grpSpPr>
        <p:sp>
          <p:nvSpPr>
            <p:cNvPr id="48" name="Oval 91"/>
            <p:cNvSpPr>
              <a:spLocks noChangeArrowheads="1"/>
            </p:cNvSpPr>
            <p:nvPr/>
          </p:nvSpPr>
          <p:spPr bwMode="auto">
            <a:xfrm>
              <a:off x="1231701" y="2220381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7"/>
            <p:cNvSpPr txBox="1">
              <a:spLocks noChangeArrowheads="1"/>
            </p:cNvSpPr>
            <p:nvPr/>
          </p:nvSpPr>
          <p:spPr bwMode="auto">
            <a:xfrm>
              <a:off x="895022" y="1964854"/>
              <a:ext cx="100348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页表项引用</a:t>
              </a:r>
              <a:endPara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58951" y="1883829"/>
            <a:ext cx="547355" cy="503631"/>
            <a:chOff x="2422472" y="1883829"/>
            <a:chExt cx="547355" cy="503631"/>
          </a:xfrm>
        </p:grpSpPr>
        <p:sp>
          <p:nvSpPr>
            <p:cNvPr id="46" name="Oval 91"/>
            <p:cNvSpPr>
              <a:spLocks noChangeArrowheads="1"/>
            </p:cNvSpPr>
            <p:nvPr/>
          </p:nvSpPr>
          <p:spPr bwMode="auto">
            <a:xfrm>
              <a:off x="2523935" y="188382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7"/>
            <p:cNvSpPr txBox="1">
              <a:spLocks noChangeArrowheads="1"/>
            </p:cNvSpPr>
            <p:nvPr/>
          </p:nvSpPr>
          <p:spPr bwMode="auto">
            <a:xfrm>
              <a:off x="2422472" y="2110461"/>
              <a:ext cx="54735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异常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14112" y="2395007"/>
            <a:ext cx="642942" cy="571504"/>
            <a:chOff x="477633" y="2395007"/>
            <a:chExt cx="642942" cy="571504"/>
          </a:xfrm>
        </p:grpSpPr>
        <p:sp>
          <p:nvSpPr>
            <p:cNvPr id="36" name="矩形 35"/>
            <p:cNvSpPr/>
            <p:nvPr/>
          </p:nvSpPr>
          <p:spPr>
            <a:xfrm>
              <a:off x="536371" y="2395007"/>
              <a:ext cx="500066" cy="57150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7"/>
            <p:cNvSpPr txBox="1">
              <a:spLocks noChangeArrowheads="1"/>
            </p:cNvSpPr>
            <p:nvPr/>
          </p:nvSpPr>
          <p:spPr bwMode="auto">
            <a:xfrm>
              <a:off x="477633" y="2569633"/>
              <a:ext cx="64294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load M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97424" y="2690279"/>
            <a:ext cx="802572" cy="1137917"/>
            <a:chOff x="960945" y="2690279"/>
            <a:chExt cx="802572" cy="1137917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053907" y="2690279"/>
              <a:ext cx="709610" cy="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91"/>
            <p:cNvSpPr>
              <a:spLocks noChangeArrowheads="1"/>
            </p:cNvSpPr>
            <p:nvPr/>
          </p:nvSpPr>
          <p:spPr bwMode="auto">
            <a:xfrm>
              <a:off x="1231701" y="2739497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7"/>
            <p:cNvSpPr txBox="1">
              <a:spLocks noChangeArrowheads="1"/>
            </p:cNvSpPr>
            <p:nvPr/>
          </p:nvSpPr>
          <p:spPr bwMode="auto">
            <a:xfrm>
              <a:off x="960945" y="2997199"/>
              <a:ext cx="72090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重新执行导致异常的指令</a:t>
              </a:r>
              <a:endPara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90372" y="2395007"/>
            <a:ext cx="1818253" cy="839393"/>
            <a:chOff x="1053893" y="2395007"/>
            <a:chExt cx="1818253" cy="839393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053893" y="2499783"/>
              <a:ext cx="5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0800000">
              <a:off x="1549204" y="2499783"/>
              <a:ext cx="216695" cy="17383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1763517" y="2395007"/>
              <a:ext cx="1108629" cy="839393"/>
              <a:chOff x="1763517" y="2395007"/>
              <a:chExt cx="1108629" cy="839393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763517" y="2395007"/>
                <a:ext cx="500066" cy="571504"/>
              </a:xfrm>
              <a:prstGeom prst="rect">
                <a:avLst/>
              </a:prstGeom>
              <a:solidFill>
                <a:srgbClr val="0EB1C8"/>
              </a:solidFill>
              <a:ln w="28575">
                <a:solidFill>
                  <a:srgbClr val="1157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763517" y="2610909"/>
                <a:ext cx="500066" cy="142876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7"/>
              <p:cNvSpPr txBox="1">
                <a:spLocks noChangeArrowheads="1"/>
              </p:cNvSpPr>
              <p:nvPr/>
            </p:nvSpPr>
            <p:spPr bwMode="auto">
              <a:xfrm>
                <a:off x="2087369" y="2577571"/>
                <a:ext cx="214314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buSzPct val="100000"/>
                </a:pPr>
                <a:r>
                  <a:rPr lang="en-US" altLang="zh-CN" sz="900" b="1" dirty="0" err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i</a:t>
                </a:r>
                <a:endParaRPr lang="zh-CN" altLang="en-US" sz="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" name="TextBox 7"/>
              <p:cNvSpPr txBox="1">
                <a:spLocks noChangeArrowheads="1"/>
              </p:cNvSpPr>
              <p:nvPr/>
            </p:nvSpPr>
            <p:spPr bwMode="auto">
              <a:xfrm>
                <a:off x="1777436" y="2957401"/>
                <a:ext cx="109471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buSzPct val="100000"/>
                </a:pPr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页表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64" name="直接连接符 63"/>
              <p:cNvCxnSpPr/>
              <p:nvPr/>
            </p:nvCxnSpPr>
            <p:spPr>
              <a:xfrm rot="5400000">
                <a:off x="2064350" y="2684728"/>
                <a:ext cx="142876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组合 72"/>
          <p:cNvGrpSpPr/>
          <p:nvPr/>
        </p:nvGrpSpPr>
        <p:grpSpPr>
          <a:xfrm>
            <a:off x="1057876" y="2739164"/>
            <a:ext cx="1292233" cy="1173822"/>
            <a:chOff x="1321397" y="2739164"/>
            <a:chExt cx="1292233" cy="1173822"/>
          </a:xfrm>
        </p:grpSpPr>
        <p:grpSp>
          <p:nvGrpSpPr>
            <p:cNvPr id="72" name="组合 71"/>
            <p:cNvGrpSpPr/>
            <p:nvPr/>
          </p:nvGrpSpPr>
          <p:grpSpPr>
            <a:xfrm>
              <a:off x="1620641" y="2739164"/>
              <a:ext cx="992989" cy="566483"/>
              <a:chOff x="1620641" y="2739164"/>
              <a:chExt cx="992989" cy="566483"/>
            </a:xfrm>
          </p:grpSpPr>
          <p:cxnSp>
            <p:nvCxnSpPr>
              <p:cNvPr id="33" name="直接连接符 32"/>
              <p:cNvCxnSpPr/>
              <p:nvPr/>
            </p:nvCxnSpPr>
            <p:spPr>
              <a:xfrm rot="10800000" flipV="1">
                <a:off x="1623023" y="2739164"/>
                <a:ext cx="145259" cy="144000"/>
              </a:xfrm>
              <a:prstGeom prst="line">
                <a:avLst/>
              </a:prstGeom>
              <a:ln w="28575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620641" y="3292528"/>
                <a:ext cx="992989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5400000">
                <a:off x="1410993" y="3089647"/>
                <a:ext cx="432000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Oval 91"/>
            <p:cNvSpPr>
              <a:spLocks noChangeArrowheads="1"/>
            </p:cNvSpPr>
            <p:nvPr/>
          </p:nvSpPr>
          <p:spPr bwMode="auto">
            <a:xfrm>
              <a:off x="1746055" y="334433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7"/>
            <p:cNvSpPr txBox="1">
              <a:spLocks noChangeArrowheads="1"/>
            </p:cNvSpPr>
            <p:nvPr/>
          </p:nvSpPr>
          <p:spPr bwMode="auto">
            <a:xfrm>
              <a:off x="1321397" y="3635987"/>
              <a:ext cx="11859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页表项修改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835485" y="3344339"/>
            <a:ext cx="1277161" cy="510792"/>
            <a:chOff x="3099006" y="3344339"/>
            <a:chExt cx="1277161" cy="510792"/>
          </a:xfrm>
        </p:grpSpPr>
        <p:sp>
          <p:nvSpPr>
            <p:cNvPr id="51" name="Oval 91"/>
            <p:cNvSpPr>
              <a:spLocks noChangeArrowheads="1"/>
            </p:cNvSpPr>
            <p:nvPr/>
          </p:nvSpPr>
          <p:spPr bwMode="auto">
            <a:xfrm>
              <a:off x="3535179" y="334433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7"/>
            <p:cNvSpPr txBox="1">
              <a:spLocks noChangeArrowheads="1"/>
            </p:cNvSpPr>
            <p:nvPr/>
          </p:nvSpPr>
          <p:spPr bwMode="auto">
            <a:xfrm>
              <a:off x="3099006" y="3578132"/>
              <a:ext cx="12771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页面换入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222489" y="2804585"/>
            <a:ext cx="931094" cy="1686709"/>
            <a:chOff x="2486010" y="2804585"/>
            <a:chExt cx="931094" cy="1686709"/>
          </a:xfrm>
        </p:grpSpPr>
        <p:sp>
          <p:nvSpPr>
            <p:cNvPr id="39" name="矩形 38"/>
            <p:cNvSpPr/>
            <p:nvPr/>
          </p:nvSpPr>
          <p:spPr>
            <a:xfrm>
              <a:off x="2614423" y="2804585"/>
              <a:ext cx="577854" cy="1409710"/>
            </a:xfrm>
            <a:prstGeom prst="rect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620773" y="3209401"/>
              <a:ext cx="571504" cy="22026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620773" y="3209401"/>
              <a:ext cx="571504" cy="20688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2620773" y="3012549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2620773" y="3596753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620773" y="3796779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2620773" y="3993631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7"/>
            <p:cNvSpPr txBox="1">
              <a:spLocks noChangeArrowheads="1"/>
            </p:cNvSpPr>
            <p:nvPr/>
          </p:nvSpPr>
          <p:spPr bwMode="auto">
            <a:xfrm>
              <a:off x="2558648" y="3182536"/>
              <a:ext cx="7858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空闲页帧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7"/>
            <p:cNvSpPr txBox="1">
              <a:spLocks noChangeArrowheads="1"/>
            </p:cNvSpPr>
            <p:nvPr/>
          </p:nvSpPr>
          <p:spPr bwMode="auto">
            <a:xfrm>
              <a:off x="2486010" y="4214295"/>
              <a:ext cx="9310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物理内存</a:t>
              </a:r>
              <a:endPara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06960" y="1142461"/>
            <a:ext cx="932312" cy="838462"/>
            <a:chOff x="1070481" y="1142461"/>
            <a:chExt cx="932312" cy="838462"/>
          </a:xfrm>
        </p:grpSpPr>
        <p:sp>
          <p:nvSpPr>
            <p:cNvPr id="26" name="矩形 25"/>
            <p:cNvSpPr/>
            <p:nvPr/>
          </p:nvSpPr>
          <p:spPr>
            <a:xfrm>
              <a:off x="1215828" y="1142461"/>
              <a:ext cx="500066" cy="571504"/>
            </a:xfrm>
            <a:prstGeom prst="rect">
              <a:avLst/>
            </a:pr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7"/>
            <p:cNvSpPr txBox="1">
              <a:spLocks noChangeArrowheads="1"/>
            </p:cNvSpPr>
            <p:nvPr/>
          </p:nvSpPr>
          <p:spPr bwMode="auto">
            <a:xfrm>
              <a:off x="1070481" y="1703924"/>
              <a:ext cx="9323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938281" y="2466445"/>
            <a:ext cx="1071570" cy="820744"/>
            <a:chOff x="3201802" y="2466445"/>
            <a:chExt cx="1071570" cy="820744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3201802" y="3285601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rot="16200000" flipH="1">
              <a:off x="3851888" y="2873642"/>
              <a:ext cx="819156" cy="476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79508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794" y="214313"/>
            <a:ext cx="51663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MS PGothic" charset="0"/>
              </a:rPr>
              <a:t>虚拟页式存储中的外存管理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  <a:sym typeface="MS PGothic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30263" y="2364421"/>
            <a:ext cx="6813571" cy="1459456"/>
            <a:chOff x="830263" y="2364421"/>
            <a:chExt cx="6813571" cy="1459456"/>
          </a:xfrm>
        </p:grpSpPr>
        <p:sp>
          <p:nvSpPr>
            <p:cNvPr id="12" name="TextBox 4"/>
            <p:cNvSpPr txBox="1">
              <a:spLocks noChangeArrowheads="1"/>
            </p:cNvSpPr>
            <p:nvPr/>
          </p:nvSpPr>
          <p:spPr bwMode="auto">
            <a:xfrm>
              <a:off x="1187451" y="2364421"/>
              <a:ext cx="4384681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虚拟页式存储中的外存选择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6"/>
            <p:cNvSpPr>
              <a:spLocks noChangeArrowheads="1"/>
            </p:cNvSpPr>
            <p:nvPr/>
          </p:nvSpPr>
          <p:spPr bwMode="auto">
            <a:xfrm>
              <a:off x="830263" y="2386646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6" name="TextBox 7"/>
            <p:cNvSpPr txBox="1">
              <a:spLocks noChangeArrowheads="1"/>
            </p:cNvSpPr>
            <p:nvPr/>
          </p:nvSpPr>
          <p:spPr bwMode="auto">
            <a:xfrm>
              <a:off x="1495457" y="2728914"/>
              <a:ext cx="61483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代码段：可执行二进制文件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2225" y="285750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7"/>
            <p:cNvSpPr txBox="1">
              <a:spLocks noChangeArrowheads="1"/>
            </p:cNvSpPr>
            <p:nvPr/>
          </p:nvSpPr>
          <p:spPr bwMode="auto">
            <a:xfrm>
              <a:off x="1495457" y="3068565"/>
              <a:ext cx="61483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动态加载的共享库程序段：动态调用的库文件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2225" y="319715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1495457" y="3423767"/>
              <a:ext cx="61483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其它段：交换空间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1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2225" y="355235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" name="组合 1"/>
          <p:cNvGrpSpPr/>
          <p:nvPr/>
        </p:nvGrpSpPr>
        <p:grpSpPr>
          <a:xfrm>
            <a:off x="830263" y="1013187"/>
            <a:ext cx="6813571" cy="1395140"/>
            <a:chOff x="830263" y="1013187"/>
            <a:chExt cx="6813571" cy="1395140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1187451" y="1013187"/>
              <a:ext cx="3384549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在何处保存未被映射的页？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830263" y="103541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7" name="TextBox 7"/>
            <p:cNvSpPr txBox="1">
              <a:spLocks noChangeArrowheads="1"/>
            </p:cNvSpPr>
            <p:nvPr/>
          </p:nvSpPr>
          <p:spPr bwMode="auto">
            <a:xfrm>
              <a:off x="1495457" y="1344975"/>
              <a:ext cx="43726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应能方便地找到在外存中的页面内容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2225" y="147356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7"/>
            <p:cNvSpPr txBox="1">
              <a:spLocks noChangeArrowheads="1"/>
            </p:cNvSpPr>
            <p:nvPr/>
          </p:nvSpPr>
          <p:spPr bwMode="auto">
            <a:xfrm>
              <a:off x="1495457" y="1700441"/>
              <a:ext cx="614837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交换空间（磁盘或者文件）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1"/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采用特殊格式存储未被映射的页面</a:t>
              </a:r>
              <a:endPara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2225" y="182902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5922" y="213824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22184921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0023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虚拟页式存储管理的性能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58159" y="928676"/>
            <a:ext cx="7385075" cy="1259484"/>
            <a:chOff x="858159" y="928676"/>
            <a:chExt cx="7385075" cy="1259484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1215347" y="928676"/>
              <a:ext cx="70278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有效存储访问时间（effective memory access time EAT） 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858159" y="951626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1014388" y="1480274"/>
              <a:ext cx="657700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EAT = 访存时间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*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(1-p)</a:t>
              </a:r>
            </a:p>
            <a:p>
              <a:pPr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    + 缺页异常处理时间 * 缺页率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p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2225" y="160886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1292225" y="2158724"/>
            <a:ext cx="7027887" cy="1712853"/>
            <a:chOff x="1292225" y="2158724"/>
            <a:chExt cx="7027887" cy="1712853"/>
          </a:xfrm>
        </p:grpSpPr>
        <p:sp>
          <p:nvSpPr>
            <p:cNvPr id="10" name="TextBox 7"/>
            <p:cNvSpPr txBox="1">
              <a:spLocks noChangeArrowheads="1"/>
            </p:cNvSpPr>
            <p:nvPr/>
          </p:nvSpPr>
          <p:spPr bwMode="auto">
            <a:xfrm>
              <a:off x="1495457" y="2158724"/>
              <a:ext cx="657700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8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例子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2225" y="221111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7"/>
            <p:cNvSpPr txBox="1">
              <a:spLocks noChangeArrowheads="1"/>
            </p:cNvSpPr>
            <p:nvPr/>
          </p:nvSpPr>
          <p:spPr bwMode="auto">
            <a:xfrm>
              <a:off x="1743107" y="2510488"/>
              <a:ext cx="6577005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8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访存时间: 10 ns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9875" y="256287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7"/>
            <p:cNvSpPr txBox="1">
              <a:spLocks noChangeArrowheads="1"/>
            </p:cNvSpPr>
            <p:nvPr/>
          </p:nvSpPr>
          <p:spPr bwMode="auto">
            <a:xfrm>
              <a:off x="1743107" y="2858816"/>
              <a:ext cx="6577005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8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磁盘访问时间: 5 ms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9875" y="291120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7"/>
            <p:cNvSpPr txBox="1">
              <a:spLocks noChangeArrowheads="1"/>
            </p:cNvSpPr>
            <p:nvPr/>
          </p:nvSpPr>
          <p:spPr bwMode="auto">
            <a:xfrm>
              <a:off x="1743107" y="3199005"/>
              <a:ext cx="6577005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8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缺页率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9875" y="325139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7"/>
            <p:cNvSpPr txBox="1">
              <a:spLocks noChangeArrowheads="1"/>
            </p:cNvSpPr>
            <p:nvPr/>
          </p:nvSpPr>
          <p:spPr bwMode="auto">
            <a:xfrm>
              <a:off x="1743107" y="3557645"/>
              <a:ext cx="6577005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8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页修改概率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q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9875" y="361003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组合 6"/>
          <p:cNvGrpSpPr/>
          <p:nvPr/>
        </p:nvGrpSpPr>
        <p:grpSpPr>
          <a:xfrm>
            <a:off x="1539875" y="3909409"/>
            <a:ext cx="6780237" cy="313932"/>
            <a:chOff x="1539875" y="3909409"/>
            <a:chExt cx="6780237" cy="313932"/>
          </a:xfrm>
        </p:grpSpPr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1743107" y="3909409"/>
              <a:ext cx="6577005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8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EAT = 10(1–p) + 5,000,000p(1+q) 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1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9875" y="396179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88445514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4010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0"/>
          <p:cNvSpPr txBox="1"/>
          <p:nvPr/>
        </p:nvSpPr>
        <p:spPr>
          <a:xfrm>
            <a:off x="3194158" y="214296"/>
            <a:ext cx="3020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存储层次结构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75743" y="2136710"/>
            <a:ext cx="19637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rPr>
              <a:t>存储器层次结构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817405" y="2887665"/>
            <a:ext cx="3330659" cy="1784362"/>
            <a:chOff x="2139902" y="2887665"/>
            <a:chExt cx="4000528" cy="1784362"/>
          </a:xfrm>
        </p:grpSpPr>
        <p:sp>
          <p:nvSpPr>
            <p:cNvPr id="8" name="矩形 7"/>
            <p:cNvSpPr/>
            <p:nvPr/>
          </p:nvSpPr>
          <p:spPr>
            <a:xfrm>
              <a:off x="2139902" y="4314837"/>
              <a:ext cx="4000528" cy="35719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11576A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89352" y="3957647"/>
              <a:ext cx="3279600" cy="35719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11576A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847399" y="3602045"/>
              <a:ext cx="2559600" cy="35719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11576A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210209" y="3244855"/>
              <a:ext cx="1839600" cy="35719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11576A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568258" y="2887665"/>
              <a:ext cx="1119600" cy="35719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11576A"/>
                </a:solidFill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3733743" y="2904678"/>
              <a:ext cx="1673256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寄存器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605939" y="3286367"/>
              <a:ext cx="1170483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高速缓存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864718" y="3619507"/>
              <a:ext cx="1646280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内存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3868197" y="3986607"/>
              <a:ext cx="2217772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磁盘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3864718" y="4347274"/>
              <a:ext cx="2146346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磁带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54404" y="2488063"/>
            <a:ext cx="902811" cy="2192802"/>
            <a:chOff x="1076901" y="2488063"/>
            <a:chExt cx="902811" cy="2192802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1076901" y="2488063"/>
              <a:ext cx="902811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访问时间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1152019" y="2885398"/>
              <a:ext cx="694421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 </a:t>
              </a:r>
              <a:r>
                <a:rPr lang="zh-CN" altLang="en-US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纳秒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1152019" y="3228074"/>
              <a:ext cx="694421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2 </a:t>
              </a:r>
              <a:r>
                <a:rPr lang="zh-CN" altLang="en-US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纳秒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1152019" y="3599778"/>
              <a:ext cx="800219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10 </a:t>
              </a:r>
              <a:r>
                <a:rPr lang="zh-CN" altLang="en-US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纳秒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1152019" y="3971482"/>
              <a:ext cx="800219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10 </a:t>
              </a:r>
              <a:r>
                <a:rPr lang="zh-CN" altLang="en-US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毫秒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1152019" y="4357700"/>
              <a:ext cx="726481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100 </a:t>
              </a:r>
              <a:r>
                <a:rPr lang="zh-CN" altLang="en-US" sz="15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秒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361870" y="2488063"/>
            <a:ext cx="1132041" cy="2192802"/>
            <a:chOff x="6354744" y="2488063"/>
            <a:chExt cx="1132041" cy="2192802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6450885" y="2488063"/>
              <a:ext cx="569387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容量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354744" y="2885398"/>
              <a:ext cx="753732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＜</a:t>
              </a: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1 KB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6354744" y="3228074"/>
              <a:ext cx="638316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 MB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6354744" y="3599778"/>
              <a:ext cx="1132041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64-512 MB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6354744" y="3971482"/>
              <a:ext cx="870751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5-50 GB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6354744" y="4357700"/>
              <a:ext cx="1082348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20-100 GB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9552" y="928676"/>
            <a:ext cx="6947233" cy="674031"/>
            <a:chOff x="539552" y="928676"/>
            <a:chExt cx="6947233" cy="674031"/>
          </a:xfrm>
        </p:grpSpPr>
        <p:sp>
          <p:nvSpPr>
            <p:cNvPr id="57" name="TextBox 82"/>
            <p:cNvSpPr txBox="1"/>
            <p:nvPr/>
          </p:nvSpPr>
          <p:spPr>
            <a:xfrm>
              <a:off x="854017" y="928676"/>
              <a:ext cx="6632768" cy="674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理想中的存储器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>
                <a:spcBef>
                  <a:spcPct val="10000"/>
                </a:spcBef>
                <a:buFontTx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       容量更大、速度更快、价格更便宜的非易失性存储器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39552" y="930669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dirty="0">
                <a:solidFill>
                  <a:srgbClr val="11576A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9552" y="1767271"/>
            <a:ext cx="2121220" cy="369332"/>
            <a:chOff x="539552" y="1767271"/>
            <a:chExt cx="2121220" cy="3693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860279" y="1767271"/>
              <a:ext cx="180049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实际中的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存储器</a:t>
              </a:r>
              <a:endParaRPr lang="zh-CN" altLang="en-US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39552" y="1767271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dirty="0">
                <a:solidFill>
                  <a:srgbClr val="11576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48300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94403" y="1439667"/>
            <a:ext cx="5327264" cy="1705511"/>
            <a:chOff x="994403" y="1439667"/>
            <a:chExt cx="5327264" cy="1705511"/>
          </a:xfrm>
        </p:grpSpPr>
        <p:sp>
          <p:nvSpPr>
            <p:cNvPr id="89" name="TextBox 67"/>
            <p:cNvSpPr>
              <a:spLocks noChangeArrowheads="1"/>
            </p:cNvSpPr>
            <p:nvPr/>
          </p:nvSpPr>
          <p:spPr bwMode="auto">
            <a:xfrm>
              <a:off x="5940152" y="1439667"/>
              <a:ext cx="38151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2</a:t>
              </a:r>
              <a:r>
                <a:rPr lang="en-US" altLang="zh-CN" sz="12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32</a:t>
              </a: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-1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87" name="Rectangle 65"/>
            <p:cNvSpPr>
              <a:spLocks/>
            </p:cNvSpPr>
            <p:nvPr/>
          </p:nvSpPr>
          <p:spPr bwMode="auto">
            <a:xfrm>
              <a:off x="1767489" y="1606069"/>
              <a:ext cx="4162281" cy="112494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mpd="sng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000099"/>
                </a:solidFill>
                <a:sym typeface="MS PGothic" charset="0"/>
              </a:endParaRPr>
            </a:p>
          </p:txBody>
        </p:sp>
        <p:sp>
          <p:nvSpPr>
            <p:cNvPr id="90" name="Rectangle 68"/>
            <p:cNvSpPr>
              <a:spLocks/>
            </p:cNvSpPr>
            <p:nvPr/>
          </p:nvSpPr>
          <p:spPr bwMode="auto">
            <a:xfrm>
              <a:off x="1767489" y="2056045"/>
              <a:ext cx="4162281" cy="112494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mpd="sng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000099"/>
                </a:solidFill>
                <a:sym typeface="MS PGothic" charset="0"/>
              </a:endParaRPr>
            </a:p>
          </p:txBody>
        </p:sp>
        <p:sp>
          <p:nvSpPr>
            <p:cNvPr id="91" name="Rectangle 69"/>
            <p:cNvSpPr>
              <a:spLocks/>
            </p:cNvSpPr>
            <p:nvPr/>
          </p:nvSpPr>
          <p:spPr bwMode="auto">
            <a:xfrm>
              <a:off x="1767489" y="2506021"/>
              <a:ext cx="4162281" cy="112494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mpd="sng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000099"/>
                </a:solidFill>
                <a:sym typeface="MS PGothic" charset="0"/>
              </a:endParaRPr>
            </a:p>
          </p:txBody>
        </p:sp>
        <p:sp>
          <p:nvSpPr>
            <p:cNvPr id="92" name="Rectangle 70"/>
            <p:cNvSpPr>
              <a:spLocks/>
            </p:cNvSpPr>
            <p:nvPr/>
          </p:nvSpPr>
          <p:spPr bwMode="auto">
            <a:xfrm>
              <a:off x="1767489" y="2955998"/>
              <a:ext cx="4162281" cy="112494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mpd="sng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000099"/>
                </a:solidFill>
                <a:sym typeface="MS PGothic" charset="0"/>
              </a:endParaRPr>
            </a:p>
          </p:txBody>
        </p:sp>
        <p:sp>
          <p:nvSpPr>
            <p:cNvPr id="94" name="TextBox 72"/>
            <p:cNvSpPr>
              <a:spLocks noChangeArrowheads="1"/>
            </p:cNvSpPr>
            <p:nvPr/>
          </p:nvSpPr>
          <p:spPr bwMode="auto">
            <a:xfrm>
              <a:off x="5929769" y="1889635"/>
              <a:ext cx="38151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2</a:t>
              </a:r>
              <a:r>
                <a:rPr lang="en-US" altLang="zh-CN" sz="12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32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-1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96" name="TextBox 74"/>
            <p:cNvSpPr>
              <a:spLocks noChangeArrowheads="1"/>
            </p:cNvSpPr>
            <p:nvPr/>
          </p:nvSpPr>
          <p:spPr bwMode="auto">
            <a:xfrm>
              <a:off x="5929769" y="2339611"/>
              <a:ext cx="38151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2</a:t>
              </a:r>
              <a:r>
                <a:rPr lang="en-US" altLang="zh-CN" sz="12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32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-1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98" name="TextBox 76"/>
            <p:cNvSpPr>
              <a:spLocks noChangeArrowheads="1"/>
            </p:cNvSpPr>
            <p:nvPr/>
          </p:nvSpPr>
          <p:spPr bwMode="auto">
            <a:xfrm>
              <a:off x="5930942" y="2789587"/>
              <a:ext cx="38151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2</a:t>
              </a:r>
              <a:r>
                <a:rPr lang="en-US" altLang="zh-CN" sz="12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32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-1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38" name="TextBox 67"/>
            <p:cNvSpPr>
              <a:spLocks noChangeArrowheads="1"/>
            </p:cNvSpPr>
            <p:nvPr/>
          </p:nvSpPr>
          <p:spPr bwMode="auto">
            <a:xfrm>
              <a:off x="1785918" y="1439667"/>
              <a:ext cx="9457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0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39" name="TextBox 72"/>
            <p:cNvSpPr>
              <a:spLocks noChangeArrowheads="1"/>
            </p:cNvSpPr>
            <p:nvPr/>
          </p:nvSpPr>
          <p:spPr bwMode="auto">
            <a:xfrm>
              <a:off x="1785918" y="1897255"/>
              <a:ext cx="9457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40" name="TextBox 74"/>
            <p:cNvSpPr>
              <a:spLocks noChangeArrowheads="1"/>
            </p:cNvSpPr>
            <p:nvPr/>
          </p:nvSpPr>
          <p:spPr bwMode="auto">
            <a:xfrm>
              <a:off x="1785918" y="2347231"/>
              <a:ext cx="9457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41" name="TextBox 76"/>
            <p:cNvSpPr>
              <a:spLocks noChangeArrowheads="1"/>
            </p:cNvSpPr>
            <p:nvPr/>
          </p:nvSpPr>
          <p:spPr bwMode="auto">
            <a:xfrm>
              <a:off x="1787091" y="2797207"/>
              <a:ext cx="9457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43" name="TextBox 67"/>
            <p:cNvSpPr>
              <a:spLocks noChangeArrowheads="1"/>
            </p:cNvSpPr>
            <p:nvPr/>
          </p:nvSpPr>
          <p:spPr bwMode="auto">
            <a:xfrm>
              <a:off x="994403" y="1491630"/>
              <a:ext cx="28575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P1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44" name="TextBox 67"/>
            <p:cNvSpPr>
              <a:spLocks noChangeArrowheads="1"/>
            </p:cNvSpPr>
            <p:nvPr/>
          </p:nvSpPr>
          <p:spPr bwMode="auto">
            <a:xfrm>
              <a:off x="994403" y="1952165"/>
              <a:ext cx="28575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P2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45" name="TextBox 67"/>
            <p:cNvSpPr>
              <a:spLocks noChangeArrowheads="1"/>
            </p:cNvSpPr>
            <p:nvPr/>
          </p:nvSpPr>
          <p:spPr bwMode="auto">
            <a:xfrm>
              <a:off x="994403" y="2452231"/>
              <a:ext cx="28575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P3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46" name="TextBox 67"/>
            <p:cNvSpPr>
              <a:spLocks noChangeArrowheads="1"/>
            </p:cNvSpPr>
            <p:nvPr/>
          </p:nvSpPr>
          <p:spPr bwMode="auto">
            <a:xfrm>
              <a:off x="994403" y="2898957"/>
              <a:ext cx="85725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内核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</p:grpSp>
      <p:sp>
        <p:nvSpPr>
          <p:cNvPr id="7" name="TextBox 80"/>
          <p:cNvSpPr txBox="1"/>
          <p:nvPr/>
        </p:nvSpPr>
        <p:spPr>
          <a:xfrm>
            <a:off x="2804711" y="214296"/>
            <a:ext cx="38781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操作系统的存储抽象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67489" y="1606069"/>
            <a:ext cx="4668504" cy="2306129"/>
            <a:chOff x="1767489" y="1606069"/>
            <a:chExt cx="4668504" cy="2306129"/>
          </a:xfrm>
        </p:grpSpPr>
        <p:grpSp>
          <p:nvGrpSpPr>
            <p:cNvPr id="3" name="组合 2"/>
            <p:cNvGrpSpPr/>
            <p:nvPr/>
          </p:nvGrpSpPr>
          <p:grpSpPr>
            <a:xfrm>
              <a:off x="1767489" y="1606069"/>
              <a:ext cx="3824798" cy="1462423"/>
              <a:chOff x="1767489" y="1606069"/>
              <a:chExt cx="3824798" cy="1462423"/>
            </a:xfrm>
          </p:grpSpPr>
          <p:sp>
            <p:nvSpPr>
              <p:cNvPr id="103" name="Rectangle 84"/>
              <p:cNvSpPr>
                <a:spLocks noChangeArrowheads="1"/>
              </p:cNvSpPr>
              <p:nvPr/>
            </p:nvSpPr>
            <p:spPr bwMode="auto">
              <a:xfrm>
                <a:off x="1767489" y="1606069"/>
                <a:ext cx="281235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04" name="Rectangle 85"/>
              <p:cNvSpPr>
                <a:spLocks noChangeArrowheads="1"/>
              </p:cNvSpPr>
              <p:nvPr/>
            </p:nvSpPr>
            <p:spPr bwMode="auto">
              <a:xfrm>
                <a:off x="2948676" y="1606069"/>
                <a:ext cx="168741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05" name="Rectangle 86"/>
              <p:cNvSpPr>
                <a:spLocks noChangeArrowheads="1"/>
              </p:cNvSpPr>
              <p:nvPr/>
            </p:nvSpPr>
            <p:spPr bwMode="auto">
              <a:xfrm>
                <a:off x="4129864" y="1606069"/>
                <a:ext cx="168741" cy="112494"/>
              </a:xfrm>
              <a:prstGeom prst="rect">
                <a:avLst/>
              </a:prstGeom>
              <a:gradFill>
                <a:gsLst>
                  <a:gs pos="100000">
                    <a:srgbClr val="339966"/>
                  </a:gs>
                  <a:gs pos="0">
                    <a:srgbClr val="99FF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06" name="Rectangle 87"/>
              <p:cNvSpPr>
                <a:spLocks noChangeArrowheads="1"/>
              </p:cNvSpPr>
              <p:nvPr/>
            </p:nvSpPr>
            <p:spPr bwMode="auto">
              <a:xfrm>
                <a:off x="5311052" y="1606069"/>
                <a:ext cx="281235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07" name="Rectangle 88"/>
              <p:cNvSpPr>
                <a:spLocks noChangeArrowheads="1"/>
              </p:cNvSpPr>
              <p:nvPr/>
            </p:nvSpPr>
            <p:spPr bwMode="auto">
              <a:xfrm>
                <a:off x="1767489" y="2056045"/>
                <a:ext cx="506223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08" name="Rectangle 89"/>
              <p:cNvSpPr>
                <a:spLocks noChangeArrowheads="1"/>
              </p:cNvSpPr>
              <p:nvPr/>
            </p:nvSpPr>
            <p:spPr bwMode="auto">
              <a:xfrm>
                <a:off x="3061170" y="2056045"/>
                <a:ext cx="281235" cy="112494"/>
              </a:xfrm>
              <a:prstGeom prst="rect">
                <a:avLst/>
              </a:prstGeom>
              <a:gradFill>
                <a:gsLst>
                  <a:gs pos="100000">
                    <a:srgbClr val="339966"/>
                  </a:gs>
                  <a:gs pos="0">
                    <a:srgbClr val="99FF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09" name="Rectangle 90"/>
              <p:cNvSpPr>
                <a:spLocks noChangeArrowheads="1"/>
              </p:cNvSpPr>
              <p:nvPr/>
            </p:nvSpPr>
            <p:spPr bwMode="auto">
              <a:xfrm>
                <a:off x="5311052" y="2506021"/>
                <a:ext cx="281235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10" name="Rectangle 91"/>
              <p:cNvSpPr>
                <a:spLocks noChangeArrowheads="1"/>
              </p:cNvSpPr>
              <p:nvPr/>
            </p:nvSpPr>
            <p:spPr bwMode="auto">
              <a:xfrm>
                <a:off x="5311052" y="2056045"/>
                <a:ext cx="281235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11" name="Rectangle 92"/>
              <p:cNvSpPr>
                <a:spLocks noChangeArrowheads="1"/>
              </p:cNvSpPr>
              <p:nvPr/>
            </p:nvSpPr>
            <p:spPr bwMode="auto">
              <a:xfrm>
                <a:off x="2048724" y="2506021"/>
                <a:ext cx="168741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12" name="Rectangle 93"/>
              <p:cNvSpPr>
                <a:spLocks noChangeArrowheads="1"/>
              </p:cNvSpPr>
              <p:nvPr/>
            </p:nvSpPr>
            <p:spPr bwMode="auto">
              <a:xfrm>
                <a:off x="1767489" y="2955998"/>
                <a:ext cx="843706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13" name="Rectangle 94"/>
              <p:cNvSpPr>
                <a:spLocks noChangeArrowheads="1"/>
              </p:cNvSpPr>
              <p:nvPr/>
            </p:nvSpPr>
            <p:spPr bwMode="auto">
              <a:xfrm>
                <a:off x="2948676" y="2955998"/>
                <a:ext cx="168741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14" name="Rectangle 95"/>
              <p:cNvSpPr>
                <a:spLocks noChangeArrowheads="1"/>
              </p:cNvSpPr>
              <p:nvPr/>
            </p:nvSpPr>
            <p:spPr bwMode="auto">
              <a:xfrm>
                <a:off x="3848629" y="2506021"/>
                <a:ext cx="168741" cy="112494"/>
              </a:xfrm>
              <a:prstGeom prst="rect">
                <a:avLst/>
              </a:prstGeom>
              <a:gradFill>
                <a:gsLst>
                  <a:gs pos="100000">
                    <a:srgbClr val="339966"/>
                  </a:gs>
                  <a:gs pos="0">
                    <a:srgbClr val="99FF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</p:grpSp>
        <p:sp>
          <p:nvSpPr>
            <p:cNvPr id="115" name="Straight Connector 68"/>
            <p:cNvSpPr>
              <a:spLocks noChangeShapeType="1"/>
            </p:cNvSpPr>
            <p:nvPr/>
          </p:nvSpPr>
          <p:spPr bwMode="auto">
            <a:xfrm rot="16200000" flipH="1">
              <a:off x="1725303" y="1901366"/>
              <a:ext cx="2193635" cy="1828029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Straight Connector 68"/>
            <p:cNvSpPr>
              <a:spLocks noChangeShapeType="1"/>
            </p:cNvSpPr>
            <p:nvPr/>
          </p:nvSpPr>
          <p:spPr bwMode="auto">
            <a:xfrm rot="16200000" flipH="1">
              <a:off x="2765873" y="1985736"/>
              <a:ext cx="2193635" cy="1659288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Straight Connector 68"/>
            <p:cNvSpPr>
              <a:spLocks noChangeShapeType="1"/>
            </p:cNvSpPr>
            <p:nvPr/>
          </p:nvSpPr>
          <p:spPr bwMode="auto">
            <a:xfrm rot="16200000" flipH="1">
              <a:off x="4228296" y="1704501"/>
              <a:ext cx="2193635" cy="2221758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Straight Connector 68"/>
            <p:cNvSpPr>
              <a:spLocks noChangeShapeType="1"/>
            </p:cNvSpPr>
            <p:nvPr/>
          </p:nvSpPr>
          <p:spPr bwMode="auto">
            <a:xfrm rot="5400000">
              <a:off x="3722073" y="2182601"/>
              <a:ext cx="2193635" cy="1265558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Straight Connector 68"/>
            <p:cNvSpPr>
              <a:spLocks noChangeShapeType="1"/>
            </p:cNvSpPr>
            <p:nvPr/>
          </p:nvSpPr>
          <p:spPr bwMode="auto">
            <a:xfrm rot="5400000">
              <a:off x="3947061" y="2407589"/>
              <a:ext cx="1743658" cy="1265558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Straight Connector 68"/>
            <p:cNvSpPr>
              <a:spLocks noChangeShapeType="1"/>
            </p:cNvSpPr>
            <p:nvPr/>
          </p:nvSpPr>
          <p:spPr bwMode="auto">
            <a:xfrm rot="5400000">
              <a:off x="4172049" y="2632577"/>
              <a:ext cx="1293682" cy="1265558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Straight Connector 68"/>
            <p:cNvSpPr>
              <a:spLocks noChangeShapeType="1"/>
            </p:cNvSpPr>
            <p:nvPr/>
          </p:nvSpPr>
          <p:spPr bwMode="auto">
            <a:xfrm rot="16200000" flipH="1">
              <a:off x="1922168" y="2266971"/>
              <a:ext cx="1743658" cy="1546794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Straight Connector 68"/>
            <p:cNvSpPr>
              <a:spLocks noChangeShapeType="1"/>
            </p:cNvSpPr>
            <p:nvPr/>
          </p:nvSpPr>
          <p:spPr bwMode="auto">
            <a:xfrm rot="16200000" flipH="1">
              <a:off x="3693950" y="1676378"/>
              <a:ext cx="1743658" cy="2727981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Straight Connector 68"/>
            <p:cNvSpPr>
              <a:spLocks noChangeShapeType="1"/>
            </p:cNvSpPr>
            <p:nvPr/>
          </p:nvSpPr>
          <p:spPr bwMode="auto">
            <a:xfrm rot="16200000" flipH="1">
              <a:off x="2119032" y="2632577"/>
              <a:ext cx="1293682" cy="1265558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Straight Connector 68"/>
            <p:cNvSpPr>
              <a:spLocks noChangeShapeType="1"/>
            </p:cNvSpPr>
            <p:nvPr/>
          </p:nvSpPr>
          <p:spPr bwMode="auto">
            <a:xfrm rot="16200000" flipH="1">
              <a:off x="4368914" y="2182601"/>
              <a:ext cx="1293682" cy="2165511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Straight Connector 68"/>
            <p:cNvSpPr>
              <a:spLocks noChangeShapeType="1"/>
            </p:cNvSpPr>
            <p:nvPr/>
          </p:nvSpPr>
          <p:spPr bwMode="auto">
            <a:xfrm rot="16200000" flipH="1">
              <a:off x="2287775" y="2970059"/>
              <a:ext cx="843706" cy="1040570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Straight Connector 68"/>
            <p:cNvSpPr>
              <a:spLocks noChangeShapeType="1"/>
            </p:cNvSpPr>
            <p:nvPr/>
          </p:nvSpPr>
          <p:spPr bwMode="auto">
            <a:xfrm rot="16200000" flipH="1">
              <a:off x="3047110" y="3054430"/>
              <a:ext cx="843706" cy="871829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42532" y="3755236"/>
            <a:ext cx="6189110" cy="1031092"/>
            <a:chOff x="942532" y="3755236"/>
            <a:chExt cx="6189110" cy="1031092"/>
          </a:xfrm>
        </p:grpSpPr>
        <p:sp>
          <p:nvSpPr>
            <p:cNvPr id="84" name="Rectangle 42"/>
            <p:cNvSpPr>
              <a:spLocks noChangeArrowheads="1"/>
            </p:cNvSpPr>
            <p:nvPr/>
          </p:nvSpPr>
          <p:spPr bwMode="auto">
            <a:xfrm>
              <a:off x="942532" y="3942622"/>
              <a:ext cx="6187174" cy="843706"/>
            </a:xfrm>
            <a:prstGeom prst="rect">
              <a:avLst/>
            </a:prstGeom>
            <a:gradFill>
              <a:gsLst>
                <a:gs pos="100000">
                  <a:srgbClr val="A6A6A6"/>
                </a:gs>
                <a:gs pos="0">
                  <a:srgbClr val="D9D9D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000099"/>
                </a:solidFill>
                <a:sym typeface="Times" charset="0"/>
              </a:endParaRPr>
            </a:p>
          </p:txBody>
        </p:sp>
        <p:sp>
          <p:nvSpPr>
            <p:cNvPr id="85" name="TextBox 7"/>
            <p:cNvSpPr>
              <a:spLocks noChangeArrowheads="1"/>
            </p:cNvSpPr>
            <p:nvPr/>
          </p:nvSpPr>
          <p:spPr bwMode="auto">
            <a:xfrm>
              <a:off x="1486253" y="4416048"/>
              <a:ext cx="6078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硬件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CFAFB"/>
                </a:clrFrom>
                <a:clrTo>
                  <a:srgbClr val="FCFA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" t="38399" r="2399" b="38399"/>
            <a:stretch>
              <a:fillRect/>
            </a:stretch>
          </p:blipFill>
          <p:spPr bwMode="auto">
            <a:xfrm>
              <a:off x="3143197" y="4050471"/>
              <a:ext cx="1087443" cy="386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" name="Rectangle 80"/>
            <p:cNvSpPr>
              <a:spLocks/>
            </p:cNvSpPr>
            <p:nvPr/>
          </p:nvSpPr>
          <p:spPr bwMode="auto">
            <a:xfrm>
              <a:off x="1142976" y="4080939"/>
              <a:ext cx="737007" cy="337482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mpd="sng">
              <a:solidFill>
                <a:srgbClr val="007C8B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FontTx/>
                <a:buNone/>
              </a:pPr>
              <a:r>
                <a:rPr lang="zh-CN" altLang="en-US" sz="1600" b="1" spc="-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缓存</a:t>
              </a:r>
              <a:endParaRPr lang="en-US" altLang="zh-CN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01" name="Rectangle 81"/>
            <p:cNvSpPr>
              <a:spLocks/>
            </p:cNvSpPr>
            <p:nvPr/>
          </p:nvSpPr>
          <p:spPr bwMode="auto">
            <a:xfrm>
              <a:off x="1823736" y="4137186"/>
              <a:ext cx="731212" cy="337482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mpd="sng">
              <a:solidFill>
                <a:srgbClr val="007C8B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FontTx/>
                <a:buNone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MMU</a:t>
              </a:r>
              <a:endParaRPr lang="en-US" altLang="zh-CN" sz="16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pic>
          <p:nvPicPr>
            <p:cNvPr id="102" name="Picture 8" descr="http://www.microsoft.com/athome/images/tiptalk/65595_harddrive3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6531" y="4037582"/>
              <a:ext cx="632779" cy="677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" name="TextBox 167"/>
            <p:cNvSpPr>
              <a:spLocks noChangeArrowheads="1"/>
            </p:cNvSpPr>
            <p:nvPr/>
          </p:nvSpPr>
          <p:spPr bwMode="auto">
            <a:xfrm>
              <a:off x="3022168" y="3780653"/>
              <a:ext cx="9457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</p:txBody>
        </p:sp>
        <p:sp>
          <p:nvSpPr>
            <p:cNvPr id="128" name="TextBox 168"/>
            <p:cNvSpPr>
              <a:spLocks noChangeArrowheads="1"/>
            </p:cNvSpPr>
            <p:nvPr/>
          </p:nvSpPr>
          <p:spPr bwMode="auto">
            <a:xfrm>
              <a:off x="4283968" y="3755253"/>
              <a:ext cx="15068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m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29" name="Rectangle 56"/>
            <p:cNvSpPr>
              <a:spLocks/>
            </p:cNvSpPr>
            <p:nvPr/>
          </p:nvSpPr>
          <p:spPr bwMode="auto">
            <a:xfrm>
              <a:off x="3117418" y="3912197"/>
              <a:ext cx="1914743" cy="11249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000099"/>
                </a:solidFill>
                <a:sym typeface="Times" charset="0"/>
              </a:endParaRPr>
            </a:p>
          </p:txBody>
        </p:sp>
        <p:sp>
          <p:nvSpPr>
            <p:cNvPr id="130" name="Rectangle 78"/>
            <p:cNvSpPr>
              <a:spLocks/>
            </p:cNvSpPr>
            <p:nvPr/>
          </p:nvSpPr>
          <p:spPr bwMode="auto">
            <a:xfrm>
              <a:off x="4268139" y="3912197"/>
              <a:ext cx="2562756" cy="112494"/>
            </a:xfrm>
            <a:prstGeom prst="rect">
              <a:avLst/>
            </a:prstGeom>
            <a:gradFill>
              <a:gsLst>
                <a:gs pos="100000">
                  <a:srgbClr val="996600"/>
                </a:gs>
                <a:gs pos="0">
                  <a:srgbClr val="FFCC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000099"/>
                </a:solidFill>
                <a:sym typeface="Times" charset="0"/>
              </a:endParaRPr>
            </a:p>
          </p:txBody>
        </p:sp>
        <p:sp>
          <p:nvSpPr>
            <p:cNvPr id="131" name="TextBox 79"/>
            <p:cNvSpPr>
              <a:spLocks noChangeArrowheads="1"/>
            </p:cNvSpPr>
            <p:nvPr/>
          </p:nvSpPr>
          <p:spPr bwMode="auto">
            <a:xfrm>
              <a:off x="6588224" y="3755236"/>
              <a:ext cx="5434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M&gt;&gt;m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pic>
          <p:nvPicPr>
            <p:cNvPr id="132" name="Picture 8" descr="http://www.microsoft.com/athome/images/tiptalk/65595_harddrive3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1901" y="4024691"/>
              <a:ext cx="632779" cy="677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33" name="Picture 8" descr="http://www.microsoft.com/athome/images/tiptalk/65595_harddrive3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3515" y="4005942"/>
              <a:ext cx="632779" cy="677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34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CFAFB"/>
                </a:clrFrom>
                <a:clrTo>
                  <a:srgbClr val="FCFA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" t="38399" r="2399" b="38399"/>
            <a:stretch>
              <a:fillRect/>
            </a:stretch>
          </p:blipFill>
          <p:spPr bwMode="auto">
            <a:xfrm>
              <a:off x="3236943" y="4187574"/>
              <a:ext cx="1087443" cy="386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2" name="组合 1"/>
          <p:cNvGrpSpPr/>
          <p:nvPr/>
        </p:nvGrpSpPr>
        <p:grpSpPr>
          <a:xfrm>
            <a:off x="577301" y="854655"/>
            <a:ext cx="3857349" cy="369332"/>
            <a:chOff x="577301" y="854655"/>
            <a:chExt cx="3857349" cy="369332"/>
          </a:xfrm>
        </p:grpSpPr>
        <p:sp>
          <p:nvSpPr>
            <p:cNvPr id="86" name="TextBox 9"/>
            <p:cNvSpPr>
              <a:spLocks noChangeArrowheads="1"/>
            </p:cNvSpPr>
            <p:nvPr/>
          </p:nvSpPr>
          <p:spPr bwMode="auto">
            <a:xfrm>
              <a:off x="894370" y="870044"/>
              <a:ext cx="35402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操作系统对存储的抽象</a:t>
              </a:r>
              <a:r>
                <a:rPr lang="zh-CN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：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地址空间</a:t>
              </a:r>
              <a:endParaRPr lang="en-US" altLang="zh-CN" sz="2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77301" y="85465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dirty="0">
                <a:solidFill>
                  <a:srgbClr val="11576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48300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343040" y="214296"/>
            <a:ext cx="2786082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虚拟存储需求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26178" y="1750072"/>
            <a:ext cx="6774214" cy="729430"/>
            <a:chOff x="1326178" y="1750072"/>
            <a:chExt cx="6774214" cy="729430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6178" y="18711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矩形 15"/>
            <p:cNvSpPr/>
            <p:nvPr/>
          </p:nvSpPr>
          <p:spPr>
            <a:xfrm>
              <a:off x="1477306" y="1750072"/>
              <a:ext cx="6623086" cy="729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覆盖（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overlay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）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>
                <a:spcBef>
                  <a:spcPct val="3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应用程序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手动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把需要的指令和数据保存在内存中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66750" y="1063645"/>
            <a:ext cx="6348456" cy="410577"/>
            <a:chOff x="866750" y="1063645"/>
            <a:chExt cx="6348456" cy="410577"/>
          </a:xfrm>
        </p:grpSpPr>
        <p:sp>
          <p:nvSpPr>
            <p:cNvPr id="83" name="TextBox 82"/>
            <p:cNvSpPr txBox="1"/>
            <p:nvPr/>
          </p:nvSpPr>
          <p:spPr>
            <a:xfrm>
              <a:off x="1214414" y="1063645"/>
              <a:ext cx="600079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buFontTx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计算机系统时常出现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内存空间不够用</a:t>
              </a:r>
              <a:endPara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6750" y="1104890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dirty="0">
                <a:solidFill>
                  <a:srgbClr val="11576A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26178" y="2409822"/>
            <a:ext cx="6031904" cy="729430"/>
            <a:chOff x="1326178" y="2409822"/>
            <a:chExt cx="6031904" cy="729430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6178" y="254226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0" name="矩形 9"/>
            <p:cNvSpPr/>
            <p:nvPr/>
          </p:nvSpPr>
          <p:spPr>
            <a:xfrm>
              <a:off x="1477306" y="2409822"/>
              <a:ext cx="5880776" cy="729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交换（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swapping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）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>
                <a:spcBef>
                  <a:spcPct val="3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操作系统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自动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把暂时不能执行的程序保存到外存中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26178" y="3090866"/>
            <a:ext cx="6414174" cy="701731"/>
            <a:chOff x="1326178" y="3090866"/>
            <a:chExt cx="6414174" cy="701731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6178" y="319949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" name="矩形 10"/>
            <p:cNvSpPr/>
            <p:nvPr/>
          </p:nvSpPr>
          <p:spPr>
            <a:xfrm>
              <a:off x="1477306" y="3090866"/>
              <a:ext cx="6263046" cy="701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虚拟存储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在有限容量的内存中，以页为单位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自动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装入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更多更大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的程序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275856" y="226888"/>
            <a:ext cx="3714776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52462" y="1063645"/>
            <a:ext cx="30051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虚拟存储的需求背景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2462" y="1400168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覆盖技术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2462" y="175259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交换技术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2462" y="2089117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局部性原理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7224" y="2443867"/>
            <a:ext cx="314327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2462" y="278606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虚拟页式存储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2462" y="314325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缺页异常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316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701362" y="214296"/>
            <a:ext cx="1871902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覆盖技术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9820" y="2942689"/>
            <a:ext cx="7858180" cy="369332"/>
            <a:chOff x="929820" y="2856088"/>
            <a:chExt cx="7858180" cy="369332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958" y="29868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矩形 15"/>
            <p:cNvSpPr/>
            <p:nvPr/>
          </p:nvSpPr>
          <p:spPr>
            <a:xfrm>
              <a:off x="929820" y="2856088"/>
              <a:ext cx="78581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65175" lvl="1" indent="-285750">
                <a:spcBef>
                  <a:spcPct val="2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必要部分（常用功能）的代码和数据常驻内存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42200" y="1811592"/>
            <a:ext cx="681588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8925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71510" y="3312021"/>
            <a:ext cx="6486572" cy="646331"/>
            <a:chOff x="871510" y="3225420"/>
            <a:chExt cx="6486572" cy="646331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958" y="333789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9" name="矩形 8"/>
            <p:cNvSpPr/>
            <p:nvPr/>
          </p:nvSpPr>
          <p:spPr>
            <a:xfrm>
              <a:off x="871510" y="3225420"/>
              <a:ext cx="64865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8000" lvl="1" indent="28575">
                <a:spcBef>
                  <a:spcPct val="2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可选部分（不常用功能）放在其他程序模块中,只在需要用到时装入内存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03408" y="3930610"/>
            <a:ext cx="7358114" cy="369332"/>
            <a:chOff x="903408" y="3844009"/>
            <a:chExt cx="7358114" cy="369332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958" y="395417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0" name="矩形 9"/>
            <p:cNvSpPr/>
            <p:nvPr/>
          </p:nvSpPr>
          <p:spPr>
            <a:xfrm>
              <a:off x="903408" y="3844009"/>
              <a:ext cx="73581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65175" lvl="1" indent="-285750">
                <a:spcBef>
                  <a:spcPct val="2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不存在调用关系的模块可相互覆盖，共用同一块内存区域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52462" y="1063645"/>
            <a:ext cx="7143800" cy="769441"/>
            <a:chOff x="852462" y="1063645"/>
            <a:chExt cx="7143800" cy="769441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1063645"/>
              <a:ext cx="7143800" cy="76944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20000"/>
                </a:spcBef>
                <a:buFont typeface="Wingdings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目标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       在较小的可用内存中运行较大的程序</a:t>
              </a: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958" y="1555242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7" name="TextBox 7"/>
          <p:cNvSpPr txBox="1"/>
          <p:nvPr/>
        </p:nvSpPr>
        <p:spPr>
          <a:xfrm>
            <a:off x="903408" y="2179352"/>
            <a:ext cx="6815882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8925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依据程序逻辑结构，将程序划分为若干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功能相对独立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 marL="288925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的模块；将不会同时执行的模块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共享同一块内存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区域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42791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76056" y="931850"/>
            <a:ext cx="2047378" cy="3656124"/>
            <a:chOff x="5076056" y="931850"/>
            <a:chExt cx="2047378" cy="3656124"/>
          </a:xfrm>
        </p:grpSpPr>
        <p:sp>
          <p:nvSpPr>
            <p:cNvPr id="123" name="Rectangle 18"/>
            <p:cNvSpPr>
              <a:spLocks noChangeArrowheads="1"/>
            </p:cNvSpPr>
            <p:nvPr/>
          </p:nvSpPr>
          <p:spPr bwMode="auto">
            <a:xfrm>
              <a:off x="5270205" y="1354481"/>
              <a:ext cx="1610898" cy="3233493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507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4" name="Line 19"/>
            <p:cNvSpPr>
              <a:spLocks noChangeShapeType="1"/>
            </p:cNvSpPr>
            <p:nvPr/>
          </p:nvSpPr>
          <p:spPr bwMode="auto">
            <a:xfrm>
              <a:off x="5270205" y="1851942"/>
              <a:ext cx="1610898" cy="0"/>
            </a:xfrm>
            <a:prstGeom prst="line">
              <a:avLst/>
            </a:prstGeom>
            <a:noFill/>
            <a:ln w="28575" cmpd="sng">
              <a:solidFill>
                <a:srgbClr val="00507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" name="Line 20"/>
            <p:cNvSpPr>
              <a:spLocks noChangeShapeType="1"/>
            </p:cNvSpPr>
            <p:nvPr/>
          </p:nvSpPr>
          <p:spPr bwMode="auto">
            <a:xfrm>
              <a:off x="5270205" y="2299656"/>
              <a:ext cx="1610898" cy="0"/>
            </a:xfrm>
            <a:prstGeom prst="line">
              <a:avLst/>
            </a:prstGeom>
            <a:noFill/>
            <a:ln w="28575" cmpd="sng">
              <a:solidFill>
                <a:srgbClr val="00507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Line 21"/>
            <p:cNvSpPr>
              <a:spLocks noChangeShapeType="1"/>
            </p:cNvSpPr>
            <p:nvPr/>
          </p:nvSpPr>
          <p:spPr bwMode="auto">
            <a:xfrm>
              <a:off x="5270205" y="3045847"/>
              <a:ext cx="1610898" cy="0"/>
            </a:xfrm>
            <a:prstGeom prst="line">
              <a:avLst/>
            </a:prstGeom>
            <a:noFill/>
            <a:ln w="28575" cmpd="sng">
              <a:solidFill>
                <a:srgbClr val="00507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" name="Line 22"/>
            <p:cNvSpPr>
              <a:spLocks noChangeShapeType="1"/>
            </p:cNvSpPr>
            <p:nvPr/>
          </p:nvSpPr>
          <p:spPr bwMode="auto">
            <a:xfrm>
              <a:off x="5270205" y="4090514"/>
              <a:ext cx="1610898" cy="0"/>
            </a:xfrm>
            <a:prstGeom prst="line">
              <a:avLst/>
            </a:prstGeom>
            <a:noFill/>
            <a:ln w="28575" cmpd="sng">
              <a:solidFill>
                <a:srgbClr val="00507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Text Box 23"/>
            <p:cNvSpPr txBox="1">
              <a:spLocks noChangeArrowheads="1"/>
            </p:cNvSpPr>
            <p:nvPr/>
          </p:nvSpPr>
          <p:spPr bwMode="auto">
            <a:xfrm>
              <a:off x="5565724" y="1840683"/>
              <a:ext cx="1420396" cy="505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lnSpc>
                  <a:spcPts val="16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程序X的常驻区</a:t>
              </a:r>
            </a:p>
            <a:p>
              <a:pPr>
                <a:lnSpc>
                  <a:spcPts val="16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A（20K）</a:t>
              </a:r>
            </a:p>
          </p:txBody>
        </p:sp>
        <p:sp>
          <p:nvSpPr>
            <p:cNvPr id="129" name="Text Box 24"/>
            <p:cNvSpPr txBox="1">
              <a:spLocks noChangeArrowheads="1"/>
            </p:cNvSpPr>
            <p:nvPr/>
          </p:nvSpPr>
          <p:spPr bwMode="auto">
            <a:xfrm>
              <a:off x="5965850" y="2445442"/>
              <a:ext cx="852855" cy="52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覆盖区0</a:t>
              </a:r>
            </a:p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（50K）</a:t>
              </a:r>
            </a:p>
          </p:txBody>
        </p:sp>
        <p:sp>
          <p:nvSpPr>
            <p:cNvPr id="130" name="Text Box 25"/>
            <p:cNvSpPr txBox="1">
              <a:spLocks noChangeArrowheads="1"/>
            </p:cNvSpPr>
            <p:nvPr/>
          </p:nvSpPr>
          <p:spPr bwMode="auto">
            <a:xfrm>
              <a:off x="5976219" y="3280414"/>
              <a:ext cx="852855" cy="52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覆盖区1</a:t>
              </a:r>
            </a:p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（40K）</a:t>
              </a:r>
            </a:p>
          </p:txBody>
        </p:sp>
        <p:sp>
          <p:nvSpPr>
            <p:cNvPr id="147" name="Text Box 43"/>
            <p:cNvSpPr txBox="1">
              <a:spLocks noChangeArrowheads="1"/>
            </p:cNvSpPr>
            <p:nvPr/>
          </p:nvSpPr>
          <p:spPr bwMode="auto">
            <a:xfrm>
              <a:off x="5076056" y="931850"/>
              <a:ext cx="2047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内存总共：110K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143240" y="214296"/>
            <a:ext cx="279946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覆盖技术示例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464705" y="2314240"/>
            <a:ext cx="414813" cy="492544"/>
            <a:chOff x="4475344" y="2254826"/>
            <a:chExt cx="495338" cy="492544"/>
          </a:xfrm>
        </p:grpSpPr>
        <p:sp>
          <p:nvSpPr>
            <p:cNvPr id="131" name="Rectangle 26"/>
            <p:cNvSpPr>
              <a:spLocks noChangeArrowheads="1"/>
            </p:cNvSpPr>
            <p:nvPr/>
          </p:nvSpPr>
          <p:spPr bwMode="auto">
            <a:xfrm>
              <a:off x="4534201" y="2254826"/>
              <a:ext cx="436481" cy="492544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507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" name="Text Box 36"/>
            <p:cNvSpPr txBox="1">
              <a:spLocks noChangeArrowheads="1"/>
            </p:cNvSpPr>
            <p:nvPr/>
          </p:nvSpPr>
          <p:spPr bwMode="auto">
            <a:xfrm>
              <a:off x="4475344" y="2335618"/>
              <a:ext cx="406521" cy="37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C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851047" y="2308479"/>
            <a:ext cx="350361" cy="760875"/>
            <a:chOff x="3848303" y="2299657"/>
            <a:chExt cx="436481" cy="466402"/>
          </a:xfrm>
        </p:grpSpPr>
        <p:sp>
          <p:nvSpPr>
            <p:cNvPr id="132" name="Rectangle 27"/>
            <p:cNvSpPr>
              <a:spLocks noChangeArrowheads="1"/>
            </p:cNvSpPr>
            <p:nvPr/>
          </p:nvSpPr>
          <p:spPr bwMode="auto">
            <a:xfrm>
              <a:off x="3848303" y="2299657"/>
              <a:ext cx="436481" cy="447713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507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2" name="Text Box 37"/>
            <p:cNvSpPr txBox="1">
              <a:spLocks noChangeArrowheads="1"/>
            </p:cNvSpPr>
            <p:nvPr/>
          </p:nvSpPr>
          <p:spPr bwMode="auto">
            <a:xfrm>
              <a:off x="3856852" y="2394162"/>
              <a:ext cx="339195" cy="37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628029" y="3127775"/>
            <a:ext cx="405717" cy="596103"/>
            <a:chOff x="4650393" y="3195086"/>
            <a:chExt cx="495104" cy="497460"/>
          </a:xfrm>
        </p:grpSpPr>
        <p:sp>
          <p:nvSpPr>
            <p:cNvPr id="135" name="Rectangle 30"/>
            <p:cNvSpPr>
              <a:spLocks noChangeArrowheads="1"/>
            </p:cNvSpPr>
            <p:nvPr/>
          </p:nvSpPr>
          <p:spPr bwMode="auto">
            <a:xfrm>
              <a:off x="4709016" y="3195086"/>
              <a:ext cx="436481" cy="497460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507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Text Box 38"/>
            <p:cNvSpPr txBox="1">
              <a:spLocks noChangeArrowheads="1"/>
            </p:cNvSpPr>
            <p:nvPr/>
          </p:nvSpPr>
          <p:spPr bwMode="auto">
            <a:xfrm>
              <a:off x="4650393" y="3266747"/>
              <a:ext cx="379271" cy="371897"/>
            </a:xfrm>
            <a:prstGeom prst="rect">
              <a:avLst/>
            </a:prstGeom>
            <a:noFill/>
            <a:ln w="19050"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F</a:t>
              </a:r>
            </a:p>
          </p:txBody>
        </p:sp>
      </p:grpSp>
      <p:sp>
        <p:nvSpPr>
          <p:cNvPr id="145" name="Text Box 41"/>
          <p:cNvSpPr txBox="1">
            <a:spLocks noChangeArrowheads="1"/>
          </p:cNvSpPr>
          <p:nvPr/>
        </p:nvSpPr>
        <p:spPr bwMode="auto">
          <a:xfrm>
            <a:off x="4188760" y="1888363"/>
            <a:ext cx="355225" cy="371897"/>
          </a:xfrm>
          <a:prstGeom prst="rect">
            <a:avLst/>
          </a:prstGeom>
          <a:gradFill>
            <a:gsLst>
              <a:gs pos="100000">
                <a:srgbClr val="007C8B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mpd="sng">
            <a:solidFill>
              <a:srgbClr val="00507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170" tIns="46990" rIns="90170" bIns="46990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Text Box 44"/>
          <p:cNvSpPr txBox="1">
            <a:spLocks noChangeArrowheads="1"/>
          </p:cNvSpPr>
          <p:nvPr/>
        </p:nvSpPr>
        <p:spPr bwMode="auto">
          <a:xfrm>
            <a:off x="670940" y="3581609"/>
            <a:ext cx="18261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 marL="45720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另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种调用方法：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076136" y="3127775"/>
            <a:ext cx="392833" cy="371897"/>
            <a:chOff x="4096701" y="3195085"/>
            <a:chExt cx="487607" cy="497460"/>
          </a:xfrm>
        </p:grpSpPr>
        <p:sp>
          <p:nvSpPr>
            <p:cNvPr id="134" name="Rectangle 29"/>
            <p:cNvSpPr>
              <a:spLocks noChangeArrowheads="1"/>
            </p:cNvSpPr>
            <p:nvPr/>
          </p:nvSpPr>
          <p:spPr bwMode="auto">
            <a:xfrm>
              <a:off x="4147827" y="3195085"/>
              <a:ext cx="436481" cy="497460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507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Text Box 45"/>
            <p:cNvSpPr txBox="1">
              <a:spLocks noChangeArrowheads="1"/>
            </p:cNvSpPr>
            <p:nvPr/>
          </p:nvSpPr>
          <p:spPr bwMode="auto">
            <a:xfrm>
              <a:off x="4096701" y="3208731"/>
              <a:ext cx="382478" cy="37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E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515317" y="3127775"/>
            <a:ext cx="429819" cy="497460"/>
            <a:chOff x="3520649" y="3195086"/>
            <a:chExt cx="502470" cy="497460"/>
          </a:xfrm>
        </p:grpSpPr>
        <p:sp>
          <p:nvSpPr>
            <p:cNvPr id="133" name="Rectangle 28"/>
            <p:cNvSpPr>
              <a:spLocks noChangeArrowheads="1"/>
            </p:cNvSpPr>
            <p:nvPr/>
          </p:nvSpPr>
          <p:spPr bwMode="auto">
            <a:xfrm>
              <a:off x="3586638" y="3195086"/>
              <a:ext cx="436481" cy="497460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507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Text Box 46"/>
            <p:cNvSpPr txBox="1">
              <a:spLocks noChangeArrowheads="1"/>
            </p:cNvSpPr>
            <p:nvPr/>
          </p:nvSpPr>
          <p:spPr bwMode="auto">
            <a:xfrm>
              <a:off x="3520649" y="3257867"/>
              <a:ext cx="433773" cy="37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D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50249" y="929197"/>
            <a:ext cx="2994759" cy="2447119"/>
            <a:chOff x="350249" y="929197"/>
            <a:chExt cx="2994759" cy="2447119"/>
          </a:xfrm>
        </p:grpSpPr>
        <p:sp>
          <p:nvSpPr>
            <p:cNvPr id="146" name="Text Box 42"/>
            <p:cNvSpPr txBox="1">
              <a:spLocks noChangeArrowheads="1"/>
            </p:cNvSpPr>
            <p:nvPr/>
          </p:nvSpPr>
          <p:spPr bwMode="auto">
            <a:xfrm>
              <a:off x="670940" y="929197"/>
              <a:ext cx="238879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程序调用结构：</a:t>
              </a: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190K</a:t>
              </a:r>
            </a:p>
          </p:txBody>
        </p:sp>
        <p:grpSp>
          <p:nvGrpSpPr>
            <p:cNvPr id="160" name="组合 159"/>
            <p:cNvGrpSpPr/>
            <p:nvPr/>
          </p:nvGrpSpPr>
          <p:grpSpPr>
            <a:xfrm>
              <a:off x="350249" y="1357155"/>
              <a:ext cx="2994759" cy="2019161"/>
              <a:chOff x="724663" y="1405467"/>
              <a:chExt cx="2994759" cy="2019161"/>
            </a:xfrm>
          </p:grpSpPr>
          <p:sp>
            <p:nvSpPr>
              <p:cNvPr id="107" name="Rectangle 2"/>
              <p:cNvSpPr>
                <a:spLocks noChangeArrowheads="1"/>
              </p:cNvSpPr>
              <p:nvPr/>
            </p:nvSpPr>
            <p:spPr bwMode="auto">
              <a:xfrm>
                <a:off x="1510481" y="1405467"/>
                <a:ext cx="872961" cy="397968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170" tIns="46990" rIns="90170" bIns="46990" anchor="ctr"/>
              <a:lstStyle/>
              <a:p>
                <a:pPr algn="ctr">
                  <a:lnSpc>
                    <a:spcPts val="1300"/>
                  </a:lnSpc>
                </a:pPr>
                <a:endPara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8" name="Rectangle 3"/>
              <p:cNvSpPr>
                <a:spLocks noChangeArrowheads="1"/>
              </p:cNvSpPr>
              <p:nvPr/>
            </p:nvSpPr>
            <p:spPr bwMode="auto">
              <a:xfrm>
                <a:off x="1970819" y="2978297"/>
                <a:ext cx="561189" cy="397968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170" tIns="46990" rIns="90170" bIns="46990" anchor="ctr"/>
              <a:lstStyle/>
              <a:p>
                <a:pPr algn="ctr"/>
                <a:endParaRPr lang="zh-CN" altLang="en-US" sz="18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0" name="Line 5"/>
              <p:cNvSpPr>
                <a:spLocks noChangeShapeType="1"/>
              </p:cNvSpPr>
              <p:nvPr/>
            </p:nvSpPr>
            <p:spPr bwMode="auto">
              <a:xfrm>
                <a:off x="1222567" y="2033122"/>
                <a:ext cx="0" cy="149238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1" name="Line 6"/>
              <p:cNvSpPr>
                <a:spLocks noChangeShapeType="1"/>
              </p:cNvSpPr>
              <p:nvPr/>
            </p:nvSpPr>
            <p:spPr bwMode="auto">
              <a:xfrm>
                <a:off x="2781425" y="2033122"/>
                <a:ext cx="0" cy="149238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2" name="Line 7"/>
              <p:cNvSpPr>
                <a:spLocks noChangeShapeType="1"/>
              </p:cNvSpPr>
              <p:nvPr/>
            </p:nvSpPr>
            <p:spPr bwMode="auto">
              <a:xfrm>
                <a:off x="1222567" y="2033122"/>
                <a:ext cx="1558859" cy="0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3" name="Line 8"/>
              <p:cNvSpPr>
                <a:spLocks noChangeShapeType="1"/>
              </p:cNvSpPr>
              <p:nvPr/>
            </p:nvSpPr>
            <p:spPr bwMode="auto">
              <a:xfrm>
                <a:off x="2282591" y="2829059"/>
                <a:ext cx="0" cy="149238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4" name="Line 9"/>
              <p:cNvSpPr>
                <a:spLocks noChangeShapeType="1"/>
              </p:cNvSpPr>
              <p:nvPr/>
            </p:nvSpPr>
            <p:spPr bwMode="auto">
              <a:xfrm>
                <a:off x="3467323" y="2829059"/>
                <a:ext cx="0" cy="149238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5" name="Line 10"/>
              <p:cNvSpPr>
                <a:spLocks noChangeShapeType="1"/>
              </p:cNvSpPr>
              <p:nvPr/>
            </p:nvSpPr>
            <p:spPr bwMode="auto">
              <a:xfrm flipV="1">
                <a:off x="2282591" y="2829059"/>
                <a:ext cx="1184733" cy="0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6" name="Line 11"/>
              <p:cNvSpPr>
                <a:spLocks noChangeShapeType="1"/>
              </p:cNvSpPr>
              <p:nvPr/>
            </p:nvSpPr>
            <p:spPr bwMode="auto">
              <a:xfrm>
                <a:off x="1222567" y="2580328"/>
                <a:ext cx="0" cy="397968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7" name="Line 12"/>
              <p:cNvSpPr>
                <a:spLocks noChangeShapeType="1"/>
              </p:cNvSpPr>
              <p:nvPr/>
            </p:nvSpPr>
            <p:spPr bwMode="auto">
              <a:xfrm>
                <a:off x="2781425" y="2580328"/>
                <a:ext cx="0" cy="248730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8" name="Line 13"/>
              <p:cNvSpPr>
                <a:spLocks noChangeShapeType="1"/>
              </p:cNvSpPr>
              <p:nvPr/>
            </p:nvSpPr>
            <p:spPr bwMode="auto">
              <a:xfrm>
                <a:off x="1970819" y="1834138"/>
                <a:ext cx="0" cy="198984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9" name="Rectangle 14"/>
              <p:cNvSpPr>
                <a:spLocks noChangeArrowheads="1"/>
              </p:cNvSpPr>
              <p:nvPr/>
            </p:nvSpPr>
            <p:spPr bwMode="auto">
              <a:xfrm>
                <a:off x="2344945" y="2187542"/>
                <a:ext cx="872961" cy="397968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170" tIns="46990" rIns="90170" bIns="46990" anchor="ctr"/>
              <a:lstStyle/>
              <a:p>
                <a:pPr algn="ctr"/>
                <a:endParaRPr lang="zh-CN" altLang="en-US" sz="18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1" name="Rectangle 16"/>
              <p:cNvSpPr>
                <a:spLocks noChangeArrowheads="1"/>
              </p:cNvSpPr>
              <p:nvPr/>
            </p:nvSpPr>
            <p:spPr bwMode="auto">
              <a:xfrm>
                <a:off x="786086" y="2978297"/>
                <a:ext cx="872961" cy="397968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170" tIns="46990" rIns="90170" bIns="46990" anchor="ctr"/>
              <a:lstStyle/>
              <a:p>
                <a:pPr algn="ctr"/>
                <a:endParaRPr lang="zh-CN" altLang="en-US" sz="18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2" name="Rectangle 48"/>
              <p:cNvSpPr>
                <a:spLocks noChangeArrowheads="1"/>
              </p:cNvSpPr>
              <p:nvPr/>
            </p:nvSpPr>
            <p:spPr bwMode="auto">
              <a:xfrm>
                <a:off x="3153555" y="2977103"/>
                <a:ext cx="561189" cy="397968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170" tIns="46990" rIns="90170" bIns="46990" anchor="ctr"/>
              <a:lstStyle/>
              <a:p>
                <a:pPr algn="ctr"/>
                <a:endPara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4" name="Rectangle 50"/>
              <p:cNvSpPr>
                <a:spLocks noChangeArrowheads="1"/>
              </p:cNvSpPr>
              <p:nvPr/>
            </p:nvSpPr>
            <p:spPr bwMode="auto">
              <a:xfrm>
                <a:off x="724663" y="2191285"/>
                <a:ext cx="872961" cy="397968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170" tIns="46990" rIns="90170" bIns="46990" anchor="ctr"/>
              <a:lstStyle/>
              <a:p>
                <a:pPr algn="ctr"/>
                <a:endPara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" name="Rectangle 4"/>
              <p:cNvSpPr>
                <a:spLocks noChangeArrowheads="1"/>
              </p:cNvSpPr>
              <p:nvPr/>
            </p:nvSpPr>
            <p:spPr bwMode="auto">
              <a:xfrm>
                <a:off x="3158233" y="3026660"/>
                <a:ext cx="561189" cy="397968"/>
              </a:xfrm>
              <a:prstGeom prst="rect">
                <a:avLst/>
              </a:prstGeom>
              <a:noFill/>
              <a:ln w="15875" cmpd="sng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170" tIns="46990" rIns="90170" bIns="46990" anchor="ctr"/>
              <a:lstStyle/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F</a:t>
                </a:r>
              </a:p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40K</a:t>
                </a:r>
              </a:p>
            </p:txBody>
          </p:sp>
          <p:sp>
            <p:nvSpPr>
              <p:cNvPr id="120" name="Rectangle 15"/>
              <p:cNvSpPr>
                <a:spLocks noChangeArrowheads="1"/>
              </p:cNvSpPr>
              <p:nvPr/>
            </p:nvSpPr>
            <p:spPr bwMode="auto">
              <a:xfrm>
                <a:off x="724925" y="2226346"/>
                <a:ext cx="872961" cy="397968"/>
              </a:xfrm>
              <a:prstGeom prst="rect">
                <a:avLst/>
              </a:prstGeom>
              <a:noFill/>
              <a:ln w="15875" cmpd="sng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170" tIns="46990" rIns="90170" bIns="46990" anchor="ctr"/>
              <a:lstStyle/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</a:p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50K</a:t>
                </a:r>
              </a:p>
            </p:txBody>
          </p:sp>
          <p:sp>
            <p:nvSpPr>
              <p:cNvPr id="151" name="Rectangle 47"/>
              <p:cNvSpPr>
                <a:spLocks noChangeArrowheads="1"/>
              </p:cNvSpPr>
              <p:nvPr/>
            </p:nvSpPr>
            <p:spPr bwMode="auto">
              <a:xfrm>
                <a:off x="1979114" y="3012900"/>
                <a:ext cx="561189" cy="397968"/>
              </a:xfrm>
              <a:prstGeom prst="rect">
                <a:avLst/>
              </a:prstGeom>
              <a:noFill/>
              <a:ln w="15875" cmpd="sng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170" tIns="46990" rIns="90170" bIns="46990" anchor="ctr"/>
              <a:lstStyle/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E</a:t>
                </a:r>
              </a:p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20K</a:t>
                </a:r>
              </a:p>
            </p:txBody>
          </p:sp>
          <p:sp>
            <p:nvSpPr>
              <p:cNvPr id="153" name="Rectangle 49"/>
              <p:cNvSpPr>
                <a:spLocks noChangeArrowheads="1"/>
              </p:cNvSpPr>
              <p:nvPr/>
            </p:nvSpPr>
            <p:spPr bwMode="auto">
              <a:xfrm>
                <a:off x="2364530" y="2210856"/>
                <a:ext cx="872961" cy="397968"/>
              </a:xfrm>
              <a:prstGeom prst="rect">
                <a:avLst/>
              </a:prstGeom>
              <a:noFill/>
              <a:ln w="15875" cmpd="sng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170" tIns="46990" rIns="90170" bIns="46990" anchor="ctr"/>
              <a:lstStyle/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</a:p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30K</a:t>
                </a:r>
              </a:p>
            </p:txBody>
          </p:sp>
          <p:sp>
            <p:nvSpPr>
              <p:cNvPr id="155" name="Rectangle 51"/>
              <p:cNvSpPr>
                <a:spLocks noChangeArrowheads="1"/>
              </p:cNvSpPr>
              <p:nvPr/>
            </p:nvSpPr>
            <p:spPr bwMode="auto">
              <a:xfrm>
                <a:off x="805671" y="3012900"/>
                <a:ext cx="872961" cy="397968"/>
              </a:xfrm>
              <a:prstGeom prst="rect">
                <a:avLst/>
              </a:prstGeom>
              <a:noFill/>
              <a:ln w="15875" cmpd="sng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170" tIns="46990" rIns="90170" bIns="46990" anchor="ctr"/>
              <a:lstStyle/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</a:p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30K</a:t>
                </a:r>
              </a:p>
            </p:txBody>
          </p:sp>
          <p:sp>
            <p:nvSpPr>
              <p:cNvPr id="158" name="Rectangle 15"/>
              <p:cNvSpPr>
                <a:spLocks noChangeArrowheads="1"/>
              </p:cNvSpPr>
              <p:nvPr/>
            </p:nvSpPr>
            <p:spPr bwMode="auto">
              <a:xfrm>
                <a:off x="1500166" y="1440528"/>
                <a:ext cx="872961" cy="397968"/>
              </a:xfrm>
              <a:prstGeom prst="rect">
                <a:avLst/>
              </a:prstGeom>
              <a:noFill/>
              <a:ln w="15875" cmpd="sng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170" tIns="46990" rIns="90170" bIns="46990" anchor="ctr"/>
              <a:lstStyle/>
              <a:p>
                <a:pPr algn="ctr">
                  <a:lnSpc>
                    <a:spcPts val="1300"/>
                  </a:lnSpc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>
                  <a:lnSpc>
                    <a:spcPts val="1300"/>
                  </a:lnSpc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</a:p>
            </p:txBody>
          </p:sp>
        </p:grpSp>
      </p:grpSp>
      <p:sp>
        <p:nvSpPr>
          <p:cNvPr id="61" name="Text Box 44"/>
          <p:cNvSpPr txBox="1">
            <a:spLocks noChangeArrowheads="1"/>
          </p:cNvSpPr>
          <p:nvPr/>
        </p:nvSpPr>
        <p:spPr bwMode="auto">
          <a:xfrm>
            <a:off x="904494" y="3936843"/>
            <a:ext cx="2247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 marL="457200"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占一个分区：20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 Box 44"/>
          <p:cNvSpPr txBox="1">
            <a:spLocks noChangeArrowheads="1"/>
          </p:cNvSpPr>
          <p:nvPr/>
        </p:nvSpPr>
        <p:spPr bwMode="auto">
          <a:xfrm>
            <a:off x="904494" y="4232240"/>
            <a:ext cx="308129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 marL="457200"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、E和F共用一个分区：50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 Box 44"/>
          <p:cNvSpPr txBox="1">
            <a:spLocks noChangeArrowheads="1"/>
          </p:cNvSpPr>
          <p:nvPr/>
        </p:nvSpPr>
        <p:spPr bwMode="auto">
          <a:xfrm>
            <a:off x="904494" y="4561992"/>
            <a:ext cx="28039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 marL="457200"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和D共用一个分区：30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 Box 44"/>
          <p:cNvSpPr txBox="1">
            <a:spLocks noChangeArrowheads="1"/>
          </p:cNvSpPr>
          <p:nvPr/>
        </p:nvSpPr>
        <p:spPr bwMode="auto">
          <a:xfrm>
            <a:off x="2307637" y="3578559"/>
            <a:ext cx="8675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 marL="45720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100K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23301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93827E-6 L 0.11979 -0.0018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8.64198E-7 L 0.15625 -0.00123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1875 0.00154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8.64198E-7 L 0.15625 -0.00123 " pathEditMode="relative" rAng="0" ptsTypes="AA">
                                      <p:cBhvr>
                                        <p:cTn id="46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-6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93827E-7 L 0.08333 -0.00463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1875 0.00154 " pathEditMode="relative" rAng="0" ptsTypes="AA">
                                      <p:cBhvr>
                                        <p:cTn id="51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6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19753E-6 L 0.12569 0.00154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19753E-6 L 0.12569 0.00154 " pathEditMode="relative" rAng="0" ptsTypes="AA">
                                      <p:cBhvr>
                                        <p:cTn id="57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62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6.17284E-7 L 0.06423 -0.00154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5" grpId="1" animBg="1"/>
      <p:bldP spid="148" grpId="0"/>
      <p:bldP spid="61" grpId="0"/>
      <p:bldP spid="62" grpId="0"/>
      <p:bldP spid="63" grpId="0"/>
      <p:bldP spid="6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</TotalTime>
  <Words>2387</Words>
  <Application>Microsoft Office PowerPoint</Application>
  <PresentationFormat>全屏显示(16:9)</PresentationFormat>
  <Paragraphs>520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Comic Sans MS</vt:lpstr>
      <vt:lpstr>Courier New</vt:lpstr>
      <vt:lpstr>Times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张 威</cp:lastModifiedBy>
  <cp:revision>364</cp:revision>
  <dcterms:created xsi:type="dcterms:W3CDTF">2015-01-11T06:38:50Z</dcterms:created>
  <dcterms:modified xsi:type="dcterms:W3CDTF">2019-11-03T13:10:08Z</dcterms:modified>
</cp:coreProperties>
</file>