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342" r:id="rId5"/>
    <p:sldId id="373" r:id="rId6"/>
    <p:sldId id="385" r:id="rId7"/>
    <p:sldId id="374" r:id="rId8"/>
    <p:sldId id="375" r:id="rId9"/>
    <p:sldId id="376" r:id="rId10"/>
    <p:sldId id="383" r:id="rId11"/>
    <p:sldId id="384" r:id="rId12"/>
    <p:sldId id="378" r:id="rId13"/>
    <p:sldId id="380" r:id="rId14"/>
    <p:sldId id="387" r:id="rId15"/>
    <p:sldId id="381" r:id="rId16"/>
    <p:sldId id="382" r:id="rId17"/>
    <p:sldId id="3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3FBFE"/>
    <a:srgbClr val="000000"/>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5388" autoAdjust="0"/>
  </p:normalViewPr>
  <p:slideViewPr>
    <p:cSldViewPr snapToGrid="0" snapToObjects="1" showGuides="1">
      <p:cViewPr varScale="1">
        <p:scale>
          <a:sx n="78" d="100"/>
          <a:sy n="78" d="100"/>
        </p:scale>
        <p:origin x="112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4/2/2025</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4/2/2025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3765125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661510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416789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14.jpe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B2F15A-A590-4D4B-9E64-C3F146730995}"/>
              </a:ext>
            </a:extLst>
          </p:cNvPr>
          <p:cNvPicPr>
            <a:picLocks noChangeAspect="1"/>
          </p:cNvPicPr>
          <p:nvPr/>
        </p:nvPicPr>
        <p:blipFill>
          <a:blip r:embed="rId3"/>
          <a:stretch>
            <a:fillRect/>
          </a:stretch>
        </p:blipFill>
        <p:spPr>
          <a:xfrm>
            <a:off x="422787" y="4483509"/>
            <a:ext cx="2206169" cy="2154761"/>
          </a:xfrm>
          <a:prstGeom prst="rect">
            <a:avLst/>
          </a:prstGeom>
        </p:spPr>
      </p:pic>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sz="3200" b="1" dirty="0"/>
              <a:t>Automatic Air Defense System </a:t>
            </a:r>
            <a:br>
              <a:rPr lang="en-US" sz="1000" dirty="0"/>
            </a:br>
            <a:endParaRPr lang="en-US" sz="3200" b="1" dirty="0"/>
          </a:p>
        </p:txBody>
      </p:sp>
      <p:sp>
        <p:nvSpPr>
          <p:cNvPr id="6" name="Subtitle 3">
            <a:extLst>
              <a:ext uri="{FF2B5EF4-FFF2-40B4-BE49-F238E27FC236}">
                <a16:creationId xmlns:a16="http://schemas.microsoft.com/office/drawing/2014/main" id="{B497EE47-FCBC-ED22-4CCF-D09CF937D71A}"/>
              </a:ext>
            </a:extLst>
          </p:cNvPr>
          <p:cNvSpPr txBox="1">
            <a:spLocks/>
          </p:cNvSpPr>
          <p:nvPr/>
        </p:nvSpPr>
        <p:spPr>
          <a:xfrm>
            <a:off x="6971071" y="5050530"/>
            <a:ext cx="4925803" cy="105530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3200" b="0" i="0" kern="1200" cap="all" spc="600" baseline="0">
                <a:solidFill>
                  <a:schemeClr val="accent3"/>
                </a:solidFill>
                <a:latin typeface="+mj-lt"/>
                <a:ea typeface="+mn-ea"/>
                <a:cs typeface="Biome Light" panose="020B0303030204020804" pitchFamily="34" charset="0"/>
              </a:defRPr>
            </a:lvl1pPr>
            <a:lvl2pPr marL="457200" indent="0" algn="ctr" defTabSz="914400" rtl="0" eaLnBrk="1" latinLnBrk="0" hangingPunct="1">
              <a:lnSpc>
                <a:spcPct val="90000"/>
              </a:lnSpc>
              <a:spcBef>
                <a:spcPts val="500"/>
              </a:spcBef>
              <a:buClr>
                <a:schemeClr val="accent6"/>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Clr>
                <a:schemeClr val="accent6"/>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b="1" dirty="0">
              <a:latin typeface="Arial Black" panose="020B0A04020102020204" pitchFamily="34" charset="0"/>
            </a:endParaRP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IN" b="1" dirty="0"/>
              <a:t>Application in Real Life</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2" y="2465535"/>
            <a:ext cx="8974276" cy="4235068"/>
          </a:xfrm>
        </p:spPr>
        <p:txBody>
          <a:bodyPr/>
          <a:lstStyle/>
          <a:p>
            <a:pPr marL="0" indent="0">
              <a:buNone/>
            </a:pPr>
            <a:r>
              <a:rPr lang="en-US" dirty="0"/>
              <a:t>	     	</a:t>
            </a:r>
            <a:r>
              <a:rPr lang="en-US" sz="3200" b="1" dirty="0">
                <a:solidFill>
                  <a:schemeClr val="accent3"/>
                </a:solidFill>
              </a:rPr>
              <a:t>Security</a:t>
            </a:r>
          </a:p>
          <a:p>
            <a:r>
              <a:rPr lang="en-US" sz="2800" dirty="0">
                <a:solidFill>
                  <a:srgbClr val="00B0F0"/>
                </a:solidFill>
              </a:rPr>
              <a:t>		</a:t>
            </a:r>
            <a:r>
              <a:rPr lang="en-US" sz="2400" b="1" dirty="0">
                <a:solidFill>
                  <a:srgbClr val="00B0F0"/>
                </a:solidFill>
              </a:rPr>
              <a:t>The system can be utilized for protecting critical infrastructure, military installations, and civilian areas.</a:t>
            </a:r>
          </a:p>
          <a:p>
            <a:r>
              <a:rPr lang="en-US" sz="3200" b="1" dirty="0">
                <a:solidFill>
                  <a:srgbClr val="0070C0"/>
                </a:solidFill>
              </a:rPr>
              <a:t>                        		</a:t>
            </a:r>
            <a:r>
              <a:rPr lang="en-IN" sz="3200" b="1" dirty="0">
                <a:solidFill>
                  <a:schemeClr val="accent3"/>
                </a:solidFill>
              </a:rPr>
              <a:t>Safety</a:t>
            </a:r>
            <a:endParaRPr lang="en-US" sz="3200" b="1" dirty="0">
              <a:solidFill>
                <a:schemeClr val="accent3"/>
              </a:solidFill>
            </a:endParaRPr>
          </a:p>
          <a:p>
            <a:pPr algn="just"/>
            <a:r>
              <a:rPr lang="en-US" sz="2000" dirty="0"/>
              <a:t>                                            	</a:t>
            </a:r>
            <a:r>
              <a:rPr lang="en-US" sz="2400" b="1" dirty="0">
                <a:solidFill>
                  <a:srgbClr val="00B0F0"/>
                </a:solidFill>
              </a:rPr>
              <a:t>By providing an automated defense mechanism, the system can improve safety and security in high-risk environments.</a:t>
            </a:r>
          </a:p>
          <a:p>
            <a:pPr marL="0" indent="0">
              <a:buNone/>
            </a:pPr>
            <a:endParaRPr lang="en-US" sz="3200" dirty="0">
              <a:solidFill>
                <a:schemeClr val="accent3">
                  <a:lumMod val="75000"/>
                </a:schemeClr>
              </a:solidFill>
            </a:endParaRP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
        <p:nvSpPr>
          <p:cNvPr id="6" name="Rectangle 5">
            <a:extLst>
              <a:ext uri="{FF2B5EF4-FFF2-40B4-BE49-F238E27FC236}">
                <a16:creationId xmlns:a16="http://schemas.microsoft.com/office/drawing/2014/main" id="{0EB277F4-DCD9-A4D0-B831-7EB7D86F5444}"/>
              </a:ext>
            </a:extLst>
          </p:cNvPr>
          <p:cNvSpPr/>
          <p:nvPr/>
        </p:nvSpPr>
        <p:spPr>
          <a:xfrm>
            <a:off x="733562" y="2423921"/>
            <a:ext cx="1059468" cy="1147612"/>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4800" b="1" dirty="0"/>
              <a:t>1</a:t>
            </a:r>
            <a:endParaRPr lang="en-IN" sz="3200" b="1" dirty="0"/>
          </a:p>
        </p:txBody>
      </p:sp>
      <p:sp>
        <p:nvSpPr>
          <p:cNvPr id="7" name="Rectangle 6">
            <a:extLst>
              <a:ext uri="{FF2B5EF4-FFF2-40B4-BE49-F238E27FC236}">
                <a16:creationId xmlns:a16="http://schemas.microsoft.com/office/drawing/2014/main" id="{8CC4FAD3-B8FE-F95A-E4ED-E618EC3C8E02}"/>
              </a:ext>
            </a:extLst>
          </p:cNvPr>
          <p:cNvSpPr/>
          <p:nvPr/>
        </p:nvSpPr>
        <p:spPr>
          <a:xfrm>
            <a:off x="733563" y="4317165"/>
            <a:ext cx="2564274" cy="989353"/>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4800" b="1" dirty="0"/>
              <a:t>2</a:t>
            </a:r>
          </a:p>
        </p:txBody>
      </p:sp>
    </p:spTree>
    <p:extLst>
      <p:ext uri="{BB962C8B-B14F-4D97-AF65-F5344CB8AC3E}">
        <p14:creationId xmlns:p14="http://schemas.microsoft.com/office/powerpoint/2010/main" val="79695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3D9AA-D863-1E9B-F925-7962BB8DF5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84775D-C13C-4EF9-3F15-AD1E2D462A54}"/>
              </a:ext>
            </a:extLst>
          </p:cNvPr>
          <p:cNvSpPr>
            <a:spLocks noGrp="1"/>
          </p:cNvSpPr>
          <p:nvPr>
            <p:ph type="title"/>
          </p:nvPr>
        </p:nvSpPr>
        <p:spPr>
          <a:xfrm>
            <a:off x="2160509" y="690752"/>
            <a:ext cx="7870975" cy="883311"/>
          </a:xfrm>
        </p:spPr>
        <p:txBody>
          <a:bodyPr/>
          <a:lstStyle/>
          <a:p>
            <a:r>
              <a:rPr lang="en-IN" b="1" dirty="0">
                <a:solidFill>
                  <a:schemeClr val="accent3"/>
                </a:solidFill>
              </a:rPr>
              <a:t>Results and discussion</a:t>
            </a:r>
            <a:endParaRPr lang="en-IN" sz="4400" dirty="0">
              <a:solidFill>
                <a:schemeClr val="accent3"/>
              </a:solidFill>
            </a:endParaRPr>
          </a:p>
        </p:txBody>
      </p:sp>
      <p:sp>
        <p:nvSpPr>
          <p:cNvPr id="4" name="Slide Number Placeholder 3">
            <a:extLst>
              <a:ext uri="{FF2B5EF4-FFF2-40B4-BE49-F238E27FC236}">
                <a16:creationId xmlns:a16="http://schemas.microsoft.com/office/drawing/2014/main" id="{06EBD83B-5A2F-EE05-8298-D9CD08CAE35F}"/>
              </a:ext>
            </a:extLst>
          </p:cNvPr>
          <p:cNvSpPr>
            <a:spLocks noGrp="1"/>
          </p:cNvSpPr>
          <p:nvPr>
            <p:ph type="sldNum" sz="quarter" idx="12"/>
          </p:nvPr>
        </p:nvSpPr>
        <p:spPr/>
        <p:txBody>
          <a:bodyPr/>
          <a:lstStyle/>
          <a:p>
            <a:fld id="{FE024F78-56A6-7740-B68D-8D4D026EDF3F}" type="slidenum">
              <a:rPr lang="en-US" smtClean="0"/>
              <a:pPr/>
              <a:t>11</a:t>
            </a:fld>
            <a:endParaRPr lang="en-US" dirty="0"/>
          </a:p>
        </p:txBody>
      </p:sp>
      <p:sp>
        <p:nvSpPr>
          <p:cNvPr id="8" name="TextBox 7">
            <a:extLst>
              <a:ext uri="{FF2B5EF4-FFF2-40B4-BE49-F238E27FC236}">
                <a16:creationId xmlns:a16="http://schemas.microsoft.com/office/drawing/2014/main" id="{AE92994A-1858-FC7A-3FEC-CB338AA686F3}"/>
              </a:ext>
            </a:extLst>
          </p:cNvPr>
          <p:cNvSpPr txBox="1"/>
          <p:nvPr/>
        </p:nvSpPr>
        <p:spPr>
          <a:xfrm>
            <a:off x="819460" y="1884445"/>
            <a:ext cx="10553075" cy="4154984"/>
          </a:xfrm>
          <a:prstGeom prst="rect">
            <a:avLst/>
          </a:prstGeom>
          <a:noFill/>
        </p:spPr>
        <p:txBody>
          <a:bodyPr wrap="square">
            <a:spAutoFit/>
          </a:bodyPr>
          <a:lstStyle/>
          <a:p>
            <a:r>
              <a:rPr lang="en-US" sz="2400" b="1" dirty="0">
                <a:solidFill>
                  <a:schemeClr val="accent6"/>
                </a:solidFill>
              </a:rPr>
              <a:t>Results-</a:t>
            </a:r>
          </a:p>
          <a:p>
            <a:endParaRPr lang="en-US" sz="2400" b="1" dirty="0">
              <a:solidFill>
                <a:schemeClr val="accent6"/>
              </a:solidFill>
            </a:endParaRPr>
          </a:p>
          <a:p>
            <a:r>
              <a:rPr lang="en-US" sz="2400" b="1" dirty="0">
                <a:solidFill>
                  <a:srgbClr val="00B0F0"/>
                </a:solidFill>
              </a:rPr>
              <a:t>The system successfully detects objects within a 20 cm range, aligns the pinpoint sensor to the radar's angle, and verifies object presence with high accuracy.</a:t>
            </a:r>
          </a:p>
          <a:p>
            <a:endParaRPr lang="en-US" sz="2400" b="1" dirty="0">
              <a:solidFill>
                <a:srgbClr val="00B0F0"/>
              </a:solidFill>
            </a:endParaRPr>
          </a:p>
          <a:p>
            <a:r>
              <a:rPr lang="en-US" sz="2400" b="1" dirty="0">
                <a:solidFill>
                  <a:schemeClr val="accent6"/>
                </a:solidFill>
              </a:rPr>
              <a:t>Discussion-</a:t>
            </a:r>
          </a:p>
          <a:p>
            <a:r>
              <a:rPr lang="en-US" sz="2400" b="1" dirty="0">
                <a:solidFill>
                  <a:srgbClr val="00B0F0"/>
                </a:solidFill>
              </a:rPr>
              <a:t>The combination of radar and pinpoint sensors provides reliable object detection, but accuracy can be improved with advanced sensors like LiDAR. Future work could focus on extending range and incorporating real-time data transmission.</a:t>
            </a:r>
          </a:p>
        </p:txBody>
      </p:sp>
    </p:spTree>
    <p:extLst>
      <p:ext uri="{BB962C8B-B14F-4D97-AF65-F5344CB8AC3E}">
        <p14:creationId xmlns:p14="http://schemas.microsoft.com/office/powerpoint/2010/main" val="143483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F125C3-99F8-5ABF-1328-0370F112121B}"/>
              </a:ext>
            </a:extLst>
          </p:cNvPr>
          <p:cNvSpPr>
            <a:spLocks noGrp="1"/>
          </p:cNvSpPr>
          <p:nvPr>
            <p:ph type="title"/>
          </p:nvPr>
        </p:nvSpPr>
        <p:spPr>
          <a:xfrm>
            <a:off x="835370" y="643842"/>
            <a:ext cx="10515601" cy="1140849"/>
          </a:xfrm>
        </p:spPr>
        <p:txBody>
          <a:bodyPr/>
          <a:lstStyle/>
          <a:p>
            <a:pPr algn="ctr"/>
            <a:r>
              <a:rPr lang="en-US" sz="4000" b="1" dirty="0"/>
              <a:t>Challenges</a:t>
            </a:r>
          </a:p>
        </p:txBody>
      </p:sp>
      <p:sp>
        <p:nvSpPr>
          <p:cNvPr id="4" name="Slide Number Placeholder 3">
            <a:extLst>
              <a:ext uri="{FF2B5EF4-FFF2-40B4-BE49-F238E27FC236}">
                <a16:creationId xmlns:a16="http://schemas.microsoft.com/office/drawing/2014/main" id="{48EA189C-8A41-5C63-2470-06541519CBCD}"/>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12</a:t>
            </a:fld>
            <a:endParaRPr lang="en-US" dirty="0"/>
          </a:p>
        </p:txBody>
      </p:sp>
      <p:sp>
        <p:nvSpPr>
          <p:cNvPr id="8" name="TextBox 7">
            <a:extLst>
              <a:ext uri="{FF2B5EF4-FFF2-40B4-BE49-F238E27FC236}">
                <a16:creationId xmlns:a16="http://schemas.microsoft.com/office/drawing/2014/main" id="{FDB8CC8F-0420-C588-7DDF-651DD58D2F4B}"/>
              </a:ext>
            </a:extLst>
          </p:cNvPr>
          <p:cNvSpPr txBox="1"/>
          <p:nvPr/>
        </p:nvSpPr>
        <p:spPr>
          <a:xfrm>
            <a:off x="603355" y="2591146"/>
            <a:ext cx="5319010" cy="3108543"/>
          </a:xfrm>
          <a:prstGeom prst="rect">
            <a:avLst/>
          </a:prstGeom>
          <a:noFill/>
        </p:spPr>
        <p:txBody>
          <a:bodyPr wrap="square">
            <a:spAutoFit/>
          </a:bodyPr>
          <a:lstStyle/>
          <a:p>
            <a:r>
              <a:rPr lang="en-US" sz="2800" b="1" u="sng" dirty="0">
                <a:solidFill>
                  <a:schemeClr val="accent5"/>
                </a:solidFill>
              </a:rPr>
              <a:t>Accuracy</a:t>
            </a:r>
          </a:p>
          <a:p>
            <a:endParaRPr lang="en-US" sz="2400" b="1" u="sng" dirty="0">
              <a:solidFill>
                <a:schemeClr val="accent3"/>
              </a:solidFill>
            </a:endParaRPr>
          </a:p>
          <a:p>
            <a:pPr algn="just"/>
            <a:r>
              <a:rPr lang="en-US" sz="2400" dirty="0">
                <a:solidFill>
                  <a:schemeClr val="accent3"/>
                </a:solidFill>
              </a:rPr>
              <a:t>Air defense faces challenges like detecting stealth technologies and responding to hypersonic weapons. Coordinating systems in real-time during complex attacks adds to the difficulty.</a:t>
            </a:r>
          </a:p>
        </p:txBody>
      </p:sp>
      <p:sp>
        <p:nvSpPr>
          <p:cNvPr id="10" name="TextBox 9">
            <a:extLst>
              <a:ext uri="{FF2B5EF4-FFF2-40B4-BE49-F238E27FC236}">
                <a16:creationId xmlns:a16="http://schemas.microsoft.com/office/drawing/2014/main" id="{96643618-354B-DE4A-9582-7226AA14227F}"/>
              </a:ext>
            </a:extLst>
          </p:cNvPr>
          <p:cNvSpPr txBox="1"/>
          <p:nvPr/>
        </p:nvSpPr>
        <p:spPr>
          <a:xfrm>
            <a:off x="6269637" y="2591146"/>
            <a:ext cx="5319009" cy="3477875"/>
          </a:xfrm>
          <a:prstGeom prst="rect">
            <a:avLst/>
          </a:prstGeom>
          <a:noFill/>
        </p:spPr>
        <p:txBody>
          <a:bodyPr wrap="square">
            <a:spAutoFit/>
          </a:bodyPr>
          <a:lstStyle/>
          <a:p>
            <a:r>
              <a:rPr lang="en-US" sz="2800" b="1" u="sng" dirty="0">
                <a:solidFill>
                  <a:schemeClr val="accent5"/>
                </a:solidFill>
              </a:rPr>
              <a:t>Range</a:t>
            </a:r>
          </a:p>
          <a:p>
            <a:endParaRPr lang="en-US" sz="2400" b="1" u="sng" dirty="0">
              <a:solidFill>
                <a:schemeClr val="accent3"/>
              </a:solidFill>
            </a:endParaRPr>
          </a:p>
          <a:p>
            <a:pPr algn="just"/>
            <a:r>
              <a:rPr lang="en-US" sz="2400" dirty="0">
                <a:solidFill>
                  <a:schemeClr val="accent3"/>
                </a:solidFill>
              </a:rPr>
              <a:t>Range challenges in air defense technology include detecting and targeting threats at long distances while maintaining accuracy. Adapting to varying altitudes and speeds of modern aerial threats further complicates effective interception.</a:t>
            </a:r>
          </a:p>
        </p:txBody>
      </p:sp>
    </p:spTree>
    <p:extLst>
      <p:ext uri="{BB962C8B-B14F-4D97-AF65-F5344CB8AC3E}">
        <p14:creationId xmlns:p14="http://schemas.microsoft.com/office/powerpoint/2010/main" val="3304068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5EFD-E056-63B9-954F-03B6B5617B76}"/>
              </a:ext>
            </a:extLst>
          </p:cNvPr>
          <p:cNvSpPr>
            <a:spLocks noGrp="1"/>
          </p:cNvSpPr>
          <p:nvPr>
            <p:ph type="title"/>
          </p:nvPr>
        </p:nvSpPr>
        <p:spPr>
          <a:xfrm>
            <a:off x="1902290" y="266677"/>
            <a:ext cx="8706716" cy="1435205"/>
          </a:xfrm>
        </p:spPr>
        <p:txBody>
          <a:bodyPr/>
          <a:lstStyle/>
          <a:p>
            <a:r>
              <a:rPr lang="en-IN" sz="3600" b="1" dirty="0">
                <a:solidFill>
                  <a:schemeClr val="accent3"/>
                </a:solidFill>
              </a:rPr>
              <a:t>Conclusion and Future Enhancements</a:t>
            </a:r>
            <a:endParaRPr lang="en-IN" sz="4800" dirty="0">
              <a:solidFill>
                <a:schemeClr val="accent3"/>
              </a:solidFill>
            </a:endParaRPr>
          </a:p>
        </p:txBody>
      </p:sp>
      <p:sp>
        <p:nvSpPr>
          <p:cNvPr id="4" name="Slide Number Placeholder 3">
            <a:extLst>
              <a:ext uri="{FF2B5EF4-FFF2-40B4-BE49-F238E27FC236}">
                <a16:creationId xmlns:a16="http://schemas.microsoft.com/office/drawing/2014/main" id="{AB467DD8-8D45-D1E3-6105-6A6C2C214867}"/>
              </a:ext>
            </a:extLst>
          </p:cNvPr>
          <p:cNvSpPr>
            <a:spLocks noGrp="1"/>
          </p:cNvSpPr>
          <p:nvPr>
            <p:ph type="sldNum" sz="quarter" idx="12"/>
          </p:nvPr>
        </p:nvSpPr>
        <p:spPr/>
        <p:txBody>
          <a:bodyPr/>
          <a:lstStyle/>
          <a:p>
            <a:fld id="{FE024F78-56A6-7740-B68D-8D4D026EDF3F}" type="slidenum">
              <a:rPr lang="en-US" smtClean="0"/>
              <a:pPr/>
              <a:t>13</a:t>
            </a:fld>
            <a:endParaRPr lang="en-US" dirty="0"/>
          </a:p>
        </p:txBody>
      </p:sp>
      <p:sp>
        <p:nvSpPr>
          <p:cNvPr id="8" name="TextBox 7">
            <a:extLst>
              <a:ext uri="{FF2B5EF4-FFF2-40B4-BE49-F238E27FC236}">
                <a16:creationId xmlns:a16="http://schemas.microsoft.com/office/drawing/2014/main" id="{D3DC787C-120F-DD7E-4DD6-AD5A35405ECA}"/>
              </a:ext>
            </a:extLst>
          </p:cNvPr>
          <p:cNvSpPr txBox="1"/>
          <p:nvPr/>
        </p:nvSpPr>
        <p:spPr>
          <a:xfrm>
            <a:off x="819460" y="1884445"/>
            <a:ext cx="10553075" cy="4524315"/>
          </a:xfrm>
          <a:prstGeom prst="rect">
            <a:avLst/>
          </a:prstGeom>
          <a:noFill/>
        </p:spPr>
        <p:txBody>
          <a:bodyPr wrap="square">
            <a:spAutoFit/>
          </a:bodyPr>
          <a:lstStyle/>
          <a:p>
            <a:r>
              <a:rPr lang="en-US" sz="2400" b="1" dirty="0">
                <a:solidFill>
                  <a:schemeClr val="accent5"/>
                </a:solidFill>
                <a:latin typeface="+mj-lt"/>
              </a:rPr>
              <a:t>Conclusion</a:t>
            </a:r>
          </a:p>
          <a:p>
            <a:pPr marL="342900" indent="-342900">
              <a:buFont typeface="Arial" panose="020B0604020202020204" pitchFamily="34" charset="0"/>
              <a:buChar char="•"/>
            </a:pPr>
            <a:r>
              <a:rPr lang="en-US" sz="2400" b="1" dirty="0">
                <a:solidFill>
                  <a:schemeClr val="accent3"/>
                </a:solidFill>
              </a:rPr>
              <a:t>The system effectively detects objects using a radar sensor and aligns the pinpoint sensor for validation.</a:t>
            </a:r>
          </a:p>
          <a:p>
            <a:pPr marL="342900" indent="-342900">
              <a:buFont typeface="Arial" panose="020B0604020202020204" pitchFamily="34" charset="0"/>
              <a:buChar char="•"/>
            </a:pPr>
            <a:r>
              <a:rPr lang="en-US" sz="2400" b="1" dirty="0">
                <a:solidFill>
                  <a:schemeClr val="accent3"/>
                </a:solidFill>
              </a:rPr>
              <a:t>It demonstrates efficient scanning and object localization within a defined range.</a:t>
            </a:r>
          </a:p>
          <a:p>
            <a:pPr>
              <a:buFont typeface="Arial" panose="020B0604020202020204" pitchFamily="34" charset="0"/>
              <a:buChar char="•"/>
            </a:pPr>
            <a:endParaRPr lang="en-US" sz="2400" b="1" dirty="0">
              <a:solidFill>
                <a:schemeClr val="accent3"/>
              </a:solidFill>
            </a:endParaRPr>
          </a:p>
          <a:p>
            <a:r>
              <a:rPr lang="en-US" sz="2400" b="1" dirty="0">
                <a:solidFill>
                  <a:schemeClr val="accent5"/>
                </a:solidFill>
                <a:latin typeface="+mj-lt"/>
              </a:rPr>
              <a:t>Future Enhancements</a:t>
            </a:r>
          </a:p>
          <a:p>
            <a:pPr marL="342900" indent="-342900">
              <a:buFont typeface="Arial" panose="020B0604020202020204" pitchFamily="34" charset="0"/>
              <a:buChar char="•"/>
            </a:pPr>
            <a:r>
              <a:rPr lang="en-US" sz="2400" b="1" dirty="0">
                <a:solidFill>
                  <a:schemeClr val="accent3"/>
                </a:solidFill>
              </a:rPr>
              <a:t>Integrate multiple pinpoint sensors for enhanced accuracy.</a:t>
            </a:r>
          </a:p>
          <a:p>
            <a:pPr marL="342900" indent="-342900">
              <a:buFont typeface="Arial" panose="020B0604020202020204" pitchFamily="34" charset="0"/>
              <a:buChar char="•"/>
            </a:pPr>
            <a:r>
              <a:rPr lang="en-US" sz="2400" b="1" dirty="0">
                <a:solidFill>
                  <a:schemeClr val="accent3"/>
                </a:solidFill>
              </a:rPr>
              <a:t>Utilize LiDAR technology for improved range, precision, and 3D mapping capabilities.</a:t>
            </a:r>
          </a:p>
          <a:p>
            <a:pPr marL="342900" indent="-342900">
              <a:buFont typeface="Arial" panose="020B0604020202020204" pitchFamily="34" charset="0"/>
              <a:buChar char="•"/>
            </a:pPr>
            <a:r>
              <a:rPr lang="en-US" sz="2400" b="1" dirty="0">
                <a:solidFill>
                  <a:schemeClr val="accent3"/>
                </a:solidFill>
              </a:rPr>
              <a:t>Add wireless communication to transmit data remotely.</a:t>
            </a:r>
          </a:p>
          <a:p>
            <a:pPr marL="342900" indent="-342900">
              <a:buFont typeface="Arial" panose="020B0604020202020204" pitchFamily="34" charset="0"/>
              <a:buChar char="•"/>
            </a:pPr>
            <a:r>
              <a:rPr lang="en-US" sz="2400" b="1" dirty="0">
                <a:solidFill>
                  <a:schemeClr val="accent3"/>
                </a:solidFill>
              </a:rPr>
              <a:t>Implement AI for advanced object classification.</a:t>
            </a:r>
          </a:p>
        </p:txBody>
      </p:sp>
    </p:spTree>
    <p:extLst>
      <p:ext uri="{BB962C8B-B14F-4D97-AF65-F5344CB8AC3E}">
        <p14:creationId xmlns:p14="http://schemas.microsoft.com/office/powerpoint/2010/main" val="24057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444911" y="2953062"/>
            <a:ext cx="5820977" cy="944380"/>
          </a:xfrm>
        </p:spPr>
        <p:txBody>
          <a:bodyPr/>
          <a:lstStyle/>
          <a:p>
            <a:r>
              <a:rPr lang="en-US" sz="6000" b="1" dirty="0"/>
              <a:t>THANK YOU !</a:t>
            </a:r>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777732"/>
          </a:xfrm>
        </p:spPr>
        <p:txBody>
          <a:bodyPr/>
          <a:lstStyle/>
          <a:p>
            <a:r>
              <a:rPr lang="en-US" b="1" dirty="0">
                <a:solidFill>
                  <a:schemeClr val="accent5"/>
                </a:solidFill>
              </a:rPr>
              <a:t>Automatic Air Defense System</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2076928" y="1750359"/>
            <a:ext cx="8305937" cy="3543536"/>
          </a:xfrm>
        </p:spPr>
        <p:txBody>
          <a:bodyPr/>
          <a:lstStyle/>
          <a:p>
            <a:r>
              <a:rPr lang="en-US" sz="2400" b="1" cap="none" dirty="0"/>
              <a:t>Overview</a:t>
            </a:r>
          </a:p>
          <a:p>
            <a:endParaRPr lang="en-US" sz="2000" cap="none" dirty="0"/>
          </a:p>
          <a:p>
            <a:pPr algn="just"/>
            <a:r>
              <a:rPr lang="en-US" sz="2000" b="1" cap="none" dirty="0">
                <a:solidFill>
                  <a:srgbClr val="00B0F0"/>
                </a:solidFill>
                <a:latin typeface="+mn-lt"/>
              </a:rPr>
              <a:t>The purpose of this presentation is to provide an overview of an automatic air defense system that utilizes the HC-SR04 ultrasonic sensor to detect, track, and respond to aerial threats. </a:t>
            </a:r>
            <a:endParaRPr lang="en-US" sz="2400" b="1" dirty="0">
              <a:solidFill>
                <a:srgbClr val="00B0F0"/>
              </a:solidFill>
            </a:endParaRPr>
          </a:p>
          <a:p>
            <a:endParaRPr lang="en-US" sz="2000" cap="none" dirty="0"/>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a:t>
            </a:fld>
            <a:endParaRPr lang="en-US" dirty="0"/>
          </a:p>
        </p:txBody>
      </p:sp>
    </p:spTree>
    <p:extLst>
      <p:ext uri="{BB962C8B-B14F-4D97-AF65-F5344CB8AC3E}">
        <p14:creationId xmlns:p14="http://schemas.microsoft.com/office/powerpoint/2010/main" val="139719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312B18-3361-68A4-AE48-85BB25E261CB}"/>
              </a:ext>
            </a:extLst>
          </p:cNvPr>
          <p:cNvSpPr>
            <a:spLocks noGrp="1"/>
          </p:cNvSpPr>
          <p:nvPr>
            <p:ph type="subTitle" idx="1"/>
          </p:nvPr>
        </p:nvSpPr>
        <p:spPr>
          <a:xfrm>
            <a:off x="321868" y="717755"/>
            <a:ext cx="11562303" cy="5154725"/>
          </a:xfrm>
        </p:spPr>
        <p:txBody>
          <a:bodyPr/>
          <a:lstStyle/>
          <a:p>
            <a:pPr algn="l"/>
            <a:endParaRPr lang="en-US" sz="2000" b="1" dirty="0">
              <a:solidFill>
                <a:schemeClr val="accent5"/>
              </a:solidFill>
            </a:endParaRPr>
          </a:p>
          <a:p>
            <a:pPr algn="l"/>
            <a:r>
              <a:rPr lang="en-US" sz="2000" b="1" dirty="0">
                <a:solidFill>
                  <a:schemeClr val="accent5"/>
                </a:solidFill>
                <a:latin typeface="Arial Black" panose="020B0A04020102020204" pitchFamily="34" charset="0"/>
              </a:rPr>
              <a:t>Problem Statement</a:t>
            </a:r>
          </a:p>
          <a:p>
            <a:pPr algn="l"/>
            <a:r>
              <a:rPr lang="en-US" sz="2000" b="1" dirty="0">
                <a:latin typeface="+mn-lt"/>
              </a:rPr>
              <a:t>The goal is to develop an object detection system using ultrasonic sensors that scans the environment, detects objects, and verifies their presence with precision.</a:t>
            </a:r>
          </a:p>
          <a:p>
            <a:pPr algn="l"/>
            <a:endParaRPr lang="en-US" sz="1800" b="1" dirty="0">
              <a:solidFill>
                <a:schemeClr val="accent5"/>
              </a:solidFill>
              <a:latin typeface="+mn-lt"/>
            </a:endParaRPr>
          </a:p>
          <a:p>
            <a:pPr algn="l"/>
            <a:r>
              <a:rPr lang="en-US" sz="2000" b="1" dirty="0">
                <a:solidFill>
                  <a:schemeClr val="accent5"/>
                </a:solidFill>
                <a:latin typeface="Arial Black" panose="020B0A04020102020204" pitchFamily="34" charset="0"/>
              </a:rPr>
              <a:t>Methodology</a:t>
            </a:r>
          </a:p>
          <a:p>
            <a:pPr algn="l"/>
            <a:r>
              <a:rPr lang="en-US" sz="2000" b="1" dirty="0">
                <a:latin typeface="+mn-lt"/>
              </a:rPr>
              <a:t>The system uses a radar ultrasonic sensor for initial scanning and a pinpoint sensor for validation. The radar servo sweeps across a specified range, detecting objects within 20 cm, while the pinpoint sensor aligns to verify detection. The servo motors are controlled, and distances are measured using ultrasonic pulses.</a:t>
            </a:r>
          </a:p>
          <a:p>
            <a:pPr algn="l"/>
            <a:endParaRPr lang="en-IN" sz="5400" b="1" dirty="0">
              <a:latin typeface="+mn-lt"/>
            </a:endParaRPr>
          </a:p>
        </p:txBody>
      </p:sp>
      <p:sp>
        <p:nvSpPr>
          <p:cNvPr id="4" name="Slide Number Placeholder 3">
            <a:extLst>
              <a:ext uri="{FF2B5EF4-FFF2-40B4-BE49-F238E27FC236}">
                <a16:creationId xmlns:a16="http://schemas.microsoft.com/office/drawing/2014/main" id="{6F308586-0269-F3C5-2AAB-836EE22CEE3E}"/>
              </a:ext>
            </a:extLst>
          </p:cNvPr>
          <p:cNvSpPr>
            <a:spLocks noGrp="1"/>
          </p:cNvSpPr>
          <p:nvPr>
            <p:ph type="sldNum" sz="quarter" idx="12"/>
          </p:nvPr>
        </p:nvSpPr>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87613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802640" y="367545"/>
            <a:ext cx="4891723" cy="848688"/>
          </a:xfrm>
        </p:spPr>
        <p:txBody>
          <a:bodyPr/>
          <a:lstStyle/>
          <a:p>
            <a:r>
              <a:rPr lang="en-US" sz="2800" b="1" dirty="0">
                <a:solidFill>
                  <a:schemeClr val="accent3">
                    <a:lumMod val="75000"/>
                  </a:schemeClr>
                </a:solidFill>
              </a:rPr>
              <a:t>Introduction to Air Defense Systems</a:t>
            </a:r>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37097" y="1639694"/>
            <a:ext cx="6055361" cy="4354705"/>
          </a:xfrm>
        </p:spPr>
        <p:txBody>
          <a:bodyPr/>
          <a:lstStyle/>
          <a:p>
            <a:pPr marL="514350" indent="-514350">
              <a:buFont typeface="+mj-lt"/>
              <a:buAutoNum type="arabicPeriod"/>
            </a:pPr>
            <a:r>
              <a:rPr lang="en-US" sz="2400" cap="none" dirty="0"/>
              <a:t> </a:t>
            </a:r>
            <a:r>
              <a:rPr lang="en-US" sz="2400" b="1" cap="none" dirty="0"/>
              <a:t>Threat detections</a:t>
            </a:r>
          </a:p>
          <a:p>
            <a:pPr marL="800100" lvl="1" indent="-342900" algn="just">
              <a:buFont typeface="Arial" panose="020B0604020202020204" pitchFamily="34" charset="0"/>
              <a:buChar char="•"/>
            </a:pPr>
            <a:r>
              <a:rPr lang="en-US" b="1" dirty="0">
                <a:solidFill>
                  <a:schemeClr val="accent5"/>
                </a:solidFill>
              </a:rPr>
              <a:t>Identify and classify potential threats in the airspace using advanced sensors and algorithms.</a:t>
            </a:r>
          </a:p>
          <a:p>
            <a:pPr marL="514350" indent="-514350">
              <a:buFont typeface="+mj-lt"/>
              <a:buAutoNum type="arabicPeriod"/>
            </a:pPr>
            <a:r>
              <a:rPr lang="en-US" sz="2400" b="1" cap="none" dirty="0"/>
              <a:t>Tracking and Targeting</a:t>
            </a:r>
          </a:p>
          <a:p>
            <a:pPr marL="800100" lvl="1" indent="-342900" algn="just">
              <a:buFont typeface="Arial" panose="020B0604020202020204" pitchFamily="34" charset="0"/>
              <a:buChar char="•"/>
            </a:pPr>
            <a:r>
              <a:rPr lang="en-US" b="1" dirty="0">
                <a:solidFill>
                  <a:schemeClr val="accent5"/>
                </a:solidFill>
              </a:rPr>
              <a:t>Continuously monitor and precisely track the location and movement of detected threats.</a:t>
            </a:r>
          </a:p>
          <a:p>
            <a:pPr marL="514350" indent="-514350">
              <a:buFont typeface="+mj-lt"/>
              <a:buAutoNum type="arabicPeriod"/>
            </a:pPr>
            <a:r>
              <a:rPr lang="en-US" sz="2400" b="1" cap="none" dirty="0"/>
              <a:t>Defensive Response</a:t>
            </a:r>
            <a:endParaRPr lang="en-US" sz="1200" b="1" cap="none" dirty="0"/>
          </a:p>
          <a:p>
            <a:pPr marL="742950" lvl="1" indent="-285750" algn="just">
              <a:buFont typeface="Arial" panose="020B0604020202020204" pitchFamily="34" charset="0"/>
              <a:buChar char="•"/>
            </a:pPr>
            <a:r>
              <a:rPr lang="en-US" b="1" cap="none" dirty="0">
                <a:solidFill>
                  <a:schemeClr val="accent5"/>
                </a:solidFill>
                <a:latin typeface="+mn-lt"/>
                <a:cs typeface="Arial" panose="020B0604020202020204" pitchFamily="34" charset="0"/>
              </a:rPr>
              <a:t>Initiate a controlled and effective defensive response, such as launching countermeasures or activating physical barriers.</a:t>
            </a:r>
          </a:p>
          <a:p>
            <a:pPr marL="971550" lvl="1" indent="-514350">
              <a:buFont typeface="Arial" panose="020B0604020202020204" pitchFamily="34" charset="0"/>
              <a:buChar char="•"/>
            </a:pPr>
            <a:endParaRPr lang="en-US" sz="1200" cap="none" dirty="0"/>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9" y="309058"/>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pic>
        <p:nvPicPr>
          <p:cNvPr id="1034" name="Picture 10">
            <a:extLst>
              <a:ext uri="{FF2B5EF4-FFF2-40B4-BE49-F238E27FC236}">
                <a16:creationId xmlns:a16="http://schemas.microsoft.com/office/drawing/2014/main" id="{F531583F-CEC6-3ADD-2F92-5F676CF25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0565" y="569626"/>
            <a:ext cx="4811842" cy="5656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144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832023" cy="1656304"/>
          </a:xfrm>
        </p:spPr>
        <p:txBody>
          <a:bodyPr/>
          <a:lstStyle/>
          <a:p>
            <a:pPr algn="ctr"/>
            <a:r>
              <a:rPr lang="en-US" sz="2800" b="1" dirty="0"/>
              <a:t>Ultrasonic Sensor: Working Principle and Applications</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pPr marL="0" indent="0">
              <a:buNone/>
            </a:pPr>
            <a:r>
              <a:rPr lang="en-US" dirty="0"/>
              <a:t> </a:t>
            </a:r>
            <a:r>
              <a:rPr lang="en-US" sz="2800" b="1" u="sng" dirty="0">
                <a:solidFill>
                  <a:schemeClr val="accent6"/>
                </a:solidFill>
              </a:rPr>
              <a:t>Ultrasonic Waves</a:t>
            </a:r>
          </a:p>
          <a:p>
            <a:r>
              <a:rPr lang="en-US" b="1" dirty="0">
                <a:solidFill>
                  <a:schemeClr val="accent4"/>
                </a:solidFill>
              </a:rPr>
              <a:t>The sensor emits ultrasonic waves that bounce off objects, measuring the time of flight to determine distance.</a:t>
            </a:r>
          </a:p>
          <a:p>
            <a:pPr marL="0" indent="0">
              <a:buNone/>
            </a:pPr>
            <a:r>
              <a:rPr lang="en-US" sz="2800" b="1" dirty="0">
                <a:solidFill>
                  <a:srgbClr val="7030A0"/>
                </a:solidFill>
              </a:rPr>
              <a:t> </a:t>
            </a:r>
            <a:r>
              <a:rPr lang="en-US" sz="2800" b="1" u="sng" dirty="0">
                <a:solidFill>
                  <a:schemeClr val="accent6"/>
                </a:solidFill>
              </a:rPr>
              <a:t>Applications</a:t>
            </a:r>
          </a:p>
          <a:p>
            <a:r>
              <a:rPr lang="en-US" b="1" dirty="0">
                <a:solidFill>
                  <a:schemeClr val="accent4"/>
                </a:solidFill>
              </a:rPr>
              <a:t>Used in various applications, including robotics, obstacle detection, and distance measurement systems.</a:t>
            </a:r>
          </a:p>
          <a:p>
            <a:endParaRPr lang="en-US" dirty="0">
              <a:solidFill>
                <a:schemeClr val="accent4"/>
              </a:solidFill>
            </a:endParaRPr>
          </a:p>
          <a:p>
            <a:pPr marL="0" indent="0">
              <a:buNone/>
            </a:pPr>
            <a:endParaRPr lang="en-US"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pic>
        <p:nvPicPr>
          <p:cNvPr id="2052" name="Picture 4" descr="Ultrasonic Sensor">
            <a:extLst>
              <a:ext uri="{FF2B5EF4-FFF2-40B4-BE49-F238E27FC236}">
                <a16:creationId xmlns:a16="http://schemas.microsoft.com/office/drawing/2014/main" id="{1A936EE0-625D-0D6B-7F89-1BF408C4DEF2}"/>
              </a:ext>
            </a:extLst>
          </p:cNvPr>
          <p:cNvPicPr>
            <a:picLocks noChangeAspect="1" noChangeArrowheads="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88549" y="2091206"/>
            <a:ext cx="2015006"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63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854792"/>
            <a:ext cx="9667462" cy="924672"/>
          </a:xfrm>
        </p:spPr>
        <p:txBody>
          <a:bodyPr/>
          <a:lstStyle/>
          <a:p>
            <a:pPr algn="ctr"/>
            <a:r>
              <a:rPr lang="en-IN" sz="2800" b="1" dirty="0"/>
              <a:t>Arduino UNO Microcontroller: Programming and Integration</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4015098" cy="3528397"/>
          </a:xfrm>
        </p:spPr>
        <p:txBody>
          <a:bodyPr/>
          <a:lstStyle/>
          <a:p>
            <a:pPr algn="ctr"/>
            <a:r>
              <a:rPr lang="en-US" dirty="0"/>
              <a:t> </a:t>
            </a:r>
            <a:r>
              <a:rPr lang="en-IN" sz="2800" b="1" dirty="0">
                <a:solidFill>
                  <a:schemeClr val="accent5"/>
                </a:solidFill>
              </a:rPr>
              <a:t>Arduino UNO</a:t>
            </a:r>
          </a:p>
          <a:p>
            <a:r>
              <a:rPr lang="en-IN" sz="2000" b="1" dirty="0">
                <a:solidFill>
                  <a:srgbClr val="00B0F0"/>
                </a:solidFill>
              </a:rPr>
              <a:t>The Arduino UNO is a popular microcontroller platform for which offers a user-friendly environment for programming and controlling electronic devices.</a:t>
            </a:r>
          </a:p>
          <a:p>
            <a:endParaRPr lang="en-US" dirty="0"/>
          </a:p>
        </p:txBody>
      </p:sp>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a:xfrm>
            <a:off x="6995159" y="2474811"/>
            <a:ext cx="4227332" cy="3528397"/>
          </a:xfrm>
        </p:spPr>
        <p:txBody>
          <a:bodyPr/>
          <a:lstStyle/>
          <a:p>
            <a:pPr algn="ctr"/>
            <a:r>
              <a:rPr lang="en-US" sz="2800" dirty="0">
                <a:solidFill>
                  <a:srgbClr val="00B0F0"/>
                </a:solidFill>
              </a:rPr>
              <a:t> </a:t>
            </a:r>
            <a:r>
              <a:rPr lang="en-IN" sz="2800" b="1" dirty="0">
                <a:solidFill>
                  <a:schemeClr val="accent5"/>
                </a:solidFill>
              </a:rPr>
              <a:t>Programming</a:t>
            </a:r>
          </a:p>
          <a:p>
            <a:r>
              <a:rPr lang="en-US" sz="2000" b="1" dirty="0">
                <a:solidFill>
                  <a:srgbClr val="00B0F0"/>
                </a:solidFill>
              </a:rPr>
              <a:t>The Arduino IDE allows users to write code in C++, enabling control of the sensor data and the servo motors.</a:t>
            </a:r>
          </a:p>
          <a:p>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spTree>
    <p:extLst>
      <p:ext uri="{BB962C8B-B14F-4D97-AF65-F5344CB8AC3E}">
        <p14:creationId xmlns:p14="http://schemas.microsoft.com/office/powerpoint/2010/main" val="107360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0C2C9D-0094-82FE-20F7-E10CF4C7CA18}"/>
              </a:ext>
            </a:extLst>
          </p:cNvPr>
          <p:cNvSpPr>
            <a:spLocks noGrp="1"/>
          </p:cNvSpPr>
          <p:nvPr>
            <p:ph type="sldNum" sz="quarter" idx="12"/>
          </p:nvPr>
        </p:nvSpPr>
        <p:spPr/>
        <p:txBody>
          <a:bodyPr/>
          <a:lstStyle/>
          <a:p>
            <a:fld id="{FE024F78-56A6-7740-B68D-8D4D026EDF3F}" type="slidenum">
              <a:rPr lang="en-US" smtClean="0"/>
              <a:pPr/>
              <a:t>7</a:t>
            </a:fld>
            <a:endParaRPr lang="en-US" dirty="0"/>
          </a:p>
        </p:txBody>
      </p:sp>
      <p:sp>
        <p:nvSpPr>
          <p:cNvPr id="5" name="TextBox 4">
            <a:extLst>
              <a:ext uri="{FF2B5EF4-FFF2-40B4-BE49-F238E27FC236}">
                <a16:creationId xmlns:a16="http://schemas.microsoft.com/office/drawing/2014/main" id="{5A39B289-1E42-F092-CE5C-9F902BE83CBD}"/>
              </a:ext>
            </a:extLst>
          </p:cNvPr>
          <p:cNvSpPr txBox="1"/>
          <p:nvPr/>
        </p:nvSpPr>
        <p:spPr>
          <a:xfrm>
            <a:off x="1435510" y="458956"/>
            <a:ext cx="9320980" cy="5940088"/>
          </a:xfrm>
          <a:prstGeom prst="rect">
            <a:avLst/>
          </a:prstGeom>
          <a:noFill/>
        </p:spPr>
        <p:txBody>
          <a:bodyPr wrap="square" rtlCol="0">
            <a:spAutoFit/>
          </a:bodyPr>
          <a:lstStyle/>
          <a:p>
            <a:r>
              <a:rPr lang="en-US" sz="2000" b="1" dirty="0">
                <a:solidFill>
                  <a:schemeClr val="accent3"/>
                </a:solidFill>
                <a:latin typeface="+mj-lt"/>
              </a:rPr>
              <a:t>Algorithm Summary</a:t>
            </a:r>
            <a:endParaRPr lang="en-US" b="1" dirty="0">
              <a:solidFill>
                <a:schemeClr val="accent3"/>
              </a:solidFill>
              <a:latin typeface="+mj-lt"/>
            </a:endParaRPr>
          </a:p>
          <a:p>
            <a:pPr>
              <a:buFont typeface="+mj-lt"/>
              <a:buAutoNum type="arabicPeriod"/>
            </a:pPr>
            <a:r>
              <a:rPr lang="en-US" b="1" dirty="0">
                <a:solidFill>
                  <a:schemeClr val="accent3"/>
                </a:solidFill>
              </a:rPr>
              <a:t>Setup</a:t>
            </a:r>
            <a:r>
              <a:rPr lang="en-US" sz="2000" b="1" dirty="0">
                <a:solidFill>
                  <a:schemeClr val="accent3"/>
                </a:solidFill>
              </a:rPr>
              <a:t>:</a:t>
            </a:r>
            <a:endParaRPr lang="en-US" sz="2000" dirty="0">
              <a:solidFill>
                <a:schemeClr val="accent3"/>
              </a:solidFill>
            </a:endParaRPr>
          </a:p>
          <a:p>
            <a:pPr marL="742950" lvl="1" indent="-285750">
              <a:buFont typeface="+mj-lt"/>
              <a:buAutoNum type="arabicPeriod"/>
            </a:pPr>
            <a:r>
              <a:rPr lang="en-US" sz="2000" b="1" dirty="0">
                <a:solidFill>
                  <a:schemeClr val="accent5"/>
                </a:solidFill>
              </a:rPr>
              <a:t>We set the pins for two ultrasonic sensors (Radar and Pinpoint) and two servo motors.</a:t>
            </a:r>
          </a:p>
          <a:p>
            <a:pPr marL="742950" lvl="1" indent="-285750">
              <a:buFont typeface="+mj-lt"/>
              <a:buAutoNum type="arabicPeriod"/>
            </a:pPr>
            <a:r>
              <a:rPr lang="en-US" sz="2000" b="1" dirty="0">
                <a:solidFill>
                  <a:schemeClr val="accent5"/>
                </a:solidFill>
              </a:rPr>
              <a:t>Initialize serial communication and set servos to their starting positions.</a:t>
            </a:r>
          </a:p>
          <a:p>
            <a:pPr>
              <a:buFont typeface="+mj-lt"/>
              <a:buAutoNum type="arabicPeriod"/>
            </a:pPr>
            <a:r>
              <a:rPr lang="en-US" sz="2000" b="1" dirty="0">
                <a:solidFill>
                  <a:schemeClr val="accent3"/>
                </a:solidFill>
              </a:rPr>
              <a:t>Main Loop:</a:t>
            </a:r>
          </a:p>
          <a:p>
            <a:pPr marL="742950" lvl="1" indent="-285750">
              <a:buFont typeface="+mj-lt"/>
              <a:buAutoNum type="arabicPeriod"/>
            </a:pPr>
            <a:r>
              <a:rPr lang="en-US" sz="2000" b="1" dirty="0">
                <a:solidFill>
                  <a:schemeClr val="accent5"/>
                </a:solidFill>
              </a:rPr>
              <a:t>The radar servo sweeps within a defined angle range (15° to 165°).</a:t>
            </a:r>
          </a:p>
          <a:p>
            <a:pPr marL="742950" lvl="1" indent="-285750">
              <a:buFont typeface="+mj-lt"/>
              <a:buAutoNum type="arabicPeriod"/>
            </a:pPr>
            <a:r>
              <a:rPr lang="en-US" sz="2000" b="1" dirty="0">
                <a:solidFill>
                  <a:schemeClr val="accent5"/>
                </a:solidFill>
              </a:rPr>
              <a:t>We now measure distance using the radar sensor.</a:t>
            </a:r>
          </a:p>
          <a:p>
            <a:pPr marL="742950" lvl="1" indent="-285750">
              <a:buFont typeface="+mj-lt"/>
              <a:buAutoNum type="arabicPeriod"/>
            </a:pPr>
            <a:r>
              <a:rPr lang="en-US" sz="2000" b="1" dirty="0">
                <a:solidFill>
                  <a:schemeClr val="accent5"/>
                </a:solidFill>
              </a:rPr>
              <a:t>If the radar detects an object (≤20 cm), align the pinpoint servo to the radar's angle.</a:t>
            </a:r>
          </a:p>
          <a:p>
            <a:pPr marL="742950" lvl="1" indent="-285750">
              <a:buFont typeface="+mj-lt"/>
              <a:buAutoNum type="arabicPeriod"/>
            </a:pPr>
            <a:r>
              <a:rPr lang="en-US" sz="2000" b="1" dirty="0">
                <a:solidFill>
                  <a:schemeClr val="accent5"/>
                </a:solidFill>
              </a:rPr>
              <a:t>Verify the object's presence with the pinpoint sensor and log the result.</a:t>
            </a:r>
          </a:p>
          <a:p>
            <a:pPr marL="742950" lvl="1" indent="-285750">
              <a:buFont typeface="+mj-lt"/>
              <a:buAutoNum type="arabicPeriod"/>
            </a:pPr>
            <a:r>
              <a:rPr lang="en-US" sz="2000" b="1" dirty="0">
                <a:solidFill>
                  <a:schemeClr val="accent5"/>
                </a:solidFill>
              </a:rPr>
              <a:t>Adjust the radar angle for continuous sweeping (increment or decrement).</a:t>
            </a:r>
          </a:p>
          <a:p>
            <a:pPr>
              <a:buFont typeface="+mj-lt"/>
              <a:buAutoNum type="arabicPeriod"/>
            </a:pPr>
            <a:r>
              <a:rPr lang="en-US" sz="2000" b="1" dirty="0">
                <a:solidFill>
                  <a:schemeClr val="accent3"/>
                </a:solidFill>
              </a:rPr>
              <a:t>Distance Calculation Function:</a:t>
            </a:r>
          </a:p>
          <a:p>
            <a:pPr marL="742950" lvl="1" indent="-285750">
              <a:buFont typeface="+mj-lt"/>
              <a:buAutoNum type="arabicPeriod"/>
            </a:pPr>
            <a:r>
              <a:rPr lang="en-US" sz="2000" b="1" dirty="0">
                <a:solidFill>
                  <a:schemeClr val="accent5"/>
                </a:solidFill>
              </a:rPr>
              <a:t>Trigger an ultrasonic pulse.</a:t>
            </a:r>
          </a:p>
          <a:p>
            <a:pPr marL="742950" lvl="1" indent="-285750">
              <a:buFont typeface="+mj-lt"/>
              <a:buAutoNum type="arabicPeriod"/>
            </a:pPr>
            <a:r>
              <a:rPr lang="en-US" sz="2000" b="1" dirty="0">
                <a:solidFill>
                  <a:schemeClr val="accent5"/>
                </a:solidFill>
              </a:rPr>
              <a:t>Measure the echo duration.</a:t>
            </a:r>
          </a:p>
          <a:p>
            <a:pPr marL="742950" lvl="1" indent="-285750">
              <a:buFont typeface="+mj-lt"/>
              <a:buAutoNum type="arabicPeriod"/>
            </a:pPr>
            <a:r>
              <a:rPr lang="en-US" sz="2000" b="1" dirty="0">
                <a:solidFill>
                  <a:schemeClr val="accent5"/>
                </a:solidFill>
              </a:rPr>
              <a:t>Calculate distance in cm using the formula: distance=duration×0.034/2</a:t>
            </a:r>
          </a:p>
        </p:txBody>
      </p:sp>
    </p:spTree>
    <p:extLst>
      <p:ext uri="{BB962C8B-B14F-4D97-AF65-F5344CB8AC3E}">
        <p14:creationId xmlns:p14="http://schemas.microsoft.com/office/powerpoint/2010/main" val="1369730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9F332-49CF-7BB6-A31B-ACCAEE7651F4}"/>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2E991370-5534-FD3F-F49C-5A6DC4E2566C}"/>
              </a:ext>
            </a:extLst>
          </p:cNvPr>
          <p:cNvSpPr/>
          <p:nvPr/>
        </p:nvSpPr>
        <p:spPr>
          <a:xfrm>
            <a:off x="1927123" y="1386348"/>
            <a:ext cx="8298425" cy="50046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1CEECAAB-88A7-7235-08EF-6DB1B72910E2}"/>
              </a:ext>
            </a:extLst>
          </p:cNvPr>
          <p:cNvSpPr>
            <a:spLocks noGrp="1"/>
          </p:cNvSpPr>
          <p:nvPr>
            <p:ph type="sldNum" sz="quarter" idx="12"/>
          </p:nvPr>
        </p:nvSpPr>
        <p:spPr/>
        <p:txBody>
          <a:bodyPr/>
          <a:lstStyle/>
          <a:p>
            <a:fld id="{FE024F78-56A6-7740-B68D-8D4D026EDF3F}" type="slidenum">
              <a:rPr lang="en-US" smtClean="0"/>
              <a:pPr/>
              <a:t>8</a:t>
            </a:fld>
            <a:endParaRPr lang="en-US" dirty="0"/>
          </a:p>
        </p:txBody>
      </p:sp>
      <p:pic>
        <p:nvPicPr>
          <p:cNvPr id="3" name="Picture 2">
            <a:extLst>
              <a:ext uri="{FF2B5EF4-FFF2-40B4-BE49-F238E27FC236}">
                <a16:creationId xmlns:a16="http://schemas.microsoft.com/office/drawing/2014/main" id="{9B7EA9CE-D5B8-FF35-67FE-7733BA616895}"/>
              </a:ext>
            </a:extLst>
          </p:cNvPr>
          <p:cNvPicPr>
            <a:picLocks noChangeAspect="1"/>
          </p:cNvPicPr>
          <p:nvPr/>
        </p:nvPicPr>
        <p:blipFill>
          <a:blip r:embed="rId2"/>
          <a:stretch>
            <a:fillRect/>
          </a:stretch>
        </p:blipFill>
        <p:spPr>
          <a:xfrm>
            <a:off x="2143432" y="1567056"/>
            <a:ext cx="7905136" cy="4643204"/>
          </a:xfrm>
          <a:prstGeom prst="rect">
            <a:avLst/>
          </a:prstGeom>
        </p:spPr>
      </p:pic>
      <p:sp>
        <p:nvSpPr>
          <p:cNvPr id="7" name="TextBox 6">
            <a:extLst>
              <a:ext uri="{FF2B5EF4-FFF2-40B4-BE49-F238E27FC236}">
                <a16:creationId xmlns:a16="http://schemas.microsoft.com/office/drawing/2014/main" id="{5AF08C61-B44F-8007-B5F4-D75C030DAEBF}"/>
              </a:ext>
            </a:extLst>
          </p:cNvPr>
          <p:cNvSpPr txBox="1"/>
          <p:nvPr/>
        </p:nvSpPr>
        <p:spPr>
          <a:xfrm>
            <a:off x="3212120" y="747269"/>
            <a:ext cx="5928851" cy="738664"/>
          </a:xfrm>
          <a:prstGeom prst="rect">
            <a:avLst/>
          </a:prstGeom>
          <a:noFill/>
        </p:spPr>
        <p:txBody>
          <a:bodyPr wrap="square" rtlCol="0">
            <a:spAutoFit/>
          </a:bodyPr>
          <a:lstStyle/>
          <a:p>
            <a:r>
              <a:rPr lang="en-IN" sz="2400" b="1" dirty="0">
                <a:solidFill>
                  <a:schemeClr val="accent3"/>
                </a:solidFill>
                <a:latin typeface="+mj-lt"/>
              </a:rPr>
              <a:t>CIRCUIT DIAGRAM –</a:t>
            </a:r>
          </a:p>
          <a:p>
            <a:endParaRPr lang="en-IN" b="1" dirty="0">
              <a:solidFill>
                <a:schemeClr val="accent3"/>
              </a:solidFill>
              <a:latin typeface="+mj-lt"/>
            </a:endParaRPr>
          </a:p>
        </p:txBody>
      </p:sp>
    </p:spTree>
    <p:extLst>
      <p:ext uri="{BB962C8B-B14F-4D97-AF65-F5344CB8AC3E}">
        <p14:creationId xmlns:p14="http://schemas.microsoft.com/office/powerpoint/2010/main" val="107657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F86B28-5D42-22EF-E658-D4B8DA5B98AE}"/>
              </a:ext>
            </a:extLst>
          </p:cNvPr>
          <p:cNvPicPr>
            <a:picLocks noChangeAspect="1"/>
          </p:cNvPicPr>
          <p:nvPr/>
        </p:nvPicPr>
        <p:blipFill>
          <a:blip r:embed="rId3"/>
          <a:stretch>
            <a:fillRect/>
          </a:stretch>
        </p:blipFill>
        <p:spPr>
          <a:xfrm>
            <a:off x="6790973" y="2342339"/>
            <a:ext cx="4578735" cy="600159"/>
          </a:xfrm>
          <a:prstGeom prst="rect">
            <a:avLst/>
          </a:prstGeom>
        </p:spPr>
      </p:pic>
      <p:pic>
        <p:nvPicPr>
          <p:cNvPr id="6" name="Picture Placeholder 5" descr="A blue and purple spiral">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4" cstate="screen">
            <a:extLst>
              <a:ext uri="{28A0092B-C50C-407E-A947-70E740481C1C}">
                <a14:useLocalDpi xmlns:a14="http://schemas.microsoft.com/office/drawing/2010/main"/>
              </a:ext>
            </a:extLst>
          </a:blip>
          <a:srcRect t="202" b="202"/>
          <a:stretch/>
        </p:blipFill>
        <p:spPr>
          <a:xfrm>
            <a:off x="336547" y="384084"/>
            <a:ext cx="5303640" cy="6184900"/>
          </a:xfrm>
        </p:spPr>
      </p:pic>
      <p:sp>
        <p:nvSpPr>
          <p:cNvPr id="3" name="Content Placeholder 2">
            <a:extLst>
              <a:ext uri="{FF2B5EF4-FFF2-40B4-BE49-F238E27FC236}">
                <a16:creationId xmlns:a16="http://schemas.microsoft.com/office/drawing/2014/main" id="{FB2F5F9A-B16D-CA49-7F40-A0142E41DC56}"/>
              </a:ext>
            </a:extLst>
          </p:cNvPr>
          <p:cNvSpPr>
            <a:spLocks noGrp="1"/>
          </p:cNvSpPr>
          <p:nvPr>
            <p:ph sz="quarter" idx="36"/>
          </p:nvPr>
        </p:nvSpPr>
        <p:spPr>
          <a:xfrm>
            <a:off x="6175291" y="1739179"/>
            <a:ext cx="5680162" cy="4936923"/>
          </a:xfrm>
        </p:spPr>
        <p:txBody>
          <a:bodyPr/>
          <a:lstStyle/>
          <a:p>
            <a:pPr algn="just"/>
            <a:r>
              <a:rPr lang="en-IN" sz="2050" b="1" dirty="0">
                <a:solidFill>
                  <a:schemeClr val="accent5"/>
                </a:solidFill>
              </a:rPr>
              <a:t>HCSR-04 </a:t>
            </a:r>
            <a:r>
              <a:rPr lang="en-IN" sz="2050" b="1" dirty="0">
                <a:solidFill>
                  <a:schemeClr val="accent3"/>
                </a:solidFill>
              </a:rPr>
              <a:t>:- The </a:t>
            </a:r>
            <a:r>
              <a:rPr lang="en-US" sz="2050" b="1" dirty="0">
                <a:solidFill>
                  <a:schemeClr val="accent3"/>
                </a:solidFill>
              </a:rPr>
              <a:t>sensor detects the threat, sending data to the Arduino UNO.</a:t>
            </a:r>
          </a:p>
          <a:p>
            <a:pPr algn="just"/>
            <a:r>
              <a:rPr lang="en-IN" sz="2050" b="1" dirty="0">
                <a:solidFill>
                  <a:schemeClr val="accent5"/>
                </a:solidFill>
              </a:rPr>
              <a:t>Arduino UNO </a:t>
            </a:r>
            <a:r>
              <a:rPr lang="en-IN" sz="2050" b="1" dirty="0">
                <a:solidFill>
                  <a:schemeClr val="accent3"/>
                </a:solidFill>
              </a:rPr>
              <a:t>:- </a:t>
            </a:r>
            <a:r>
              <a:rPr lang="en-US" sz="2050" b="1" dirty="0">
                <a:solidFill>
                  <a:schemeClr val="accent3"/>
                </a:solidFill>
              </a:rPr>
              <a:t>processes the data and controls the servo motors based on the threat's position.</a:t>
            </a:r>
          </a:p>
          <a:p>
            <a:pPr algn="just"/>
            <a:r>
              <a:rPr lang="en-IN" sz="2050" b="1" dirty="0">
                <a:solidFill>
                  <a:schemeClr val="accent5"/>
                </a:solidFill>
              </a:rPr>
              <a:t>Servo motors </a:t>
            </a:r>
            <a:r>
              <a:rPr lang="en-IN" sz="2050" b="1" dirty="0">
                <a:solidFill>
                  <a:schemeClr val="accent3"/>
                </a:solidFill>
              </a:rPr>
              <a:t>:- </a:t>
            </a:r>
            <a:r>
              <a:rPr lang="en-US" sz="2050" b="1" dirty="0">
                <a:solidFill>
                  <a:schemeClr val="accent3"/>
                </a:solidFill>
              </a:rPr>
              <a:t>Adjust the platform's orientation to target the threat.</a:t>
            </a:r>
          </a:p>
          <a:p>
            <a:r>
              <a:rPr kumimoji="0" lang="en-IN" sz="2050" b="1" i="0" u="none" strike="noStrike" kern="1200" cap="none" spc="0" normalizeH="0" baseline="0" noProof="0" dirty="0">
                <a:ln>
                  <a:noFill/>
                </a:ln>
                <a:solidFill>
                  <a:srgbClr val="B059FD"/>
                </a:solidFill>
                <a:effectLst/>
                <a:uLnTx/>
                <a:uFillTx/>
                <a:latin typeface="Arial Nova"/>
                <a:ea typeface="+mn-ea"/>
                <a:cs typeface="Biome" panose="020B0503030204020804" pitchFamily="34" charset="0"/>
              </a:rPr>
              <a:t>Buzzer :- </a:t>
            </a:r>
            <a:r>
              <a:rPr kumimoji="0" lang="en-US" sz="2050" b="1" i="0" u="none" strike="noStrike" kern="1200" cap="none" spc="0" normalizeH="0" baseline="0" noProof="0" dirty="0">
                <a:ln>
                  <a:noFill/>
                </a:ln>
                <a:solidFill>
                  <a:srgbClr val="73EBF9"/>
                </a:solidFill>
                <a:effectLst/>
                <a:uLnTx/>
                <a:uFillTx/>
                <a:latin typeface="Arial Nova"/>
                <a:ea typeface="+mn-ea"/>
                <a:cs typeface="Biome" panose="020B0503030204020804" pitchFamily="34" charset="0"/>
              </a:rPr>
              <a:t>It is used to generate a beeping sound when object is detected</a:t>
            </a:r>
            <a:endParaRPr lang="en-IN" sz="2050" dirty="0">
              <a:solidFill>
                <a:srgbClr val="7030A0"/>
              </a:solidFill>
            </a:endParaRPr>
          </a:p>
          <a:p>
            <a:endParaRPr lang="en-IN" sz="2400" dirty="0">
              <a:solidFill>
                <a:srgbClr val="7030A0"/>
              </a:solidFill>
            </a:endParaRPr>
          </a:p>
          <a:p>
            <a:endParaRPr lang="en-US" sz="2400" dirty="0">
              <a:solidFill>
                <a:srgbClr val="0070C0"/>
              </a:solidFill>
            </a:endParaRPr>
          </a:p>
          <a:p>
            <a:endParaRPr lang="en-IN" sz="2400" u="sng" dirty="0">
              <a:solidFill>
                <a:srgbClr val="7030A0"/>
              </a:solidFill>
            </a:endParaRPr>
          </a:p>
          <a:p>
            <a:endParaRPr lang="en-US" dirty="0"/>
          </a:p>
        </p:txBody>
      </p:sp>
      <p:sp>
        <p:nvSpPr>
          <p:cNvPr id="5" name="TextBox 4">
            <a:extLst>
              <a:ext uri="{FF2B5EF4-FFF2-40B4-BE49-F238E27FC236}">
                <a16:creationId xmlns:a16="http://schemas.microsoft.com/office/drawing/2014/main" id="{7BC4FD02-0069-173A-AE70-6E8CD2174A02}"/>
              </a:ext>
            </a:extLst>
          </p:cNvPr>
          <p:cNvSpPr txBox="1"/>
          <p:nvPr/>
        </p:nvSpPr>
        <p:spPr>
          <a:xfrm>
            <a:off x="6551809" y="384084"/>
            <a:ext cx="5303641" cy="1231106"/>
          </a:xfrm>
          <a:prstGeom prst="rect">
            <a:avLst/>
          </a:prstGeom>
          <a:noFill/>
        </p:spPr>
        <p:txBody>
          <a:bodyPr wrap="square" rtlCol="0">
            <a:spAutoFit/>
          </a:bodyPr>
          <a:lstStyle/>
          <a:p>
            <a:pPr algn="ctr"/>
            <a:r>
              <a:rPr lang="en-US" sz="2800" b="1" dirty="0">
                <a:solidFill>
                  <a:schemeClr val="accent3">
                    <a:lumMod val="75000"/>
                  </a:schemeClr>
                </a:solidFill>
              </a:rPr>
              <a:t>System Architecture and Component Connections</a:t>
            </a:r>
          </a:p>
          <a:p>
            <a:endParaRPr lang="en-IN" sz="1600" dirty="0">
              <a:solidFill>
                <a:schemeClr val="accent3">
                  <a:lumMod val="75000"/>
                </a:schemeClr>
              </a:solidFill>
            </a:endParaRPr>
          </a:p>
        </p:txBody>
      </p:sp>
      <p:pic>
        <p:nvPicPr>
          <p:cNvPr id="3074" name="Picture 2" descr="Arduino UNO R3 開發板">
            <a:extLst>
              <a:ext uri="{FF2B5EF4-FFF2-40B4-BE49-F238E27FC236}">
                <a16:creationId xmlns:a16="http://schemas.microsoft.com/office/drawing/2014/main" id="{217784F1-7131-95DF-1A0E-9891728B7560}"/>
              </a:ext>
            </a:extLst>
          </p:cNvPr>
          <p:cNvPicPr>
            <a:picLocks noChangeAspect="1" noChangeArrowheads="1"/>
          </p:cNvPicPr>
          <p:nvPr/>
        </p:nvPicPr>
        <p:blipFill rotWithShape="1">
          <a:blip r:embed="rId5">
            <a:duotone>
              <a:prstClr val="black"/>
              <a:schemeClr val="accent5">
                <a:tint val="45000"/>
                <a:satMod val="400000"/>
              </a:schemeClr>
            </a:duotone>
            <a:extLst>
              <a:ext uri="{28A0092B-C50C-407E-A947-70E740481C1C}">
                <a14:useLocalDpi xmlns:a14="http://schemas.microsoft.com/office/drawing/2010/main" val="0"/>
              </a:ext>
            </a:extLst>
          </a:blip>
          <a:srcRect l="7536" t="14673" r="7451" b="15585"/>
          <a:stretch/>
        </p:blipFill>
        <p:spPr bwMode="auto">
          <a:xfrm>
            <a:off x="822291" y="1615190"/>
            <a:ext cx="4332157" cy="3627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315636"/>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2.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{F8E976BD-FD3D-4937-B7C1-3DFD39AF165F}tf11936837_win32</Template>
  <TotalTime>206</TotalTime>
  <Words>765</Words>
  <Application>Microsoft Office PowerPoint</Application>
  <PresentationFormat>Widescreen</PresentationFormat>
  <Paragraphs>102</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Arial Nova</vt:lpstr>
      <vt:lpstr>Biome</vt:lpstr>
      <vt:lpstr>Calibri</vt:lpstr>
      <vt:lpstr>Custom</vt:lpstr>
      <vt:lpstr>Automatic Air Defense System  </vt:lpstr>
      <vt:lpstr>Automatic Air Defense System</vt:lpstr>
      <vt:lpstr>PowerPoint Presentation</vt:lpstr>
      <vt:lpstr>Introduction to Air Defense Systems</vt:lpstr>
      <vt:lpstr>Ultrasonic Sensor: Working Principle and Applications</vt:lpstr>
      <vt:lpstr>Arduino UNO Microcontroller: Programming and Integration</vt:lpstr>
      <vt:lpstr>PowerPoint Presentation</vt:lpstr>
      <vt:lpstr>PowerPoint Presentation</vt:lpstr>
      <vt:lpstr>PowerPoint Presentation</vt:lpstr>
      <vt:lpstr>Application in Real Life</vt:lpstr>
      <vt:lpstr>Results and discussion</vt:lpstr>
      <vt:lpstr>Challenges</vt:lpstr>
      <vt:lpstr>Conclusion and Future Enhancements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Shashank Kumar</dc:creator>
  <cp:lastModifiedBy>KUNNAL KANT LAL</cp:lastModifiedBy>
  <cp:revision>9</cp:revision>
  <dcterms:created xsi:type="dcterms:W3CDTF">2024-11-15T21:07:56Z</dcterms:created>
  <dcterms:modified xsi:type="dcterms:W3CDTF">2025-04-01T21:00:24Z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