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42" r:id="rId5"/>
    <p:sldId id="373" r:id="rId6"/>
    <p:sldId id="385" r:id="rId7"/>
    <p:sldId id="374" r:id="rId8"/>
    <p:sldId id="400" r:id="rId9"/>
    <p:sldId id="401" r:id="rId10"/>
    <p:sldId id="390" r:id="rId11"/>
    <p:sldId id="391" r:id="rId12"/>
    <p:sldId id="395" r:id="rId13"/>
    <p:sldId id="392" r:id="rId14"/>
    <p:sldId id="393" r:id="rId15"/>
    <p:sldId id="397" r:id="rId16"/>
    <p:sldId id="398" r:id="rId17"/>
    <p:sldId id="399" r:id="rId18"/>
    <p:sldId id="387" r:id="rId19"/>
    <p:sldId id="381" r:id="rId20"/>
    <p:sldId id="382" r:id="rId21"/>
    <p:sldId id="3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522"/>
    <a:srgbClr val="05202E"/>
    <a:srgbClr val="FFFFFF"/>
    <a:srgbClr val="E3FBF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5388" autoAdjust="0"/>
  </p:normalViewPr>
  <p:slideViewPr>
    <p:cSldViewPr snapToGrid="0" snapToObjects="1" showGuides="1">
      <p:cViewPr varScale="1">
        <p:scale>
          <a:sx n="78" d="100"/>
          <a:sy n="78" d="100"/>
        </p:scale>
        <p:origin x="112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4/30/2025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41789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8D06A-165B-3713-AF50-2BB118B36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157030-2CB8-6A22-A13D-0EFAED427F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816D7-A56F-BAC1-7E87-A6D8597B6D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4E07FC-4040-2BE6-8E14-BB6269418A3C}"/>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292812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B2F15A-A590-4D4B-9E64-C3F146730995}"/>
              </a:ext>
            </a:extLst>
          </p:cNvPr>
          <p:cNvPicPr>
            <a:picLocks noChangeAspect="1"/>
          </p:cNvPicPr>
          <p:nvPr/>
        </p:nvPicPr>
        <p:blipFill>
          <a:blip r:embed="rId3"/>
          <a:stretch>
            <a:fillRect/>
          </a:stretch>
        </p:blipFill>
        <p:spPr>
          <a:xfrm>
            <a:off x="656900" y="4406518"/>
            <a:ext cx="2125629" cy="2076098"/>
          </a:xfrm>
          <a:prstGeom prst="rect">
            <a:avLst/>
          </a:prstGeom>
        </p:spPr>
      </p:pic>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568410" y="2097126"/>
            <a:ext cx="11417644" cy="1576367"/>
          </a:xfrm>
        </p:spPr>
        <p:txBody>
          <a:bodyPr anchor="b"/>
          <a:lstStyle/>
          <a:p>
            <a:r>
              <a:rPr lang="en-IN" sz="4000" b="1" dirty="0">
                <a:solidFill>
                  <a:schemeClr val="accent3"/>
                </a:solidFill>
                <a:cs typeface="Times New Roman" panose="02020603050405020304" pitchFamily="18" charset="0"/>
              </a:rPr>
              <a:t>Smart Attendance Tracking System</a:t>
            </a:r>
            <a:br>
              <a:rPr lang="en-IN" sz="4000" b="1" dirty="0">
                <a:solidFill>
                  <a:schemeClr val="accent3"/>
                </a:solidFill>
                <a:cs typeface="Times New Roman" panose="02020603050405020304" pitchFamily="18" charset="0"/>
              </a:rPr>
            </a:br>
            <a:endParaRPr lang="en-US" sz="1800" b="1" dirty="0">
              <a:solidFill>
                <a:schemeClr val="bg2"/>
              </a:solidFill>
              <a:latin typeface="Times New Roman" panose="02020603050405020304" pitchFamily="18" charset="0"/>
              <a:cs typeface="Times New Roman" panose="02020603050405020304" pitchFamily="18" charset="0"/>
            </a:endParaRPr>
          </a:p>
        </p:txBody>
      </p:sp>
      <p:sp>
        <p:nvSpPr>
          <p:cNvPr id="6" name="Subtitle 3">
            <a:extLst>
              <a:ext uri="{FF2B5EF4-FFF2-40B4-BE49-F238E27FC236}">
                <a16:creationId xmlns:a16="http://schemas.microsoft.com/office/drawing/2014/main" id="{B497EE47-FCBC-ED22-4CCF-D09CF937D71A}"/>
              </a:ext>
            </a:extLst>
          </p:cNvPr>
          <p:cNvSpPr txBox="1">
            <a:spLocks/>
          </p:cNvSpPr>
          <p:nvPr/>
        </p:nvSpPr>
        <p:spPr>
          <a:xfrm>
            <a:off x="6971071" y="5050530"/>
            <a:ext cx="4925803" cy="10553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b="0" i="0" kern="1200" cap="all" spc="600" baseline="0">
                <a:solidFill>
                  <a:schemeClr val="accent3"/>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dirty="0">
              <a:latin typeface="Arial Black" panose="020B0A04020102020204" pitchFamily="34" charset="0"/>
            </a:endParaRPr>
          </a:p>
        </p:txBody>
      </p:sp>
      <p:sp>
        <p:nvSpPr>
          <p:cNvPr id="2" name="TextBox 1">
            <a:extLst>
              <a:ext uri="{FF2B5EF4-FFF2-40B4-BE49-F238E27FC236}">
                <a16:creationId xmlns:a16="http://schemas.microsoft.com/office/drawing/2014/main" id="{A557A293-8F3E-5F9D-75A5-DDD23A1DBC3A}"/>
              </a:ext>
            </a:extLst>
          </p:cNvPr>
          <p:cNvSpPr txBox="1"/>
          <p:nvPr/>
        </p:nvSpPr>
        <p:spPr>
          <a:xfrm>
            <a:off x="3932982" y="3429000"/>
            <a:ext cx="4326036" cy="1200329"/>
          </a:xfrm>
          <a:prstGeom prst="rect">
            <a:avLst/>
          </a:prstGeom>
          <a:noFill/>
        </p:spPr>
        <p:txBody>
          <a:bodyPr wrap="square" rtlCol="0">
            <a:spAutoFit/>
          </a:bodyPr>
          <a:lstStyle/>
          <a:p>
            <a:r>
              <a:rPr lang="en-IN" sz="1800" b="1" dirty="0">
                <a:solidFill>
                  <a:schemeClr val="bg1"/>
                </a:solidFill>
                <a:cs typeface="Times New Roman" panose="02020603050405020304" pitchFamily="18" charset="0"/>
              </a:rPr>
              <a:t> </a:t>
            </a:r>
            <a:br>
              <a:rPr lang="en-IN" sz="1800" b="1" dirty="0">
                <a:solidFill>
                  <a:schemeClr val="bg1"/>
                </a:solidFill>
                <a:cs typeface="Times New Roman" panose="02020603050405020304" pitchFamily="18" charset="0"/>
              </a:rPr>
            </a:br>
            <a:r>
              <a:rPr lang="en-IN" sz="1800" b="1" dirty="0">
                <a:solidFill>
                  <a:schemeClr val="accent2"/>
                </a:solidFill>
                <a:cs typeface="Times New Roman" panose="02020603050405020304" pitchFamily="18" charset="0"/>
              </a:rPr>
              <a:t>By-    Kunnal Kant </a:t>
            </a:r>
            <a:r>
              <a:rPr lang="en-IN" b="1" dirty="0">
                <a:solidFill>
                  <a:schemeClr val="accent2"/>
                </a:solidFill>
                <a:cs typeface="Times New Roman" panose="02020603050405020304" pitchFamily="18" charset="0"/>
              </a:rPr>
              <a:t>L</a:t>
            </a:r>
            <a:r>
              <a:rPr lang="en-IN" sz="1800" b="1" dirty="0">
                <a:solidFill>
                  <a:schemeClr val="accent2"/>
                </a:solidFill>
                <a:cs typeface="Times New Roman" panose="02020603050405020304" pitchFamily="18" charset="0"/>
              </a:rPr>
              <a:t>al    (216320051)</a:t>
            </a:r>
            <a:br>
              <a:rPr lang="en-IN" sz="1800" b="1" dirty="0">
                <a:solidFill>
                  <a:schemeClr val="accent2"/>
                </a:solidFill>
                <a:cs typeface="Times New Roman" panose="02020603050405020304" pitchFamily="18" charset="0"/>
              </a:rPr>
            </a:br>
            <a:r>
              <a:rPr lang="en-IN" sz="1800" b="1" dirty="0">
                <a:solidFill>
                  <a:schemeClr val="accent2"/>
                </a:solidFill>
                <a:cs typeface="Times New Roman" panose="02020603050405020304" pitchFamily="18" charset="0"/>
              </a:rPr>
              <a:t>           Shashank Kumar (216320039)</a:t>
            </a:r>
            <a:br>
              <a:rPr lang="en-IN" sz="1800" b="1" dirty="0">
                <a:solidFill>
                  <a:schemeClr val="accent2"/>
                </a:solidFill>
                <a:cs typeface="Times New Roman" panose="02020603050405020304" pitchFamily="18" charset="0"/>
              </a:rPr>
            </a:br>
            <a:r>
              <a:rPr lang="en-IN" sz="1800" b="1" dirty="0">
                <a:solidFill>
                  <a:schemeClr val="accent2"/>
                </a:solidFill>
                <a:cs typeface="Times New Roman" panose="02020603050405020304" pitchFamily="18" charset="0"/>
              </a:rPr>
              <a:t>           </a:t>
            </a:r>
            <a:r>
              <a:rPr lang="en-IN" b="1" dirty="0">
                <a:solidFill>
                  <a:schemeClr val="accent2"/>
                </a:solidFill>
                <a:cs typeface="Times New Roman" panose="02020603050405020304" pitchFamily="18" charset="0"/>
              </a:rPr>
              <a:t>V</a:t>
            </a:r>
            <a:r>
              <a:rPr lang="en-IN" sz="1800" b="1" dirty="0">
                <a:solidFill>
                  <a:schemeClr val="accent2"/>
                </a:solidFill>
                <a:cs typeface="Times New Roman" panose="02020603050405020304" pitchFamily="18" charset="0"/>
              </a:rPr>
              <a:t>ikash </a:t>
            </a:r>
            <a:r>
              <a:rPr lang="en-IN" b="1" dirty="0">
                <a:solidFill>
                  <a:schemeClr val="accent2"/>
                </a:solidFill>
                <a:cs typeface="Times New Roman" panose="02020603050405020304" pitchFamily="18" charset="0"/>
              </a:rPr>
              <a:t>K</a:t>
            </a:r>
            <a:r>
              <a:rPr lang="en-IN" sz="1800" b="1" dirty="0">
                <a:solidFill>
                  <a:schemeClr val="accent2"/>
                </a:solidFill>
                <a:cs typeface="Times New Roman" panose="02020603050405020304" pitchFamily="18" charset="0"/>
              </a:rPr>
              <a:t>umar       (216320085)</a:t>
            </a:r>
            <a:endParaRPr lang="en-IN" dirty="0">
              <a:solidFill>
                <a:schemeClr val="accent2"/>
              </a:solidFill>
            </a:endParaRP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3584AD-7ADD-70F7-E08B-444CCB37233A}"/>
              </a:ext>
            </a:extLst>
          </p:cNvPr>
          <p:cNvPicPr>
            <a:picLocks noChangeAspect="1"/>
          </p:cNvPicPr>
          <p:nvPr/>
        </p:nvPicPr>
        <p:blipFill>
          <a:blip r:embed="rId2"/>
          <a:stretch>
            <a:fillRect/>
          </a:stretch>
        </p:blipFill>
        <p:spPr>
          <a:xfrm>
            <a:off x="0" y="2504306"/>
            <a:ext cx="2821858" cy="2484346"/>
          </a:xfrm>
          <a:prstGeom prst="rect">
            <a:avLst/>
          </a:prstGeom>
        </p:spPr>
      </p:pic>
      <p:pic>
        <p:nvPicPr>
          <p:cNvPr id="4" name="Picture 3">
            <a:extLst>
              <a:ext uri="{FF2B5EF4-FFF2-40B4-BE49-F238E27FC236}">
                <a16:creationId xmlns:a16="http://schemas.microsoft.com/office/drawing/2014/main" id="{1F199980-FF7C-1B03-E6FE-1335AF9E95E5}"/>
              </a:ext>
            </a:extLst>
          </p:cNvPr>
          <p:cNvPicPr>
            <a:picLocks noChangeAspect="1"/>
          </p:cNvPicPr>
          <p:nvPr/>
        </p:nvPicPr>
        <p:blipFill>
          <a:blip r:embed="rId2"/>
          <a:stretch>
            <a:fillRect/>
          </a:stretch>
        </p:blipFill>
        <p:spPr>
          <a:xfrm>
            <a:off x="0" y="0"/>
            <a:ext cx="2821858" cy="2484346"/>
          </a:xfrm>
          <a:prstGeom prst="rect">
            <a:avLst/>
          </a:prstGeom>
        </p:spPr>
      </p:pic>
      <p:sp>
        <p:nvSpPr>
          <p:cNvPr id="2" name="Title 1">
            <a:extLst>
              <a:ext uri="{FF2B5EF4-FFF2-40B4-BE49-F238E27FC236}">
                <a16:creationId xmlns:a16="http://schemas.microsoft.com/office/drawing/2014/main" id="{1C53FBC6-DBFA-B05D-8D4C-EB9F19A3BB81}"/>
              </a:ext>
            </a:extLst>
          </p:cNvPr>
          <p:cNvSpPr>
            <a:spLocks noGrp="1"/>
          </p:cNvSpPr>
          <p:nvPr>
            <p:ph type="title"/>
          </p:nvPr>
        </p:nvSpPr>
        <p:spPr>
          <a:xfrm>
            <a:off x="727587" y="536814"/>
            <a:ext cx="6553466" cy="670986"/>
          </a:xfrm>
        </p:spPr>
        <p:txBody>
          <a:bodyPr/>
          <a:lstStyle/>
          <a:p>
            <a:r>
              <a:rPr lang="en-IN" sz="2800" b="1" dirty="0">
                <a:solidFill>
                  <a:schemeClr val="accent2"/>
                </a:solidFill>
                <a:cs typeface="Times New Roman" panose="02020603050405020304" pitchFamily="18" charset="0"/>
              </a:rPr>
              <a:t>4) Histogram Equalization:</a:t>
            </a:r>
          </a:p>
        </p:txBody>
      </p:sp>
      <p:sp>
        <p:nvSpPr>
          <p:cNvPr id="3" name="Title 1">
            <a:extLst>
              <a:ext uri="{FF2B5EF4-FFF2-40B4-BE49-F238E27FC236}">
                <a16:creationId xmlns:a16="http://schemas.microsoft.com/office/drawing/2014/main" id="{15AFA3F4-FE86-8BFE-06BA-E66CBE7E12D6}"/>
              </a:ext>
            </a:extLst>
          </p:cNvPr>
          <p:cNvSpPr txBox="1">
            <a:spLocks/>
          </p:cNvSpPr>
          <p:nvPr/>
        </p:nvSpPr>
        <p:spPr>
          <a:xfrm>
            <a:off x="453080" y="1359244"/>
            <a:ext cx="11425882" cy="5235145"/>
          </a:xfrm>
          <a:prstGeom prst="rect">
            <a:avLst/>
          </a:prstGeom>
        </p:spPr>
        <p:txBody>
          <a:bodyPr vert="horz" lIns="0" tIns="45720" rIns="0" bIns="0" rtlCol="0" anchor="ctr" anchorCtr="0">
            <a:noAutofit/>
          </a:bodyPr>
          <a:lstStyle>
            <a:lvl1pPr algn="ctr" defTabSz="914400" rtl="0" eaLnBrk="1" latinLnBrk="0" hangingPunct="1">
              <a:lnSpc>
                <a:spcPct val="90000"/>
              </a:lnSpc>
              <a:spcBef>
                <a:spcPct val="0"/>
              </a:spcBef>
              <a:buNone/>
              <a:defRPr sz="6000" kern="1200" cap="all" spc="300" baseline="0">
                <a:solidFill>
                  <a:schemeClr val="accent3">
                    <a:lumMod val="75000"/>
                  </a:schemeClr>
                </a:solidFill>
                <a:latin typeface="+mj-lt"/>
                <a:ea typeface="+mj-ea"/>
                <a:cs typeface="Biome" panose="020B0503030204020804" pitchFamily="34" charset="0"/>
              </a:defRPr>
            </a:lvl1pPr>
          </a:lstStyle>
          <a:p>
            <a:r>
              <a:rPr lang="en-IN" sz="3600" dirty="0">
                <a:solidFill>
                  <a:schemeClr val="accent6">
                    <a:lumMod val="20000"/>
                    <a:lumOff val="80000"/>
                  </a:schemeClr>
                </a:solidFill>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C70A8F60-A19E-47A8-9534-80F00E42F0AE}"/>
              </a:ext>
            </a:extLst>
          </p:cNvPr>
          <p:cNvSpPr>
            <a:spLocks noChangeArrowheads="1"/>
          </p:cNvSpPr>
          <p:nvPr/>
        </p:nvSpPr>
        <p:spPr bwMode="auto">
          <a:xfrm>
            <a:off x="1042619" y="1135415"/>
            <a:ext cx="866182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accent2"/>
                </a:solidFill>
                <a:effectLst/>
                <a:latin typeface="+mj-lt"/>
                <a:cs typeface="Times New Roman" panose="02020603050405020304" pitchFamily="18" charset="0"/>
              </a:rPr>
              <a:t>Enhances Image Contrast-</a:t>
            </a:r>
            <a:br>
              <a:rPr kumimoji="0" lang="en-US" altLang="en-US" sz="1600" b="1" i="0" u="none" strike="noStrike" cap="none" normalizeH="0" baseline="0" dirty="0">
                <a:ln>
                  <a:noFill/>
                </a:ln>
                <a:solidFill>
                  <a:schemeClr val="accent3"/>
                </a:solidFill>
                <a:effectLst/>
                <a:latin typeface="+mj-lt"/>
                <a:cs typeface="Times New Roman" panose="02020603050405020304" pitchFamily="18" charset="0"/>
              </a:rPr>
            </a:br>
            <a:r>
              <a:rPr kumimoji="0" lang="en-US" altLang="en-US" sz="1600" b="1" i="0" u="none" strike="noStrike" cap="none" normalizeH="0" baseline="0" dirty="0">
                <a:ln>
                  <a:noFill/>
                </a:ln>
                <a:solidFill>
                  <a:schemeClr val="accent3"/>
                </a:solidFill>
                <a:effectLst/>
                <a:latin typeface="+mj-lt"/>
                <a:cs typeface="Times New Roman" panose="02020603050405020304" pitchFamily="18" charset="0"/>
              </a:rPr>
              <a:t>It redistributes the pixel intensity values to improve contrast, making facial features more distinguishable.</a:t>
            </a: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accent2"/>
                </a:solidFill>
                <a:effectLst/>
                <a:latin typeface="+mj-lt"/>
                <a:cs typeface="Times New Roman" panose="02020603050405020304" pitchFamily="18" charset="0"/>
              </a:rPr>
              <a:t>Improves Face Detection Accuracy-</a:t>
            </a:r>
            <a:br>
              <a:rPr kumimoji="0" lang="en-US" altLang="en-US" sz="1600" b="1" i="0" u="none" strike="noStrike" cap="none" normalizeH="0" baseline="0" dirty="0">
                <a:ln>
                  <a:noFill/>
                </a:ln>
                <a:solidFill>
                  <a:schemeClr val="accent3"/>
                </a:solidFill>
                <a:effectLst/>
                <a:latin typeface="+mj-lt"/>
                <a:cs typeface="Times New Roman" panose="02020603050405020304" pitchFamily="18" charset="0"/>
              </a:rPr>
            </a:br>
            <a:r>
              <a:rPr kumimoji="0" lang="en-US" altLang="en-US" sz="1600" b="1" i="0" u="none" strike="noStrike" cap="none" normalizeH="0" baseline="0" dirty="0">
                <a:ln>
                  <a:noFill/>
                </a:ln>
                <a:solidFill>
                  <a:schemeClr val="accent3"/>
                </a:solidFill>
                <a:effectLst/>
                <a:latin typeface="+mj-lt"/>
                <a:cs typeface="Times New Roman" panose="02020603050405020304" pitchFamily="18" charset="0"/>
              </a:rPr>
              <a:t>Clearer features help algorithms like Haar cascades detect faces even in poorly lit or low-contrast images.</a:t>
            </a: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accent2"/>
                </a:solidFill>
                <a:effectLst/>
                <a:latin typeface="+mj-lt"/>
                <a:cs typeface="Times New Roman" panose="02020603050405020304" pitchFamily="18" charset="0"/>
              </a:rPr>
              <a:t>Preprocessing Step-</a:t>
            </a:r>
            <a:br>
              <a:rPr kumimoji="0" lang="en-US" altLang="en-US" sz="1600" b="1" i="0" u="none" strike="noStrike" cap="none" normalizeH="0" baseline="0" dirty="0">
                <a:ln>
                  <a:noFill/>
                </a:ln>
                <a:solidFill>
                  <a:schemeClr val="accent3"/>
                </a:solidFill>
                <a:effectLst/>
                <a:latin typeface="+mj-lt"/>
                <a:cs typeface="Times New Roman" panose="02020603050405020304" pitchFamily="18" charset="0"/>
              </a:rPr>
            </a:br>
            <a:r>
              <a:rPr kumimoji="0" lang="en-US" altLang="en-US" sz="1600" b="1" i="0" u="none" strike="noStrike" cap="none" normalizeH="0" baseline="0" dirty="0">
                <a:ln>
                  <a:noFill/>
                </a:ln>
                <a:solidFill>
                  <a:schemeClr val="accent3"/>
                </a:solidFill>
                <a:effectLst/>
                <a:latin typeface="+mj-lt"/>
                <a:cs typeface="Times New Roman" panose="02020603050405020304" pitchFamily="18" charset="0"/>
              </a:rPr>
              <a:t>Applied before face detection to standardize lighting conditions across different environments.</a:t>
            </a: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accent2"/>
                </a:solidFill>
                <a:effectLst/>
                <a:latin typeface="+mj-lt"/>
                <a:cs typeface="Times New Roman" panose="02020603050405020304" pitchFamily="18" charset="0"/>
              </a:rPr>
              <a:t>Boosts Edge and Feature Visibility-</a:t>
            </a:r>
            <a:br>
              <a:rPr kumimoji="0" lang="en-US" altLang="en-US" sz="1600" b="1" i="0" u="none" strike="noStrike" cap="none" normalizeH="0" baseline="0" dirty="0">
                <a:ln>
                  <a:noFill/>
                </a:ln>
                <a:solidFill>
                  <a:schemeClr val="accent3"/>
                </a:solidFill>
                <a:effectLst/>
                <a:latin typeface="+mj-lt"/>
                <a:cs typeface="Times New Roman" panose="02020603050405020304" pitchFamily="18" charset="0"/>
              </a:rPr>
            </a:br>
            <a:r>
              <a:rPr kumimoji="0" lang="en-US" altLang="en-US" sz="1600" b="1" i="0" u="none" strike="noStrike" cap="none" normalizeH="0" baseline="0" dirty="0">
                <a:ln>
                  <a:noFill/>
                </a:ln>
                <a:solidFill>
                  <a:schemeClr val="accent3"/>
                </a:solidFill>
                <a:effectLst/>
                <a:latin typeface="+mj-lt"/>
                <a:cs typeface="Times New Roman" panose="02020603050405020304" pitchFamily="18" charset="0"/>
              </a:rPr>
              <a:t>Essential for identifying key facial features like eyes, nose, and mouth clearly</a:t>
            </a:r>
          </a:p>
        </p:txBody>
      </p:sp>
      <p:pic>
        <p:nvPicPr>
          <p:cNvPr id="8" name="Picture 7">
            <a:extLst>
              <a:ext uri="{FF2B5EF4-FFF2-40B4-BE49-F238E27FC236}">
                <a16:creationId xmlns:a16="http://schemas.microsoft.com/office/drawing/2014/main" id="{50C4AF60-3C8C-0B2F-27ED-5C48B655EBD7}"/>
              </a:ext>
            </a:extLst>
          </p:cNvPr>
          <p:cNvPicPr>
            <a:picLocks noChangeAspect="1"/>
          </p:cNvPicPr>
          <p:nvPr/>
        </p:nvPicPr>
        <p:blipFill>
          <a:blip r:embed="rId3"/>
          <a:stretch>
            <a:fillRect/>
          </a:stretch>
        </p:blipFill>
        <p:spPr>
          <a:xfrm>
            <a:off x="829360" y="4169056"/>
            <a:ext cx="10797864" cy="2429290"/>
          </a:xfrm>
          <a:prstGeom prst="rect">
            <a:avLst/>
          </a:prstGeom>
          <a:ln w="57150">
            <a:solidFill>
              <a:schemeClr val="accent2">
                <a:lumMod val="75000"/>
              </a:schemeClr>
            </a:solidFill>
          </a:ln>
        </p:spPr>
      </p:pic>
    </p:spTree>
    <p:extLst>
      <p:ext uri="{BB962C8B-B14F-4D97-AF65-F5344CB8AC3E}">
        <p14:creationId xmlns:p14="http://schemas.microsoft.com/office/powerpoint/2010/main" val="207529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E6F5-D424-EB0B-2CA2-370A18F5D5E7}"/>
              </a:ext>
            </a:extLst>
          </p:cNvPr>
          <p:cNvSpPr>
            <a:spLocks noGrp="1"/>
          </p:cNvSpPr>
          <p:nvPr>
            <p:ph type="title"/>
          </p:nvPr>
        </p:nvSpPr>
        <p:spPr>
          <a:xfrm>
            <a:off x="1190941" y="325858"/>
            <a:ext cx="4596977" cy="646672"/>
          </a:xfrm>
        </p:spPr>
        <p:txBody>
          <a:bodyPr/>
          <a:lstStyle/>
          <a:p>
            <a:r>
              <a:rPr lang="en-IN" sz="2800" b="1" dirty="0">
                <a:solidFill>
                  <a:schemeClr val="accent2"/>
                </a:solidFill>
                <a:cs typeface="Times New Roman" panose="02020603050405020304" pitchFamily="18" charset="0"/>
              </a:rPr>
              <a:t>5) Edge Detection:</a:t>
            </a:r>
          </a:p>
        </p:txBody>
      </p:sp>
      <p:sp>
        <p:nvSpPr>
          <p:cNvPr id="4" name="Rectangle 1">
            <a:extLst>
              <a:ext uri="{FF2B5EF4-FFF2-40B4-BE49-F238E27FC236}">
                <a16:creationId xmlns:a16="http://schemas.microsoft.com/office/drawing/2014/main" id="{7E8B91BB-471F-4735-3C94-B10546C85F7E}"/>
              </a:ext>
            </a:extLst>
          </p:cNvPr>
          <p:cNvSpPr>
            <a:spLocks noGrp="1" noChangeArrowheads="1"/>
          </p:cNvSpPr>
          <p:nvPr>
            <p:ph type="subTitle" idx="1"/>
          </p:nvPr>
        </p:nvSpPr>
        <p:spPr bwMode="auto">
          <a:xfrm>
            <a:off x="1361767" y="1254509"/>
            <a:ext cx="869827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effectLst/>
                <a:cs typeface="Times New Roman" panose="02020603050405020304" pitchFamily="18" charset="0"/>
              </a:rPr>
              <a:t>Finds sharp changes in brightness in an image.</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effectLst/>
                <a:cs typeface="Times New Roman" panose="02020603050405020304" pitchFamily="18" charset="0"/>
              </a:rPr>
              <a:t>Helps to outline shapes like eyes, nose, and face edges.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effectLst/>
                <a:cs typeface="Times New Roman" panose="02020603050405020304" pitchFamily="18" charset="0"/>
              </a:rPr>
              <a:t>Makes it easier for the system to understand the structure of the face.</a:t>
            </a:r>
          </a:p>
        </p:txBody>
      </p:sp>
      <p:sp>
        <p:nvSpPr>
          <p:cNvPr id="3" name="Title 1">
            <a:extLst>
              <a:ext uri="{FF2B5EF4-FFF2-40B4-BE49-F238E27FC236}">
                <a16:creationId xmlns:a16="http://schemas.microsoft.com/office/drawing/2014/main" id="{6919C93A-E7B8-3673-6912-1251F66F0A0E}"/>
              </a:ext>
            </a:extLst>
          </p:cNvPr>
          <p:cNvSpPr txBox="1">
            <a:spLocks/>
          </p:cNvSpPr>
          <p:nvPr/>
        </p:nvSpPr>
        <p:spPr>
          <a:xfrm>
            <a:off x="1361767" y="3325448"/>
            <a:ext cx="6638500" cy="604245"/>
          </a:xfrm>
          <a:prstGeom prst="rect">
            <a:avLst/>
          </a:prstGeom>
        </p:spPr>
        <p:txBody>
          <a:bodyPr vert="horz" lIns="0" tIns="45720" rIns="0" bIns="0" rtlCol="0" anchor="b" anchorCtr="0">
            <a:noAutofit/>
          </a:bodyPr>
          <a:lstStyle>
            <a:lvl1pPr algn="ctr" defTabSz="914400" rtl="0" eaLnBrk="1" latinLnBrk="0" hangingPunct="1">
              <a:lnSpc>
                <a:spcPct val="90000"/>
              </a:lnSpc>
              <a:spcBef>
                <a:spcPct val="0"/>
              </a:spcBef>
              <a:buNone/>
              <a:defRPr sz="6000" kern="1200" cap="all" spc="300" baseline="0">
                <a:solidFill>
                  <a:schemeClr val="accent3">
                    <a:lumMod val="75000"/>
                  </a:schemeClr>
                </a:solidFill>
                <a:latin typeface="+mj-lt"/>
                <a:ea typeface="+mj-ea"/>
                <a:cs typeface="Biome" panose="020B0503030204020804" pitchFamily="34" charset="0"/>
              </a:defRPr>
            </a:lvl1pPr>
          </a:lstStyle>
          <a:p>
            <a:r>
              <a:rPr lang="en-IN" sz="2800" b="1" dirty="0">
                <a:solidFill>
                  <a:schemeClr val="accent2"/>
                </a:solidFill>
                <a:cs typeface="Times New Roman" panose="02020603050405020304" pitchFamily="18" charset="0"/>
              </a:rPr>
              <a:t>6) Haar Cascade Detection:</a:t>
            </a:r>
          </a:p>
        </p:txBody>
      </p:sp>
      <p:pic>
        <p:nvPicPr>
          <p:cNvPr id="7" name="Picture 6">
            <a:extLst>
              <a:ext uri="{FF2B5EF4-FFF2-40B4-BE49-F238E27FC236}">
                <a16:creationId xmlns:a16="http://schemas.microsoft.com/office/drawing/2014/main" id="{CD985E95-0820-FB90-C7CA-D69BA0B8A44F}"/>
              </a:ext>
            </a:extLst>
          </p:cNvPr>
          <p:cNvPicPr>
            <a:picLocks noChangeAspect="1"/>
          </p:cNvPicPr>
          <p:nvPr/>
        </p:nvPicPr>
        <p:blipFill>
          <a:blip r:embed="rId2"/>
          <a:stretch>
            <a:fillRect/>
          </a:stretch>
        </p:blipFill>
        <p:spPr>
          <a:xfrm>
            <a:off x="0" y="4342599"/>
            <a:ext cx="2723535" cy="2484346"/>
          </a:xfrm>
          <a:prstGeom prst="rect">
            <a:avLst/>
          </a:prstGeom>
        </p:spPr>
      </p:pic>
      <p:sp>
        <p:nvSpPr>
          <p:cNvPr id="8" name="Subtitle 2">
            <a:extLst>
              <a:ext uri="{FF2B5EF4-FFF2-40B4-BE49-F238E27FC236}">
                <a16:creationId xmlns:a16="http://schemas.microsoft.com/office/drawing/2014/main" id="{A0C1181A-C3EE-E24D-99D1-71E2E88DD022}"/>
              </a:ext>
            </a:extLst>
          </p:cNvPr>
          <p:cNvSpPr txBox="1">
            <a:spLocks/>
          </p:cNvSpPr>
          <p:nvPr/>
        </p:nvSpPr>
        <p:spPr>
          <a:xfrm>
            <a:off x="1361767" y="4100968"/>
            <a:ext cx="9601201" cy="21025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b="0" i="0" kern="1200" cap="all" spc="600" baseline="0">
                <a:solidFill>
                  <a:schemeClr val="accent3"/>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pPr>
            <a:r>
              <a:rPr lang="en-US" sz="2000" b="1" cap="none" dirty="0">
                <a:cs typeface="Times New Roman" panose="02020603050405020304" pitchFamily="18" charset="0"/>
              </a:rPr>
              <a:t>A machine learning-based object detection algorithm.</a:t>
            </a:r>
          </a:p>
          <a:p>
            <a:pPr marL="342900" indent="-342900" algn="l">
              <a:buFont typeface="Wingdings" panose="05000000000000000000" pitchFamily="2" charset="2"/>
              <a:buChar char="q"/>
            </a:pPr>
            <a:r>
              <a:rPr lang="en-US" sz="2000" b="1" cap="none" dirty="0">
                <a:cs typeface="Times New Roman" panose="02020603050405020304" pitchFamily="18" charset="0"/>
              </a:rPr>
              <a:t>Trained using positive and negative images to detect objects (like faces).</a:t>
            </a:r>
          </a:p>
          <a:p>
            <a:pPr marL="342900" indent="-342900" algn="l">
              <a:buFont typeface="Wingdings" panose="05000000000000000000" pitchFamily="2" charset="2"/>
              <a:buChar char="q"/>
            </a:pPr>
            <a:r>
              <a:rPr lang="en-US" sz="2000" b="1" cap="none" dirty="0">
                <a:cs typeface="Times New Roman" panose="02020603050405020304" pitchFamily="18" charset="0"/>
              </a:rPr>
              <a:t>Fast and efficient for real-time applications with OpenCV.</a:t>
            </a:r>
          </a:p>
        </p:txBody>
      </p:sp>
    </p:spTree>
    <p:extLst>
      <p:ext uri="{BB962C8B-B14F-4D97-AF65-F5344CB8AC3E}">
        <p14:creationId xmlns:p14="http://schemas.microsoft.com/office/powerpoint/2010/main" val="139127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63451F-B44D-0AFB-FCFD-99E49231F5CA}"/>
              </a:ext>
            </a:extLst>
          </p:cNvPr>
          <p:cNvPicPr>
            <a:picLocks noChangeAspect="1"/>
          </p:cNvPicPr>
          <p:nvPr/>
        </p:nvPicPr>
        <p:blipFill>
          <a:blip r:embed="rId2"/>
          <a:stretch>
            <a:fillRect/>
          </a:stretch>
        </p:blipFill>
        <p:spPr>
          <a:xfrm>
            <a:off x="-1" y="3467853"/>
            <a:ext cx="2723535" cy="3390148"/>
          </a:xfrm>
          <a:prstGeom prst="rect">
            <a:avLst/>
          </a:prstGeom>
        </p:spPr>
      </p:pic>
      <p:pic>
        <p:nvPicPr>
          <p:cNvPr id="6" name="Picture 5">
            <a:extLst>
              <a:ext uri="{FF2B5EF4-FFF2-40B4-BE49-F238E27FC236}">
                <a16:creationId xmlns:a16="http://schemas.microsoft.com/office/drawing/2014/main" id="{266AB1A6-B4BB-C674-24A2-BE226B897C5E}"/>
              </a:ext>
            </a:extLst>
          </p:cNvPr>
          <p:cNvPicPr>
            <a:picLocks noChangeAspect="1"/>
          </p:cNvPicPr>
          <p:nvPr/>
        </p:nvPicPr>
        <p:blipFill>
          <a:blip r:embed="rId2"/>
          <a:stretch>
            <a:fillRect/>
          </a:stretch>
        </p:blipFill>
        <p:spPr>
          <a:xfrm>
            <a:off x="0" y="-1"/>
            <a:ext cx="2723535" cy="3467853"/>
          </a:xfrm>
          <a:prstGeom prst="rect">
            <a:avLst/>
          </a:prstGeom>
        </p:spPr>
      </p:pic>
      <p:pic>
        <p:nvPicPr>
          <p:cNvPr id="9" name="Picture 8">
            <a:extLst>
              <a:ext uri="{FF2B5EF4-FFF2-40B4-BE49-F238E27FC236}">
                <a16:creationId xmlns:a16="http://schemas.microsoft.com/office/drawing/2014/main" id="{53385BFD-C5EE-D7C2-20DB-6D649917162C}"/>
              </a:ext>
            </a:extLst>
          </p:cNvPr>
          <p:cNvPicPr>
            <a:picLocks noChangeAspect="1"/>
          </p:cNvPicPr>
          <p:nvPr/>
        </p:nvPicPr>
        <p:blipFill>
          <a:blip r:embed="rId3"/>
          <a:stretch>
            <a:fillRect/>
          </a:stretch>
        </p:blipFill>
        <p:spPr>
          <a:xfrm>
            <a:off x="6981988" y="3218027"/>
            <a:ext cx="5087326" cy="2391907"/>
          </a:xfrm>
          <a:prstGeom prst="rect">
            <a:avLst/>
          </a:prstGeom>
          <a:ln w="57150">
            <a:solidFill>
              <a:schemeClr val="accent3"/>
            </a:solidFill>
          </a:ln>
        </p:spPr>
      </p:pic>
      <p:sp>
        <p:nvSpPr>
          <p:cNvPr id="2" name="Title 1">
            <a:extLst>
              <a:ext uri="{FF2B5EF4-FFF2-40B4-BE49-F238E27FC236}">
                <a16:creationId xmlns:a16="http://schemas.microsoft.com/office/drawing/2014/main" id="{F239836F-790C-7541-0386-D12282B84DFF}"/>
              </a:ext>
            </a:extLst>
          </p:cNvPr>
          <p:cNvSpPr>
            <a:spLocks noGrp="1"/>
          </p:cNvSpPr>
          <p:nvPr>
            <p:ph type="title"/>
          </p:nvPr>
        </p:nvSpPr>
        <p:spPr>
          <a:xfrm>
            <a:off x="578183" y="461055"/>
            <a:ext cx="4078942" cy="518307"/>
          </a:xfrm>
        </p:spPr>
        <p:txBody>
          <a:bodyPr/>
          <a:lstStyle/>
          <a:p>
            <a:r>
              <a:rPr lang="en-IN" sz="2800" b="1" dirty="0">
                <a:solidFill>
                  <a:schemeClr val="tx2"/>
                </a:solidFill>
                <a:cs typeface="Times New Roman" panose="02020603050405020304" pitchFamily="18" charset="0"/>
              </a:rPr>
              <a:t>Working Model</a:t>
            </a:r>
          </a:p>
        </p:txBody>
      </p:sp>
      <p:sp>
        <p:nvSpPr>
          <p:cNvPr id="3" name="Subtitle 2">
            <a:extLst>
              <a:ext uri="{FF2B5EF4-FFF2-40B4-BE49-F238E27FC236}">
                <a16:creationId xmlns:a16="http://schemas.microsoft.com/office/drawing/2014/main" id="{6E02877A-5DF7-736D-1DFE-43DC67E436CF}"/>
              </a:ext>
            </a:extLst>
          </p:cNvPr>
          <p:cNvSpPr>
            <a:spLocks noGrp="1"/>
          </p:cNvSpPr>
          <p:nvPr>
            <p:ph type="subTitle" idx="1"/>
          </p:nvPr>
        </p:nvSpPr>
        <p:spPr>
          <a:xfrm>
            <a:off x="528823" y="1148640"/>
            <a:ext cx="5809631" cy="2069387"/>
          </a:xfrm>
        </p:spPr>
        <p:txBody>
          <a:bodyPr/>
          <a:lstStyle/>
          <a:p>
            <a:pPr algn="l"/>
            <a:r>
              <a:rPr lang="fr-FR" sz="1800" b="1" dirty="0">
                <a:cs typeface="Times New Roman" panose="02020603050405020304" pitchFamily="18" charset="0"/>
              </a:rPr>
              <a:t>1. Check Camera</a:t>
            </a:r>
          </a:p>
          <a:p>
            <a:pPr algn="l"/>
            <a:r>
              <a:rPr lang="fr-FR" sz="1800" b="1" dirty="0">
                <a:cs typeface="Times New Roman" panose="02020603050405020304" pitchFamily="18" charset="0"/>
              </a:rPr>
              <a:t>2. Capture Faces </a:t>
            </a:r>
          </a:p>
          <a:p>
            <a:pPr algn="l"/>
            <a:r>
              <a:rPr lang="fr-FR" sz="1800" b="1" dirty="0">
                <a:cs typeface="Times New Roman" panose="02020603050405020304" pitchFamily="18" charset="0"/>
              </a:rPr>
              <a:t>3. Train Images </a:t>
            </a:r>
          </a:p>
          <a:p>
            <a:pPr algn="l"/>
            <a:r>
              <a:rPr lang="fr-FR" sz="1800" b="1" dirty="0">
                <a:cs typeface="Times New Roman" panose="02020603050405020304" pitchFamily="18" charset="0"/>
              </a:rPr>
              <a:t>4. Recognize &amp; Attendance</a:t>
            </a:r>
          </a:p>
          <a:p>
            <a:pPr algn="l"/>
            <a:r>
              <a:rPr lang="fr-FR" sz="1800" b="1" dirty="0">
                <a:cs typeface="Times New Roman" panose="02020603050405020304" pitchFamily="18" charset="0"/>
              </a:rPr>
              <a:t>5. Quit</a:t>
            </a:r>
            <a:endParaRPr lang="en-IN" sz="1800" b="1" dirty="0">
              <a:cs typeface="Times New Roman" panose="02020603050405020304" pitchFamily="18" charset="0"/>
            </a:endParaRPr>
          </a:p>
        </p:txBody>
      </p:sp>
      <p:sp>
        <p:nvSpPr>
          <p:cNvPr id="4" name="TextBox 3">
            <a:extLst>
              <a:ext uri="{FF2B5EF4-FFF2-40B4-BE49-F238E27FC236}">
                <a16:creationId xmlns:a16="http://schemas.microsoft.com/office/drawing/2014/main" id="{04B6F7FE-2D3A-5C70-505C-6A709C34BED5}"/>
              </a:ext>
            </a:extLst>
          </p:cNvPr>
          <p:cNvSpPr txBox="1"/>
          <p:nvPr/>
        </p:nvSpPr>
        <p:spPr>
          <a:xfrm>
            <a:off x="578183" y="3704926"/>
            <a:ext cx="3457485" cy="400110"/>
          </a:xfrm>
          <a:prstGeom prst="rect">
            <a:avLst/>
          </a:prstGeom>
          <a:noFill/>
        </p:spPr>
        <p:txBody>
          <a:bodyPr wrap="square" rtlCol="0">
            <a:spAutoFit/>
          </a:bodyPr>
          <a:lstStyle/>
          <a:p>
            <a:r>
              <a:rPr lang="en-IN" sz="2000" b="1" dirty="0">
                <a:solidFill>
                  <a:schemeClr val="accent2"/>
                </a:solidFill>
                <a:latin typeface="+mj-lt"/>
              </a:rPr>
              <a:t>STEP 1) Finding All faces:</a:t>
            </a:r>
          </a:p>
        </p:txBody>
      </p:sp>
      <p:sp>
        <p:nvSpPr>
          <p:cNvPr id="7" name="Rectangle 1">
            <a:extLst>
              <a:ext uri="{FF2B5EF4-FFF2-40B4-BE49-F238E27FC236}">
                <a16:creationId xmlns:a16="http://schemas.microsoft.com/office/drawing/2014/main" id="{7E304306-DFEF-9C3C-5629-A02407234B5D}"/>
              </a:ext>
            </a:extLst>
          </p:cNvPr>
          <p:cNvSpPr>
            <a:spLocks noChangeArrowheads="1"/>
          </p:cNvSpPr>
          <p:nvPr/>
        </p:nvSpPr>
        <p:spPr bwMode="auto">
          <a:xfrm>
            <a:off x="578183" y="4283461"/>
            <a:ext cx="64038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solidFill>
                <a:effectLst/>
                <a:latin typeface="+mj-lt"/>
                <a:cs typeface="Times New Roman" panose="02020603050405020304" pitchFamily="18" charset="0"/>
              </a:rPr>
              <a:t>Convert the image to black and white.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solidFill>
                <a:effectLst/>
                <a:latin typeface="+mj-lt"/>
                <a:cs typeface="Times New Roman" panose="02020603050405020304" pitchFamily="18" charset="0"/>
              </a:rPr>
              <a:t>Check each pixel one by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solidFill>
                <a:effectLst/>
                <a:latin typeface="+mj-lt"/>
                <a:cs typeface="Times New Roman" panose="02020603050405020304" pitchFamily="18" charset="0"/>
              </a:rPr>
              <a:t>Compare each pixel with its surrounding pixels.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solidFill>
                <a:effectLst/>
                <a:latin typeface="+mj-lt"/>
                <a:cs typeface="Times New Roman" panose="02020603050405020304" pitchFamily="18" charset="0"/>
              </a:rPr>
              <a:t>Find where the image gets darker around that pixel.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accent3"/>
                </a:solidFill>
                <a:latin typeface="+mj-lt"/>
                <a:cs typeface="Times New Roman" panose="02020603050405020304" pitchFamily="18" charset="0"/>
              </a:rPr>
              <a:t>T</a:t>
            </a:r>
            <a:r>
              <a:rPr kumimoji="0" lang="en-US" altLang="en-US" sz="1800" b="1" i="0" u="none" strike="noStrike" cap="none" normalizeH="0" baseline="0" dirty="0">
                <a:ln>
                  <a:noFill/>
                </a:ln>
                <a:solidFill>
                  <a:schemeClr val="accent3"/>
                </a:solidFill>
                <a:effectLst/>
                <a:latin typeface="+mj-lt"/>
                <a:cs typeface="Times New Roman" panose="02020603050405020304" pitchFamily="18" charset="0"/>
              </a:rPr>
              <a:t>he arrow is </a:t>
            </a:r>
            <a:r>
              <a:rPr lang="en-US" altLang="en-US" b="1" dirty="0">
                <a:solidFill>
                  <a:schemeClr val="accent3"/>
                </a:solidFill>
                <a:latin typeface="+mj-lt"/>
                <a:cs typeface="Times New Roman" panose="02020603050405020304" pitchFamily="18" charset="0"/>
              </a:rPr>
              <a:t>representing</a:t>
            </a:r>
            <a:r>
              <a:rPr kumimoji="0" lang="en-US" altLang="en-US" sz="1800" b="1" i="0" u="none" strike="noStrike" cap="none" normalizeH="0" baseline="0" dirty="0">
                <a:ln>
                  <a:noFill/>
                </a:ln>
                <a:solidFill>
                  <a:schemeClr val="accent3"/>
                </a:solidFill>
                <a:effectLst/>
                <a:latin typeface="+mj-lt"/>
                <a:cs typeface="Times New Roman" panose="02020603050405020304" pitchFamily="18" charset="0"/>
              </a:rPr>
              <a:t> a gradient.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3"/>
                </a:solidFill>
                <a:effectLst/>
                <a:latin typeface="+mj-lt"/>
                <a:cs typeface="Times New Roman" panose="02020603050405020304" pitchFamily="18" charset="0"/>
              </a:rPr>
              <a:t>Do this for every pixel to show how brightness changes across the image.</a:t>
            </a:r>
          </a:p>
        </p:txBody>
      </p:sp>
      <p:sp>
        <p:nvSpPr>
          <p:cNvPr id="10" name="TextBox 9">
            <a:extLst>
              <a:ext uri="{FF2B5EF4-FFF2-40B4-BE49-F238E27FC236}">
                <a16:creationId xmlns:a16="http://schemas.microsoft.com/office/drawing/2014/main" id="{E0462508-BF19-EFF3-19AB-B4785F187728}"/>
              </a:ext>
            </a:extLst>
          </p:cNvPr>
          <p:cNvSpPr txBox="1"/>
          <p:nvPr/>
        </p:nvSpPr>
        <p:spPr>
          <a:xfrm>
            <a:off x="6859302" y="5792194"/>
            <a:ext cx="5332698" cy="338554"/>
          </a:xfrm>
          <a:prstGeom prst="rect">
            <a:avLst/>
          </a:prstGeom>
          <a:noFill/>
          <a:ln>
            <a:noFill/>
          </a:ln>
        </p:spPr>
        <p:txBody>
          <a:bodyPr wrap="square" rtlCol="0">
            <a:spAutoFit/>
          </a:bodyPr>
          <a:lstStyle/>
          <a:p>
            <a:r>
              <a:rPr lang="en-US" sz="1600" b="1" dirty="0">
                <a:solidFill>
                  <a:schemeClr val="accent3"/>
                </a:solidFill>
                <a:latin typeface="Times New Roman" panose="02020603050405020304" pitchFamily="18" charset="0"/>
                <a:cs typeface="Times New Roman" panose="02020603050405020304" pitchFamily="18" charset="0"/>
              </a:rPr>
              <a:t>A pixel in an image detected during the face detection stage</a:t>
            </a:r>
            <a:endParaRPr lang="en-IN" sz="1600" b="1" dirty="0">
              <a:solidFill>
                <a:schemeClr val="accent3"/>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2529D0A-90B4-278C-9A13-71F9E7EA582C}"/>
              </a:ext>
            </a:extLst>
          </p:cNvPr>
          <p:cNvPicPr>
            <a:picLocks noChangeAspect="1"/>
          </p:cNvPicPr>
          <p:nvPr/>
        </p:nvPicPr>
        <p:blipFill>
          <a:blip r:embed="rId4"/>
          <a:srcRect r="39539" b="9921"/>
          <a:stretch/>
        </p:blipFill>
        <p:spPr>
          <a:xfrm>
            <a:off x="6615426" y="307938"/>
            <a:ext cx="5444950" cy="2505374"/>
          </a:xfrm>
          <a:prstGeom prst="rect">
            <a:avLst/>
          </a:prstGeom>
          <a:ln w="38100">
            <a:solidFill>
              <a:schemeClr val="accent2"/>
            </a:solidFill>
          </a:ln>
        </p:spPr>
      </p:pic>
    </p:spTree>
    <p:extLst>
      <p:ext uri="{BB962C8B-B14F-4D97-AF65-F5344CB8AC3E}">
        <p14:creationId xmlns:p14="http://schemas.microsoft.com/office/powerpoint/2010/main" val="212034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E3FA-4E83-E7F5-9696-F4FF94B1017D}"/>
              </a:ext>
            </a:extLst>
          </p:cNvPr>
          <p:cNvSpPr>
            <a:spLocks noGrp="1"/>
          </p:cNvSpPr>
          <p:nvPr>
            <p:ph type="title"/>
          </p:nvPr>
        </p:nvSpPr>
        <p:spPr>
          <a:xfrm>
            <a:off x="1189705" y="1354249"/>
            <a:ext cx="6469623" cy="322729"/>
          </a:xfrm>
        </p:spPr>
        <p:txBody>
          <a:bodyPr/>
          <a:lstStyle/>
          <a:p>
            <a:pPr algn="l"/>
            <a:r>
              <a:rPr lang="en-US" sz="2000" b="1" dirty="0">
                <a:solidFill>
                  <a:schemeClr val="accent2"/>
                </a:solidFill>
                <a:cs typeface="Times New Roman" panose="02020603050405020304" pitchFamily="18" charset="0"/>
              </a:rPr>
              <a:t>Step 2: Posing and Projecting Faces</a:t>
            </a:r>
            <a:endParaRPr lang="en-IN" sz="2000" b="1" dirty="0">
              <a:solidFill>
                <a:schemeClr val="accent2"/>
              </a:solidFill>
              <a:cs typeface="Times New Roman" panose="02020603050405020304" pitchFamily="18" charset="0"/>
            </a:endParaRPr>
          </a:p>
        </p:txBody>
      </p:sp>
      <p:pic>
        <p:nvPicPr>
          <p:cNvPr id="5" name="Picture 4">
            <a:extLst>
              <a:ext uri="{FF2B5EF4-FFF2-40B4-BE49-F238E27FC236}">
                <a16:creationId xmlns:a16="http://schemas.microsoft.com/office/drawing/2014/main" id="{3A0C37AF-B58E-E091-C59D-8D283D757863}"/>
              </a:ext>
            </a:extLst>
          </p:cNvPr>
          <p:cNvPicPr>
            <a:picLocks noChangeAspect="1"/>
          </p:cNvPicPr>
          <p:nvPr/>
        </p:nvPicPr>
        <p:blipFill>
          <a:blip r:embed="rId2"/>
          <a:stretch>
            <a:fillRect/>
          </a:stretch>
        </p:blipFill>
        <p:spPr>
          <a:xfrm>
            <a:off x="744070" y="1880738"/>
            <a:ext cx="8650941" cy="2577771"/>
          </a:xfrm>
          <a:prstGeom prst="rect">
            <a:avLst/>
          </a:prstGeom>
          <a:ln w="57150">
            <a:solidFill>
              <a:schemeClr val="accent3"/>
            </a:solidFill>
          </a:ln>
        </p:spPr>
      </p:pic>
      <p:sp>
        <p:nvSpPr>
          <p:cNvPr id="6" name="Speech Bubble: Oval 5">
            <a:extLst>
              <a:ext uri="{FF2B5EF4-FFF2-40B4-BE49-F238E27FC236}">
                <a16:creationId xmlns:a16="http://schemas.microsoft.com/office/drawing/2014/main" id="{2C4F5130-B726-3D73-632E-B6413447A002}"/>
              </a:ext>
            </a:extLst>
          </p:cNvPr>
          <p:cNvSpPr/>
          <p:nvPr/>
        </p:nvSpPr>
        <p:spPr>
          <a:xfrm>
            <a:off x="9726705" y="2394178"/>
            <a:ext cx="1981200" cy="1550894"/>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D797764-B5AA-E022-E35B-DFB608672A08}"/>
              </a:ext>
            </a:extLst>
          </p:cNvPr>
          <p:cNvSpPr txBox="1"/>
          <p:nvPr/>
        </p:nvSpPr>
        <p:spPr>
          <a:xfrm>
            <a:off x="9789459" y="3031125"/>
            <a:ext cx="1855693" cy="276999"/>
          </a:xfrm>
          <a:prstGeom prst="rect">
            <a:avLst/>
          </a:prstGeom>
          <a:noFill/>
        </p:spPr>
        <p:txBody>
          <a:bodyPr wrap="square" rtlCol="0">
            <a:spAutoFit/>
          </a:bodyPr>
          <a:lstStyle/>
          <a:p>
            <a:pPr algn="ctr"/>
            <a:r>
              <a:rPr lang="en-IN" sz="1200" b="1" dirty="0">
                <a:solidFill>
                  <a:srgbClr val="051522"/>
                </a:solidFill>
                <a:latin typeface="+mj-lt"/>
              </a:rPr>
              <a:t>68-points Projection</a:t>
            </a:r>
          </a:p>
        </p:txBody>
      </p:sp>
      <p:cxnSp>
        <p:nvCxnSpPr>
          <p:cNvPr id="9" name="Straight Arrow Connector 8">
            <a:extLst>
              <a:ext uri="{FF2B5EF4-FFF2-40B4-BE49-F238E27FC236}">
                <a16:creationId xmlns:a16="http://schemas.microsoft.com/office/drawing/2014/main" id="{E9C46A43-79C1-9C9E-F699-486B2DD52F01}"/>
              </a:ext>
            </a:extLst>
          </p:cNvPr>
          <p:cNvCxnSpPr>
            <a:cxnSpLocks/>
          </p:cNvCxnSpPr>
          <p:nvPr/>
        </p:nvCxnSpPr>
        <p:spPr>
          <a:xfrm>
            <a:off x="8600044" y="2357495"/>
            <a:ext cx="1550895" cy="515889"/>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B511DAFB-2713-1D93-7615-4682BD900588}"/>
              </a:ext>
            </a:extLst>
          </p:cNvPr>
          <p:cNvCxnSpPr>
            <a:cxnSpLocks/>
          </p:cNvCxnSpPr>
          <p:nvPr/>
        </p:nvCxnSpPr>
        <p:spPr>
          <a:xfrm flipV="1">
            <a:off x="8695764" y="3321240"/>
            <a:ext cx="1398495" cy="610716"/>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437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7A6D1D-5BBC-03C8-B373-AB84DA06D41B}"/>
              </a:ext>
            </a:extLst>
          </p:cNvPr>
          <p:cNvPicPr>
            <a:picLocks noChangeAspect="1"/>
          </p:cNvPicPr>
          <p:nvPr/>
        </p:nvPicPr>
        <p:blipFill>
          <a:blip r:embed="rId2"/>
          <a:stretch>
            <a:fillRect/>
          </a:stretch>
        </p:blipFill>
        <p:spPr>
          <a:xfrm>
            <a:off x="0" y="-1"/>
            <a:ext cx="2723535" cy="3467853"/>
          </a:xfrm>
          <a:prstGeom prst="rect">
            <a:avLst/>
          </a:prstGeom>
        </p:spPr>
      </p:pic>
      <p:pic>
        <p:nvPicPr>
          <p:cNvPr id="3" name="Picture 2">
            <a:extLst>
              <a:ext uri="{FF2B5EF4-FFF2-40B4-BE49-F238E27FC236}">
                <a16:creationId xmlns:a16="http://schemas.microsoft.com/office/drawing/2014/main" id="{448FE03E-9E9B-FAE4-468D-0C7B78683A93}"/>
              </a:ext>
            </a:extLst>
          </p:cNvPr>
          <p:cNvPicPr>
            <a:picLocks noChangeAspect="1"/>
          </p:cNvPicPr>
          <p:nvPr/>
        </p:nvPicPr>
        <p:blipFill>
          <a:blip r:embed="rId2"/>
          <a:stretch>
            <a:fillRect/>
          </a:stretch>
        </p:blipFill>
        <p:spPr>
          <a:xfrm>
            <a:off x="280148" y="4360768"/>
            <a:ext cx="2723535" cy="2484346"/>
          </a:xfrm>
          <a:prstGeom prst="rect">
            <a:avLst/>
          </a:prstGeom>
        </p:spPr>
      </p:pic>
      <p:sp>
        <p:nvSpPr>
          <p:cNvPr id="2" name="Title 1">
            <a:extLst>
              <a:ext uri="{FF2B5EF4-FFF2-40B4-BE49-F238E27FC236}">
                <a16:creationId xmlns:a16="http://schemas.microsoft.com/office/drawing/2014/main" id="{A365C13D-5439-C138-D1C5-642BC931A716}"/>
              </a:ext>
            </a:extLst>
          </p:cNvPr>
          <p:cNvSpPr>
            <a:spLocks noGrp="1"/>
          </p:cNvSpPr>
          <p:nvPr>
            <p:ph type="title"/>
          </p:nvPr>
        </p:nvSpPr>
        <p:spPr>
          <a:xfrm>
            <a:off x="475130" y="280949"/>
            <a:ext cx="7243482" cy="753036"/>
          </a:xfrm>
        </p:spPr>
        <p:txBody>
          <a:bodyPr/>
          <a:lstStyle/>
          <a:p>
            <a:pPr algn="l"/>
            <a:r>
              <a:rPr lang="en-US" sz="2400" b="1" cap="none" dirty="0">
                <a:solidFill>
                  <a:schemeClr val="accent2"/>
                </a:solidFill>
                <a:cs typeface="Times New Roman" panose="02020603050405020304" pitchFamily="18" charset="0"/>
              </a:rPr>
              <a:t>Final Step</a:t>
            </a:r>
            <a:r>
              <a:rPr lang="en-US" sz="800" b="1" cap="none" dirty="0">
                <a:solidFill>
                  <a:schemeClr val="accent2"/>
                </a:solidFill>
                <a:cs typeface="Times New Roman" panose="02020603050405020304" pitchFamily="18" charset="0"/>
              </a:rPr>
              <a:t> </a:t>
            </a:r>
            <a:r>
              <a:rPr lang="en-US" sz="2400" b="1" cap="none" dirty="0">
                <a:solidFill>
                  <a:schemeClr val="accent2"/>
                </a:solidFill>
                <a:cs typeface="Times New Roman" panose="02020603050405020304" pitchFamily="18" charset="0"/>
              </a:rPr>
              <a:t>: Finding The Person’s Name From The Encoding</a:t>
            </a:r>
            <a:endParaRPr lang="en-IN" sz="2400" b="1" cap="none" dirty="0">
              <a:solidFill>
                <a:schemeClr val="accent2"/>
              </a:solidFill>
              <a:cs typeface="Times New Roman" panose="02020603050405020304" pitchFamily="18" charset="0"/>
            </a:endParaRPr>
          </a:p>
        </p:txBody>
      </p:sp>
      <p:pic>
        <p:nvPicPr>
          <p:cNvPr id="5" name="Picture 4">
            <a:extLst>
              <a:ext uri="{FF2B5EF4-FFF2-40B4-BE49-F238E27FC236}">
                <a16:creationId xmlns:a16="http://schemas.microsoft.com/office/drawing/2014/main" id="{841B2072-4C3D-A989-896C-B55049B032BA}"/>
              </a:ext>
            </a:extLst>
          </p:cNvPr>
          <p:cNvPicPr>
            <a:picLocks noChangeAspect="1"/>
          </p:cNvPicPr>
          <p:nvPr/>
        </p:nvPicPr>
        <p:blipFill>
          <a:blip r:embed="rId3"/>
          <a:stretch>
            <a:fillRect/>
          </a:stretch>
        </p:blipFill>
        <p:spPr>
          <a:xfrm>
            <a:off x="8824462" y="362294"/>
            <a:ext cx="2827465" cy="1702866"/>
          </a:xfrm>
          <a:prstGeom prst="rect">
            <a:avLst/>
          </a:prstGeom>
          <a:ln w="57150">
            <a:solidFill>
              <a:schemeClr val="accent2">
                <a:lumMod val="75000"/>
              </a:schemeClr>
            </a:solidFill>
          </a:ln>
        </p:spPr>
      </p:pic>
      <p:pic>
        <p:nvPicPr>
          <p:cNvPr id="7" name="Picture 6">
            <a:extLst>
              <a:ext uri="{FF2B5EF4-FFF2-40B4-BE49-F238E27FC236}">
                <a16:creationId xmlns:a16="http://schemas.microsoft.com/office/drawing/2014/main" id="{CFD85BD1-25CF-0156-5643-1CB37AE59804}"/>
              </a:ext>
            </a:extLst>
          </p:cNvPr>
          <p:cNvPicPr>
            <a:picLocks noChangeAspect="1"/>
          </p:cNvPicPr>
          <p:nvPr/>
        </p:nvPicPr>
        <p:blipFill>
          <a:blip r:embed="rId4"/>
          <a:srcRect r="9753"/>
          <a:stretch/>
        </p:blipFill>
        <p:spPr>
          <a:xfrm>
            <a:off x="8824462" y="2262814"/>
            <a:ext cx="2827465" cy="2264200"/>
          </a:xfrm>
          <a:prstGeom prst="rect">
            <a:avLst/>
          </a:prstGeom>
          <a:ln w="57150">
            <a:solidFill>
              <a:schemeClr val="accent3"/>
            </a:solidFill>
          </a:ln>
        </p:spPr>
      </p:pic>
      <p:pic>
        <p:nvPicPr>
          <p:cNvPr id="9" name="Picture 8">
            <a:extLst>
              <a:ext uri="{FF2B5EF4-FFF2-40B4-BE49-F238E27FC236}">
                <a16:creationId xmlns:a16="http://schemas.microsoft.com/office/drawing/2014/main" id="{A7257E1C-0767-7EF7-6982-77D64C8B7819}"/>
              </a:ext>
            </a:extLst>
          </p:cNvPr>
          <p:cNvPicPr>
            <a:picLocks noChangeAspect="1"/>
          </p:cNvPicPr>
          <p:nvPr/>
        </p:nvPicPr>
        <p:blipFill>
          <a:blip r:embed="rId5"/>
          <a:srcRect l="10614" r="9753"/>
          <a:stretch/>
        </p:blipFill>
        <p:spPr>
          <a:xfrm>
            <a:off x="8824463" y="4724668"/>
            <a:ext cx="2827464" cy="1990765"/>
          </a:xfrm>
          <a:prstGeom prst="rect">
            <a:avLst/>
          </a:prstGeom>
          <a:ln w="57150">
            <a:solidFill>
              <a:schemeClr val="accent1">
                <a:lumMod val="75000"/>
              </a:schemeClr>
            </a:solidFill>
          </a:ln>
        </p:spPr>
      </p:pic>
      <p:sp>
        <p:nvSpPr>
          <p:cNvPr id="11" name="TextBox 10">
            <a:extLst>
              <a:ext uri="{FF2B5EF4-FFF2-40B4-BE49-F238E27FC236}">
                <a16:creationId xmlns:a16="http://schemas.microsoft.com/office/drawing/2014/main" id="{FF60F6F6-A2C7-98F7-266A-B875BDA46718}"/>
              </a:ext>
            </a:extLst>
          </p:cNvPr>
          <p:cNvSpPr txBox="1"/>
          <p:nvPr/>
        </p:nvSpPr>
        <p:spPr>
          <a:xfrm>
            <a:off x="475130" y="1229207"/>
            <a:ext cx="7633446" cy="1200329"/>
          </a:xfrm>
          <a:prstGeom prst="rect">
            <a:avLst/>
          </a:prstGeom>
          <a:noFill/>
        </p:spPr>
        <p:txBody>
          <a:bodyPr wrap="square">
            <a:spAutoFit/>
          </a:bodyPr>
          <a:lstStyle/>
          <a:p>
            <a:r>
              <a:rPr lang="en-US" sz="2400" b="1" dirty="0">
                <a:solidFill>
                  <a:schemeClr val="accent3"/>
                </a:solidFill>
                <a:latin typeface="Times New Roman" panose="02020603050405020304" pitchFamily="18" charset="0"/>
                <a:cs typeface="Times New Roman" panose="02020603050405020304" pitchFamily="18" charset="0"/>
              </a:rPr>
              <a:t>This last step is the easiest in the whole process. All we have to do is identify the person in our database who has the closest measurements to our test image.</a:t>
            </a:r>
            <a:endParaRPr lang="en-IN" sz="2400" b="1" dirty="0">
              <a:solidFill>
                <a:schemeClr val="accent3"/>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DE9B27A-8202-E69E-1D5B-0436582848CB}"/>
              </a:ext>
            </a:extLst>
          </p:cNvPr>
          <p:cNvSpPr txBox="1"/>
          <p:nvPr/>
        </p:nvSpPr>
        <p:spPr>
          <a:xfrm>
            <a:off x="816078" y="2860787"/>
            <a:ext cx="3475775" cy="461665"/>
          </a:xfrm>
          <a:prstGeom prst="rect">
            <a:avLst/>
          </a:prstGeom>
          <a:noFill/>
        </p:spPr>
        <p:txBody>
          <a:bodyPr wrap="square">
            <a:spAutoFit/>
          </a:bodyPr>
          <a:lstStyle/>
          <a:p>
            <a:r>
              <a:rPr lang="en-IN" sz="2400" b="1" dirty="0">
                <a:solidFill>
                  <a:schemeClr val="tx2"/>
                </a:solidFill>
              </a:rPr>
              <a:t>Recording attendance</a:t>
            </a:r>
          </a:p>
        </p:txBody>
      </p:sp>
      <p:pic>
        <p:nvPicPr>
          <p:cNvPr id="17" name="Picture 16">
            <a:extLst>
              <a:ext uri="{FF2B5EF4-FFF2-40B4-BE49-F238E27FC236}">
                <a16:creationId xmlns:a16="http://schemas.microsoft.com/office/drawing/2014/main" id="{2D49B75D-E16F-9E09-5E88-1971DC34FACE}"/>
              </a:ext>
            </a:extLst>
          </p:cNvPr>
          <p:cNvPicPr>
            <a:picLocks noChangeAspect="1"/>
          </p:cNvPicPr>
          <p:nvPr/>
        </p:nvPicPr>
        <p:blipFill>
          <a:blip r:embed="rId6"/>
          <a:srcRect l="2279" r="-2279" b="34280"/>
          <a:stretch/>
        </p:blipFill>
        <p:spPr>
          <a:xfrm>
            <a:off x="677957" y="3467852"/>
            <a:ext cx="6814223" cy="1743371"/>
          </a:xfrm>
          <a:prstGeom prst="rect">
            <a:avLst/>
          </a:prstGeom>
          <a:ln w="57150">
            <a:solidFill>
              <a:schemeClr val="accent3"/>
            </a:solidFill>
          </a:ln>
        </p:spPr>
      </p:pic>
      <p:sp>
        <p:nvSpPr>
          <p:cNvPr id="19" name="TextBox 18">
            <a:extLst>
              <a:ext uri="{FF2B5EF4-FFF2-40B4-BE49-F238E27FC236}">
                <a16:creationId xmlns:a16="http://schemas.microsoft.com/office/drawing/2014/main" id="{6ECEA0D7-0F15-52BA-49B0-957A0744740E}"/>
              </a:ext>
            </a:extLst>
          </p:cNvPr>
          <p:cNvSpPr txBox="1"/>
          <p:nvPr/>
        </p:nvSpPr>
        <p:spPr>
          <a:xfrm>
            <a:off x="677958" y="5535384"/>
            <a:ext cx="6944972" cy="369332"/>
          </a:xfrm>
          <a:prstGeom prst="rect">
            <a:avLst/>
          </a:prstGeom>
          <a:noFill/>
        </p:spPr>
        <p:txBody>
          <a:bodyPr wrap="square">
            <a:spAutoFit/>
          </a:bodyPr>
          <a:lstStyle/>
          <a:p>
            <a:r>
              <a:rPr lang="en-US" b="1" dirty="0">
                <a:solidFill>
                  <a:schemeClr val="accent3"/>
                </a:solidFill>
                <a:latin typeface="+mj-lt"/>
                <a:cs typeface="Times New Roman" panose="02020603050405020304" pitchFamily="18" charset="0"/>
              </a:rPr>
              <a:t>Fig. CSV file for the marked attendance for a small dataset</a:t>
            </a:r>
            <a:endParaRPr lang="en-IN" b="1" dirty="0">
              <a:solidFill>
                <a:schemeClr val="accent3"/>
              </a:solidFill>
              <a:latin typeface="+mj-lt"/>
              <a:cs typeface="Times New Roman" panose="02020603050405020304" pitchFamily="18" charset="0"/>
            </a:endParaRPr>
          </a:p>
        </p:txBody>
      </p:sp>
    </p:spTree>
    <p:extLst>
      <p:ext uri="{BB962C8B-B14F-4D97-AF65-F5344CB8AC3E}">
        <p14:creationId xmlns:p14="http://schemas.microsoft.com/office/powerpoint/2010/main" val="296432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3D9AA-D863-1E9B-F925-7962BB8DF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84775D-C13C-4EF9-3F15-AD1E2D462A54}"/>
              </a:ext>
            </a:extLst>
          </p:cNvPr>
          <p:cNvSpPr>
            <a:spLocks noGrp="1"/>
          </p:cNvSpPr>
          <p:nvPr>
            <p:ph type="title"/>
          </p:nvPr>
        </p:nvSpPr>
        <p:spPr>
          <a:xfrm>
            <a:off x="1361445" y="1017574"/>
            <a:ext cx="2578639" cy="883311"/>
          </a:xfrm>
        </p:spPr>
        <p:txBody>
          <a:bodyPr/>
          <a:lstStyle/>
          <a:p>
            <a:r>
              <a:rPr lang="en-IN" b="1" dirty="0">
                <a:solidFill>
                  <a:schemeClr val="tx2"/>
                </a:solidFill>
              </a:rPr>
              <a:t>Results</a:t>
            </a:r>
            <a:r>
              <a:rPr lang="en-IN" b="1" dirty="0">
                <a:solidFill>
                  <a:schemeClr val="accent2"/>
                </a:solidFill>
              </a:rPr>
              <a:t> </a:t>
            </a:r>
            <a:endParaRPr lang="en-IN" sz="4400" dirty="0">
              <a:solidFill>
                <a:schemeClr val="accent2"/>
              </a:solidFill>
            </a:endParaRPr>
          </a:p>
        </p:txBody>
      </p:sp>
      <p:sp>
        <p:nvSpPr>
          <p:cNvPr id="4" name="Slide Number Placeholder 3">
            <a:extLst>
              <a:ext uri="{FF2B5EF4-FFF2-40B4-BE49-F238E27FC236}">
                <a16:creationId xmlns:a16="http://schemas.microsoft.com/office/drawing/2014/main" id="{06EBD83B-5A2F-EE05-8298-D9CD08CAE35F}"/>
              </a:ext>
            </a:extLst>
          </p:cNvPr>
          <p:cNvSpPr>
            <a:spLocks noGrp="1"/>
          </p:cNvSpPr>
          <p:nvPr>
            <p:ph type="sldNum" sz="quarter" idx="12"/>
          </p:nvPr>
        </p:nvSpPr>
        <p:spPr/>
        <p:txBody>
          <a:bodyPr/>
          <a:lstStyle/>
          <a:p>
            <a:fld id="{FE024F78-56A6-7740-B68D-8D4D026EDF3F}" type="slidenum">
              <a:rPr lang="en-US" smtClean="0"/>
              <a:pPr/>
              <a:t>15</a:t>
            </a:fld>
            <a:endParaRPr lang="en-US" dirty="0"/>
          </a:p>
        </p:txBody>
      </p:sp>
      <p:sp>
        <p:nvSpPr>
          <p:cNvPr id="8" name="TextBox 7">
            <a:extLst>
              <a:ext uri="{FF2B5EF4-FFF2-40B4-BE49-F238E27FC236}">
                <a16:creationId xmlns:a16="http://schemas.microsoft.com/office/drawing/2014/main" id="{AE92994A-1858-FC7A-3FEC-CB338AA686F3}"/>
              </a:ext>
            </a:extLst>
          </p:cNvPr>
          <p:cNvSpPr txBox="1"/>
          <p:nvPr/>
        </p:nvSpPr>
        <p:spPr>
          <a:xfrm>
            <a:off x="595940" y="1720840"/>
            <a:ext cx="10553075" cy="1938992"/>
          </a:xfrm>
          <a:prstGeom prst="rect">
            <a:avLst/>
          </a:prstGeom>
          <a:noFill/>
        </p:spPr>
        <p:txBody>
          <a:bodyPr wrap="square">
            <a:spAutoFit/>
          </a:bodyPr>
          <a:lstStyle/>
          <a:p>
            <a:endParaRPr lang="en-US" sz="2400" b="1" dirty="0">
              <a:solidFill>
                <a:schemeClr val="accent6"/>
              </a:solidFill>
            </a:endParaRPr>
          </a:p>
          <a:p>
            <a:endParaRPr lang="en-US" sz="2400" b="1" dirty="0">
              <a:solidFill>
                <a:schemeClr val="accent6"/>
              </a:solidFill>
            </a:endParaRPr>
          </a:p>
          <a:p>
            <a:r>
              <a:rPr lang="en-US" sz="2400" b="1" dirty="0">
                <a:solidFill>
                  <a:srgbClr val="00B0F0"/>
                </a:solidFill>
              </a:rPr>
              <a:t> </a:t>
            </a:r>
          </a:p>
          <a:p>
            <a:endParaRPr lang="en-US" sz="2400" b="1" dirty="0">
              <a:solidFill>
                <a:srgbClr val="00B0F0"/>
              </a:solidFill>
            </a:endParaRPr>
          </a:p>
          <a:p>
            <a:r>
              <a:rPr lang="en-US" sz="2400" b="1" dirty="0">
                <a:solidFill>
                  <a:schemeClr val="accent6"/>
                </a:solidFill>
              </a:rPr>
              <a:t> </a:t>
            </a:r>
            <a:endParaRPr lang="en-US" sz="2400" b="1" dirty="0">
              <a:solidFill>
                <a:srgbClr val="00B0F0"/>
              </a:solidFill>
            </a:endParaRPr>
          </a:p>
        </p:txBody>
      </p:sp>
      <p:sp>
        <p:nvSpPr>
          <p:cNvPr id="3" name="Rectangle 1">
            <a:extLst>
              <a:ext uri="{FF2B5EF4-FFF2-40B4-BE49-F238E27FC236}">
                <a16:creationId xmlns:a16="http://schemas.microsoft.com/office/drawing/2014/main" id="{F27E5433-2FAB-DF2C-B7C3-048EDB200D5F}"/>
              </a:ext>
            </a:extLst>
          </p:cNvPr>
          <p:cNvSpPr>
            <a:spLocks noChangeArrowheads="1"/>
          </p:cNvSpPr>
          <p:nvPr/>
        </p:nvSpPr>
        <p:spPr bwMode="auto">
          <a:xfrm>
            <a:off x="1361445" y="2080930"/>
            <a:ext cx="1023461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3"/>
                </a:solidFill>
                <a:effectLst/>
                <a:latin typeface="+mj-lt"/>
                <a:cs typeface="Times New Roman" panose="02020603050405020304" pitchFamily="18" charset="0"/>
              </a:rPr>
              <a:t>Accurate face detection and recognition using OpenCV.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3"/>
                </a:solidFill>
                <a:effectLst/>
                <a:latin typeface="+mj-lt"/>
                <a:cs typeface="Times New Roman" panose="02020603050405020304" pitchFamily="18" charset="0"/>
              </a:rPr>
              <a:t>Real-time attendance marking is successful.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3"/>
                </a:solidFill>
                <a:effectLst/>
                <a:latin typeface="+mj-lt"/>
                <a:cs typeface="Times New Roman" panose="02020603050405020304" pitchFamily="18" charset="0"/>
              </a:rPr>
              <a:t>System detects multiple faces with good speed.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3"/>
                </a:solidFill>
                <a:effectLst/>
                <a:latin typeface="+mj-lt"/>
                <a:cs typeface="Times New Roman" panose="02020603050405020304" pitchFamily="18" charset="0"/>
              </a:rPr>
              <a:t>Improved image quality using preprocessing techniques</a:t>
            </a:r>
            <a:r>
              <a:rPr kumimoji="0" lang="en-US" altLang="en-US" sz="2800"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3483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pPr algn="ctr"/>
            <a:r>
              <a:rPr lang="en-US" sz="4000" b="1" dirty="0">
                <a:solidFill>
                  <a:schemeClr val="tx2"/>
                </a:solidFill>
              </a:rPr>
              <a:t>Challenges</a:t>
            </a:r>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sp>
        <p:nvSpPr>
          <p:cNvPr id="5" name="Rectangle 1">
            <a:extLst>
              <a:ext uri="{FF2B5EF4-FFF2-40B4-BE49-F238E27FC236}">
                <a16:creationId xmlns:a16="http://schemas.microsoft.com/office/drawing/2014/main" id="{F561C1B1-A587-7A79-D83E-4159CAFEFADA}"/>
              </a:ext>
            </a:extLst>
          </p:cNvPr>
          <p:cNvSpPr>
            <a:spLocks noChangeArrowheads="1"/>
          </p:cNvSpPr>
          <p:nvPr/>
        </p:nvSpPr>
        <p:spPr bwMode="auto">
          <a:xfrm>
            <a:off x="1775147" y="2521059"/>
            <a:ext cx="86360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2"/>
                </a:solidFill>
                <a:effectLst/>
                <a:latin typeface="+mj-lt"/>
              </a:rPr>
              <a:t>Poor lighting affects detection accuracy.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2"/>
                </a:solidFill>
                <a:effectLst/>
                <a:latin typeface="+mj-lt"/>
              </a:rPr>
              <a:t>Similar-looking faces can confuse the system.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2"/>
                </a:solidFill>
                <a:effectLst/>
                <a:latin typeface="+mj-lt"/>
              </a:rPr>
              <a:t>Background noise causes false detections.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accent2"/>
                </a:solidFill>
                <a:effectLst/>
                <a:latin typeface="+mj-lt"/>
              </a:rPr>
              <a:t>High processing load for large datasets.</a:t>
            </a:r>
          </a:p>
        </p:txBody>
      </p:sp>
    </p:spTree>
    <p:extLst>
      <p:ext uri="{BB962C8B-B14F-4D97-AF65-F5344CB8AC3E}">
        <p14:creationId xmlns:p14="http://schemas.microsoft.com/office/powerpoint/2010/main" val="3304068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5EFD-E056-63B9-954F-03B6B5617B76}"/>
              </a:ext>
            </a:extLst>
          </p:cNvPr>
          <p:cNvSpPr>
            <a:spLocks noGrp="1"/>
          </p:cNvSpPr>
          <p:nvPr>
            <p:ph type="title"/>
          </p:nvPr>
        </p:nvSpPr>
        <p:spPr>
          <a:xfrm>
            <a:off x="1805855" y="469785"/>
            <a:ext cx="8706716" cy="1070080"/>
          </a:xfrm>
        </p:spPr>
        <p:txBody>
          <a:bodyPr/>
          <a:lstStyle/>
          <a:p>
            <a:r>
              <a:rPr lang="en-IN" b="1" dirty="0">
                <a:solidFill>
                  <a:schemeClr val="tx2"/>
                </a:solidFill>
              </a:rPr>
              <a:t>Conclusion and Future Enhancements</a:t>
            </a:r>
            <a:endParaRPr lang="en-IN" sz="4400" dirty="0">
              <a:solidFill>
                <a:schemeClr val="tx2"/>
              </a:solidFill>
            </a:endParaRPr>
          </a:p>
        </p:txBody>
      </p:sp>
      <p:sp>
        <p:nvSpPr>
          <p:cNvPr id="4" name="Slide Number Placeholder 3">
            <a:extLst>
              <a:ext uri="{FF2B5EF4-FFF2-40B4-BE49-F238E27FC236}">
                <a16:creationId xmlns:a16="http://schemas.microsoft.com/office/drawing/2014/main" id="{AB467DD8-8D45-D1E3-6105-6A6C2C214867}"/>
              </a:ext>
            </a:extLst>
          </p:cNvPr>
          <p:cNvSpPr>
            <a:spLocks noGrp="1"/>
          </p:cNvSpPr>
          <p:nvPr>
            <p:ph type="sldNum" sz="quarter" idx="12"/>
          </p:nvPr>
        </p:nvSpPr>
        <p:spPr>
          <a:xfrm>
            <a:off x="9179506" y="6349926"/>
            <a:ext cx="2743200" cy="365125"/>
          </a:xfrm>
        </p:spPr>
        <p:txBody>
          <a:bodyPr/>
          <a:lstStyle/>
          <a:p>
            <a:fld id="{FE024F78-56A6-7740-B68D-8D4D026EDF3F}" type="slidenum">
              <a:rPr lang="en-US" smtClean="0"/>
              <a:pPr/>
              <a:t>17</a:t>
            </a:fld>
            <a:endParaRPr lang="en-US" dirty="0"/>
          </a:p>
        </p:txBody>
      </p:sp>
      <p:sp>
        <p:nvSpPr>
          <p:cNvPr id="8" name="TextBox 7">
            <a:extLst>
              <a:ext uri="{FF2B5EF4-FFF2-40B4-BE49-F238E27FC236}">
                <a16:creationId xmlns:a16="http://schemas.microsoft.com/office/drawing/2014/main" id="{D3DC787C-120F-DD7E-4DD6-AD5A35405ECA}"/>
              </a:ext>
            </a:extLst>
          </p:cNvPr>
          <p:cNvSpPr txBox="1"/>
          <p:nvPr/>
        </p:nvSpPr>
        <p:spPr>
          <a:xfrm>
            <a:off x="673622" y="1538964"/>
            <a:ext cx="10682636" cy="2077492"/>
          </a:xfrm>
          <a:prstGeom prst="rect">
            <a:avLst/>
          </a:prstGeom>
          <a:noFill/>
        </p:spPr>
        <p:txBody>
          <a:bodyPr wrap="square">
            <a:spAutoFit/>
          </a:bodyPr>
          <a:lstStyle/>
          <a:p>
            <a:r>
              <a:rPr lang="en-US" sz="2400" b="1" dirty="0">
                <a:solidFill>
                  <a:schemeClr val="accent5"/>
                </a:solidFill>
                <a:latin typeface="Times New Roman" panose="02020603050405020304" pitchFamily="18" charset="0"/>
                <a:cs typeface="Times New Roman" panose="02020603050405020304" pitchFamily="18" charset="0"/>
              </a:rPr>
              <a:t>Conclusion</a:t>
            </a:r>
          </a:p>
          <a:p>
            <a:pPr>
              <a:lnSpc>
                <a:spcPct val="150000"/>
              </a:lnSpc>
            </a:pPr>
            <a:r>
              <a:rPr lang="en-US" b="1" dirty="0">
                <a:solidFill>
                  <a:schemeClr val="accent2"/>
                </a:solidFill>
                <a:latin typeface="+mj-lt"/>
                <a:cs typeface="Times New Roman" panose="02020603050405020304" pitchFamily="18" charset="0"/>
              </a:rPr>
              <a:t>The Smart Attendance Tracking System successfully automates attendance using face recognition. It reduces manual effort, improves accuracy, and prevents proxy attendance. The system performs well in real-time environments and enhances security in institutions.</a:t>
            </a:r>
            <a:endParaRPr lang="en-US" sz="2000" b="1" dirty="0">
              <a:solidFill>
                <a:schemeClr val="accent5"/>
              </a:solidFill>
              <a:latin typeface="Times New Roman" panose="02020603050405020304" pitchFamily="18" charset="0"/>
              <a:cs typeface="Times New Roman" panose="02020603050405020304" pitchFamily="18" charset="0"/>
            </a:endParaRPr>
          </a:p>
          <a:p>
            <a:r>
              <a:rPr lang="en-US" sz="2400" b="1" dirty="0">
                <a:solidFill>
                  <a:schemeClr val="accent5"/>
                </a:solidFill>
                <a:latin typeface="Times New Roman" panose="02020603050405020304" pitchFamily="18" charset="0"/>
                <a:cs typeface="Times New Roman" panose="02020603050405020304" pitchFamily="18" charset="0"/>
              </a:rPr>
              <a:t>Future Scope</a:t>
            </a:r>
          </a:p>
        </p:txBody>
      </p:sp>
      <p:sp>
        <p:nvSpPr>
          <p:cNvPr id="3" name="Rectangle 1">
            <a:extLst>
              <a:ext uri="{FF2B5EF4-FFF2-40B4-BE49-F238E27FC236}">
                <a16:creationId xmlns:a16="http://schemas.microsoft.com/office/drawing/2014/main" id="{A1C44C87-7156-3774-2D8D-686F30A73B27}"/>
              </a:ext>
            </a:extLst>
          </p:cNvPr>
          <p:cNvSpPr>
            <a:spLocks noChangeArrowheads="1"/>
          </p:cNvSpPr>
          <p:nvPr/>
        </p:nvSpPr>
        <p:spPr bwMode="auto">
          <a:xfrm>
            <a:off x="530761" y="3443809"/>
            <a:ext cx="11221357" cy="2906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altLang="en-US" sz="2400" spc="-150" dirty="0">
                <a:solidFill>
                  <a:schemeClr val="accent3"/>
                </a:solidFill>
                <a:latin typeface="Times New Roman" panose="02020603050405020304" pitchFamily="18" charset="0"/>
                <a:cs typeface="Times New Roman" panose="02020603050405020304" pitchFamily="18" charset="0"/>
              </a:rPr>
              <a:t> </a:t>
            </a:r>
            <a:r>
              <a:rPr kumimoji="0" lang="en-US" altLang="en-US" sz="2000" b="1" i="0" u="none" strike="noStrike" cap="none" spc="-150" normalizeH="0" baseline="0" dirty="0">
                <a:ln>
                  <a:noFill/>
                </a:ln>
                <a:solidFill>
                  <a:schemeClr val="accent2">
                    <a:lumMod val="75000"/>
                  </a:schemeClr>
                </a:solidFill>
                <a:effectLst/>
                <a:latin typeface="+mj-lt"/>
                <a:cs typeface="Times New Roman" panose="02020603050405020304" pitchFamily="18" charset="0"/>
              </a:rPr>
              <a:t>Improve Accuracy in Low Light: </a:t>
            </a:r>
            <a:r>
              <a:rPr kumimoji="0" lang="en-US" altLang="en-US" sz="2000" b="1" i="0" u="none" strike="noStrike" cap="none" spc="-150" normalizeH="0" baseline="0" dirty="0">
                <a:ln>
                  <a:noFill/>
                </a:ln>
                <a:solidFill>
                  <a:schemeClr val="accent3"/>
                </a:solidFill>
                <a:effectLst/>
                <a:latin typeface="+mj-lt"/>
                <a:cs typeface="Times New Roman" panose="02020603050405020304" pitchFamily="18" charset="0"/>
              </a:rPr>
              <a:t>Use infrared or low-light cameras for better face detection.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spc="-150" normalizeH="0" baseline="0" dirty="0">
                <a:ln>
                  <a:noFill/>
                </a:ln>
                <a:solidFill>
                  <a:schemeClr val="accent2">
                    <a:lumMod val="75000"/>
                  </a:schemeClr>
                </a:solidFill>
                <a:effectLst/>
                <a:latin typeface="+mj-lt"/>
                <a:cs typeface="Times New Roman" panose="02020603050405020304" pitchFamily="18" charset="0"/>
              </a:rPr>
              <a:t>Handle Similar Faces: </a:t>
            </a:r>
            <a:r>
              <a:rPr kumimoji="0" lang="en-US" altLang="en-US" sz="2000" b="1" i="0" u="none" strike="noStrike" cap="none" spc="-150" normalizeH="0" baseline="0" dirty="0">
                <a:ln>
                  <a:noFill/>
                </a:ln>
                <a:solidFill>
                  <a:schemeClr val="accent3"/>
                </a:solidFill>
                <a:effectLst/>
                <a:latin typeface="+mj-lt"/>
                <a:cs typeface="Times New Roman" panose="02020603050405020304" pitchFamily="18" charset="0"/>
              </a:rPr>
              <a:t>Integrate advanced models like FaceNet or DeepFace for better distinction.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spc="-150" normalizeH="0" baseline="0" dirty="0">
                <a:ln>
                  <a:noFill/>
                </a:ln>
                <a:solidFill>
                  <a:schemeClr val="accent3"/>
                </a:solidFill>
                <a:effectLst/>
                <a:latin typeface="+mj-lt"/>
                <a:cs typeface="Times New Roman" panose="02020603050405020304" pitchFamily="18" charset="0"/>
              </a:rPr>
              <a:t> </a:t>
            </a:r>
            <a:r>
              <a:rPr kumimoji="0" lang="en-US" altLang="en-US" sz="2000" b="1" i="0" u="none" strike="noStrike" cap="none" spc="-150" normalizeH="0" baseline="0" dirty="0">
                <a:ln>
                  <a:noFill/>
                </a:ln>
                <a:solidFill>
                  <a:schemeClr val="accent2">
                    <a:lumMod val="75000"/>
                  </a:schemeClr>
                </a:solidFill>
                <a:effectLst/>
                <a:latin typeface="+mj-lt"/>
                <a:cs typeface="Times New Roman" panose="02020603050405020304" pitchFamily="18" charset="0"/>
              </a:rPr>
              <a:t>Reduce Background Noise: </a:t>
            </a:r>
            <a:r>
              <a:rPr kumimoji="0" lang="en-US" altLang="en-US" sz="2000" b="1" i="0" u="none" strike="noStrike" cap="none" spc="-150" normalizeH="0" baseline="0" dirty="0">
                <a:ln>
                  <a:noFill/>
                </a:ln>
                <a:solidFill>
                  <a:schemeClr val="accent3"/>
                </a:solidFill>
                <a:effectLst/>
                <a:latin typeface="+mj-lt"/>
                <a:cs typeface="Times New Roman" panose="02020603050405020304" pitchFamily="18" charset="0"/>
              </a:rPr>
              <a:t>Use background blurring or segmentation to focus only on faces.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spc="-150" normalizeH="0" baseline="0" dirty="0">
                <a:ln>
                  <a:noFill/>
                </a:ln>
                <a:solidFill>
                  <a:schemeClr val="accent3"/>
                </a:solidFill>
                <a:effectLst/>
                <a:latin typeface="+mj-lt"/>
                <a:cs typeface="Times New Roman" panose="02020603050405020304" pitchFamily="18" charset="0"/>
              </a:rPr>
              <a:t> </a:t>
            </a:r>
            <a:r>
              <a:rPr kumimoji="0" lang="en-US" altLang="en-US" sz="2000" b="1" i="0" u="none" strike="noStrike" cap="none" spc="-150" normalizeH="0" baseline="0" dirty="0">
                <a:ln>
                  <a:noFill/>
                </a:ln>
                <a:solidFill>
                  <a:schemeClr val="accent2">
                    <a:lumMod val="75000"/>
                  </a:schemeClr>
                </a:solidFill>
                <a:effectLst/>
                <a:latin typeface="+mj-lt"/>
                <a:cs typeface="Times New Roman" panose="02020603050405020304" pitchFamily="18" charset="0"/>
              </a:rPr>
              <a:t>Optimize Performance: </a:t>
            </a:r>
            <a:r>
              <a:rPr kumimoji="0" lang="en-US" altLang="en-US" sz="2000" b="1" i="0" u="none" strike="noStrike" cap="none" spc="-150" normalizeH="0" baseline="0" dirty="0">
                <a:ln>
                  <a:noFill/>
                </a:ln>
                <a:solidFill>
                  <a:schemeClr val="accent3"/>
                </a:solidFill>
                <a:effectLst/>
                <a:latin typeface="+mj-lt"/>
                <a:cs typeface="Times New Roman" panose="02020603050405020304" pitchFamily="18" charset="0"/>
              </a:rPr>
              <a:t>Implement GPU processing or model compression to handle larger datasets faster.</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spc="-150" normalizeH="0" baseline="0" dirty="0">
                <a:ln>
                  <a:noFill/>
                </a:ln>
                <a:solidFill>
                  <a:schemeClr val="accent3"/>
                </a:solidFill>
                <a:effectLst/>
                <a:latin typeface="+mj-lt"/>
                <a:cs typeface="Times New Roman" panose="02020603050405020304" pitchFamily="18" charset="0"/>
              </a:rPr>
              <a:t> </a:t>
            </a:r>
            <a:r>
              <a:rPr kumimoji="0" lang="en-US" altLang="en-US" sz="2000" b="1" i="0" u="none" strike="noStrike" cap="none" spc="-150" normalizeH="0" baseline="0" dirty="0">
                <a:ln>
                  <a:noFill/>
                </a:ln>
                <a:solidFill>
                  <a:schemeClr val="accent2">
                    <a:lumMod val="75000"/>
                  </a:schemeClr>
                </a:solidFill>
                <a:effectLst/>
                <a:latin typeface="+mj-lt"/>
                <a:cs typeface="Times New Roman" panose="02020603050405020304" pitchFamily="18" charset="0"/>
              </a:rPr>
              <a:t>Add Mask Detection &amp; Liveness Check: </a:t>
            </a:r>
            <a:r>
              <a:rPr kumimoji="0" lang="en-US" altLang="en-US" sz="2000" b="1" i="0" u="none" strike="noStrike" cap="none" spc="-150" normalizeH="0" baseline="0" dirty="0">
                <a:ln>
                  <a:noFill/>
                </a:ln>
                <a:solidFill>
                  <a:schemeClr val="accent3"/>
                </a:solidFill>
                <a:effectLst/>
                <a:latin typeface="+mj-lt"/>
                <a:cs typeface="Times New Roman" panose="02020603050405020304" pitchFamily="18" charset="0"/>
              </a:rPr>
              <a:t>To prevent spoofing using printed or video faces.</a:t>
            </a:r>
          </a:p>
        </p:txBody>
      </p:sp>
    </p:spTree>
    <p:extLst>
      <p:ext uri="{BB962C8B-B14F-4D97-AF65-F5344CB8AC3E}">
        <p14:creationId xmlns:p14="http://schemas.microsoft.com/office/powerpoint/2010/main" val="24057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444911" y="2953062"/>
            <a:ext cx="5820977" cy="944380"/>
          </a:xfrm>
        </p:spPr>
        <p:txBody>
          <a:bodyPr/>
          <a:lstStyle/>
          <a:p>
            <a:r>
              <a:rPr lang="en-US" sz="6000" b="1" dirty="0">
                <a:solidFill>
                  <a:schemeClr val="tx2"/>
                </a:solidFill>
              </a:rPr>
              <a:t>THANK YOU !</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777732"/>
          </a:xfrm>
        </p:spPr>
        <p:txBody>
          <a:bodyPr/>
          <a:lstStyle/>
          <a:p>
            <a:r>
              <a:rPr lang="en-IN" sz="3600" b="1" dirty="0">
                <a:solidFill>
                  <a:schemeClr val="tx2"/>
                </a:solidFill>
              </a:rPr>
              <a:t>Introduction</a:t>
            </a:r>
            <a:endParaRPr lang="en-US" sz="3600" b="1" dirty="0">
              <a:solidFill>
                <a:schemeClr val="tx2"/>
              </a:solidFill>
            </a:endParaRP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sp>
        <p:nvSpPr>
          <p:cNvPr id="10" name="TextBox 9">
            <a:extLst>
              <a:ext uri="{FF2B5EF4-FFF2-40B4-BE49-F238E27FC236}">
                <a16:creationId xmlns:a16="http://schemas.microsoft.com/office/drawing/2014/main" id="{D11E3F70-655B-6CBB-7215-0D64427ED69D}"/>
              </a:ext>
            </a:extLst>
          </p:cNvPr>
          <p:cNvSpPr txBox="1"/>
          <p:nvPr/>
        </p:nvSpPr>
        <p:spPr>
          <a:xfrm>
            <a:off x="1337918" y="1508343"/>
            <a:ext cx="9516164" cy="4770537"/>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chemeClr val="accent2"/>
                </a:solidFill>
                <a:latin typeface="+mj-lt"/>
              </a:rPr>
              <a:t>An advanced solution using face recognition to automate attendance.</a:t>
            </a:r>
          </a:p>
          <a:p>
            <a:pPr marL="457200" indent="-457200" algn="just">
              <a:buFont typeface="Arial" panose="020B0604020202020204" pitchFamily="34" charset="0"/>
              <a:buChar char="•"/>
            </a:pPr>
            <a:r>
              <a:rPr lang="en-US" sz="2800" b="1" dirty="0">
                <a:solidFill>
                  <a:schemeClr val="accent2"/>
                </a:solidFill>
                <a:latin typeface="+mj-lt"/>
              </a:rPr>
              <a:t>Minimizes manual errors and prevents proxy attendance.</a:t>
            </a:r>
          </a:p>
          <a:p>
            <a:pPr marL="457200" indent="-457200" algn="just">
              <a:buFont typeface="Arial" panose="020B0604020202020204" pitchFamily="34" charset="0"/>
              <a:buChar char="•"/>
            </a:pPr>
            <a:r>
              <a:rPr lang="en-US" sz="2800" b="1" dirty="0">
                <a:solidFill>
                  <a:schemeClr val="accent2"/>
                </a:solidFill>
                <a:latin typeface="+mj-lt"/>
              </a:rPr>
              <a:t>Developed using Python, OpenCV, and machine learning algorithms, this system streamlines and secures the attendance process.</a:t>
            </a:r>
          </a:p>
          <a:p>
            <a:pPr marL="457200" indent="-457200" algn="just">
              <a:buFont typeface="Arial" panose="020B0604020202020204" pitchFamily="34" charset="0"/>
              <a:buChar char="•"/>
            </a:pPr>
            <a:r>
              <a:rPr lang="en-US" sz="2800" b="1" dirty="0">
                <a:solidFill>
                  <a:schemeClr val="accent2"/>
                </a:solidFill>
                <a:latin typeface="+mj-lt"/>
              </a:rPr>
              <a:t>Ensures accuracy, efficiency, and transparency through intelligent automation and real-time data logging.</a:t>
            </a:r>
          </a:p>
          <a:p>
            <a:pPr marL="457200" indent="-457200">
              <a:buFont typeface="Arial" panose="020B0604020202020204" pitchFamily="34" charset="0"/>
              <a:buChar char="•"/>
            </a:pPr>
            <a:endParaRPr lang="en-IN" sz="2400" dirty="0">
              <a:solidFill>
                <a:schemeClr val="bg1"/>
              </a:solidFill>
            </a:endParaRPr>
          </a:p>
        </p:txBody>
      </p:sp>
    </p:spTree>
    <p:extLst>
      <p:ext uri="{BB962C8B-B14F-4D97-AF65-F5344CB8AC3E}">
        <p14:creationId xmlns:p14="http://schemas.microsoft.com/office/powerpoint/2010/main" val="139719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312B18-3361-68A4-AE48-85BB25E261CB}"/>
              </a:ext>
            </a:extLst>
          </p:cNvPr>
          <p:cNvSpPr>
            <a:spLocks noGrp="1"/>
          </p:cNvSpPr>
          <p:nvPr>
            <p:ph type="subTitle" idx="1"/>
          </p:nvPr>
        </p:nvSpPr>
        <p:spPr>
          <a:xfrm>
            <a:off x="408366" y="1902940"/>
            <a:ext cx="11475805" cy="3941806"/>
          </a:xfrm>
        </p:spPr>
        <p:txBody>
          <a:bodyPr/>
          <a:lstStyle/>
          <a:p>
            <a:pPr algn="l"/>
            <a:r>
              <a:rPr lang="en-US" sz="2000" b="1" dirty="0">
                <a:solidFill>
                  <a:schemeClr val="accent5"/>
                </a:solidFill>
              </a:rPr>
              <a:t> </a:t>
            </a:r>
            <a:endParaRPr lang="en-IN" sz="5400" b="1" dirty="0">
              <a:latin typeface="+mn-lt"/>
            </a:endParaRPr>
          </a:p>
        </p:txBody>
      </p:sp>
      <p:sp>
        <p:nvSpPr>
          <p:cNvPr id="4" name="Slide Number Placeholder 3">
            <a:extLst>
              <a:ext uri="{FF2B5EF4-FFF2-40B4-BE49-F238E27FC236}">
                <a16:creationId xmlns:a16="http://schemas.microsoft.com/office/drawing/2014/main" id="{6F308586-0269-F3C5-2AAB-836EE22CEE3E}"/>
              </a:ext>
            </a:extLst>
          </p:cNvPr>
          <p:cNvSpPr>
            <a:spLocks noGrp="1"/>
          </p:cNvSpPr>
          <p:nvPr>
            <p:ph type="sldNum" sz="quarter" idx="12"/>
          </p:nvPr>
        </p:nvSpPr>
        <p:spPr/>
        <p:txBody>
          <a:bodyPr/>
          <a:lstStyle/>
          <a:p>
            <a:fld id="{FE024F78-56A6-7740-B68D-8D4D026EDF3F}" type="slidenum">
              <a:rPr lang="en-US" smtClean="0"/>
              <a:pPr/>
              <a:t>3</a:t>
            </a:fld>
            <a:endParaRPr lang="en-US" dirty="0"/>
          </a:p>
        </p:txBody>
      </p:sp>
      <p:sp>
        <p:nvSpPr>
          <p:cNvPr id="2" name="TextBox 1">
            <a:extLst>
              <a:ext uri="{FF2B5EF4-FFF2-40B4-BE49-F238E27FC236}">
                <a16:creationId xmlns:a16="http://schemas.microsoft.com/office/drawing/2014/main" id="{7E7527B8-61DE-5DE6-4550-CE2F111A59F9}"/>
              </a:ext>
            </a:extLst>
          </p:cNvPr>
          <p:cNvSpPr txBox="1"/>
          <p:nvPr/>
        </p:nvSpPr>
        <p:spPr>
          <a:xfrm>
            <a:off x="3334265" y="690088"/>
            <a:ext cx="5523470" cy="646331"/>
          </a:xfrm>
          <a:prstGeom prst="rect">
            <a:avLst/>
          </a:prstGeom>
          <a:noFill/>
        </p:spPr>
        <p:txBody>
          <a:bodyPr wrap="square" rtlCol="0">
            <a:spAutoFit/>
          </a:bodyPr>
          <a:lstStyle/>
          <a:p>
            <a:pPr algn="ctr"/>
            <a:r>
              <a:rPr lang="en-IN" sz="3600" b="1" dirty="0">
                <a:solidFill>
                  <a:schemeClr val="tx2"/>
                </a:solidFill>
                <a:latin typeface="+mj-lt"/>
              </a:rPr>
              <a:t>OBJECTIVES</a:t>
            </a:r>
          </a:p>
        </p:txBody>
      </p:sp>
      <p:sp>
        <p:nvSpPr>
          <p:cNvPr id="9" name="TextBox 8">
            <a:extLst>
              <a:ext uri="{FF2B5EF4-FFF2-40B4-BE49-F238E27FC236}">
                <a16:creationId xmlns:a16="http://schemas.microsoft.com/office/drawing/2014/main" id="{42EE4B38-F41E-D6EE-997F-063FA284C5A0}"/>
              </a:ext>
            </a:extLst>
          </p:cNvPr>
          <p:cNvSpPr txBox="1"/>
          <p:nvPr/>
        </p:nvSpPr>
        <p:spPr>
          <a:xfrm>
            <a:off x="543697" y="1804086"/>
            <a:ext cx="11340474" cy="3970318"/>
          </a:xfrm>
          <a:prstGeom prst="rect">
            <a:avLst/>
          </a:prstGeom>
          <a:noFill/>
        </p:spPr>
        <p:txBody>
          <a:bodyPr wrap="square" rtlCol="0">
            <a:spAutoFit/>
          </a:bodyPr>
          <a:lstStyle/>
          <a:p>
            <a:pPr marL="457200" indent="-457200">
              <a:buFont typeface="Wingdings" panose="05000000000000000000" pitchFamily="2" charset="2"/>
              <a:buChar char="§"/>
            </a:pPr>
            <a:r>
              <a:rPr lang="en-IN" sz="2800" b="1" dirty="0">
                <a:solidFill>
                  <a:schemeClr val="accent2"/>
                </a:solidFill>
                <a:latin typeface="+mj-lt"/>
              </a:rPr>
              <a:t>To develop accurate face recognition using OpenCV and deep learning </a:t>
            </a:r>
          </a:p>
          <a:p>
            <a:pPr marL="457200" indent="-457200">
              <a:buFont typeface="Wingdings" panose="05000000000000000000" pitchFamily="2" charset="2"/>
              <a:buChar char="§"/>
            </a:pPr>
            <a:r>
              <a:rPr lang="en-IN" sz="2800" b="1" dirty="0">
                <a:solidFill>
                  <a:schemeClr val="accent2"/>
                </a:solidFill>
                <a:latin typeface="+mj-lt"/>
              </a:rPr>
              <a:t>Integrate real-time detection to enhance security</a:t>
            </a:r>
          </a:p>
          <a:p>
            <a:pPr marL="457200" indent="-457200">
              <a:buFont typeface="Wingdings" panose="05000000000000000000" pitchFamily="2" charset="2"/>
              <a:buChar char="§"/>
            </a:pPr>
            <a:r>
              <a:rPr lang="en-IN" sz="2800" b="1" dirty="0">
                <a:solidFill>
                  <a:schemeClr val="accent2"/>
                </a:solidFill>
                <a:latin typeface="+mj-lt"/>
              </a:rPr>
              <a:t>Optimize system Performance using preprocessing and feature extraction</a:t>
            </a:r>
          </a:p>
          <a:p>
            <a:pPr marL="457200" indent="-457200">
              <a:buFont typeface="Wingdings" panose="05000000000000000000" pitchFamily="2" charset="2"/>
              <a:buChar char="§"/>
            </a:pPr>
            <a:r>
              <a:rPr lang="en-US" sz="2800" b="1" dirty="0">
                <a:solidFill>
                  <a:schemeClr val="accent2"/>
                </a:solidFill>
                <a:latin typeface="+mj-lt"/>
              </a:rPr>
              <a:t>Ensure scalability for deployment across institutions of varying sizes.</a:t>
            </a:r>
            <a:endParaRPr lang="en-IN" sz="2800" b="1" dirty="0">
              <a:solidFill>
                <a:schemeClr val="accent2"/>
              </a:solidFill>
              <a:latin typeface="+mj-lt"/>
            </a:endParaRPr>
          </a:p>
          <a:p>
            <a:pPr marL="457200" indent="-457200">
              <a:buFont typeface="Wingdings" panose="05000000000000000000" pitchFamily="2" charset="2"/>
              <a:buChar char="§"/>
            </a:pPr>
            <a:r>
              <a:rPr lang="en-US" sz="2800" b="1" dirty="0">
                <a:solidFill>
                  <a:schemeClr val="accent2"/>
                </a:solidFill>
                <a:latin typeface="+mj-lt"/>
              </a:rPr>
              <a:t>Achieve a contactless and efficient attendance process using AI technology.</a:t>
            </a:r>
            <a:endParaRPr lang="en-IN" sz="2800" b="1" dirty="0">
              <a:solidFill>
                <a:schemeClr val="accent2"/>
              </a:solidFill>
              <a:latin typeface="+mj-lt"/>
            </a:endParaRPr>
          </a:p>
        </p:txBody>
      </p:sp>
    </p:spTree>
    <p:extLst>
      <p:ext uri="{BB962C8B-B14F-4D97-AF65-F5344CB8AC3E}">
        <p14:creationId xmlns:p14="http://schemas.microsoft.com/office/powerpoint/2010/main" val="87613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117987" y="387886"/>
            <a:ext cx="5761704" cy="970471"/>
          </a:xfrm>
        </p:spPr>
        <p:txBody>
          <a:bodyPr/>
          <a:lstStyle/>
          <a:p>
            <a:pPr algn="ctr"/>
            <a:r>
              <a:rPr lang="en-US" sz="3600" b="1" dirty="0">
                <a:solidFill>
                  <a:schemeClr val="tx2"/>
                </a:solidFill>
              </a:rPr>
              <a:t>Tools &amp; Technologies</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292169" y="1853115"/>
            <a:ext cx="5135237" cy="3181001"/>
          </a:xfrm>
        </p:spPr>
        <p:txBody>
          <a:bodyPr/>
          <a:lstStyle/>
          <a:p>
            <a:pPr marL="457200" indent="-457200">
              <a:buFont typeface="Arial" panose="020B0604020202020204" pitchFamily="34" charset="0"/>
              <a:buChar char="•"/>
            </a:pPr>
            <a:r>
              <a:rPr lang="en-IN" sz="2400" b="1" dirty="0">
                <a:solidFill>
                  <a:schemeClr val="accent2"/>
                </a:solidFill>
              </a:rPr>
              <a:t> </a:t>
            </a:r>
            <a:r>
              <a:rPr lang="en-IN" sz="2400" b="1" dirty="0">
                <a:solidFill>
                  <a:schemeClr val="accent2"/>
                </a:solidFill>
                <a:ea typeface="Calibri" panose="020F0502020204030204" pitchFamily="34" charset="0"/>
                <a:cs typeface="Times New Roman" panose="02020603050405020304" pitchFamily="18" charset="0"/>
              </a:rPr>
              <a:t>Python</a:t>
            </a:r>
          </a:p>
          <a:p>
            <a:pPr marL="457200" indent="-457200">
              <a:buFont typeface="Arial" panose="020B0604020202020204" pitchFamily="34" charset="0"/>
              <a:buChar char="•"/>
            </a:pPr>
            <a:r>
              <a:rPr lang="en-IN" sz="2400" b="1" dirty="0">
                <a:solidFill>
                  <a:schemeClr val="accent2"/>
                </a:solidFill>
                <a:ea typeface="Calibri" panose="020F0502020204030204" pitchFamily="34" charset="0"/>
                <a:cs typeface="Times New Roman" panose="02020603050405020304" pitchFamily="18" charset="0"/>
              </a:rPr>
              <a:t> OpenCV</a:t>
            </a:r>
          </a:p>
          <a:p>
            <a:pPr marL="457200" indent="-457200">
              <a:buFont typeface="Arial" panose="020B0604020202020204" pitchFamily="34" charset="0"/>
              <a:buChar char="•"/>
            </a:pPr>
            <a:r>
              <a:rPr lang="en-IN" sz="2400" b="1" dirty="0">
                <a:solidFill>
                  <a:schemeClr val="accent2"/>
                </a:solidFill>
                <a:ea typeface="Calibri" panose="020F0502020204030204" pitchFamily="34" charset="0"/>
                <a:cs typeface="Times New Roman" panose="02020603050405020304" pitchFamily="18" charset="0"/>
              </a:rPr>
              <a:t> NumPy</a:t>
            </a:r>
          </a:p>
          <a:p>
            <a:pPr marL="457200" indent="-457200">
              <a:buFont typeface="Arial" panose="020B0604020202020204" pitchFamily="34" charset="0"/>
              <a:buChar char="•"/>
            </a:pPr>
            <a:r>
              <a:rPr lang="en-IN" sz="2400" b="1" dirty="0">
                <a:solidFill>
                  <a:schemeClr val="accent2"/>
                </a:solidFill>
                <a:ea typeface="Calibri" panose="020F0502020204030204" pitchFamily="34" charset="0"/>
                <a:cs typeface="Times New Roman" panose="02020603050405020304" pitchFamily="18" charset="0"/>
              </a:rPr>
              <a:t> Pandas</a:t>
            </a:r>
          </a:p>
          <a:p>
            <a:pPr marL="457200" indent="-457200">
              <a:buFont typeface="Arial" panose="020B0604020202020204" pitchFamily="34" charset="0"/>
              <a:buChar char="•"/>
            </a:pPr>
            <a:r>
              <a:rPr lang="en-IN" sz="2400" b="1" dirty="0">
                <a:solidFill>
                  <a:schemeClr val="accent2"/>
                </a:solidFill>
                <a:ea typeface="Calibri" panose="020F0502020204030204" pitchFamily="34" charset="0"/>
                <a:cs typeface="Times New Roman" panose="02020603050405020304" pitchFamily="18" charset="0"/>
              </a:rPr>
              <a:t> Face Recognition</a:t>
            </a:r>
          </a:p>
          <a:p>
            <a:pPr marL="457200" indent="-457200">
              <a:buFont typeface="Arial" panose="020B0604020202020204" pitchFamily="34" charset="0"/>
              <a:buChar char="•"/>
            </a:pPr>
            <a:r>
              <a:rPr lang="en-IN" sz="2400" b="1" dirty="0">
                <a:solidFill>
                  <a:schemeClr val="accent2"/>
                </a:solidFill>
                <a:ea typeface="Calibri" panose="020F0502020204030204" pitchFamily="34" charset="0"/>
                <a:cs typeface="Times New Roman" panose="02020603050405020304" pitchFamily="18" charset="0"/>
              </a:rPr>
              <a:t> Haar Cascade</a:t>
            </a:r>
          </a:p>
          <a:p>
            <a:pPr marL="457200" indent="-457200">
              <a:buFont typeface="Arial" panose="020B0604020202020204" pitchFamily="34" charset="0"/>
              <a:buChar char="•"/>
            </a:pPr>
            <a:r>
              <a:rPr lang="en-IN" sz="2400" b="1" dirty="0">
                <a:solidFill>
                  <a:schemeClr val="accent2"/>
                </a:solidFill>
                <a:ea typeface="Calibri" panose="020F0502020204030204" pitchFamily="34" charset="0"/>
                <a:cs typeface="Times New Roman" panose="02020603050405020304" pitchFamily="18" charset="0"/>
              </a:rPr>
              <a:t> Datetime Module</a:t>
            </a:r>
          </a:p>
          <a:p>
            <a:endParaRPr lang="en-IN" sz="2400" b="1" dirty="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endParaRPr lang="en-US" sz="2400" b="1" cap="none" dirty="0"/>
          </a:p>
        </p:txBody>
      </p:sp>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pic>
        <p:nvPicPr>
          <p:cNvPr id="1026" name="Picture 2" descr="Python - Wikiversity">
            <a:extLst>
              <a:ext uri="{FF2B5EF4-FFF2-40B4-BE49-F238E27FC236}">
                <a16:creationId xmlns:a16="http://schemas.microsoft.com/office/drawing/2014/main" id="{AB9B4112-DDC2-A060-2C02-7C2FEF83D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5971" y="2004070"/>
            <a:ext cx="3277435" cy="2849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14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4F29F-C984-2B13-DDD2-659F1F7F7A3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A0E0754-E423-1A5C-D2C6-51147C531639}"/>
              </a:ext>
            </a:extLst>
          </p:cNvPr>
          <p:cNvPicPr>
            <a:picLocks noChangeAspect="1"/>
          </p:cNvPicPr>
          <p:nvPr/>
        </p:nvPicPr>
        <p:blipFill>
          <a:blip r:embed="rId3"/>
          <a:stretch>
            <a:fillRect/>
          </a:stretch>
        </p:blipFill>
        <p:spPr>
          <a:xfrm>
            <a:off x="0" y="0"/>
            <a:ext cx="2206169" cy="2154761"/>
          </a:xfrm>
          <a:prstGeom prst="rect">
            <a:avLst/>
          </a:prstGeom>
        </p:spPr>
      </p:pic>
      <p:pic>
        <p:nvPicPr>
          <p:cNvPr id="7" name="Picture 6">
            <a:extLst>
              <a:ext uri="{FF2B5EF4-FFF2-40B4-BE49-F238E27FC236}">
                <a16:creationId xmlns:a16="http://schemas.microsoft.com/office/drawing/2014/main" id="{A0CB9121-160D-1E43-B2D3-1A2A4273D3B8}"/>
              </a:ext>
            </a:extLst>
          </p:cNvPr>
          <p:cNvPicPr>
            <a:picLocks noChangeAspect="1"/>
          </p:cNvPicPr>
          <p:nvPr/>
        </p:nvPicPr>
        <p:blipFill>
          <a:blip r:embed="rId3"/>
          <a:stretch>
            <a:fillRect/>
          </a:stretch>
        </p:blipFill>
        <p:spPr>
          <a:xfrm>
            <a:off x="0" y="2154761"/>
            <a:ext cx="2206169" cy="2154761"/>
          </a:xfrm>
          <a:prstGeom prst="rect">
            <a:avLst/>
          </a:prstGeom>
        </p:spPr>
      </p:pic>
      <p:pic>
        <p:nvPicPr>
          <p:cNvPr id="8" name="Picture 7">
            <a:extLst>
              <a:ext uri="{FF2B5EF4-FFF2-40B4-BE49-F238E27FC236}">
                <a16:creationId xmlns:a16="http://schemas.microsoft.com/office/drawing/2014/main" id="{DA72AA9E-48D0-DC6F-A8B6-DBA626077EE1}"/>
              </a:ext>
            </a:extLst>
          </p:cNvPr>
          <p:cNvPicPr>
            <a:picLocks noChangeAspect="1"/>
          </p:cNvPicPr>
          <p:nvPr/>
        </p:nvPicPr>
        <p:blipFill>
          <a:blip r:embed="rId3"/>
          <a:stretch>
            <a:fillRect/>
          </a:stretch>
        </p:blipFill>
        <p:spPr>
          <a:xfrm>
            <a:off x="0" y="4309522"/>
            <a:ext cx="2206169" cy="2154761"/>
          </a:xfrm>
          <a:prstGeom prst="rect">
            <a:avLst/>
          </a:prstGeom>
        </p:spPr>
      </p:pic>
      <p:pic>
        <p:nvPicPr>
          <p:cNvPr id="10" name="Picture 9">
            <a:extLst>
              <a:ext uri="{FF2B5EF4-FFF2-40B4-BE49-F238E27FC236}">
                <a16:creationId xmlns:a16="http://schemas.microsoft.com/office/drawing/2014/main" id="{CAA8BCA8-85DD-B51F-F2D5-CE83D6076E40}"/>
              </a:ext>
            </a:extLst>
          </p:cNvPr>
          <p:cNvPicPr>
            <a:picLocks noChangeAspect="1"/>
          </p:cNvPicPr>
          <p:nvPr/>
        </p:nvPicPr>
        <p:blipFill>
          <a:blip r:embed="rId4"/>
          <a:stretch>
            <a:fillRect/>
          </a:stretch>
        </p:blipFill>
        <p:spPr>
          <a:xfrm>
            <a:off x="1677141" y="752168"/>
            <a:ext cx="8837716" cy="5793384"/>
          </a:xfrm>
          <a:prstGeom prst="rect">
            <a:avLst/>
          </a:prstGeom>
          <a:ln w="38100">
            <a:solidFill>
              <a:schemeClr val="accent2"/>
            </a:solidFill>
          </a:ln>
        </p:spPr>
      </p:pic>
      <p:sp>
        <p:nvSpPr>
          <p:cNvPr id="9" name="Rectangle 8">
            <a:extLst>
              <a:ext uri="{FF2B5EF4-FFF2-40B4-BE49-F238E27FC236}">
                <a16:creationId xmlns:a16="http://schemas.microsoft.com/office/drawing/2014/main" id="{A29387F7-862E-E88C-53F9-0CC00C6F91ED}"/>
              </a:ext>
            </a:extLst>
          </p:cNvPr>
          <p:cNvSpPr/>
          <p:nvPr/>
        </p:nvSpPr>
        <p:spPr>
          <a:xfrm>
            <a:off x="6572492" y="1077380"/>
            <a:ext cx="526398" cy="3165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itle 1">
            <a:extLst>
              <a:ext uri="{FF2B5EF4-FFF2-40B4-BE49-F238E27FC236}">
                <a16:creationId xmlns:a16="http://schemas.microsoft.com/office/drawing/2014/main" id="{AD91AB41-F166-EBE8-C3D7-0DB9DBA79A81}"/>
              </a:ext>
            </a:extLst>
          </p:cNvPr>
          <p:cNvSpPr>
            <a:spLocks noGrp="1"/>
          </p:cNvSpPr>
          <p:nvPr>
            <p:ph type="title"/>
          </p:nvPr>
        </p:nvSpPr>
        <p:spPr>
          <a:xfrm>
            <a:off x="3106993" y="0"/>
            <a:ext cx="5978013" cy="906141"/>
          </a:xfrm>
        </p:spPr>
        <p:txBody>
          <a:bodyPr anchor="b"/>
          <a:lstStyle/>
          <a:p>
            <a:r>
              <a:rPr lang="en-IN" sz="3600" b="1" dirty="0">
                <a:solidFill>
                  <a:schemeClr val="tx2"/>
                </a:solidFill>
                <a:latin typeface="Times New Roman" panose="02020603050405020304" pitchFamily="18" charset="0"/>
                <a:cs typeface="Times New Roman" panose="02020603050405020304" pitchFamily="18" charset="0"/>
              </a:rPr>
              <a:t> </a:t>
            </a:r>
            <a:r>
              <a:rPr lang="en-IN" sz="3600" b="1" dirty="0">
                <a:solidFill>
                  <a:schemeClr val="tx2"/>
                </a:solidFill>
                <a:cs typeface="Times New Roman" panose="02020603050405020304" pitchFamily="18" charset="0"/>
              </a:rPr>
              <a:t>Methodology</a:t>
            </a:r>
            <a:br>
              <a:rPr lang="en-IN" sz="1800" b="1" dirty="0">
                <a:solidFill>
                  <a:schemeClr val="bg2"/>
                </a:solidFill>
                <a:latin typeface="Times New Roman" panose="02020603050405020304" pitchFamily="18" charset="0"/>
                <a:cs typeface="Times New Roman" panose="02020603050405020304" pitchFamily="18" charset="0"/>
              </a:rPr>
            </a:br>
            <a:endParaRPr lang="en-US" sz="1800" b="1" dirty="0">
              <a:solidFill>
                <a:schemeClr val="bg2"/>
              </a:solidFill>
              <a:latin typeface="Times New Roman" panose="02020603050405020304" pitchFamily="18" charset="0"/>
              <a:cs typeface="Times New Roman" panose="02020603050405020304" pitchFamily="18" charset="0"/>
            </a:endParaRPr>
          </a:p>
        </p:txBody>
      </p:sp>
      <p:sp>
        <p:nvSpPr>
          <p:cNvPr id="6" name="Subtitle 3">
            <a:extLst>
              <a:ext uri="{FF2B5EF4-FFF2-40B4-BE49-F238E27FC236}">
                <a16:creationId xmlns:a16="http://schemas.microsoft.com/office/drawing/2014/main" id="{F821B886-760C-3583-1C6B-581FA642FB85}"/>
              </a:ext>
            </a:extLst>
          </p:cNvPr>
          <p:cNvSpPr txBox="1">
            <a:spLocks/>
          </p:cNvSpPr>
          <p:nvPr/>
        </p:nvSpPr>
        <p:spPr>
          <a:xfrm>
            <a:off x="6971071" y="5050530"/>
            <a:ext cx="4925803" cy="10553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b="0" i="0" kern="1200" cap="all" spc="600" baseline="0">
                <a:solidFill>
                  <a:schemeClr val="accent3"/>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dirty="0">
              <a:latin typeface="Arial Black" panose="020B0A04020102020204" pitchFamily="34" charset="0"/>
            </a:endParaRPr>
          </a:p>
        </p:txBody>
      </p:sp>
      <p:sp>
        <p:nvSpPr>
          <p:cNvPr id="2" name="TextBox 1">
            <a:extLst>
              <a:ext uri="{FF2B5EF4-FFF2-40B4-BE49-F238E27FC236}">
                <a16:creationId xmlns:a16="http://schemas.microsoft.com/office/drawing/2014/main" id="{D734C545-E857-0E2D-096E-D133FCF4FE86}"/>
              </a:ext>
            </a:extLst>
          </p:cNvPr>
          <p:cNvSpPr txBox="1"/>
          <p:nvPr/>
        </p:nvSpPr>
        <p:spPr>
          <a:xfrm>
            <a:off x="5334001" y="1658309"/>
            <a:ext cx="560438" cy="276999"/>
          </a:xfrm>
          <a:prstGeom prst="rect">
            <a:avLst/>
          </a:prstGeom>
          <a:noFill/>
        </p:spPr>
        <p:txBody>
          <a:bodyPr wrap="square" rtlCol="0">
            <a:spAutoFit/>
          </a:bodyPr>
          <a:lstStyle/>
          <a:p>
            <a:r>
              <a:rPr lang="en-IN" sz="1200" dirty="0"/>
              <a:t>Yes</a:t>
            </a:r>
            <a:endParaRPr lang="en-IN" dirty="0"/>
          </a:p>
        </p:txBody>
      </p:sp>
      <p:sp>
        <p:nvSpPr>
          <p:cNvPr id="3" name="TextBox 2">
            <a:extLst>
              <a:ext uri="{FF2B5EF4-FFF2-40B4-BE49-F238E27FC236}">
                <a16:creationId xmlns:a16="http://schemas.microsoft.com/office/drawing/2014/main" id="{868E04BF-ABA5-24E8-B702-FB44A68D627B}"/>
              </a:ext>
            </a:extLst>
          </p:cNvPr>
          <p:cNvSpPr txBox="1"/>
          <p:nvPr/>
        </p:nvSpPr>
        <p:spPr>
          <a:xfrm>
            <a:off x="6645337" y="1116946"/>
            <a:ext cx="380708" cy="276999"/>
          </a:xfrm>
          <a:prstGeom prst="rect">
            <a:avLst/>
          </a:prstGeom>
          <a:noFill/>
        </p:spPr>
        <p:txBody>
          <a:bodyPr wrap="square" rtlCol="0">
            <a:spAutoFit/>
          </a:bodyPr>
          <a:lstStyle/>
          <a:p>
            <a:r>
              <a:rPr lang="en-IN" sz="1200" dirty="0"/>
              <a:t>No</a:t>
            </a:r>
            <a:endParaRPr lang="en-IN" dirty="0"/>
          </a:p>
        </p:txBody>
      </p:sp>
    </p:spTree>
    <p:extLst>
      <p:ext uri="{BB962C8B-B14F-4D97-AF65-F5344CB8AC3E}">
        <p14:creationId xmlns:p14="http://schemas.microsoft.com/office/powerpoint/2010/main" val="277937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B239E7-EA26-D13D-57DF-0B0990A4332E}"/>
              </a:ext>
            </a:extLst>
          </p:cNvPr>
          <p:cNvPicPr>
            <a:picLocks noChangeAspect="1"/>
          </p:cNvPicPr>
          <p:nvPr/>
        </p:nvPicPr>
        <p:blipFill>
          <a:blip r:embed="rId2"/>
          <a:stretch>
            <a:fillRect/>
          </a:stretch>
        </p:blipFill>
        <p:spPr>
          <a:xfrm rot="10800000">
            <a:off x="-83129" y="-1"/>
            <a:ext cx="4364183" cy="6858000"/>
          </a:xfrm>
          <a:prstGeom prst="rect">
            <a:avLst/>
          </a:prstGeom>
        </p:spPr>
      </p:pic>
      <p:sp>
        <p:nvSpPr>
          <p:cNvPr id="3" name="TextBox 2">
            <a:extLst>
              <a:ext uri="{FF2B5EF4-FFF2-40B4-BE49-F238E27FC236}">
                <a16:creationId xmlns:a16="http://schemas.microsoft.com/office/drawing/2014/main" id="{E18417AC-23BE-7302-11A3-8862EB54D4C5}"/>
              </a:ext>
            </a:extLst>
          </p:cNvPr>
          <p:cNvSpPr txBox="1"/>
          <p:nvPr/>
        </p:nvSpPr>
        <p:spPr>
          <a:xfrm>
            <a:off x="178377" y="581890"/>
            <a:ext cx="11835245" cy="558377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1200" indent="-331200">
              <a:lnSpc>
                <a:spcPct val="150000"/>
              </a:lnSpc>
              <a:buFont typeface="Wingdings" panose="05000000000000000000" pitchFamily="2" charset="2"/>
              <a:buChar char="ü"/>
            </a:pPr>
            <a:r>
              <a:rPr lang="en-IN" sz="2000" b="1" dirty="0">
                <a:solidFill>
                  <a:schemeClr val="accent2"/>
                </a:solidFill>
                <a:latin typeface="+mj-lt"/>
                <a:cs typeface="Times New Roman" panose="02020603050405020304" pitchFamily="18" charset="0"/>
              </a:rPr>
              <a:t>Data Collection: </a:t>
            </a:r>
            <a:r>
              <a:rPr lang="en-US" sz="2000" b="1" dirty="0">
                <a:solidFill>
                  <a:schemeClr val="accent3"/>
                </a:solidFill>
                <a:latin typeface="+mj-lt"/>
                <a:cs typeface="Times New Roman" panose="02020603050405020304" pitchFamily="18" charset="0"/>
              </a:rPr>
              <a:t>Captures 150+ images per person under various lighting and angles to build a robust dataset.</a:t>
            </a:r>
            <a:endParaRPr lang="en-IN" sz="2000" b="1" dirty="0">
              <a:solidFill>
                <a:schemeClr val="accent3"/>
              </a:solidFill>
              <a:latin typeface="+mj-lt"/>
              <a:cs typeface="Times New Roman" panose="02020603050405020304" pitchFamily="18" charset="0"/>
            </a:endParaRPr>
          </a:p>
          <a:p>
            <a:pPr marL="331200" indent="-331200">
              <a:lnSpc>
                <a:spcPct val="150000"/>
              </a:lnSpc>
              <a:buFont typeface="Wingdings" panose="05000000000000000000" pitchFamily="2" charset="2"/>
              <a:buChar char="ü"/>
            </a:pPr>
            <a:r>
              <a:rPr lang="en-IN" sz="2000" b="1" dirty="0">
                <a:solidFill>
                  <a:schemeClr val="accent2"/>
                </a:solidFill>
                <a:latin typeface="+mj-lt"/>
                <a:cs typeface="Times New Roman" panose="02020603050405020304" pitchFamily="18" charset="0"/>
              </a:rPr>
              <a:t>Image Processing: </a:t>
            </a:r>
            <a:r>
              <a:rPr lang="en-US" sz="2000" b="1" dirty="0">
                <a:solidFill>
                  <a:schemeClr val="accent3"/>
                </a:solidFill>
                <a:latin typeface="+mj-lt"/>
                <a:cs typeface="Times New Roman" panose="02020603050405020304" pitchFamily="18" charset="0"/>
              </a:rPr>
              <a:t>Applies grayscale conversion, histogram equalization, and edge detection to enhance image quality for detection.</a:t>
            </a:r>
            <a:endParaRPr lang="en-IN" sz="2000" b="1" dirty="0">
              <a:solidFill>
                <a:schemeClr val="accent3"/>
              </a:solidFill>
              <a:latin typeface="+mj-lt"/>
              <a:cs typeface="Times New Roman" panose="02020603050405020304" pitchFamily="18" charset="0"/>
            </a:endParaRPr>
          </a:p>
          <a:p>
            <a:pPr marL="331200" indent="-331200">
              <a:lnSpc>
                <a:spcPct val="150000"/>
              </a:lnSpc>
              <a:buFont typeface="Wingdings" panose="05000000000000000000" pitchFamily="2" charset="2"/>
              <a:buChar char="ü"/>
            </a:pPr>
            <a:r>
              <a:rPr lang="en-IN" sz="2000" b="1" dirty="0">
                <a:solidFill>
                  <a:schemeClr val="accent2"/>
                </a:solidFill>
                <a:latin typeface="+mj-lt"/>
                <a:cs typeface="Times New Roman" panose="02020603050405020304" pitchFamily="18" charset="0"/>
              </a:rPr>
              <a:t>Face Detection: </a:t>
            </a:r>
            <a:r>
              <a:rPr lang="en-US" sz="2000" b="1" dirty="0">
                <a:solidFill>
                  <a:schemeClr val="accent3"/>
                </a:solidFill>
                <a:latin typeface="+mj-lt"/>
                <a:cs typeface="Times New Roman" panose="02020603050405020304" pitchFamily="18" charset="0"/>
              </a:rPr>
              <a:t>Uses Haar Cascade models to detect faces in real time.</a:t>
            </a:r>
            <a:endParaRPr lang="en-IN" sz="2000" b="1" dirty="0">
              <a:solidFill>
                <a:schemeClr val="accent3"/>
              </a:solidFill>
              <a:latin typeface="+mj-lt"/>
              <a:cs typeface="Times New Roman" panose="02020603050405020304" pitchFamily="18" charset="0"/>
            </a:endParaRPr>
          </a:p>
          <a:p>
            <a:pPr marL="331200" indent="-331200">
              <a:lnSpc>
                <a:spcPct val="150000"/>
              </a:lnSpc>
              <a:buFont typeface="Wingdings" panose="05000000000000000000" pitchFamily="2" charset="2"/>
              <a:buChar char="ü"/>
            </a:pPr>
            <a:r>
              <a:rPr lang="en-IN" sz="2000" b="1" dirty="0">
                <a:solidFill>
                  <a:schemeClr val="accent2"/>
                </a:solidFill>
                <a:latin typeface="+mj-lt"/>
                <a:cs typeface="Times New Roman" panose="02020603050405020304" pitchFamily="18" charset="0"/>
              </a:rPr>
              <a:t>Feature Extraction: </a:t>
            </a:r>
            <a:r>
              <a:rPr lang="en-US" sz="2000" b="1" dirty="0">
                <a:solidFill>
                  <a:schemeClr val="accent3"/>
                </a:solidFill>
                <a:latin typeface="+mj-lt"/>
                <a:cs typeface="Times New Roman" panose="02020603050405020304" pitchFamily="18" charset="0"/>
              </a:rPr>
              <a:t>Extracts unique facial features using Local Binary Patterns (LBP) </a:t>
            </a:r>
          </a:p>
          <a:p>
            <a:pPr marL="331200" indent="-331200">
              <a:lnSpc>
                <a:spcPct val="150000"/>
              </a:lnSpc>
              <a:buFont typeface="Wingdings" panose="05000000000000000000" pitchFamily="2" charset="2"/>
              <a:buChar char="ü"/>
            </a:pPr>
            <a:r>
              <a:rPr lang="en-IN" sz="2000" b="1" dirty="0">
                <a:solidFill>
                  <a:schemeClr val="accent2"/>
                </a:solidFill>
                <a:latin typeface="+mj-lt"/>
                <a:cs typeface="Times New Roman" panose="02020603050405020304" pitchFamily="18" charset="0"/>
              </a:rPr>
              <a:t>Face Recognition: </a:t>
            </a:r>
            <a:r>
              <a:rPr lang="en-US" sz="2000" b="1" dirty="0">
                <a:solidFill>
                  <a:schemeClr val="accent3"/>
                </a:solidFill>
                <a:latin typeface="+mj-lt"/>
                <a:cs typeface="Times New Roman" panose="02020603050405020304" pitchFamily="18" charset="0"/>
              </a:rPr>
              <a:t>Matches extracted features with stored encodings to recognize individuals.</a:t>
            </a:r>
            <a:endParaRPr lang="en-IN" sz="2000" b="1" dirty="0">
              <a:solidFill>
                <a:schemeClr val="accent3"/>
              </a:solidFill>
              <a:latin typeface="+mj-lt"/>
              <a:cs typeface="Times New Roman" panose="02020603050405020304" pitchFamily="18" charset="0"/>
            </a:endParaRPr>
          </a:p>
          <a:p>
            <a:pPr marL="331200" indent="-331200">
              <a:lnSpc>
                <a:spcPct val="150000"/>
              </a:lnSpc>
              <a:buFont typeface="Wingdings" panose="05000000000000000000" pitchFamily="2" charset="2"/>
              <a:buChar char="ü"/>
            </a:pPr>
            <a:r>
              <a:rPr lang="en-IN" sz="2000" b="1" dirty="0">
                <a:solidFill>
                  <a:schemeClr val="accent2"/>
                </a:solidFill>
                <a:latin typeface="+mj-lt"/>
                <a:cs typeface="Times New Roman" panose="02020603050405020304" pitchFamily="18" charset="0"/>
              </a:rPr>
              <a:t>Real-Time attendance logging: </a:t>
            </a:r>
            <a:r>
              <a:rPr lang="en-US" sz="2000" b="1" dirty="0">
                <a:solidFill>
                  <a:schemeClr val="accent3"/>
                </a:solidFill>
                <a:latin typeface="+mj-lt"/>
                <a:cs typeface="Times New Roman" panose="02020603050405020304" pitchFamily="18" charset="0"/>
              </a:rPr>
              <a:t>Logs attendance instantly upon successful recognition, avoiding proxy or duplication.</a:t>
            </a:r>
            <a:endParaRPr lang="en-IN" sz="2000" b="1" dirty="0">
              <a:solidFill>
                <a:schemeClr val="accent3"/>
              </a:solidFill>
              <a:latin typeface="+mj-lt"/>
              <a:cs typeface="Times New Roman" panose="02020603050405020304" pitchFamily="18" charset="0"/>
            </a:endParaRPr>
          </a:p>
          <a:p>
            <a:pPr marL="331200" indent="-331200">
              <a:lnSpc>
                <a:spcPct val="150000"/>
              </a:lnSpc>
              <a:buFont typeface="Wingdings" panose="05000000000000000000" pitchFamily="2" charset="2"/>
              <a:buChar char="ü"/>
            </a:pPr>
            <a:r>
              <a:rPr lang="en-IN" sz="2000" b="1" dirty="0">
                <a:solidFill>
                  <a:schemeClr val="accent2"/>
                </a:solidFill>
                <a:latin typeface="+mj-lt"/>
                <a:cs typeface="Times New Roman" panose="02020603050405020304" pitchFamily="18" charset="0"/>
              </a:rPr>
              <a:t>Security and Error Handling: </a:t>
            </a:r>
            <a:r>
              <a:rPr lang="en-US" sz="2000" b="1" dirty="0">
                <a:solidFill>
                  <a:schemeClr val="accent3"/>
                </a:solidFill>
                <a:latin typeface="+mj-lt"/>
                <a:cs typeface="Times New Roman" panose="02020603050405020304" pitchFamily="18" charset="0"/>
              </a:rPr>
              <a:t>Includes checks for spoofing, missing faces, and logs errors for debugging and auditing.</a:t>
            </a:r>
            <a:endParaRPr lang="en-IN" sz="2000" b="1" dirty="0">
              <a:solidFill>
                <a:schemeClr val="accent3"/>
              </a:solidFill>
              <a:latin typeface="+mj-lt"/>
              <a:cs typeface="Times New Roman" panose="02020603050405020304" pitchFamily="18" charset="0"/>
            </a:endParaRPr>
          </a:p>
        </p:txBody>
      </p:sp>
    </p:spTree>
    <p:extLst>
      <p:ext uri="{BB962C8B-B14F-4D97-AF65-F5344CB8AC3E}">
        <p14:creationId xmlns:p14="http://schemas.microsoft.com/office/powerpoint/2010/main" val="238443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50A33D-3532-15D7-32B4-AE350886C2C1}"/>
              </a:ext>
            </a:extLst>
          </p:cNvPr>
          <p:cNvPicPr>
            <a:picLocks noChangeAspect="1"/>
          </p:cNvPicPr>
          <p:nvPr/>
        </p:nvPicPr>
        <p:blipFill>
          <a:blip r:embed="rId2"/>
          <a:stretch>
            <a:fillRect/>
          </a:stretch>
        </p:blipFill>
        <p:spPr>
          <a:xfrm>
            <a:off x="37069" y="4373654"/>
            <a:ext cx="2821858" cy="2484346"/>
          </a:xfrm>
          <a:prstGeom prst="rect">
            <a:avLst/>
          </a:prstGeom>
        </p:spPr>
      </p:pic>
      <p:pic>
        <p:nvPicPr>
          <p:cNvPr id="8" name="Picture 7">
            <a:extLst>
              <a:ext uri="{FF2B5EF4-FFF2-40B4-BE49-F238E27FC236}">
                <a16:creationId xmlns:a16="http://schemas.microsoft.com/office/drawing/2014/main" id="{370C1882-08FE-2F35-877B-71DB338F684D}"/>
              </a:ext>
            </a:extLst>
          </p:cNvPr>
          <p:cNvPicPr>
            <a:picLocks noChangeAspect="1"/>
          </p:cNvPicPr>
          <p:nvPr/>
        </p:nvPicPr>
        <p:blipFill>
          <a:blip r:embed="rId3"/>
          <a:stretch>
            <a:fillRect/>
          </a:stretch>
        </p:blipFill>
        <p:spPr>
          <a:xfrm>
            <a:off x="8209936" y="-1"/>
            <a:ext cx="3116028" cy="2638289"/>
          </a:xfrm>
          <a:prstGeom prst="rect">
            <a:avLst/>
          </a:prstGeom>
        </p:spPr>
      </p:pic>
      <p:sp>
        <p:nvSpPr>
          <p:cNvPr id="3" name="TextBox 2">
            <a:extLst>
              <a:ext uri="{FF2B5EF4-FFF2-40B4-BE49-F238E27FC236}">
                <a16:creationId xmlns:a16="http://schemas.microsoft.com/office/drawing/2014/main" id="{7DD4A0AF-BBBE-B2CD-D6C3-44F9551D4B2C}"/>
              </a:ext>
            </a:extLst>
          </p:cNvPr>
          <p:cNvSpPr txBox="1"/>
          <p:nvPr/>
        </p:nvSpPr>
        <p:spPr>
          <a:xfrm>
            <a:off x="2450754" y="570486"/>
            <a:ext cx="7809470" cy="646331"/>
          </a:xfrm>
          <a:prstGeom prst="rect">
            <a:avLst/>
          </a:prstGeom>
          <a:noFill/>
        </p:spPr>
        <p:txBody>
          <a:bodyPr wrap="square" rtlCol="0">
            <a:spAutoFit/>
          </a:bodyPr>
          <a:lstStyle/>
          <a:p>
            <a:r>
              <a:rPr lang="en-IN" sz="3600" b="1" dirty="0">
                <a:solidFill>
                  <a:schemeClr val="tx2"/>
                </a:solidFill>
                <a:latin typeface="+mj-lt"/>
                <a:cs typeface="Times New Roman" panose="02020603050405020304" pitchFamily="18" charset="0"/>
              </a:rPr>
              <a:t>Key Algorithms and Methods</a:t>
            </a:r>
          </a:p>
        </p:txBody>
      </p:sp>
      <p:sp>
        <p:nvSpPr>
          <p:cNvPr id="4" name="TextBox 3">
            <a:extLst>
              <a:ext uri="{FF2B5EF4-FFF2-40B4-BE49-F238E27FC236}">
                <a16:creationId xmlns:a16="http://schemas.microsoft.com/office/drawing/2014/main" id="{A9766E98-D571-D902-CB83-C84085528AC4}"/>
              </a:ext>
            </a:extLst>
          </p:cNvPr>
          <p:cNvSpPr txBox="1"/>
          <p:nvPr/>
        </p:nvSpPr>
        <p:spPr>
          <a:xfrm>
            <a:off x="853146" y="1504360"/>
            <a:ext cx="11004687" cy="523220"/>
          </a:xfrm>
          <a:prstGeom prst="rect">
            <a:avLst/>
          </a:prstGeom>
          <a:noFill/>
        </p:spPr>
        <p:txBody>
          <a:bodyPr wrap="square" rtlCol="0">
            <a:spAutoFit/>
          </a:bodyPr>
          <a:lstStyle/>
          <a:p>
            <a:r>
              <a:rPr lang="en-US" sz="2800" b="1" dirty="0">
                <a:solidFill>
                  <a:schemeClr val="accent2"/>
                </a:solidFill>
                <a:latin typeface="+mj-lt"/>
                <a:cs typeface="Times New Roman" panose="02020603050405020304" pitchFamily="18" charset="0"/>
              </a:rPr>
              <a:t>1) OpenCV (Open-Source Computer Vision Library):</a:t>
            </a:r>
            <a:endParaRPr lang="en-IN" sz="2800" b="1" dirty="0">
              <a:solidFill>
                <a:schemeClr val="accent2"/>
              </a:solidFill>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196108B7-F2EC-9F55-E5A0-9C380A7110F5}"/>
              </a:ext>
            </a:extLst>
          </p:cNvPr>
          <p:cNvSpPr txBox="1"/>
          <p:nvPr/>
        </p:nvSpPr>
        <p:spPr>
          <a:xfrm>
            <a:off x="853146" y="2161301"/>
            <a:ext cx="10472818" cy="2554545"/>
          </a:xfrm>
          <a:prstGeom prst="rect">
            <a:avLst/>
          </a:prstGeom>
          <a:noFill/>
        </p:spPr>
        <p:txBody>
          <a:bodyPr wrap="square" rtlCol="0">
            <a:spAutoFit/>
          </a:bodyPr>
          <a:lstStyle/>
          <a:p>
            <a:pPr marL="457200" indent="-457200" algn="just">
              <a:buFont typeface="Wingdings" panose="05000000000000000000" pitchFamily="2" charset="2"/>
              <a:buChar char="q"/>
            </a:pPr>
            <a:r>
              <a:rPr lang="en-US" sz="2000" b="1" dirty="0">
                <a:solidFill>
                  <a:schemeClr val="accent3"/>
                </a:solidFill>
                <a:latin typeface="+mj-lt"/>
                <a:cs typeface="Times New Roman" panose="02020603050405020304" pitchFamily="18" charset="0"/>
              </a:rPr>
              <a:t>OpenCV is primarily used to detect faces in real-time video streams and recognize individuals using machine learning or deep learning models.</a:t>
            </a:r>
          </a:p>
          <a:p>
            <a:pPr marL="457200" indent="-457200" algn="just">
              <a:buFont typeface="Wingdings" panose="05000000000000000000" pitchFamily="2" charset="2"/>
              <a:buChar char="q"/>
            </a:pPr>
            <a:endParaRPr lang="en-US" sz="2000" b="1" dirty="0">
              <a:solidFill>
                <a:schemeClr val="accent3"/>
              </a:solidFill>
              <a:latin typeface="+mj-lt"/>
              <a:cs typeface="Times New Roman" panose="02020603050405020304" pitchFamily="18" charset="0"/>
            </a:endParaRPr>
          </a:p>
          <a:p>
            <a:pPr marL="457200" indent="-457200" algn="just">
              <a:buFont typeface="Wingdings" panose="05000000000000000000" pitchFamily="2" charset="2"/>
              <a:buChar char="q"/>
            </a:pPr>
            <a:r>
              <a:rPr lang="en-US" sz="2000" b="1" dirty="0">
                <a:solidFill>
                  <a:schemeClr val="accent3"/>
                </a:solidFill>
                <a:latin typeface="+mj-lt"/>
                <a:cs typeface="Times New Roman" panose="02020603050405020304" pitchFamily="18" charset="0"/>
              </a:rPr>
              <a:t>Converts images to grayscale, applies filtering and histogram equalization to enhance image quality for better recognition. Provides tools for image processing, face detection, object tracking, etc.</a:t>
            </a:r>
          </a:p>
          <a:p>
            <a:pPr marL="457200" indent="-457200" algn="just">
              <a:buFont typeface="Wingdings" panose="05000000000000000000" pitchFamily="2" charset="2"/>
              <a:buChar char="q"/>
            </a:pPr>
            <a:endParaRPr lang="en-US" sz="2000" b="1" dirty="0">
              <a:solidFill>
                <a:schemeClr val="accent3"/>
              </a:solidFill>
              <a:latin typeface="+mj-lt"/>
              <a:cs typeface="Times New Roman" panose="02020603050405020304" pitchFamily="18" charset="0"/>
            </a:endParaRPr>
          </a:p>
          <a:p>
            <a:pPr marL="457200" indent="-457200" algn="just">
              <a:buFont typeface="Wingdings" panose="05000000000000000000" pitchFamily="2" charset="2"/>
              <a:buChar char="q"/>
            </a:pPr>
            <a:r>
              <a:rPr lang="en-US" sz="2000" b="1" dirty="0">
                <a:solidFill>
                  <a:schemeClr val="accent3"/>
                </a:solidFill>
                <a:latin typeface="+mj-lt"/>
                <a:cs typeface="Times New Roman" panose="02020603050405020304" pitchFamily="18" charset="0"/>
              </a:rPr>
              <a:t> Supports multiple languages like Python, C++, and Java.</a:t>
            </a:r>
          </a:p>
        </p:txBody>
      </p:sp>
    </p:spTree>
    <p:extLst>
      <p:ext uri="{BB962C8B-B14F-4D97-AF65-F5344CB8AC3E}">
        <p14:creationId xmlns:p14="http://schemas.microsoft.com/office/powerpoint/2010/main" val="313579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5BEE5A-DBA9-57C3-3265-15BA5C620108}"/>
              </a:ext>
            </a:extLst>
          </p:cNvPr>
          <p:cNvPicPr>
            <a:picLocks noChangeAspect="1"/>
          </p:cNvPicPr>
          <p:nvPr/>
        </p:nvPicPr>
        <p:blipFill>
          <a:blip r:embed="rId2"/>
          <a:stretch>
            <a:fillRect/>
          </a:stretch>
        </p:blipFill>
        <p:spPr>
          <a:xfrm>
            <a:off x="0" y="4373654"/>
            <a:ext cx="2979175" cy="2484346"/>
          </a:xfrm>
          <a:prstGeom prst="rect">
            <a:avLst/>
          </a:prstGeom>
        </p:spPr>
      </p:pic>
      <p:sp>
        <p:nvSpPr>
          <p:cNvPr id="2" name="Title 1">
            <a:extLst>
              <a:ext uri="{FF2B5EF4-FFF2-40B4-BE49-F238E27FC236}">
                <a16:creationId xmlns:a16="http://schemas.microsoft.com/office/drawing/2014/main" id="{9AAF4916-383D-3139-9099-6099DA57CE58}"/>
              </a:ext>
            </a:extLst>
          </p:cNvPr>
          <p:cNvSpPr>
            <a:spLocks noGrp="1"/>
          </p:cNvSpPr>
          <p:nvPr>
            <p:ph type="title"/>
          </p:nvPr>
        </p:nvSpPr>
        <p:spPr>
          <a:xfrm>
            <a:off x="999047" y="606285"/>
            <a:ext cx="6373164" cy="436008"/>
          </a:xfrm>
        </p:spPr>
        <p:txBody>
          <a:bodyPr/>
          <a:lstStyle/>
          <a:p>
            <a:r>
              <a:rPr lang="en-IN" sz="2800" b="1" dirty="0">
                <a:solidFill>
                  <a:schemeClr val="accent2"/>
                </a:solidFill>
                <a:cs typeface="Times New Roman" panose="02020603050405020304" pitchFamily="18" charset="0"/>
              </a:rPr>
              <a:t>2) Grayscale conversion:</a:t>
            </a:r>
          </a:p>
        </p:txBody>
      </p:sp>
      <p:sp>
        <p:nvSpPr>
          <p:cNvPr id="3" name="Subtitle 2">
            <a:extLst>
              <a:ext uri="{FF2B5EF4-FFF2-40B4-BE49-F238E27FC236}">
                <a16:creationId xmlns:a16="http://schemas.microsoft.com/office/drawing/2014/main" id="{CD80C337-0876-DC93-C233-BBA131611BA5}"/>
              </a:ext>
            </a:extLst>
          </p:cNvPr>
          <p:cNvSpPr>
            <a:spLocks noGrp="1"/>
          </p:cNvSpPr>
          <p:nvPr>
            <p:ph type="subTitle" idx="1"/>
          </p:nvPr>
        </p:nvSpPr>
        <p:spPr>
          <a:xfrm>
            <a:off x="1568246" y="1135135"/>
            <a:ext cx="7571571" cy="2293865"/>
          </a:xfrm>
        </p:spPr>
        <p:txBody>
          <a:bodyPr/>
          <a:lstStyle/>
          <a:p>
            <a:pPr marL="457200" indent="-457200" algn="just">
              <a:buFont typeface="Wingdings" panose="05000000000000000000" pitchFamily="2" charset="2"/>
              <a:buChar char="q"/>
            </a:pPr>
            <a:r>
              <a:rPr lang="en-US" sz="2000" b="1" cap="none" dirty="0">
                <a:cs typeface="Times New Roman" panose="02020603050405020304" pitchFamily="18" charset="0"/>
              </a:rPr>
              <a:t>Converts a color image (RGB) to     shades of gray.</a:t>
            </a:r>
          </a:p>
          <a:p>
            <a:pPr marL="457200" indent="-457200" algn="just">
              <a:buFont typeface="Wingdings" panose="05000000000000000000" pitchFamily="2" charset="2"/>
              <a:buChar char="q"/>
            </a:pPr>
            <a:r>
              <a:rPr lang="en-US" sz="2000" b="1" cap="none" dirty="0">
                <a:cs typeface="Times New Roman" panose="02020603050405020304" pitchFamily="18" charset="0"/>
              </a:rPr>
              <a:t>Reduces image complexity by eliminating color.</a:t>
            </a:r>
          </a:p>
          <a:p>
            <a:pPr marL="457200" indent="-457200" algn="just">
              <a:buFont typeface="Wingdings" panose="05000000000000000000" pitchFamily="2" charset="2"/>
              <a:buChar char="q"/>
            </a:pPr>
            <a:r>
              <a:rPr lang="en-US" sz="2000" b="1" cap="none" dirty="0">
                <a:cs typeface="Times New Roman" panose="02020603050405020304" pitchFamily="18" charset="0"/>
              </a:rPr>
              <a:t>Useful for pattern detection and faster processing in computer vision.</a:t>
            </a:r>
          </a:p>
          <a:p>
            <a:pPr algn="l"/>
            <a:endParaRPr lang="en-IN" sz="2400" b="1" dirty="0">
              <a:cs typeface="Times New Roman" panose="02020603050405020304" pitchFamily="18" charset="0"/>
            </a:endParaRPr>
          </a:p>
        </p:txBody>
      </p:sp>
      <p:sp>
        <p:nvSpPr>
          <p:cNvPr id="4" name="Title 1">
            <a:extLst>
              <a:ext uri="{FF2B5EF4-FFF2-40B4-BE49-F238E27FC236}">
                <a16:creationId xmlns:a16="http://schemas.microsoft.com/office/drawing/2014/main" id="{F60E7152-3579-9FB1-9E20-0D9DE2754FC1}"/>
              </a:ext>
            </a:extLst>
          </p:cNvPr>
          <p:cNvSpPr txBox="1">
            <a:spLocks/>
          </p:cNvSpPr>
          <p:nvPr/>
        </p:nvSpPr>
        <p:spPr>
          <a:xfrm>
            <a:off x="1278462" y="3345798"/>
            <a:ext cx="8937719" cy="595901"/>
          </a:xfrm>
          <a:prstGeom prst="rect">
            <a:avLst/>
          </a:prstGeom>
        </p:spPr>
        <p:txBody>
          <a:bodyPr vert="horz" lIns="0" tIns="45720" rIns="0" bIns="0" rtlCol="0" anchor="b" anchorCtr="0">
            <a:noAutofit/>
          </a:bodyPr>
          <a:lstStyle>
            <a:lvl1pPr algn="ctr" defTabSz="914400" rtl="0" eaLnBrk="1" latinLnBrk="0" hangingPunct="1">
              <a:lnSpc>
                <a:spcPct val="90000"/>
              </a:lnSpc>
              <a:spcBef>
                <a:spcPct val="0"/>
              </a:spcBef>
              <a:buNone/>
              <a:defRPr sz="6000" kern="1200" cap="all" spc="300" baseline="0">
                <a:solidFill>
                  <a:schemeClr val="accent3">
                    <a:lumMod val="75000"/>
                  </a:schemeClr>
                </a:solidFill>
                <a:latin typeface="+mj-lt"/>
                <a:ea typeface="+mj-ea"/>
                <a:cs typeface="Biome" panose="020B0503030204020804" pitchFamily="34" charset="0"/>
              </a:defRPr>
            </a:lvl1pPr>
          </a:lstStyle>
          <a:p>
            <a:pPr algn="l"/>
            <a:r>
              <a:rPr lang="en-IN" sz="2800" b="1" dirty="0">
                <a:solidFill>
                  <a:schemeClr val="accent2"/>
                </a:solidFill>
                <a:cs typeface="Times New Roman" panose="02020603050405020304" pitchFamily="18" charset="0"/>
              </a:rPr>
              <a:t>3) </a:t>
            </a:r>
            <a:r>
              <a:rPr lang="en-US" sz="2800" b="1" dirty="0">
                <a:solidFill>
                  <a:schemeClr val="accent2"/>
                </a:solidFill>
                <a:cs typeface="Times New Roman" panose="02020603050405020304" pitchFamily="18" charset="0"/>
              </a:rPr>
              <a:t>CNN &amp; LBPH for Face Recognition:</a:t>
            </a:r>
            <a:endParaRPr lang="en-IN" sz="2800" b="1" dirty="0">
              <a:solidFill>
                <a:schemeClr val="accent2"/>
              </a:solidFill>
              <a:cs typeface="Times New Roman" panose="02020603050405020304" pitchFamily="18" charset="0"/>
            </a:endParaRPr>
          </a:p>
        </p:txBody>
      </p:sp>
      <p:sp>
        <p:nvSpPr>
          <p:cNvPr id="5" name="Subtitle 2">
            <a:extLst>
              <a:ext uri="{FF2B5EF4-FFF2-40B4-BE49-F238E27FC236}">
                <a16:creationId xmlns:a16="http://schemas.microsoft.com/office/drawing/2014/main" id="{D5F562B2-C85E-A166-1C9B-D3EE77543AE5}"/>
              </a:ext>
            </a:extLst>
          </p:cNvPr>
          <p:cNvSpPr txBox="1">
            <a:spLocks/>
          </p:cNvSpPr>
          <p:nvPr/>
        </p:nvSpPr>
        <p:spPr>
          <a:xfrm>
            <a:off x="1568246" y="4146010"/>
            <a:ext cx="8358152" cy="24843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b="0" i="0" kern="1200" cap="all" spc="600" baseline="0">
                <a:solidFill>
                  <a:schemeClr val="accent3"/>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q"/>
            </a:pPr>
            <a:r>
              <a:rPr lang="en-US" sz="2000" b="1" cap="none" dirty="0">
                <a:cs typeface="Times New Roman" panose="02020603050405020304" pitchFamily="18" charset="0"/>
              </a:rPr>
              <a:t>Deep learning model that extracts spatial features from images.</a:t>
            </a:r>
          </a:p>
          <a:p>
            <a:pPr marL="342900" indent="-342900" algn="just">
              <a:buFont typeface="Wingdings" panose="05000000000000000000" pitchFamily="2" charset="2"/>
              <a:buChar char="q"/>
            </a:pPr>
            <a:r>
              <a:rPr lang="en-US" sz="2000" b="1" cap="none" dirty="0">
                <a:cs typeface="Times New Roman" panose="02020603050405020304" pitchFamily="18" charset="0"/>
              </a:rPr>
              <a:t>Highly accurate for recognizing unique facial patterns.</a:t>
            </a:r>
          </a:p>
          <a:p>
            <a:pPr marL="342900" indent="-342900" algn="just">
              <a:buFont typeface="Wingdings" panose="05000000000000000000" pitchFamily="2" charset="2"/>
              <a:buChar char="q"/>
            </a:pPr>
            <a:r>
              <a:rPr lang="en-US" sz="2000" b="1" cap="none" dirty="0">
                <a:cs typeface="Times New Roman" panose="02020603050405020304" pitchFamily="18" charset="0"/>
              </a:rPr>
              <a:t>LBPH (local binary pattern histogram):</a:t>
            </a:r>
          </a:p>
          <a:p>
            <a:pPr marL="342900" indent="-342900" algn="just">
              <a:buFont typeface="Wingdings" panose="05000000000000000000" pitchFamily="2" charset="2"/>
              <a:buChar char="q"/>
            </a:pPr>
            <a:r>
              <a:rPr lang="en-US" sz="2000" b="1" cap="none" dirty="0">
                <a:cs typeface="Times New Roman" panose="02020603050405020304" pitchFamily="18" charset="0"/>
              </a:rPr>
              <a:t>Simple algorithm that encodes textures and patterns in images.</a:t>
            </a:r>
          </a:p>
          <a:p>
            <a:pPr marL="342900" indent="-342900" algn="just">
              <a:buFont typeface="Wingdings" panose="05000000000000000000" pitchFamily="2" charset="2"/>
              <a:buChar char="q"/>
            </a:pPr>
            <a:endParaRPr lang="en-IN" sz="2000" b="1" dirty="0">
              <a:cs typeface="Times New Roman" panose="02020603050405020304" pitchFamily="18" charset="0"/>
            </a:endParaRPr>
          </a:p>
        </p:txBody>
      </p:sp>
    </p:spTree>
    <p:extLst>
      <p:ext uri="{BB962C8B-B14F-4D97-AF65-F5344CB8AC3E}">
        <p14:creationId xmlns:p14="http://schemas.microsoft.com/office/powerpoint/2010/main" val="260328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F43285-5603-3093-C536-E9F290834681}"/>
              </a:ext>
            </a:extLst>
          </p:cNvPr>
          <p:cNvPicPr>
            <a:picLocks noChangeAspect="1"/>
          </p:cNvPicPr>
          <p:nvPr/>
        </p:nvPicPr>
        <p:blipFill>
          <a:blip r:embed="rId2"/>
          <a:stretch>
            <a:fillRect/>
          </a:stretch>
        </p:blipFill>
        <p:spPr>
          <a:xfrm>
            <a:off x="753035" y="4373654"/>
            <a:ext cx="2821858" cy="2484346"/>
          </a:xfrm>
          <a:prstGeom prst="rect">
            <a:avLst/>
          </a:prstGeom>
        </p:spPr>
      </p:pic>
      <p:sp>
        <p:nvSpPr>
          <p:cNvPr id="2" name="Title 1">
            <a:extLst>
              <a:ext uri="{FF2B5EF4-FFF2-40B4-BE49-F238E27FC236}">
                <a16:creationId xmlns:a16="http://schemas.microsoft.com/office/drawing/2014/main" id="{A496CBFD-16DD-FFD4-A86D-52A7C704751F}"/>
              </a:ext>
            </a:extLst>
          </p:cNvPr>
          <p:cNvSpPr>
            <a:spLocks noGrp="1"/>
          </p:cNvSpPr>
          <p:nvPr>
            <p:ph type="title"/>
          </p:nvPr>
        </p:nvSpPr>
        <p:spPr>
          <a:xfrm>
            <a:off x="6934199" y="3753143"/>
            <a:ext cx="4267201" cy="373827"/>
          </a:xfrm>
        </p:spPr>
        <p:txBody>
          <a:bodyPr/>
          <a:lstStyle/>
          <a:p>
            <a:r>
              <a:rPr lang="en-IN" sz="2400" b="1" cap="none" dirty="0">
                <a:cs typeface="Times New Roman" panose="02020603050405020304" pitchFamily="18" charset="0"/>
              </a:rPr>
              <a:t>Fig-LBPH Operation</a:t>
            </a:r>
          </a:p>
        </p:txBody>
      </p:sp>
      <p:sp>
        <p:nvSpPr>
          <p:cNvPr id="3" name="Subtitle 2">
            <a:extLst>
              <a:ext uri="{FF2B5EF4-FFF2-40B4-BE49-F238E27FC236}">
                <a16:creationId xmlns:a16="http://schemas.microsoft.com/office/drawing/2014/main" id="{1DA66CF7-DCAA-6AEA-256E-D0F84AFBAFBE}"/>
              </a:ext>
            </a:extLst>
          </p:cNvPr>
          <p:cNvSpPr>
            <a:spLocks noGrp="1"/>
          </p:cNvSpPr>
          <p:nvPr>
            <p:ph type="subTitle" idx="1"/>
          </p:nvPr>
        </p:nvSpPr>
        <p:spPr>
          <a:xfrm>
            <a:off x="753035" y="3567953"/>
            <a:ext cx="5578939" cy="3290047"/>
          </a:xfrm>
        </p:spPr>
        <p:txBody>
          <a:bodyPr/>
          <a:lstStyle/>
          <a:p>
            <a:pPr algn="l"/>
            <a:r>
              <a:rPr lang="en-US" sz="1200" dirty="0">
                <a:solidFill>
                  <a:schemeClr val="accent5">
                    <a:lumMod val="40000"/>
                    <a:lumOff val="60000"/>
                  </a:schemeClr>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IN" sz="1200" dirty="0">
                <a:solidFill>
                  <a:schemeClr val="accent5">
                    <a:lumMod val="20000"/>
                    <a:lumOff val="80000"/>
                  </a:schemeClr>
                </a:solidFill>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21F8EC7-01CA-1EC3-F4DC-B923E865D9EE}"/>
              </a:ext>
            </a:extLst>
          </p:cNvPr>
          <p:cNvPicPr>
            <a:picLocks noChangeAspect="1"/>
          </p:cNvPicPr>
          <p:nvPr/>
        </p:nvPicPr>
        <p:blipFill>
          <a:blip r:embed="rId3"/>
          <a:stretch>
            <a:fillRect/>
          </a:stretch>
        </p:blipFill>
        <p:spPr>
          <a:xfrm>
            <a:off x="990599" y="558075"/>
            <a:ext cx="10210801" cy="2860628"/>
          </a:xfrm>
          <a:prstGeom prst="rect">
            <a:avLst/>
          </a:prstGeom>
          <a:ln w="57150">
            <a:solidFill>
              <a:schemeClr val="accent3">
                <a:lumMod val="75000"/>
              </a:schemeClr>
            </a:solidFill>
          </a:ln>
        </p:spPr>
      </p:pic>
      <p:sp>
        <p:nvSpPr>
          <p:cNvPr id="10" name="Rectangle 3">
            <a:extLst>
              <a:ext uri="{FF2B5EF4-FFF2-40B4-BE49-F238E27FC236}">
                <a16:creationId xmlns:a16="http://schemas.microsoft.com/office/drawing/2014/main" id="{7E21E141-D577-1413-6903-7890122D298A}"/>
              </a:ext>
            </a:extLst>
          </p:cNvPr>
          <p:cNvSpPr>
            <a:spLocks noChangeArrowheads="1"/>
          </p:cNvSpPr>
          <p:nvPr/>
        </p:nvSpPr>
        <p:spPr bwMode="auto">
          <a:xfrm>
            <a:off x="782533" y="3643316"/>
            <a:ext cx="531346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altLang="en-US" b="1" dirty="0">
                <a:solidFill>
                  <a:schemeClr val="accent3"/>
                </a:solidFill>
                <a:latin typeface="+mj-lt"/>
                <a:cs typeface="Times New Roman" panose="02020603050405020304" pitchFamily="18" charset="0"/>
              </a:rPr>
              <a:t>We have </a:t>
            </a:r>
            <a:r>
              <a:rPr kumimoji="0" lang="en-US" altLang="en-US" sz="1800" b="1" i="0" u="none" strike="noStrike" cap="none" normalizeH="0" baseline="0" dirty="0">
                <a:ln>
                  <a:noFill/>
                </a:ln>
                <a:solidFill>
                  <a:schemeClr val="accent3"/>
                </a:solidFill>
                <a:effectLst/>
                <a:latin typeface="+mj-lt"/>
                <a:cs typeface="Times New Roman" panose="02020603050405020304" pitchFamily="18" charset="0"/>
              </a:rPr>
              <a:t> a grayscale image.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solidFill>
                <a:effectLst/>
                <a:latin typeface="+mj-lt"/>
                <a:cs typeface="Times New Roman" panose="02020603050405020304" pitchFamily="18" charset="0"/>
              </a:rPr>
              <a:t>Select a 3x3 pixel window.</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solidFill>
                <a:effectLst/>
                <a:latin typeface="+mj-lt"/>
                <a:cs typeface="Times New Roman" panose="02020603050405020304" pitchFamily="18" charset="0"/>
              </a:rPr>
              <a:t>Find the center (median) value.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solidFill>
                <a:effectLst/>
                <a:latin typeface="+mj-lt"/>
                <a:cs typeface="Times New Roman" panose="02020603050405020304" pitchFamily="18" charset="0"/>
              </a:rPr>
              <a:t>Compare each neighbor with the center: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solidFill>
                <a:effectLst/>
                <a:latin typeface="+mj-lt"/>
                <a:cs typeface="Times New Roman" panose="02020603050405020304" pitchFamily="18" charset="0"/>
              </a:rPr>
              <a:t>Assign 1 if ≥ center, else 0.</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solidFill>
                <a:effectLst/>
                <a:latin typeface="+mj-lt"/>
                <a:cs typeface="Times New Roman" panose="02020603050405020304" pitchFamily="18" charset="0"/>
              </a:rPr>
              <a:t>Form an 8-bit binary number.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solidFill>
                <a:effectLst/>
                <a:latin typeface="+mj-lt"/>
                <a:cs typeface="Times New Roman" panose="02020603050405020304" pitchFamily="18" charset="0"/>
              </a:rPr>
              <a:t>Convert it to a decimal value.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solidFill>
                <a:effectLst/>
                <a:latin typeface="+mj-lt"/>
                <a:cs typeface="Times New Roman" panose="02020603050405020304" pitchFamily="18" charset="0"/>
              </a:rPr>
              <a:t>Replace the center pixel with this value.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accent2"/>
                </a:solidFill>
                <a:effectLst/>
                <a:latin typeface="+mj-lt"/>
                <a:cs typeface="Times New Roman" panose="02020603050405020304" pitchFamily="18" charset="0"/>
              </a:rPr>
              <a:t>Repeat for the whole image.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2"/>
                </a:solidFill>
                <a:effectLst/>
                <a:latin typeface="+mj-lt"/>
                <a:cs typeface="Times New Roman" panose="02020603050405020304" pitchFamily="18" charset="0"/>
              </a:rPr>
              <a:t>Result: </a:t>
            </a:r>
            <a:r>
              <a:rPr kumimoji="0" lang="en-US" altLang="en-US" sz="1800" b="1" i="0" u="none" strike="noStrike" cap="none" normalizeH="0" baseline="0" dirty="0">
                <a:ln>
                  <a:noFill/>
                </a:ln>
                <a:solidFill>
                  <a:schemeClr val="accent2"/>
                </a:solidFill>
                <a:effectLst/>
                <a:latin typeface="+mj-lt"/>
                <a:cs typeface="Times New Roman" panose="02020603050405020304" pitchFamily="18" charset="0"/>
              </a:rPr>
              <a:t>an image with key features highlighted.</a:t>
            </a:r>
          </a:p>
        </p:txBody>
      </p:sp>
    </p:spTree>
    <p:extLst>
      <p:ext uri="{BB962C8B-B14F-4D97-AF65-F5344CB8AC3E}">
        <p14:creationId xmlns:p14="http://schemas.microsoft.com/office/powerpoint/2010/main" val="2272131741"/>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{F8E976BD-FD3D-4937-B7C1-3DFD39AF165F}tf11936837_win32</Template>
  <TotalTime>1681</TotalTime>
  <Words>1025</Words>
  <Application>Microsoft Office PowerPoint</Application>
  <PresentationFormat>Widescreen</PresentationFormat>
  <Paragraphs>132</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Arial Nova</vt:lpstr>
      <vt:lpstr>Biome</vt:lpstr>
      <vt:lpstr>Calibri</vt:lpstr>
      <vt:lpstr>Times New Roman</vt:lpstr>
      <vt:lpstr>Wingdings</vt:lpstr>
      <vt:lpstr>Custom</vt:lpstr>
      <vt:lpstr>Smart Attendance Tracking System </vt:lpstr>
      <vt:lpstr>Introduction</vt:lpstr>
      <vt:lpstr>PowerPoint Presentation</vt:lpstr>
      <vt:lpstr>Tools &amp; Technologies</vt:lpstr>
      <vt:lpstr> Methodology </vt:lpstr>
      <vt:lpstr>PowerPoint Presentation</vt:lpstr>
      <vt:lpstr>PowerPoint Presentation</vt:lpstr>
      <vt:lpstr>2) Grayscale conversion:</vt:lpstr>
      <vt:lpstr>Fig-LBPH Operation</vt:lpstr>
      <vt:lpstr>4) Histogram Equalization:</vt:lpstr>
      <vt:lpstr>5) Edge Detection:</vt:lpstr>
      <vt:lpstr>Working Model</vt:lpstr>
      <vt:lpstr>Step 2: Posing and Projecting Faces</vt:lpstr>
      <vt:lpstr>Final Step : Finding The Person’s Name From The Encoding</vt:lpstr>
      <vt:lpstr>Results </vt:lpstr>
      <vt:lpstr>Challenges</vt:lpstr>
      <vt:lpstr>Conclusion and Future Enhancements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Shashank Kumar</dc:creator>
  <cp:lastModifiedBy>KUNNAL KANT LAL</cp:lastModifiedBy>
  <cp:revision>25</cp:revision>
  <dcterms:created xsi:type="dcterms:W3CDTF">2024-11-15T21:07:56Z</dcterms:created>
  <dcterms:modified xsi:type="dcterms:W3CDTF">2025-04-30T06:38:04Z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