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50640ae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50640ae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50640ae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50640ae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1ecbf3f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1ecbf3f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1ecbf3f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1ecbf3f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note that: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openid require user to enter their username and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oauth 1.0 has a cyber risk call Session Fixation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1ecbf3f8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1ecbf3f8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0640ae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0640ae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1ecbf3f8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1ecbf3f8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50640ae3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50640ae3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50640ae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50640ae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50640ae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50640ae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996OiexHze0" TargetMode="External"/><Relationship Id="rId4" Type="http://schemas.openxmlformats.org/officeDocument/2006/relationships/hyperlink" Target="https://topdev.vn/blog/oauth2-la-g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OAuth 2.0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Basic Understanding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5555250" y="324875"/>
            <a:ext cx="3135600" cy="424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0154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6453350" y="3080898"/>
            <a:ext cx="1395900" cy="1159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Resource Server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241850" y="1254575"/>
            <a:ext cx="1191900" cy="10431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Resource Owner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619300" y="2249525"/>
            <a:ext cx="1583700" cy="19251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Application</a:t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6453350" y="2132825"/>
            <a:ext cx="1395900" cy="1159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Auth</a:t>
            </a:r>
            <a:r>
              <a:rPr lang="vi"/>
              <a:t>oriz</a:t>
            </a:r>
            <a:r>
              <a:rPr lang="vi"/>
              <a:t>ation Server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6453350" y="1196225"/>
            <a:ext cx="1395900" cy="11598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Auth</a:t>
            </a:r>
            <a:r>
              <a:rPr lang="vi"/>
              <a:t>entic</a:t>
            </a:r>
            <a:r>
              <a:rPr lang="vi"/>
              <a:t>ation Server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275" y="451781"/>
            <a:ext cx="618798" cy="6187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2"/>
          <p:cNvCxnSpPr/>
          <p:nvPr/>
        </p:nvCxnSpPr>
        <p:spPr>
          <a:xfrm rot="10800000">
            <a:off x="1433750" y="2077350"/>
            <a:ext cx="11523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2"/>
          <p:cNvCxnSpPr>
            <a:stCxn id="139" idx="3"/>
            <a:endCxn id="142" idx="2"/>
          </p:cNvCxnSpPr>
          <p:nvPr/>
        </p:nvCxnSpPr>
        <p:spPr>
          <a:xfrm>
            <a:off x="1433750" y="1776125"/>
            <a:ext cx="501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22"/>
          <p:cNvCxnSpPr>
            <a:stCxn id="140" idx="3"/>
            <a:endCxn id="141" idx="2"/>
          </p:cNvCxnSpPr>
          <p:nvPr/>
        </p:nvCxnSpPr>
        <p:spPr>
          <a:xfrm flipH="1" rot="10800000">
            <a:off x="4203000" y="2712575"/>
            <a:ext cx="2250300" cy="4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7" name="Google Shape;147;p22"/>
          <p:cNvCxnSpPr/>
          <p:nvPr/>
        </p:nvCxnSpPr>
        <p:spPr>
          <a:xfrm flipH="1">
            <a:off x="4190600" y="2077350"/>
            <a:ext cx="224460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/>
          <p:nvPr/>
        </p:nvCxnSpPr>
        <p:spPr>
          <a:xfrm flipH="1" rot="10800000">
            <a:off x="4202550" y="3875700"/>
            <a:ext cx="22410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149" name="Google Shape;149;p22"/>
          <p:cNvSpPr txBox="1"/>
          <p:nvPr/>
        </p:nvSpPr>
        <p:spPr>
          <a:xfrm>
            <a:off x="1621826" y="2042202"/>
            <a:ext cx="89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Login via Google</a:t>
            </a:r>
            <a:endParaRPr sz="12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2619300" y="1490100"/>
            <a:ext cx="287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2. User </a:t>
            </a: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authentication</a:t>
            </a: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 on Google server</a:t>
            </a:r>
            <a:endParaRPr sz="12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with callback url and scope</a:t>
            </a:r>
            <a:endParaRPr sz="12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667476" y="2029251"/>
            <a:ext cx="1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3 .Callback with an authorization code</a:t>
            </a:r>
            <a:endParaRPr sz="12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441575" y="2714900"/>
            <a:ext cx="20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4. Exchange authorization code into Access token</a:t>
            </a:r>
            <a:endParaRPr sz="12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599901" y="3627876"/>
            <a:ext cx="158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. </a:t>
            </a:r>
            <a:r>
              <a:rPr lang="vi" sz="1200">
                <a:highlight>
                  <a:schemeClr val="lt1"/>
                </a:highlight>
                <a:latin typeface="Lato"/>
                <a:ea typeface="Lato"/>
                <a:cs typeface="Lato"/>
                <a:sym typeface="Lato"/>
              </a:rPr>
              <a:t>Request for data with access token</a:t>
            </a:r>
            <a:endParaRPr sz="1200"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2"/>
          <p:cNvSpPr txBox="1"/>
          <p:nvPr>
            <p:ph idx="4294967295" type="title"/>
          </p:nvPr>
        </p:nvSpPr>
        <p:spPr>
          <a:xfrm>
            <a:off x="241850" y="302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Simple OAuth 2.0 Diagram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ctrTitle"/>
          </p:nvPr>
        </p:nvSpPr>
        <p:spPr>
          <a:xfrm>
            <a:off x="645975" y="1322450"/>
            <a:ext cx="80907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The end!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Thanks for your time!</a:t>
            </a:r>
            <a:endParaRPr/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729625" y="3172900"/>
            <a:ext cx="76881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Ref: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vi" u="sng">
                <a:solidFill>
                  <a:schemeClr val="hlink"/>
                </a:solidFill>
                <a:hlinkClick r:id="rId3"/>
              </a:rPr>
              <a:t>OAuth 2.0 and OpenID Connect (in plain English)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vi" u="sng">
                <a:solidFill>
                  <a:schemeClr val="hlink"/>
                </a:solidFill>
                <a:hlinkClick r:id="rId4"/>
              </a:rPr>
              <a:t>What is OAuth 2.0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is OAuth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is OAuth 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b="1" lang="vi"/>
              <a:t>Open Authentication </a:t>
            </a:r>
            <a:r>
              <a:rPr lang="vi"/>
              <a:t>and </a:t>
            </a:r>
            <a:r>
              <a:rPr b="1" lang="vi"/>
              <a:t>Open Authorization</a:t>
            </a:r>
            <a:endParaRPr b="1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b="1" lang="vi"/>
              <a:t>OpenID </a:t>
            </a:r>
            <a:r>
              <a:rPr lang="vi"/>
              <a:t>by </a:t>
            </a:r>
            <a:r>
              <a:rPr b="1" lang="vi"/>
              <a:t>Twitter </a:t>
            </a:r>
            <a:r>
              <a:rPr lang="vi"/>
              <a:t>(2008), </a:t>
            </a:r>
            <a:r>
              <a:rPr b="1" lang="vi"/>
              <a:t>OAuth 1.0 </a:t>
            </a:r>
            <a:r>
              <a:rPr lang="vi"/>
              <a:t>(2010), </a:t>
            </a:r>
            <a:r>
              <a:rPr b="1" lang="vi"/>
              <a:t>OAuth 2.0 </a:t>
            </a:r>
            <a:r>
              <a:rPr lang="vi"/>
              <a:t>(2012)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Invented to solve Authenticate and Authorize problem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No need to create new account or submit </a:t>
            </a:r>
            <a:r>
              <a:rPr b="1" lang="vi"/>
              <a:t>Username </a:t>
            </a:r>
            <a:r>
              <a:rPr lang="vi"/>
              <a:t>and </a:t>
            </a:r>
            <a:r>
              <a:rPr b="1" lang="vi"/>
              <a:t>Password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Applications that allow user enter using Facebook, Google, etc. are using OAuth.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Some example of using OAuth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450" y="1901275"/>
            <a:ext cx="290746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190" y="1901275"/>
            <a:ext cx="385883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OAuth 2.0 Terminology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OAuth 2.0 </a:t>
            </a:r>
            <a:r>
              <a:rPr lang="vi"/>
              <a:t>Terminology</a:t>
            </a:r>
            <a:endParaRPr sz="1700">
              <a:solidFill>
                <a:srgbClr val="EFB75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Resource Owner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Client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Authorization Server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Resource Server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Authorization grant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Redirect URI (Callback)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+"/>
            </a:pPr>
            <a:r>
              <a:rPr lang="vi"/>
              <a:t>Access Token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How OAuth work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How OAuth Work ?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Application will request user for authorization to access to Resource server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If user agreed, application will be authorized from user in form of an </a:t>
            </a:r>
            <a:r>
              <a:rPr b="1" lang="vi"/>
              <a:t>authorization code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Application will send </a:t>
            </a:r>
            <a:r>
              <a:rPr b="1" lang="vi"/>
              <a:t>its own ID</a:t>
            </a:r>
            <a:r>
              <a:rPr lang="vi"/>
              <a:t> + </a:t>
            </a:r>
            <a:r>
              <a:rPr b="1" lang="vi"/>
              <a:t>authorization code </a:t>
            </a:r>
            <a:r>
              <a:rPr lang="vi"/>
              <a:t>to </a:t>
            </a:r>
            <a:r>
              <a:rPr b="1" lang="vi"/>
              <a:t>authorization server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If the user is authenticated and code is valid, the authorization server will return an </a:t>
            </a:r>
            <a:r>
              <a:rPr b="1" lang="vi"/>
              <a:t>access token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To access the data, the application must request to the </a:t>
            </a:r>
            <a:r>
              <a:rPr b="1" lang="vi"/>
              <a:t>resource server </a:t>
            </a:r>
            <a:r>
              <a:rPr lang="vi"/>
              <a:t>with an </a:t>
            </a:r>
            <a:r>
              <a:rPr b="1" lang="vi"/>
              <a:t>access token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vi"/>
              <a:t>If the token is valid and the query data is within the scope, </a:t>
            </a:r>
            <a:r>
              <a:rPr b="1" lang="vi"/>
              <a:t>resource server</a:t>
            </a:r>
            <a:r>
              <a:rPr lang="vi"/>
              <a:t> will return the requested data.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OAuth 2.0 Diagram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