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EF5A8-8BDC-469E-B817-71662748D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77A93-A75B-4C41-BDAA-6850E1D0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C8118A-D97A-47AE-BD80-DD81DEF9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91679-6CCA-4CFB-9E94-855B716A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9F5B4-B0A1-4E1A-817D-3D908259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5BCE3-0D49-46F1-83EF-D8792A2F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7EEB70-24A0-4EBC-AD29-95C7831B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EA0DA-7E45-41DC-BC18-353BADCC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293FA-6D96-4A48-93EA-FD707E5F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050C5-39FC-4227-82B6-6DF6B669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40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BADE97-43C0-4B43-A7D2-E5DD23511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681123-0D21-4371-949A-BCFDDBD0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0967E-622B-4EFB-8F21-A37C7B7F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9813DE-58FC-4D66-B40A-CD804EB6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55197A-9C5D-4438-A959-B4BEFBEF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83538-D566-4AA4-8CE0-DCD8D1D5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6298D-2F66-4CFE-87E3-69A87F9B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48D51E-D373-4F2C-B884-47DBDE3A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930F5-9016-4759-BA6E-D3DD3CC5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D24C0-D4AD-427D-86A3-832A950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7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AD31-8D22-447F-B4BE-15C7DF0F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85345-A74F-4969-AFFD-E0F03EF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BD19F-A6E6-48F5-86FF-FEF29A9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28D65-AB5D-470C-B63A-5A5E5D75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82A0C-3941-46B5-AB2B-3571E64B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2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D14D7-C0DD-44CA-9F8C-3DF1038F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4362C-0068-458E-97EA-15E8C5C11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15A77-D5F4-42E7-82F9-D0970DF1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E1CE9B-8095-4D98-8B23-684974E0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5694E-93CF-488F-ACE4-2993B2AA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B4C91-BD21-423E-9308-FCEED932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5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9F825-F256-4DCD-9E55-835962FE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C6F8A-4160-43D7-BA16-488DE60E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C9CCEE-4C98-4DC8-82A1-B3AB5D1D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DC194C-3393-42BA-9BDE-5CCA29821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F35B92-5CC8-429E-B340-C1D11FA60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D5EF0B-FC24-4CF7-B8E1-B99199D7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E0AC8-BF49-4F47-A65B-8B09C1DF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022615-EF65-4158-AA21-247AA971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35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33F55-FFEE-47B9-B474-F2CA8164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34C581-D289-492E-A406-065D84AD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55449A-BA0D-4ACF-B38E-D0AD4950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3CFF41-476C-4839-B3E3-9E0AD413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AB7631-4F7D-47DA-8FB9-AD43F51C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A53F6-EFFF-4D62-BFBD-5B22EAB6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94ABA9-40B0-40F9-B576-85456CE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1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71256-2767-4492-9CD5-D30144A8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B73BD-58AE-46E0-B717-A5E98F6B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723369-5540-4398-910C-BE03A329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D20D7-7ABD-4D93-8F9B-564D7C2E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C8E54-B7A1-4A09-BAA0-7DEE59B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EB693E-AFC4-4B27-A625-8C3944E0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51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FBB5D-E9F9-4A74-B7A9-3FF62783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8E7DBC-4337-482F-BBF2-B26A26118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5C0002-192E-4EF4-AA18-E9FCEAB1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C9D89-DB41-49EB-B6D2-1BE5C0DF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3395A0-24C1-48EB-AD3F-5B1D8ECF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EC89B-8466-47DE-BF1B-CF6D13BB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39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6F31EA-3123-4F52-B262-95AD8804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9391BA-3D95-4938-AB1F-10ED051E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69EF4-BE29-4550-90A0-76346D3C5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CF73-D50A-4419-9C7E-66FD5A22B899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11A0B-EB39-489F-B113-3CE86303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15EA3-E33F-4905-8724-1EACB140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74B1-7DE9-456F-AB11-20F3DCFD75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534FF64-DA52-4FED-8FE1-F3F7EB90DE2F}"/>
              </a:ext>
            </a:extLst>
          </p:cNvPr>
          <p:cNvSpPr/>
          <p:nvPr/>
        </p:nvSpPr>
        <p:spPr>
          <a:xfrm>
            <a:off x="176169" y="253584"/>
            <a:ext cx="1181169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de-DE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Finden von Pfaden anhand des Beispiels </a:t>
            </a:r>
            <a:r>
              <a:rPr lang="de-DE" b="1" kern="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de-DE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49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A59B8DD-1255-445D-87B8-A3173BF6EFE7}"/>
              </a:ext>
            </a:extLst>
          </p:cNvPr>
          <p:cNvGrpSpPr/>
          <p:nvPr/>
        </p:nvGrpSpPr>
        <p:grpSpPr>
          <a:xfrm>
            <a:off x="2205037" y="962025"/>
            <a:ext cx="7781925" cy="4933950"/>
            <a:chOff x="2205037" y="962025"/>
            <a:chExt cx="7781925" cy="4933950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550F5A6-9DB6-429B-9FD9-6552176C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037" y="962025"/>
              <a:ext cx="7781925" cy="4933950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7DB9F7C-605A-4E97-A0E0-422E10373305}"/>
                </a:ext>
              </a:extLst>
            </p:cNvPr>
            <p:cNvSpPr txBox="1"/>
            <p:nvPr/>
          </p:nvSpPr>
          <p:spPr>
            <a:xfrm>
              <a:off x="6920917" y="2273417"/>
              <a:ext cx="767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C00000"/>
                  </a:solidFill>
                </a:rPr>
                <a:t>START</a:t>
              </a: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F807C23-0E70-4995-A31B-C1CA32C5B99F}"/>
                </a:ext>
              </a:extLst>
            </p:cNvPr>
            <p:cNvSpPr/>
            <p:nvPr/>
          </p:nvSpPr>
          <p:spPr>
            <a:xfrm>
              <a:off x="7143600" y="2642749"/>
              <a:ext cx="545284" cy="5452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0D306CC-98BC-40CC-817E-88293837ACB2}"/>
                </a:ext>
              </a:extLst>
            </p:cNvPr>
            <p:cNvSpPr/>
            <p:nvPr/>
          </p:nvSpPr>
          <p:spPr>
            <a:xfrm>
              <a:off x="8190945" y="3923558"/>
              <a:ext cx="545284" cy="5452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7117AC3-677C-475C-9635-68A1F0C8CFE3}"/>
                </a:ext>
              </a:extLst>
            </p:cNvPr>
            <p:cNvSpPr txBox="1"/>
            <p:nvPr/>
          </p:nvSpPr>
          <p:spPr>
            <a:xfrm>
              <a:off x="8736229" y="373889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C00000"/>
                  </a:solidFill>
                </a:rPr>
                <a:t>ZIEL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1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534FF64-DA52-4FED-8FE1-F3F7EB90DE2F}"/>
              </a:ext>
            </a:extLst>
          </p:cNvPr>
          <p:cNvSpPr/>
          <p:nvPr/>
        </p:nvSpPr>
        <p:spPr>
          <a:xfrm>
            <a:off x="176169" y="253584"/>
            <a:ext cx="11811699" cy="6383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go( 48, 49, X).</a:t>
            </a:r>
            <a:endParaRPr lang="de-DE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go(From, To, [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Path,Distance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]), traverse(From),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To|RPath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)-&gt; […]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traverse(48),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)-&gt; reverse([49|RPath], Path),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([Path,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]);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route')</a:t>
            </a:r>
          </a:p>
          <a:p>
            <a:pPr algn="just">
              <a:spcAft>
                <a:spcPts val="0"/>
              </a:spcAft>
            </a:pPr>
            <a:endParaRPr lang="de-DE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traverse(48),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[…]</a:t>
            </a:r>
          </a:p>
          <a:p>
            <a:pPr algn="just">
              <a:spcAft>
                <a:spcPts val="0"/>
              </a:spcAft>
            </a:pP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traverse(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retractall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rpath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(_,_))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traverse(From,[],0)</a:t>
            </a:r>
          </a:p>
          <a:p>
            <a:pPr algn="just"/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retractall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rpath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(_,_))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traverse(48,[],0),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)-&gt; reverse([49|RPath], Path),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([Path,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]);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route‘)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traverse(48,[],0),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traverse(From, Path,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, path(From, T, D), 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Path)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T,From|Path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Dist+D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traverse(T,[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From|Path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Dist+D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path(48, T, D), 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([T,48|[]], 0+D), traverse(T,[48|[]],0+D),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endParaRPr lang="de-DE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path(48, T, D), 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([T,48|[]], 0+D), traverse(T,[48|[]],0+D),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path(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From,To,Dist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 edge(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To,From,Dist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edge(T,48,D), 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([T,48|[]], 0+D), traverse(T,[48|[]],0+D),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edge(T,48,D), 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([T,48|[]], 0+D), traverse(T,[48|[]],0+D),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(45,48,442)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(45, [])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([45,48|[]], 0+442), traverse(45,[48|[]],0+442),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endParaRPr lang="de-DE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([45,48|[]], 0+442), traverse(45,[48|[]],0+442),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H|Path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([H|_], D), </a:t>
            </a:r>
            <a:r>
              <a:rPr lang="de-DE" sz="1100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D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retract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rpath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([H|_],_))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rpath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H|Path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algn="just"/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([45|_], D), </a:t>
            </a:r>
            <a:r>
              <a:rPr lang="de-DE" sz="1100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100" dirty="0">
                <a:solidFill>
                  <a:srgbClr val="92D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442 &lt; D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retract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rpath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([45|_],_))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assert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rpath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([45|[48]], 442)),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traverse(45,[48|[]],0+442),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[…]</a:t>
            </a:r>
          </a:p>
          <a:p>
            <a:pPr algn="just"/>
            <a:endParaRPr lang="de-DE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de-DE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([45,48|[]], 0+442), traverse(45,[48|[]],0+442),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r>
              <a:rPr lang="de-DE" sz="1100" dirty="0" err="1">
                <a:latin typeface="Arial" panose="020B0604020202020204" pitchFamily="34" charset="0"/>
                <a:cs typeface="Times New Roman" panose="02020603050405020304" pitchFamily="18" charset="0"/>
              </a:rPr>
              <a:t>shorterPath</a:t>
            </a:r>
            <a:r>
              <a:rPr lang="de-DE" sz="1100" dirty="0">
                <a:latin typeface="Arial" panose="020B0604020202020204" pitchFamily="34" charset="0"/>
                <a:cs typeface="Times New Roman" panose="02020603050405020304" pitchFamily="18" charset="0"/>
              </a:rPr>
              <a:t>(Path, </a:t>
            </a:r>
            <a:r>
              <a:rPr lang="de-DE" sz="1100" dirty="0" err="1">
                <a:latin typeface="Arial" panose="020B060402020202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cs typeface="Times New Roman" panose="02020603050405020304" pitchFamily="18" charset="0"/>
              </a:rPr>
              <a:t>), 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assert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rpath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de-DE" sz="1100" dirty="0" err="1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Path,Dist</a:t>
            </a:r>
            <a:r>
              <a:rPr lang="de-DE" sz="1100" dirty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))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traverse(45,[48|[]],0+442),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endParaRPr lang="de-DE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traverse(45,[48|[]],0+442),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[…]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traverse(From, Path,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, path(From, T, D), 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Path)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T,From|Path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Dist+D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traverse(T,[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From|Path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Dist+D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path(45, T, D), 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[48])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([T,45|[48]], 0+442+D), traverse(T,[45|[48]],0+442+D),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0+442), […]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path(45, T, D), 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[48])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([T,45|[48]], 0+442+D), traverse(T,[45|[48]],0+442+D),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0+442), […]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path(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From,To,Dist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 edge(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To,From,Dist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edge(T,45,D)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[48])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([T,45|[48]], 0+442+D), traverse(T,[45|[48]],0+442+D),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0+442), […]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BFC454-B9B4-43D9-BC51-8346F8FB9900}"/>
              </a:ext>
            </a:extLst>
          </p:cNvPr>
          <p:cNvSpPr txBox="1"/>
          <p:nvPr/>
        </p:nvSpPr>
        <p:spPr>
          <a:xfrm>
            <a:off x="8802898" y="410330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From|48, To|49, [Path, </a:t>
            </a:r>
            <a:r>
              <a:rPr lang="de-DE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]|X</a:t>
            </a:r>
            <a:endParaRPr lang="de-DE" sz="1100" b="1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22A93F7-B8ED-4049-ABD2-06524AE695DF}"/>
              </a:ext>
            </a:extLst>
          </p:cNvPr>
          <p:cNvCxnSpPr/>
          <p:nvPr/>
        </p:nvCxnSpPr>
        <p:spPr>
          <a:xfrm>
            <a:off x="218114" y="671119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0195677-978D-47EA-923E-67376D52FA93}"/>
              </a:ext>
            </a:extLst>
          </p:cNvPr>
          <p:cNvCxnSpPr/>
          <p:nvPr/>
        </p:nvCxnSpPr>
        <p:spPr>
          <a:xfrm>
            <a:off x="236290" y="1343637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04573D3-45F7-4DB5-A3F7-82A807AF4A13}"/>
              </a:ext>
            </a:extLst>
          </p:cNvPr>
          <p:cNvSpPr txBox="1"/>
          <p:nvPr/>
        </p:nvSpPr>
        <p:spPr>
          <a:xfrm>
            <a:off x="10375443" y="1071239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From|48</a:t>
            </a:r>
            <a:endParaRPr lang="de-DE" sz="11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262EE01-C08E-4F9B-AA87-1C323FC70808}"/>
              </a:ext>
            </a:extLst>
          </p:cNvPr>
          <p:cNvSpPr txBox="1"/>
          <p:nvPr/>
        </p:nvSpPr>
        <p:spPr>
          <a:xfrm>
            <a:off x="236290" y="6518246"/>
            <a:ext cx="787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B0F0"/>
                </a:solidFill>
              </a:rPr>
              <a:t>Blaue Prädikate </a:t>
            </a:r>
            <a:r>
              <a:rPr lang="de-DE" sz="1200" dirty="0"/>
              <a:t>sind Metaprädikate und  werden nicht in dem Sinne zur Resolution gebracht, sondern sind quasi immer </a:t>
            </a:r>
            <a:r>
              <a:rPr lang="de-DE" sz="1200" dirty="0" err="1"/>
              <a:t>true</a:t>
            </a:r>
            <a:endParaRPr lang="de-DE" sz="12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F816E9C-51A9-48A0-96B4-A74F5A615559}"/>
              </a:ext>
            </a:extLst>
          </p:cNvPr>
          <p:cNvSpPr txBox="1"/>
          <p:nvPr/>
        </p:nvSpPr>
        <p:spPr>
          <a:xfrm>
            <a:off x="9551377" y="1758447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From|48, Path|[],Dist|0</a:t>
            </a:r>
            <a:endParaRPr lang="de-DE" sz="1100" b="1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E22A1E8-4DFC-42C0-B3B1-E83795E620DA}"/>
              </a:ext>
            </a:extLst>
          </p:cNvPr>
          <p:cNvCxnSpPr/>
          <p:nvPr/>
        </p:nvCxnSpPr>
        <p:spPr>
          <a:xfrm>
            <a:off x="251530" y="2023355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49D6873-0B19-4749-A873-36C28FA4BEA0}"/>
              </a:ext>
            </a:extLst>
          </p:cNvPr>
          <p:cNvSpPr txBox="1"/>
          <p:nvPr/>
        </p:nvSpPr>
        <p:spPr>
          <a:xfrm>
            <a:off x="9604506" y="2422942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From|48, </a:t>
            </a:r>
            <a:r>
              <a:rPr lang="de-DE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To|T,Dist|D</a:t>
            </a:r>
            <a:endParaRPr lang="de-DE" sz="1100" b="1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2CAC953-10B0-420E-B8E8-2BA8FD33D087}"/>
              </a:ext>
            </a:extLst>
          </p:cNvPr>
          <p:cNvCxnSpPr/>
          <p:nvPr/>
        </p:nvCxnSpPr>
        <p:spPr>
          <a:xfrm>
            <a:off x="265232" y="2686295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506290F-B146-4759-8A86-D4F96B29A8F8}"/>
              </a:ext>
            </a:extLst>
          </p:cNvPr>
          <p:cNvSpPr txBox="1"/>
          <p:nvPr/>
        </p:nvSpPr>
        <p:spPr>
          <a:xfrm>
            <a:off x="10232653" y="3099361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= 45|T, D|442</a:t>
            </a:r>
            <a:endParaRPr lang="de-DE" sz="1100" b="1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A6956FD-FCC1-449D-968A-322EBAE757C2}"/>
              </a:ext>
            </a:extLst>
          </p:cNvPr>
          <p:cNvCxnSpPr/>
          <p:nvPr/>
        </p:nvCxnSpPr>
        <p:spPr>
          <a:xfrm>
            <a:off x="266630" y="3358813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7C783C-2076-4485-807D-AB89F1963CD3}"/>
              </a:ext>
            </a:extLst>
          </p:cNvPr>
          <p:cNvSpPr/>
          <p:nvPr/>
        </p:nvSpPr>
        <p:spPr>
          <a:xfrm>
            <a:off x="236290" y="3153264"/>
            <a:ext cx="1130952" cy="20554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06B873A-08B5-4914-8F35-6804F47DC309}"/>
              </a:ext>
            </a:extLst>
          </p:cNvPr>
          <p:cNvSpPr txBox="1"/>
          <p:nvPr/>
        </p:nvSpPr>
        <p:spPr>
          <a:xfrm>
            <a:off x="9332530" y="3758639"/>
            <a:ext cx="2085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= H|45, Path|[48], Dist|0+442</a:t>
            </a:r>
            <a:endParaRPr lang="de-DE" sz="1100" b="1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9E91FA6-ED18-4AC3-880C-22FD04A98569}"/>
              </a:ext>
            </a:extLst>
          </p:cNvPr>
          <p:cNvCxnSpPr/>
          <p:nvPr/>
        </p:nvCxnSpPr>
        <p:spPr>
          <a:xfrm>
            <a:off x="276417" y="4022942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A9A3CE0-51A6-43A5-88D3-C45A57A953DF}"/>
              </a:ext>
            </a:extLst>
          </p:cNvPr>
          <p:cNvSpPr txBox="1"/>
          <p:nvPr/>
        </p:nvSpPr>
        <p:spPr>
          <a:xfrm>
            <a:off x="1367242" y="4204720"/>
            <a:ext cx="8743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Ist </a:t>
            </a:r>
            <a:r>
              <a:rPr lang="de-DE" sz="1200" dirty="0" err="1">
                <a:solidFill>
                  <a:srgbClr val="FF0000"/>
                </a:solidFill>
              </a:rPr>
              <a:t>false</a:t>
            </a:r>
            <a:r>
              <a:rPr lang="de-DE" sz="1200" dirty="0">
                <a:solidFill>
                  <a:srgbClr val="FF0000"/>
                </a:solidFill>
              </a:rPr>
              <a:t>, da nicht definiert, daher wird „</a:t>
            </a:r>
            <a:r>
              <a:rPr lang="de-DE" sz="1200" dirty="0" err="1">
                <a:solidFill>
                  <a:srgbClr val="FF0000"/>
                </a:solidFill>
              </a:rPr>
              <a:t>shorterPath</a:t>
            </a:r>
            <a:r>
              <a:rPr lang="de-DE" sz="1200" dirty="0">
                <a:solidFill>
                  <a:srgbClr val="FF0000"/>
                </a:solidFill>
              </a:rPr>
              <a:t>([</a:t>
            </a:r>
            <a:r>
              <a:rPr lang="de-DE" sz="1200" dirty="0" err="1">
                <a:solidFill>
                  <a:srgbClr val="FF0000"/>
                </a:solidFill>
              </a:rPr>
              <a:t>H|Path</a:t>
            </a:r>
            <a:r>
              <a:rPr lang="de-DE" sz="1200" dirty="0">
                <a:solidFill>
                  <a:srgbClr val="FF0000"/>
                </a:solidFill>
              </a:rPr>
              <a:t>], </a:t>
            </a:r>
            <a:r>
              <a:rPr lang="de-DE" sz="1200" dirty="0" err="1">
                <a:solidFill>
                  <a:srgbClr val="FF0000"/>
                </a:solidFill>
              </a:rPr>
              <a:t>Dist</a:t>
            </a:r>
            <a:r>
              <a:rPr lang="de-DE" sz="1200" dirty="0">
                <a:solidFill>
                  <a:srgbClr val="FF0000"/>
                </a:solidFill>
              </a:rPr>
              <a:t>)“ abgebrochen → Backtracking → Finden von „</a:t>
            </a:r>
            <a:r>
              <a:rPr lang="de-DE" sz="1200" dirty="0" err="1">
                <a:solidFill>
                  <a:srgbClr val="FF0000"/>
                </a:solidFill>
              </a:rPr>
              <a:t>shorterPath</a:t>
            </a:r>
            <a:r>
              <a:rPr lang="de-DE" sz="1200" dirty="0">
                <a:solidFill>
                  <a:srgbClr val="FF0000"/>
                </a:solidFill>
              </a:rPr>
              <a:t>(Path, </a:t>
            </a:r>
            <a:r>
              <a:rPr lang="de-DE" sz="1200" dirty="0" err="1">
                <a:solidFill>
                  <a:srgbClr val="FF0000"/>
                </a:solidFill>
              </a:rPr>
              <a:t>Dist</a:t>
            </a:r>
            <a:r>
              <a:rPr lang="de-DE" sz="1200" dirty="0">
                <a:solidFill>
                  <a:srgbClr val="FF0000"/>
                </a:solidFill>
              </a:rPr>
              <a:t>)“ 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8FF59BA-449F-4805-857C-F6F0C0B1E829}"/>
              </a:ext>
            </a:extLst>
          </p:cNvPr>
          <p:cNvCxnSpPr/>
          <p:nvPr/>
        </p:nvCxnSpPr>
        <p:spPr>
          <a:xfrm flipH="1" flipV="1">
            <a:off x="872455" y="4228492"/>
            <a:ext cx="494787" cy="93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C16C6696-0113-4CE4-8E4A-1812155B635A}"/>
              </a:ext>
            </a:extLst>
          </p:cNvPr>
          <p:cNvSpPr txBox="1"/>
          <p:nvPr/>
        </p:nvSpPr>
        <p:spPr>
          <a:xfrm>
            <a:off x="8458665" y="4601708"/>
            <a:ext cx="2953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= Path|[45,48], Dist|442, </a:t>
            </a:r>
            <a:r>
              <a:rPr lang="de-DE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rpath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([45,48], 442)</a:t>
            </a:r>
            <a:endParaRPr lang="de-DE" sz="1100" b="1" dirty="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89D6285-4A73-4086-B6F3-263BC09E3E92}"/>
              </a:ext>
            </a:extLst>
          </p:cNvPr>
          <p:cNvCxnSpPr/>
          <p:nvPr/>
        </p:nvCxnSpPr>
        <p:spPr>
          <a:xfrm>
            <a:off x="261037" y="4863240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E9199CC1-179B-421F-A578-697FE6DF925B}"/>
              </a:ext>
            </a:extLst>
          </p:cNvPr>
          <p:cNvCxnSpPr/>
          <p:nvPr/>
        </p:nvCxnSpPr>
        <p:spPr>
          <a:xfrm>
            <a:off x="287602" y="5535758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6CDFDBE-5297-4D3D-AD8F-134BFB960109}"/>
              </a:ext>
            </a:extLst>
          </p:cNvPr>
          <p:cNvSpPr txBox="1"/>
          <p:nvPr/>
        </p:nvSpPr>
        <p:spPr>
          <a:xfrm>
            <a:off x="9140169" y="5263541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=From|45, Path|[48], Dist|0+442</a:t>
            </a:r>
            <a:endParaRPr lang="de-DE" sz="1100" b="1" dirty="0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7B40124-E4E0-42B1-9A90-1B68F8DF4726}"/>
              </a:ext>
            </a:extLst>
          </p:cNvPr>
          <p:cNvCxnSpPr/>
          <p:nvPr/>
        </p:nvCxnSpPr>
        <p:spPr>
          <a:xfrm>
            <a:off x="297389" y="6199887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3DFB203-6D14-42BE-A88A-55BE0CCBFA66}"/>
              </a:ext>
            </a:extLst>
          </p:cNvPr>
          <p:cNvSpPr txBox="1"/>
          <p:nvPr/>
        </p:nvSpPr>
        <p:spPr>
          <a:xfrm>
            <a:off x="9649697" y="5935981"/>
            <a:ext cx="1762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=From|45, </a:t>
            </a:r>
            <a:r>
              <a:rPr lang="de-DE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To|T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Dist|D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38949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534FF64-DA52-4FED-8FE1-F3F7EB90DE2F}"/>
              </a:ext>
            </a:extLst>
          </p:cNvPr>
          <p:cNvSpPr/>
          <p:nvPr/>
        </p:nvSpPr>
        <p:spPr>
          <a:xfrm>
            <a:off x="176169" y="253584"/>
            <a:ext cx="118116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edge(T,45,D)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[48])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([T,45|[48]], 0+442+D), traverse(T,[45|[48]],0+442+D),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0+442), […]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edge(44,45,496).</a:t>
            </a:r>
          </a:p>
          <a:p>
            <a:pPr algn="just"/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not(</a:t>
            </a:r>
            <a:r>
              <a:rPr lang="en-US" sz="1100" dirty="0" err="1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memberchk</a:t>
            </a:r>
            <a:r>
              <a:rPr lang="en-US" sz="1100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(T, [48])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shorterPath</a:t>
            </a:r>
            <a:r>
              <a:rPr lang="en-US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([T,45|[48]], 0+442+D), traverse(T,[45|[48]],0+442+D), r</a:t>
            </a:r>
            <a:r>
              <a:rPr lang="de-DE" sz="11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de-DE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([49|RPath], 0+442), […]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BFC454-B9B4-43D9-BC51-8346F8FB9900}"/>
              </a:ext>
            </a:extLst>
          </p:cNvPr>
          <p:cNvSpPr txBox="1"/>
          <p:nvPr/>
        </p:nvSpPr>
        <p:spPr>
          <a:xfrm>
            <a:off x="10170304" y="379819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de-DE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= 44|T, 496|D</a:t>
            </a:r>
            <a:endParaRPr lang="de-DE" sz="1100" b="1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22A93F7-B8ED-4049-ABD2-06524AE695DF}"/>
              </a:ext>
            </a:extLst>
          </p:cNvPr>
          <p:cNvCxnSpPr/>
          <p:nvPr/>
        </p:nvCxnSpPr>
        <p:spPr>
          <a:xfrm>
            <a:off x="218114" y="645952"/>
            <a:ext cx="110416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262EE01-C08E-4F9B-AA87-1C323FC70808}"/>
              </a:ext>
            </a:extLst>
          </p:cNvPr>
          <p:cNvSpPr txBox="1"/>
          <p:nvPr/>
        </p:nvSpPr>
        <p:spPr>
          <a:xfrm>
            <a:off x="236290" y="6518246"/>
            <a:ext cx="787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B0F0"/>
                </a:solidFill>
              </a:rPr>
              <a:t>Blaue Prädikate </a:t>
            </a:r>
            <a:r>
              <a:rPr lang="de-DE" sz="1200" dirty="0"/>
              <a:t>sind Metaprädikate und  werden nicht in dem Sinne zur Resolution gebracht, sondern sind quasi immer </a:t>
            </a:r>
            <a:r>
              <a:rPr lang="de-DE" sz="1200" dirty="0" err="1"/>
              <a:t>true</a:t>
            </a:r>
            <a:endParaRPr lang="de-DE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47C783C-2076-4485-807D-AB89F1963CD3}"/>
              </a:ext>
            </a:extLst>
          </p:cNvPr>
          <p:cNvSpPr/>
          <p:nvPr/>
        </p:nvSpPr>
        <p:spPr>
          <a:xfrm>
            <a:off x="236290" y="438361"/>
            <a:ext cx="1130952" cy="20554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C0224C-4AB3-4E72-8E21-872FC38B9262}"/>
              </a:ext>
            </a:extLst>
          </p:cNvPr>
          <p:cNvSpPr txBox="1"/>
          <p:nvPr/>
        </p:nvSpPr>
        <p:spPr>
          <a:xfrm>
            <a:off x="236290" y="1283516"/>
            <a:ext cx="1102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248958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1262EE01-C08E-4F9B-AA87-1C323FC70808}"/>
              </a:ext>
            </a:extLst>
          </p:cNvPr>
          <p:cNvSpPr txBox="1"/>
          <p:nvPr/>
        </p:nvSpPr>
        <p:spPr>
          <a:xfrm>
            <a:off x="236290" y="6518246"/>
            <a:ext cx="787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B0F0"/>
                </a:solidFill>
              </a:rPr>
              <a:t>Blaue Prädikate </a:t>
            </a:r>
            <a:r>
              <a:rPr lang="de-DE" sz="1200" dirty="0"/>
              <a:t>sind Metaprädikate und  werden nicht in dem Sinne zur Resolution gebracht, sondern sind quasi immer </a:t>
            </a:r>
            <a:r>
              <a:rPr lang="de-DE" sz="1200" dirty="0" err="1"/>
              <a:t>true</a:t>
            </a:r>
            <a:endParaRPr lang="de-DE" sz="1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C0224C-4AB3-4E72-8E21-872FC38B9262}"/>
              </a:ext>
            </a:extLst>
          </p:cNvPr>
          <p:cNvSpPr txBox="1"/>
          <p:nvPr/>
        </p:nvSpPr>
        <p:spPr>
          <a:xfrm>
            <a:off x="236290" y="310393"/>
            <a:ext cx="110235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/>
              <a:t>Tiefe-zuerst Suche: es wird immer nur eine Kante gefunden</a:t>
            </a:r>
          </a:p>
          <a:p>
            <a:pPr marL="742950" lvl="1" indent="-285750" algn="just">
              <a:buFont typeface="Symbol" panose="05050102010706020507" pitchFamily="18" charset="2"/>
              <a:buChar char="-"/>
            </a:pPr>
            <a:r>
              <a:rPr lang="de-DE" dirty="0"/>
              <a:t>von dieser aus wird weiter gesucht</a:t>
            </a:r>
          </a:p>
          <a:p>
            <a:pPr marL="742950" lvl="1" indent="-285750" algn="just">
              <a:buFont typeface="Symbol" panose="05050102010706020507" pitchFamily="18" charset="2"/>
              <a:buChar char="-"/>
            </a:pPr>
            <a:r>
              <a:rPr lang="de-DE" dirty="0"/>
              <a:t>Kantenliste wird gemäß der Reihenfolge abgearbeitet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de-DE" dirty="0"/>
              <a:t>Führt dazu, dass viel zu viele Pfade über riesige Umwege gefunden werden (in diesem Beispiel über die 1 und dann wieder durch Backtracking zurück)</a:t>
            </a:r>
          </a:p>
          <a:p>
            <a:pPr marL="742950" lvl="1" indent="-285750" algn="just">
              <a:buFont typeface="Symbol" panose="05050102010706020507" pitchFamily="18" charset="2"/>
              <a:buChar char="-"/>
            </a:pPr>
            <a:r>
              <a:rPr lang="de-DE" dirty="0"/>
              <a:t>Dennoch ist die Laufzeit mit unter 3 Sekunden gering (allerdings ist dies auch nur die RUB und nicht komplett Bochum…) </a:t>
            </a:r>
          </a:p>
          <a:p>
            <a:pPr algn="just"/>
            <a:endParaRPr lang="de-DE" dirty="0"/>
          </a:p>
          <a:p>
            <a:pPr algn="just"/>
            <a:r>
              <a:rPr lang="de-DE" dirty="0"/>
              <a:t>Festgestellte Probleme: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/>
              <a:t>Riesige Suchfelder: </a:t>
            </a:r>
          </a:p>
          <a:p>
            <a:pPr marL="742950" lvl="1" indent="-285750" algn="just">
              <a:buFont typeface="Symbol" panose="05050102010706020507" pitchFamily="18" charset="2"/>
              <a:buChar char="-"/>
            </a:pPr>
            <a:r>
              <a:rPr lang="de-DE" dirty="0"/>
              <a:t>Je nach Bezeichnung der Knoten (aufsteigend / absteigend) wird der Aufwand deutlich größer.</a:t>
            </a:r>
          </a:p>
          <a:p>
            <a:pPr marL="742950" lvl="1" indent="-285750" algn="just">
              <a:buFont typeface="Symbol" panose="05050102010706020507" pitchFamily="18" charset="2"/>
              <a:buChar char="-"/>
            </a:pPr>
            <a:r>
              <a:rPr lang="de-DE" dirty="0"/>
              <a:t>Es wird immer die erste gefundene Kante genommen und von dort aus weiter gesucht, ohne darauf zu achten, ob dies in die richtige Richtung führt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/>
              <a:t>Mögliche Verbesserung: </a:t>
            </a:r>
          </a:p>
          <a:p>
            <a:pPr marL="742950" lvl="1" indent="-285750" algn="just">
              <a:buFont typeface="Symbol" panose="05050102010706020507" pitchFamily="18" charset="2"/>
              <a:buChar char="-"/>
            </a:pPr>
            <a:r>
              <a:rPr lang="de-DE" dirty="0"/>
              <a:t>Heuristik</a:t>
            </a:r>
          </a:p>
          <a:p>
            <a:pPr marL="742950" lvl="1" indent="-285750" algn="just">
              <a:buFont typeface="Symbol" panose="05050102010706020507" pitchFamily="18" charset="2"/>
              <a:buChar char="-"/>
            </a:pPr>
            <a:r>
              <a:rPr lang="de-DE" dirty="0"/>
              <a:t>Aufteilung der Karte in verschiedene Sektoren, sodass „falsche“ Sektoren ausgeschlossen werden können.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98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534FF64-DA52-4FED-8FE1-F3F7EB90DE2F}"/>
              </a:ext>
            </a:extLst>
          </p:cNvPr>
          <p:cNvSpPr/>
          <p:nvPr/>
        </p:nvSpPr>
        <p:spPr>
          <a:xfrm>
            <a:off x="176169" y="253584"/>
            <a:ext cx="1181169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de-DE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Finden von Pfaden anhand des Beispiels </a:t>
            </a:r>
            <a:r>
              <a:rPr lang="de-DE" b="1" kern="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de-DE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49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550F5A6-9DB6-429B-9FD9-6552176C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962025"/>
            <a:ext cx="7781925" cy="493395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F7DB9F7C-605A-4E97-A0E0-422E10373305}"/>
              </a:ext>
            </a:extLst>
          </p:cNvPr>
          <p:cNvSpPr txBox="1"/>
          <p:nvPr/>
        </p:nvSpPr>
        <p:spPr>
          <a:xfrm>
            <a:off x="6920917" y="2273417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F807C23-0E70-4995-A31B-C1CA32C5B99F}"/>
              </a:ext>
            </a:extLst>
          </p:cNvPr>
          <p:cNvSpPr/>
          <p:nvPr/>
        </p:nvSpPr>
        <p:spPr>
          <a:xfrm>
            <a:off x="7143600" y="2642749"/>
            <a:ext cx="545284" cy="54528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0D306CC-98BC-40CC-817E-88293837ACB2}"/>
              </a:ext>
            </a:extLst>
          </p:cNvPr>
          <p:cNvSpPr/>
          <p:nvPr/>
        </p:nvSpPr>
        <p:spPr>
          <a:xfrm>
            <a:off x="8190945" y="3923558"/>
            <a:ext cx="545284" cy="54528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17AC3-677C-475C-9635-68A1F0C8CFE3}"/>
              </a:ext>
            </a:extLst>
          </p:cNvPr>
          <p:cNvSpPr txBox="1"/>
          <p:nvPr/>
        </p:nvSpPr>
        <p:spPr>
          <a:xfrm>
            <a:off x="8736229" y="373889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ZIEL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0444D2-763D-4A4D-AF1F-0C3E6F3F7F98}"/>
              </a:ext>
            </a:extLst>
          </p:cNvPr>
          <p:cNvSpPr txBox="1"/>
          <p:nvPr/>
        </p:nvSpPr>
        <p:spPr>
          <a:xfrm>
            <a:off x="3760683" y="1811752"/>
            <a:ext cx="210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1. gefundene Kante:</a:t>
            </a:r>
          </a:p>
          <a:p>
            <a:r>
              <a:rPr lang="de-DE" b="1" dirty="0">
                <a:solidFill>
                  <a:srgbClr val="C00000"/>
                </a:solidFill>
              </a:rPr>
              <a:t>    </a:t>
            </a:r>
            <a:r>
              <a:rPr lang="de-DE" b="1" dirty="0" err="1">
                <a:solidFill>
                  <a:srgbClr val="C00000"/>
                </a:solidFill>
              </a:rPr>
              <a:t>edge</a:t>
            </a:r>
            <a:r>
              <a:rPr lang="de-DE" b="1" dirty="0">
                <a:solidFill>
                  <a:srgbClr val="C00000"/>
                </a:solidFill>
              </a:rPr>
              <a:t>(45,48,442).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E5679D-D195-4940-BB90-7474C0FAA3B4}"/>
              </a:ext>
            </a:extLst>
          </p:cNvPr>
          <p:cNvSpPr txBox="1"/>
          <p:nvPr/>
        </p:nvSpPr>
        <p:spPr>
          <a:xfrm>
            <a:off x="465208" y="1199194"/>
            <a:ext cx="210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2. gefundene Kante:</a:t>
            </a:r>
          </a:p>
          <a:p>
            <a:r>
              <a:rPr lang="de-DE" b="1" dirty="0">
                <a:solidFill>
                  <a:srgbClr val="C00000"/>
                </a:solidFill>
              </a:rPr>
              <a:t>    </a:t>
            </a:r>
            <a:r>
              <a:rPr lang="de-DE" b="1" dirty="0" err="1">
                <a:solidFill>
                  <a:srgbClr val="C00000"/>
                </a:solidFill>
              </a:rPr>
              <a:t>edge</a:t>
            </a:r>
            <a:r>
              <a:rPr lang="de-DE" b="1" dirty="0">
                <a:solidFill>
                  <a:srgbClr val="C00000"/>
                </a:solidFill>
              </a:rPr>
              <a:t>(44,45,496).</a:t>
            </a:r>
          </a:p>
        </p:txBody>
      </p:sp>
    </p:spTree>
    <p:extLst>
      <p:ext uri="{BB962C8B-B14F-4D97-AF65-F5344CB8AC3E}">
        <p14:creationId xmlns:p14="http://schemas.microsoft.com/office/powerpoint/2010/main" val="34738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Microsoft Office PowerPoint</Application>
  <PresentationFormat>Breitbild</PresentationFormat>
  <Paragraphs>77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Corinna Müller</dc:creator>
  <cp:lastModifiedBy>Corinna Müller</cp:lastModifiedBy>
  <cp:revision>107</cp:revision>
  <dcterms:created xsi:type="dcterms:W3CDTF">2019-06-26T08:35:35Z</dcterms:created>
  <dcterms:modified xsi:type="dcterms:W3CDTF">2019-06-26T13:34:03Z</dcterms:modified>
</cp:coreProperties>
</file>