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4"/>
  </p:sldMasterIdLst>
  <p:sldIdLst>
    <p:sldId id="256" r:id="rId5"/>
    <p:sldId id="257" r:id="rId6"/>
    <p:sldId id="258" r:id="rId7"/>
    <p:sldId id="259" r:id="rId8"/>
    <p:sldId id="262" r:id="rId9"/>
    <p:sldId id="261" r:id="rId10"/>
    <p:sldId id="260" r:id="rId11"/>
    <p:sldId id="263" r:id="rId12"/>
    <p:sldId id="265" r:id="rId13"/>
    <p:sldId id="266" r:id="rId14"/>
    <p:sldId id="267" r:id="rId15"/>
    <p:sldId id="269" r:id="rId16"/>
    <p:sldId id="268"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8011D4-4077-47F2-A178-56AA2275DE65}" v="610" dt="2024-03-05T20:58:59.50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763" autoAdjust="0"/>
  </p:normalViewPr>
  <p:slideViewPr>
    <p:cSldViewPr snapToGrid="0">
      <p:cViewPr varScale="1">
        <p:scale>
          <a:sx n="123" d="100"/>
          <a:sy n="123" d="100"/>
        </p:scale>
        <p:origin x="80" y="112"/>
      </p:cViewPr>
      <p:guideLst/>
    </p:cSldViewPr>
  </p:slideViewPr>
  <p:notesTextViewPr>
    <p:cViewPr>
      <p:scale>
        <a:sx n="50" d="100"/>
        <a:sy n="5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8BD81A-05F8-4F1D-9A2E-CA4A405A6CB2}" type="doc">
      <dgm:prSet loTypeId="urn:microsoft.com/office/officeart/2016/7/layout/VerticalSolidActionList" loCatId="List" qsTypeId="urn:microsoft.com/office/officeart/2005/8/quickstyle/simple4" qsCatId="simple" csTypeId="urn:microsoft.com/office/officeart/2005/8/colors/colorful1" csCatId="colorful" phldr="1"/>
      <dgm:spPr/>
      <dgm:t>
        <a:bodyPr/>
        <a:lstStyle/>
        <a:p>
          <a:endParaRPr lang="en-US"/>
        </a:p>
      </dgm:t>
    </dgm:pt>
    <dgm:pt modelId="{4D39C093-4100-485F-BEB0-73D85034186B}">
      <dgm:prSet/>
      <dgm:spPr/>
      <dgm:t>
        <a:bodyPr/>
        <a:lstStyle/>
        <a:p>
          <a:pPr>
            <a:lnSpc>
              <a:spcPct val="100000"/>
            </a:lnSpc>
          </a:pPr>
          <a:r>
            <a:rPr lang="en-GB" dirty="0"/>
            <a:t>Identify And Discuss</a:t>
          </a:r>
          <a:endParaRPr lang="en-US" dirty="0"/>
        </a:p>
      </dgm:t>
    </dgm:pt>
    <dgm:pt modelId="{E0652040-5ADF-4C9F-A762-0C6F8A9407C2}" type="parTrans" cxnId="{7FF11A50-7E5D-4060-9A55-2BA1149274A1}">
      <dgm:prSet/>
      <dgm:spPr/>
      <dgm:t>
        <a:bodyPr/>
        <a:lstStyle/>
        <a:p>
          <a:endParaRPr lang="en-US"/>
        </a:p>
      </dgm:t>
    </dgm:pt>
    <dgm:pt modelId="{31E5FD36-3119-4393-8847-E662E702D759}" type="sibTrans" cxnId="{7FF11A50-7E5D-4060-9A55-2BA1149274A1}">
      <dgm:prSet/>
      <dgm:spPr/>
      <dgm:t>
        <a:bodyPr/>
        <a:lstStyle/>
        <a:p>
          <a:endParaRPr lang="en-US"/>
        </a:p>
      </dgm:t>
    </dgm:pt>
    <dgm:pt modelId="{436BDCA1-5F5B-4995-A723-B2720D23CB11}">
      <dgm:prSet/>
      <dgm:spPr/>
      <dgm:t>
        <a:bodyPr/>
        <a:lstStyle/>
        <a:p>
          <a:pPr>
            <a:lnSpc>
              <a:spcPct val="100000"/>
            </a:lnSpc>
          </a:pPr>
          <a:r>
            <a:rPr lang="en-GB"/>
            <a:t>Design Weaknesses</a:t>
          </a:r>
          <a:endParaRPr lang="en-US"/>
        </a:p>
      </dgm:t>
    </dgm:pt>
    <dgm:pt modelId="{CABE3E57-A1C1-401D-A1B6-6E9C87A6EBFC}" type="parTrans" cxnId="{CD4B1883-E995-4E20-A5FF-54EB5FF1D7C3}">
      <dgm:prSet/>
      <dgm:spPr/>
      <dgm:t>
        <a:bodyPr/>
        <a:lstStyle/>
        <a:p>
          <a:endParaRPr lang="en-US"/>
        </a:p>
      </dgm:t>
    </dgm:pt>
    <dgm:pt modelId="{6A4A0704-7A4F-4605-9131-094D2C5A3FD3}" type="sibTrans" cxnId="{CD4B1883-E995-4E20-A5FF-54EB5FF1D7C3}">
      <dgm:prSet/>
      <dgm:spPr/>
      <dgm:t>
        <a:bodyPr/>
        <a:lstStyle/>
        <a:p>
          <a:endParaRPr lang="en-US"/>
        </a:p>
      </dgm:t>
    </dgm:pt>
    <dgm:pt modelId="{4A6F0D0E-3A8F-4A89-80FA-997740F8702D}">
      <dgm:prSet/>
      <dgm:spPr/>
      <dgm:t>
        <a:bodyPr/>
        <a:lstStyle/>
        <a:p>
          <a:pPr>
            <a:lnSpc>
              <a:spcPct val="100000"/>
            </a:lnSpc>
          </a:pPr>
          <a:r>
            <a:rPr lang="en-GB" dirty="0"/>
            <a:t>Implementations weaknesses</a:t>
          </a:r>
          <a:endParaRPr lang="en-US" dirty="0"/>
        </a:p>
      </dgm:t>
    </dgm:pt>
    <dgm:pt modelId="{CD4D4821-6250-44D8-A854-58EC38A4013A}" type="parTrans" cxnId="{D51A895D-1FCA-4FD1-ABA6-D75C80D81303}">
      <dgm:prSet/>
      <dgm:spPr/>
      <dgm:t>
        <a:bodyPr/>
        <a:lstStyle/>
        <a:p>
          <a:endParaRPr lang="en-US"/>
        </a:p>
      </dgm:t>
    </dgm:pt>
    <dgm:pt modelId="{438E1680-E071-4315-9E47-C2C3A29C46FB}" type="sibTrans" cxnId="{D51A895D-1FCA-4FD1-ABA6-D75C80D81303}">
      <dgm:prSet/>
      <dgm:spPr/>
      <dgm:t>
        <a:bodyPr/>
        <a:lstStyle/>
        <a:p>
          <a:endParaRPr lang="en-US"/>
        </a:p>
      </dgm:t>
    </dgm:pt>
    <dgm:pt modelId="{2FDAEA95-3B57-4D48-A762-E3162E2A12F5}">
      <dgm:prSet/>
      <dgm:spPr/>
      <dgm:t>
        <a:bodyPr/>
        <a:lstStyle/>
        <a:p>
          <a:pPr>
            <a:lnSpc>
              <a:spcPct val="100000"/>
            </a:lnSpc>
          </a:pPr>
          <a:r>
            <a:rPr lang="en-GB"/>
            <a:t>Proposed Improvement</a:t>
          </a:r>
          <a:endParaRPr lang="en-US"/>
        </a:p>
      </dgm:t>
    </dgm:pt>
    <dgm:pt modelId="{26414615-63E2-4A1F-B996-BC9D6F92544E}" type="parTrans" cxnId="{62E19828-30D6-4D83-B248-5F1097E6D554}">
      <dgm:prSet/>
      <dgm:spPr/>
      <dgm:t>
        <a:bodyPr/>
        <a:lstStyle/>
        <a:p>
          <a:endParaRPr lang="en-US"/>
        </a:p>
      </dgm:t>
    </dgm:pt>
    <dgm:pt modelId="{F9F5A299-303A-4A8E-A5AE-E9CFE60F1A55}" type="sibTrans" cxnId="{62E19828-30D6-4D83-B248-5F1097E6D554}">
      <dgm:prSet/>
      <dgm:spPr/>
      <dgm:t>
        <a:bodyPr/>
        <a:lstStyle/>
        <a:p>
          <a:endParaRPr lang="en-US"/>
        </a:p>
      </dgm:t>
    </dgm:pt>
    <dgm:pt modelId="{908D36AA-4DA5-45FC-B3F7-A179309DD389}">
      <dgm:prSet/>
      <dgm:spPr/>
      <dgm:t>
        <a:bodyPr/>
        <a:lstStyle/>
        <a:p>
          <a:pPr>
            <a:lnSpc>
              <a:spcPct val="100000"/>
            </a:lnSpc>
          </a:pPr>
          <a:r>
            <a:rPr lang="en-GB" dirty="0"/>
            <a:t>Object orientated design principles</a:t>
          </a:r>
          <a:endParaRPr lang="en-US" dirty="0"/>
        </a:p>
      </dgm:t>
    </dgm:pt>
    <dgm:pt modelId="{70CB6804-60AF-4B03-A721-21F3C83E3469}" type="parTrans" cxnId="{B0E59EE3-AE51-45B3-A86E-CFED5C84E51E}">
      <dgm:prSet/>
      <dgm:spPr/>
      <dgm:t>
        <a:bodyPr/>
        <a:lstStyle/>
        <a:p>
          <a:endParaRPr lang="en-US"/>
        </a:p>
      </dgm:t>
    </dgm:pt>
    <dgm:pt modelId="{B7D8DFA3-673E-4FAE-90B5-5BB151889D22}" type="sibTrans" cxnId="{B0E59EE3-AE51-45B3-A86E-CFED5C84E51E}">
      <dgm:prSet/>
      <dgm:spPr/>
      <dgm:t>
        <a:bodyPr/>
        <a:lstStyle/>
        <a:p>
          <a:endParaRPr lang="en-US"/>
        </a:p>
      </dgm:t>
    </dgm:pt>
    <dgm:pt modelId="{FB7CEAD1-A7B5-47FA-9CF9-286F1FBB66EB}">
      <dgm:prSet/>
      <dgm:spPr/>
      <dgm:t>
        <a:bodyPr/>
        <a:lstStyle/>
        <a:p>
          <a:pPr>
            <a:lnSpc>
              <a:spcPct val="100000"/>
            </a:lnSpc>
          </a:pPr>
          <a:r>
            <a:rPr lang="en-GB" dirty="0"/>
            <a:t>Appropriate use of abstract classes and interfaces</a:t>
          </a:r>
          <a:endParaRPr lang="en-US" dirty="0"/>
        </a:p>
      </dgm:t>
    </dgm:pt>
    <dgm:pt modelId="{00BDC83B-CA8E-4CF4-BF42-DD5F29D3DBB2}" type="parTrans" cxnId="{65BD5CE7-391C-4FDB-9C6F-5CC721EC8B6E}">
      <dgm:prSet/>
      <dgm:spPr/>
      <dgm:t>
        <a:bodyPr/>
        <a:lstStyle/>
        <a:p>
          <a:endParaRPr lang="en-US"/>
        </a:p>
      </dgm:t>
    </dgm:pt>
    <dgm:pt modelId="{EC2C4144-2AF4-4CD6-B646-2307672FC256}" type="sibTrans" cxnId="{65BD5CE7-391C-4FDB-9C6F-5CC721EC8B6E}">
      <dgm:prSet/>
      <dgm:spPr/>
      <dgm:t>
        <a:bodyPr/>
        <a:lstStyle/>
        <a:p>
          <a:endParaRPr lang="en-US"/>
        </a:p>
      </dgm:t>
    </dgm:pt>
    <dgm:pt modelId="{0BDD59A7-1BB3-4037-879B-365D19D9D22C}">
      <dgm:prSet/>
      <dgm:spPr/>
      <dgm:t>
        <a:bodyPr/>
        <a:lstStyle/>
        <a:p>
          <a:pPr>
            <a:lnSpc>
              <a:spcPct val="100000"/>
            </a:lnSpc>
          </a:pPr>
          <a:r>
            <a:rPr lang="en-GB" dirty="0"/>
            <a:t>“</a:t>
          </a:r>
          <a:r>
            <a:rPr lang="en-GB" dirty="0" err="1"/>
            <a:t>PocketBeast</a:t>
          </a:r>
          <a:r>
            <a:rPr lang="en-GB" dirty="0"/>
            <a:t>” Cards Design</a:t>
          </a:r>
          <a:endParaRPr lang="en-US" dirty="0"/>
        </a:p>
      </dgm:t>
    </dgm:pt>
    <dgm:pt modelId="{6F8081F2-C1C2-478C-A3AA-F431034DB484}" type="parTrans" cxnId="{261BE5DC-AEA1-4C85-88AF-887BAAA4AA65}">
      <dgm:prSet/>
      <dgm:spPr/>
      <dgm:t>
        <a:bodyPr/>
        <a:lstStyle/>
        <a:p>
          <a:endParaRPr lang="en-GB"/>
        </a:p>
      </dgm:t>
    </dgm:pt>
    <dgm:pt modelId="{97A2B8C5-547E-479C-BDF0-340BE9095ABC}" type="sibTrans" cxnId="{261BE5DC-AEA1-4C85-88AF-887BAAA4AA65}">
      <dgm:prSet/>
      <dgm:spPr/>
      <dgm:t>
        <a:bodyPr/>
        <a:lstStyle/>
        <a:p>
          <a:endParaRPr lang="en-GB"/>
        </a:p>
      </dgm:t>
    </dgm:pt>
    <dgm:pt modelId="{355BA364-4158-4EF5-A0C8-DCB41DC056BB}">
      <dgm:prSet/>
      <dgm:spPr/>
      <dgm:t>
        <a:bodyPr/>
        <a:lstStyle/>
        <a:p>
          <a:r>
            <a:rPr lang="en-GB" dirty="0"/>
            <a:t>Decorator? Façade? Strategy? (Patterns)</a:t>
          </a:r>
          <a:endParaRPr lang="en-US" dirty="0"/>
        </a:p>
      </dgm:t>
    </dgm:pt>
    <dgm:pt modelId="{20D17B6F-FE3E-4AD4-970E-1BA5FE8B6AF3}" type="parTrans" cxnId="{1C88C052-14E2-4ECD-ABCE-1B522D35CBF0}">
      <dgm:prSet/>
      <dgm:spPr/>
      <dgm:t>
        <a:bodyPr/>
        <a:lstStyle/>
        <a:p>
          <a:endParaRPr lang="en-GB"/>
        </a:p>
      </dgm:t>
    </dgm:pt>
    <dgm:pt modelId="{16750943-024C-482B-975B-466469274E5B}" type="sibTrans" cxnId="{1C88C052-14E2-4ECD-ABCE-1B522D35CBF0}">
      <dgm:prSet/>
      <dgm:spPr/>
      <dgm:t>
        <a:bodyPr/>
        <a:lstStyle/>
        <a:p>
          <a:endParaRPr lang="en-GB"/>
        </a:p>
      </dgm:t>
    </dgm:pt>
    <dgm:pt modelId="{F003F9C5-207D-4E2D-876D-6BEB69799940}" type="pres">
      <dgm:prSet presAssocID="{8D8BD81A-05F8-4F1D-9A2E-CA4A405A6CB2}" presName="Name0" presStyleCnt="0">
        <dgm:presLayoutVars>
          <dgm:dir/>
          <dgm:animLvl val="lvl"/>
          <dgm:resizeHandles val="exact"/>
        </dgm:presLayoutVars>
      </dgm:prSet>
      <dgm:spPr/>
    </dgm:pt>
    <dgm:pt modelId="{D90C4081-DF3F-43DF-A0A9-A5D035C3D5E1}" type="pres">
      <dgm:prSet presAssocID="{4D39C093-4100-485F-BEB0-73D85034186B}" presName="linNode" presStyleCnt="0"/>
      <dgm:spPr/>
    </dgm:pt>
    <dgm:pt modelId="{E4CCB9F2-4DAF-4255-8665-86E57A8AD6AB}" type="pres">
      <dgm:prSet presAssocID="{4D39C093-4100-485F-BEB0-73D85034186B}" presName="parentText" presStyleLbl="alignNode1" presStyleIdx="0" presStyleCnt="3">
        <dgm:presLayoutVars>
          <dgm:chMax val="1"/>
          <dgm:bulletEnabled/>
        </dgm:presLayoutVars>
      </dgm:prSet>
      <dgm:spPr/>
    </dgm:pt>
    <dgm:pt modelId="{8B6F4C22-85A6-47C9-BFB2-40E9E6357FA3}" type="pres">
      <dgm:prSet presAssocID="{4D39C093-4100-485F-BEB0-73D85034186B}" presName="descendantText" presStyleLbl="alignAccFollowNode1" presStyleIdx="0" presStyleCnt="3">
        <dgm:presLayoutVars>
          <dgm:bulletEnabled/>
        </dgm:presLayoutVars>
      </dgm:prSet>
      <dgm:spPr/>
    </dgm:pt>
    <dgm:pt modelId="{F674F3F1-9452-4C9F-8448-B871698BFA7F}" type="pres">
      <dgm:prSet presAssocID="{31E5FD36-3119-4393-8847-E662E702D759}" presName="sp" presStyleCnt="0"/>
      <dgm:spPr/>
    </dgm:pt>
    <dgm:pt modelId="{16CB96DB-D21B-419E-BAE0-5AA62EF78B83}" type="pres">
      <dgm:prSet presAssocID="{0BDD59A7-1BB3-4037-879B-365D19D9D22C}" presName="linNode" presStyleCnt="0"/>
      <dgm:spPr/>
    </dgm:pt>
    <dgm:pt modelId="{702F16F2-5CBB-4132-87ED-DCBDCB89EEA3}" type="pres">
      <dgm:prSet presAssocID="{0BDD59A7-1BB3-4037-879B-365D19D9D22C}" presName="parentText" presStyleLbl="alignNode1" presStyleIdx="1" presStyleCnt="3">
        <dgm:presLayoutVars>
          <dgm:chMax val="1"/>
          <dgm:bulletEnabled/>
        </dgm:presLayoutVars>
      </dgm:prSet>
      <dgm:spPr/>
    </dgm:pt>
    <dgm:pt modelId="{ED09BAC9-5394-443C-89AF-9775B407ECC5}" type="pres">
      <dgm:prSet presAssocID="{0BDD59A7-1BB3-4037-879B-365D19D9D22C}" presName="descendantText" presStyleLbl="alignAccFollowNode1" presStyleIdx="1" presStyleCnt="3">
        <dgm:presLayoutVars>
          <dgm:bulletEnabled/>
        </dgm:presLayoutVars>
      </dgm:prSet>
      <dgm:spPr/>
    </dgm:pt>
    <dgm:pt modelId="{83C429F2-79F5-4D0A-B100-5BCDD8882693}" type="pres">
      <dgm:prSet presAssocID="{97A2B8C5-547E-479C-BDF0-340BE9095ABC}" presName="sp" presStyleCnt="0"/>
      <dgm:spPr/>
    </dgm:pt>
    <dgm:pt modelId="{248B1D74-4D73-4A4E-844A-C37B95FB1AB7}" type="pres">
      <dgm:prSet presAssocID="{2FDAEA95-3B57-4D48-A762-E3162E2A12F5}" presName="linNode" presStyleCnt="0"/>
      <dgm:spPr/>
    </dgm:pt>
    <dgm:pt modelId="{921F54E4-12AD-4BBE-8580-C1DB5348536D}" type="pres">
      <dgm:prSet presAssocID="{2FDAEA95-3B57-4D48-A762-E3162E2A12F5}" presName="parentText" presStyleLbl="alignNode1" presStyleIdx="2" presStyleCnt="3">
        <dgm:presLayoutVars>
          <dgm:chMax val="1"/>
          <dgm:bulletEnabled/>
        </dgm:presLayoutVars>
      </dgm:prSet>
      <dgm:spPr/>
    </dgm:pt>
    <dgm:pt modelId="{657D6585-C49E-4FE5-83A3-EF1574E81AEA}" type="pres">
      <dgm:prSet presAssocID="{2FDAEA95-3B57-4D48-A762-E3162E2A12F5}" presName="descendantText" presStyleLbl="alignAccFollowNode1" presStyleIdx="2" presStyleCnt="3">
        <dgm:presLayoutVars>
          <dgm:bulletEnabled/>
        </dgm:presLayoutVars>
      </dgm:prSet>
      <dgm:spPr/>
    </dgm:pt>
  </dgm:ptLst>
  <dgm:cxnLst>
    <dgm:cxn modelId="{BA36051B-AA37-4DD5-B913-78C0F9E7CF6B}" type="presOf" srcId="{2FDAEA95-3B57-4D48-A762-E3162E2A12F5}" destId="{921F54E4-12AD-4BBE-8580-C1DB5348536D}" srcOrd="0" destOrd="0" presId="urn:microsoft.com/office/officeart/2016/7/layout/VerticalSolidActionList"/>
    <dgm:cxn modelId="{62E19828-30D6-4D83-B248-5F1097E6D554}" srcId="{8D8BD81A-05F8-4F1D-9A2E-CA4A405A6CB2}" destId="{2FDAEA95-3B57-4D48-A762-E3162E2A12F5}" srcOrd="2" destOrd="0" parTransId="{26414615-63E2-4A1F-B996-BC9D6F92544E}" sibTransId="{F9F5A299-303A-4A8E-A5AE-E9CFE60F1A55}"/>
    <dgm:cxn modelId="{D19D863B-016C-4FA8-8E8C-9D1EEDE29D0B}" type="presOf" srcId="{0BDD59A7-1BB3-4037-879B-365D19D9D22C}" destId="{702F16F2-5CBB-4132-87ED-DCBDCB89EEA3}" srcOrd="0" destOrd="0" presId="urn:microsoft.com/office/officeart/2016/7/layout/VerticalSolidActionList"/>
    <dgm:cxn modelId="{D51A895D-1FCA-4FD1-ABA6-D75C80D81303}" srcId="{4D39C093-4100-485F-BEB0-73D85034186B}" destId="{4A6F0D0E-3A8F-4A89-80FA-997740F8702D}" srcOrd="1" destOrd="0" parTransId="{CD4D4821-6250-44D8-A854-58EC38A4013A}" sibTransId="{438E1680-E071-4315-9E47-C2C3A29C46FB}"/>
    <dgm:cxn modelId="{9AA53D60-EC12-4E6D-9AF9-748ACD40CD61}" type="presOf" srcId="{436BDCA1-5F5B-4995-A723-B2720D23CB11}" destId="{8B6F4C22-85A6-47C9-BFB2-40E9E6357FA3}" srcOrd="0" destOrd="0" presId="urn:microsoft.com/office/officeart/2016/7/layout/VerticalSolidActionList"/>
    <dgm:cxn modelId="{7FF11A50-7E5D-4060-9A55-2BA1149274A1}" srcId="{8D8BD81A-05F8-4F1D-9A2E-CA4A405A6CB2}" destId="{4D39C093-4100-485F-BEB0-73D85034186B}" srcOrd="0" destOrd="0" parTransId="{E0652040-5ADF-4C9F-A762-0C6F8A9407C2}" sibTransId="{31E5FD36-3119-4393-8847-E662E702D759}"/>
    <dgm:cxn modelId="{1C88C052-14E2-4ECD-ABCE-1B522D35CBF0}" srcId="{0BDD59A7-1BB3-4037-879B-365D19D9D22C}" destId="{355BA364-4158-4EF5-A0C8-DCB41DC056BB}" srcOrd="0" destOrd="0" parTransId="{20D17B6F-FE3E-4AD4-970E-1BA5FE8B6AF3}" sibTransId="{16750943-024C-482B-975B-466469274E5B}"/>
    <dgm:cxn modelId="{CD4B1883-E995-4E20-A5FF-54EB5FF1D7C3}" srcId="{4D39C093-4100-485F-BEB0-73D85034186B}" destId="{436BDCA1-5F5B-4995-A723-B2720D23CB11}" srcOrd="0" destOrd="0" parTransId="{CABE3E57-A1C1-401D-A1B6-6E9C87A6EBFC}" sibTransId="{6A4A0704-7A4F-4605-9131-094D2C5A3FD3}"/>
    <dgm:cxn modelId="{1788C884-42D0-498C-BEF6-117B2DED4039}" type="presOf" srcId="{8D8BD81A-05F8-4F1D-9A2E-CA4A405A6CB2}" destId="{F003F9C5-207D-4E2D-876D-6BEB69799940}" srcOrd="0" destOrd="0" presId="urn:microsoft.com/office/officeart/2016/7/layout/VerticalSolidActionList"/>
    <dgm:cxn modelId="{6692F89C-A40C-4B0F-A7FD-B1E21622534F}" type="presOf" srcId="{4A6F0D0E-3A8F-4A89-80FA-997740F8702D}" destId="{8B6F4C22-85A6-47C9-BFB2-40E9E6357FA3}" srcOrd="0" destOrd="1" presId="urn:microsoft.com/office/officeart/2016/7/layout/VerticalSolidActionList"/>
    <dgm:cxn modelId="{B3E35FCC-8928-46E8-94CE-48AFB2B6B428}" type="presOf" srcId="{FB7CEAD1-A7B5-47FA-9CF9-286F1FBB66EB}" destId="{657D6585-C49E-4FE5-83A3-EF1574E81AEA}" srcOrd="0" destOrd="1" presId="urn:microsoft.com/office/officeart/2016/7/layout/VerticalSolidActionList"/>
    <dgm:cxn modelId="{43D4E6CD-93CD-49DF-ADDD-691F1B48882C}" type="presOf" srcId="{908D36AA-4DA5-45FC-B3F7-A179309DD389}" destId="{657D6585-C49E-4FE5-83A3-EF1574E81AEA}" srcOrd="0" destOrd="0" presId="urn:microsoft.com/office/officeart/2016/7/layout/VerticalSolidActionList"/>
    <dgm:cxn modelId="{4D8AE6CF-3CD2-4DDE-AD92-AB219ECE863E}" type="presOf" srcId="{355BA364-4158-4EF5-A0C8-DCB41DC056BB}" destId="{ED09BAC9-5394-443C-89AF-9775B407ECC5}" srcOrd="0" destOrd="0" presId="urn:microsoft.com/office/officeart/2016/7/layout/VerticalSolidActionList"/>
    <dgm:cxn modelId="{261BE5DC-AEA1-4C85-88AF-887BAAA4AA65}" srcId="{8D8BD81A-05F8-4F1D-9A2E-CA4A405A6CB2}" destId="{0BDD59A7-1BB3-4037-879B-365D19D9D22C}" srcOrd="1" destOrd="0" parTransId="{6F8081F2-C1C2-478C-A3AA-F431034DB484}" sibTransId="{97A2B8C5-547E-479C-BDF0-340BE9095ABC}"/>
    <dgm:cxn modelId="{B0E59EE3-AE51-45B3-A86E-CFED5C84E51E}" srcId="{2FDAEA95-3B57-4D48-A762-E3162E2A12F5}" destId="{908D36AA-4DA5-45FC-B3F7-A179309DD389}" srcOrd="0" destOrd="0" parTransId="{70CB6804-60AF-4B03-A721-21F3C83E3469}" sibTransId="{B7D8DFA3-673E-4FAE-90B5-5BB151889D22}"/>
    <dgm:cxn modelId="{65BD5CE7-391C-4FDB-9C6F-5CC721EC8B6E}" srcId="{2FDAEA95-3B57-4D48-A762-E3162E2A12F5}" destId="{FB7CEAD1-A7B5-47FA-9CF9-286F1FBB66EB}" srcOrd="1" destOrd="0" parTransId="{00BDC83B-CA8E-4CF4-BF42-DD5F29D3DBB2}" sibTransId="{EC2C4144-2AF4-4CD6-B646-2307672FC256}"/>
    <dgm:cxn modelId="{ECB592FB-FCAA-4849-9392-302877BF2464}" type="presOf" srcId="{4D39C093-4100-485F-BEB0-73D85034186B}" destId="{E4CCB9F2-4DAF-4255-8665-86E57A8AD6AB}" srcOrd="0" destOrd="0" presId="urn:microsoft.com/office/officeart/2016/7/layout/VerticalSolidActionList"/>
    <dgm:cxn modelId="{311D4581-EA71-41C1-A0DA-FA7249F33618}" type="presParOf" srcId="{F003F9C5-207D-4E2D-876D-6BEB69799940}" destId="{D90C4081-DF3F-43DF-A0A9-A5D035C3D5E1}" srcOrd="0" destOrd="0" presId="urn:microsoft.com/office/officeart/2016/7/layout/VerticalSolidActionList"/>
    <dgm:cxn modelId="{7363F5D5-7084-4C42-86C1-9A70047560C0}" type="presParOf" srcId="{D90C4081-DF3F-43DF-A0A9-A5D035C3D5E1}" destId="{E4CCB9F2-4DAF-4255-8665-86E57A8AD6AB}" srcOrd="0" destOrd="0" presId="urn:microsoft.com/office/officeart/2016/7/layout/VerticalSolidActionList"/>
    <dgm:cxn modelId="{56A9E27F-AEDE-4C65-85F3-9E63BDD8FF4A}" type="presParOf" srcId="{D90C4081-DF3F-43DF-A0A9-A5D035C3D5E1}" destId="{8B6F4C22-85A6-47C9-BFB2-40E9E6357FA3}" srcOrd="1" destOrd="0" presId="urn:microsoft.com/office/officeart/2016/7/layout/VerticalSolidActionList"/>
    <dgm:cxn modelId="{4845BC75-8FBA-4FDE-8894-C7A4C24C6CFB}" type="presParOf" srcId="{F003F9C5-207D-4E2D-876D-6BEB69799940}" destId="{F674F3F1-9452-4C9F-8448-B871698BFA7F}" srcOrd="1" destOrd="0" presId="urn:microsoft.com/office/officeart/2016/7/layout/VerticalSolidActionList"/>
    <dgm:cxn modelId="{7450347E-732B-4DC1-B258-CB0E31C8AD41}" type="presParOf" srcId="{F003F9C5-207D-4E2D-876D-6BEB69799940}" destId="{16CB96DB-D21B-419E-BAE0-5AA62EF78B83}" srcOrd="2" destOrd="0" presId="urn:microsoft.com/office/officeart/2016/7/layout/VerticalSolidActionList"/>
    <dgm:cxn modelId="{FDC28549-4A1E-45DD-9117-50537FFD78DD}" type="presParOf" srcId="{16CB96DB-D21B-419E-BAE0-5AA62EF78B83}" destId="{702F16F2-5CBB-4132-87ED-DCBDCB89EEA3}" srcOrd="0" destOrd="0" presId="urn:microsoft.com/office/officeart/2016/7/layout/VerticalSolidActionList"/>
    <dgm:cxn modelId="{127EA356-145E-4A58-AAE4-F6D0FF575563}" type="presParOf" srcId="{16CB96DB-D21B-419E-BAE0-5AA62EF78B83}" destId="{ED09BAC9-5394-443C-89AF-9775B407ECC5}" srcOrd="1" destOrd="0" presId="urn:microsoft.com/office/officeart/2016/7/layout/VerticalSolidActionList"/>
    <dgm:cxn modelId="{BE4F4226-4E19-4F6D-B527-E81EE5A19132}" type="presParOf" srcId="{F003F9C5-207D-4E2D-876D-6BEB69799940}" destId="{83C429F2-79F5-4D0A-B100-5BCDD8882693}" srcOrd="3" destOrd="0" presId="urn:microsoft.com/office/officeart/2016/7/layout/VerticalSolidActionList"/>
    <dgm:cxn modelId="{BA0D6374-A4B2-4C91-8977-5C92185C1E41}" type="presParOf" srcId="{F003F9C5-207D-4E2D-876D-6BEB69799940}" destId="{248B1D74-4D73-4A4E-844A-C37B95FB1AB7}" srcOrd="4" destOrd="0" presId="urn:microsoft.com/office/officeart/2016/7/layout/VerticalSolidActionList"/>
    <dgm:cxn modelId="{B3DE6797-17E5-4BA9-9062-C5D475E2213F}" type="presParOf" srcId="{248B1D74-4D73-4A4E-844A-C37B95FB1AB7}" destId="{921F54E4-12AD-4BBE-8580-C1DB5348536D}" srcOrd="0" destOrd="0" presId="urn:microsoft.com/office/officeart/2016/7/layout/VerticalSolidActionList"/>
    <dgm:cxn modelId="{8998ECE6-DD39-48EC-B4F6-4653F4E126F3}" type="presParOf" srcId="{248B1D74-4D73-4A4E-844A-C37B95FB1AB7}" destId="{657D6585-C49E-4FE5-83A3-EF1574E81AEA}"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6F4C22-85A6-47C9-BFB2-40E9E6357FA3}">
      <dsp:nvSpPr>
        <dsp:cNvPr id="0" name=""/>
        <dsp:cNvSpPr/>
      </dsp:nvSpPr>
      <dsp:spPr>
        <a:xfrm>
          <a:off x="1757147" y="1312"/>
          <a:ext cx="7028588" cy="1345785"/>
        </a:xfrm>
        <a:prstGeom prst="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6374" tIns="341830" rIns="136374" bIns="341830" numCol="1" spcCol="1270" anchor="ctr" anchorCtr="0">
          <a:noAutofit/>
        </a:bodyPr>
        <a:lstStyle/>
        <a:p>
          <a:pPr marL="0" lvl="0" indent="0" algn="l" defTabSz="711200">
            <a:lnSpc>
              <a:spcPct val="100000"/>
            </a:lnSpc>
            <a:spcBef>
              <a:spcPct val="0"/>
            </a:spcBef>
            <a:spcAft>
              <a:spcPct val="35000"/>
            </a:spcAft>
            <a:buNone/>
          </a:pPr>
          <a:r>
            <a:rPr lang="en-GB" sz="1600" kern="1200"/>
            <a:t>Design Weaknesses</a:t>
          </a:r>
          <a:endParaRPr lang="en-US" sz="1600" kern="1200"/>
        </a:p>
        <a:p>
          <a:pPr marL="0" lvl="0" indent="0" algn="l" defTabSz="711200">
            <a:lnSpc>
              <a:spcPct val="100000"/>
            </a:lnSpc>
            <a:spcBef>
              <a:spcPct val="0"/>
            </a:spcBef>
            <a:spcAft>
              <a:spcPct val="35000"/>
            </a:spcAft>
            <a:buNone/>
          </a:pPr>
          <a:r>
            <a:rPr lang="en-GB" sz="1600" kern="1200" dirty="0"/>
            <a:t>Implementations weaknesses</a:t>
          </a:r>
          <a:endParaRPr lang="en-US" sz="1600" kern="1200" dirty="0"/>
        </a:p>
      </dsp:txBody>
      <dsp:txXfrm>
        <a:off x="1757147" y="1312"/>
        <a:ext cx="7028588" cy="1345785"/>
      </dsp:txXfrm>
    </dsp:sp>
    <dsp:sp modelId="{E4CCB9F2-4DAF-4255-8665-86E57A8AD6AB}">
      <dsp:nvSpPr>
        <dsp:cNvPr id="0" name=""/>
        <dsp:cNvSpPr/>
      </dsp:nvSpPr>
      <dsp:spPr>
        <a:xfrm>
          <a:off x="0" y="1312"/>
          <a:ext cx="1757147" cy="1345785"/>
        </a:xfrm>
        <a:prstGeom prst="rect">
          <a:avLst/>
        </a:prstGeom>
        <a:solidFill>
          <a:schemeClr val="accent2">
            <a:hueOff val="0"/>
            <a:satOff val="0"/>
            <a:lumOff val="0"/>
            <a:alphaOff val="0"/>
          </a:schemeClr>
        </a:solidFill>
        <a:ln w="9525" cap="flat" cmpd="sng" algn="ctr">
          <a:solidFill>
            <a:schemeClr val="accent2">
              <a:hueOff val="0"/>
              <a:satOff val="0"/>
              <a:lumOff val="0"/>
              <a:alphaOff val="0"/>
            </a:schemeClr>
          </a:solidFill>
          <a:prstDash val="solid"/>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accent2">
              <a:hueOff val="0"/>
              <a:satOff val="0"/>
              <a:lumOff val="0"/>
              <a:alphaOff val="0"/>
              <a:shade val="35000"/>
              <a:satMod val="130000"/>
            </a:schemeClr>
          </a:contourClr>
        </a:sp3d>
      </dsp:spPr>
      <dsp:style>
        <a:lnRef idx="1">
          <a:scrgbClr r="0" g="0" b="0"/>
        </a:lnRef>
        <a:fillRef idx="3">
          <a:scrgbClr r="0" g="0" b="0"/>
        </a:fillRef>
        <a:effectRef idx="2">
          <a:scrgbClr r="0" g="0" b="0"/>
        </a:effectRef>
        <a:fontRef idx="minor">
          <a:schemeClr val="lt1"/>
        </a:fontRef>
      </dsp:style>
      <dsp:txBody>
        <a:bodyPr spcFirstLastPara="0" vert="horz" wrap="square" lIns="92982" tIns="132934" rIns="92982" bIns="132934" numCol="1" spcCol="1270" anchor="ctr" anchorCtr="0">
          <a:noAutofit/>
        </a:bodyPr>
        <a:lstStyle/>
        <a:p>
          <a:pPr marL="0" lvl="0" indent="0" algn="ctr" defTabSz="844550">
            <a:lnSpc>
              <a:spcPct val="100000"/>
            </a:lnSpc>
            <a:spcBef>
              <a:spcPct val="0"/>
            </a:spcBef>
            <a:spcAft>
              <a:spcPct val="35000"/>
            </a:spcAft>
            <a:buNone/>
          </a:pPr>
          <a:r>
            <a:rPr lang="en-GB" sz="1900" kern="1200" dirty="0"/>
            <a:t>Identify And Discuss</a:t>
          </a:r>
          <a:endParaRPr lang="en-US" sz="1900" kern="1200" dirty="0"/>
        </a:p>
      </dsp:txBody>
      <dsp:txXfrm>
        <a:off x="0" y="1312"/>
        <a:ext cx="1757147" cy="1345785"/>
      </dsp:txXfrm>
    </dsp:sp>
    <dsp:sp modelId="{ED09BAC9-5394-443C-89AF-9775B407ECC5}">
      <dsp:nvSpPr>
        <dsp:cNvPr id="0" name=""/>
        <dsp:cNvSpPr/>
      </dsp:nvSpPr>
      <dsp:spPr>
        <a:xfrm>
          <a:off x="1757147" y="1427846"/>
          <a:ext cx="7028588" cy="1345785"/>
        </a:xfrm>
        <a:prstGeom prst="rect">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6374" tIns="341830" rIns="136374" bIns="341830" numCol="1" spcCol="1270" anchor="ctr" anchorCtr="0">
          <a:noAutofit/>
        </a:bodyPr>
        <a:lstStyle/>
        <a:p>
          <a:pPr marL="0" lvl="0" indent="0" algn="l" defTabSz="711200">
            <a:lnSpc>
              <a:spcPct val="90000"/>
            </a:lnSpc>
            <a:spcBef>
              <a:spcPct val="0"/>
            </a:spcBef>
            <a:spcAft>
              <a:spcPct val="35000"/>
            </a:spcAft>
            <a:buNone/>
          </a:pPr>
          <a:r>
            <a:rPr lang="en-GB" sz="1600" kern="1200" dirty="0"/>
            <a:t>Decorator? Façade? Strategy? (Patterns)</a:t>
          </a:r>
          <a:endParaRPr lang="en-US" sz="1600" kern="1200" dirty="0"/>
        </a:p>
      </dsp:txBody>
      <dsp:txXfrm>
        <a:off x="1757147" y="1427846"/>
        <a:ext cx="7028588" cy="1345785"/>
      </dsp:txXfrm>
    </dsp:sp>
    <dsp:sp modelId="{702F16F2-5CBB-4132-87ED-DCBDCB89EEA3}">
      <dsp:nvSpPr>
        <dsp:cNvPr id="0" name=""/>
        <dsp:cNvSpPr/>
      </dsp:nvSpPr>
      <dsp:spPr>
        <a:xfrm>
          <a:off x="0" y="1427846"/>
          <a:ext cx="1757147" cy="1345785"/>
        </a:xfrm>
        <a:prstGeom prst="rect">
          <a:avLst/>
        </a:prstGeom>
        <a:solidFill>
          <a:schemeClr val="accent3">
            <a:hueOff val="0"/>
            <a:satOff val="0"/>
            <a:lumOff val="0"/>
            <a:alphaOff val="0"/>
          </a:schemeClr>
        </a:solidFill>
        <a:ln w="9525" cap="flat" cmpd="sng" algn="ctr">
          <a:solidFill>
            <a:schemeClr val="accent3">
              <a:hueOff val="0"/>
              <a:satOff val="0"/>
              <a:lumOff val="0"/>
              <a:alphaOff val="0"/>
            </a:schemeClr>
          </a:solidFill>
          <a:prstDash val="solid"/>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accent3">
              <a:hueOff val="0"/>
              <a:satOff val="0"/>
              <a:lumOff val="0"/>
              <a:alphaOff val="0"/>
              <a:shade val="35000"/>
              <a:satMod val="130000"/>
            </a:schemeClr>
          </a:contourClr>
        </a:sp3d>
      </dsp:spPr>
      <dsp:style>
        <a:lnRef idx="1">
          <a:scrgbClr r="0" g="0" b="0"/>
        </a:lnRef>
        <a:fillRef idx="3">
          <a:scrgbClr r="0" g="0" b="0"/>
        </a:fillRef>
        <a:effectRef idx="2">
          <a:scrgbClr r="0" g="0" b="0"/>
        </a:effectRef>
        <a:fontRef idx="minor">
          <a:schemeClr val="lt1"/>
        </a:fontRef>
      </dsp:style>
      <dsp:txBody>
        <a:bodyPr spcFirstLastPara="0" vert="horz" wrap="square" lIns="92982" tIns="132934" rIns="92982" bIns="132934" numCol="1" spcCol="1270" anchor="ctr" anchorCtr="0">
          <a:noAutofit/>
        </a:bodyPr>
        <a:lstStyle/>
        <a:p>
          <a:pPr marL="0" lvl="0" indent="0" algn="ctr" defTabSz="844550">
            <a:lnSpc>
              <a:spcPct val="100000"/>
            </a:lnSpc>
            <a:spcBef>
              <a:spcPct val="0"/>
            </a:spcBef>
            <a:spcAft>
              <a:spcPct val="35000"/>
            </a:spcAft>
            <a:buNone/>
          </a:pPr>
          <a:r>
            <a:rPr lang="en-GB" sz="1900" kern="1200" dirty="0"/>
            <a:t>“</a:t>
          </a:r>
          <a:r>
            <a:rPr lang="en-GB" sz="1900" kern="1200" dirty="0" err="1"/>
            <a:t>PocketBeast</a:t>
          </a:r>
          <a:r>
            <a:rPr lang="en-GB" sz="1900" kern="1200" dirty="0"/>
            <a:t>” Cards Design</a:t>
          </a:r>
          <a:endParaRPr lang="en-US" sz="1900" kern="1200" dirty="0"/>
        </a:p>
      </dsp:txBody>
      <dsp:txXfrm>
        <a:off x="0" y="1427846"/>
        <a:ext cx="1757147" cy="1345785"/>
      </dsp:txXfrm>
    </dsp:sp>
    <dsp:sp modelId="{657D6585-C49E-4FE5-83A3-EF1574E81AEA}">
      <dsp:nvSpPr>
        <dsp:cNvPr id="0" name=""/>
        <dsp:cNvSpPr/>
      </dsp:nvSpPr>
      <dsp:spPr>
        <a:xfrm>
          <a:off x="1757147" y="2854379"/>
          <a:ext cx="7028588" cy="1345785"/>
        </a:xfrm>
        <a:prstGeom prst="rect">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6374" tIns="341830" rIns="136374" bIns="341830" numCol="1" spcCol="1270" anchor="ctr" anchorCtr="0">
          <a:noAutofit/>
        </a:bodyPr>
        <a:lstStyle/>
        <a:p>
          <a:pPr marL="0" lvl="0" indent="0" algn="l" defTabSz="711200">
            <a:lnSpc>
              <a:spcPct val="100000"/>
            </a:lnSpc>
            <a:spcBef>
              <a:spcPct val="0"/>
            </a:spcBef>
            <a:spcAft>
              <a:spcPct val="35000"/>
            </a:spcAft>
            <a:buNone/>
          </a:pPr>
          <a:r>
            <a:rPr lang="en-GB" sz="1600" kern="1200" dirty="0"/>
            <a:t>Object orientated design principles</a:t>
          </a:r>
          <a:endParaRPr lang="en-US" sz="1600" kern="1200" dirty="0"/>
        </a:p>
        <a:p>
          <a:pPr marL="0" lvl="0" indent="0" algn="l" defTabSz="711200">
            <a:lnSpc>
              <a:spcPct val="100000"/>
            </a:lnSpc>
            <a:spcBef>
              <a:spcPct val="0"/>
            </a:spcBef>
            <a:spcAft>
              <a:spcPct val="35000"/>
            </a:spcAft>
            <a:buNone/>
          </a:pPr>
          <a:r>
            <a:rPr lang="en-GB" sz="1600" kern="1200" dirty="0"/>
            <a:t>Appropriate use of abstract classes and interfaces</a:t>
          </a:r>
          <a:endParaRPr lang="en-US" sz="1600" kern="1200" dirty="0"/>
        </a:p>
      </dsp:txBody>
      <dsp:txXfrm>
        <a:off x="1757147" y="2854379"/>
        <a:ext cx="7028588" cy="1345785"/>
      </dsp:txXfrm>
    </dsp:sp>
    <dsp:sp modelId="{921F54E4-12AD-4BBE-8580-C1DB5348536D}">
      <dsp:nvSpPr>
        <dsp:cNvPr id="0" name=""/>
        <dsp:cNvSpPr/>
      </dsp:nvSpPr>
      <dsp:spPr>
        <a:xfrm>
          <a:off x="0" y="2854379"/>
          <a:ext cx="1757147" cy="1345785"/>
        </a:xfrm>
        <a:prstGeom prst="rect">
          <a:avLst/>
        </a:prstGeom>
        <a:solidFill>
          <a:schemeClr val="accent4">
            <a:hueOff val="0"/>
            <a:satOff val="0"/>
            <a:lumOff val="0"/>
            <a:alphaOff val="0"/>
          </a:schemeClr>
        </a:solidFill>
        <a:ln w="9525" cap="flat" cmpd="sng" algn="ctr">
          <a:solidFill>
            <a:schemeClr val="accent4">
              <a:hueOff val="0"/>
              <a:satOff val="0"/>
              <a:lumOff val="0"/>
              <a:alphaOff val="0"/>
            </a:schemeClr>
          </a:solidFill>
          <a:prstDash val="solid"/>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accent4">
              <a:hueOff val="0"/>
              <a:satOff val="0"/>
              <a:lumOff val="0"/>
              <a:alphaOff val="0"/>
              <a:shade val="35000"/>
              <a:satMod val="130000"/>
            </a:schemeClr>
          </a:contourClr>
        </a:sp3d>
      </dsp:spPr>
      <dsp:style>
        <a:lnRef idx="1">
          <a:scrgbClr r="0" g="0" b="0"/>
        </a:lnRef>
        <a:fillRef idx="3">
          <a:scrgbClr r="0" g="0" b="0"/>
        </a:fillRef>
        <a:effectRef idx="2">
          <a:scrgbClr r="0" g="0" b="0"/>
        </a:effectRef>
        <a:fontRef idx="minor">
          <a:schemeClr val="lt1"/>
        </a:fontRef>
      </dsp:style>
      <dsp:txBody>
        <a:bodyPr spcFirstLastPara="0" vert="horz" wrap="square" lIns="92982" tIns="132934" rIns="92982" bIns="132934" numCol="1" spcCol="1270" anchor="ctr" anchorCtr="0">
          <a:noAutofit/>
        </a:bodyPr>
        <a:lstStyle/>
        <a:p>
          <a:pPr marL="0" lvl="0" indent="0" algn="ctr" defTabSz="844550">
            <a:lnSpc>
              <a:spcPct val="100000"/>
            </a:lnSpc>
            <a:spcBef>
              <a:spcPct val="0"/>
            </a:spcBef>
            <a:spcAft>
              <a:spcPct val="35000"/>
            </a:spcAft>
            <a:buNone/>
          </a:pPr>
          <a:r>
            <a:rPr lang="en-GB" sz="1900" kern="1200"/>
            <a:t>Proposed Improvement</a:t>
          </a:r>
          <a:endParaRPr lang="en-US" sz="1900" kern="1200"/>
        </a:p>
      </dsp:txBody>
      <dsp:txXfrm>
        <a:off x="0" y="2854379"/>
        <a:ext cx="1757147" cy="1345785"/>
      </dsp:txXfrm>
    </dsp:sp>
  </dsp:spTree>
</dsp:drawing>
</file>

<file path=ppt/diagrams/layout1.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6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pPr algn="r"/>
            <a:fld id="{1449AA12-8195-4182-A7AC-2E7E59DFBDAF}" type="datetimeFigureOut">
              <a:rPr lang="en-US" smtClean="0"/>
              <a:pPr algn="r"/>
              <a:t>3/5/2024</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pPr algn="l"/>
            <a:endParaRPr lang="en-US"/>
          </a:p>
        </p:txBody>
      </p:sp>
      <p:sp>
        <p:nvSpPr>
          <p:cNvPr id="6" name="Slide Number Placeholder 5"/>
          <p:cNvSpPr>
            <a:spLocks noGrp="1"/>
          </p:cNvSpPr>
          <p:nvPr>
            <p:ph type="sldNum" sz="quarter" idx="12"/>
          </p:nvPr>
        </p:nvSpPr>
        <p:spPr/>
        <p:txBody>
          <a:bodyPr vert="horz" lIns="45720" tIns="45720" rIns="45720" bIns="45720" rtlCol="0" anchor="ctr">
            <a:normAutofit/>
          </a:bodyPr>
          <a:lstStyle>
            <a:lvl1pPr>
              <a:defRPr lang="en-US"/>
            </a:lvl1pPr>
          </a:lstStyle>
          <a:p>
            <a:fld id="{14DFC975-2FD7-44A5-9E78-ECBA46156075}" type="slidenum">
              <a:rPr lang="en-US" smtClean="0"/>
              <a:t>‹#›</a:t>
            </a:fld>
            <a:endParaRPr lang="en-US"/>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54701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49AA12-8195-4182-A7AC-2E7E59DFBDAF}" type="datetimeFigureOut">
              <a:rPr lang="en-US" smtClean="0"/>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3959861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49AA12-8195-4182-A7AC-2E7E59DFBDAF}" type="datetimeFigureOut">
              <a:rPr lang="en-US" smtClean="0"/>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4118090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49AA12-8195-4182-A7AC-2E7E59DFBDAF}" type="datetimeFigureOut">
              <a:rPr lang="en-US" smtClean="0"/>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2919411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49AA12-8195-4182-A7AC-2E7E59DFBDAF}" type="datetimeFigureOut">
              <a:rPr lang="en-US" smtClean="0"/>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DFC975-2FD7-44A5-9E78-ECBA46156075}" type="slidenum">
              <a:rPr lang="en-US" smtClean="0"/>
              <a:t>‹#›</a:t>
            </a:fld>
            <a:endParaRPr lang="en-US"/>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6625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449AA12-8195-4182-A7AC-2E7E59DFBDAF}" type="datetimeFigureOut">
              <a:rPr lang="en-US" smtClean="0"/>
              <a:t>3/5/2024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3784775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61872" y="1717879"/>
            <a:ext cx="4480560" cy="731520"/>
          </a:xfrm>
        </p:spPr>
        <p:txBody>
          <a:bodyPr anchor="b">
            <a:normAutofit/>
          </a:bodyPr>
          <a:lstStyle>
            <a:lvl1pPr marL="0" indent="0">
              <a:spcBef>
                <a:spcPts val="0"/>
              </a:spcBef>
              <a:buNone/>
              <a:defRPr sz="2000" b="0">
                <a:solidFill>
                  <a:schemeClr val="tx1">
                    <a:lumMod val="6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13"/>
          </p:nvPr>
        </p:nvSpPr>
        <p:spPr>
          <a:xfrm>
            <a:off x="6126480" y="1717879"/>
            <a:ext cx="4480560" cy="731520"/>
          </a:xfrm>
        </p:spPr>
        <p:txBody>
          <a:bodyPr anchor="b">
            <a:normAutofit/>
          </a:bodyPr>
          <a:lstStyle>
            <a:lvl1pPr marL="0" indent="0">
              <a:spcBef>
                <a:spcPts val="0"/>
              </a:spcBef>
              <a:buFontTx/>
              <a:buNone/>
              <a:defRPr lang="en-US" sz="2000" b="0" kern="1200" spc="10" baseline="0" dirty="0">
                <a:solidFill>
                  <a:schemeClr val="tx1">
                    <a:lumMod val="65000"/>
                  </a:schemeClr>
                </a:solidFill>
                <a:latin typeface="+mn-lt"/>
                <a:ea typeface="+mn-ea"/>
                <a:cs typeface="+mn-cs"/>
              </a:defRPr>
            </a:lvl1pPr>
          </a:lstStyle>
          <a:p>
            <a:pPr lvl="0"/>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449AA12-8195-4182-A7AC-2E7E59DFBDAF}" type="datetimeFigureOut">
              <a:rPr lang="en-US" smtClean="0"/>
              <a:pPr/>
              <a:t>3/5/2024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DFC975-2FD7-44A5-9E78-ECBA46156075}" type="slidenum">
              <a:rPr lang="en-US" smtClean="0"/>
              <a:pPr/>
              <a:t>‹#›</a:t>
            </a:fld>
            <a:endParaRPr lang="en-US"/>
          </a:p>
        </p:txBody>
      </p:sp>
    </p:spTree>
    <p:extLst>
      <p:ext uri="{BB962C8B-B14F-4D97-AF65-F5344CB8AC3E}">
        <p14:creationId xmlns:p14="http://schemas.microsoft.com/office/powerpoint/2010/main" val="2827347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449AA12-8195-4182-A7AC-2E7E59DFBDAF}" type="datetimeFigureOut">
              <a:rPr lang="en-US" smtClean="0"/>
              <a:t>3/5/2024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62148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49AA12-8195-4182-A7AC-2E7E59DFBDAF}" type="datetimeFigureOut">
              <a:rPr lang="en-US" smtClean="0"/>
              <a:t>3/5/2024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2432123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49AA12-8195-4182-A7AC-2E7E59DFBDAF}" type="datetimeFigureOut">
              <a:rPr lang="en-US" smtClean="0"/>
              <a:t>3/5/2024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2559847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tx1"/>
                </a:solidFill>
              </a:defRPr>
            </a:lvl1pPr>
          </a:lstStyle>
          <a:p>
            <a:r>
              <a:rPr lang="en-US"/>
              <a:t>Click to edit Master title style</a:t>
            </a:r>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tx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49AA12-8195-4182-A7AC-2E7E59DFBDAF}" type="datetimeFigureOut">
              <a:rPr lang="en-US" smtClean="0"/>
              <a:t>3/5/2024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2229848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1">
                    <a:lumMod val="50000"/>
                  </a:schemeClr>
                </a:solidFill>
              </a:defRPr>
            </a:lvl1pPr>
          </a:lstStyle>
          <a:p>
            <a:fld id="{1449AA12-8195-4182-A7AC-2E7E59DFBDAF}" type="datetimeFigureOut">
              <a:rPr lang="en-US" smtClean="0"/>
              <a:pPr/>
              <a:t>3/5/2024</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rgbClr val="969696"/>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rgbClr val="777777"/>
                </a:solidFill>
              </a:defRPr>
            </a:lvl1pPr>
          </a:lstStyle>
          <a:p>
            <a:fld id="{14DFC975-2FD7-44A5-9E78-ECBA46156075}" type="slidenum">
              <a:rPr lang="en-US" smtClean="0"/>
              <a:pPr/>
              <a:t>‹#›</a:t>
            </a:fld>
            <a:endParaRPr lang="en-US"/>
          </a:p>
        </p:txBody>
      </p:sp>
    </p:spTree>
    <p:extLst>
      <p:ext uri="{BB962C8B-B14F-4D97-AF65-F5344CB8AC3E}">
        <p14:creationId xmlns:p14="http://schemas.microsoft.com/office/powerpoint/2010/main" val="572138628"/>
      </p:ext>
    </p:extLst>
  </p:cSld>
  <p:clrMap bg1="dk1" tx1="lt1" bg2="dk2" tx2="lt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svg"/><Relationship Id="rId7"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 Id="rId9" Type="http://schemas.microsoft.com/office/2007/relationships/hdphoto" Target="../media/hdphoto3.wdp"/></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svg"/><Relationship Id="rId7"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 Id="rId9" Type="http://schemas.microsoft.com/office/2007/relationships/hdphoto" Target="../media/hdphoto3.wdp"/></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svg"/><Relationship Id="rId7" Type="http://schemas.openxmlformats.org/officeDocument/2006/relationships/image" Target="../media/image9.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s/_rels/slide9.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4BBAF-B701-117F-F4E7-6D8611F773EA}"/>
              </a:ext>
            </a:extLst>
          </p:cNvPr>
          <p:cNvSpPr>
            <a:spLocks noGrp="1"/>
          </p:cNvSpPr>
          <p:nvPr>
            <p:ph type="ctrTitle"/>
          </p:nvPr>
        </p:nvSpPr>
        <p:spPr>
          <a:xfrm>
            <a:off x="1261872" y="1028699"/>
            <a:ext cx="9418320" cy="3862083"/>
          </a:xfrm>
        </p:spPr>
        <p:txBody>
          <a:bodyPr anchor="ctr">
            <a:normAutofit/>
          </a:bodyPr>
          <a:lstStyle/>
          <a:p>
            <a:pPr algn="ctr"/>
            <a:r>
              <a:rPr lang="en-GB" sz="6000"/>
              <a:t>Pocket Beasts Design review</a:t>
            </a:r>
          </a:p>
        </p:txBody>
      </p:sp>
      <p:sp>
        <p:nvSpPr>
          <p:cNvPr id="3" name="Subtitle 2">
            <a:extLst>
              <a:ext uri="{FF2B5EF4-FFF2-40B4-BE49-F238E27FC236}">
                <a16:creationId xmlns:a16="http://schemas.microsoft.com/office/drawing/2014/main" id="{18A3E4CC-674F-0097-EA96-C99CFD89E74C}"/>
              </a:ext>
            </a:extLst>
          </p:cNvPr>
          <p:cNvSpPr>
            <a:spLocks noGrp="1"/>
          </p:cNvSpPr>
          <p:nvPr>
            <p:ph type="subTitle" idx="1"/>
          </p:nvPr>
        </p:nvSpPr>
        <p:spPr>
          <a:xfrm>
            <a:off x="1261872" y="5237670"/>
            <a:ext cx="9418320" cy="1183261"/>
          </a:xfrm>
        </p:spPr>
        <p:txBody>
          <a:bodyPr>
            <a:normAutofit/>
          </a:bodyPr>
          <a:lstStyle/>
          <a:p>
            <a:pPr algn="ctr"/>
            <a:r>
              <a:rPr lang="en-GB"/>
              <a:t>Kuno DLK</a:t>
            </a:r>
          </a:p>
        </p:txBody>
      </p:sp>
      <p:cxnSp>
        <p:nvCxnSpPr>
          <p:cNvPr id="8" name="Straight Connector 7">
            <a:extLst>
              <a:ext uri="{FF2B5EF4-FFF2-40B4-BE49-F238E27FC236}">
                <a16:creationId xmlns:a16="http://schemas.microsoft.com/office/drawing/2014/main" id="{D7E8ECA2-60A0-4D39-817D-F1E982ED7F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51500" y="5097592"/>
            <a:ext cx="596394"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77702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12EE6-830D-86D4-2D80-68C2BF95836A}"/>
              </a:ext>
            </a:extLst>
          </p:cNvPr>
          <p:cNvSpPr>
            <a:spLocks noGrp="1"/>
          </p:cNvSpPr>
          <p:nvPr>
            <p:ph type="title"/>
          </p:nvPr>
        </p:nvSpPr>
        <p:spPr>
          <a:xfrm>
            <a:off x="1261872" y="365760"/>
            <a:ext cx="9692640" cy="800253"/>
          </a:xfrm>
        </p:spPr>
        <p:txBody>
          <a:bodyPr/>
          <a:lstStyle/>
          <a:p>
            <a:r>
              <a:rPr lang="en-GB" dirty="0"/>
              <a:t>Let’s compare these:</a:t>
            </a:r>
          </a:p>
        </p:txBody>
      </p:sp>
      <p:sp>
        <p:nvSpPr>
          <p:cNvPr id="3" name="Title 1">
            <a:extLst>
              <a:ext uri="{FF2B5EF4-FFF2-40B4-BE49-F238E27FC236}">
                <a16:creationId xmlns:a16="http://schemas.microsoft.com/office/drawing/2014/main" id="{5AB8A22E-C549-D4DA-F141-2678386156B9}"/>
              </a:ext>
            </a:extLst>
          </p:cNvPr>
          <p:cNvSpPr txBox="1">
            <a:spLocks/>
          </p:cNvSpPr>
          <p:nvPr/>
        </p:nvSpPr>
        <p:spPr>
          <a:xfrm>
            <a:off x="-10991089" y="0"/>
            <a:ext cx="9692640" cy="84141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GB"/>
              <a:t>Modifying card behaviours</a:t>
            </a:r>
            <a:endParaRPr lang="en-GB" dirty="0"/>
          </a:p>
        </p:txBody>
      </p:sp>
      <p:pic>
        <p:nvPicPr>
          <p:cNvPr id="4" name="Content Placeholder 4">
            <a:extLst>
              <a:ext uri="{FF2B5EF4-FFF2-40B4-BE49-F238E27FC236}">
                <a16:creationId xmlns:a16="http://schemas.microsoft.com/office/drawing/2014/main" id="{B88F9309-959F-FD1B-7BB7-3AEF9D70441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79865" y="1952707"/>
            <a:ext cx="3943350" cy="3486150"/>
          </a:xfrm>
          <a:prstGeom prst="rect">
            <a:avLst/>
          </a:prstGeom>
        </p:spPr>
      </p:pic>
      <p:pic>
        <p:nvPicPr>
          <p:cNvPr id="5" name="Graphic 4">
            <a:extLst>
              <a:ext uri="{FF2B5EF4-FFF2-40B4-BE49-F238E27FC236}">
                <a16:creationId xmlns:a16="http://schemas.microsoft.com/office/drawing/2014/main" id="{805ACB05-D2B1-C32D-2177-F425A96A6DB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328935" y="3132851"/>
            <a:ext cx="4819522" cy="1715281"/>
          </a:xfrm>
          <a:prstGeom prst="rect">
            <a:avLst/>
          </a:prstGeom>
        </p:spPr>
      </p:pic>
      <p:pic>
        <p:nvPicPr>
          <p:cNvPr id="6" name="Graphic 5">
            <a:extLst>
              <a:ext uri="{FF2B5EF4-FFF2-40B4-BE49-F238E27FC236}">
                <a16:creationId xmlns:a16="http://schemas.microsoft.com/office/drawing/2014/main" id="{6B9B81F9-4DB5-3318-BA58-BB7D7840C2C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129206" y="3546249"/>
            <a:ext cx="3292929" cy="3088785"/>
          </a:xfrm>
          <a:prstGeom prst="rect">
            <a:avLst/>
          </a:prstGeom>
        </p:spPr>
      </p:pic>
      <p:sp>
        <p:nvSpPr>
          <p:cNvPr id="7" name="TextBox 6">
            <a:extLst>
              <a:ext uri="{FF2B5EF4-FFF2-40B4-BE49-F238E27FC236}">
                <a16:creationId xmlns:a16="http://schemas.microsoft.com/office/drawing/2014/main" id="{720115AC-95B2-7B5D-CC13-B75E87F5B9D7}"/>
              </a:ext>
            </a:extLst>
          </p:cNvPr>
          <p:cNvSpPr txBox="1"/>
          <p:nvPr/>
        </p:nvSpPr>
        <p:spPr>
          <a:xfrm>
            <a:off x="-10067063" y="2367976"/>
            <a:ext cx="1168177" cy="369332"/>
          </a:xfrm>
          <a:prstGeom prst="rect">
            <a:avLst/>
          </a:prstGeom>
          <a:noFill/>
        </p:spPr>
        <p:txBody>
          <a:bodyPr wrap="square" rtlCol="0">
            <a:spAutoFit/>
          </a:bodyPr>
          <a:lstStyle/>
          <a:p>
            <a:r>
              <a:rPr lang="en-GB" dirty="0"/>
              <a:t>Strategy</a:t>
            </a:r>
          </a:p>
        </p:txBody>
      </p:sp>
      <p:sp>
        <p:nvSpPr>
          <p:cNvPr id="8" name="TextBox 7">
            <a:extLst>
              <a:ext uri="{FF2B5EF4-FFF2-40B4-BE49-F238E27FC236}">
                <a16:creationId xmlns:a16="http://schemas.microsoft.com/office/drawing/2014/main" id="{1F786407-1A46-406F-82EE-C52D0B14C5F7}"/>
              </a:ext>
            </a:extLst>
          </p:cNvPr>
          <p:cNvSpPr txBox="1"/>
          <p:nvPr/>
        </p:nvSpPr>
        <p:spPr>
          <a:xfrm>
            <a:off x="-6066831" y="3082156"/>
            <a:ext cx="1076311" cy="369332"/>
          </a:xfrm>
          <a:prstGeom prst="rect">
            <a:avLst/>
          </a:prstGeom>
          <a:noFill/>
        </p:spPr>
        <p:txBody>
          <a:bodyPr wrap="square" rtlCol="0">
            <a:spAutoFit/>
          </a:bodyPr>
          <a:lstStyle/>
          <a:p>
            <a:r>
              <a:rPr lang="en-GB" dirty="0"/>
              <a:t>Façade</a:t>
            </a:r>
          </a:p>
        </p:txBody>
      </p:sp>
      <p:sp>
        <p:nvSpPr>
          <p:cNvPr id="9" name="TextBox 8">
            <a:extLst>
              <a:ext uri="{FF2B5EF4-FFF2-40B4-BE49-F238E27FC236}">
                <a16:creationId xmlns:a16="http://schemas.microsoft.com/office/drawing/2014/main" id="{8FD8B525-DA3E-7DCB-C2EA-62F0AB30120B}"/>
              </a:ext>
            </a:extLst>
          </p:cNvPr>
          <p:cNvSpPr txBox="1"/>
          <p:nvPr/>
        </p:nvSpPr>
        <p:spPr>
          <a:xfrm>
            <a:off x="-2751836" y="1482143"/>
            <a:ext cx="1283926" cy="369332"/>
          </a:xfrm>
          <a:prstGeom prst="rect">
            <a:avLst/>
          </a:prstGeom>
          <a:noFill/>
        </p:spPr>
        <p:txBody>
          <a:bodyPr wrap="square" rtlCol="0">
            <a:spAutoFit/>
          </a:bodyPr>
          <a:lstStyle/>
          <a:p>
            <a:r>
              <a:rPr lang="en-GB" dirty="0"/>
              <a:t>Decorator</a:t>
            </a:r>
          </a:p>
        </p:txBody>
      </p:sp>
      <p:sp>
        <p:nvSpPr>
          <p:cNvPr id="10" name="TextBox 9">
            <a:extLst>
              <a:ext uri="{FF2B5EF4-FFF2-40B4-BE49-F238E27FC236}">
                <a16:creationId xmlns:a16="http://schemas.microsoft.com/office/drawing/2014/main" id="{B5E2BD69-F403-AFD4-D9E3-F6287F120EB0}"/>
              </a:ext>
            </a:extLst>
          </p:cNvPr>
          <p:cNvSpPr txBox="1"/>
          <p:nvPr/>
        </p:nvSpPr>
        <p:spPr>
          <a:xfrm>
            <a:off x="-10991089" y="1017638"/>
            <a:ext cx="7603635" cy="646331"/>
          </a:xfrm>
          <a:prstGeom prst="rect">
            <a:avLst/>
          </a:prstGeom>
          <a:noFill/>
        </p:spPr>
        <p:txBody>
          <a:bodyPr wrap="square" rtlCol="0">
            <a:spAutoFit/>
          </a:bodyPr>
          <a:lstStyle/>
          <a:p>
            <a:r>
              <a:rPr lang="en-GB" dirty="0"/>
              <a:t>There are 3 suitable patterns that could be used to modify the behaviour of cards</a:t>
            </a:r>
          </a:p>
        </p:txBody>
      </p:sp>
      <p:graphicFrame>
        <p:nvGraphicFramePr>
          <p:cNvPr id="11" name="Table 10">
            <a:extLst>
              <a:ext uri="{FF2B5EF4-FFF2-40B4-BE49-F238E27FC236}">
                <a16:creationId xmlns:a16="http://schemas.microsoft.com/office/drawing/2014/main" id="{7A9410FF-735F-DB69-ED15-425B0A0159DC}"/>
              </a:ext>
            </a:extLst>
          </p:cNvPr>
          <p:cNvGraphicFramePr>
            <a:graphicFrameLocks noGrp="1"/>
          </p:cNvGraphicFramePr>
          <p:nvPr>
            <p:extLst>
              <p:ext uri="{D42A27DB-BD31-4B8C-83A1-F6EECF244321}">
                <p14:modId xmlns:p14="http://schemas.microsoft.com/office/powerpoint/2010/main" val="1023706024"/>
              </p:ext>
            </p:extLst>
          </p:nvPr>
        </p:nvGraphicFramePr>
        <p:xfrm>
          <a:off x="495300" y="1254933"/>
          <a:ext cx="10459212" cy="5471116"/>
        </p:xfrm>
        <a:graphic>
          <a:graphicData uri="http://schemas.openxmlformats.org/drawingml/2006/table">
            <a:tbl>
              <a:tblPr firstRow="1" bandRow="1">
                <a:tableStyleId>{616DA210-FB5B-4158-B5E0-FEB733F419BA}</a:tableStyleId>
              </a:tblPr>
              <a:tblGrid>
                <a:gridCol w="2614803">
                  <a:extLst>
                    <a:ext uri="{9D8B030D-6E8A-4147-A177-3AD203B41FA5}">
                      <a16:colId xmlns:a16="http://schemas.microsoft.com/office/drawing/2014/main" val="2378409951"/>
                    </a:ext>
                  </a:extLst>
                </a:gridCol>
                <a:gridCol w="2614803">
                  <a:extLst>
                    <a:ext uri="{9D8B030D-6E8A-4147-A177-3AD203B41FA5}">
                      <a16:colId xmlns:a16="http://schemas.microsoft.com/office/drawing/2014/main" val="2900017821"/>
                    </a:ext>
                  </a:extLst>
                </a:gridCol>
                <a:gridCol w="2614803">
                  <a:extLst>
                    <a:ext uri="{9D8B030D-6E8A-4147-A177-3AD203B41FA5}">
                      <a16:colId xmlns:a16="http://schemas.microsoft.com/office/drawing/2014/main" val="1655443910"/>
                    </a:ext>
                  </a:extLst>
                </a:gridCol>
                <a:gridCol w="2614803">
                  <a:extLst>
                    <a:ext uri="{9D8B030D-6E8A-4147-A177-3AD203B41FA5}">
                      <a16:colId xmlns:a16="http://schemas.microsoft.com/office/drawing/2014/main" val="1468355571"/>
                    </a:ext>
                  </a:extLst>
                </a:gridCol>
              </a:tblGrid>
              <a:tr h="1002019">
                <a:tc>
                  <a:txBody>
                    <a:bodyPr/>
                    <a:lstStyle/>
                    <a:p>
                      <a:pPr algn="ctr"/>
                      <a:r>
                        <a:rPr lang="en-GB" dirty="0"/>
                        <a:t>Property</a:t>
                      </a:r>
                    </a:p>
                  </a:txBody>
                  <a:tcPr anchor="ctr"/>
                </a:tc>
                <a:tc>
                  <a:txBody>
                    <a:bodyPr/>
                    <a:lstStyle/>
                    <a:p>
                      <a:pPr algn="ctr"/>
                      <a:r>
                        <a:rPr lang="en-GB" dirty="0"/>
                        <a:t>Strategy</a:t>
                      </a:r>
                    </a:p>
                  </a:txBody>
                  <a:tcPr anchor="ctr"/>
                </a:tc>
                <a:tc>
                  <a:txBody>
                    <a:bodyPr/>
                    <a:lstStyle/>
                    <a:p>
                      <a:pPr algn="ctr"/>
                      <a:r>
                        <a:rPr lang="en-GB" dirty="0"/>
                        <a:t>Façade</a:t>
                      </a:r>
                    </a:p>
                  </a:txBody>
                  <a:tcPr anchor="ctr"/>
                </a:tc>
                <a:tc>
                  <a:txBody>
                    <a:bodyPr/>
                    <a:lstStyle/>
                    <a:p>
                      <a:pPr algn="ctr"/>
                      <a:r>
                        <a:rPr lang="en-GB" dirty="0"/>
                        <a:t>Decorator</a:t>
                      </a:r>
                    </a:p>
                  </a:txBody>
                  <a:tcPr anchor="ctr"/>
                </a:tc>
                <a:extLst>
                  <a:ext uri="{0D108BD9-81ED-4DB2-BD59-A6C34878D82A}">
                    <a16:rowId xmlns:a16="http://schemas.microsoft.com/office/drawing/2014/main" val="1619587241"/>
                  </a:ext>
                </a:extLst>
              </a:tr>
              <a:tr h="1002019">
                <a:tc>
                  <a:txBody>
                    <a:bodyPr/>
                    <a:lstStyle/>
                    <a:p>
                      <a:pPr algn="ctr"/>
                      <a:r>
                        <a:rPr lang="en-GB" dirty="0"/>
                        <a:t>Complexity to construct</a:t>
                      </a:r>
                    </a:p>
                  </a:txBody>
                  <a:tcPr anchor="ctr"/>
                </a:tc>
                <a:tc>
                  <a:txBody>
                    <a:bodyPr/>
                    <a:lstStyle/>
                    <a:p>
                      <a:pPr algn="ctr"/>
                      <a:r>
                        <a:rPr lang="en-GB" dirty="0"/>
                        <a:t>Just need reference to the manager</a:t>
                      </a:r>
                    </a:p>
                  </a:txBody>
                  <a:tcPr anchor="ctr"/>
                </a:tc>
                <a:tc>
                  <a:txBody>
                    <a:bodyPr/>
                    <a:lstStyle/>
                    <a:p>
                      <a:pPr algn="ctr"/>
                      <a:r>
                        <a:rPr lang="en-GB" dirty="0"/>
                        <a:t>Construct Correct Strategy</a:t>
                      </a:r>
                    </a:p>
                  </a:txBody>
                  <a:tcPr anchor="ctr"/>
                </a:tc>
                <a:tc>
                  <a:txBody>
                    <a:bodyPr/>
                    <a:lstStyle/>
                    <a:p>
                      <a:pPr algn="ctr"/>
                      <a:r>
                        <a:rPr lang="en-GB" dirty="0"/>
                        <a:t>Hard Mode</a:t>
                      </a:r>
                    </a:p>
                  </a:txBody>
                  <a:tcPr anchor="ctr"/>
                </a:tc>
                <a:extLst>
                  <a:ext uri="{0D108BD9-81ED-4DB2-BD59-A6C34878D82A}">
                    <a16:rowId xmlns:a16="http://schemas.microsoft.com/office/drawing/2014/main" val="1253166858"/>
                  </a:ext>
                </a:extLst>
              </a:tr>
              <a:tr h="1002019">
                <a:tc>
                  <a:txBody>
                    <a:bodyPr/>
                    <a:lstStyle/>
                    <a:p>
                      <a:pPr algn="ctr"/>
                      <a:r>
                        <a:rPr lang="en-GB" dirty="0"/>
                        <a:t>Maintainability</a:t>
                      </a:r>
                    </a:p>
                  </a:txBody>
                  <a:tcPr anchor="ctr"/>
                </a:tc>
                <a:tc>
                  <a:txBody>
                    <a:bodyPr/>
                    <a:lstStyle/>
                    <a:p>
                      <a:pPr algn="ctr"/>
                      <a:r>
                        <a:rPr lang="en-GB" dirty="0"/>
                        <a:t>Manger Class Could Get Overly Spaghetti</a:t>
                      </a:r>
                    </a:p>
                  </a:txBody>
                  <a:tcPr anchor="ctr"/>
                </a:tc>
                <a:tc>
                  <a:txBody>
                    <a:bodyPr/>
                    <a:lstStyle/>
                    <a:p>
                      <a:pPr algn="ctr"/>
                      <a:r>
                        <a:rPr lang="en-GB" dirty="0"/>
                        <a:t>Fair</a:t>
                      </a:r>
                    </a:p>
                  </a:txBody>
                  <a:tcPr anchor="ctr"/>
                </a:tc>
                <a:tc>
                  <a:txBody>
                    <a:bodyPr/>
                    <a:lstStyle/>
                    <a:p>
                      <a:pPr algn="ctr"/>
                      <a:r>
                        <a:rPr lang="en-GB" dirty="0"/>
                        <a:t>Very Flexible As Multiple Strategies Can Be Used At Once</a:t>
                      </a:r>
                    </a:p>
                  </a:txBody>
                  <a:tcPr anchor="ctr"/>
                </a:tc>
                <a:extLst>
                  <a:ext uri="{0D108BD9-81ED-4DB2-BD59-A6C34878D82A}">
                    <a16:rowId xmlns:a16="http://schemas.microsoft.com/office/drawing/2014/main" val="1923126134"/>
                  </a:ext>
                </a:extLst>
              </a:tr>
              <a:tr h="1002019">
                <a:tc>
                  <a:txBody>
                    <a:bodyPr/>
                    <a:lstStyle/>
                    <a:p>
                      <a:pPr algn="ctr"/>
                      <a:r>
                        <a:rPr lang="en-GB" dirty="0"/>
                        <a:t>Debuggability</a:t>
                      </a:r>
                    </a:p>
                  </a:txBody>
                  <a:tcPr anchor="ctr"/>
                </a:tc>
                <a:tc>
                  <a:txBody>
                    <a:bodyPr/>
                    <a:lstStyle/>
                    <a:p>
                      <a:pPr algn="ctr"/>
                      <a:r>
                        <a:rPr lang="en-GB" dirty="0"/>
                        <a:t>Excellent, All Concrete Classes</a:t>
                      </a:r>
                    </a:p>
                  </a:txBody>
                  <a:tcPr anchor="ctr"/>
                </a:tc>
                <a:tc>
                  <a:txBody>
                    <a:bodyPr/>
                    <a:lstStyle/>
                    <a:p>
                      <a:pPr algn="ctr"/>
                      <a:r>
                        <a:rPr lang="en-GB" dirty="0"/>
                        <a:t>Fair, Simple Point Of Abstraction</a:t>
                      </a:r>
                    </a:p>
                  </a:txBody>
                  <a:tcPr anchor="ctr"/>
                </a:tc>
                <a:tc>
                  <a:txBody>
                    <a:bodyPr/>
                    <a:lstStyle/>
                    <a:p>
                      <a:pPr algn="ctr"/>
                      <a:r>
                        <a:rPr lang="en-GB" dirty="0"/>
                        <a:t>Hard, A Problem Could Be In One Of The Many Decorators</a:t>
                      </a:r>
                    </a:p>
                  </a:txBody>
                  <a:tcPr anchor="ctr"/>
                </a:tc>
                <a:extLst>
                  <a:ext uri="{0D108BD9-81ED-4DB2-BD59-A6C34878D82A}">
                    <a16:rowId xmlns:a16="http://schemas.microsoft.com/office/drawing/2014/main" val="1391551679"/>
                  </a:ext>
                </a:extLst>
              </a:tr>
              <a:tr h="1002019">
                <a:tc>
                  <a:txBody>
                    <a:bodyPr/>
                    <a:lstStyle/>
                    <a:p>
                      <a:pPr algn="ctr"/>
                      <a:r>
                        <a:rPr lang="en-GB" dirty="0"/>
                        <a:t>Good For</a:t>
                      </a:r>
                    </a:p>
                  </a:txBody>
                  <a:tcPr anchor="ctr"/>
                </a:tc>
                <a:tc>
                  <a:txBody>
                    <a:bodyPr/>
                    <a:lstStyle/>
                    <a:p>
                      <a:pPr algn="ctr"/>
                      <a:r>
                        <a:rPr lang="en-GB" dirty="0"/>
                        <a:t>Switching Between Few Well Defined Paths (E.G. Switching Between Wi-Fi/Ethernet)</a:t>
                      </a:r>
                    </a:p>
                  </a:txBody>
                  <a:tcPr anchor="ctr"/>
                </a:tc>
                <a:tc>
                  <a:txBody>
                    <a:bodyPr/>
                    <a:lstStyle/>
                    <a:p>
                      <a:pPr algn="ctr"/>
                      <a:r>
                        <a:rPr lang="en-GB" dirty="0"/>
                        <a:t>Switch Between Many Similar Classes that have common Functionality (E.G. Hardware </a:t>
                      </a:r>
                      <a:r>
                        <a:rPr lang="en-GB" dirty="0" err="1"/>
                        <a:t>Controll</a:t>
                      </a:r>
                      <a:r>
                        <a:rPr lang="en-GB" dirty="0"/>
                        <a:t>) </a:t>
                      </a:r>
                    </a:p>
                  </a:txBody>
                  <a:tcPr anchor="ctr"/>
                </a:tc>
                <a:tc>
                  <a:txBody>
                    <a:bodyPr/>
                    <a:lstStyle/>
                    <a:p>
                      <a:pPr algn="ctr"/>
                      <a:r>
                        <a:rPr lang="en-GB" dirty="0"/>
                        <a:t>Extend The Functionality Of A Existing System (E.G. Decoration Saving A file With Encryption )</a:t>
                      </a:r>
                    </a:p>
                  </a:txBody>
                  <a:tcPr anchor="ctr"/>
                </a:tc>
                <a:extLst>
                  <a:ext uri="{0D108BD9-81ED-4DB2-BD59-A6C34878D82A}">
                    <a16:rowId xmlns:a16="http://schemas.microsoft.com/office/drawing/2014/main" val="1638854695"/>
                  </a:ext>
                </a:extLst>
              </a:tr>
            </a:tbl>
          </a:graphicData>
        </a:graphic>
      </p:graphicFrame>
      <p:sp>
        <p:nvSpPr>
          <p:cNvPr id="12" name="Rectangle 11">
            <a:extLst>
              <a:ext uri="{FF2B5EF4-FFF2-40B4-BE49-F238E27FC236}">
                <a16:creationId xmlns:a16="http://schemas.microsoft.com/office/drawing/2014/main" id="{9FAEAE02-2F40-791C-94E8-98C30C4A271F}"/>
              </a:ext>
            </a:extLst>
          </p:cNvPr>
          <p:cNvSpPr/>
          <p:nvPr/>
        </p:nvSpPr>
        <p:spPr>
          <a:xfrm>
            <a:off x="8364354" y="1254933"/>
            <a:ext cx="2590158" cy="5471116"/>
          </a:xfrm>
          <a:prstGeom prst="rect">
            <a:avLst/>
          </a:prstGeom>
          <a:noFill/>
          <a:ln w="76200">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382888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heel(1)">
                                      <p:cBhvr>
                                        <p:cTn id="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8530DFA-121A-5ECC-EAD6-7936ED826748}"/>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D830CED0-E9AE-FAEB-6C8D-CC67A583EB76}"/>
              </a:ext>
            </a:extLst>
          </p:cNvPr>
          <p:cNvSpPr/>
          <p:nvPr/>
        </p:nvSpPr>
        <p:spPr>
          <a:xfrm>
            <a:off x="582084" y="0"/>
            <a:ext cx="7306322" cy="68580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75B04AA1-C3FA-415D-863A-DBC414AFCC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14" name="Rectangle 13">
            <a:extLst>
              <a:ext uri="{FF2B5EF4-FFF2-40B4-BE49-F238E27FC236}">
                <a16:creationId xmlns:a16="http://schemas.microsoft.com/office/drawing/2014/main" id="{09864F09-1AA0-216D-E8F8-A54973F31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BE5C5300-542B-05AC-51C4-707416653CEC}"/>
              </a:ext>
            </a:extLst>
          </p:cNvPr>
          <p:cNvSpPr>
            <a:spLocks noGrp="1"/>
          </p:cNvSpPr>
          <p:nvPr>
            <p:ph type="title"/>
          </p:nvPr>
        </p:nvSpPr>
        <p:spPr>
          <a:xfrm>
            <a:off x="8110366" y="65132"/>
            <a:ext cx="3085398" cy="2456688"/>
          </a:xfrm>
        </p:spPr>
        <p:txBody>
          <a:bodyPr vert="horz" lIns="91440" tIns="45720" rIns="91440" bIns="45720" rtlCol="0" anchor="t">
            <a:normAutofit/>
          </a:bodyPr>
          <a:lstStyle/>
          <a:p>
            <a:pPr>
              <a:lnSpc>
                <a:spcPct val="85000"/>
              </a:lnSpc>
            </a:pPr>
            <a:r>
              <a:rPr lang="en-US" sz="5400" dirty="0"/>
              <a:t>Time To Get To Work!</a:t>
            </a:r>
          </a:p>
        </p:txBody>
      </p:sp>
      <p:sp>
        <p:nvSpPr>
          <p:cNvPr id="16" name="Rectangle 15">
            <a:extLst>
              <a:ext uri="{FF2B5EF4-FFF2-40B4-BE49-F238E27FC236}">
                <a16:creationId xmlns:a16="http://schemas.microsoft.com/office/drawing/2014/main" id="{C32D16D0-6024-C609-F9A2-862F7907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756100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4A93F5DA-C5FE-DE3E-0DCF-5266A45FB82C}"/>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1352" y="39471"/>
            <a:ext cx="7183677" cy="6787727"/>
          </a:xfrm>
          <a:prstGeom prst="rect">
            <a:avLst/>
          </a:prstGeom>
        </p:spPr>
      </p:pic>
    </p:spTree>
    <p:extLst>
      <p:ext uri="{BB962C8B-B14F-4D97-AF65-F5344CB8AC3E}">
        <p14:creationId xmlns:p14="http://schemas.microsoft.com/office/powerpoint/2010/main" val="10007761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86E5BFF-C074-72DB-E48E-6E673850EA58}"/>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2CC67451-9E13-6C41-136B-19B7B2C24DFB}"/>
              </a:ext>
            </a:extLst>
          </p:cNvPr>
          <p:cNvSpPr/>
          <p:nvPr/>
        </p:nvSpPr>
        <p:spPr>
          <a:xfrm>
            <a:off x="582084" y="0"/>
            <a:ext cx="7306322" cy="68580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FEDFB142-7918-26B5-76F3-A5A6CB6224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14" name="Rectangle 13">
            <a:extLst>
              <a:ext uri="{FF2B5EF4-FFF2-40B4-BE49-F238E27FC236}">
                <a16:creationId xmlns:a16="http://schemas.microsoft.com/office/drawing/2014/main" id="{50A6BBD3-8D39-2EBA-7300-FFF529BA4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5D45F254-5EE8-716B-201C-9A4A111957EB}"/>
              </a:ext>
            </a:extLst>
          </p:cNvPr>
          <p:cNvSpPr>
            <a:spLocks noGrp="1"/>
          </p:cNvSpPr>
          <p:nvPr>
            <p:ph type="title"/>
          </p:nvPr>
        </p:nvSpPr>
        <p:spPr>
          <a:xfrm>
            <a:off x="8110366" y="65132"/>
            <a:ext cx="3085398" cy="2703468"/>
          </a:xfrm>
        </p:spPr>
        <p:txBody>
          <a:bodyPr vert="horz" lIns="91440" tIns="45720" rIns="91440" bIns="45720" rtlCol="0" anchor="t">
            <a:normAutofit fontScale="90000"/>
          </a:bodyPr>
          <a:lstStyle/>
          <a:p>
            <a:pPr>
              <a:lnSpc>
                <a:spcPct val="85000"/>
              </a:lnSpc>
            </a:pPr>
            <a:r>
              <a:rPr lang="en-US" sz="5400" dirty="0"/>
              <a:t>Let’s Start Bottom Up</a:t>
            </a:r>
          </a:p>
        </p:txBody>
      </p:sp>
      <p:sp>
        <p:nvSpPr>
          <p:cNvPr id="16" name="Rectangle 15">
            <a:extLst>
              <a:ext uri="{FF2B5EF4-FFF2-40B4-BE49-F238E27FC236}">
                <a16:creationId xmlns:a16="http://schemas.microsoft.com/office/drawing/2014/main" id="{B891A59D-0E02-FFAB-CC3C-23B01A32FB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756100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Content Placeholder 18">
            <a:extLst>
              <a:ext uri="{FF2B5EF4-FFF2-40B4-BE49-F238E27FC236}">
                <a16:creationId xmlns:a16="http://schemas.microsoft.com/office/drawing/2014/main" id="{B953DD2D-652C-57A6-633B-DB3D77810892}"/>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0943" y="1707686"/>
            <a:ext cx="7349905" cy="3442628"/>
          </a:xfrm>
        </p:spPr>
      </p:pic>
    </p:spTree>
    <p:extLst>
      <p:ext uri="{BB962C8B-B14F-4D97-AF65-F5344CB8AC3E}">
        <p14:creationId xmlns:p14="http://schemas.microsoft.com/office/powerpoint/2010/main" val="34768925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AB1C9E4-05DB-BE85-5F1E-8FB66F08339B}"/>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674EA114-A709-5132-01C1-278A903B9FC2}"/>
              </a:ext>
            </a:extLst>
          </p:cNvPr>
          <p:cNvSpPr/>
          <p:nvPr/>
        </p:nvSpPr>
        <p:spPr>
          <a:xfrm>
            <a:off x="582084" y="0"/>
            <a:ext cx="7306322" cy="68580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A36FD8CC-05F0-9A73-80D7-0E668C228F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14" name="Rectangle 13">
            <a:extLst>
              <a:ext uri="{FF2B5EF4-FFF2-40B4-BE49-F238E27FC236}">
                <a16:creationId xmlns:a16="http://schemas.microsoft.com/office/drawing/2014/main" id="{BA55F0CD-936C-3379-EB59-145F55D0CA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58600280-D2AC-E650-A128-B33B1682FE26}"/>
              </a:ext>
            </a:extLst>
          </p:cNvPr>
          <p:cNvSpPr>
            <a:spLocks noGrp="1"/>
          </p:cNvSpPr>
          <p:nvPr>
            <p:ph type="title"/>
          </p:nvPr>
        </p:nvSpPr>
        <p:spPr>
          <a:xfrm>
            <a:off x="8110366" y="65132"/>
            <a:ext cx="3085398" cy="2456688"/>
          </a:xfrm>
        </p:spPr>
        <p:txBody>
          <a:bodyPr vert="horz" lIns="91440" tIns="45720" rIns="91440" bIns="45720" rtlCol="0" anchor="t">
            <a:normAutofit fontScale="90000"/>
          </a:bodyPr>
          <a:lstStyle/>
          <a:p>
            <a:pPr>
              <a:lnSpc>
                <a:spcPct val="85000"/>
              </a:lnSpc>
            </a:pPr>
            <a:r>
              <a:rPr lang="en-US" sz="5400" dirty="0"/>
              <a:t>Let’s swap the card out for an interface with a concrete implementation</a:t>
            </a:r>
          </a:p>
        </p:txBody>
      </p:sp>
      <p:sp>
        <p:nvSpPr>
          <p:cNvPr id="16" name="Rectangle 15">
            <a:extLst>
              <a:ext uri="{FF2B5EF4-FFF2-40B4-BE49-F238E27FC236}">
                <a16:creationId xmlns:a16="http://schemas.microsoft.com/office/drawing/2014/main" id="{A88B421C-A34A-7A2D-0DA1-93AE39B2F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756100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a:extLst>
              <a:ext uri="{FF2B5EF4-FFF2-40B4-BE49-F238E27FC236}">
                <a16:creationId xmlns:a16="http://schemas.microsoft.com/office/drawing/2014/main" id="{1401F71B-57AB-F359-11EC-9A5E6C190C7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4276" y="2360119"/>
            <a:ext cx="7347757" cy="2137762"/>
          </a:xfrm>
          <a:prstGeom prst="rect">
            <a:avLst/>
          </a:prstGeom>
        </p:spPr>
      </p:pic>
    </p:spTree>
    <p:extLst>
      <p:ext uri="{BB962C8B-B14F-4D97-AF65-F5344CB8AC3E}">
        <p14:creationId xmlns:p14="http://schemas.microsoft.com/office/powerpoint/2010/main" val="17274132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94FB288-87B8-3BD4-658D-09BE42749EB5}"/>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4839AE4E-171A-F43D-ABC6-35D98EB924DE}"/>
              </a:ext>
            </a:extLst>
          </p:cNvPr>
          <p:cNvSpPr/>
          <p:nvPr/>
        </p:nvSpPr>
        <p:spPr>
          <a:xfrm>
            <a:off x="572628" y="0"/>
            <a:ext cx="7306322" cy="68580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C621A8B8-6912-2CB8-29A3-1B0077780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14" name="Rectangle 13">
            <a:extLst>
              <a:ext uri="{FF2B5EF4-FFF2-40B4-BE49-F238E27FC236}">
                <a16:creationId xmlns:a16="http://schemas.microsoft.com/office/drawing/2014/main" id="{95414AE2-C247-FE94-2F23-D4F8FC76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0AFEC9D3-30AA-8876-B36B-BE20FC327324}"/>
              </a:ext>
            </a:extLst>
          </p:cNvPr>
          <p:cNvSpPr>
            <a:spLocks noGrp="1"/>
          </p:cNvSpPr>
          <p:nvPr>
            <p:ph type="title"/>
          </p:nvPr>
        </p:nvSpPr>
        <p:spPr>
          <a:xfrm>
            <a:off x="8110366" y="65132"/>
            <a:ext cx="3085398" cy="2456688"/>
          </a:xfrm>
        </p:spPr>
        <p:txBody>
          <a:bodyPr vert="horz" lIns="91440" tIns="45720" rIns="91440" bIns="45720" rtlCol="0" anchor="t">
            <a:normAutofit fontScale="90000"/>
          </a:bodyPr>
          <a:lstStyle/>
          <a:p>
            <a:pPr>
              <a:lnSpc>
                <a:spcPct val="85000"/>
              </a:lnSpc>
            </a:pPr>
            <a:r>
              <a:rPr lang="en-US" sz="5400" dirty="0"/>
              <a:t>We will now add our decorator pattern</a:t>
            </a:r>
          </a:p>
        </p:txBody>
      </p:sp>
      <p:sp>
        <p:nvSpPr>
          <p:cNvPr id="16" name="Rectangle 15">
            <a:extLst>
              <a:ext uri="{FF2B5EF4-FFF2-40B4-BE49-F238E27FC236}">
                <a16:creationId xmlns:a16="http://schemas.microsoft.com/office/drawing/2014/main" id="{BD1B3B19-3E2A-67BD-30BF-64E17AE891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756100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a:extLst>
              <a:ext uri="{FF2B5EF4-FFF2-40B4-BE49-F238E27FC236}">
                <a16:creationId xmlns:a16="http://schemas.microsoft.com/office/drawing/2014/main" id="{9275D6AC-5A48-E2E6-0746-1C10817CD53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2013" y="788933"/>
            <a:ext cx="7507552" cy="5280134"/>
          </a:xfrm>
          <a:prstGeom prst="rect">
            <a:avLst/>
          </a:prstGeom>
        </p:spPr>
      </p:pic>
    </p:spTree>
    <p:extLst>
      <p:ext uri="{BB962C8B-B14F-4D97-AF65-F5344CB8AC3E}">
        <p14:creationId xmlns:p14="http://schemas.microsoft.com/office/powerpoint/2010/main" val="4938917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B227B5A-95EA-D6C4-D586-B246385680FC}"/>
            </a:ext>
          </a:extLst>
        </p:cNvPr>
        <p:cNvGrpSpPr/>
        <p:nvPr/>
      </p:nvGrpSpPr>
      <p:grpSpPr>
        <a:xfrm>
          <a:off x="0" y="0"/>
          <a:ext cx="0" cy="0"/>
          <a:chOff x="0" y="0"/>
          <a:chExt cx="0" cy="0"/>
        </a:xfrm>
      </p:grpSpPr>
      <p:sp>
        <p:nvSpPr>
          <p:cNvPr id="22" name="Rectangle 21">
            <a:extLst>
              <a:ext uri="{FF2B5EF4-FFF2-40B4-BE49-F238E27FC236}">
                <a16:creationId xmlns:a16="http://schemas.microsoft.com/office/drawing/2014/main" id="{F0FD769F-BDEE-4149-8C98-A92F1F8A1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4" name="Rectangle 23">
            <a:extLst>
              <a:ext uri="{FF2B5EF4-FFF2-40B4-BE49-F238E27FC236}">
                <a16:creationId xmlns:a16="http://schemas.microsoft.com/office/drawing/2014/main" id="{DC00EF3B-797F-4060-9460-6EEF08B1B1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6" name="Rectangle 25">
            <a:extLst>
              <a:ext uri="{FF2B5EF4-FFF2-40B4-BE49-F238E27FC236}">
                <a16:creationId xmlns:a16="http://schemas.microsoft.com/office/drawing/2014/main" id="{A29212FA-B9FF-47AC-84D0-89D460171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useBgFill="1">
        <p:nvSpPr>
          <p:cNvPr id="27" name="Rectangle 26">
            <a:extLst>
              <a:ext uri="{FF2B5EF4-FFF2-40B4-BE49-F238E27FC236}">
                <a16:creationId xmlns:a16="http://schemas.microsoft.com/office/drawing/2014/main" id="{2ABDA6DB-9156-4E0E-84EF-EC737F05DD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1C7CFF61-1BD5-8B9F-32BF-9FFF7815D7FB}"/>
              </a:ext>
            </a:extLst>
          </p:cNvPr>
          <p:cNvSpPr>
            <a:spLocks noGrp="1"/>
          </p:cNvSpPr>
          <p:nvPr>
            <p:ph type="title"/>
          </p:nvPr>
        </p:nvSpPr>
        <p:spPr>
          <a:xfrm>
            <a:off x="944183" y="5181600"/>
            <a:ext cx="10156435" cy="1076324"/>
          </a:xfrm>
        </p:spPr>
        <p:txBody>
          <a:bodyPr vert="horz" lIns="91440" tIns="45720" rIns="91440" bIns="45720" rtlCol="0" anchor="b">
            <a:normAutofit/>
          </a:bodyPr>
          <a:lstStyle/>
          <a:p>
            <a:pPr>
              <a:lnSpc>
                <a:spcPct val="85000"/>
              </a:lnSpc>
            </a:pPr>
            <a:r>
              <a:rPr lang="en-US" sz="3800"/>
              <a:t>Abstract the complexity of creation to the factory</a:t>
            </a:r>
          </a:p>
        </p:txBody>
      </p:sp>
      <p:pic>
        <p:nvPicPr>
          <p:cNvPr id="10" name="Graphic 9">
            <a:extLst>
              <a:ext uri="{FF2B5EF4-FFF2-40B4-BE49-F238E27FC236}">
                <a16:creationId xmlns:a16="http://schemas.microsoft.com/office/drawing/2014/main" id="{28C53CF1-F2AA-C6EA-43E4-20927069380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97280" y="640081"/>
            <a:ext cx="5912229" cy="3825240"/>
          </a:xfrm>
          <a:prstGeom prst="rect">
            <a:avLst/>
          </a:prstGeom>
        </p:spPr>
      </p:pic>
    </p:spTree>
    <p:extLst>
      <p:ext uri="{BB962C8B-B14F-4D97-AF65-F5344CB8AC3E}">
        <p14:creationId xmlns:p14="http://schemas.microsoft.com/office/powerpoint/2010/main" val="2846946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9614877-27D0-EBA2-AFFE-97996ED181E0}"/>
            </a:ext>
          </a:extLst>
        </p:cNvPr>
        <p:cNvGrpSpPr/>
        <p:nvPr/>
      </p:nvGrpSpPr>
      <p:grpSpPr>
        <a:xfrm>
          <a:off x="0" y="0"/>
          <a:ext cx="0" cy="0"/>
          <a:chOff x="0" y="0"/>
          <a:chExt cx="0" cy="0"/>
        </a:xfrm>
      </p:grpSpPr>
      <p:sp>
        <p:nvSpPr>
          <p:cNvPr id="21" name="Rectangle 20">
            <a:extLst>
              <a:ext uri="{FF2B5EF4-FFF2-40B4-BE49-F238E27FC236}">
                <a16:creationId xmlns:a16="http://schemas.microsoft.com/office/drawing/2014/main" id="{F0FD769F-BDEE-4149-8C98-A92F1F8A1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3" name="Rectangle 22">
            <a:extLst>
              <a:ext uri="{FF2B5EF4-FFF2-40B4-BE49-F238E27FC236}">
                <a16:creationId xmlns:a16="http://schemas.microsoft.com/office/drawing/2014/main" id="{DC00EF3B-797F-4060-9460-6EEF08B1B1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8C44B990-2EB7-A2BE-FCB7-398323A749BB}"/>
              </a:ext>
            </a:extLst>
          </p:cNvPr>
          <p:cNvSpPr>
            <a:spLocks noGrp="1"/>
          </p:cNvSpPr>
          <p:nvPr>
            <p:ph type="title"/>
          </p:nvPr>
        </p:nvSpPr>
        <p:spPr>
          <a:xfrm>
            <a:off x="6941573" y="758952"/>
            <a:ext cx="3738617" cy="4041648"/>
          </a:xfrm>
        </p:spPr>
        <p:txBody>
          <a:bodyPr vert="horz" lIns="91440" tIns="45720" rIns="91440" bIns="45720" rtlCol="0" anchor="b">
            <a:normAutofit/>
          </a:bodyPr>
          <a:lstStyle/>
          <a:p>
            <a:pPr>
              <a:lnSpc>
                <a:spcPct val="85000"/>
              </a:lnSpc>
            </a:pPr>
            <a:r>
              <a:rPr lang="en-US" sz="4100"/>
              <a:t>Let’s look at the bigger picture</a:t>
            </a:r>
            <a:br>
              <a:rPr lang="en-US" sz="4100"/>
            </a:br>
            <a:br>
              <a:rPr lang="en-US" sz="4100"/>
            </a:br>
            <a:r>
              <a:rPr lang="en-US" sz="4100"/>
              <a:t>Good, but we are not done..</a:t>
            </a:r>
          </a:p>
        </p:txBody>
      </p:sp>
      <p:sp>
        <p:nvSpPr>
          <p:cNvPr id="25" name="Rectangle 24">
            <a:extLst>
              <a:ext uri="{FF2B5EF4-FFF2-40B4-BE49-F238E27FC236}">
                <a16:creationId xmlns:a16="http://schemas.microsoft.com/office/drawing/2014/main" id="{A0749B7F-D77A-413E-880A-538C35BB1E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6087359"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a:extLst>
              <a:ext uri="{FF2B5EF4-FFF2-40B4-BE49-F238E27FC236}">
                <a16:creationId xmlns:a16="http://schemas.microsoft.com/office/drawing/2014/main" id="{E1434DFF-08CD-9740-DBDA-73B1952AFFA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61898" y="620720"/>
            <a:ext cx="4516386" cy="5607461"/>
          </a:xfrm>
          <a:prstGeom prst="rect">
            <a:avLst/>
          </a:prstGeom>
        </p:spPr>
      </p:pic>
    </p:spTree>
    <p:extLst>
      <p:ext uri="{BB962C8B-B14F-4D97-AF65-F5344CB8AC3E}">
        <p14:creationId xmlns:p14="http://schemas.microsoft.com/office/powerpoint/2010/main" val="15916452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8E254A4-2EB4-8427-F44A-DEAD9E8C8101}"/>
            </a:ext>
          </a:extLst>
        </p:cNvPr>
        <p:cNvGrpSpPr/>
        <p:nvPr/>
      </p:nvGrpSpPr>
      <p:grpSpPr>
        <a:xfrm>
          <a:off x="0" y="0"/>
          <a:ext cx="0" cy="0"/>
          <a:chOff x="0" y="0"/>
          <a:chExt cx="0" cy="0"/>
        </a:xfrm>
      </p:grpSpPr>
      <p:sp>
        <p:nvSpPr>
          <p:cNvPr id="21" name="Rectangle 20">
            <a:extLst>
              <a:ext uri="{FF2B5EF4-FFF2-40B4-BE49-F238E27FC236}">
                <a16:creationId xmlns:a16="http://schemas.microsoft.com/office/drawing/2014/main" id="{F0FD769F-BDEE-4149-8C98-A92F1F8A1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3" name="Rectangle 22">
            <a:extLst>
              <a:ext uri="{FF2B5EF4-FFF2-40B4-BE49-F238E27FC236}">
                <a16:creationId xmlns:a16="http://schemas.microsoft.com/office/drawing/2014/main" id="{DC00EF3B-797F-4060-9460-6EEF08B1B1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5" name="Rectangle 24">
            <a:extLst>
              <a:ext uri="{FF2B5EF4-FFF2-40B4-BE49-F238E27FC236}">
                <a16:creationId xmlns:a16="http://schemas.microsoft.com/office/drawing/2014/main" id="{A29212FA-B9FF-47AC-84D0-89D460171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useBgFill="1">
        <p:nvSpPr>
          <p:cNvPr id="27" name="Rectangle 26">
            <a:extLst>
              <a:ext uri="{FF2B5EF4-FFF2-40B4-BE49-F238E27FC236}">
                <a16:creationId xmlns:a16="http://schemas.microsoft.com/office/drawing/2014/main" id="{2ABDA6DB-9156-4E0E-84EF-EC737F05DD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668E194A-0F12-EF1D-D46D-87C59F351335}"/>
              </a:ext>
            </a:extLst>
          </p:cNvPr>
          <p:cNvSpPr>
            <a:spLocks noGrp="1"/>
          </p:cNvSpPr>
          <p:nvPr>
            <p:ph type="title"/>
          </p:nvPr>
        </p:nvSpPr>
        <p:spPr>
          <a:xfrm>
            <a:off x="944183" y="5181600"/>
            <a:ext cx="10156435" cy="1076324"/>
          </a:xfrm>
        </p:spPr>
        <p:txBody>
          <a:bodyPr vert="horz" lIns="91440" tIns="45720" rIns="91440" bIns="45720" rtlCol="0" anchor="b">
            <a:normAutofit/>
          </a:bodyPr>
          <a:lstStyle/>
          <a:p>
            <a:pPr>
              <a:lnSpc>
                <a:spcPct val="85000"/>
              </a:lnSpc>
            </a:pPr>
            <a:r>
              <a:rPr lang="en-US" sz="3800"/>
              <a:t>Abstract the complexity of creation to the factory</a:t>
            </a:r>
          </a:p>
        </p:txBody>
      </p:sp>
      <p:pic>
        <p:nvPicPr>
          <p:cNvPr id="4" name="Graphic 3">
            <a:extLst>
              <a:ext uri="{FF2B5EF4-FFF2-40B4-BE49-F238E27FC236}">
                <a16:creationId xmlns:a16="http://schemas.microsoft.com/office/drawing/2014/main" id="{4EBE0FA1-970B-5A08-D26F-5CA9D78A1E2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97280" y="640081"/>
            <a:ext cx="8910870" cy="3825240"/>
          </a:xfrm>
          <a:prstGeom prst="rect">
            <a:avLst/>
          </a:prstGeom>
        </p:spPr>
      </p:pic>
    </p:spTree>
    <p:extLst>
      <p:ext uri="{BB962C8B-B14F-4D97-AF65-F5344CB8AC3E}">
        <p14:creationId xmlns:p14="http://schemas.microsoft.com/office/powerpoint/2010/main" val="14675281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30DB0C5-858D-584A-48D7-1613AAA16198}"/>
            </a:ext>
          </a:extLst>
        </p:cNvPr>
        <p:cNvGrpSpPr/>
        <p:nvPr/>
      </p:nvGrpSpPr>
      <p:grpSpPr>
        <a:xfrm>
          <a:off x="0" y="0"/>
          <a:ext cx="0" cy="0"/>
          <a:chOff x="0" y="0"/>
          <a:chExt cx="0" cy="0"/>
        </a:xfrm>
      </p:grpSpPr>
      <p:sp>
        <p:nvSpPr>
          <p:cNvPr id="21" name="Rectangle 20">
            <a:extLst>
              <a:ext uri="{FF2B5EF4-FFF2-40B4-BE49-F238E27FC236}">
                <a16:creationId xmlns:a16="http://schemas.microsoft.com/office/drawing/2014/main" id="{F0FD769F-BDEE-4149-8C98-A92F1F8A1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3" name="Rectangle 22">
            <a:extLst>
              <a:ext uri="{FF2B5EF4-FFF2-40B4-BE49-F238E27FC236}">
                <a16:creationId xmlns:a16="http://schemas.microsoft.com/office/drawing/2014/main" id="{DC00EF3B-797F-4060-9460-6EEF08B1B1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0AD15512-9FE6-987A-C608-5A9D3B2047EC}"/>
              </a:ext>
            </a:extLst>
          </p:cNvPr>
          <p:cNvSpPr>
            <a:spLocks noGrp="1"/>
          </p:cNvSpPr>
          <p:nvPr>
            <p:ph type="title"/>
          </p:nvPr>
        </p:nvSpPr>
        <p:spPr>
          <a:xfrm>
            <a:off x="5522600" y="758952"/>
            <a:ext cx="5157591" cy="4041648"/>
          </a:xfrm>
        </p:spPr>
        <p:txBody>
          <a:bodyPr vert="horz" lIns="91440" tIns="45720" rIns="91440" bIns="45720" rtlCol="0" anchor="b">
            <a:normAutofit/>
          </a:bodyPr>
          <a:lstStyle/>
          <a:p>
            <a:pPr>
              <a:lnSpc>
                <a:spcPct val="85000"/>
              </a:lnSpc>
            </a:pPr>
            <a:r>
              <a:rPr lang="en-US" sz="3400"/>
              <a:t>At the end of the day all players have many cards so we can model this as a “Deck”</a:t>
            </a:r>
            <a:br>
              <a:rPr lang="en-US" sz="3400"/>
            </a:br>
            <a:br>
              <a:rPr lang="en-US" sz="3400"/>
            </a:br>
            <a:r>
              <a:rPr lang="en-US" sz="3400"/>
              <a:t>However, we will need to place these cards into different “Stacks”</a:t>
            </a:r>
          </a:p>
        </p:txBody>
      </p:sp>
      <p:sp>
        <p:nvSpPr>
          <p:cNvPr id="25" name="Rectangle 24">
            <a:extLst>
              <a:ext uri="{FF2B5EF4-FFF2-40B4-BE49-F238E27FC236}">
                <a16:creationId xmlns:a16="http://schemas.microsoft.com/office/drawing/2014/main" id="{D3413A8A-4C21-4D2E-A92A-11B2841B54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4" y="0"/>
            <a:ext cx="4619968"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a:extLst>
              <a:ext uri="{FF2B5EF4-FFF2-40B4-BE49-F238E27FC236}">
                <a16:creationId xmlns:a16="http://schemas.microsoft.com/office/drawing/2014/main" id="{6D7CC77C-A2A3-3857-3876-42B8BF6D7AB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52462" y="620720"/>
            <a:ext cx="3047141" cy="5607461"/>
          </a:xfrm>
          <a:prstGeom prst="rect">
            <a:avLst/>
          </a:prstGeom>
        </p:spPr>
      </p:pic>
    </p:spTree>
    <p:extLst>
      <p:ext uri="{BB962C8B-B14F-4D97-AF65-F5344CB8AC3E}">
        <p14:creationId xmlns:p14="http://schemas.microsoft.com/office/powerpoint/2010/main" val="31321961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0470BC2-8955-BB26-8053-6AD045BADF27}"/>
            </a:ext>
          </a:extLst>
        </p:cNvPr>
        <p:cNvGrpSpPr/>
        <p:nvPr/>
      </p:nvGrpSpPr>
      <p:grpSpPr>
        <a:xfrm>
          <a:off x="0" y="0"/>
          <a:ext cx="0" cy="0"/>
          <a:chOff x="0" y="0"/>
          <a:chExt cx="0" cy="0"/>
        </a:xfrm>
      </p:grpSpPr>
      <p:sp>
        <p:nvSpPr>
          <p:cNvPr id="21" name="Rectangle 20">
            <a:extLst>
              <a:ext uri="{FF2B5EF4-FFF2-40B4-BE49-F238E27FC236}">
                <a16:creationId xmlns:a16="http://schemas.microsoft.com/office/drawing/2014/main" id="{F0FD769F-BDEE-4149-8C98-A92F1F8A1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3" name="Rectangle 22">
            <a:extLst>
              <a:ext uri="{FF2B5EF4-FFF2-40B4-BE49-F238E27FC236}">
                <a16:creationId xmlns:a16="http://schemas.microsoft.com/office/drawing/2014/main" id="{DC00EF3B-797F-4060-9460-6EEF08B1B1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8487493E-F349-27B7-C27B-1EF180BA3D05}"/>
              </a:ext>
            </a:extLst>
          </p:cNvPr>
          <p:cNvSpPr>
            <a:spLocks noGrp="1"/>
          </p:cNvSpPr>
          <p:nvPr>
            <p:ph type="title"/>
          </p:nvPr>
        </p:nvSpPr>
        <p:spPr>
          <a:xfrm>
            <a:off x="5522600" y="758952"/>
            <a:ext cx="5157591" cy="4041648"/>
          </a:xfrm>
        </p:spPr>
        <p:txBody>
          <a:bodyPr vert="horz" lIns="91440" tIns="45720" rIns="91440" bIns="45720" rtlCol="0" anchor="b">
            <a:normAutofit/>
          </a:bodyPr>
          <a:lstStyle/>
          <a:p>
            <a:pPr>
              <a:lnSpc>
                <a:spcPct val="85000"/>
              </a:lnSpc>
            </a:pPr>
            <a:r>
              <a:rPr lang="en-US" sz="3400"/>
              <a:t>We can create containers that can contain many cards in a deck</a:t>
            </a:r>
            <a:br>
              <a:rPr lang="en-US" sz="3400"/>
            </a:br>
            <a:br>
              <a:rPr lang="en-US" sz="3400"/>
            </a:br>
            <a:r>
              <a:rPr lang="en-US" sz="3400"/>
              <a:t>However, we might need to sort or shuffle these stacks</a:t>
            </a:r>
          </a:p>
        </p:txBody>
      </p:sp>
      <p:sp>
        <p:nvSpPr>
          <p:cNvPr id="25" name="Rectangle 24">
            <a:extLst>
              <a:ext uri="{FF2B5EF4-FFF2-40B4-BE49-F238E27FC236}">
                <a16:creationId xmlns:a16="http://schemas.microsoft.com/office/drawing/2014/main" id="{D3413A8A-4C21-4D2E-A92A-11B2841B54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4" y="0"/>
            <a:ext cx="4619968"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a:extLst>
              <a:ext uri="{FF2B5EF4-FFF2-40B4-BE49-F238E27FC236}">
                <a16:creationId xmlns:a16="http://schemas.microsoft.com/office/drawing/2014/main" id="{6774C9BC-FD86-07AD-6214-6ECEA9BEB5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4946" y="620720"/>
            <a:ext cx="3402173" cy="5607461"/>
          </a:xfrm>
          <a:prstGeom prst="rect">
            <a:avLst/>
          </a:prstGeom>
        </p:spPr>
      </p:pic>
    </p:spTree>
    <p:extLst>
      <p:ext uri="{BB962C8B-B14F-4D97-AF65-F5344CB8AC3E}">
        <p14:creationId xmlns:p14="http://schemas.microsoft.com/office/powerpoint/2010/main" val="33359527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73CB3-D643-7720-E00A-26B2B8D4A16B}"/>
              </a:ext>
            </a:extLst>
          </p:cNvPr>
          <p:cNvSpPr>
            <a:spLocks noGrp="1"/>
          </p:cNvSpPr>
          <p:nvPr>
            <p:ph type="title"/>
          </p:nvPr>
        </p:nvSpPr>
        <p:spPr>
          <a:xfrm>
            <a:off x="1261872" y="365760"/>
            <a:ext cx="9692640" cy="1325562"/>
          </a:xfrm>
        </p:spPr>
        <p:txBody>
          <a:bodyPr>
            <a:normAutofit/>
          </a:bodyPr>
          <a:lstStyle/>
          <a:p>
            <a:r>
              <a:rPr lang="en-GB"/>
              <a:t>Aims of presentation</a:t>
            </a:r>
          </a:p>
        </p:txBody>
      </p:sp>
      <p:graphicFrame>
        <p:nvGraphicFramePr>
          <p:cNvPr id="5" name="Content Placeholder 2">
            <a:extLst>
              <a:ext uri="{FF2B5EF4-FFF2-40B4-BE49-F238E27FC236}">
                <a16:creationId xmlns:a16="http://schemas.microsoft.com/office/drawing/2014/main" id="{CA600792-ABAC-E4BA-A08C-552EE9A75F14}"/>
              </a:ext>
            </a:extLst>
          </p:cNvPr>
          <p:cNvGraphicFramePr>
            <a:graphicFrameLocks noGrp="1"/>
          </p:cNvGraphicFramePr>
          <p:nvPr>
            <p:ph idx="1"/>
            <p:extLst>
              <p:ext uri="{D42A27DB-BD31-4B8C-83A1-F6EECF244321}">
                <p14:modId xmlns:p14="http://schemas.microsoft.com/office/powerpoint/2010/main" val="1253233015"/>
              </p:ext>
            </p:extLst>
          </p:nvPr>
        </p:nvGraphicFramePr>
        <p:xfrm>
          <a:off x="1262063" y="2013055"/>
          <a:ext cx="8785735" cy="42014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a:extLst>
              <a:ext uri="{FF2B5EF4-FFF2-40B4-BE49-F238E27FC236}">
                <a16:creationId xmlns:a16="http://schemas.microsoft.com/office/drawing/2014/main" id="{B6675CEB-AAEE-6655-3D4A-E3E007E7329F}"/>
              </a:ext>
            </a:extLst>
          </p:cNvPr>
          <p:cNvSpPr/>
          <p:nvPr/>
        </p:nvSpPr>
        <p:spPr>
          <a:xfrm>
            <a:off x="-7350712" y="0"/>
            <a:ext cx="7306322" cy="68580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Content Placeholder 6">
            <a:extLst>
              <a:ext uri="{FF2B5EF4-FFF2-40B4-BE49-F238E27FC236}">
                <a16:creationId xmlns:a16="http://schemas.microsoft.com/office/drawing/2014/main" id="{ED430DD9-1462-7CFE-B3D5-5CE02326EB9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267529" y="17007"/>
            <a:ext cx="7183677" cy="6787727"/>
          </a:xfrm>
          <a:prstGeom prst="rect">
            <a:avLst/>
          </a:prstGeom>
        </p:spPr>
      </p:pic>
    </p:spTree>
    <p:extLst>
      <p:ext uri="{BB962C8B-B14F-4D97-AF65-F5344CB8AC3E}">
        <p14:creationId xmlns:p14="http://schemas.microsoft.com/office/powerpoint/2010/main" val="37370500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C1DC71E-93AA-D0E6-1067-4C624AC4BB22}"/>
            </a:ext>
          </a:extLst>
        </p:cNvPr>
        <p:cNvGrpSpPr/>
        <p:nvPr/>
      </p:nvGrpSpPr>
      <p:grpSpPr>
        <a:xfrm>
          <a:off x="0" y="0"/>
          <a:ext cx="0" cy="0"/>
          <a:chOff x="0" y="0"/>
          <a:chExt cx="0" cy="0"/>
        </a:xfrm>
      </p:grpSpPr>
      <p:sp>
        <p:nvSpPr>
          <p:cNvPr id="21" name="Rectangle 20">
            <a:extLst>
              <a:ext uri="{FF2B5EF4-FFF2-40B4-BE49-F238E27FC236}">
                <a16:creationId xmlns:a16="http://schemas.microsoft.com/office/drawing/2014/main" id="{F0FD769F-BDEE-4149-8C98-A92F1F8A1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3" name="Rectangle 22">
            <a:extLst>
              <a:ext uri="{FF2B5EF4-FFF2-40B4-BE49-F238E27FC236}">
                <a16:creationId xmlns:a16="http://schemas.microsoft.com/office/drawing/2014/main" id="{DC00EF3B-797F-4060-9460-6EEF08B1B1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36AA3CC6-F762-E973-D39A-D47C9A684A03}"/>
              </a:ext>
            </a:extLst>
          </p:cNvPr>
          <p:cNvSpPr>
            <a:spLocks noGrp="1"/>
          </p:cNvSpPr>
          <p:nvPr>
            <p:ph type="title"/>
          </p:nvPr>
        </p:nvSpPr>
        <p:spPr>
          <a:xfrm>
            <a:off x="5522600" y="758952"/>
            <a:ext cx="5157591" cy="4041648"/>
          </a:xfrm>
        </p:spPr>
        <p:txBody>
          <a:bodyPr vert="horz" lIns="91440" tIns="45720" rIns="91440" bIns="45720" rtlCol="0" anchor="b">
            <a:normAutofit/>
          </a:bodyPr>
          <a:lstStyle/>
          <a:p>
            <a:pPr>
              <a:lnSpc>
                <a:spcPct val="85000"/>
              </a:lnSpc>
            </a:pPr>
            <a:r>
              <a:rPr lang="en-US" sz="3400"/>
              <a:t>We can create containers that can contain many cards in a deck</a:t>
            </a:r>
            <a:br>
              <a:rPr lang="en-US" sz="3400"/>
            </a:br>
            <a:br>
              <a:rPr lang="en-US" sz="3400"/>
            </a:br>
            <a:r>
              <a:rPr lang="en-US" sz="3400"/>
              <a:t>However, we might need to sort or shuffle these stacks</a:t>
            </a:r>
          </a:p>
        </p:txBody>
      </p:sp>
      <p:sp>
        <p:nvSpPr>
          <p:cNvPr id="25" name="Rectangle 24">
            <a:extLst>
              <a:ext uri="{FF2B5EF4-FFF2-40B4-BE49-F238E27FC236}">
                <a16:creationId xmlns:a16="http://schemas.microsoft.com/office/drawing/2014/main" id="{D3413A8A-4C21-4D2E-A92A-11B2841B54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4" y="0"/>
            <a:ext cx="4619968"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a:extLst>
              <a:ext uri="{FF2B5EF4-FFF2-40B4-BE49-F238E27FC236}">
                <a16:creationId xmlns:a16="http://schemas.microsoft.com/office/drawing/2014/main" id="{9551D1B8-ED2A-CB53-759B-DD8A84AC6FE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6751" y="1198550"/>
            <a:ext cx="3718563" cy="4451800"/>
          </a:xfrm>
          <a:prstGeom prst="rect">
            <a:avLst/>
          </a:prstGeom>
        </p:spPr>
      </p:pic>
    </p:spTree>
    <p:extLst>
      <p:ext uri="{BB962C8B-B14F-4D97-AF65-F5344CB8AC3E}">
        <p14:creationId xmlns:p14="http://schemas.microsoft.com/office/powerpoint/2010/main" val="32482325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693CE73-EDD8-761A-2ADD-4104C1D27F17}"/>
            </a:ext>
          </a:extLst>
        </p:cNvPr>
        <p:cNvGrpSpPr/>
        <p:nvPr/>
      </p:nvGrpSpPr>
      <p:grpSpPr>
        <a:xfrm>
          <a:off x="0" y="0"/>
          <a:ext cx="0" cy="0"/>
          <a:chOff x="0" y="0"/>
          <a:chExt cx="0" cy="0"/>
        </a:xfrm>
      </p:grpSpPr>
      <p:sp>
        <p:nvSpPr>
          <p:cNvPr id="21" name="Rectangle 20">
            <a:extLst>
              <a:ext uri="{FF2B5EF4-FFF2-40B4-BE49-F238E27FC236}">
                <a16:creationId xmlns:a16="http://schemas.microsoft.com/office/drawing/2014/main" id="{F0FD769F-BDEE-4149-8C98-A92F1F8A1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3" name="Rectangle 22">
            <a:extLst>
              <a:ext uri="{FF2B5EF4-FFF2-40B4-BE49-F238E27FC236}">
                <a16:creationId xmlns:a16="http://schemas.microsoft.com/office/drawing/2014/main" id="{DC00EF3B-797F-4060-9460-6EEF08B1B1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44DDF4A9-824C-F17F-7CD6-9135944673EC}"/>
              </a:ext>
            </a:extLst>
          </p:cNvPr>
          <p:cNvSpPr>
            <a:spLocks noGrp="1"/>
          </p:cNvSpPr>
          <p:nvPr>
            <p:ph type="title"/>
          </p:nvPr>
        </p:nvSpPr>
        <p:spPr>
          <a:xfrm>
            <a:off x="5522600" y="758952"/>
            <a:ext cx="5157591" cy="4041648"/>
          </a:xfrm>
        </p:spPr>
        <p:txBody>
          <a:bodyPr vert="horz" lIns="91440" tIns="45720" rIns="91440" bIns="45720" rtlCol="0" anchor="b">
            <a:normAutofit/>
          </a:bodyPr>
          <a:lstStyle/>
          <a:p>
            <a:pPr>
              <a:lnSpc>
                <a:spcPct val="85000"/>
              </a:lnSpc>
            </a:pPr>
            <a:r>
              <a:rPr lang="en-US" sz="3400"/>
              <a:t>Now we are getting there:</a:t>
            </a:r>
            <a:br>
              <a:rPr lang="en-US" sz="3400"/>
            </a:br>
            <a:br>
              <a:rPr lang="en-US" sz="3400"/>
            </a:br>
            <a:r>
              <a:rPr lang="en-US" sz="3400"/>
              <a:t>Very extendable, but at the cost of complexity</a:t>
            </a:r>
            <a:br>
              <a:rPr lang="en-US" sz="3400"/>
            </a:br>
            <a:br>
              <a:rPr lang="en-US" sz="3400"/>
            </a:br>
            <a:r>
              <a:rPr lang="en-US" sz="3400"/>
              <a:t>Final battle is to unburden the main class</a:t>
            </a:r>
          </a:p>
        </p:txBody>
      </p:sp>
      <p:sp>
        <p:nvSpPr>
          <p:cNvPr id="25" name="Rectangle 24">
            <a:extLst>
              <a:ext uri="{FF2B5EF4-FFF2-40B4-BE49-F238E27FC236}">
                <a16:creationId xmlns:a16="http://schemas.microsoft.com/office/drawing/2014/main" id="{D3413A8A-4C21-4D2E-A92A-11B2841B54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4" y="0"/>
            <a:ext cx="4619968"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Graphic 10">
            <a:extLst>
              <a:ext uri="{FF2B5EF4-FFF2-40B4-BE49-F238E27FC236}">
                <a16:creationId xmlns:a16="http://schemas.microsoft.com/office/drawing/2014/main" id="{FD000B3A-C342-7FEC-2527-EA5825F0F60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6751" y="958246"/>
            <a:ext cx="3718563" cy="4932408"/>
          </a:xfrm>
          <a:prstGeom prst="rect">
            <a:avLst/>
          </a:prstGeom>
        </p:spPr>
      </p:pic>
    </p:spTree>
    <p:extLst>
      <p:ext uri="{BB962C8B-B14F-4D97-AF65-F5344CB8AC3E}">
        <p14:creationId xmlns:p14="http://schemas.microsoft.com/office/powerpoint/2010/main" val="23559603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757B3C6-2FD4-9D1E-D799-31A848ACB0AF}"/>
            </a:ext>
          </a:extLst>
        </p:cNvPr>
        <p:cNvGrpSpPr/>
        <p:nvPr/>
      </p:nvGrpSpPr>
      <p:grpSpPr>
        <a:xfrm>
          <a:off x="0" y="0"/>
          <a:ext cx="0" cy="0"/>
          <a:chOff x="0" y="0"/>
          <a:chExt cx="0" cy="0"/>
        </a:xfrm>
      </p:grpSpPr>
      <p:sp>
        <p:nvSpPr>
          <p:cNvPr id="21" name="Rectangle 20">
            <a:extLst>
              <a:ext uri="{FF2B5EF4-FFF2-40B4-BE49-F238E27FC236}">
                <a16:creationId xmlns:a16="http://schemas.microsoft.com/office/drawing/2014/main" id="{F0FD769F-BDEE-4149-8C98-A92F1F8A1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3" name="Rectangle 22">
            <a:extLst>
              <a:ext uri="{FF2B5EF4-FFF2-40B4-BE49-F238E27FC236}">
                <a16:creationId xmlns:a16="http://schemas.microsoft.com/office/drawing/2014/main" id="{DC00EF3B-797F-4060-9460-6EEF08B1B1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5" name="Rectangle 24">
            <a:extLst>
              <a:ext uri="{FF2B5EF4-FFF2-40B4-BE49-F238E27FC236}">
                <a16:creationId xmlns:a16="http://schemas.microsoft.com/office/drawing/2014/main" id="{A29212FA-B9FF-47AC-84D0-89D460171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useBgFill="1">
        <p:nvSpPr>
          <p:cNvPr id="27" name="Rectangle 26">
            <a:extLst>
              <a:ext uri="{FF2B5EF4-FFF2-40B4-BE49-F238E27FC236}">
                <a16:creationId xmlns:a16="http://schemas.microsoft.com/office/drawing/2014/main" id="{2ABDA6DB-9156-4E0E-84EF-EC737F05DD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94A4905C-B2F6-FD79-1FE3-3E2812F765FC}"/>
              </a:ext>
            </a:extLst>
          </p:cNvPr>
          <p:cNvSpPr>
            <a:spLocks noGrp="1"/>
          </p:cNvSpPr>
          <p:nvPr>
            <p:ph type="title"/>
          </p:nvPr>
        </p:nvSpPr>
        <p:spPr>
          <a:xfrm>
            <a:off x="944183" y="5181600"/>
            <a:ext cx="10156435" cy="1076324"/>
          </a:xfrm>
        </p:spPr>
        <p:txBody>
          <a:bodyPr vert="horz" lIns="91440" tIns="45720" rIns="91440" bIns="45720" rtlCol="0" anchor="b">
            <a:normAutofit/>
          </a:bodyPr>
          <a:lstStyle/>
          <a:p>
            <a:pPr>
              <a:lnSpc>
                <a:spcPct val="85000"/>
              </a:lnSpc>
            </a:pPr>
            <a:r>
              <a:rPr lang="en-US" sz="1800"/>
              <a:t>This is a big task so let’s start from the top this time</a:t>
            </a:r>
            <a:br>
              <a:rPr lang="en-US" sz="1800"/>
            </a:br>
            <a:br>
              <a:rPr lang="en-US" sz="1800"/>
            </a:br>
            <a:r>
              <a:rPr lang="en-US" sz="1800"/>
              <a:t>Let’s start with a Game with players and give the game ability to create the game stacks and cards</a:t>
            </a:r>
          </a:p>
        </p:txBody>
      </p:sp>
      <p:pic>
        <p:nvPicPr>
          <p:cNvPr id="4" name="Graphic 3">
            <a:extLst>
              <a:ext uri="{FF2B5EF4-FFF2-40B4-BE49-F238E27FC236}">
                <a16:creationId xmlns:a16="http://schemas.microsoft.com/office/drawing/2014/main" id="{8D79AD1D-0B5A-A96C-C75A-1AE9883663D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97280" y="640081"/>
            <a:ext cx="9381997" cy="3825240"/>
          </a:xfrm>
          <a:prstGeom prst="rect">
            <a:avLst/>
          </a:prstGeom>
        </p:spPr>
      </p:pic>
    </p:spTree>
    <p:extLst>
      <p:ext uri="{BB962C8B-B14F-4D97-AF65-F5344CB8AC3E}">
        <p14:creationId xmlns:p14="http://schemas.microsoft.com/office/powerpoint/2010/main" val="25722985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B5E37FF-C89B-E8D3-63B1-C88FC0C52E52}"/>
            </a:ext>
          </a:extLst>
        </p:cNvPr>
        <p:cNvGrpSpPr/>
        <p:nvPr/>
      </p:nvGrpSpPr>
      <p:grpSpPr>
        <a:xfrm>
          <a:off x="0" y="0"/>
          <a:ext cx="0" cy="0"/>
          <a:chOff x="0" y="0"/>
          <a:chExt cx="0" cy="0"/>
        </a:xfrm>
      </p:grpSpPr>
      <p:sp>
        <p:nvSpPr>
          <p:cNvPr id="21" name="Rectangle 20">
            <a:extLst>
              <a:ext uri="{FF2B5EF4-FFF2-40B4-BE49-F238E27FC236}">
                <a16:creationId xmlns:a16="http://schemas.microsoft.com/office/drawing/2014/main" id="{F0FD769F-BDEE-4149-8C98-A92F1F8A1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3" name="Rectangle 22">
            <a:extLst>
              <a:ext uri="{FF2B5EF4-FFF2-40B4-BE49-F238E27FC236}">
                <a16:creationId xmlns:a16="http://schemas.microsoft.com/office/drawing/2014/main" id="{DC00EF3B-797F-4060-9460-6EEF08B1B1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5" name="Rectangle 24">
            <a:extLst>
              <a:ext uri="{FF2B5EF4-FFF2-40B4-BE49-F238E27FC236}">
                <a16:creationId xmlns:a16="http://schemas.microsoft.com/office/drawing/2014/main" id="{A29212FA-B9FF-47AC-84D0-89D460171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useBgFill="1">
        <p:nvSpPr>
          <p:cNvPr id="27" name="Rectangle 26">
            <a:extLst>
              <a:ext uri="{FF2B5EF4-FFF2-40B4-BE49-F238E27FC236}">
                <a16:creationId xmlns:a16="http://schemas.microsoft.com/office/drawing/2014/main" id="{2ABDA6DB-9156-4E0E-84EF-EC737F05DD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BAF55149-2DEE-5C21-EB8E-2167C1751796}"/>
              </a:ext>
            </a:extLst>
          </p:cNvPr>
          <p:cNvSpPr>
            <a:spLocks noGrp="1"/>
          </p:cNvSpPr>
          <p:nvPr>
            <p:ph type="title"/>
          </p:nvPr>
        </p:nvSpPr>
        <p:spPr>
          <a:xfrm>
            <a:off x="944183" y="5181600"/>
            <a:ext cx="10156435" cy="1076324"/>
          </a:xfrm>
        </p:spPr>
        <p:txBody>
          <a:bodyPr vert="horz" lIns="91440" tIns="45720" rIns="91440" bIns="45720" rtlCol="0" anchor="b">
            <a:normAutofit/>
          </a:bodyPr>
          <a:lstStyle/>
          <a:p>
            <a:pPr>
              <a:lnSpc>
                <a:spcPct val="85000"/>
              </a:lnSpc>
            </a:pPr>
            <a:r>
              <a:rPr lang="en-US" sz="2200"/>
              <a:t>However, we need a way to display the game to the player so we can add a display.</a:t>
            </a:r>
            <a:br>
              <a:rPr lang="en-US" sz="2200"/>
            </a:br>
            <a:r>
              <a:rPr lang="en-US" sz="2200"/>
              <a:t>This removes responsibility from the player class to the game implementation</a:t>
            </a:r>
          </a:p>
        </p:txBody>
      </p:sp>
      <p:pic>
        <p:nvPicPr>
          <p:cNvPr id="5" name="Graphic 4">
            <a:extLst>
              <a:ext uri="{FF2B5EF4-FFF2-40B4-BE49-F238E27FC236}">
                <a16:creationId xmlns:a16="http://schemas.microsoft.com/office/drawing/2014/main" id="{5F8D4E26-D7CA-81B2-76BE-C7E966E109E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97280" y="1077376"/>
            <a:ext cx="9594723" cy="2950649"/>
          </a:xfrm>
          <a:prstGeom prst="rect">
            <a:avLst/>
          </a:prstGeom>
        </p:spPr>
      </p:pic>
    </p:spTree>
    <p:extLst>
      <p:ext uri="{BB962C8B-B14F-4D97-AF65-F5344CB8AC3E}">
        <p14:creationId xmlns:p14="http://schemas.microsoft.com/office/powerpoint/2010/main" val="37513344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97C4407-0F8D-79CB-94F3-F75B6B98309D}"/>
            </a:ext>
          </a:extLst>
        </p:cNvPr>
        <p:cNvGrpSpPr/>
        <p:nvPr/>
      </p:nvGrpSpPr>
      <p:grpSpPr>
        <a:xfrm>
          <a:off x="0" y="0"/>
          <a:ext cx="0" cy="0"/>
          <a:chOff x="0" y="0"/>
          <a:chExt cx="0" cy="0"/>
        </a:xfrm>
      </p:grpSpPr>
      <p:sp>
        <p:nvSpPr>
          <p:cNvPr id="21" name="Rectangle 20">
            <a:extLst>
              <a:ext uri="{FF2B5EF4-FFF2-40B4-BE49-F238E27FC236}">
                <a16:creationId xmlns:a16="http://schemas.microsoft.com/office/drawing/2014/main" id="{F0FD769F-BDEE-4149-8C98-A92F1F8A1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3" name="Rectangle 22">
            <a:extLst>
              <a:ext uri="{FF2B5EF4-FFF2-40B4-BE49-F238E27FC236}">
                <a16:creationId xmlns:a16="http://schemas.microsoft.com/office/drawing/2014/main" id="{DC00EF3B-797F-4060-9460-6EEF08B1B1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5" name="Rectangle 24">
            <a:extLst>
              <a:ext uri="{FF2B5EF4-FFF2-40B4-BE49-F238E27FC236}">
                <a16:creationId xmlns:a16="http://schemas.microsoft.com/office/drawing/2014/main" id="{A29212FA-B9FF-47AC-84D0-89D460171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useBgFill="1">
        <p:nvSpPr>
          <p:cNvPr id="27" name="Rectangle 26">
            <a:extLst>
              <a:ext uri="{FF2B5EF4-FFF2-40B4-BE49-F238E27FC236}">
                <a16:creationId xmlns:a16="http://schemas.microsoft.com/office/drawing/2014/main" id="{2ABDA6DB-9156-4E0E-84EF-EC737F05DD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7CA256FC-5E83-DCF6-5587-765195AE7569}"/>
              </a:ext>
            </a:extLst>
          </p:cNvPr>
          <p:cNvSpPr>
            <a:spLocks noGrp="1"/>
          </p:cNvSpPr>
          <p:nvPr>
            <p:ph type="title"/>
          </p:nvPr>
        </p:nvSpPr>
        <p:spPr>
          <a:xfrm>
            <a:off x="944183" y="5181600"/>
            <a:ext cx="10156435" cy="1076324"/>
          </a:xfrm>
        </p:spPr>
        <p:txBody>
          <a:bodyPr vert="horz" lIns="91440" tIns="45720" rIns="91440" bIns="45720" rtlCol="0" anchor="b">
            <a:normAutofit/>
          </a:bodyPr>
          <a:lstStyle/>
          <a:p>
            <a:pPr>
              <a:lnSpc>
                <a:spcPct val="85000"/>
              </a:lnSpc>
            </a:pPr>
            <a:r>
              <a:rPr lang="en-US" sz="2200" dirty="0"/>
              <a:t>Some Implementation can be added for the current game mode and the console display. This makes the only responsibility for the main class is to create the correct game type with the correct display</a:t>
            </a:r>
          </a:p>
        </p:txBody>
      </p:sp>
      <p:pic>
        <p:nvPicPr>
          <p:cNvPr id="4" name="Graphic 3">
            <a:extLst>
              <a:ext uri="{FF2B5EF4-FFF2-40B4-BE49-F238E27FC236}">
                <a16:creationId xmlns:a16="http://schemas.microsoft.com/office/drawing/2014/main" id="{7FA168E7-0354-33CD-5CE3-11FE96C578D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97280" y="640081"/>
            <a:ext cx="8984144" cy="3825240"/>
          </a:xfrm>
          <a:prstGeom prst="rect">
            <a:avLst/>
          </a:prstGeom>
        </p:spPr>
      </p:pic>
    </p:spTree>
    <p:extLst>
      <p:ext uri="{BB962C8B-B14F-4D97-AF65-F5344CB8AC3E}">
        <p14:creationId xmlns:p14="http://schemas.microsoft.com/office/powerpoint/2010/main" val="10371087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463462E-3232-27AD-E33F-FE2155167EE4}"/>
            </a:ext>
          </a:extLst>
        </p:cNvPr>
        <p:cNvGrpSpPr/>
        <p:nvPr/>
      </p:nvGrpSpPr>
      <p:grpSpPr>
        <a:xfrm>
          <a:off x="0" y="0"/>
          <a:ext cx="0" cy="0"/>
          <a:chOff x="0" y="0"/>
          <a:chExt cx="0" cy="0"/>
        </a:xfrm>
      </p:grpSpPr>
      <p:sp>
        <p:nvSpPr>
          <p:cNvPr id="32" name="Rectangle 31">
            <a:extLst>
              <a:ext uri="{FF2B5EF4-FFF2-40B4-BE49-F238E27FC236}">
                <a16:creationId xmlns:a16="http://schemas.microsoft.com/office/drawing/2014/main" id="{F0FD769F-BDEE-4149-8C98-A92F1F8A1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34" name="Rectangle 33">
            <a:extLst>
              <a:ext uri="{FF2B5EF4-FFF2-40B4-BE49-F238E27FC236}">
                <a16:creationId xmlns:a16="http://schemas.microsoft.com/office/drawing/2014/main" id="{DC00EF3B-797F-4060-9460-6EEF08B1B1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E4175569-4F62-308F-5E80-E07B49B6B69B}"/>
              </a:ext>
            </a:extLst>
          </p:cNvPr>
          <p:cNvSpPr>
            <a:spLocks noGrp="1"/>
          </p:cNvSpPr>
          <p:nvPr>
            <p:ph type="title"/>
          </p:nvPr>
        </p:nvSpPr>
        <p:spPr>
          <a:xfrm>
            <a:off x="6941573" y="758952"/>
            <a:ext cx="3738617" cy="4041648"/>
          </a:xfrm>
        </p:spPr>
        <p:txBody>
          <a:bodyPr vert="horz" lIns="91440" tIns="45720" rIns="91440" bIns="45720" rtlCol="0" anchor="b">
            <a:normAutofit/>
          </a:bodyPr>
          <a:lstStyle/>
          <a:p>
            <a:pPr>
              <a:lnSpc>
                <a:spcPct val="85000"/>
              </a:lnSpc>
            </a:pPr>
            <a:r>
              <a:rPr lang="en-US" sz="2600" dirty="0"/>
              <a:t>With adding it all back to gather we are left with this.</a:t>
            </a:r>
            <a:br>
              <a:rPr lang="en-US" sz="2600" dirty="0"/>
            </a:br>
            <a:br>
              <a:rPr lang="en-US" sz="2600" dirty="0"/>
            </a:br>
            <a:r>
              <a:rPr lang="en-US" sz="2600" dirty="0"/>
              <a:t>This design is extremely complex however provides great flexibility for future modifications.</a:t>
            </a:r>
          </a:p>
        </p:txBody>
      </p:sp>
      <p:sp>
        <p:nvSpPr>
          <p:cNvPr id="36" name="Rectangle 35">
            <a:extLst>
              <a:ext uri="{FF2B5EF4-FFF2-40B4-BE49-F238E27FC236}">
                <a16:creationId xmlns:a16="http://schemas.microsoft.com/office/drawing/2014/main" id="{A0749B7F-D77A-413E-880A-538C35BB1E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6087359"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a:extLst>
              <a:ext uri="{FF2B5EF4-FFF2-40B4-BE49-F238E27FC236}">
                <a16:creationId xmlns:a16="http://schemas.microsoft.com/office/drawing/2014/main" id="{CF69F0FB-4C96-0881-70F4-21EA4C7A1B6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876" y="633173"/>
            <a:ext cx="5840172" cy="5591653"/>
          </a:xfrm>
          <a:prstGeom prst="rect">
            <a:avLst/>
          </a:prstGeom>
        </p:spPr>
      </p:pic>
    </p:spTree>
    <p:extLst>
      <p:ext uri="{BB962C8B-B14F-4D97-AF65-F5344CB8AC3E}">
        <p14:creationId xmlns:p14="http://schemas.microsoft.com/office/powerpoint/2010/main" val="5916620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9B2F8B3-7361-CA72-FC40-B8D72533EC3B}"/>
              </a:ext>
            </a:extLst>
          </p:cNvPr>
          <p:cNvSpPr/>
          <p:nvPr/>
        </p:nvSpPr>
        <p:spPr>
          <a:xfrm>
            <a:off x="582084" y="0"/>
            <a:ext cx="7306322" cy="68580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F0FD769F-BDEE-4149-8C98-A92F1F8A1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14" name="Rectangle 13">
            <a:extLst>
              <a:ext uri="{FF2B5EF4-FFF2-40B4-BE49-F238E27FC236}">
                <a16:creationId xmlns:a16="http://schemas.microsoft.com/office/drawing/2014/main" id="{DC00EF3B-797F-4060-9460-6EEF08B1B1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287E4641-3A6E-E15B-8FBD-ADBAF7595971}"/>
              </a:ext>
            </a:extLst>
          </p:cNvPr>
          <p:cNvSpPr>
            <a:spLocks noGrp="1"/>
          </p:cNvSpPr>
          <p:nvPr>
            <p:ph type="title"/>
          </p:nvPr>
        </p:nvSpPr>
        <p:spPr>
          <a:xfrm>
            <a:off x="8110366" y="65131"/>
            <a:ext cx="3085398" cy="3363869"/>
          </a:xfrm>
        </p:spPr>
        <p:txBody>
          <a:bodyPr vert="horz" lIns="91440" tIns="45720" rIns="91440" bIns="45720" rtlCol="0" anchor="t">
            <a:normAutofit fontScale="90000"/>
          </a:bodyPr>
          <a:lstStyle/>
          <a:p>
            <a:pPr>
              <a:lnSpc>
                <a:spcPct val="85000"/>
              </a:lnSpc>
            </a:pPr>
            <a:r>
              <a:rPr lang="en-US" sz="5400"/>
              <a:t>Current Design:</a:t>
            </a:r>
            <a:br>
              <a:rPr lang="en-US" sz="5400"/>
            </a:br>
            <a:br>
              <a:rPr lang="en-US" sz="5400"/>
            </a:br>
            <a:r>
              <a:rPr lang="en-US" sz="5400"/>
              <a:t>Let’s have a looks</a:t>
            </a:r>
            <a:br>
              <a:rPr lang="en-US" sz="5400"/>
            </a:br>
            <a:r>
              <a:rPr lang="en-US" sz="5400"/>
              <a:t>at what’s not the best</a:t>
            </a:r>
          </a:p>
        </p:txBody>
      </p:sp>
      <p:sp>
        <p:nvSpPr>
          <p:cNvPr id="16" name="Rectangle 15">
            <a:extLst>
              <a:ext uri="{FF2B5EF4-FFF2-40B4-BE49-F238E27FC236}">
                <a16:creationId xmlns:a16="http://schemas.microsoft.com/office/drawing/2014/main" id="{AD1D8824-ADDE-4D07-8C6A-A88D1A27A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756100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5B089FD1-2C16-2695-DCD9-0E3936E071D0}"/>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1352" y="39471"/>
            <a:ext cx="7183677" cy="6787727"/>
          </a:xfrm>
          <a:prstGeom prst="rect">
            <a:avLst/>
          </a:prstGeom>
        </p:spPr>
      </p:pic>
    </p:spTree>
    <p:extLst>
      <p:ext uri="{BB962C8B-B14F-4D97-AF65-F5344CB8AC3E}">
        <p14:creationId xmlns:p14="http://schemas.microsoft.com/office/powerpoint/2010/main" val="16435474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4BEEF98-F05F-98CF-29AD-C0790206993F}"/>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57002A4A-7A8D-C79E-97B1-420E3EE80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14" name="Rectangle 13">
            <a:extLst>
              <a:ext uri="{FF2B5EF4-FFF2-40B4-BE49-F238E27FC236}">
                <a16:creationId xmlns:a16="http://schemas.microsoft.com/office/drawing/2014/main" id="{C33BC8CE-1133-AB1A-5FB7-4A0382787E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FBDFE973-7A4F-C162-2CE6-781E02BE6230}"/>
              </a:ext>
            </a:extLst>
          </p:cNvPr>
          <p:cNvSpPr>
            <a:spLocks noGrp="1"/>
          </p:cNvSpPr>
          <p:nvPr>
            <p:ph type="title"/>
          </p:nvPr>
        </p:nvSpPr>
        <p:spPr>
          <a:xfrm>
            <a:off x="8108184" y="65131"/>
            <a:ext cx="3085398" cy="6709985"/>
          </a:xfrm>
        </p:spPr>
        <p:txBody>
          <a:bodyPr vert="horz" lIns="91440" tIns="45720" rIns="91440" bIns="45720" rtlCol="0" anchor="t">
            <a:noAutofit/>
          </a:bodyPr>
          <a:lstStyle/>
          <a:p>
            <a:pPr>
              <a:lnSpc>
                <a:spcPct val="85000"/>
              </a:lnSpc>
            </a:pPr>
            <a:r>
              <a:rPr lang="en-US" sz="3600" u="sng" dirty="0" err="1"/>
              <a:t>MainClass</a:t>
            </a:r>
            <a:br>
              <a:rPr lang="en-US" sz="2800" dirty="0"/>
            </a:br>
            <a:br>
              <a:rPr lang="en-US" sz="2800" dirty="0"/>
            </a:br>
            <a:r>
              <a:rPr lang="en-US" sz="2800" dirty="0"/>
              <a:t>Too much responsibility!</a:t>
            </a:r>
            <a:br>
              <a:rPr lang="en-US" sz="2800" dirty="0"/>
            </a:br>
            <a:br>
              <a:rPr lang="en-US" sz="2800" dirty="0"/>
            </a:br>
            <a:r>
              <a:rPr lang="en-US" sz="2800" dirty="0"/>
              <a:t>- Display game</a:t>
            </a:r>
            <a:br>
              <a:rPr lang="en-US" sz="2800" dirty="0"/>
            </a:br>
            <a:r>
              <a:rPr lang="en-US" sz="2800" dirty="0"/>
              <a:t>- User Interaction</a:t>
            </a:r>
            <a:br>
              <a:rPr lang="en-US" sz="2800" dirty="0"/>
            </a:br>
            <a:r>
              <a:rPr lang="en-US" sz="2800" dirty="0"/>
              <a:t>- Game Logic</a:t>
            </a:r>
            <a:br>
              <a:rPr lang="en-US" sz="2800" dirty="0"/>
            </a:br>
            <a:r>
              <a:rPr lang="en-US" sz="2800" dirty="0"/>
              <a:t>- Players</a:t>
            </a:r>
            <a:br>
              <a:rPr lang="en-US" sz="2800" dirty="0"/>
            </a:br>
            <a:r>
              <a:rPr lang="en-US" sz="2800" dirty="0"/>
              <a:t>- Decks</a:t>
            </a:r>
            <a:br>
              <a:rPr lang="en-US" sz="2800" dirty="0"/>
            </a:br>
            <a:br>
              <a:rPr lang="en-US" sz="2800" dirty="0"/>
            </a:br>
            <a:br>
              <a:rPr lang="en-US" sz="2800" dirty="0"/>
            </a:br>
            <a:br>
              <a:rPr lang="en-US" sz="2800" dirty="0"/>
            </a:br>
            <a:br>
              <a:rPr lang="en-US" sz="2800" dirty="0"/>
            </a:br>
            <a:br>
              <a:rPr lang="en-US" sz="2800" dirty="0"/>
            </a:br>
            <a:br>
              <a:rPr lang="en-US" sz="2800" dirty="0"/>
            </a:br>
            <a:endParaRPr lang="en-US" sz="2800" dirty="0"/>
          </a:p>
        </p:txBody>
      </p:sp>
      <p:sp>
        <p:nvSpPr>
          <p:cNvPr id="16" name="Rectangle 15">
            <a:extLst>
              <a:ext uri="{FF2B5EF4-FFF2-40B4-BE49-F238E27FC236}">
                <a16:creationId xmlns:a16="http://schemas.microsoft.com/office/drawing/2014/main" id="{2AD1F42F-63B5-E03B-0B5B-CC03E3BA4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756100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1BFC3A91-FF4A-C356-CA43-BF0AEBB5240B}"/>
              </a:ext>
            </a:extLst>
          </p:cNvPr>
          <p:cNvPicPr>
            <a:picLocks noGrp="1" noChangeAspect="1"/>
          </p:cNvPicPr>
          <p:nvPr>
            <p:ph idx="1"/>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41947" t="-16604" r="-990" b="59856"/>
          <a:stretch/>
        </p:blipFill>
        <p:spPr>
          <a:xfrm>
            <a:off x="452283" y="-8877"/>
            <a:ext cx="7551726" cy="6858000"/>
          </a:xfrm>
          <a:prstGeom prst="rect">
            <a:avLst/>
          </a:prstGeom>
        </p:spPr>
      </p:pic>
      <p:sp>
        <p:nvSpPr>
          <p:cNvPr id="3" name="Rectangle 2">
            <a:extLst>
              <a:ext uri="{FF2B5EF4-FFF2-40B4-BE49-F238E27FC236}">
                <a16:creationId xmlns:a16="http://schemas.microsoft.com/office/drawing/2014/main" id="{0EE478E2-987A-B779-30C5-5C74770A0DDD}"/>
              </a:ext>
            </a:extLst>
          </p:cNvPr>
          <p:cNvSpPr/>
          <p:nvPr/>
        </p:nvSpPr>
        <p:spPr>
          <a:xfrm>
            <a:off x="1773656" y="1981200"/>
            <a:ext cx="3689684" cy="1240589"/>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descr="A computer screen shot of code">
            <a:extLst>
              <a:ext uri="{FF2B5EF4-FFF2-40B4-BE49-F238E27FC236}">
                <a16:creationId xmlns:a16="http://schemas.microsoft.com/office/drawing/2014/main" id="{5BB25BF9-1965-B03F-912B-357F5D897C9E}"/>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9821" b="89881" l="7104" r="92691">
                        <a14:foregroundMark x1="10246" y1="85119" x2="7445" y2="66071"/>
                        <a14:foregroundMark x1="7445" y1="66071" x2="7104" y2="21577"/>
                        <a14:foregroundMark x1="7104" y1="21577" x2="12500" y2="16667"/>
                        <a14:foregroundMark x1="88866" y1="16369" x2="91940" y2="32887"/>
                        <a14:foregroundMark x1="91940" y1="32887" x2="92691" y2="64137"/>
                        <a14:foregroundMark x1="92691" y1="64137" x2="89754" y2="80655"/>
                        <a14:foregroundMark x1="89754" y1="80655" x2="85724" y2="80655"/>
                      </a14:backgroundRemoval>
                    </a14:imgEffect>
                  </a14:imgLayer>
                </a14:imgProps>
              </a:ext>
              <a:ext uri="{28A0092B-C50C-407E-A947-70E740481C1C}">
                <a14:useLocalDpi xmlns:a14="http://schemas.microsoft.com/office/drawing/2010/main" val="0"/>
              </a:ext>
            </a:extLst>
          </a:blip>
          <a:stretch>
            <a:fillRect/>
          </a:stretch>
        </p:blipFill>
        <p:spPr>
          <a:xfrm>
            <a:off x="11999996" y="-306369"/>
            <a:ext cx="7686344" cy="3528158"/>
          </a:xfrm>
          <a:prstGeom prst="rect">
            <a:avLst/>
          </a:prstGeom>
        </p:spPr>
      </p:pic>
      <p:pic>
        <p:nvPicPr>
          <p:cNvPr id="13" name="Picture 12" descr="A computer screen shot of a black screen&#10;&#10;Description automatically generated">
            <a:extLst>
              <a:ext uri="{FF2B5EF4-FFF2-40B4-BE49-F238E27FC236}">
                <a16:creationId xmlns:a16="http://schemas.microsoft.com/office/drawing/2014/main" id="{5838885B-04B0-FD00-77FA-93CD5160D203}"/>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9857" b="89785" l="9416" r="90368">
                        <a14:foregroundMark x1="9632" y1="17384" x2="9416" y2="59140"/>
                        <a14:foregroundMark x1="88420" y1="60573" x2="89610" y2="54659"/>
                        <a14:foregroundMark x1="89610" y1="54659" x2="90368" y2="50896"/>
                      </a14:backgroundRemoval>
                    </a14:imgEffect>
                  </a14:imgLayer>
                </a14:imgProps>
              </a:ext>
              <a:ext uri="{28A0092B-C50C-407E-A947-70E740481C1C}">
                <a14:useLocalDpi xmlns:a14="http://schemas.microsoft.com/office/drawing/2010/main" val="0"/>
              </a:ext>
            </a:extLst>
          </a:blip>
          <a:stretch>
            <a:fillRect/>
          </a:stretch>
        </p:blipFill>
        <p:spPr>
          <a:xfrm>
            <a:off x="11900738" y="3018526"/>
            <a:ext cx="6865160" cy="4145843"/>
          </a:xfrm>
          <a:prstGeom prst="rect">
            <a:avLst/>
          </a:prstGeom>
        </p:spPr>
      </p:pic>
      <p:pic>
        <p:nvPicPr>
          <p:cNvPr id="10" name="Picture 9" descr="A screenshot of a computer program">
            <a:extLst>
              <a:ext uri="{FF2B5EF4-FFF2-40B4-BE49-F238E27FC236}">
                <a16:creationId xmlns:a16="http://schemas.microsoft.com/office/drawing/2014/main" id="{6F13C769-CD20-681D-D65D-6CD538A3BA85}"/>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9948" r="91090">
                        <a14:foregroundMark x1="32180" y1="85211" x2="19637" y2="82113"/>
                        <a14:foregroundMark x1="19637" y1="82113" x2="19464" y2="81690"/>
                        <a14:foregroundMark x1="19464" y1="81690" x2="10900" y2="75634"/>
                        <a14:foregroundMark x1="10900" y1="75634" x2="10640" y2="26479"/>
                        <a14:foregroundMark x1="10640" y1="26479" x2="17993" y2="15070"/>
                        <a14:foregroundMark x1="17993" y1="15070" x2="37716" y2="12113"/>
                        <a14:foregroundMark x1="37716" y1="12113" x2="89965" y2="17042"/>
                        <a14:foregroundMark x1="89965" y1="17042" x2="87889" y2="77324"/>
                        <a14:foregroundMark x1="87889" y1="77324" x2="80623" y2="86197"/>
                        <a14:foregroundMark x1="80623" y1="86197" x2="65138" y2="85493"/>
                        <a14:foregroundMark x1="29325" y1="75070" x2="27768" y2="37887"/>
                        <a14:foregroundMark x1="33045" y1="26056" x2="48010" y2="25211"/>
                        <a14:foregroundMark x1="48010" y1="25211" x2="65398" y2="27606"/>
                        <a14:foregroundMark x1="65398" y1="27606" x2="72837" y2="27606"/>
                        <a14:foregroundMark x1="71626" y1="28310" x2="30363" y2="28451"/>
                        <a14:foregroundMark x1="23529" y1="18592" x2="12716" y2="17746"/>
                        <a14:foregroundMark x1="12716" y1="17746" x2="10467" y2="18873"/>
                        <a14:foregroundMark x1="91090" y1="19718" x2="91003" y2="24789"/>
                        <a14:backgroundMark x1="1038" y1="9859" x2="6920" y2="1127"/>
                        <a14:backgroundMark x1="6920" y1="1127" x2="19464" y2="423"/>
                        <a14:backgroundMark x1="19464" y1="423" x2="38408" y2="1972"/>
                        <a14:backgroundMark x1="39273" y1="1972" x2="39792" y2="1831"/>
                      </a14:backgroundRemoval>
                    </a14:imgEffect>
                  </a14:imgLayer>
                </a14:imgProps>
              </a:ext>
              <a:ext uri="{28A0092B-C50C-407E-A947-70E740481C1C}">
                <a14:useLocalDpi xmlns:a14="http://schemas.microsoft.com/office/drawing/2010/main" val="0"/>
              </a:ext>
            </a:extLst>
          </a:blip>
          <a:stretch>
            <a:fillRect/>
          </a:stretch>
        </p:blipFill>
        <p:spPr>
          <a:xfrm>
            <a:off x="-7135762" y="1065195"/>
            <a:ext cx="7406073" cy="4548714"/>
          </a:xfrm>
          <a:prstGeom prst="rect">
            <a:avLst/>
          </a:prstGeom>
        </p:spPr>
      </p:pic>
    </p:spTree>
    <p:extLst>
      <p:ext uri="{BB962C8B-B14F-4D97-AF65-F5344CB8AC3E}">
        <p14:creationId xmlns:p14="http://schemas.microsoft.com/office/powerpoint/2010/main" val="35772950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0779BB1-2AF2-D1F7-6162-1A809BED7F80}"/>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8954F984-1F77-CD2B-0C34-E81ADC8FB9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14" name="Rectangle 13">
            <a:extLst>
              <a:ext uri="{FF2B5EF4-FFF2-40B4-BE49-F238E27FC236}">
                <a16:creationId xmlns:a16="http://schemas.microsoft.com/office/drawing/2014/main" id="{532A40EA-727C-72D2-E322-C382B8DD84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3743D852-FFAF-710C-E5ED-E7C50DDE2653}"/>
              </a:ext>
            </a:extLst>
          </p:cNvPr>
          <p:cNvSpPr>
            <a:spLocks noGrp="1"/>
          </p:cNvSpPr>
          <p:nvPr>
            <p:ph type="title"/>
          </p:nvPr>
        </p:nvSpPr>
        <p:spPr>
          <a:xfrm>
            <a:off x="8108184" y="65131"/>
            <a:ext cx="3085398" cy="6709985"/>
          </a:xfrm>
        </p:spPr>
        <p:txBody>
          <a:bodyPr vert="horz" lIns="91440" tIns="45720" rIns="91440" bIns="45720" rtlCol="0" anchor="t">
            <a:noAutofit/>
          </a:bodyPr>
          <a:lstStyle/>
          <a:p>
            <a:pPr>
              <a:lnSpc>
                <a:spcPct val="85000"/>
              </a:lnSpc>
            </a:pPr>
            <a:r>
              <a:rPr lang="en-US" sz="3600" u="sng" err="1"/>
              <a:t>MainClass</a:t>
            </a:r>
            <a:br>
              <a:rPr lang="en-US" sz="2800"/>
            </a:br>
            <a:br>
              <a:rPr lang="en-US" sz="2800"/>
            </a:br>
            <a:r>
              <a:rPr lang="en-US" sz="2800"/>
              <a:t>Too much responsibility!</a:t>
            </a:r>
            <a:br>
              <a:rPr lang="en-US" sz="2800"/>
            </a:br>
            <a:br>
              <a:rPr lang="en-US" sz="2800"/>
            </a:br>
            <a:r>
              <a:rPr lang="en-US" sz="2800"/>
              <a:t>- Display game</a:t>
            </a:r>
            <a:br>
              <a:rPr lang="en-US" sz="2800"/>
            </a:br>
            <a:r>
              <a:rPr lang="en-US" sz="2800"/>
              <a:t>- User Interaction</a:t>
            </a:r>
            <a:br>
              <a:rPr lang="en-US" sz="2800"/>
            </a:br>
            <a:r>
              <a:rPr lang="en-US" sz="2800"/>
              <a:t>- Game Logic</a:t>
            </a:r>
            <a:br>
              <a:rPr lang="en-US" sz="2800"/>
            </a:br>
            <a:r>
              <a:rPr lang="en-US" sz="2800"/>
              <a:t>- Players</a:t>
            </a:r>
            <a:br>
              <a:rPr lang="en-US" sz="2800"/>
            </a:br>
            <a:r>
              <a:rPr lang="en-US" sz="2800"/>
              <a:t>- Decks</a:t>
            </a:r>
            <a:br>
              <a:rPr lang="en-US" sz="2800"/>
            </a:br>
            <a:br>
              <a:rPr lang="en-US" sz="2800"/>
            </a:br>
            <a:br>
              <a:rPr lang="en-US" sz="2800"/>
            </a:br>
            <a:br>
              <a:rPr lang="en-US" sz="2800"/>
            </a:br>
            <a:br>
              <a:rPr lang="en-US" sz="2800"/>
            </a:br>
            <a:br>
              <a:rPr lang="en-US" sz="2800"/>
            </a:br>
            <a:br>
              <a:rPr lang="en-US" sz="2800"/>
            </a:br>
            <a:endParaRPr lang="en-US" sz="2800"/>
          </a:p>
        </p:txBody>
      </p:sp>
      <p:sp>
        <p:nvSpPr>
          <p:cNvPr id="16" name="Rectangle 15">
            <a:extLst>
              <a:ext uri="{FF2B5EF4-FFF2-40B4-BE49-F238E27FC236}">
                <a16:creationId xmlns:a16="http://schemas.microsoft.com/office/drawing/2014/main" id="{1A13505F-2C65-1369-A5C6-BFC30D20B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756100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22A0BCA8-14A0-3068-9E45-47BFD7CD442C}"/>
              </a:ext>
            </a:extLst>
          </p:cNvPr>
          <p:cNvPicPr>
            <a:picLocks noGrp="1" noChangeAspect="1"/>
          </p:cNvPicPr>
          <p:nvPr>
            <p:ph idx="1"/>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41947" t="-16604" r="-990" b="59856"/>
          <a:stretch/>
        </p:blipFill>
        <p:spPr>
          <a:xfrm>
            <a:off x="452283" y="-8877"/>
            <a:ext cx="7551726" cy="6858000"/>
          </a:xfrm>
          <a:prstGeom prst="rect">
            <a:avLst/>
          </a:prstGeom>
        </p:spPr>
      </p:pic>
      <p:sp>
        <p:nvSpPr>
          <p:cNvPr id="3" name="Rectangle 2">
            <a:extLst>
              <a:ext uri="{FF2B5EF4-FFF2-40B4-BE49-F238E27FC236}">
                <a16:creationId xmlns:a16="http://schemas.microsoft.com/office/drawing/2014/main" id="{581E8B10-8788-C8A4-C1D4-B11260F4DE07}"/>
              </a:ext>
            </a:extLst>
          </p:cNvPr>
          <p:cNvSpPr/>
          <p:nvPr/>
        </p:nvSpPr>
        <p:spPr>
          <a:xfrm>
            <a:off x="1773656" y="1981200"/>
            <a:ext cx="3689684" cy="1240589"/>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descr="A computer screen shot of code">
            <a:extLst>
              <a:ext uri="{FF2B5EF4-FFF2-40B4-BE49-F238E27FC236}">
                <a16:creationId xmlns:a16="http://schemas.microsoft.com/office/drawing/2014/main" id="{DC59EA2F-FAC2-D775-8AB4-43929ADD072E}"/>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9821" b="89881" l="7104" r="92691">
                        <a14:foregroundMark x1="10246" y1="85119" x2="7445" y2="66071"/>
                        <a14:foregroundMark x1="7445" y1="66071" x2="7104" y2="21577"/>
                        <a14:foregroundMark x1="7104" y1="21577" x2="12500" y2="16667"/>
                        <a14:foregroundMark x1="88866" y1="16369" x2="91940" y2="32887"/>
                        <a14:foregroundMark x1="91940" y1="32887" x2="92691" y2="64137"/>
                        <a14:foregroundMark x1="92691" y1="64137" x2="89754" y2="80655"/>
                        <a14:foregroundMark x1="89754" y1="80655" x2="85724" y2="80655"/>
                      </a14:backgroundRemoval>
                    </a14:imgEffect>
                  </a14:imgLayer>
                </a14:imgProps>
              </a:ext>
              <a:ext uri="{28A0092B-C50C-407E-A947-70E740481C1C}">
                <a14:useLocalDpi xmlns:a14="http://schemas.microsoft.com/office/drawing/2010/main" val="0"/>
              </a:ext>
            </a:extLst>
          </a:blip>
          <a:stretch>
            <a:fillRect/>
          </a:stretch>
        </p:blipFill>
        <p:spPr>
          <a:xfrm>
            <a:off x="-127836" y="-99158"/>
            <a:ext cx="7686344" cy="3528158"/>
          </a:xfrm>
          <a:prstGeom prst="rect">
            <a:avLst/>
          </a:prstGeom>
        </p:spPr>
      </p:pic>
      <p:pic>
        <p:nvPicPr>
          <p:cNvPr id="13" name="Picture 12" descr="A computer screen shot of a black screen&#10;&#10;Description automatically generated">
            <a:extLst>
              <a:ext uri="{FF2B5EF4-FFF2-40B4-BE49-F238E27FC236}">
                <a16:creationId xmlns:a16="http://schemas.microsoft.com/office/drawing/2014/main" id="{423806EB-4E3C-E5BC-B97C-95F802A10708}"/>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9857" b="89785" l="9416" r="90368">
                        <a14:foregroundMark x1="9632" y1="17384" x2="9416" y2="59140"/>
                        <a14:foregroundMark x1="88420" y1="60573" x2="89610" y2="54659"/>
                        <a14:foregroundMark x1="89610" y1="54659" x2="90368" y2="50896"/>
                      </a14:backgroundRemoval>
                    </a14:imgEffect>
                  </a14:imgLayer>
                </a14:imgProps>
              </a:ext>
              <a:ext uri="{28A0092B-C50C-407E-A947-70E740481C1C}">
                <a14:useLocalDpi xmlns:a14="http://schemas.microsoft.com/office/drawing/2010/main" val="0"/>
              </a:ext>
            </a:extLst>
          </a:blip>
          <a:stretch>
            <a:fillRect/>
          </a:stretch>
        </p:blipFill>
        <p:spPr>
          <a:xfrm>
            <a:off x="-396751" y="3127633"/>
            <a:ext cx="6865160" cy="4145843"/>
          </a:xfrm>
          <a:prstGeom prst="rect">
            <a:avLst/>
          </a:prstGeom>
        </p:spPr>
      </p:pic>
      <p:pic>
        <p:nvPicPr>
          <p:cNvPr id="10" name="Picture 9" descr="A screenshot of a computer program">
            <a:extLst>
              <a:ext uri="{FF2B5EF4-FFF2-40B4-BE49-F238E27FC236}">
                <a16:creationId xmlns:a16="http://schemas.microsoft.com/office/drawing/2014/main" id="{5697D395-1BA9-5DF0-241E-47C7930AC3CB}"/>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9948" r="91090">
                        <a14:foregroundMark x1="32180" y1="85211" x2="19637" y2="82113"/>
                        <a14:foregroundMark x1="19637" y1="82113" x2="19464" y2="81690"/>
                        <a14:foregroundMark x1="19464" y1="81690" x2="10900" y2="75634"/>
                        <a14:foregroundMark x1="10900" y1="75634" x2="10640" y2="26479"/>
                        <a14:foregroundMark x1="10640" y1="26479" x2="17993" y2="15070"/>
                        <a14:foregroundMark x1="17993" y1="15070" x2="37716" y2="12113"/>
                        <a14:foregroundMark x1="37716" y1="12113" x2="89965" y2="17042"/>
                        <a14:foregroundMark x1="89965" y1="17042" x2="87889" y2="77324"/>
                        <a14:foregroundMark x1="87889" y1="77324" x2="80623" y2="86197"/>
                        <a14:foregroundMark x1="80623" y1="86197" x2="65138" y2="85493"/>
                        <a14:foregroundMark x1="29325" y1="75070" x2="27768" y2="37887"/>
                        <a14:foregroundMark x1="33045" y1="26056" x2="48010" y2="25211"/>
                        <a14:foregroundMark x1="48010" y1="25211" x2="65398" y2="27606"/>
                        <a14:foregroundMark x1="65398" y1="27606" x2="72837" y2="27606"/>
                        <a14:foregroundMark x1="71626" y1="28310" x2="30363" y2="28451"/>
                        <a14:foregroundMark x1="23529" y1="18592" x2="12716" y2="17746"/>
                        <a14:foregroundMark x1="12716" y1="17746" x2="10467" y2="18873"/>
                        <a14:foregroundMark x1="91090" y1="19718" x2="91003" y2="24789"/>
                        <a14:backgroundMark x1="1038" y1="9859" x2="6920" y2="1127"/>
                        <a14:backgroundMark x1="6920" y1="1127" x2="19464" y2="423"/>
                        <a14:backgroundMark x1="19464" y1="423" x2="38408" y2="1972"/>
                        <a14:backgroundMark x1="39273" y1="1972" x2="39792" y2="1831"/>
                      </a14:backgroundRemoval>
                    </a14:imgEffect>
                  </a14:imgLayer>
                </a14:imgProps>
              </a:ext>
              <a:ext uri="{28A0092B-C50C-407E-A947-70E740481C1C}">
                <a14:useLocalDpi xmlns:a14="http://schemas.microsoft.com/office/drawing/2010/main" val="0"/>
              </a:ext>
            </a:extLst>
          </a:blip>
          <a:stretch>
            <a:fillRect/>
          </a:stretch>
        </p:blipFill>
        <p:spPr>
          <a:xfrm>
            <a:off x="4801166" y="1469456"/>
            <a:ext cx="7406073" cy="4548714"/>
          </a:xfrm>
          <a:prstGeom prst="rect">
            <a:avLst/>
          </a:prstGeom>
        </p:spPr>
      </p:pic>
      <p:sp>
        <p:nvSpPr>
          <p:cNvPr id="4" name="TextBox 3">
            <a:extLst>
              <a:ext uri="{FF2B5EF4-FFF2-40B4-BE49-F238E27FC236}">
                <a16:creationId xmlns:a16="http://schemas.microsoft.com/office/drawing/2014/main" id="{2FCDE96F-6A28-2EB3-9412-0C1CBA27E3C9}"/>
              </a:ext>
            </a:extLst>
          </p:cNvPr>
          <p:cNvSpPr txBox="1"/>
          <p:nvPr/>
        </p:nvSpPr>
        <p:spPr>
          <a:xfrm>
            <a:off x="8584128" y="5537762"/>
            <a:ext cx="2538533" cy="1077218"/>
          </a:xfrm>
          <a:prstGeom prst="rect">
            <a:avLst/>
          </a:prstGeom>
          <a:noFill/>
        </p:spPr>
        <p:txBody>
          <a:bodyPr wrap="square" rtlCol="0">
            <a:spAutoFit/>
          </a:bodyPr>
          <a:lstStyle/>
          <a:p>
            <a:r>
              <a:rPr lang="en-GB" sz="3200">
                <a:solidFill>
                  <a:srgbClr val="FF0000"/>
                </a:solidFill>
              </a:rPr>
              <a:t>Hard Coded Game Decks </a:t>
            </a:r>
          </a:p>
        </p:txBody>
      </p:sp>
      <p:sp>
        <p:nvSpPr>
          <p:cNvPr id="5" name="TextBox 4">
            <a:extLst>
              <a:ext uri="{FF2B5EF4-FFF2-40B4-BE49-F238E27FC236}">
                <a16:creationId xmlns:a16="http://schemas.microsoft.com/office/drawing/2014/main" id="{568451FA-9F50-2523-FCC2-B29C0DA390E9}"/>
              </a:ext>
            </a:extLst>
          </p:cNvPr>
          <p:cNvSpPr txBox="1"/>
          <p:nvPr/>
        </p:nvSpPr>
        <p:spPr>
          <a:xfrm>
            <a:off x="2343149" y="3829613"/>
            <a:ext cx="2903441" cy="584775"/>
          </a:xfrm>
          <a:prstGeom prst="rect">
            <a:avLst/>
          </a:prstGeom>
          <a:noFill/>
        </p:spPr>
        <p:txBody>
          <a:bodyPr wrap="square" rtlCol="0">
            <a:spAutoFit/>
          </a:bodyPr>
          <a:lstStyle/>
          <a:p>
            <a:r>
              <a:rPr lang="en-GB" sz="3200">
                <a:solidFill>
                  <a:srgbClr val="FF0000"/>
                </a:solidFill>
              </a:rPr>
              <a:t>Game Logic</a:t>
            </a:r>
          </a:p>
        </p:txBody>
      </p:sp>
      <p:sp>
        <p:nvSpPr>
          <p:cNvPr id="6" name="TextBox 5">
            <a:extLst>
              <a:ext uri="{FF2B5EF4-FFF2-40B4-BE49-F238E27FC236}">
                <a16:creationId xmlns:a16="http://schemas.microsoft.com/office/drawing/2014/main" id="{CAC4C0C7-D6AF-7FD8-0B8E-27CB22DDDD9B}"/>
              </a:ext>
            </a:extLst>
          </p:cNvPr>
          <p:cNvSpPr txBox="1"/>
          <p:nvPr/>
        </p:nvSpPr>
        <p:spPr>
          <a:xfrm>
            <a:off x="2672403" y="1815033"/>
            <a:ext cx="2903441" cy="584775"/>
          </a:xfrm>
          <a:prstGeom prst="rect">
            <a:avLst/>
          </a:prstGeom>
          <a:noFill/>
        </p:spPr>
        <p:txBody>
          <a:bodyPr wrap="square" rtlCol="0">
            <a:spAutoFit/>
          </a:bodyPr>
          <a:lstStyle/>
          <a:p>
            <a:r>
              <a:rPr lang="en-GB" sz="3200">
                <a:solidFill>
                  <a:srgbClr val="FF0000"/>
                </a:solidFill>
              </a:rPr>
              <a:t>User Interface</a:t>
            </a:r>
          </a:p>
        </p:txBody>
      </p:sp>
    </p:spTree>
    <p:extLst>
      <p:ext uri="{BB962C8B-B14F-4D97-AF65-F5344CB8AC3E}">
        <p14:creationId xmlns:p14="http://schemas.microsoft.com/office/powerpoint/2010/main" val="1050777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1000"/>
                                        <p:tgtEl>
                                          <p:spTgt spid="5"/>
                                        </p:tgtEl>
                                      </p:cBhvr>
                                    </p:animEffect>
                                  </p:childTnLst>
                                </p:cTn>
                              </p:par>
                              <p:par>
                                <p:cTn id="11" presetID="10" presetClass="entr" presetSubtype="0" fill="hold" grpId="0" nodeType="withEffect">
                                  <p:stCondLst>
                                    <p:cond delay="100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1E27DCD-AA31-B844-A9A0-F87A470A2F0D}"/>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1C6FC9D4-117B-A932-C217-297D8A5B6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14" name="Rectangle 13">
            <a:extLst>
              <a:ext uri="{FF2B5EF4-FFF2-40B4-BE49-F238E27FC236}">
                <a16:creationId xmlns:a16="http://schemas.microsoft.com/office/drawing/2014/main" id="{A550C320-FEEB-46BE-CC19-11350B870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809CE28B-69C5-6D75-1242-37507C230FB3}"/>
              </a:ext>
            </a:extLst>
          </p:cNvPr>
          <p:cNvSpPr>
            <a:spLocks noGrp="1"/>
          </p:cNvSpPr>
          <p:nvPr>
            <p:ph type="title"/>
          </p:nvPr>
        </p:nvSpPr>
        <p:spPr>
          <a:xfrm>
            <a:off x="8108184" y="65131"/>
            <a:ext cx="3085398" cy="6709985"/>
          </a:xfrm>
        </p:spPr>
        <p:txBody>
          <a:bodyPr vert="horz" lIns="91440" tIns="45720" rIns="91440" bIns="45720" rtlCol="0" anchor="t">
            <a:noAutofit/>
          </a:bodyPr>
          <a:lstStyle/>
          <a:p>
            <a:pPr>
              <a:lnSpc>
                <a:spcPct val="85000"/>
              </a:lnSpc>
            </a:pPr>
            <a:r>
              <a:rPr lang="en-US" sz="3600" u="sng"/>
              <a:t>Player:</a:t>
            </a:r>
            <a:br>
              <a:rPr lang="en-US" sz="2800"/>
            </a:br>
            <a:br>
              <a:rPr lang="en-US" sz="2800"/>
            </a:br>
            <a:r>
              <a:rPr lang="en-US" sz="2800"/>
              <a:t>Player know too much about the game. </a:t>
            </a:r>
            <a:br>
              <a:rPr lang="en-US" sz="2800"/>
            </a:br>
            <a:br>
              <a:rPr lang="en-US" sz="2800"/>
            </a:br>
            <a:r>
              <a:rPr lang="en-US" sz="2800"/>
              <a:t>Not all games will have the same attributes for the players </a:t>
            </a:r>
            <a:br>
              <a:rPr lang="en-US" sz="2800"/>
            </a:br>
            <a:br>
              <a:rPr lang="en-US" sz="2800"/>
            </a:br>
            <a:br>
              <a:rPr lang="en-US" sz="2800"/>
            </a:br>
            <a:br>
              <a:rPr lang="en-US" sz="2800"/>
            </a:br>
            <a:br>
              <a:rPr lang="en-US" sz="2800"/>
            </a:br>
            <a:br>
              <a:rPr lang="en-US" sz="2800"/>
            </a:br>
            <a:br>
              <a:rPr lang="en-US" sz="2800"/>
            </a:br>
            <a:br>
              <a:rPr lang="en-US" sz="2800"/>
            </a:br>
            <a:br>
              <a:rPr lang="en-US" sz="2800"/>
            </a:br>
            <a:endParaRPr lang="en-US" sz="2800"/>
          </a:p>
        </p:txBody>
      </p:sp>
      <p:sp>
        <p:nvSpPr>
          <p:cNvPr id="16" name="Rectangle 15">
            <a:extLst>
              <a:ext uri="{FF2B5EF4-FFF2-40B4-BE49-F238E27FC236}">
                <a16:creationId xmlns:a16="http://schemas.microsoft.com/office/drawing/2014/main" id="{26E87169-99A9-D823-3CEA-3A8DDCD7CB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756100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523DBF2D-291E-5275-74AA-DD7F53CDDC39}"/>
              </a:ext>
            </a:extLst>
          </p:cNvPr>
          <p:cNvPicPr>
            <a:picLocks noGrp="1" noChangeAspect="1"/>
          </p:cNvPicPr>
          <p:nvPr>
            <p:ph idx="1"/>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8690" t="-951" r="7421" b="29933"/>
          <a:stretch/>
        </p:blipFill>
        <p:spPr>
          <a:xfrm>
            <a:off x="452283" y="-8877"/>
            <a:ext cx="7551726" cy="6858000"/>
          </a:xfrm>
          <a:prstGeom prst="rect">
            <a:avLst/>
          </a:prstGeom>
        </p:spPr>
      </p:pic>
      <p:sp>
        <p:nvSpPr>
          <p:cNvPr id="3" name="Rectangle 2">
            <a:extLst>
              <a:ext uri="{FF2B5EF4-FFF2-40B4-BE49-F238E27FC236}">
                <a16:creationId xmlns:a16="http://schemas.microsoft.com/office/drawing/2014/main" id="{3DD6B7C1-3B18-4B27-DEE4-9599689F82B3}"/>
              </a:ext>
            </a:extLst>
          </p:cNvPr>
          <p:cNvSpPr/>
          <p:nvPr/>
        </p:nvSpPr>
        <p:spPr>
          <a:xfrm>
            <a:off x="3076260" y="1483629"/>
            <a:ext cx="1883300" cy="347593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8443587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456BC13-8234-C6DA-7428-FD2ECB25ECDA}"/>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87DB6C54-4004-4DC0-AC35-141B2EAA0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14" name="Rectangle 13">
            <a:extLst>
              <a:ext uri="{FF2B5EF4-FFF2-40B4-BE49-F238E27FC236}">
                <a16:creationId xmlns:a16="http://schemas.microsoft.com/office/drawing/2014/main" id="{B7758974-5B87-2B74-1645-BB19AE955F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92E48F46-7332-8AB8-06D7-46FF9589A376}"/>
              </a:ext>
            </a:extLst>
          </p:cNvPr>
          <p:cNvSpPr>
            <a:spLocks noGrp="1"/>
          </p:cNvSpPr>
          <p:nvPr>
            <p:ph type="title"/>
          </p:nvPr>
        </p:nvSpPr>
        <p:spPr>
          <a:xfrm>
            <a:off x="8108184" y="65131"/>
            <a:ext cx="3085398" cy="6709985"/>
          </a:xfrm>
        </p:spPr>
        <p:txBody>
          <a:bodyPr vert="horz" lIns="91440" tIns="45720" rIns="91440" bIns="45720" rtlCol="0" anchor="t">
            <a:noAutofit/>
          </a:bodyPr>
          <a:lstStyle/>
          <a:p>
            <a:pPr>
              <a:lnSpc>
                <a:spcPct val="85000"/>
              </a:lnSpc>
            </a:pPr>
            <a:r>
              <a:rPr lang="en-US" sz="3600" u="sng" dirty="0"/>
              <a:t>Card Containers:</a:t>
            </a:r>
            <a:br>
              <a:rPr lang="en-US" sz="2800" dirty="0"/>
            </a:br>
            <a:br>
              <a:rPr lang="en-US" sz="2800" dirty="0"/>
            </a:br>
            <a:r>
              <a:rPr lang="en-US" sz="2800" dirty="0"/>
              <a:t>Lack of Abstraction</a:t>
            </a:r>
            <a:br>
              <a:rPr lang="en-US" sz="2800" dirty="0"/>
            </a:br>
            <a:br>
              <a:rPr lang="en-US" sz="2800" dirty="0"/>
            </a:br>
            <a:r>
              <a:rPr lang="en-US" sz="2800" dirty="0"/>
              <a:t>Many class having duplicated methods</a:t>
            </a:r>
            <a:br>
              <a:rPr lang="en-US" sz="2800" dirty="0"/>
            </a:br>
            <a:br>
              <a:rPr lang="en-US" sz="2800" dirty="0"/>
            </a:br>
            <a:r>
              <a:rPr lang="en-US" sz="2800" dirty="0"/>
              <a:t>Violates D.R.Y (Don’t Repeat Yourself) principles</a:t>
            </a:r>
            <a:br>
              <a:rPr lang="en-US" sz="2800" dirty="0"/>
            </a:br>
            <a:br>
              <a:rPr lang="en-US" sz="2800" dirty="0"/>
            </a:br>
            <a:br>
              <a:rPr lang="en-US" sz="2800" dirty="0"/>
            </a:br>
            <a:br>
              <a:rPr lang="en-US" sz="2800" dirty="0"/>
            </a:br>
            <a:br>
              <a:rPr lang="en-US" sz="2800" dirty="0"/>
            </a:br>
            <a:br>
              <a:rPr lang="en-US" sz="2800" dirty="0"/>
            </a:br>
            <a:br>
              <a:rPr lang="en-US" sz="2800" dirty="0"/>
            </a:br>
            <a:br>
              <a:rPr lang="en-US" sz="2800" dirty="0"/>
            </a:br>
            <a:br>
              <a:rPr lang="en-US" sz="2800" dirty="0"/>
            </a:br>
            <a:endParaRPr lang="en-US" sz="2800" dirty="0"/>
          </a:p>
        </p:txBody>
      </p:sp>
      <p:sp>
        <p:nvSpPr>
          <p:cNvPr id="16" name="Rectangle 15">
            <a:extLst>
              <a:ext uri="{FF2B5EF4-FFF2-40B4-BE49-F238E27FC236}">
                <a16:creationId xmlns:a16="http://schemas.microsoft.com/office/drawing/2014/main" id="{8DC71A09-5FEB-C00F-4E1C-88259F419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756100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0A7221E9-C29B-AD47-348B-60BCC3C46881}"/>
              </a:ext>
            </a:extLst>
          </p:cNvPr>
          <p:cNvPicPr>
            <a:picLocks noGrp="1" noChangeAspect="1"/>
          </p:cNvPicPr>
          <p:nvPr>
            <p:ph idx="1"/>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1595" t="26152" r="4516" b="2831"/>
          <a:stretch/>
        </p:blipFill>
        <p:spPr>
          <a:xfrm>
            <a:off x="452283" y="-8877"/>
            <a:ext cx="7551726" cy="6858000"/>
          </a:xfrm>
          <a:prstGeom prst="rect">
            <a:avLst/>
          </a:prstGeom>
        </p:spPr>
      </p:pic>
      <p:sp>
        <p:nvSpPr>
          <p:cNvPr id="3" name="Rectangle 2">
            <a:extLst>
              <a:ext uri="{FF2B5EF4-FFF2-40B4-BE49-F238E27FC236}">
                <a16:creationId xmlns:a16="http://schemas.microsoft.com/office/drawing/2014/main" id="{4D3B9317-5777-74FB-C8F5-FDA1F9AF14E9}"/>
              </a:ext>
            </a:extLst>
          </p:cNvPr>
          <p:cNvSpPr/>
          <p:nvPr/>
        </p:nvSpPr>
        <p:spPr>
          <a:xfrm>
            <a:off x="515230" y="2725033"/>
            <a:ext cx="7430748" cy="159868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1909086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FF08C05-1793-7BD4-F262-D9AAA32A7095}"/>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3DDAEFF7-FB81-9C3C-B322-50F6938A3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14" name="Rectangle 13">
            <a:extLst>
              <a:ext uri="{FF2B5EF4-FFF2-40B4-BE49-F238E27FC236}">
                <a16:creationId xmlns:a16="http://schemas.microsoft.com/office/drawing/2014/main" id="{CE60C535-FE5D-5A33-A6DD-2B3397CE8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3ABA781A-936C-2AEF-2C82-C8D223A033C0}"/>
              </a:ext>
            </a:extLst>
          </p:cNvPr>
          <p:cNvSpPr>
            <a:spLocks noGrp="1"/>
          </p:cNvSpPr>
          <p:nvPr>
            <p:ph type="title"/>
          </p:nvPr>
        </p:nvSpPr>
        <p:spPr>
          <a:xfrm>
            <a:off x="8108184" y="65131"/>
            <a:ext cx="3085398" cy="6709985"/>
          </a:xfrm>
        </p:spPr>
        <p:txBody>
          <a:bodyPr vert="horz" lIns="91440" tIns="45720" rIns="91440" bIns="45720" rtlCol="0" anchor="t">
            <a:noAutofit/>
          </a:bodyPr>
          <a:lstStyle/>
          <a:p>
            <a:pPr>
              <a:lnSpc>
                <a:spcPct val="85000"/>
              </a:lnSpc>
            </a:pPr>
            <a:r>
              <a:rPr lang="en-US" sz="3600" u="sng"/>
              <a:t>Card:</a:t>
            </a:r>
            <a:br>
              <a:rPr lang="en-US" sz="3600" u="sng"/>
            </a:br>
            <a:br>
              <a:rPr lang="en-US" sz="3600" u="sng"/>
            </a:br>
            <a:r>
              <a:rPr lang="en-US" sz="2800"/>
              <a:t>Class is okay however very rigid</a:t>
            </a:r>
            <a:br>
              <a:rPr lang="en-US" sz="2800"/>
            </a:br>
            <a:br>
              <a:rPr lang="en-US" sz="2800"/>
            </a:br>
            <a:r>
              <a:rPr lang="en-US" sz="2800"/>
              <a:t>It assumes all cards work in the same way and cards never change their properties</a:t>
            </a:r>
            <a:br>
              <a:rPr lang="en-US" sz="2800"/>
            </a:br>
            <a:br>
              <a:rPr lang="en-US" sz="2800"/>
            </a:br>
            <a:br>
              <a:rPr lang="en-US" sz="2800"/>
            </a:br>
            <a:br>
              <a:rPr lang="en-US" sz="2800"/>
            </a:br>
            <a:br>
              <a:rPr lang="en-US" sz="2800"/>
            </a:br>
            <a:br>
              <a:rPr lang="en-US" sz="2800"/>
            </a:br>
            <a:br>
              <a:rPr lang="en-US" sz="2800"/>
            </a:br>
            <a:br>
              <a:rPr lang="en-US" sz="2800"/>
            </a:br>
            <a:br>
              <a:rPr lang="en-US" sz="2800"/>
            </a:br>
            <a:endParaRPr lang="en-US" sz="2800"/>
          </a:p>
        </p:txBody>
      </p:sp>
      <p:sp>
        <p:nvSpPr>
          <p:cNvPr id="16" name="Rectangle 15">
            <a:extLst>
              <a:ext uri="{FF2B5EF4-FFF2-40B4-BE49-F238E27FC236}">
                <a16:creationId xmlns:a16="http://schemas.microsoft.com/office/drawing/2014/main" id="{91EB7536-4C23-4CAE-22C4-E5FA249D77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756100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A51452F2-A00E-8619-8CDC-41BECFDCB65F}"/>
              </a:ext>
            </a:extLst>
          </p:cNvPr>
          <p:cNvPicPr>
            <a:picLocks noGrp="1" noChangeAspect="1"/>
          </p:cNvPicPr>
          <p:nvPr>
            <p:ph idx="1"/>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41269" r="26111" b="-12286"/>
          <a:stretch/>
        </p:blipFill>
        <p:spPr>
          <a:xfrm>
            <a:off x="452283" y="-8877"/>
            <a:ext cx="7551726" cy="6858000"/>
          </a:xfrm>
          <a:prstGeom prst="rect">
            <a:avLst/>
          </a:prstGeom>
        </p:spPr>
      </p:pic>
      <p:sp>
        <p:nvSpPr>
          <p:cNvPr id="3" name="Rectangle 2">
            <a:extLst>
              <a:ext uri="{FF2B5EF4-FFF2-40B4-BE49-F238E27FC236}">
                <a16:creationId xmlns:a16="http://schemas.microsoft.com/office/drawing/2014/main" id="{2F58F70C-06D1-EB91-5E58-78431EA80741}"/>
              </a:ext>
            </a:extLst>
          </p:cNvPr>
          <p:cNvSpPr/>
          <p:nvPr/>
        </p:nvSpPr>
        <p:spPr>
          <a:xfrm>
            <a:off x="2470484" y="3235158"/>
            <a:ext cx="3465095" cy="245444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t> </a:t>
            </a:r>
          </a:p>
        </p:txBody>
      </p:sp>
      <p:pic>
        <p:nvPicPr>
          <p:cNvPr id="4" name="Content Placeholder 4">
            <a:extLst>
              <a:ext uri="{FF2B5EF4-FFF2-40B4-BE49-F238E27FC236}">
                <a16:creationId xmlns:a16="http://schemas.microsoft.com/office/drawing/2014/main" id="{A6EF9B92-3A7F-1735-B583-8BB3BD3F03C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409980" y="7445928"/>
            <a:ext cx="3943350" cy="3486150"/>
          </a:xfrm>
          <a:prstGeom prst="rect">
            <a:avLst/>
          </a:prstGeom>
        </p:spPr>
      </p:pic>
      <p:pic>
        <p:nvPicPr>
          <p:cNvPr id="5" name="Graphic 4">
            <a:extLst>
              <a:ext uri="{FF2B5EF4-FFF2-40B4-BE49-F238E27FC236}">
                <a16:creationId xmlns:a16="http://schemas.microsoft.com/office/drawing/2014/main" id="{385A8B3A-53F0-934B-6063-24503AB3E6F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1756" y="8416366"/>
            <a:ext cx="4819522" cy="1715281"/>
          </a:xfrm>
          <a:prstGeom prst="rect">
            <a:avLst/>
          </a:prstGeom>
        </p:spPr>
      </p:pic>
      <p:pic>
        <p:nvPicPr>
          <p:cNvPr id="6" name="Graphic 5">
            <a:extLst>
              <a:ext uri="{FF2B5EF4-FFF2-40B4-BE49-F238E27FC236}">
                <a16:creationId xmlns:a16="http://schemas.microsoft.com/office/drawing/2014/main" id="{87045F4D-376C-0116-F9BD-9953D2D5F03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031278" y="7808789"/>
            <a:ext cx="3292929" cy="3088785"/>
          </a:xfrm>
          <a:prstGeom prst="rect">
            <a:avLst/>
          </a:prstGeom>
        </p:spPr>
      </p:pic>
      <p:sp>
        <p:nvSpPr>
          <p:cNvPr id="8" name="TextBox 7">
            <a:extLst>
              <a:ext uri="{FF2B5EF4-FFF2-40B4-BE49-F238E27FC236}">
                <a16:creationId xmlns:a16="http://schemas.microsoft.com/office/drawing/2014/main" id="{4511890E-B405-4E05-8F2A-07AED6BFEAF6}"/>
              </a:ext>
            </a:extLst>
          </p:cNvPr>
          <p:cNvSpPr txBox="1"/>
          <p:nvPr/>
        </p:nvSpPr>
        <p:spPr>
          <a:xfrm>
            <a:off x="1473628" y="7651491"/>
            <a:ext cx="1168177" cy="369332"/>
          </a:xfrm>
          <a:prstGeom prst="rect">
            <a:avLst/>
          </a:prstGeom>
          <a:noFill/>
        </p:spPr>
        <p:txBody>
          <a:bodyPr wrap="square" rtlCol="0">
            <a:spAutoFit/>
          </a:bodyPr>
          <a:lstStyle/>
          <a:p>
            <a:r>
              <a:rPr lang="en-GB" dirty="0"/>
              <a:t>Strategy</a:t>
            </a:r>
          </a:p>
        </p:txBody>
      </p:sp>
      <p:sp>
        <p:nvSpPr>
          <p:cNvPr id="9" name="TextBox 8">
            <a:extLst>
              <a:ext uri="{FF2B5EF4-FFF2-40B4-BE49-F238E27FC236}">
                <a16:creationId xmlns:a16="http://schemas.microsoft.com/office/drawing/2014/main" id="{E17FBD13-3FD8-1485-17CC-D144596D3207}"/>
              </a:ext>
            </a:extLst>
          </p:cNvPr>
          <p:cNvSpPr txBox="1"/>
          <p:nvPr/>
        </p:nvSpPr>
        <p:spPr>
          <a:xfrm>
            <a:off x="6093653" y="7344696"/>
            <a:ext cx="1076311" cy="369332"/>
          </a:xfrm>
          <a:prstGeom prst="rect">
            <a:avLst/>
          </a:prstGeom>
          <a:noFill/>
        </p:spPr>
        <p:txBody>
          <a:bodyPr wrap="square" rtlCol="0">
            <a:spAutoFit/>
          </a:bodyPr>
          <a:lstStyle/>
          <a:p>
            <a:r>
              <a:rPr lang="en-GB" dirty="0"/>
              <a:t>Façade</a:t>
            </a:r>
          </a:p>
        </p:txBody>
      </p:sp>
      <p:sp>
        <p:nvSpPr>
          <p:cNvPr id="10" name="TextBox 9">
            <a:extLst>
              <a:ext uri="{FF2B5EF4-FFF2-40B4-BE49-F238E27FC236}">
                <a16:creationId xmlns:a16="http://schemas.microsoft.com/office/drawing/2014/main" id="{759B7C36-B41D-6319-EC23-EE676CA91639}"/>
              </a:ext>
            </a:extLst>
          </p:cNvPr>
          <p:cNvSpPr txBox="1"/>
          <p:nvPr/>
        </p:nvSpPr>
        <p:spPr>
          <a:xfrm>
            <a:off x="9838009" y="6975364"/>
            <a:ext cx="1283926" cy="369332"/>
          </a:xfrm>
          <a:prstGeom prst="rect">
            <a:avLst/>
          </a:prstGeom>
          <a:noFill/>
        </p:spPr>
        <p:txBody>
          <a:bodyPr wrap="square" rtlCol="0">
            <a:spAutoFit/>
          </a:bodyPr>
          <a:lstStyle/>
          <a:p>
            <a:r>
              <a:rPr lang="en-GB" dirty="0"/>
              <a:t>Decorator</a:t>
            </a:r>
          </a:p>
        </p:txBody>
      </p:sp>
    </p:spTree>
    <p:extLst>
      <p:ext uri="{BB962C8B-B14F-4D97-AF65-F5344CB8AC3E}">
        <p14:creationId xmlns:p14="http://schemas.microsoft.com/office/powerpoint/2010/main" val="33972910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B334F-A4F0-00AE-EAD7-5D6D4C94E786}"/>
              </a:ext>
            </a:extLst>
          </p:cNvPr>
          <p:cNvSpPr>
            <a:spLocks noGrp="1"/>
          </p:cNvSpPr>
          <p:nvPr>
            <p:ph type="title"/>
          </p:nvPr>
        </p:nvSpPr>
        <p:spPr>
          <a:xfrm>
            <a:off x="337846" y="111483"/>
            <a:ext cx="9692640" cy="841418"/>
          </a:xfrm>
        </p:spPr>
        <p:txBody>
          <a:bodyPr/>
          <a:lstStyle/>
          <a:p>
            <a:r>
              <a:rPr lang="en-GB" dirty="0"/>
              <a:t>Modifying card behaviours</a:t>
            </a:r>
          </a:p>
        </p:txBody>
      </p:sp>
      <p:pic>
        <p:nvPicPr>
          <p:cNvPr id="5" name="Content Placeholder 4">
            <a:extLst>
              <a:ext uri="{FF2B5EF4-FFF2-40B4-BE49-F238E27FC236}">
                <a16:creationId xmlns:a16="http://schemas.microsoft.com/office/drawing/2014/main" id="{EC29D499-CEBC-7574-1D58-D3734507DF2A}"/>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49070" y="2064190"/>
            <a:ext cx="3943350" cy="3486150"/>
          </a:xfrm>
        </p:spPr>
      </p:pic>
      <p:pic>
        <p:nvPicPr>
          <p:cNvPr id="7" name="Graphic 6">
            <a:extLst>
              <a:ext uri="{FF2B5EF4-FFF2-40B4-BE49-F238E27FC236}">
                <a16:creationId xmlns:a16="http://schemas.microsoft.com/office/drawing/2014/main" id="{475846A1-E895-7601-2EED-F5F3B30426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0" y="3244334"/>
            <a:ext cx="4819522" cy="1715281"/>
          </a:xfrm>
          <a:prstGeom prst="rect">
            <a:avLst/>
          </a:prstGeom>
        </p:spPr>
      </p:pic>
      <p:pic>
        <p:nvPicPr>
          <p:cNvPr id="9" name="Graphic 8">
            <a:extLst>
              <a:ext uri="{FF2B5EF4-FFF2-40B4-BE49-F238E27FC236}">
                <a16:creationId xmlns:a16="http://schemas.microsoft.com/office/drawing/2014/main" id="{F4A8C9BB-E6DF-BB4A-7E27-4F2AA46A8BC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199729" y="3657732"/>
            <a:ext cx="3292929" cy="3088785"/>
          </a:xfrm>
          <a:prstGeom prst="rect">
            <a:avLst/>
          </a:prstGeom>
        </p:spPr>
      </p:pic>
      <p:sp>
        <p:nvSpPr>
          <p:cNvPr id="10" name="TextBox 9">
            <a:extLst>
              <a:ext uri="{FF2B5EF4-FFF2-40B4-BE49-F238E27FC236}">
                <a16:creationId xmlns:a16="http://schemas.microsoft.com/office/drawing/2014/main" id="{2764FBD2-3CFC-7EC7-8E4A-0C53122E01B4}"/>
              </a:ext>
            </a:extLst>
          </p:cNvPr>
          <p:cNvSpPr txBox="1"/>
          <p:nvPr/>
        </p:nvSpPr>
        <p:spPr>
          <a:xfrm>
            <a:off x="1261872" y="2479459"/>
            <a:ext cx="1168177" cy="369332"/>
          </a:xfrm>
          <a:prstGeom prst="rect">
            <a:avLst/>
          </a:prstGeom>
          <a:noFill/>
        </p:spPr>
        <p:txBody>
          <a:bodyPr wrap="square" rtlCol="0">
            <a:spAutoFit/>
          </a:bodyPr>
          <a:lstStyle/>
          <a:p>
            <a:r>
              <a:rPr lang="en-GB" dirty="0"/>
              <a:t>Strategy</a:t>
            </a:r>
          </a:p>
        </p:txBody>
      </p:sp>
      <p:sp>
        <p:nvSpPr>
          <p:cNvPr id="11" name="TextBox 10">
            <a:extLst>
              <a:ext uri="{FF2B5EF4-FFF2-40B4-BE49-F238E27FC236}">
                <a16:creationId xmlns:a16="http://schemas.microsoft.com/office/drawing/2014/main" id="{2A309634-62C4-2274-3E46-7F01EB36AA88}"/>
              </a:ext>
            </a:extLst>
          </p:cNvPr>
          <p:cNvSpPr txBox="1"/>
          <p:nvPr/>
        </p:nvSpPr>
        <p:spPr>
          <a:xfrm>
            <a:off x="5262104" y="3193639"/>
            <a:ext cx="1076311" cy="369332"/>
          </a:xfrm>
          <a:prstGeom prst="rect">
            <a:avLst/>
          </a:prstGeom>
          <a:noFill/>
        </p:spPr>
        <p:txBody>
          <a:bodyPr wrap="square" rtlCol="0">
            <a:spAutoFit/>
          </a:bodyPr>
          <a:lstStyle/>
          <a:p>
            <a:r>
              <a:rPr lang="en-GB" dirty="0"/>
              <a:t>Façade</a:t>
            </a:r>
          </a:p>
        </p:txBody>
      </p:sp>
      <p:sp>
        <p:nvSpPr>
          <p:cNvPr id="12" name="TextBox 11">
            <a:extLst>
              <a:ext uri="{FF2B5EF4-FFF2-40B4-BE49-F238E27FC236}">
                <a16:creationId xmlns:a16="http://schemas.microsoft.com/office/drawing/2014/main" id="{BCE25BEE-030C-1ACE-FB97-17D535419EF7}"/>
              </a:ext>
            </a:extLst>
          </p:cNvPr>
          <p:cNvSpPr txBox="1"/>
          <p:nvPr/>
        </p:nvSpPr>
        <p:spPr>
          <a:xfrm>
            <a:off x="8577099" y="1593626"/>
            <a:ext cx="1283926" cy="369332"/>
          </a:xfrm>
          <a:prstGeom prst="rect">
            <a:avLst/>
          </a:prstGeom>
          <a:noFill/>
        </p:spPr>
        <p:txBody>
          <a:bodyPr wrap="square" rtlCol="0">
            <a:spAutoFit/>
          </a:bodyPr>
          <a:lstStyle/>
          <a:p>
            <a:r>
              <a:rPr lang="en-GB" dirty="0"/>
              <a:t>Decorator</a:t>
            </a:r>
          </a:p>
        </p:txBody>
      </p:sp>
      <p:sp>
        <p:nvSpPr>
          <p:cNvPr id="13" name="TextBox 12">
            <a:extLst>
              <a:ext uri="{FF2B5EF4-FFF2-40B4-BE49-F238E27FC236}">
                <a16:creationId xmlns:a16="http://schemas.microsoft.com/office/drawing/2014/main" id="{AF7C4F1B-3B9E-C312-E2DF-4E439C0DD1F2}"/>
              </a:ext>
            </a:extLst>
          </p:cNvPr>
          <p:cNvSpPr txBox="1"/>
          <p:nvPr/>
        </p:nvSpPr>
        <p:spPr>
          <a:xfrm>
            <a:off x="337846" y="1129121"/>
            <a:ext cx="7603635" cy="646331"/>
          </a:xfrm>
          <a:prstGeom prst="rect">
            <a:avLst/>
          </a:prstGeom>
          <a:noFill/>
        </p:spPr>
        <p:txBody>
          <a:bodyPr wrap="square" rtlCol="0">
            <a:spAutoFit/>
          </a:bodyPr>
          <a:lstStyle/>
          <a:p>
            <a:r>
              <a:rPr lang="en-GB" dirty="0"/>
              <a:t>There are 3 suitable patterns that could be used to modify the behaviour of cards</a:t>
            </a:r>
          </a:p>
        </p:txBody>
      </p:sp>
      <p:graphicFrame>
        <p:nvGraphicFramePr>
          <p:cNvPr id="14" name="Table 13">
            <a:extLst>
              <a:ext uri="{FF2B5EF4-FFF2-40B4-BE49-F238E27FC236}">
                <a16:creationId xmlns:a16="http://schemas.microsoft.com/office/drawing/2014/main" id="{0F1C7AB2-30DB-6AEC-ECB3-56C94C244050}"/>
              </a:ext>
            </a:extLst>
          </p:cNvPr>
          <p:cNvGraphicFramePr>
            <a:graphicFrameLocks noGrp="1"/>
          </p:cNvGraphicFramePr>
          <p:nvPr>
            <p:extLst>
              <p:ext uri="{D42A27DB-BD31-4B8C-83A1-F6EECF244321}">
                <p14:modId xmlns:p14="http://schemas.microsoft.com/office/powerpoint/2010/main" val="3739936305"/>
              </p:ext>
            </p:extLst>
          </p:nvPr>
        </p:nvGraphicFramePr>
        <p:xfrm>
          <a:off x="12660502" y="827413"/>
          <a:ext cx="10459212" cy="5471116"/>
        </p:xfrm>
        <a:graphic>
          <a:graphicData uri="http://schemas.openxmlformats.org/drawingml/2006/table">
            <a:tbl>
              <a:tblPr firstRow="1" bandRow="1">
                <a:tableStyleId>{616DA210-FB5B-4158-B5E0-FEB733F419BA}</a:tableStyleId>
              </a:tblPr>
              <a:tblGrid>
                <a:gridCol w="2614803">
                  <a:extLst>
                    <a:ext uri="{9D8B030D-6E8A-4147-A177-3AD203B41FA5}">
                      <a16:colId xmlns:a16="http://schemas.microsoft.com/office/drawing/2014/main" val="2378409951"/>
                    </a:ext>
                  </a:extLst>
                </a:gridCol>
                <a:gridCol w="2614803">
                  <a:extLst>
                    <a:ext uri="{9D8B030D-6E8A-4147-A177-3AD203B41FA5}">
                      <a16:colId xmlns:a16="http://schemas.microsoft.com/office/drawing/2014/main" val="2900017821"/>
                    </a:ext>
                  </a:extLst>
                </a:gridCol>
                <a:gridCol w="2614803">
                  <a:extLst>
                    <a:ext uri="{9D8B030D-6E8A-4147-A177-3AD203B41FA5}">
                      <a16:colId xmlns:a16="http://schemas.microsoft.com/office/drawing/2014/main" val="1655443910"/>
                    </a:ext>
                  </a:extLst>
                </a:gridCol>
                <a:gridCol w="2614803">
                  <a:extLst>
                    <a:ext uri="{9D8B030D-6E8A-4147-A177-3AD203B41FA5}">
                      <a16:colId xmlns:a16="http://schemas.microsoft.com/office/drawing/2014/main" val="1468355571"/>
                    </a:ext>
                  </a:extLst>
                </a:gridCol>
              </a:tblGrid>
              <a:tr h="1002019">
                <a:tc>
                  <a:txBody>
                    <a:bodyPr/>
                    <a:lstStyle/>
                    <a:p>
                      <a:pPr algn="ctr"/>
                      <a:r>
                        <a:rPr lang="en-GB" dirty="0"/>
                        <a:t>Property</a:t>
                      </a:r>
                    </a:p>
                  </a:txBody>
                  <a:tcPr anchor="ctr"/>
                </a:tc>
                <a:tc>
                  <a:txBody>
                    <a:bodyPr/>
                    <a:lstStyle/>
                    <a:p>
                      <a:pPr algn="ctr"/>
                      <a:r>
                        <a:rPr lang="en-GB" dirty="0"/>
                        <a:t>Strategy</a:t>
                      </a:r>
                    </a:p>
                  </a:txBody>
                  <a:tcPr anchor="ctr"/>
                </a:tc>
                <a:tc>
                  <a:txBody>
                    <a:bodyPr/>
                    <a:lstStyle/>
                    <a:p>
                      <a:pPr algn="ctr"/>
                      <a:r>
                        <a:rPr lang="en-GB" dirty="0"/>
                        <a:t>Façade</a:t>
                      </a:r>
                    </a:p>
                  </a:txBody>
                  <a:tcPr anchor="ctr"/>
                </a:tc>
                <a:tc>
                  <a:txBody>
                    <a:bodyPr/>
                    <a:lstStyle/>
                    <a:p>
                      <a:pPr algn="ctr"/>
                      <a:r>
                        <a:rPr lang="en-GB" dirty="0"/>
                        <a:t>Decorator</a:t>
                      </a:r>
                    </a:p>
                  </a:txBody>
                  <a:tcPr anchor="ctr"/>
                </a:tc>
                <a:extLst>
                  <a:ext uri="{0D108BD9-81ED-4DB2-BD59-A6C34878D82A}">
                    <a16:rowId xmlns:a16="http://schemas.microsoft.com/office/drawing/2014/main" val="1619587241"/>
                  </a:ext>
                </a:extLst>
              </a:tr>
              <a:tr h="1002019">
                <a:tc>
                  <a:txBody>
                    <a:bodyPr/>
                    <a:lstStyle/>
                    <a:p>
                      <a:pPr algn="ctr"/>
                      <a:r>
                        <a:rPr lang="en-GB" dirty="0"/>
                        <a:t>Complexity to construct</a:t>
                      </a:r>
                    </a:p>
                  </a:txBody>
                  <a:tcPr anchor="ctr"/>
                </a:tc>
                <a:tc>
                  <a:txBody>
                    <a:bodyPr/>
                    <a:lstStyle/>
                    <a:p>
                      <a:pPr algn="ctr"/>
                      <a:r>
                        <a:rPr lang="en-GB" dirty="0"/>
                        <a:t>Just need reference to the manager</a:t>
                      </a:r>
                    </a:p>
                  </a:txBody>
                  <a:tcPr anchor="ctr"/>
                </a:tc>
                <a:tc>
                  <a:txBody>
                    <a:bodyPr/>
                    <a:lstStyle/>
                    <a:p>
                      <a:pPr algn="ctr"/>
                      <a:r>
                        <a:rPr lang="en-GB" dirty="0"/>
                        <a:t>Construct Correct Strategy</a:t>
                      </a:r>
                    </a:p>
                  </a:txBody>
                  <a:tcPr anchor="ctr"/>
                </a:tc>
                <a:tc>
                  <a:txBody>
                    <a:bodyPr/>
                    <a:lstStyle/>
                    <a:p>
                      <a:pPr algn="ctr"/>
                      <a:r>
                        <a:rPr lang="en-GB" dirty="0"/>
                        <a:t>Hard Mode</a:t>
                      </a:r>
                    </a:p>
                  </a:txBody>
                  <a:tcPr anchor="ctr"/>
                </a:tc>
                <a:extLst>
                  <a:ext uri="{0D108BD9-81ED-4DB2-BD59-A6C34878D82A}">
                    <a16:rowId xmlns:a16="http://schemas.microsoft.com/office/drawing/2014/main" val="1253166858"/>
                  </a:ext>
                </a:extLst>
              </a:tr>
              <a:tr h="1002019">
                <a:tc>
                  <a:txBody>
                    <a:bodyPr/>
                    <a:lstStyle/>
                    <a:p>
                      <a:pPr algn="ctr"/>
                      <a:r>
                        <a:rPr lang="en-GB" dirty="0"/>
                        <a:t>Maintainability</a:t>
                      </a:r>
                    </a:p>
                  </a:txBody>
                  <a:tcPr anchor="ctr"/>
                </a:tc>
                <a:tc>
                  <a:txBody>
                    <a:bodyPr/>
                    <a:lstStyle/>
                    <a:p>
                      <a:pPr algn="ctr"/>
                      <a:r>
                        <a:rPr lang="en-GB" dirty="0"/>
                        <a:t>Manger Class Could Get Overly Spaghetti</a:t>
                      </a:r>
                    </a:p>
                  </a:txBody>
                  <a:tcPr anchor="ctr"/>
                </a:tc>
                <a:tc>
                  <a:txBody>
                    <a:bodyPr/>
                    <a:lstStyle/>
                    <a:p>
                      <a:pPr algn="ctr"/>
                      <a:r>
                        <a:rPr lang="en-GB" dirty="0"/>
                        <a:t>Fair</a:t>
                      </a:r>
                    </a:p>
                  </a:txBody>
                  <a:tcPr anchor="ctr"/>
                </a:tc>
                <a:tc>
                  <a:txBody>
                    <a:bodyPr/>
                    <a:lstStyle/>
                    <a:p>
                      <a:pPr algn="ctr"/>
                      <a:r>
                        <a:rPr lang="en-GB" dirty="0"/>
                        <a:t>Very Flexible As Multiple Strategies Can Be Used At Once</a:t>
                      </a:r>
                    </a:p>
                  </a:txBody>
                  <a:tcPr anchor="ctr"/>
                </a:tc>
                <a:extLst>
                  <a:ext uri="{0D108BD9-81ED-4DB2-BD59-A6C34878D82A}">
                    <a16:rowId xmlns:a16="http://schemas.microsoft.com/office/drawing/2014/main" val="1923126134"/>
                  </a:ext>
                </a:extLst>
              </a:tr>
              <a:tr h="1002019">
                <a:tc>
                  <a:txBody>
                    <a:bodyPr/>
                    <a:lstStyle/>
                    <a:p>
                      <a:pPr algn="ctr"/>
                      <a:r>
                        <a:rPr lang="en-GB" dirty="0"/>
                        <a:t>Debuggability</a:t>
                      </a:r>
                    </a:p>
                  </a:txBody>
                  <a:tcPr anchor="ctr"/>
                </a:tc>
                <a:tc>
                  <a:txBody>
                    <a:bodyPr/>
                    <a:lstStyle/>
                    <a:p>
                      <a:pPr algn="ctr"/>
                      <a:r>
                        <a:rPr lang="en-GB" dirty="0"/>
                        <a:t>Excellent, All Concrete Classes</a:t>
                      </a:r>
                    </a:p>
                  </a:txBody>
                  <a:tcPr anchor="ctr"/>
                </a:tc>
                <a:tc>
                  <a:txBody>
                    <a:bodyPr/>
                    <a:lstStyle/>
                    <a:p>
                      <a:pPr algn="ctr"/>
                      <a:r>
                        <a:rPr lang="en-GB" dirty="0"/>
                        <a:t>Fair, Simple Point Of Abstraction</a:t>
                      </a:r>
                    </a:p>
                  </a:txBody>
                  <a:tcPr anchor="ctr"/>
                </a:tc>
                <a:tc>
                  <a:txBody>
                    <a:bodyPr/>
                    <a:lstStyle/>
                    <a:p>
                      <a:pPr algn="ctr"/>
                      <a:r>
                        <a:rPr lang="en-GB" dirty="0"/>
                        <a:t>Hard, A Problem Could Be In One Of The Many Decorators</a:t>
                      </a:r>
                    </a:p>
                  </a:txBody>
                  <a:tcPr anchor="ctr"/>
                </a:tc>
                <a:extLst>
                  <a:ext uri="{0D108BD9-81ED-4DB2-BD59-A6C34878D82A}">
                    <a16:rowId xmlns:a16="http://schemas.microsoft.com/office/drawing/2014/main" val="1391551679"/>
                  </a:ext>
                </a:extLst>
              </a:tr>
              <a:tr h="1002019">
                <a:tc>
                  <a:txBody>
                    <a:bodyPr/>
                    <a:lstStyle/>
                    <a:p>
                      <a:pPr algn="ctr"/>
                      <a:r>
                        <a:rPr lang="en-GB" dirty="0"/>
                        <a:t>Good For</a:t>
                      </a:r>
                    </a:p>
                  </a:txBody>
                  <a:tcPr anchor="ctr"/>
                </a:tc>
                <a:tc>
                  <a:txBody>
                    <a:bodyPr/>
                    <a:lstStyle/>
                    <a:p>
                      <a:pPr algn="ctr"/>
                      <a:r>
                        <a:rPr lang="en-GB" dirty="0"/>
                        <a:t>Switching Between Few Well Defined Paths (E.G. Switching Between Wi-Fi/Ethernet)</a:t>
                      </a:r>
                    </a:p>
                  </a:txBody>
                  <a:tcPr anchor="ctr"/>
                </a:tc>
                <a:tc>
                  <a:txBody>
                    <a:bodyPr/>
                    <a:lstStyle/>
                    <a:p>
                      <a:pPr algn="ctr"/>
                      <a:r>
                        <a:rPr lang="en-GB" dirty="0"/>
                        <a:t>Switch Between Many Similar Classes that have common Functionality (E.G. Hardware </a:t>
                      </a:r>
                      <a:r>
                        <a:rPr lang="en-GB" dirty="0" err="1"/>
                        <a:t>Controll</a:t>
                      </a:r>
                      <a:r>
                        <a:rPr lang="en-GB" dirty="0"/>
                        <a:t>) </a:t>
                      </a:r>
                    </a:p>
                  </a:txBody>
                  <a:tcPr anchor="ctr"/>
                </a:tc>
                <a:tc>
                  <a:txBody>
                    <a:bodyPr/>
                    <a:lstStyle/>
                    <a:p>
                      <a:pPr algn="ctr"/>
                      <a:r>
                        <a:rPr lang="en-GB" dirty="0"/>
                        <a:t>Extend The Functionality Of A Existing System (E.G. Decoration Saving A file With Encryption )</a:t>
                      </a:r>
                    </a:p>
                  </a:txBody>
                  <a:tcPr anchor="ctr"/>
                </a:tc>
                <a:extLst>
                  <a:ext uri="{0D108BD9-81ED-4DB2-BD59-A6C34878D82A}">
                    <a16:rowId xmlns:a16="http://schemas.microsoft.com/office/drawing/2014/main" val="1638854695"/>
                  </a:ext>
                </a:extLst>
              </a:tr>
            </a:tbl>
          </a:graphicData>
        </a:graphic>
      </p:graphicFrame>
    </p:spTree>
    <p:extLst>
      <p:ext uri="{BB962C8B-B14F-4D97-AF65-F5344CB8AC3E}">
        <p14:creationId xmlns:p14="http://schemas.microsoft.com/office/powerpoint/2010/main" val="1174422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View">
  <a:themeElements>
    <a:clrScheme name="View">
      <a:dk1>
        <a:sysClr val="windowText" lastClr="000000"/>
      </a:dk1>
      <a:lt1>
        <a:sysClr val="window" lastClr="FFFFFF"/>
      </a:lt1>
      <a:dk2>
        <a:srgbClr val="564B3C"/>
      </a:dk2>
      <a:lt2>
        <a:srgbClr val="ECEDD1"/>
      </a:lt2>
      <a:accent1>
        <a:srgbClr val="93A299"/>
      </a:accent1>
      <a:accent2>
        <a:srgbClr val="CB4B30"/>
      </a:accent2>
      <a:accent3>
        <a:srgbClr val="B5AE53"/>
      </a:accent3>
      <a:accent4>
        <a:srgbClr val="6F6A7A"/>
      </a:accent4>
      <a:accent5>
        <a:srgbClr val="E8B54D"/>
      </a:accent5>
      <a:accent6>
        <a:srgbClr val="8A7952"/>
      </a:accent6>
      <a:hlink>
        <a:srgbClr val="9F9F0B"/>
      </a:hlink>
      <a:folHlink>
        <a:srgbClr val="B2B2B2"/>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3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866257B-E5CE-4C43-9210-F2DE76BE10B5}"/>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AD5A92A686A8E4082BC357CE9271F36" ma:contentTypeVersion="16" ma:contentTypeDescription="Create a new document." ma:contentTypeScope="" ma:versionID="c6857c9b3483872612ae9f79ae3e63dd">
  <xsd:schema xmlns:xsd="http://www.w3.org/2001/XMLSchema" xmlns:xs="http://www.w3.org/2001/XMLSchema" xmlns:p="http://schemas.microsoft.com/office/2006/metadata/properties" xmlns:ns3="3dd07362-74b5-4560-a999-b70f5732b0eb" xmlns:ns4="1ec6798a-8428-4bf5-9649-edf14ff32686" targetNamespace="http://schemas.microsoft.com/office/2006/metadata/properties" ma:root="true" ma:fieldsID="4401da3860473dad07af6a3ca4a37eed" ns3:_="" ns4:_="">
    <xsd:import namespace="3dd07362-74b5-4560-a999-b70f5732b0eb"/>
    <xsd:import namespace="1ec6798a-8428-4bf5-9649-edf14ff32686"/>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element ref="ns3:MediaLengthInSeconds"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dd07362-74b5-4560-a999-b70f5732b0e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_activity" ma:index="20" nillable="true" ma:displayName="_activity" ma:hidden="true" ma:internalName="_activity">
      <xsd:simpleType>
        <xsd:restriction base="dms:Note"/>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ystemTags" ma:index="22" nillable="true" ma:displayName="MediaServiceSystemTags" ma:hidden="true" ma:internalName="MediaServiceSystemTags" ma:readOnly="true">
      <xsd:simpleType>
        <xsd:restriction base="dms:Note"/>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ec6798a-8428-4bf5-9649-edf14ff3268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3dd07362-74b5-4560-a999-b70f5732b0eb" xsi:nil="true"/>
  </documentManagement>
</p:properties>
</file>

<file path=customXml/itemProps1.xml><?xml version="1.0" encoding="utf-8"?>
<ds:datastoreItem xmlns:ds="http://schemas.openxmlformats.org/officeDocument/2006/customXml" ds:itemID="{65B8CD23-5C0B-4533-90B5-7979745758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dd07362-74b5-4560-a999-b70f5732b0eb"/>
    <ds:schemaRef ds:uri="1ec6798a-8428-4bf5-9649-edf14ff3268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1AB637-7EC2-4A4E-B540-09F156C6C53D}">
  <ds:schemaRefs>
    <ds:schemaRef ds:uri="http://schemas.microsoft.com/sharepoint/v3/contenttype/forms"/>
  </ds:schemaRefs>
</ds:datastoreItem>
</file>

<file path=customXml/itemProps3.xml><?xml version="1.0" encoding="utf-8"?>
<ds:datastoreItem xmlns:ds="http://schemas.openxmlformats.org/officeDocument/2006/customXml" ds:itemID="{A36E5E06-C61D-47DF-833A-C0774CB222D4}">
  <ds:schemaRefs>
    <ds:schemaRef ds:uri="http://schemas.openxmlformats.org/package/2006/metadata/core-properties"/>
    <ds:schemaRef ds:uri="http://schemas.microsoft.com/office/2006/documentManagement/types"/>
    <ds:schemaRef ds:uri="3dd07362-74b5-4560-a999-b70f5732b0eb"/>
    <ds:schemaRef ds:uri="http://purl.org/dc/terms/"/>
    <ds:schemaRef ds:uri="http://www.w3.org/XML/1998/namespace"/>
    <ds:schemaRef ds:uri="http://purl.org/dc/elements/1.1/"/>
    <ds:schemaRef ds:uri="http://purl.org/dc/dcmitype/"/>
    <ds:schemaRef ds:uri="http://schemas.microsoft.com/office/infopath/2007/PartnerControls"/>
    <ds:schemaRef ds:uri="1ec6798a-8428-4bf5-9649-edf14ff32686"/>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TM03457515[[fn=View]]</Template>
  <TotalTime>1220</TotalTime>
  <Words>824</Words>
  <Application>Microsoft Office PowerPoint</Application>
  <PresentationFormat>Widescreen</PresentationFormat>
  <Paragraphs>90</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Century Schoolbook</vt:lpstr>
      <vt:lpstr>Wingdings 2</vt:lpstr>
      <vt:lpstr>View</vt:lpstr>
      <vt:lpstr>Pocket Beasts Design review</vt:lpstr>
      <vt:lpstr>Aims of presentation</vt:lpstr>
      <vt:lpstr>Current Design:  Let’s have a looks at what’s not the best</vt:lpstr>
      <vt:lpstr>MainClass  Too much responsibility!  - Display game - User Interaction - Game Logic - Players - Decks       </vt:lpstr>
      <vt:lpstr>MainClass  Too much responsibility!  - Display game - User Interaction - Game Logic - Players - Decks       </vt:lpstr>
      <vt:lpstr>Player:  Player know too much about the game.   Not all games will have the same attributes for the players          </vt:lpstr>
      <vt:lpstr>Card Containers:  Lack of Abstraction  Many class having duplicated methods  Violates D.R.Y (Don’t Repeat Yourself) principles         </vt:lpstr>
      <vt:lpstr>Card:  Class is okay however very rigid  It assumes all cards work in the same way and cards never change their properties         </vt:lpstr>
      <vt:lpstr>Modifying card behaviours</vt:lpstr>
      <vt:lpstr>Let’s compare these:</vt:lpstr>
      <vt:lpstr>Time To Get To Work!</vt:lpstr>
      <vt:lpstr>Let’s Start Bottom Up</vt:lpstr>
      <vt:lpstr>Let’s swap the card out for an interface with a concrete implementation</vt:lpstr>
      <vt:lpstr>We will now add our decorator pattern</vt:lpstr>
      <vt:lpstr>Abstract the complexity of creation to the factory</vt:lpstr>
      <vt:lpstr>Let’s look at the bigger picture  Good, but we are not done..</vt:lpstr>
      <vt:lpstr>Abstract the complexity of creation to the factory</vt:lpstr>
      <vt:lpstr>At the end of the day all players have many cards so we can model this as a “Deck”  However, we will need to place these cards into different “Stacks”</vt:lpstr>
      <vt:lpstr>We can create containers that can contain many cards in a deck  However, we might need to sort or shuffle these stacks</vt:lpstr>
      <vt:lpstr>We can create containers that can contain many cards in a deck  However, we might need to sort or shuffle these stacks</vt:lpstr>
      <vt:lpstr>Now we are getting there:  Very extendable, but at the cost of complexity  Final battle is to unburden the main class</vt:lpstr>
      <vt:lpstr>This is a big task so let’s start from the top this time  Let’s start with a Game with players and give the game ability to create the game stacks and cards</vt:lpstr>
      <vt:lpstr>However, we need a way to display the game to the player so we can add a display. This removes responsibility from the player class to the game implementation</vt:lpstr>
      <vt:lpstr>Some Implementation can be added for the current game mode and the console display. This makes the only responsibility for the main class is to create the correct game type with the correct display</vt:lpstr>
      <vt:lpstr>With adding it all back to gather we are left with this.  This design is extremely complex however provides great flexibility for future modifications.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Pocket Beasts Design review</dc:title>
  <dc:creator>Kuno De Leeuw-kent</dc:creator>
  <cp:lastModifiedBy>Kuno de Leeuw-Kent</cp:lastModifiedBy>
  <cp:revision>2</cp:revision>
  <dcterms:created xsi:type="dcterms:W3CDTF">2024-02-26T20:01:09Z</dcterms:created>
  <dcterms:modified xsi:type="dcterms:W3CDTF">2024-03-05T21:09:34Z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0x0101008AD5A92A686A8E4082BC357CE9271F36</vt:lpwstr>
  </property>
</Properties>
</file>