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3" r:id="rId6"/>
    <p:sldMasterId id="2147483695" r:id="rId7"/>
    <p:sldMasterId id="2147483707" r:id="rId8"/>
  </p:sldMasterIdLst>
  <p:notesMasterIdLst>
    <p:notesMasterId r:id="rId46"/>
  </p:notesMasterIdLst>
  <p:handoutMasterIdLst>
    <p:handoutMasterId r:id="rId47"/>
  </p:handoutMasterIdLst>
  <p:sldIdLst>
    <p:sldId id="301" r:id="rId9"/>
    <p:sldId id="257" r:id="rId10"/>
    <p:sldId id="317" r:id="rId11"/>
    <p:sldId id="318" r:id="rId12"/>
    <p:sldId id="322" r:id="rId13"/>
    <p:sldId id="321" r:id="rId14"/>
    <p:sldId id="320" r:id="rId15"/>
    <p:sldId id="319"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79" r:id="rId32"/>
    <p:sldId id="258" r:id="rId33"/>
    <p:sldId id="302" r:id="rId34"/>
    <p:sldId id="303" r:id="rId35"/>
    <p:sldId id="304" r:id="rId36"/>
    <p:sldId id="305" r:id="rId37"/>
    <p:sldId id="306" r:id="rId38"/>
    <p:sldId id="314" r:id="rId39"/>
    <p:sldId id="307" r:id="rId40"/>
    <p:sldId id="308" r:id="rId41"/>
    <p:sldId id="315" r:id="rId42"/>
    <p:sldId id="309" r:id="rId43"/>
    <p:sldId id="310" r:id="rId44"/>
    <p:sldId id="31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A65184-3F40-4D59-AC45-D9FF1B871F98}">
          <p14:sldIdLst/>
        </p14:section>
        <p14:section name="Intro" id="{EA76D72A-9BC0-46A8-A705-448B409FA517}">
          <p14:sldIdLst>
            <p14:sldId id="301"/>
            <p14:sldId id="257"/>
            <p14:sldId id="317"/>
            <p14:sldId id="318"/>
            <p14:sldId id="322"/>
            <p14:sldId id="321"/>
            <p14:sldId id="320"/>
            <p14:sldId id="319"/>
            <p14:sldId id="278"/>
            <p14:sldId id="280"/>
            <p14:sldId id="281"/>
            <p14:sldId id="282"/>
            <p14:sldId id="283"/>
            <p14:sldId id="284"/>
            <p14:sldId id="285"/>
            <p14:sldId id="286"/>
            <p14:sldId id="287"/>
            <p14:sldId id="288"/>
            <p14:sldId id="289"/>
            <p14:sldId id="290"/>
            <p14:sldId id="291"/>
            <p14:sldId id="292"/>
            <p14:sldId id="293"/>
            <p14:sldId id="279"/>
          </p14:sldIdLst>
        </p14:section>
        <p14:section name="Lesson 1 Creating Windows with Over" id="{2170A072-C6E7-4EF4-B640-4BA152A34F01}">
          <p14:sldIdLst>
            <p14:sldId id="258"/>
            <p14:sldId id="302"/>
            <p14:sldId id="303"/>
            <p14:sldId id="304"/>
            <p14:sldId id="305"/>
            <p14:sldId id="306"/>
            <p14:sldId id="314"/>
            <p14:sldId id="307"/>
            <p14:sldId id="308"/>
            <p14:sldId id="315"/>
            <p14:sldId id="309"/>
            <p14:sldId id="310"/>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4F514-B574-41FC-AC32-5ACCC4A30EAC}" v="129" dt="2022-04-04T17:58:0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809" autoAdjust="0"/>
  </p:normalViewPr>
  <p:slideViewPr>
    <p:cSldViewPr snapToGrid="0">
      <p:cViewPr varScale="1">
        <p:scale>
          <a:sx n="65" d="100"/>
          <a:sy n="65" d="100"/>
        </p:scale>
        <p:origin x="1186" y="53"/>
      </p:cViewPr>
      <p:guideLst/>
    </p:cSldViewPr>
  </p:slideViewPr>
  <p:notesTextViewPr>
    <p:cViewPr>
      <p:scale>
        <a:sx n="1" d="1"/>
        <a:sy n="1" d="1"/>
      </p:scale>
      <p:origin x="0" y="0"/>
    </p:cViewPr>
  </p:notesTextViewPr>
  <p:notesViewPr>
    <p:cSldViewPr snapToGrid="0">
      <p:cViewPr varScale="1">
        <p:scale>
          <a:sx n="60" d="100"/>
          <a:sy n="60" d="100"/>
        </p:scale>
        <p:origin x="2410"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kor, Vishalkumar" userId="S::v.thakor@tees.ac.uk::6e2fb8c0-a198-4f33-97ef-fc2210e4008c" providerId="AD" clId="Web-{E9A4F514-B574-41FC-AC32-5ACCC4A30EAC}"/>
    <pc:docChg chg="addSld modSld modSection">
      <pc:chgData name="Thakor, Vishalkumar" userId="S::v.thakor@tees.ac.uk::6e2fb8c0-a198-4f33-97ef-fc2210e4008c" providerId="AD" clId="Web-{E9A4F514-B574-41FC-AC32-5ACCC4A30EAC}" dt="2022-04-04T17:58:07.625" v="118" actId="20577"/>
      <pc:docMkLst>
        <pc:docMk/>
      </pc:docMkLst>
      <pc:sldChg chg="modSp new">
        <pc:chgData name="Thakor, Vishalkumar" userId="S::v.thakor@tees.ac.uk::6e2fb8c0-a198-4f33-97ef-fc2210e4008c" providerId="AD" clId="Web-{E9A4F514-B574-41FC-AC32-5ACCC4A30EAC}" dt="2022-04-04T17:54:13.416" v="101" actId="20577"/>
        <pc:sldMkLst>
          <pc:docMk/>
          <pc:sldMk cId="2605084310" sldId="317"/>
        </pc:sldMkLst>
        <pc:spChg chg="mod">
          <ac:chgData name="Thakor, Vishalkumar" userId="S::v.thakor@tees.ac.uk::6e2fb8c0-a198-4f33-97ef-fc2210e4008c" providerId="AD" clId="Web-{E9A4F514-B574-41FC-AC32-5ACCC4A30EAC}" dt="2022-04-04T17:45:45.060" v="48" actId="20577"/>
          <ac:spMkLst>
            <pc:docMk/>
            <pc:sldMk cId="2605084310" sldId="317"/>
            <ac:spMk id="2" creationId="{2A055DA6-A680-E55D-399B-36C5938F411B}"/>
          </ac:spMkLst>
        </pc:spChg>
        <pc:spChg chg="mod">
          <ac:chgData name="Thakor, Vishalkumar" userId="S::v.thakor@tees.ac.uk::6e2fb8c0-a198-4f33-97ef-fc2210e4008c" providerId="AD" clId="Web-{E9A4F514-B574-41FC-AC32-5ACCC4A30EAC}" dt="2022-04-04T17:54:13.416" v="101" actId="20577"/>
          <ac:spMkLst>
            <pc:docMk/>
            <pc:sldMk cId="2605084310" sldId="317"/>
            <ac:spMk id="3" creationId="{969E2883-CD0E-F0DB-FDF1-EEFF24602926}"/>
          </ac:spMkLst>
        </pc:spChg>
      </pc:sldChg>
      <pc:sldChg chg="addSp delSp modSp new">
        <pc:chgData name="Thakor, Vishalkumar" userId="S::v.thakor@tees.ac.uk::6e2fb8c0-a198-4f33-97ef-fc2210e4008c" providerId="AD" clId="Web-{E9A4F514-B574-41FC-AC32-5ACCC4A30EAC}" dt="2022-04-04T17:58:07.625" v="118" actId="20577"/>
        <pc:sldMkLst>
          <pc:docMk/>
          <pc:sldMk cId="1816250535" sldId="318"/>
        </pc:sldMkLst>
        <pc:spChg chg="mod">
          <ac:chgData name="Thakor, Vishalkumar" userId="S::v.thakor@tees.ac.uk::6e2fb8c0-a198-4f33-97ef-fc2210e4008c" providerId="AD" clId="Web-{E9A4F514-B574-41FC-AC32-5ACCC4A30EAC}" dt="2022-04-04T17:47:32.766" v="54" actId="20577"/>
          <ac:spMkLst>
            <pc:docMk/>
            <pc:sldMk cId="1816250535" sldId="318"/>
            <ac:spMk id="2" creationId="{115385C9-74E6-5C9D-D6F8-4BBD302553B5}"/>
          </ac:spMkLst>
        </pc:spChg>
        <pc:spChg chg="del mod">
          <ac:chgData name="Thakor, Vishalkumar" userId="S::v.thakor@tees.ac.uk::6e2fb8c0-a198-4f33-97ef-fc2210e4008c" providerId="AD" clId="Web-{E9A4F514-B574-41FC-AC32-5ACCC4A30EAC}" dt="2022-04-04T17:56:38.701" v="102"/>
          <ac:spMkLst>
            <pc:docMk/>
            <pc:sldMk cId="1816250535" sldId="318"/>
            <ac:spMk id="3" creationId="{7C97039F-F455-5C48-49AD-EFB49AE911FA}"/>
          </ac:spMkLst>
        </pc:spChg>
        <pc:spChg chg="add mod">
          <ac:chgData name="Thakor, Vishalkumar" userId="S::v.thakor@tees.ac.uk::6e2fb8c0-a198-4f33-97ef-fc2210e4008c" providerId="AD" clId="Web-{E9A4F514-B574-41FC-AC32-5ACCC4A30EAC}" dt="2022-04-04T17:48:19.345" v="71" actId="20577"/>
          <ac:spMkLst>
            <pc:docMk/>
            <pc:sldMk cId="1816250535" sldId="318"/>
            <ac:spMk id="4" creationId="{8C0BCE7C-4131-A728-42D7-AF3A3A5B4BC8}"/>
          </ac:spMkLst>
        </pc:spChg>
        <pc:spChg chg="add mod">
          <ac:chgData name="Thakor, Vishalkumar" userId="S::v.thakor@tees.ac.uk::6e2fb8c0-a198-4f33-97ef-fc2210e4008c" providerId="AD" clId="Web-{E9A4F514-B574-41FC-AC32-5ACCC4A30EAC}" dt="2022-04-04T17:49:14.878" v="80" actId="1076"/>
          <ac:spMkLst>
            <pc:docMk/>
            <pc:sldMk cId="1816250535" sldId="318"/>
            <ac:spMk id="6" creationId="{7AD05B5B-5EE6-79C6-0216-F21863111C72}"/>
          </ac:spMkLst>
        </pc:spChg>
        <pc:spChg chg="add del mod">
          <ac:chgData name="Thakor, Vishalkumar" userId="S::v.thakor@tees.ac.uk::6e2fb8c0-a198-4f33-97ef-fc2210e4008c" providerId="AD" clId="Web-{E9A4F514-B574-41FC-AC32-5ACCC4A30EAC}" dt="2022-04-04T17:56:42.139" v="103"/>
          <ac:spMkLst>
            <pc:docMk/>
            <pc:sldMk cId="1816250535" sldId="318"/>
            <ac:spMk id="9" creationId="{F92AE26F-3A52-2E58-92A1-0554901961A3}"/>
          </ac:spMkLst>
        </pc:spChg>
        <pc:spChg chg="add mod">
          <ac:chgData name="Thakor, Vishalkumar" userId="S::v.thakor@tees.ac.uk::6e2fb8c0-a198-4f33-97ef-fc2210e4008c" providerId="AD" clId="Web-{E9A4F514-B574-41FC-AC32-5ACCC4A30EAC}" dt="2022-04-04T17:57:00.186" v="110" actId="1076"/>
          <ac:spMkLst>
            <pc:docMk/>
            <pc:sldMk cId="1816250535" sldId="318"/>
            <ac:spMk id="10" creationId="{4F79F762-6FAC-3128-8D43-F4A400C790A6}"/>
          </ac:spMkLst>
        </pc:spChg>
        <pc:spChg chg="add mod">
          <ac:chgData name="Thakor, Vishalkumar" userId="S::v.thakor@tees.ac.uk::6e2fb8c0-a198-4f33-97ef-fc2210e4008c" providerId="AD" clId="Web-{E9A4F514-B574-41FC-AC32-5ACCC4A30EAC}" dt="2022-04-04T17:58:07.625" v="118" actId="20577"/>
          <ac:spMkLst>
            <pc:docMk/>
            <pc:sldMk cId="1816250535" sldId="318"/>
            <ac:spMk id="12" creationId="{07338A5C-0216-136D-0669-37F92A4BE9F4}"/>
          </ac:spMkLst>
        </pc:spChg>
        <pc:picChg chg="add mod">
          <ac:chgData name="Thakor, Vishalkumar" userId="S::v.thakor@tees.ac.uk::6e2fb8c0-a198-4f33-97ef-fc2210e4008c" providerId="AD" clId="Web-{E9A4F514-B574-41FC-AC32-5ACCC4A30EAC}" dt="2022-04-04T17:48:38.471" v="73" actId="1076"/>
          <ac:picMkLst>
            <pc:docMk/>
            <pc:sldMk cId="1816250535" sldId="318"/>
            <ac:picMk id="5" creationId="{F1A3D76F-D078-2941-F38C-C2CECE671C0E}"/>
          </ac:picMkLst>
        </pc:picChg>
        <pc:picChg chg="add mod">
          <ac:chgData name="Thakor, Vishalkumar" userId="S::v.thakor@tees.ac.uk::6e2fb8c0-a198-4f33-97ef-fc2210e4008c" providerId="AD" clId="Web-{E9A4F514-B574-41FC-AC32-5ACCC4A30EAC}" dt="2022-04-04T17:49:35.363" v="82" actId="1076"/>
          <ac:picMkLst>
            <pc:docMk/>
            <pc:sldMk cId="1816250535" sldId="318"/>
            <ac:picMk id="7" creationId="{D5376E54-20ED-0E42-4ADD-952901FD6CD2}"/>
          </ac:picMkLst>
        </pc:picChg>
        <pc:picChg chg="add mod">
          <ac:chgData name="Thakor, Vishalkumar" userId="S::v.thakor@tees.ac.uk::6e2fb8c0-a198-4f33-97ef-fc2210e4008c" providerId="AD" clId="Web-{E9A4F514-B574-41FC-AC32-5ACCC4A30EAC}" dt="2022-04-04T17:57:21.546" v="112" actId="1076"/>
          <ac:picMkLst>
            <pc:docMk/>
            <pc:sldMk cId="1816250535" sldId="318"/>
            <ac:picMk id="11" creationId="{803669F3-25A4-2387-14C5-9EAB06B5892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8325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237698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69328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 is for descending order</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ASC is for ascending order</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Demo the ASC version as well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1316633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53519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62149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1155139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516849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52720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217565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4216697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132356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281164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397011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a:t>If you are comfortable with execution plans and feel that the class won’t be too confused, consider displaying and comparing the execution plans from the UNION example in this topic and the UNION ALL example in the next one.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39089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3124F-962F-4F11-88AC-8D9E6B70496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20761B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8: Using Built-In Functions</a:t>
            </a:r>
          </a:p>
        </p:txBody>
      </p:sp>
    </p:spTree>
    <p:extLst>
      <p:ext uri="{BB962C8B-B14F-4D97-AF65-F5344CB8AC3E}">
        <p14:creationId xmlns:p14="http://schemas.microsoft.com/office/powerpoint/2010/main" val="1489360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887363"/>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593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55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2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93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545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546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590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9506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1574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275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1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5310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64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009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81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8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8598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212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467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267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05186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9588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809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2285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8493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2932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2140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2280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9788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37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8129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922016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0948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8476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7157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78528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0957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4816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9440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299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06909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8238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20617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638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26402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357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58001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98057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22293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32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3621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5650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07449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72833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6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6885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52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theme" Target="../theme/theme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Lst>
  <p:hf hdr="0" dt="0"/>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6287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343034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933107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22725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hyperlink" Target="https://www.sqlservertutorial.net/sql-server-window-functions/" TargetMode="External"/><Relationship Id="rId2" Type="http://schemas.openxmlformats.org/officeDocument/2006/relationships/hyperlink" Target="https://docs.microsoft.com/en-us/sql/t-sql/queries/select-over-clause-transact-sql?view=sql-server-ver15" TargetMode="External"/><Relationship Id="rId1" Type="http://schemas.openxmlformats.org/officeDocument/2006/relationships/slideLayout" Target="../slideLayouts/slideLayout52.xml"/><Relationship Id="rId5" Type="http://schemas.openxmlformats.org/officeDocument/2006/relationships/hyperlink" Target="https://www.javatpoint.com/sql-server-window-functions" TargetMode="External"/><Relationship Id="rId4" Type="http://schemas.openxmlformats.org/officeDocument/2006/relationships/hyperlink" Target="https://www.sqlshack.com/use-window-functions-sql-server/"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4.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video" Target="https://www.youtube.com/embed/cvrwOoGwgz8?feature=oembed" TargetMode="External"/><Relationship Id="rId7" Type="http://schemas.openxmlformats.org/officeDocument/2006/relationships/image" Target="../media/image5.jpeg"/><Relationship Id="rId2" Type="http://schemas.openxmlformats.org/officeDocument/2006/relationships/video" Target="https://www.youtube.com/embed/YdxyTMjpMMs?feature=oembed" TargetMode="External"/><Relationship Id="rId1" Type="http://schemas.openxmlformats.org/officeDocument/2006/relationships/video" Target="https://www.youtube.com/embed/5-La_uSNkKU?feature=oembed" TargetMode="External"/><Relationship Id="rId6" Type="http://schemas.openxmlformats.org/officeDocument/2006/relationships/image" Target="../media/image4.jpeg"/><Relationship Id="rId5" Type="http://schemas.openxmlformats.org/officeDocument/2006/relationships/slideLayout" Target="../slideLayouts/slideLayout52.xml"/><Relationship Id="rId4" Type="http://schemas.openxmlformats.org/officeDocument/2006/relationships/video" Target="https://www.youtube.com/embed/0h2LZtaMXOg?feature=oembed" TargetMode="Externa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2.xml"/><Relationship Id="rId1" Type="http://schemas.openxmlformats.org/officeDocument/2006/relationships/video" Target="https://www.youtube.com/embed/0h2LZtaMXOg?feature=oembed"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2.xml"/><Relationship Id="rId1" Type="http://schemas.openxmlformats.org/officeDocument/2006/relationships/video" Target="https://www.youtube.com/embed/cvrwOoGwgz8?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2.xml"/><Relationship Id="rId1" Type="http://schemas.openxmlformats.org/officeDocument/2006/relationships/video" Target="https://www.youtube.com/embed/5-La_uSNkKU?feature=oembed"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52.xml"/><Relationship Id="rId1" Type="http://schemas.openxmlformats.org/officeDocument/2006/relationships/video" Target="https://www.youtube.com/embed/YdxyTMjpMMs?feature=oembed" TargetMode="Externa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11792252" cy="1460779"/>
          </a:xfrm>
        </p:spPr>
        <p:txBody>
          <a:bodyPr/>
          <a:lstStyle/>
          <a:p>
            <a:r>
              <a:rPr lang="en-US" dirty="0"/>
              <a:t>[student#][student=name]| Student Practitioner </a:t>
            </a:r>
          </a:p>
          <a:p>
            <a:r>
              <a:rPr lang="en-GB" dirty="0"/>
              <a:t>TSQL Workbook – Demos, Exercises, Solutions and ICA </a:t>
            </a:r>
            <a:endParaRPr lang="en-US" dirty="0"/>
          </a:p>
        </p:txBody>
      </p:sp>
      <p:sp>
        <p:nvSpPr>
          <p:cNvPr id="2" name="Title 1"/>
          <p:cNvSpPr>
            <a:spLocks noGrp="1"/>
          </p:cNvSpPr>
          <p:nvPr>
            <p:ph type="ctrTitle"/>
          </p:nvPr>
        </p:nvSpPr>
        <p:spPr>
          <a:solidFill>
            <a:srgbClr val="00B0F0"/>
          </a:solidFill>
        </p:spPr>
        <p:txBody>
          <a:bodyPr/>
          <a:lstStyle/>
          <a:p>
            <a:r>
              <a:rPr lang="en-GB" sz="3600" b="1" dirty="0"/>
              <a:t>13: Using Window Ranking, Offset, and Aggregate Functions</a:t>
            </a:r>
            <a:endParaRPr lang="en-US" sz="3600" b="1" dirty="0"/>
          </a:p>
        </p:txBody>
      </p:sp>
      <p:pic>
        <p:nvPicPr>
          <p:cNvPr id="1026" name="Picture 2" descr="See the source image">
            <a:extLst>
              <a:ext uri="{FF2B5EF4-FFF2-40B4-BE49-F238E27FC236}">
                <a16:creationId xmlns:a16="http://schemas.microsoft.com/office/drawing/2014/main" id="{78159E7D-D71C-41AF-B0A2-1E1BBF59A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124" y="0"/>
            <a:ext cx="3693876" cy="1917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F0A6243C-6185-4B0C-A820-7BFC17B279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929" b="29984"/>
          <a:stretch/>
        </p:blipFill>
        <p:spPr bwMode="auto">
          <a:xfrm>
            <a:off x="0" y="0"/>
            <a:ext cx="4514850" cy="17359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83F8ED-D2AA-403E-8862-34BDC96E04FE}"/>
              </a:ext>
            </a:extLst>
          </p:cNvPr>
          <p:cNvSpPr txBox="1"/>
          <p:nvPr/>
        </p:nvSpPr>
        <p:spPr>
          <a:xfrm>
            <a:off x="193271" y="2510861"/>
            <a:ext cx="8103564" cy="1446550"/>
          </a:xfrm>
          <a:prstGeom prst="rect">
            <a:avLst/>
          </a:prstGeom>
          <a:noFill/>
        </p:spPr>
        <p:txBody>
          <a:bodyPr wrap="square">
            <a:spAutoFit/>
          </a:bodyPr>
          <a:lstStyle/>
          <a:p>
            <a:r>
              <a:rPr lang="en-US" sz="3200" dirty="0">
                <a:solidFill>
                  <a:schemeClr val="bg1"/>
                </a:solidFill>
              </a:rPr>
              <a:t>SQL Server – TSQL Programming  Workbook </a:t>
            </a:r>
          </a:p>
          <a:p>
            <a:r>
              <a:rPr lang="en-US" sz="2400" dirty="0">
                <a:solidFill>
                  <a:schemeClr val="bg1"/>
                </a:solidFill>
              </a:rPr>
              <a:t>Module Leader : Mansha Nawaz| </a:t>
            </a:r>
          </a:p>
          <a:p>
            <a:endParaRPr lang="en-US" sz="3200" dirty="0">
              <a:solidFill>
                <a:schemeClr val="bg1"/>
              </a:solidFill>
            </a:endParaRPr>
          </a:p>
        </p:txBody>
      </p:sp>
    </p:spTree>
    <p:extLst>
      <p:ext uri="{BB962C8B-B14F-4D97-AF65-F5344CB8AC3E}">
        <p14:creationId xmlns:p14="http://schemas.microsoft.com/office/powerpoint/2010/main" val="45860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Views</a:t>
            </a:r>
          </a:p>
        </p:txBody>
      </p:sp>
      <p:sp>
        <p:nvSpPr>
          <p:cNvPr id="3" name="Content Placeholder 2"/>
          <p:cNvSpPr>
            <a:spLocks noGrp="1"/>
          </p:cNvSpPr>
          <p:nvPr>
            <p:ph sz="quarter" idx="10"/>
          </p:nvPr>
        </p:nvSpPr>
        <p:spPr>
          <a:xfrm>
            <a:off x="333375" y="924202"/>
            <a:ext cx="11525250" cy="5290388"/>
          </a:xfrm>
        </p:spPr>
        <p:txBody>
          <a:bodyPr/>
          <a:lstStyle/>
          <a:p>
            <a:r>
              <a:rPr lang="en-US" dirty="0">
                <a:solidFill>
                  <a:srgbClr val="000000"/>
                </a:solidFill>
              </a:rPr>
              <a:t>Views are named queries with definitions stored in a database</a:t>
            </a:r>
          </a:p>
          <a:p>
            <a:pPr lvl="1"/>
            <a:r>
              <a:rPr lang="en-US" dirty="0">
                <a:solidFill>
                  <a:srgbClr val="000000"/>
                </a:solidFill>
              </a:rPr>
              <a:t>Views can provide abstraction, encapsulation and simplification</a:t>
            </a:r>
          </a:p>
          <a:p>
            <a:pPr lvl="1"/>
            <a:r>
              <a:rPr lang="en-US" dirty="0">
                <a:solidFill>
                  <a:srgbClr val="000000"/>
                </a:solidFill>
              </a:rPr>
              <a:t>From an administrative perspective, views can provide a security layer to a database</a:t>
            </a:r>
          </a:p>
          <a:p>
            <a:pPr lvl="0"/>
            <a:r>
              <a:rPr lang="en-US" dirty="0">
                <a:solidFill>
                  <a:srgbClr val="000000"/>
                </a:solidFill>
              </a:rPr>
              <a:t>Views may be referenced in a SELECT statement just like a table</a:t>
            </a:r>
          </a:p>
          <a:p>
            <a:endParaRPr lang="en-GB" dirty="0"/>
          </a:p>
        </p:txBody>
      </p:sp>
      <p:sp>
        <p:nvSpPr>
          <p:cNvPr id="5" name="AutoShape 3"/>
          <p:cNvSpPr>
            <a:spLocks noChangeArrowheads="1"/>
          </p:cNvSpPr>
          <p:nvPr/>
        </p:nvSpPr>
        <p:spPr bwMode="auto">
          <a:xfrm>
            <a:off x="753094" y="3053746"/>
            <a:ext cx="6604559" cy="361241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solidFill>
                  <a:srgbClr val="0000FF"/>
                </a:solidFill>
                <a:latin typeface="Consolas" panose="020B0609020204030204" pitchFamily="49" charset="0"/>
              </a:rPr>
              <a:t>Use</a:t>
            </a:r>
            <a:r>
              <a:rPr lang="en-GB" sz="2000" dirty="0">
                <a:solidFill>
                  <a:srgbClr val="000000"/>
                </a:solidFill>
                <a:latin typeface="Consolas" panose="020B0609020204030204" pitchFamily="49" charset="0"/>
              </a:rPr>
              <a:t> AdventureWorks2019</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GO</a:t>
            </a:r>
            <a:endParaRPr lang="en-GB" sz="2000" dirty="0">
              <a:solidFill>
                <a:srgbClr val="000000"/>
              </a:solidFill>
              <a:latin typeface="Consolas" panose="020B0609020204030204" pitchFamily="49" charset="0"/>
            </a:endParaRPr>
          </a:p>
          <a:p>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VIEW</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Sales</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vSalesOrders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oh</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SalesOrderID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oh</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Orderdate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oh</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CustomerID</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od</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ProductID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od</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OrderQty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od</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LineTotal</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Sales</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SalesOrderHeader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oh</a:t>
            </a:r>
          </a:p>
          <a:p>
            <a:r>
              <a:rPr lang="en-GB" sz="2000" dirty="0">
                <a:solidFill>
                  <a:srgbClr val="808080"/>
                </a:solidFill>
                <a:latin typeface="Consolas" panose="020B0609020204030204" pitchFamily="49" charset="0"/>
              </a:rPr>
              <a:t>JOIN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Sales</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SalesOrderDetail</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od</a:t>
            </a:r>
          </a:p>
          <a:p>
            <a:r>
              <a:rPr lang="en-GB" sz="2000" dirty="0">
                <a:solidFill>
                  <a:srgbClr val="0000FF"/>
                </a:solidFill>
                <a:latin typeface="Consolas" panose="020B0609020204030204" pitchFamily="49" charset="0"/>
              </a:rPr>
              <a:t>ON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od</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SalesOrderID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oh</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SalesOrderID</a:t>
            </a:r>
            <a:r>
              <a:rPr lang="en-GB" sz="2000" dirty="0">
                <a:solidFill>
                  <a:srgbClr val="808080"/>
                </a:solidFill>
                <a:latin typeface="Consolas" panose="020B0609020204030204" pitchFamily="49"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6313236" y="5159637"/>
            <a:ext cx="5164133"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ProductID</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FROM </a:t>
            </a:r>
            <a:r>
              <a:rPr lang="en-US" sz="2000" b="1" kern="0" dirty="0" err="1">
                <a:latin typeface="Lucida Sans Unicode" panose="020B0602030504020204" pitchFamily="34" charset="0"/>
                <a:cs typeface="Lucida Sans Unicode" panose="020B0602030504020204" pitchFamily="34" charset="0"/>
              </a:rPr>
              <a:t>Sales.vSalesOrder</a:t>
            </a:r>
            <a:endParaRPr lang="en-US" sz="2000" b="1" kern="0" dirty="0">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ORDER</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 BY </a:t>
            </a:r>
            <a:r>
              <a:rPr kumimoji="0" lang="en-US" sz="2000" i="0" u="none" strike="noStrike" kern="0" cap="none" spc="0" normalizeH="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09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Querying Views</a:t>
            </a:r>
          </a:p>
        </p:txBody>
      </p:sp>
    </p:spTree>
    <p:extLst>
      <p:ext uri="{BB962C8B-B14F-4D97-AF65-F5344CB8AC3E}">
        <p14:creationId xmlns:p14="http://schemas.microsoft.com/office/powerpoint/2010/main" val="472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Temporary Tables</a:t>
            </a:r>
          </a:p>
        </p:txBody>
      </p:sp>
      <p:sp>
        <p:nvSpPr>
          <p:cNvPr id="4" name="Content Placeholder 3"/>
          <p:cNvSpPr>
            <a:spLocks noGrp="1"/>
          </p:cNvSpPr>
          <p:nvPr>
            <p:ph sz="quarter" idx="10"/>
          </p:nvPr>
        </p:nvSpPr>
        <p:spPr>
          <a:xfrm>
            <a:off x="379413" y="3409627"/>
            <a:ext cx="11525250" cy="3268987"/>
          </a:xfrm>
        </p:spPr>
        <p:txBody>
          <a:bodyPr/>
          <a:lstStyle/>
          <a:p>
            <a:r>
              <a:rPr lang="en-GB" dirty="0"/>
              <a:t>Temporary tables are used to hold temporary result sets within a user’s session</a:t>
            </a:r>
          </a:p>
          <a:p>
            <a:pPr lvl="1"/>
            <a:r>
              <a:rPr lang="en-GB" dirty="0"/>
              <a:t>Created in </a:t>
            </a:r>
            <a:r>
              <a:rPr lang="en-GB" dirty="0" err="1"/>
              <a:t>tempdb</a:t>
            </a:r>
            <a:r>
              <a:rPr lang="en-GB" dirty="0"/>
              <a:t> and deleted automatically</a:t>
            </a:r>
          </a:p>
          <a:p>
            <a:pPr lvl="1"/>
            <a:r>
              <a:rPr lang="en-GB" dirty="0"/>
              <a:t>Created with a # prefix</a:t>
            </a:r>
          </a:p>
          <a:p>
            <a:pPr lvl="1"/>
            <a:r>
              <a:rPr lang="en-GB" dirty="0"/>
              <a:t>Global temporary tables are created with ## prefix</a:t>
            </a:r>
          </a:p>
          <a:p>
            <a:pPr marL="0" indent="0">
              <a:buNone/>
            </a:pPr>
            <a:endParaRPr lang="en-GB" dirty="0"/>
          </a:p>
        </p:txBody>
      </p:sp>
      <p:sp>
        <p:nvSpPr>
          <p:cNvPr id="5" name="AutoShape 3"/>
          <p:cNvSpPr>
            <a:spLocks noChangeArrowheads="1"/>
          </p:cNvSpPr>
          <p:nvPr/>
        </p:nvSpPr>
        <p:spPr bwMode="auto">
          <a:xfrm>
            <a:off x="3322581" y="1068143"/>
            <a:ext cx="4947822"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CREATE TABLE #</a:t>
            </a:r>
            <a:r>
              <a:rPr lang="en-GB" sz="2000" kern="0" dirty="0" err="1">
                <a:latin typeface="Lucida Sans Unicode" panose="020B0602030504020204" pitchFamily="34" charset="0"/>
                <a:cs typeface="Lucida Sans Unicode" panose="020B0602030504020204" pitchFamily="34" charset="0"/>
              </a:rPr>
              <a:t>tmpProducts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 FROM #</a:t>
            </a:r>
            <a:r>
              <a:rPr lang="en-GB" sz="2000" kern="0" dirty="0" err="1">
                <a:latin typeface="Lucida Sans Unicode" panose="020B0602030504020204" pitchFamily="34" charset="0"/>
                <a:cs typeface="Lucida Sans Unicode" panose="020B0602030504020204" pitchFamily="34" charset="0"/>
              </a:rPr>
              <a:t>tmpProducts</a:t>
            </a:r>
            <a:r>
              <a:rPr lang="en-GB"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676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Variables</a:t>
            </a:r>
          </a:p>
        </p:txBody>
      </p:sp>
      <p:sp>
        <p:nvSpPr>
          <p:cNvPr id="3" name="Content Placeholder 2"/>
          <p:cNvSpPr>
            <a:spLocks noGrp="1"/>
          </p:cNvSpPr>
          <p:nvPr>
            <p:ph sz="quarter" idx="10"/>
          </p:nvPr>
        </p:nvSpPr>
        <p:spPr>
          <a:xfrm>
            <a:off x="379413" y="3378631"/>
            <a:ext cx="11525250" cy="3299983"/>
          </a:xfrm>
        </p:spPr>
        <p:txBody>
          <a:bodyPr/>
          <a:lstStyle/>
          <a:p>
            <a:r>
              <a:rPr lang="en-GB" dirty="0"/>
              <a:t>Introduced because temporary tables can cause recompilations</a:t>
            </a:r>
          </a:p>
          <a:p>
            <a:r>
              <a:rPr lang="en-GB" dirty="0"/>
              <a:t>Used similarly to temporary tables but scoped to the batch</a:t>
            </a:r>
          </a:p>
          <a:p>
            <a:r>
              <a:rPr lang="en-GB" dirty="0"/>
              <a:t>Use only on very small datasets</a:t>
            </a:r>
          </a:p>
        </p:txBody>
      </p:sp>
      <p:sp>
        <p:nvSpPr>
          <p:cNvPr id="4" name="AutoShape 3"/>
          <p:cNvSpPr>
            <a:spLocks noChangeArrowheads="1"/>
          </p:cNvSpPr>
          <p:nvPr/>
        </p:nvSpPr>
        <p:spPr bwMode="auto">
          <a:xfrm>
            <a:off x="3323303" y="1245702"/>
            <a:ext cx="5289755"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DECLARE @</a:t>
            </a:r>
            <a:r>
              <a:rPr lang="en-GB" sz="2000" kern="0" dirty="0" err="1">
                <a:latin typeface="Lucida Sans Unicode" panose="020B0602030504020204" pitchFamily="34" charset="0"/>
                <a:cs typeface="Lucida Sans Unicode" panose="020B0602030504020204" pitchFamily="34" charset="0"/>
              </a:rPr>
              <a:t>varProducts</a:t>
            </a:r>
            <a:r>
              <a:rPr lang="en-GB" sz="2000" kern="0" dirty="0">
                <a:latin typeface="Lucida Sans Unicode" panose="020B0602030504020204" pitchFamily="34" charset="0"/>
                <a:cs typeface="Lucida Sans Unicode" panose="020B0602030504020204" pitchFamily="34" charset="0"/>
              </a:rPr>
              <a:t> table</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 FROM @</a:t>
            </a:r>
            <a:r>
              <a:rPr lang="en-GB" sz="2000" kern="0" dirty="0" err="1">
                <a:latin typeface="Lucida Sans Unicode" panose="020B0602030504020204" pitchFamily="34" charset="0"/>
                <a:cs typeface="Lucida Sans Unicode" panose="020B0602030504020204" pitchFamily="34" charset="0"/>
              </a:rPr>
              <a:t>varProducts</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332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Temporary Tables and Table Variables</a:t>
            </a:r>
          </a:p>
        </p:txBody>
      </p:sp>
    </p:spTree>
    <p:extLst>
      <p:ext uri="{BB962C8B-B14F-4D97-AF65-F5344CB8AC3E}">
        <p14:creationId xmlns:p14="http://schemas.microsoft.com/office/powerpoint/2010/main" val="297808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Table-Valued Functions</a:t>
            </a:r>
          </a:p>
        </p:txBody>
      </p:sp>
      <p:sp>
        <p:nvSpPr>
          <p:cNvPr id="4" name="Content Placeholder 3"/>
          <p:cNvSpPr>
            <a:spLocks noGrp="1"/>
          </p:cNvSpPr>
          <p:nvPr>
            <p:ph sz="quarter" idx="10"/>
          </p:nvPr>
        </p:nvSpPr>
        <p:spPr>
          <a:xfrm>
            <a:off x="366407" y="4929008"/>
            <a:ext cx="11459186" cy="1891131"/>
          </a:xfrm>
        </p:spPr>
        <p:txBody>
          <a:bodyPr/>
          <a:lstStyle/>
          <a:p>
            <a:pPr lvl="0"/>
            <a:r>
              <a:rPr lang="en-US" sz="2400" dirty="0">
                <a:solidFill>
                  <a:srgbClr val="000000"/>
                </a:solidFill>
              </a:rPr>
              <a:t>TVFs are named objects with definitions stored in a database</a:t>
            </a:r>
          </a:p>
          <a:p>
            <a:pPr lvl="0"/>
            <a:r>
              <a:rPr lang="en-US" sz="2400" dirty="0">
                <a:solidFill>
                  <a:srgbClr val="000000"/>
                </a:solidFill>
              </a:rPr>
              <a:t>TVFs return a virtual table to the calling query</a:t>
            </a:r>
          </a:p>
          <a:p>
            <a:pPr lvl="0"/>
            <a:r>
              <a:rPr lang="en-US" sz="2400" dirty="0">
                <a:solidFill>
                  <a:srgbClr val="000000"/>
                </a:solidFill>
              </a:rPr>
              <a:t>Unlike views, TVFs support input parameters</a:t>
            </a:r>
          </a:p>
          <a:p>
            <a:pPr lvl="1"/>
            <a:r>
              <a:rPr lang="en-US" sz="2000" dirty="0">
                <a:solidFill>
                  <a:srgbClr val="000000"/>
                </a:solidFill>
              </a:rPr>
              <a:t>TVFs may be thought of as parameterized views</a:t>
            </a:r>
          </a:p>
          <a:p>
            <a:endParaRPr lang="en-GB" dirty="0"/>
          </a:p>
        </p:txBody>
      </p:sp>
      <p:sp>
        <p:nvSpPr>
          <p:cNvPr id="5" name="AutoShape 3"/>
          <p:cNvSpPr>
            <a:spLocks noChangeArrowheads="1"/>
          </p:cNvSpPr>
          <p:nvPr/>
        </p:nvSpPr>
        <p:spPr bwMode="auto">
          <a:xfrm>
            <a:off x="875071" y="688961"/>
            <a:ext cx="10441857" cy="412390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dirty="0">
                <a:solidFill>
                  <a:srgbClr val="0000FF"/>
                </a:solidFill>
                <a:latin typeface="Consolas" panose="020B0609020204030204" pitchFamily="49" charset="0"/>
              </a:rPr>
              <a:t>Use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TSQL</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Go</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ProductID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UnitPrice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Qty</a:t>
            </a: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OrderDetails</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creating a function to return – </a:t>
            </a:r>
            <a:r>
              <a:rPr lang="en-GB" dirty="0" err="1">
                <a:solidFill>
                  <a:srgbClr val="000000"/>
                </a:solidFill>
                <a:latin typeface="Consolas" panose="020B0609020204030204" pitchFamily="49" charset="0"/>
              </a:rPr>
              <a:t>GetOrderItem</a:t>
            </a:r>
            <a:r>
              <a:rPr lang="en-GB" dirty="0">
                <a:solidFill>
                  <a:srgbClr val="000000"/>
                </a:solidFill>
                <a:latin typeface="Consolas" panose="020B0609020204030204" pitchFamily="49" charset="0"/>
              </a:rPr>
              <a:t> for specific order</a:t>
            </a:r>
          </a:p>
          <a:p>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fn_GetOrderItems</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@OrderID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Integer</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RETURNS</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TABLE</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AS</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RETURN</a:t>
            </a:r>
            <a:endParaRPr lang="en-GB" dirty="0">
              <a:solidFill>
                <a:srgbClr val="000000"/>
              </a:solidFill>
              <a:latin typeface="Consolas" panose="020B0609020204030204" pitchFamily="49" charset="0"/>
            </a:endParaRPr>
          </a:p>
          <a:p>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ProductID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UnitPrice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Qty</a:t>
            </a: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OrderDetails</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@OrderID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executing the new function</a:t>
            </a: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fn_GetOrderItems</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10248</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LineItems</a:t>
            </a:r>
            <a:r>
              <a:rPr lang="en-GB" dirty="0">
                <a:solidFill>
                  <a:srgbClr val="808080"/>
                </a:solidFill>
                <a:latin typeface="Consolas" panose="020B0609020204030204" pitchFamily="49" charset="0"/>
              </a:rPr>
              <a:t>;</a:t>
            </a:r>
            <a:endParaRPr lang="en-GB" kern="0" dirty="0">
              <a:latin typeface="Lucida Sans Unicode" panose="020B0602030504020204" pitchFamily="34" charset="0"/>
              <a:cs typeface="Lucida Sans Unicode" panose="020B0602030504020204" pitchFamily="34" charset="0"/>
            </a:endParaRPr>
          </a:p>
        </p:txBody>
      </p:sp>
      <p:pic>
        <p:nvPicPr>
          <p:cNvPr id="6" name="Picture 5">
            <a:extLst>
              <a:ext uri="{FF2B5EF4-FFF2-40B4-BE49-F238E27FC236}">
                <a16:creationId xmlns:a16="http://schemas.microsoft.com/office/drawing/2014/main" id="{2C404EEC-3E04-B6CB-7567-21ABD1145744}"/>
              </a:ext>
            </a:extLst>
          </p:cNvPr>
          <p:cNvPicPr>
            <a:picLocks noChangeAspect="1"/>
          </p:cNvPicPr>
          <p:nvPr/>
        </p:nvPicPr>
        <p:blipFill>
          <a:blip r:embed="rId2"/>
          <a:stretch>
            <a:fillRect/>
          </a:stretch>
        </p:blipFill>
        <p:spPr>
          <a:xfrm>
            <a:off x="7777468" y="2609850"/>
            <a:ext cx="4048125" cy="1638300"/>
          </a:xfrm>
          <a:prstGeom prst="rect">
            <a:avLst/>
          </a:prstGeom>
        </p:spPr>
      </p:pic>
    </p:spTree>
    <p:extLst>
      <p:ext uri="{BB962C8B-B14F-4D97-AF65-F5344CB8AC3E}">
        <p14:creationId xmlns:p14="http://schemas.microsoft.com/office/powerpoint/2010/main" val="4122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Table-Valued Functions</a:t>
            </a:r>
          </a:p>
        </p:txBody>
      </p:sp>
    </p:spTree>
    <p:extLst>
      <p:ext uri="{BB962C8B-B14F-4D97-AF65-F5344CB8AC3E}">
        <p14:creationId xmlns:p14="http://schemas.microsoft.com/office/powerpoint/2010/main" val="233590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Derived Tables</a:t>
            </a:r>
            <a:endParaRPr lang="en-GB" dirty="0">
              <a:solidFill>
                <a:schemeClr val="bg1">
                  <a:lumMod val="50000"/>
                </a:schemeClr>
              </a:solidFill>
            </a:endParaRPr>
          </a:p>
        </p:txBody>
      </p:sp>
      <p:sp>
        <p:nvSpPr>
          <p:cNvPr id="3" name="Content Placeholder 2"/>
          <p:cNvSpPr>
            <a:spLocks noGrp="1"/>
          </p:cNvSpPr>
          <p:nvPr>
            <p:ph sz="quarter" idx="10"/>
          </p:nvPr>
        </p:nvSpPr>
        <p:spPr>
          <a:xfrm>
            <a:off x="379413" y="3765755"/>
            <a:ext cx="11525250" cy="2912858"/>
          </a:xfrm>
        </p:spPr>
        <p:txBody>
          <a:bodyPr/>
          <a:lstStyle/>
          <a:p>
            <a:pPr lvl="0"/>
            <a:r>
              <a:rPr lang="en-US" dirty="0">
                <a:solidFill>
                  <a:srgbClr val="000000"/>
                </a:solidFill>
              </a:rPr>
              <a:t>Derived tables are named query expressions created within an outer SELECT statement</a:t>
            </a:r>
          </a:p>
          <a:p>
            <a:pPr lvl="0"/>
            <a:r>
              <a:rPr lang="en-US" dirty="0">
                <a:solidFill>
                  <a:srgbClr val="000000"/>
                </a:solidFill>
              </a:rPr>
              <a:t>Not stored in database – represents a virtual relational table</a:t>
            </a:r>
          </a:p>
          <a:p>
            <a:pPr lvl="0"/>
            <a:r>
              <a:rPr lang="en-US" dirty="0">
                <a:solidFill>
                  <a:srgbClr val="000000"/>
                </a:solidFill>
              </a:rPr>
              <a:t>Scope of a derived table is the query in which it is defined</a:t>
            </a:r>
          </a:p>
          <a:p>
            <a:pPr marL="0" indent="0">
              <a:buNone/>
            </a:pPr>
            <a:endParaRPr lang="en-GB" dirty="0"/>
          </a:p>
        </p:txBody>
      </p:sp>
      <p:sp>
        <p:nvSpPr>
          <p:cNvPr id="5" name="AutoShape 3"/>
          <p:cNvSpPr>
            <a:spLocks noChangeArrowheads="1"/>
          </p:cNvSpPr>
          <p:nvPr/>
        </p:nvSpPr>
        <p:spPr bwMode="auto">
          <a:xfrm>
            <a:off x="490887" y="1078243"/>
            <a:ext cx="7574692"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orderyear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DISTINCT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custid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cust_count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FROM</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YEAR</a:t>
            </a:r>
            <a:r>
              <a:rPr lang="en-GB" sz="2000" dirty="0">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orderdate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orderyear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custid</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Sales</a:t>
            </a:r>
            <a:r>
              <a:rPr lang="en-GB" sz="2000" dirty="0" err="1">
                <a:solidFill>
                  <a:srgbClr val="808080"/>
                </a:solidFill>
                <a:latin typeface="Consolas" panose="020B0609020204030204" pitchFamily="49" charset="0"/>
              </a:rPr>
              <a:t>.</a:t>
            </a:r>
            <a:r>
              <a:rPr lang="en-GB" sz="2000" dirty="0" err="1">
                <a:solidFill>
                  <a:srgbClr val="000000"/>
                </a:solidFill>
                <a:latin typeface="Consolas" panose="020B0609020204030204" pitchFamily="49" charset="0"/>
              </a:rPr>
              <a:t>Orders</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derived_year</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GROUP</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BY</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orderyear</a:t>
            </a:r>
            <a:r>
              <a:rPr lang="en-GB" sz="2000" dirty="0">
                <a:solidFill>
                  <a:srgbClr val="808080"/>
                </a:solidFill>
                <a:latin typeface="Consolas" panose="020B0609020204030204" pitchFamily="49" charset="0"/>
              </a:rPr>
              <a:t>;</a:t>
            </a:r>
            <a:endParaRPr lang="en-US" sz="2000" kern="0" dirty="0">
              <a:latin typeface="Lucida Sans Unicode" panose="020B0602030504020204" pitchFamily="34" charset="0"/>
              <a:cs typeface="Lucida Sans Unicode" panose="020B0602030504020204" pitchFamily="34" charset="0"/>
            </a:endParaRPr>
          </a:p>
        </p:txBody>
      </p:sp>
      <p:pic>
        <p:nvPicPr>
          <p:cNvPr id="6" name="Picture 5">
            <a:extLst>
              <a:ext uri="{FF2B5EF4-FFF2-40B4-BE49-F238E27FC236}">
                <a16:creationId xmlns:a16="http://schemas.microsoft.com/office/drawing/2014/main" id="{9D89FD11-6214-B089-6D10-A7E917381EF8}"/>
              </a:ext>
            </a:extLst>
          </p:cNvPr>
          <p:cNvPicPr>
            <a:picLocks noChangeAspect="1"/>
          </p:cNvPicPr>
          <p:nvPr/>
        </p:nvPicPr>
        <p:blipFill>
          <a:blip r:embed="rId2"/>
          <a:stretch>
            <a:fillRect/>
          </a:stretch>
        </p:blipFill>
        <p:spPr>
          <a:xfrm>
            <a:off x="7267209" y="1428750"/>
            <a:ext cx="2886075" cy="1333500"/>
          </a:xfrm>
          <a:prstGeom prst="rect">
            <a:avLst/>
          </a:prstGeom>
        </p:spPr>
      </p:pic>
    </p:spTree>
    <p:extLst>
      <p:ext uri="{BB962C8B-B14F-4D97-AF65-F5344CB8AC3E}">
        <p14:creationId xmlns:p14="http://schemas.microsoft.com/office/powerpoint/2010/main" val="36276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Derived Tables</a:t>
            </a:r>
          </a:p>
        </p:txBody>
      </p:sp>
      <p:sp>
        <p:nvSpPr>
          <p:cNvPr id="3" name="Content Placeholder 2"/>
          <p:cNvSpPr>
            <a:spLocks noGrp="1"/>
          </p:cNvSpPr>
          <p:nvPr>
            <p:ph sz="quarter" idx="10"/>
          </p:nvPr>
        </p:nvSpPr>
        <p:spPr/>
        <p:txBody>
          <a:bodyPr/>
          <a:lstStyle/>
          <a:p>
            <a:r>
              <a:rPr lang="en-GB" dirty="0"/>
              <a:t>Derived tables </a:t>
            </a:r>
            <a:r>
              <a:rPr lang="en-GB" b="1" u="sng" dirty="0"/>
              <a:t>must</a:t>
            </a:r>
            <a:r>
              <a:rPr lang="en-GB" dirty="0"/>
              <a:t>:</a:t>
            </a:r>
          </a:p>
          <a:p>
            <a:pPr lvl="1"/>
            <a:r>
              <a:rPr lang="en-GB" dirty="0"/>
              <a:t>Have an alias</a:t>
            </a:r>
          </a:p>
          <a:p>
            <a:pPr lvl="1"/>
            <a:r>
              <a:rPr lang="en-GB" dirty="0"/>
              <a:t>Have unique names for all columns</a:t>
            </a:r>
          </a:p>
          <a:p>
            <a:pPr lvl="1"/>
            <a:r>
              <a:rPr lang="en-GB" dirty="0"/>
              <a:t>Not use an ORDER BY clause (without TOP or OFFSET/FETCH)</a:t>
            </a:r>
          </a:p>
          <a:p>
            <a:pPr lvl="1"/>
            <a:r>
              <a:rPr lang="en-GB" dirty="0"/>
              <a:t>Not be referred to multiple times in the same query</a:t>
            </a:r>
          </a:p>
          <a:p>
            <a:r>
              <a:rPr lang="en-GB" dirty="0"/>
              <a:t>Derived tables </a:t>
            </a:r>
            <a:r>
              <a:rPr lang="en-GB" b="1" dirty="0"/>
              <a:t>may</a:t>
            </a:r>
            <a:r>
              <a:rPr lang="en-GB" dirty="0"/>
              <a:t>:</a:t>
            </a:r>
          </a:p>
          <a:p>
            <a:pPr lvl="1"/>
            <a:r>
              <a:rPr lang="en-GB" dirty="0"/>
              <a:t>Use internal or external aliases for columns</a:t>
            </a:r>
          </a:p>
          <a:p>
            <a:pPr lvl="1"/>
            <a:r>
              <a:rPr lang="en-GB" dirty="0"/>
              <a:t>Refer to parameters and/or variables</a:t>
            </a:r>
          </a:p>
          <a:p>
            <a:pPr lvl="1"/>
            <a:r>
              <a:rPr lang="en-GB" dirty="0"/>
              <a:t>Be nested within other derived tables</a:t>
            </a:r>
          </a:p>
          <a:p>
            <a:pPr lvl="1"/>
            <a:endParaRPr lang="en-GB" dirty="0"/>
          </a:p>
        </p:txBody>
      </p:sp>
    </p:spTree>
    <p:extLst>
      <p:ext uri="{BB962C8B-B14F-4D97-AF65-F5344CB8AC3E}">
        <p14:creationId xmlns:p14="http://schemas.microsoft.com/office/powerpoint/2010/main" val="35105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Derived Tables</a:t>
            </a:r>
          </a:p>
        </p:txBody>
      </p:sp>
      <p:sp>
        <p:nvSpPr>
          <p:cNvPr id="3" name="Content Placeholder 2"/>
          <p:cNvSpPr>
            <a:spLocks noGrp="1"/>
          </p:cNvSpPr>
          <p:nvPr>
            <p:ph sz="quarter" idx="10"/>
          </p:nvPr>
        </p:nvSpPr>
        <p:spPr/>
        <p:txBody>
          <a:bodyPr/>
          <a:lstStyle/>
          <a:p>
            <a:pPr lvl="0"/>
            <a:r>
              <a:rPr lang="en-US" dirty="0">
                <a:solidFill>
                  <a:srgbClr val="000000"/>
                </a:solidFill>
              </a:rPr>
              <a:t>Column aliases may be defined inline:</a:t>
            </a:r>
          </a:p>
          <a:p>
            <a:pPr lvl="0"/>
            <a:endParaRPr lang="en-US" dirty="0">
              <a:solidFill>
                <a:srgbClr val="000000"/>
              </a:solidFill>
            </a:endParaRPr>
          </a:p>
          <a:p>
            <a:pPr lvl="0"/>
            <a:endParaRPr lang="en-US" dirty="0">
              <a:solidFill>
                <a:srgbClr val="000000"/>
              </a:solidFill>
            </a:endParaRPr>
          </a:p>
          <a:p>
            <a:pPr lvl="0"/>
            <a:endParaRPr lang="en-US" dirty="0">
              <a:solidFill>
                <a:srgbClr val="000000"/>
              </a:solidFill>
            </a:endParaRPr>
          </a:p>
          <a:p>
            <a:pPr lvl="0"/>
            <a:r>
              <a:rPr lang="en-US" dirty="0">
                <a:solidFill>
                  <a:srgbClr val="000000"/>
                </a:solidFill>
              </a:rPr>
              <a:t>Or externally:</a:t>
            </a:r>
          </a:p>
          <a:p>
            <a:pPr lvl="1"/>
            <a:endParaRPr lang="en-GB" dirty="0"/>
          </a:p>
        </p:txBody>
      </p:sp>
      <p:sp>
        <p:nvSpPr>
          <p:cNvPr id="6" name="AutoShape 3"/>
          <p:cNvSpPr>
            <a:spLocks noChangeArrowheads="1"/>
          </p:cNvSpPr>
          <p:nvPr/>
        </p:nvSpPr>
        <p:spPr bwMode="auto">
          <a:xfrm>
            <a:off x="501996" y="1992526"/>
            <a:ext cx="7983580"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COUNT</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DISTINCT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cust_count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FROM </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YEAR</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orderdate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000000"/>
                </a:solidFill>
                <a:latin typeface="Consolas" panose="020B0609020204030204" pitchFamily="49" charset="0"/>
              </a:rPr>
              <a:t> </a:t>
            </a: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Orders</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derived_year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GROUP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endPar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613834" y="4391437"/>
            <a:ext cx="7871742"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COUNT</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DISTINCT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cust_count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FROM </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YEAR</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orderdate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Orders</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p>
          <a:p>
            <a:r>
              <a:rPr lang="en-GB" dirty="0" err="1">
                <a:solidFill>
                  <a:srgbClr val="000000"/>
                </a:solidFill>
                <a:latin typeface="Consolas" panose="020B0609020204030204" pitchFamily="49" charset="0"/>
              </a:rPr>
              <a:t>derived_year</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GROUP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endPar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pic>
        <p:nvPicPr>
          <p:cNvPr id="5" name="Picture 4">
            <a:extLst>
              <a:ext uri="{FF2B5EF4-FFF2-40B4-BE49-F238E27FC236}">
                <a16:creationId xmlns:a16="http://schemas.microsoft.com/office/drawing/2014/main" id="{729C1375-6D42-830E-D631-B27C0E80E354}"/>
              </a:ext>
            </a:extLst>
          </p:cNvPr>
          <p:cNvPicPr>
            <a:picLocks noChangeAspect="1"/>
          </p:cNvPicPr>
          <p:nvPr/>
        </p:nvPicPr>
        <p:blipFill>
          <a:blip r:embed="rId2"/>
          <a:stretch>
            <a:fillRect/>
          </a:stretch>
        </p:blipFill>
        <p:spPr>
          <a:xfrm>
            <a:off x="8880669" y="3086512"/>
            <a:ext cx="2628900" cy="1304925"/>
          </a:xfrm>
          <a:prstGeom prst="rect">
            <a:avLst/>
          </a:prstGeom>
        </p:spPr>
      </p:pic>
    </p:spTree>
    <p:extLst>
      <p:ext uri="{BB962C8B-B14F-4D97-AF65-F5344CB8AC3E}">
        <p14:creationId xmlns:p14="http://schemas.microsoft.com/office/powerpoint/2010/main" val="23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a:xfrm>
            <a:off x="611718" y="1021215"/>
            <a:ext cx="10825541" cy="1065769"/>
          </a:xfrm>
        </p:spPr>
        <p:txBody>
          <a:bodyPr/>
          <a:lstStyle/>
          <a:p>
            <a:r>
              <a:rPr lang="en-GB" dirty="0"/>
              <a:t>Creating Windows with OVER</a:t>
            </a:r>
          </a:p>
          <a:p>
            <a:r>
              <a:rPr lang="en-GB" dirty="0"/>
              <a:t>Exploring Window Functions</a:t>
            </a:r>
          </a:p>
          <a:p>
            <a:endParaRPr lang="en-GB" dirty="0"/>
          </a:p>
          <a:p>
            <a:endParaRPr lang="en-GB" i="1" dirty="0"/>
          </a:p>
        </p:txBody>
      </p:sp>
      <p:sp>
        <p:nvSpPr>
          <p:cNvPr id="7" name="TextBox 6">
            <a:extLst>
              <a:ext uri="{FF2B5EF4-FFF2-40B4-BE49-F238E27FC236}">
                <a16:creationId xmlns:a16="http://schemas.microsoft.com/office/drawing/2014/main" id="{03C5F044-53E1-4DA9-A97C-56C2A621C58A}"/>
              </a:ext>
            </a:extLst>
          </p:cNvPr>
          <p:cNvSpPr txBox="1"/>
          <p:nvPr/>
        </p:nvSpPr>
        <p:spPr>
          <a:xfrm>
            <a:off x="6024488" y="1021215"/>
            <a:ext cx="6112223" cy="923330"/>
          </a:xfrm>
          <a:prstGeom prst="rect">
            <a:avLst/>
          </a:prstGeom>
          <a:noFill/>
        </p:spPr>
        <p:txBody>
          <a:bodyPr wrap="square">
            <a:spAutoFit/>
          </a:bodyPr>
          <a:lstStyle/>
          <a:p>
            <a:pPr marL="285750" indent="-285750">
              <a:buFont typeface="Arial" panose="020B0604020202020204" pitchFamily="34" charset="0"/>
              <a:buChar char="•"/>
            </a:pPr>
            <a:r>
              <a:rPr lang="en-GB" sz="1800" b="0" i="1" dirty="0">
                <a:solidFill>
                  <a:srgbClr val="00B050"/>
                </a:solidFill>
                <a:effectLst/>
              </a:rPr>
              <a:t>This TSQL module will challenge learners who are new to T-SQL. </a:t>
            </a:r>
          </a:p>
          <a:p>
            <a:pPr marL="285750" indent="-285750">
              <a:buFont typeface="Arial" panose="020B0604020202020204" pitchFamily="34" charset="0"/>
              <a:buChar char="•"/>
            </a:pPr>
            <a:r>
              <a:rPr lang="en-GB" sz="1800" b="0" i="1" dirty="0">
                <a:solidFill>
                  <a:srgbClr val="00B050"/>
                </a:solidFill>
                <a:effectLst/>
              </a:rPr>
              <a:t>Plan to stay at a high level in your presentation</a:t>
            </a:r>
            <a:r>
              <a:rPr lang="en-GB" sz="1800" b="0" i="1" dirty="0">
                <a:solidFill>
                  <a:srgbClr val="444444"/>
                </a:solidFill>
                <a:effectLst/>
              </a:rPr>
              <a:t>.</a:t>
            </a:r>
          </a:p>
        </p:txBody>
      </p:sp>
      <p:sp>
        <p:nvSpPr>
          <p:cNvPr id="9" name="TextBox 8">
            <a:extLst>
              <a:ext uri="{FF2B5EF4-FFF2-40B4-BE49-F238E27FC236}">
                <a16:creationId xmlns:a16="http://schemas.microsoft.com/office/drawing/2014/main" id="{F499DE70-1A94-4571-B9B0-3A94C4372594}"/>
              </a:ext>
            </a:extLst>
          </p:cNvPr>
          <p:cNvSpPr txBox="1"/>
          <p:nvPr/>
        </p:nvSpPr>
        <p:spPr>
          <a:xfrm>
            <a:off x="516368" y="2697464"/>
            <a:ext cx="11446136" cy="2693045"/>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GB" sz="1800" b="0" i="0" dirty="0">
                <a:solidFill>
                  <a:srgbClr val="252525"/>
                </a:solidFill>
                <a:effectLst/>
              </a:rPr>
              <a:t>You </a:t>
            </a:r>
            <a:r>
              <a:rPr lang="en-GB" sz="1800" dirty="0">
                <a:solidFill>
                  <a:srgbClr val="252525"/>
                </a:solidFill>
              </a:rPr>
              <a:t>will have covered </a:t>
            </a:r>
            <a:r>
              <a:rPr lang="en-GB" sz="1800" b="0" i="0" dirty="0">
                <a:solidFill>
                  <a:srgbClr val="252525"/>
                </a:solidFill>
                <a:effectLst/>
              </a:rPr>
              <a:t>regular TSQL - </a:t>
            </a:r>
            <a:r>
              <a:rPr lang="en-GB" sz="1800" b="1" i="0" dirty="0">
                <a:solidFill>
                  <a:srgbClr val="252525"/>
                </a:solidFill>
                <a:effectLst/>
              </a:rPr>
              <a:t>aggregate functions </a:t>
            </a:r>
            <a:r>
              <a:rPr lang="en-GB" sz="1800" b="0" i="0" dirty="0">
                <a:solidFill>
                  <a:srgbClr val="252525"/>
                </a:solidFill>
                <a:effectLst/>
              </a:rPr>
              <a:t>which operate on an </a:t>
            </a:r>
            <a:r>
              <a:rPr lang="en-GB" sz="1800" b="1" i="0" dirty="0">
                <a:solidFill>
                  <a:srgbClr val="252525"/>
                </a:solidFill>
                <a:effectLst/>
              </a:rPr>
              <a:t>entire table </a:t>
            </a:r>
            <a:r>
              <a:rPr lang="en-GB" sz="1800" b="0" i="0" dirty="0">
                <a:solidFill>
                  <a:srgbClr val="252525"/>
                </a:solidFill>
                <a:effectLst/>
              </a:rPr>
              <a:t>and are used with a </a:t>
            </a:r>
            <a:r>
              <a:rPr lang="en-GB" sz="1800" b="1" i="0" dirty="0">
                <a:solidFill>
                  <a:srgbClr val="252525"/>
                </a:solidFill>
                <a:effectLst/>
              </a:rPr>
              <a:t>GROUP BY </a:t>
            </a:r>
            <a:r>
              <a:rPr lang="en-GB" sz="1800" b="0" i="0" dirty="0">
                <a:solidFill>
                  <a:srgbClr val="252525"/>
                </a:solidFill>
                <a:effectLst/>
              </a:rPr>
              <a:t>clause. </a:t>
            </a:r>
          </a:p>
          <a:p>
            <a:pPr marL="742950" lvl="1" indent="-285750">
              <a:spcBef>
                <a:spcPts val="600"/>
              </a:spcBef>
              <a:buFont typeface="Arial" panose="020B0604020202020204" pitchFamily="34" charset="0"/>
              <a:buChar char="•"/>
            </a:pPr>
            <a:r>
              <a:rPr lang="en-GB" b="0" i="0" dirty="0">
                <a:solidFill>
                  <a:srgbClr val="252525"/>
                </a:solidFill>
                <a:effectLst/>
              </a:rPr>
              <a:t>But very few people use </a:t>
            </a:r>
            <a:r>
              <a:rPr lang="en-GB" b="1" i="0" dirty="0">
                <a:solidFill>
                  <a:srgbClr val="252525"/>
                </a:solidFill>
                <a:effectLst/>
              </a:rPr>
              <a:t>Window functions in SQL. </a:t>
            </a:r>
          </a:p>
          <a:p>
            <a:pPr marL="742950" lvl="1" indent="-285750">
              <a:spcBef>
                <a:spcPts val="600"/>
              </a:spcBef>
              <a:buFont typeface="Arial" panose="020B0604020202020204" pitchFamily="34" charset="0"/>
              <a:buChar char="•"/>
            </a:pPr>
            <a:r>
              <a:rPr lang="en-GB" b="0" i="0" dirty="0">
                <a:solidFill>
                  <a:srgbClr val="252525"/>
                </a:solidFill>
                <a:effectLst/>
              </a:rPr>
              <a:t>These operate on a set of rows and return a single aggregated value for each row.</a:t>
            </a:r>
          </a:p>
          <a:p>
            <a:pPr marL="285750" indent="-285750">
              <a:spcBef>
                <a:spcPts val="600"/>
              </a:spcBef>
              <a:buFont typeface="Arial" panose="020B0604020202020204" pitchFamily="34" charset="0"/>
              <a:buChar char="•"/>
            </a:pPr>
            <a:r>
              <a:rPr lang="en-GB" sz="1800" b="0" i="0" dirty="0">
                <a:solidFill>
                  <a:srgbClr val="252525"/>
                </a:solidFill>
                <a:effectLst/>
              </a:rPr>
              <a:t>The main advantage of using </a:t>
            </a:r>
            <a:r>
              <a:rPr lang="en-GB" sz="1800" b="1" i="0" dirty="0">
                <a:solidFill>
                  <a:srgbClr val="252525"/>
                </a:solidFill>
                <a:effectLst/>
              </a:rPr>
              <a:t>Window functions </a:t>
            </a:r>
            <a:r>
              <a:rPr lang="en-GB" sz="1800" b="0" i="0" dirty="0">
                <a:solidFill>
                  <a:srgbClr val="252525"/>
                </a:solidFill>
                <a:effectLst/>
              </a:rPr>
              <a:t>over regular </a:t>
            </a:r>
            <a:r>
              <a:rPr lang="en-GB" sz="1800" b="1" i="0" dirty="0">
                <a:solidFill>
                  <a:srgbClr val="252525"/>
                </a:solidFill>
                <a:effectLst/>
              </a:rPr>
              <a:t>aggregate functions</a:t>
            </a:r>
            <a:r>
              <a:rPr lang="en-GB" sz="1800" b="0" i="0" dirty="0">
                <a:solidFill>
                  <a:srgbClr val="252525"/>
                </a:solidFill>
                <a:effectLst/>
              </a:rPr>
              <a:t> is: </a:t>
            </a:r>
          </a:p>
          <a:p>
            <a:pPr marL="742950" lvl="1" indent="-285750">
              <a:spcBef>
                <a:spcPts val="600"/>
              </a:spcBef>
              <a:buFont typeface="Arial" panose="020B0604020202020204" pitchFamily="34" charset="0"/>
              <a:buChar char="•"/>
            </a:pPr>
            <a:r>
              <a:rPr lang="en-GB" b="1" i="0" dirty="0">
                <a:solidFill>
                  <a:srgbClr val="252525"/>
                </a:solidFill>
                <a:effectLst/>
              </a:rPr>
              <a:t>Window functions </a:t>
            </a:r>
            <a:r>
              <a:rPr lang="en-GB" b="1" i="0" dirty="0">
                <a:solidFill>
                  <a:srgbClr val="0070C0"/>
                </a:solidFill>
                <a:effectLst/>
              </a:rPr>
              <a:t>do not </a:t>
            </a:r>
            <a:r>
              <a:rPr lang="en-GB" b="0" i="0" dirty="0">
                <a:solidFill>
                  <a:srgbClr val="252525"/>
                </a:solidFill>
                <a:effectLst/>
              </a:rPr>
              <a:t>cause rows to become </a:t>
            </a:r>
            <a:r>
              <a:rPr lang="en-GB" b="1" i="0" dirty="0">
                <a:solidFill>
                  <a:srgbClr val="0070C0"/>
                </a:solidFill>
                <a:effectLst/>
              </a:rPr>
              <a:t>grouped </a:t>
            </a:r>
            <a:r>
              <a:rPr lang="en-GB" b="0" i="0" dirty="0">
                <a:solidFill>
                  <a:srgbClr val="252525"/>
                </a:solidFill>
                <a:effectLst/>
              </a:rPr>
              <a:t>into a </a:t>
            </a:r>
            <a:r>
              <a:rPr lang="en-GB" b="1" i="0" dirty="0">
                <a:solidFill>
                  <a:srgbClr val="0070C0"/>
                </a:solidFill>
                <a:effectLst/>
              </a:rPr>
              <a:t>single output row</a:t>
            </a:r>
            <a:r>
              <a:rPr lang="en-GB" b="0" i="0" dirty="0">
                <a:solidFill>
                  <a:srgbClr val="252525"/>
                </a:solidFill>
                <a:effectLst/>
              </a:rPr>
              <a:t>, </a:t>
            </a:r>
          </a:p>
          <a:p>
            <a:pPr marL="285750" indent="-285750">
              <a:spcBef>
                <a:spcPts val="600"/>
              </a:spcBef>
              <a:buFont typeface="Arial" panose="020B0604020202020204" pitchFamily="34" charset="0"/>
              <a:buChar char="•"/>
            </a:pPr>
            <a:r>
              <a:rPr lang="en-GB" sz="1800" dirty="0">
                <a:solidFill>
                  <a:srgbClr val="252525"/>
                </a:solidFill>
              </a:rPr>
              <a:t>In </a:t>
            </a:r>
            <a:r>
              <a:rPr lang="en-GB" sz="1800" b="1" dirty="0">
                <a:solidFill>
                  <a:srgbClr val="252525"/>
                </a:solidFill>
              </a:rPr>
              <a:t>Window Functions </a:t>
            </a:r>
            <a:r>
              <a:rPr lang="en-GB" sz="1800" dirty="0">
                <a:solidFill>
                  <a:srgbClr val="252525"/>
                </a:solidFill>
              </a:rPr>
              <a:t>t</a:t>
            </a:r>
            <a:r>
              <a:rPr lang="en-GB" sz="1800" b="0" i="0" dirty="0">
                <a:solidFill>
                  <a:srgbClr val="252525"/>
                </a:solidFill>
                <a:effectLst/>
              </a:rPr>
              <a:t>he rows retain their separate identities and an </a:t>
            </a:r>
            <a:r>
              <a:rPr lang="en-GB" sz="1800" b="1" i="0" dirty="0">
                <a:solidFill>
                  <a:srgbClr val="252525"/>
                </a:solidFill>
                <a:effectLst/>
              </a:rPr>
              <a:t>aggregated value will be added to each row</a:t>
            </a:r>
            <a:r>
              <a:rPr lang="en-GB" sz="1800" b="0" i="0" dirty="0">
                <a:solidFill>
                  <a:srgbClr val="252525"/>
                </a:solidFill>
                <a:effectLst/>
              </a:rPr>
              <a:t>.</a:t>
            </a:r>
          </a:p>
        </p:txBody>
      </p:sp>
    </p:spTree>
    <p:extLst>
      <p:ext uri="{BB962C8B-B14F-4D97-AF65-F5344CB8AC3E}">
        <p14:creationId xmlns:p14="http://schemas.microsoft.com/office/powerpoint/2010/main" val="137153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Derived Tables</a:t>
            </a:r>
          </a:p>
        </p:txBody>
      </p:sp>
    </p:spTree>
    <p:extLst>
      <p:ext uri="{BB962C8B-B14F-4D97-AF65-F5344CB8AC3E}">
        <p14:creationId xmlns:p14="http://schemas.microsoft.com/office/powerpoint/2010/main" val="260479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Table Expressions (CTEs)</a:t>
            </a:r>
          </a:p>
        </p:txBody>
      </p:sp>
      <p:sp>
        <p:nvSpPr>
          <p:cNvPr id="3" name="Content Placeholder 2"/>
          <p:cNvSpPr>
            <a:spLocks noGrp="1"/>
          </p:cNvSpPr>
          <p:nvPr>
            <p:ph sz="quarter" idx="10"/>
          </p:nvPr>
        </p:nvSpPr>
        <p:spPr>
          <a:xfrm>
            <a:off x="379413" y="3928948"/>
            <a:ext cx="11525250" cy="2749665"/>
          </a:xfrm>
        </p:spPr>
        <p:txBody>
          <a:bodyPr/>
          <a:lstStyle/>
          <a:p>
            <a:pPr lvl="0"/>
            <a:r>
              <a:rPr lang="en-US" dirty="0">
                <a:solidFill>
                  <a:srgbClr val="000000"/>
                </a:solidFill>
              </a:rPr>
              <a:t>CTEs are named table expressions defined in a query</a:t>
            </a:r>
          </a:p>
          <a:p>
            <a:pPr lvl="0"/>
            <a:r>
              <a:rPr lang="en-US" dirty="0">
                <a:solidFill>
                  <a:srgbClr val="000000"/>
                </a:solidFill>
              </a:rPr>
              <a:t>CTEs are similar to derived tables in scope and naming requirements</a:t>
            </a:r>
          </a:p>
          <a:p>
            <a:pPr lvl="0"/>
            <a:r>
              <a:rPr lang="en-US" dirty="0">
                <a:solidFill>
                  <a:srgbClr val="000000"/>
                </a:solidFill>
              </a:rPr>
              <a:t>Unlike derived tables, CTEs support multiple references and recursion</a:t>
            </a:r>
          </a:p>
          <a:p>
            <a:endParaRPr lang="en-GB" dirty="0"/>
          </a:p>
        </p:txBody>
      </p:sp>
      <p:sp>
        <p:nvSpPr>
          <p:cNvPr id="5" name="AutoShape 3"/>
          <p:cNvSpPr>
            <a:spLocks noChangeArrowheads="1"/>
          </p:cNvSpPr>
          <p:nvPr/>
        </p:nvSpPr>
        <p:spPr bwMode="auto">
          <a:xfrm>
            <a:off x="750277" y="1004012"/>
            <a:ext cx="9556055"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dirty="0">
                <a:solidFill>
                  <a:srgbClr val="0000FF"/>
                </a:solidFill>
                <a:latin typeface="Consolas" panose="020B0609020204030204" pitchFamily="49" charset="0"/>
              </a:rPr>
              <a:t>WITH</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CTE_year</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AS</a:t>
            </a:r>
            <a:endParaRPr lang="en-GB" dirty="0">
              <a:solidFill>
                <a:srgbClr val="000000"/>
              </a:solidFill>
              <a:latin typeface="Consolas" panose="020B0609020204030204" pitchFamily="49" charset="0"/>
            </a:endParaRPr>
          </a:p>
          <a:p>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YEAR</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orderdate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Sales</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Orders</a:t>
            </a:r>
            <a:endParaRPr lang="en-GB" dirty="0">
              <a:solidFill>
                <a:srgbClr val="000000"/>
              </a:solidFill>
              <a:latin typeface="Consolas" panose="020B0609020204030204" pitchFamily="49" charset="0"/>
            </a:endParaRPr>
          </a:p>
          <a:p>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COUNT</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DISTINCT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Cust_Count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CTE_year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GROUP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orderyear</a:t>
            </a:r>
            <a:r>
              <a:rPr lang="en-GB" dirty="0">
                <a:solidFill>
                  <a:srgbClr val="808080"/>
                </a:solidFill>
                <a:latin typeface="Consolas" panose="020B0609020204030204" pitchFamily="49" charset="0"/>
              </a:rPr>
              <a:t>;</a:t>
            </a:r>
            <a:endPar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pic>
        <p:nvPicPr>
          <p:cNvPr id="4" name="Picture 3">
            <a:extLst>
              <a:ext uri="{FF2B5EF4-FFF2-40B4-BE49-F238E27FC236}">
                <a16:creationId xmlns:a16="http://schemas.microsoft.com/office/drawing/2014/main" id="{8500A840-DA6C-DDD2-5E5E-880352713D38}"/>
              </a:ext>
            </a:extLst>
          </p:cNvPr>
          <p:cNvPicPr>
            <a:picLocks noChangeAspect="1"/>
          </p:cNvPicPr>
          <p:nvPr/>
        </p:nvPicPr>
        <p:blipFill>
          <a:blip r:embed="rId2"/>
          <a:stretch>
            <a:fillRect/>
          </a:stretch>
        </p:blipFill>
        <p:spPr>
          <a:xfrm>
            <a:off x="8467482" y="1694217"/>
            <a:ext cx="2628900" cy="1304925"/>
          </a:xfrm>
          <a:prstGeom prst="rect">
            <a:avLst/>
          </a:prstGeom>
        </p:spPr>
      </p:pic>
    </p:spTree>
    <p:extLst>
      <p:ext uri="{BB962C8B-B14F-4D97-AF65-F5344CB8AC3E}">
        <p14:creationId xmlns:p14="http://schemas.microsoft.com/office/powerpoint/2010/main" val="16792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Common Table Expressions</a:t>
            </a:r>
            <a:endParaRPr lang="en-GB" dirty="0">
              <a:solidFill>
                <a:schemeClr val="bg1">
                  <a:lumMod val="50000"/>
                </a:schemeClr>
              </a:solidFill>
            </a:endParaRPr>
          </a:p>
        </p:txBody>
      </p:sp>
      <p:sp>
        <p:nvSpPr>
          <p:cNvPr id="3" name="Content Placeholder 2"/>
          <p:cNvSpPr>
            <a:spLocks noGrp="1"/>
          </p:cNvSpPr>
          <p:nvPr>
            <p:ph sz="quarter" idx="10"/>
          </p:nvPr>
        </p:nvSpPr>
        <p:spPr>
          <a:xfrm>
            <a:off x="379413" y="4815944"/>
            <a:ext cx="11525250" cy="1862669"/>
          </a:xfrm>
        </p:spPr>
        <p:txBody>
          <a:bodyPr/>
          <a:lstStyle/>
          <a:p>
            <a:r>
              <a:rPr lang="en-GB" dirty="0"/>
              <a:t>Specify a query for the anchor (root) level</a:t>
            </a:r>
          </a:p>
          <a:p>
            <a:r>
              <a:rPr lang="en-GB" dirty="0"/>
              <a:t>Use UNION ALL to add a recursive query for other levels</a:t>
            </a:r>
          </a:p>
          <a:p>
            <a:r>
              <a:rPr lang="en-GB" dirty="0"/>
              <a:t>Query the CTE, with optional MAXRECURSION option</a:t>
            </a:r>
          </a:p>
        </p:txBody>
      </p:sp>
      <p:sp>
        <p:nvSpPr>
          <p:cNvPr id="4" name="AutoShape 3"/>
          <p:cNvSpPr>
            <a:spLocks noChangeArrowheads="1"/>
          </p:cNvSpPr>
          <p:nvPr/>
        </p:nvSpPr>
        <p:spPr bwMode="auto">
          <a:xfrm>
            <a:off x="1321526" y="860206"/>
            <a:ext cx="8949932" cy="383619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dirty="0">
                <a:solidFill>
                  <a:srgbClr val="0000FF"/>
                </a:solidFill>
                <a:latin typeface="Consolas" panose="020B0609020204030204" pitchFamily="49" charset="0"/>
              </a:rPr>
              <a:t>WITH</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OrgReport</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ManagerID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EmployeeID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lastname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firstname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Level</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AS</a:t>
            </a:r>
            <a:endParaRPr lang="en-GB" dirty="0">
              <a:solidFill>
                <a:srgbClr val="000000"/>
              </a:solidFill>
              <a:latin typeface="Consolas" panose="020B0609020204030204" pitchFamily="49" charset="0"/>
            </a:endParaRPr>
          </a:p>
          <a:p>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mgrid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empID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lastname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firstname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a:t>
            </a: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HR</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Employees</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e</a:t>
            </a:r>
          </a:p>
          <a:p>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mgrID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IS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NULL</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UNION</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ALL</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mgrID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empID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lastname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firstname</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Level</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1</a:t>
            </a:r>
          </a:p>
          <a:p>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HR</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Employees</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e</a:t>
            </a:r>
          </a:p>
          <a:p>
            <a:r>
              <a:rPr lang="en-GB" dirty="0">
                <a:solidFill>
                  <a:srgbClr val="808080"/>
                </a:solidFill>
                <a:latin typeface="Consolas" panose="020B0609020204030204" pitchFamily="49" charset="0"/>
              </a:rPr>
              <a:t>INNER</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JOIN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OrgReport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srgbClr val="000000"/>
                </a:solidFill>
                <a:latin typeface="Consolas" panose="020B0609020204030204" pitchFamily="49" charset="0"/>
              </a:rPr>
              <a:t> o </a:t>
            </a:r>
            <a:r>
              <a:rPr lang="en-GB" dirty="0">
                <a:solidFill>
                  <a:srgbClr val="0000FF"/>
                </a:solidFill>
                <a:latin typeface="Consolas" panose="020B0609020204030204" pitchFamily="49" charset="0"/>
              </a:rPr>
              <a:t>ON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mgrID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a:t>
            </a:r>
            <a:r>
              <a:rPr lang="en-GB" dirty="0" err="1">
                <a:solidFill>
                  <a:srgbClr val="808080"/>
                </a:solidFill>
                <a:latin typeface="Consolas" panose="020B0609020204030204" pitchFamily="49" charset="0"/>
              </a:rPr>
              <a:t>.</a:t>
            </a:r>
            <a:r>
              <a:rPr lang="en-GB" dirty="0" err="1">
                <a:solidFill>
                  <a:srgbClr val="000000"/>
                </a:solidFill>
                <a:latin typeface="Consolas" panose="020B0609020204030204" pitchFamily="49" charset="0"/>
              </a:rPr>
              <a:t>EmployeeID</a:t>
            </a:r>
            <a:endParaRPr lang="en-GB" dirty="0">
              <a:solidFill>
                <a:srgbClr val="000000"/>
              </a:solidFill>
              <a:latin typeface="Consolas" panose="020B0609020204030204" pitchFamily="49" charset="0"/>
            </a:endParaRPr>
          </a:p>
          <a:p>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OrgReport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OPTION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MAXRECURSION 3</a:t>
            </a:r>
            <a:r>
              <a:rPr lang="en-GB" dirty="0">
                <a:solidFill>
                  <a:srgbClr val="808080"/>
                </a:solidFill>
                <a:latin typeface="Consolas" panose="020B0609020204030204" pitchFamily="49" charset="0"/>
              </a:rPr>
              <a:t>);</a:t>
            </a:r>
            <a:endParaRPr kumimoji="0" lang="en-US" sz="17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442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Common Table Expressions</a:t>
            </a:r>
          </a:p>
        </p:txBody>
      </p:sp>
    </p:spTree>
    <p:extLst>
      <p:ext uri="{BB962C8B-B14F-4D97-AF65-F5344CB8AC3E}">
        <p14:creationId xmlns:p14="http://schemas.microsoft.com/office/powerpoint/2010/main" val="239510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57288"/>
            <a:ext cx="11525250" cy="5521326"/>
          </a:xfrm>
        </p:spPr>
        <p:txBody>
          <a:bodyPr>
            <a:normAutofit/>
          </a:bodyPr>
          <a:lstStyle/>
          <a:p>
            <a:r>
              <a:rPr lang="en-GB" dirty="0"/>
              <a:t>Views</a:t>
            </a:r>
          </a:p>
          <a:p>
            <a:r>
              <a:rPr lang="en-GB" dirty="0"/>
              <a:t>Temporary Tables</a:t>
            </a:r>
          </a:p>
          <a:p>
            <a:r>
              <a:rPr lang="en-GB" dirty="0"/>
              <a:t>Table Variables</a:t>
            </a:r>
          </a:p>
          <a:p>
            <a:r>
              <a:rPr lang="en-GB" dirty="0"/>
              <a:t>Table-Valued Functions</a:t>
            </a:r>
          </a:p>
          <a:p>
            <a:r>
              <a:rPr lang="en-GB" dirty="0"/>
              <a:t>Derived Tables</a:t>
            </a:r>
          </a:p>
          <a:p>
            <a:r>
              <a:rPr lang="en-GB" dirty="0"/>
              <a:t>Common Table Expressions</a:t>
            </a:r>
          </a:p>
          <a:p>
            <a:endParaRPr lang="en-GB" dirty="0"/>
          </a:p>
          <a:p>
            <a:r>
              <a:rPr lang="en-GB" dirty="0"/>
              <a:t>Lab: </a:t>
            </a:r>
            <a:r>
              <a:rPr lang="en-US" dirty="0"/>
              <a:t>Using Table Expressions</a:t>
            </a:r>
            <a:endParaRPr lang="en-GB" dirty="0"/>
          </a:p>
        </p:txBody>
      </p:sp>
      <p:sp>
        <p:nvSpPr>
          <p:cNvPr id="2" name="Title 1"/>
          <p:cNvSpPr>
            <a:spLocks noGrp="1"/>
          </p:cNvSpPr>
          <p:nvPr>
            <p:ph type="title"/>
          </p:nvPr>
        </p:nvSpPr>
        <p:spPr/>
        <p:txBody>
          <a:bodyPr/>
          <a:lstStyle/>
          <a:p>
            <a:r>
              <a:rPr lang="en-US" dirty="0"/>
              <a:t>Using Table Expressions</a:t>
            </a:r>
          </a:p>
        </p:txBody>
      </p:sp>
    </p:spTree>
    <p:extLst>
      <p:ext uri="{BB962C8B-B14F-4D97-AF65-F5344CB8AC3E}">
        <p14:creationId xmlns:p14="http://schemas.microsoft.com/office/powerpoint/2010/main" val="379985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Creating Windows with OVER</a:t>
            </a:r>
          </a:p>
        </p:txBody>
      </p:sp>
      <p:sp>
        <p:nvSpPr>
          <p:cNvPr id="3" name="Text Placeholder 2"/>
          <p:cNvSpPr>
            <a:spLocks noGrp="1"/>
          </p:cNvSpPr>
          <p:nvPr>
            <p:ph type="body" idx="1"/>
          </p:nvPr>
        </p:nvSpPr>
        <p:spPr/>
        <p:txBody>
          <a:bodyPr/>
          <a:lstStyle/>
          <a:p>
            <a:r>
              <a:rPr lang="en-GB" dirty="0"/>
              <a:t>SQL Windowing</a:t>
            </a:r>
          </a:p>
          <a:p>
            <a:r>
              <a:rPr lang="en-GB" dirty="0"/>
              <a:t>Windowing Components</a:t>
            </a:r>
          </a:p>
          <a:p>
            <a:r>
              <a:rPr lang="en-GB" dirty="0"/>
              <a:t>Using OVER</a:t>
            </a:r>
          </a:p>
          <a:p>
            <a:r>
              <a:rPr lang="en-GB" dirty="0"/>
              <a:t>Partitioning Windows</a:t>
            </a:r>
          </a:p>
          <a:p>
            <a:r>
              <a:rPr lang="en-GB" dirty="0"/>
              <a:t>Ordering and Framing</a:t>
            </a:r>
          </a:p>
          <a:p>
            <a:r>
              <a:rPr lang="en-GB" dirty="0"/>
              <a:t>Demonstration: Using OVER and Partitioning</a:t>
            </a:r>
          </a:p>
        </p:txBody>
      </p:sp>
      <p:sp>
        <p:nvSpPr>
          <p:cNvPr id="5" name="TextBox 4">
            <a:extLst>
              <a:ext uri="{FF2B5EF4-FFF2-40B4-BE49-F238E27FC236}">
                <a16:creationId xmlns:a16="http://schemas.microsoft.com/office/drawing/2014/main" id="{49D1F02E-6BEE-473E-A7D3-6A3F1F47F1AC}"/>
              </a:ext>
            </a:extLst>
          </p:cNvPr>
          <p:cNvSpPr txBox="1"/>
          <p:nvPr/>
        </p:nvSpPr>
        <p:spPr>
          <a:xfrm>
            <a:off x="1068433" y="4636456"/>
            <a:ext cx="10055134" cy="1477328"/>
          </a:xfrm>
          <a:prstGeom prst="rect">
            <a:avLst/>
          </a:prstGeom>
          <a:noFill/>
        </p:spPr>
        <p:txBody>
          <a:bodyPr wrap="square">
            <a:spAutoFit/>
          </a:bodyPr>
          <a:lstStyle/>
          <a:p>
            <a:pPr marL="285750" indent="-285750" algn="l" fontAlgn="base">
              <a:buFont typeface="Arial" panose="020B0604020202020204" pitchFamily="34" charset="0"/>
              <a:buChar char="•"/>
            </a:pPr>
            <a:r>
              <a:rPr lang="en-GB" b="0" i="0" dirty="0">
                <a:solidFill>
                  <a:srgbClr val="000000"/>
                </a:solidFill>
                <a:effectLst/>
                <a:latin typeface="Segoe UI" panose="020B0502040204020203" pitchFamily="34" charset="0"/>
              </a:rPr>
              <a:t>SQL PARTITION BY</a:t>
            </a:r>
          </a:p>
          <a:p>
            <a:pPr marL="285750" indent="-285750" algn="l" fontAlgn="base">
              <a:buFont typeface="Arial" panose="020B0604020202020204" pitchFamily="34" charset="0"/>
              <a:buChar char="•"/>
            </a:pPr>
            <a:r>
              <a:rPr lang="en-GB" b="0" i="0" dirty="0">
                <a:solidFill>
                  <a:srgbClr val="252525"/>
                </a:solidFill>
                <a:effectLst/>
                <a:latin typeface="Segoe UI" panose="020B0502040204020203" pitchFamily="34" charset="0"/>
              </a:rPr>
              <a:t>We can use the </a:t>
            </a:r>
            <a:r>
              <a:rPr lang="en-GB" b="1" i="0" dirty="0">
                <a:solidFill>
                  <a:srgbClr val="252525"/>
                </a:solidFill>
                <a:effectLst/>
                <a:latin typeface="Segoe UI" panose="020B0502040204020203" pitchFamily="34" charset="0"/>
              </a:rPr>
              <a:t>SQL PARTITION BY</a:t>
            </a:r>
            <a:r>
              <a:rPr lang="en-GB" b="0" i="0" dirty="0">
                <a:solidFill>
                  <a:srgbClr val="252525"/>
                </a:solidFill>
                <a:effectLst/>
                <a:latin typeface="Segoe UI" panose="020B0502040204020203" pitchFamily="34" charset="0"/>
              </a:rPr>
              <a:t> clause with the </a:t>
            </a:r>
            <a:r>
              <a:rPr lang="en-GB" b="1" i="0" dirty="0">
                <a:solidFill>
                  <a:srgbClr val="252525"/>
                </a:solidFill>
                <a:effectLst/>
                <a:latin typeface="Segoe UI" panose="020B0502040204020203" pitchFamily="34" charset="0"/>
              </a:rPr>
              <a:t>OVER</a:t>
            </a:r>
            <a:r>
              <a:rPr lang="en-GB" b="0" i="0" dirty="0">
                <a:solidFill>
                  <a:srgbClr val="252525"/>
                </a:solidFill>
                <a:effectLst/>
                <a:latin typeface="Segoe UI" panose="020B0502040204020203" pitchFamily="34" charset="0"/>
              </a:rPr>
              <a:t> clause to specify the column on which we need to perform aggregation. </a:t>
            </a:r>
          </a:p>
          <a:p>
            <a:pPr marL="285750" indent="-285750" algn="l" fontAlgn="base">
              <a:buFont typeface="Arial" panose="020B0604020202020204" pitchFamily="34" charset="0"/>
              <a:buChar char="•"/>
            </a:pPr>
            <a:r>
              <a:rPr lang="en-GB" b="0" i="0" dirty="0">
                <a:solidFill>
                  <a:srgbClr val="252525"/>
                </a:solidFill>
                <a:effectLst/>
                <a:latin typeface="Segoe UI" panose="020B0502040204020203" pitchFamily="34" charset="0"/>
              </a:rPr>
              <a:t>In the previous example, we used Group By with </a:t>
            </a:r>
            <a:r>
              <a:rPr lang="en-GB" b="0" i="0" dirty="0" err="1">
                <a:solidFill>
                  <a:srgbClr val="252525"/>
                </a:solidFill>
                <a:effectLst/>
                <a:latin typeface="Segoe UI" panose="020B0502040204020203" pitchFamily="34" charset="0"/>
              </a:rPr>
              <a:t>CustomerCity</a:t>
            </a:r>
            <a:r>
              <a:rPr lang="en-GB" b="0" i="0" dirty="0">
                <a:solidFill>
                  <a:srgbClr val="252525"/>
                </a:solidFill>
                <a:effectLst/>
                <a:latin typeface="Segoe UI" panose="020B0502040204020203" pitchFamily="34" charset="0"/>
              </a:rPr>
              <a:t> column and calculated average, minimum and maximum values.</a:t>
            </a:r>
          </a:p>
        </p:txBody>
      </p:sp>
    </p:spTree>
    <p:extLst>
      <p:ext uri="{BB962C8B-B14F-4D97-AF65-F5344CB8AC3E}">
        <p14:creationId xmlns:p14="http://schemas.microsoft.com/office/powerpoint/2010/main" val="338514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Windowing</a:t>
            </a:r>
          </a:p>
        </p:txBody>
      </p:sp>
      <p:sp>
        <p:nvSpPr>
          <p:cNvPr id="3" name="Text Placeholder 2"/>
          <p:cNvSpPr>
            <a:spLocks noGrp="1"/>
          </p:cNvSpPr>
          <p:nvPr>
            <p:ph type="body" idx="1"/>
          </p:nvPr>
        </p:nvSpPr>
        <p:spPr>
          <a:xfrm>
            <a:off x="613834" y="855322"/>
            <a:ext cx="10825541" cy="5147356"/>
          </a:xfrm>
        </p:spPr>
        <p:txBody>
          <a:bodyPr/>
          <a:lstStyle/>
          <a:p>
            <a:r>
              <a:rPr lang="en-GB" sz="2000" dirty="0"/>
              <a:t>Windows extend T-SQL's set-based approach</a:t>
            </a:r>
          </a:p>
          <a:p>
            <a:r>
              <a:rPr lang="en-GB" sz="2000" dirty="0"/>
              <a:t>Windows allow you to specify an order as part of a calculation, without regard to order of input or final output order</a:t>
            </a:r>
          </a:p>
          <a:p>
            <a:r>
              <a:rPr lang="en-GB" sz="2000" dirty="0"/>
              <a:t>Windows allow partitioning and framing of rows to support functions</a:t>
            </a:r>
          </a:p>
          <a:p>
            <a:r>
              <a:rPr lang="en-GB" sz="2000" dirty="0"/>
              <a:t>Window functions can simplify queries that need to find running totals, moving averages, or gaps in data</a:t>
            </a:r>
          </a:p>
          <a:p>
            <a:r>
              <a:rPr lang="en-GB" sz="2000" dirty="0"/>
              <a:t>Note: The example is provided as an all-at-once view of windowing functions in use. Don't get bogged down in its details yet. The source, as well as the view definition, is provided in the demonstration script for this lesson.</a:t>
            </a:r>
          </a:p>
          <a:p>
            <a:r>
              <a:rPr lang="en-GB" sz="1800" dirty="0"/>
              <a:t>Query description: This query returns a running total of quantity per product category. The running total will reset to zero at each change in category (partition) and is the sum of all previous rows in the current category (unbounded preceding) up to the current row.</a:t>
            </a:r>
          </a:p>
          <a:p>
            <a:endParaRPr lang="en-GB" sz="2000" dirty="0"/>
          </a:p>
          <a:p>
            <a:endParaRPr lang="en-GB" sz="2000" dirty="0"/>
          </a:p>
        </p:txBody>
      </p:sp>
      <p:sp>
        <p:nvSpPr>
          <p:cNvPr id="5" name="TextBox 4">
            <a:extLst>
              <a:ext uri="{FF2B5EF4-FFF2-40B4-BE49-F238E27FC236}">
                <a16:creationId xmlns:a16="http://schemas.microsoft.com/office/drawing/2014/main" id="{293F6E94-2959-4766-9106-D528B7D73A69}"/>
              </a:ext>
            </a:extLst>
          </p:cNvPr>
          <p:cNvSpPr txBox="1"/>
          <p:nvPr/>
        </p:nvSpPr>
        <p:spPr>
          <a:xfrm>
            <a:off x="6864381" y="4569003"/>
            <a:ext cx="4957505" cy="2031325"/>
          </a:xfrm>
          <a:prstGeom prst="rect">
            <a:avLst/>
          </a:prstGeom>
          <a:noFill/>
        </p:spPr>
        <p:txBody>
          <a:bodyPr wrap="square">
            <a:spAutoFit/>
          </a:bodyPr>
          <a:lstStyle/>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Category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Qty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Qty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 </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category</a:t>
            </a:r>
          </a:p>
          <a:p>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ROWS</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BETWEEN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UNBOUNDED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PRECEDING</a:t>
            </a:r>
            <a:endParaRPr lang="en-GB" sz="1800" dirty="0">
              <a:solidFill>
                <a:srgbClr val="000000"/>
              </a:solidFill>
              <a:latin typeface="Consolas" panose="020B0609020204030204" pitchFamily="49" charset="0"/>
            </a:endParaRPr>
          </a:p>
          <a:p>
            <a:r>
              <a:rPr lang="en-GB" sz="1800" dirty="0">
                <a:solidFill>
                  <a:srgbClr val="808080"/>
                </a:solidFill>
                <a:latin typeface="Consolas" panose="020B0609020204030204" pitchFamily="49" charset="0"/>
              </a:rPr>
              <a:t>AND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CURRENT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ROW</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RunningQty</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CategoryQtyYear</a:t>
            </a:r>
            <a:r>
              <a:rPr lang="en-GB" sz="1800" dirty="0">
                <a:solidFill>
                  <a:srgbClr val="808080"/>
                </a:solidFill>
                <a:latin typeface="Consolas" panose="020B0609020204030204" pitchFamily="49" charset="0"/>
              </a:rPr>
              <a:t>;</a:t>
            </a:r>
            <a:endParaRPr lang="en-GB" dirty="0"/>
          </a:p>
        </p:txBody>
      </p:sp>
      <p:sp>
        <p:nvSpPr>
          <p:cNvPr id="6" name="TextBox 5">
            <a:extLst>
              <a:ext uri="{FF2B5EF4-FFF2-40B4-BE49-F238E27FC236}">
                <a16:creationId xmlns:a16="http://schemas.microsoft.com/office/drawing/2014/main" id="{CD886D8F-33EC-4E49-92E2-18C8B35EF46B}"/>
              </a:ext>
            </a:extLst>
          </p:cNvPr>
          <p:cNvSpPr txBox="1"/>
          <p:nvPr/>
        </p:nvSpPr>
        <p:spPr>
          <a:xfrm>
            <a:off x="452027" y="5281244"/>
            <a:ext cx="6112223" cy="923330"/>
          </a:xfrm>
          <a:prstGeom prst="rect">
            <a:avLst/>
          </a:prstGeom>
          <a:noFill/>
        </p:spPr>
        <p:txBody>
          <a:bodyPr wrap="square">
            <a:spAutoFit/>
          </a:bodyPr>
          <a:lstStyle/>
          <a:p>
            <a:pPr marL="285750" indent="-285750">
              <a:buFont typeface="Arial" panose="020B0604020202020204" pitchFamily="34" charset="0"/>
              <a:buChar char="•"/>
            </a:pPr>
            <a:r>
              <a:rPr lang="en-GB" sz="1800" b="0" i="1" dirty="0">
                <a:solidFill>
                  <a:srgbClr val="444444"/>
                </a:solidFill>
                <a:effectLst/>
              </a:rPr>
              <a:t>You will need to create a View – </a:t>
            </a:r>
            <a:r>
              <a:rPr lang="en-GB" sz="1800" b="0" i="1" dirty="0" err="1">
                <a:solidFill>
                  <a:srgbClr val="444444"/>
                </a:solidFill>
                <a:effectLst/>
              </a:rPr>
              <a:t>Sales.CategoryQtyYear</a:t>
            </a:r>
            <a:r>
              <a:rPr lang="en-GB" sz="1800" b="0" i="1" dirty="0">
                <a:solidFill>
                  <a:srgbClr val="444444"/>
                </a:solidFill>
                <a:effectLst/>
              </a:rPr>
              <a:t> for this TSQL code to work – provided in the Demo Script File</a:t>
            </a:r>
          </a:p>
        </p:txBody>
      </p:sp>
    </p:spTree>
    <p:extLst>
      <p:ext uri="{BB962C8B-B14F-4D97-AF65-F5344CB8AC3E}">
        <p14:creationId xmlns:p14="http://schemas.microsoft.com/office/powerpoint/2010/main" val="68310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Using the UNION Operator</a:t>
            </a:r>
          </a:p>
        </p:txBody>
      </p:sp>
      <p:sp>
        <p:nvSpPr>
          <p:cNvPr id="3" name="Text Placeholder 2"/>
          <p:cNvSpPr>
            <a:spLocks noGrp="1"/>
          </p:cNvSpPr>
          <p:nvPr>
            <p:ph sz="half" idx="1"/>
          </p:nvPr>
        </p:nvSpPr>
        <p:spPr>
          <a:xfrm>
            <a:off x="260273" y="1021976"/>
            <a:ext cx="5137154" cy="5432611"/>
          </a:xfrm>
        </p:spPr>
        <p:txBody>
          <a:bodyPr wrap="square" anchor="t">
            <a:normAutofit/>
          </a:bodyPr>
          <a:lstStyle/>
          <a:p>
            <a:pPr>
              <a:lnSpc>
                <a:spcPct val="90000"/>
              </a:lnSpc>
            </a:pPr>
            <a:r>
              <a:rPr lang="en-GB" sz="2000" dirty="0"/>
              <a:t>Conceptual relationship between window elements:</a:t>
            </a:r>
          </a:p>
          <a:p>
            <a:pPr>
              <a:lnSpc>
                <a:spcPct val="90000"/>
              </a:lnSpc>
            </a:pPr>
            <a:r>
              <a:rPr lang="en-GB" sz="2000" dirty="0"/>
              <a:t>The result set is the window of rows defined by the OVER clause. </a:t>
            </a:r>
          </a:p>
          <a:p>
            <a:pPr>
              <a:lnSpc>
                <a:spcPct val="90000"/>
              </a:lnSpc>
            </a:pPr>
            <a:r>
              <a:rPr lang="en-GB" sz="2000" dirty="0"/>
              <a:t>If there is no partition, then the window includes all rows. </a:t>
            </a:r>
          </a:p>
          <a:p>
            <a:pPr>
              <a:lnSpc>
                <a:spcPct val="90000"/>
              </a:lnSpc>
            </a:pPr>
            <a:r>
              <a:rPr lang="en-GB" sz="2000" dirty="0"/>
              <a:t>If a partition element is defined in the OVER clause, the conceptual subset of rows is called the window partition. </a:t>
            </a:r>
          </a:p>
          <a:p>
            <a:pPr>
              <a:lnSpc>
                <a:spcPct val="90000"/>
              </a:lnSpc>
            </a:pPr>
            <a:r>
              <a:rPr lang="en-GB" sz="2000" dirty="0"/>
              <a:t>If a frame is defined, the window is further restricted to the starting and ending boundaries defined by the frame.</a:t>
            </a:r>
          </a:p>
          <a:p>
            <a:pPr>
              <a:lnSpc>
                <a:spcPct val="90000"/>
              </a:lnSpc>
            </a:pPr>
            <a:r>
              <a:rPr lang="en-GB" sz="2000" dirty="0"/>
              <a:t>Result set</a:t>
            </a:r>
          </a:p>
          <a:p>
            <a:pPr lvl="1">
              <a:lnSpc>
                <a:spcPct val="90000"/>
              </a:lnSpc>
            </a:pPr>
            <a:r>
              <a:rPr lang="en-GB" sz="1600" dirty="0"/>
              <a:t>(OVER)</a:t>
            </a:r>
          </a:p>
          <a:p>
            <a:pPr lvl="1">
              <a:lnSpc>
                <a:spcPct val="90000"/>
              </a:lnSpc>
            </a:pPr>
            <a:r>
              <a:rPr lang="en-GB" sz="1600" dirty="0"/>
              <a:t>Window partition</a:t>
            </a:r>
          </a:p>
          <a:p>
            <a:pPr lvl="1">
              <a:lnSpc>
                <a:spcPct val="90000"/>
              </a:lnSpc>
            </a:pPr>
            <a:r>
              <a:rPr lang="en-GB" sz="1600" dirty="0"/>
              <a:t>(PARTITION BY)</a:t>
            </a:r>
          </a:p>
          <a:p>
            <a:pPr lvl="1">
              <a:lnSpc>
                <a:spcPct val="90000"/>
              </a:lnSpc>
            </a:pPr>
            <a:r>
              <a:rPr lang="en-GB" sz="1600" dirty="0"/>
              <a:t>Frame (ROWS BETWEEN)</a:t>
            </a:r>
          </a:p>
        </p:txBody>
      </p:sp>
      <p:pic>
        <p:nvPicPr>
          <p:cNvPr id="6" name="Picture 5" descr="Diagram&#10;&#10;Description automatically generated">
            <a:extLst>
              <a:ext uri="{FF2B5EF4-FFF2-40B4-BE49-F238E27FC236}">
                <a16:creationId xmlns:a16="http://schemas.microsoft.com/office/drawing/2014/main" id="{A6318668-8B56-497A-8E89-1C828EC3CB78}"/>
              </a:ext>
            </a:extLst>
          </p:cNvPr>
          <p:cNvPicPr>
            <a:picLocks noChangeAspect="1"/>
          </p:cNvPicPr>
          <p:nvPr/>
        </p:nvPicPr>
        <p:blipFill rotWithShape="1">
          <a:blip r:embed="rId3"/>
          <a:srcRect r="7440"/>
          <a:stretch/>
        </p:blipFill>
        <p:spPr>
          <a:xfrm>
            <a:off x="5397427" y="848499"/>
            <a:ext cx="6631117" cy="4304414"/>
          </a:xfrm>
          <a:prstGeom prst="rect">
            <a:avLst/>
          </a:prstGeom>
        </p:spPr>
      </p:pic>
      <p:sp>
        <p:nvSpPr>
          <p:cNvPr id="10" name="TextBox 9">
            <a:extLst>
              <a:ext uri="{FF2B5EF4-FFF2-40B4-BE49-F238E27FC236}">
                <a16:creationId xmlns:a16="http://schemas.microsoft.com/office/drawing/2014/main" id="{E1E21F53-5E55-4C14-B01A-E2E84A1938FC}"/>
              </a:ext>
            </a:extLst>
          </p:cNvPr>
          <p:cNvSpPr txBox="1"/>
          <p:nvPr/>
        </p:nvSpPr>
        <p:spPr>
          <a:xfrm>
            <a:off x="4260234" y="5531257"/>
            <a:ext cx="7671493" cy="923330"/>
          </a:xfrm>
          <a:prstGeom prst="rect">
            <a:avLst/>
          </a:prstGeom>
          <a:noFill/>
        </p:spPr>
        <p:txBody>
          <a:bodyPr wrap="square">
            <a:spAutoFit/>
          </a:bodyPr>
          <a:lstStyle/>
          <a:p>
            <a:pPr marL="285750" indent="-285750">
              <a:buFont typeface="Arial" panose="020B0604020202020204" pitchFamily="34" charset="0"/>
              <a:buChar char="•"/>
            </a:pPr>
            <a:r>
              <a:rPr lang="en-GB" sz="1800" b="0" i="1" dirty="0">
                <a:solidFill>
                  <a:srgbClr val="00B050"/>
                </a:solidFill>
                <a:effectLst/>
              </a:rPr>
              <a:t>Do not be concerned with the terminology since the main focus is on generating </a:t>
            </a:r>
            <a:r>
              <a:rPr lang="en-GB" sz="1800" b="1" i="1" dirty="0">
                <a:solidFill>
                  <a:srgbClr val="00B050"/>
                </a:solidFill>
                <a:effectLst/>
              </a:rPr>
              <a:t>virtual column data </a:t>
            </a:r>
            <a:r>
              <a:rPr lang="en-GB" sz="1800" b="0" i="1" dirty="0">
                <a:solidFill>
                  <a:srgbClr val="00B050"/>
                </a:solidFill>
                <a:effectLst/>
              </a:rPr>
              <a:t>such as running totals or averages</a:t>
            </a:r>
            <a:endParaRPr lang="en-GB" sz="1800" b="0" i="1" dirty="0">
              <a:solidFill>
                <a:srgbClr val="444444"/>
              </a:solidFill>
              <a:effectLst/>
            </a:endParaRPr>
          </a:p>
        </p:txBody>
      </p:sp>
    </p:spTree>
    <p:extLst>
      <p:ext uri="{BB962C8B-B14F-4D97-AF65-F5344CB8AC3E}">
        <p14:creationId xmlns:p14="http://schemas.microsoft.com/office/powerpoint/2010/main" val="1184894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Using OVER</a:t>
            </a:r>
          </a:p>
        </p:txBody>
      </p:sp>
      <p:sp>
        <p:nvSpPr>
          <p:cNvPr id="3" name="Text Placeholder 2"/>
          <p:cNvSpPr>
            <a:spLocks noGrp="1"/>
          </p:cNvSpPr>
          <p:nvPr>
            <p:ph sz="half" idx="1"/>
          </p:nvPr>
        </p:nvSpPr>
        <p:spPr>
          <a:xfrm>
            <a:off x="303303" y="945318"/>
            <a:ext cx="11691473" cy="2604705"/>
          </a:xfrm>
        </p:spPr>
        <p:txBody>
          <a:bodyPr wrap="square" anchor="t">
            <a:normAutofit/>
          </a:bodyPr>
          <a:lstStyle/>
          <a:p>
            <a:pPr>
              <a:lnSpc>
                <a:spcPct val="120000"/>
              </a:lnSpc>
            </a:pPr>
            <a:r>
              <a:rPr lang="en-GB" sz="1600" dirty="0"/>
              <a:t>OVER defines a window, or set, of rows to be used by a window function, including any ordering</a:t>
            </a:r>
          </a:p>
          <a:p>
            <a:pPr>
              <a:lnSpc>
                <a:spcPct val="120000"/>
              </a:lnSpc>
            </a:pPr>
            <a:r>
              <a:rPr lang="en-GB" sz="1600" dirty="0"/>
              <a:t>With a specified window partition clause, the OVER clause restricts the set of rows to those with the same values in the partitioning elements</a:t>
            </a:r>
          </a:p>
          <a:p>
            <a:pPr>
              <a:lnSpc>
                <a:spcPct val="120000"/>
              </a:lnSpc>
            </a:pPr>
            <a:r>
              <a:rPr lang="en-GB" sz="1600" dirty="0"/>
              <a:t>By itself, OVER() is unrestricted and includes all rows</a:t>
            </a:r>
          </a:p>
          <a:p>
            <a:pPr>
              <a:lnSpc>
                <a:spcPct val="120000"/>
              </a:lnSpc>
            </a:pPr>
            <a:r>
              <a:rPr lang="en-GB" sz="1600" dirty="0"/>
              <a:t>Multiple OVER clauses can be used in a single query, each with its own partitioning and ordering, if needed</a:t>
            </a:r>
          </a:p>
          <a:p>
            <a:pPr>
              <a:lnSpc>
                <a:spcPct val="120000"/>
              </a:lnSpc>
            </a:pPr>
            <a:r>
              <a:rPr lang="en-GB" sz="1600" dirty="0"/>
              <a:t>For example:</a:t>
            </a:r>
          </a:p>
        </p:txBody>
      </p:sp>
      <p:sp>
        <p:nvSpPr>
          <p:cNvPr id="7" name="TextBox 6">
            <a:extLst>
              <a:ext uri="{FF2B5EF4-FFF2-40B4-BE49-F238E27FC236}">
                <a16:creationId xmlns:a16="http://schemas.microsoft.com/office/drawing/2014/main" id="{202FCCE2-CC7B-43AA-A6A2-A94B0EE0D6A8}"/>
              </a:ext>
            </a:extLst>
          </p:cNvPr>
          <p:cNvSpPr txBox="1"/>
          <p:nvPr/>
        </p:nvSpPr>
        <p:spPr>
          <a:xfrm>
            <a:off x="357090" y="3334501"/>
            <a:ext cx="11583897" cy="3139321"/>
          </a:xfrm>
          <a:prstGeom prst="rect">
            <a:avLst/>
          </a:prstGeom>
          <a:noFill/>
        </p:spPr>
        <p:txBody>
          <a:bodyPr wrap="square">
            <a:spAutoFit/>
          </a:bodyPr>
          <a:lstStyle/>
          <a:p>
            <a:r>
              <a:rPr lang="en-GB" sz="1800" dirty="0">
                <a:solidFill>
                  <a:srgbClr val="0000FF"/>
                </a:solidFill>
                <a:latin typeface="Consolas" panose="020B0609020204030204" pitchFamily="49" charset="0"/>
              </a:rPr>
              <a:t>OVER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 &lt;PARTITION BY clause&gt; ]</a:t>
            </a:r>
          </a:p>
          <a:p>
            <a:r>
              <a:rPr lang="en-GB" sz="1800" dirty="0">
                <a:solidFill>
                  <a:srgbClr val="000000"/>
                </a:solidFill>
                <a:latin typeface="Consolas" panose="020B0609020204030204" pitchFamily="49" charset="0"/>
              </a:rPr>
              <a:t>[ &lt;ORDER BY clause&gt; ]</a:t>
            </a:r>
          </a:p>
          <a:p>
            <a:r>
              <a:rPr lang="en-GB" sz="1800" dirty="0">
                <a:solidFill>
                  <a:srgbClr val="000000"/>
                </a:solidFill>
                <a:latin typeface="Consolas" panose="020B0609020204030204" pitchFamily="49" charset="0"/>
              </a:rPr>
              <a:t>[ &lt;ROWS or RANGE clause&gt; ]</a:t>
            </a:r>
            <a:endParaRPr lang="en-GB" sz="1800" dirty="0">
              <a:solidFill>
                <a:srgbClr val="FF00FF"/>
              </a:solidFill>
              <a:latin typeface="Consolas" panose="020B0609020204030204" pitchFamily="49" charset="0"/>
            </a:endParaRPr>
          </a:p>
          <a:p>
            <a:endParaRPr lang="en-GB" dirty="0">
              <a:solidFill>
                <a:srgbClr val="FF00FF"/>
              </a:solidFill>
              <a:latin typeface="Consolas" panose="020B0609020204030204" pitchFamily="49" charset="0"/>
            </a:endParaRPr>
          </a:p>
          <a:p>
            <a:endParaRPr lang="en-GB" sz="1800" dirty="0">
              <a:solidFill>
                <a:srgbClr val="FF00FF"/>
              </a:solidFill>
              <a:latin typeface="Consolas" panose="020B0609020204030204" pitchFamily="49" charset="0"/>
            </a:endParaRPr>
          </a:p>
          <a:p>
            <a:endParaRPr lang="en-GB" dirty="0">
              <a:solidFill>
                <a:srgbClr val="FF00FF"/>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col</a:t>
            </a:r>
            <a:r>
              <a:rPr lang="en-GB" sz="1800" dirty="0">
                <a:solidFill>
                  <a:srgbClr val="808080"/>
                </a:solidFill>
                <a:latin typeface="Consolas" panose="020B0609020204030204" pitchFamily="49" charset="0"/>
              </a:rPr>
              <a:t>&gt;)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means </a:t>
            </a:r>
            <a:r>
              <a:rPr lang="en-GB" sz="1800" dirty="0">
                <a:solidFill>
                  <a:srgbClr val="0000FF"/>
                </a:solidFill>
                <a:latin typeface="Consolas" panose="020B0609020204030204" pitchFamily="49" charset="0"/>
              </a:rPr>
              <a:t>to</a:t>
            </a:r>
            <a:r>
              <a:rPr lang="en-GB" sz="1800" dirty="0">
                <a:solidFill>
                  <a:srgbClr val="000000"/>
                </a:solidFill>
                <a:latin typeface="Consolas" panose="020B0609020204030204" pitchFamily="49" charset="0"/>
              </a:rPr>
              <a:t> calculate the </a:t>
            </a:r>
            <a:r>
              <a:rPr lang="en-GB" sz="1800" dirty="0">
                <a:solidFill>
                  <a:srgbClr val="0000FF"/>
                </a:solidFill>
                <a:latin typeface="Consolas" panose="020B0609020204030204" pitchFamily="49" charset="0"/>
              </a:rPr>
              <a:t>aggregate </a:t>
            </a:r>
            <a:r>
              <a:rPr lang="en-GB" sz="1800" dirty="0">
                <a:solidFill>
                  <a:srgbClr val="808080"/>
                </a:solidFill>
                <a:latin typeface="Consolas" panose="020B0609020204030204" pitchFamily="49" charset="0"/>
              </a:rPr>
              <a:t>(</a:t>
            </a:r>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the underlying </a:t>
            </a:r>
            <a:r>
              <a:rPr lang="en-GB" sz="1800" dirty="0">
                <a:solidFill>
                  <a:srgbClr val="002050"/>
                </a:solidFill>
                <a:latin typeface="Consolas" panose="020B0609020204030204" pitchFamily="49" charset="0"/>
              </a:rPr>
              <a:t>query's result set (all rows).</a:t>
            </a:r>
          </a:p>
          <a:p>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col</a:t>
            </a:r>
            <a:r>
              <a:rPr lang="en-GB" sz="1800" dirty="0">
                <a:solidFill>
                  <a:srgbClr val="808080"/>
                </a:solidFill>
                <a:latin typeface="Consolas" panose="020B0609020204030204" pitchFamily="49" charset="0"/>
              </a:rPr>
              <a:t>&gt;)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 </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col</a:t>
            </a:r>
            <a:r>
              <a:rPr lang="en-GB" sz="1800" dirty="0">
                <a:solidFill>
                  <a:srgbClr val="808080"/>
                </a:solidFill>
                <a:latin typeface="Consolas" panose="020B0609020204030204" pitchFamily="49" charset="0"/>
              </a:rPr>
              <a:t>&gt;)</a:t>
            </a:r>
            <a:r>
              <a:rPr lang="en-GB" sz="1800" dirty="0">
                <a:solidFill>
                  <a:srgbClr val="000000"/>
                </a:solidFill>
                <a:latin typeface="Consolas" panose="020B0609020204030204" pitchFamily="49" charset="0"/>
              </a:rPr>
              <a:t> means </a:t>
            </a:r>
            <a:r>
              <a:rPr lang="en-GB" sz="1800" dirty="0">
                <a:solidFill>
                  <a:srgbClr val="0000FF"/>
                </a:solidFill>
                <a:latin typeface="Consolas" panose="020B0609020204030204" pitchFamily="49" charset="0"/>
              </a:rPr>
              <a:t>to</a:t>
            </a:r>
            <a:r>
              <a:rPr lang="en-GB" sz="1800" dirty="0">
                <a:solidFill>
                  <a:srgbClr val="000000"/>
                </a:solidFill>
                <a:latin typeface="Consolas" panose="020B0609020204030204" pitchFamily="49" charset="0"/>
              </a:rPr>
              <a:t> calculate the </a:t>
            </a:r>
            <a:r>
              <a:rPr lang="en-GB" sz="1800" dirty="0">
                <a:solidFill>
                  <a:srgbClr val="0000FF"/>
                </a:solidFill>
                <a:latin typeface="Consolas" panose="020B0609020204030204" pitchFamily="49" charset="0"/>
              </a:rPr>
              <a:t>aggregate</a:t>
            </a:r>
            <a:r>
              <a:rPr lang="en-GB" sz="1800" dirty="0">
                <a:solidFill>
                  <a:srgbClr val="000000"/>
                </a:solidFill>
                <a:latin typeface="Consolas" panose="020B0609020204030204" pitchFamily="49" charset="0"/>
              </a:rPr>
              <a:t> once </a:t>
            </a:r>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 each window </a:t>
            </a:r>
            <a:r>
              <a:rPr lang="en-GB" sz="1800" dirty="0">
                <a:solidFill>
                  <a:srgbClr val="0000FF"/>
                </a:solidFill>
                <a:latin typeface="Consolas" panose="020B0609020204030204" pitchFamily="49" charset="0"/>
              </a:rPr>
              <a:t>of</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rows</a:t>
            </a:r>
            <a:r>
              <a:rPr lang="en-GB" sz="1800" dirty="0">
                <a:solidFill>
                  <a:srgbClr val="000000"/>
                </a:solidFill>
                <a:latin typeface="Consolas" panose="020B0609020204030204" pitchFamily="49" charset="0"/>
              </a:rPr>
              <a:t> restricted </a:t>
            </a:r>
            <a:r>
              <a:rPr lang="en-GB" sz="1800" dirty="0">
                <a:solidFill>
                  <a:srgbClr val="0000FF"/>
                </a:solidFill>
                <a:latin typeface="Consolas" panose="020B0609020204030204" pitchFamily="49" charset="0"/>
              </a:rPr>
              <a:t>to</a:t>
            </a:r>
            <a:r>
              <a:rPr lang="en-GB" sz="1800" dirty="0">
                <a:solidFill>
                  <a:srgbClr val="000000"/>
                </a:solidFill>
                <a:latin typeface="Consolas" panose="020B0609020204030204" pitchFamily="49" charset="0"/>
              </a:rPr>
              <a:t> only those </a:t>
            </a:r>
            <a:r>
              <a:rPr lang="en-GB" sz="1800" dirty="0">
                <a:solidFill>
                  <a:srgbClr val="0000FF"/>
                </a:solidFill>
                <a:latin typeface="Consolas" panose="020B0609020204030204" pitchFamily="49" charset="0"/>
              </a:rPr>
              <a:t>rows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with</a:t>
            </a:r>
            <a:r>
              <a:rPr lang="en-GB" sz="1800" dirty="0">
                <a:solidFill>
                  <a:srgbClr val="000000"/>
                </a:solidFill>
                <a:latin typeface="Consolas" panose="020B0609020204030204" pitchFamily="49" charset="0"/>
              </a:rPr>
              <a:t> the same </a:t>
            </a:r>
            <a:r>
              <a:rPr lang="en-GB" sz="1800" dirty="0">
                <a:solidFill>
                  <a:srgbClr val="0000FF"/>
                </a:solidFill>
                <a:latin typeface="Consolas" panose="020B0609020204030204" pitchFamily="49" charset="0"/>
              </a:rPr>
              <a:t>value</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in</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&lt;</a:t>
            </a:r>
            <a:r>
              <a:rPr lang="en-GB" sz="1800" dirty="0">
                <a:solidFill>
                  <a:srgbClr val="000000"/>
                </a:solidFill>
                <a:latin typeface="Consolas" panose="020B0609020204030204" pitchFamily="49" charset="0"/>
              </a:rPr>
              <a:t>col</a:t>
            </a:r>
            <a:r>
              <a:rPr lang="en-GB" sz="1800" dirty="0">
                <a:solidFill>
                  <a:srgbClr val="808080"/>
                </a:solidFill>
                <a:latin typeface="Consolas" panose="020B0609020204030204" pitchFamily="49" charset="0"/>
              </a:rPr>
              <a:t>&gt;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in</a:t>
            </a:r>
            <a:r>
              <a:rPr lang="en-GB" sz="1800" dirty="0">
                <a:solidFill>
                  <a:srgbClr val="000000"/>
                </a:solidFill>
                <a:latin typeface="Consolas" panose="020B0609020204030204" pitchFamily="49" charset="0"/>
              </a:rPr>
              <a:t> the </a:t>
            </a:r>
            <a:r>
              <a:rPr lang="en-GB" sz="1800" dirty="0">
                <a:solidFill>
                  <a:srgbClr val="0000FF"/>
                </a:solidFill>
                <a:latin typeface="Consolas" panose="020B0609020204030204" pitchFamily="49" charset="0"/>
              </a:rPr>
              <a:t>current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row</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0588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Windows</a:t>
            </a:r>
          </a:p>
        </p:txBody>
      </p:sp>
      <p:sp>
        <p:nvSpPr>
          <p:cNvPr id="3" name="Text Placeholder 2"/>
          <p:cNvSpPr>
            <a:spLocks noGrp="1"/>
          </p:cNvSpPr>
          <p:nvPr>
            <p:ph type="body" idx="1"/>
          </p:nvPr>
        </p:nvSpPr>
        <p:spPr/>
        <p:txBody>
          <a:bodyPr/>
          <a:lstStyle/>
          <a:p>
            <a:r>
              <a:rPr lang="en-GB" sz="2400" dirty="0"/>
              <a:t>Partitioning limits a set to rows with the same value in the partitioning column</a:t>
            </a:r>
          </a:p>
          <a:p>
            <a:r>
              <a:rPr lang="en-GB" sz="2400" dirty="0"/>
              <a:t>Use PARTITION BY in the OVER() clause</a:t>
            </a:r>
          </a:p>
          <a:p>
            <a:r>
              <a:rPr lang="en-GB" sz="2400" dirty="0"/>
              <a:t>Without a PARTITION BY clause defined, OVER() creates a single partition of all rows</a:t>
            </a:r>
          </a:p>
          <a:p>
            <a:r>
              <a:rPr lang="en-GB" sz="2400" dirty="0"/>
              <a:t>Don't take the comparison too far, but PARTITION is conceptually similar to a GROUP BY, even if the mechanisms are very different.</a:t>
            </a:r>
          </a:p>
        </p:txBody>
      </p:sp>
      <p:sp>
        <p:nvSpPr>
          <p:cNvPr id="5" name="TextBox 4">
            <a:extLst>
              <a:ext uri="{FF2B5EF4-FFF2-40B4-BE49-F238E27FC236}">
                <a16:creationId xmlns:a16="http://schemas.microsoft.com/office/drawing/2014/main" id="{1B37A7DA-1AE0-4E44-A09E-C516DF450AEC}"/>
              </a:ext>
            </a:extLst>
          </p:cNvPr>
          <p:cNvSpPr txBox="1"/>
          <p:nvPr/>
        </p:nvSpPr>
        <p:spPr>
          <a:xfrm>
            <a:off x="963912" y="3766136"/>
            <a:ext cx="5060576" cy="1200329"/>
          </a:xfrm>
          <a:prstGeom prst="rect">
            <a:avLst/>
          </a:prstGeom>
          <a:noFill/>
        </p:spPr>
        <p:txBody>
          <a:bodyPr wrap="square">
            <a:spAutoFit/>
          </a:bodyPr>
          <a:lstStyle/>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ordermonth</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qty</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qty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totalbycust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CustOrders</a:t>
            </a:r>
            <a:r>
              <a:rPr lang="en-GB" sz="1800" dirty="0">
                <a:solidFill>
                  <a:srgbClr val="808080"/>
                </a:solidFill>
                <a:latin typeface="Consolas" panose="020B0609020204030204" pitchFamily="49" charset="0"/>
              </a:rPr>
              <a:t>;</a:t>
            </a:r>
            <a:endParaRPr lang="en-GB" dirty="0"/>
          </a:p>
        </p:txBody>
      </p:sp>
      <p:pic>
        <p:nvPicPr>
          <p:cNvPr id="7" name="Picture 6" descr="Table&#10;&#10;Description automatically generated">
            <a:extLst>
              <a:ext uri="{FF2B5EF4-FFF2-40B4-BE49-F238E27FC236}">
                <a16:creationId xmlns:a16="http://schemas.microsoft.com/office/drawing/2014/main" id="{7749C48F-F2FA-4A4C-817B-C13C3BFF5413}"/>
              </a:ext>
            </a:extLst>
          </p:cNvPr>
          <p:cNvPicPr>
            <a:picLocks noChangeAspect="1"/>
          </p:cNvPicPr>
          <p:nvPr/>
        </p:nvPicPr>
        <p:blipFill>
          <a:blip r:embed="rId3"/>
          <a:stretch>
            <a:fillRect/>
          </a:stretch>
        </p:blipFill>
        <p:spPr>
          <a:xfrm>
            <a:off x="7023701" y="3506993"/>
            <a:ext cx="3955450" cy="3184262"/>
          </a:xfrm>
          <a:prstGeom prst="rect">
            <a:avLst/>
          </a:prstGeom>
        </p:spPr>
      </p:pic>
      <p:sp>
        <p:nvSpPr>
          <p:cNvPr id="8" name="Oval 7">
            <a:extLst>
              <a:ext uri="{FF2B5EF4-FFF2-40B4-BE49-F238E27FC236}">
                <a16:creationId xmlns:a16="http://schemas.microsoft.com/office/drawing/2014/main" id="{0481E90B-127E-42F6-991A-4A461C0D43EE}"/>
              </a:ext>
            </a:extLst>
          </p:cNvPr>
          <p:cNvSpPr/>
          <p:nvPr/>
        </p:nvSpPr>
        <p:spPr bwMode="auto">
          <a:xfrm>
            <a:off x="9648712" y="3594892"/>
            <a:ext cx="1409252" cy="3182425"/>
          </a:xfrm>
          <a:prstGeom prst="ellipse">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9" name="TextBox 8">
            <a:extLst>
              <a:ext uri="{FF2B5EF4-FFF2-40B4-BE49-F238E27FC236}">
                <a16:creationId xmlns:a16="http://schemas.microsoft.com/office/drawing/2014/main" id="{8D496F69-DA0D-4B7D-B43E-C7A094F54847}"/>
              </a:ext>
            </a:extLst>
          </p:cNvPr>
          <p:cNvSpPr txBox="1"/>
          <p:nvPr/>
        </p:nvSpPr>
        <p:spPr>
          <a:xfrm>
            <a:off x="754741" y="5375120"/>
            <a:ext cx="5841197" cy="923330"/>
          </a:xfrm>
          <a:prstGeom prst="rect">
            <a:avLst/>
          </a:prstGeom>
          <a:noFill/>
        </p:spPr>
        <p:txBody>
          <a:bodyPr wrap="square">
            <a:spAutoFit/>
          </a:bodyPr>
          <a:lstStyle/>
          <a:p>
            <a:pPr marL="285750" indent="-285750">
              <a:buFont typeface="Arial" panose="020B0604020202020204" pitchFamily="34" charset="0"/>
              <a:buChar char="•"/>
            </a:pPr>
            <a:r>
              <a:rPr lang="en-GB" sz="1800" b="0" i="1" dirty="0">
                <a:solidFill>
                  <a:srgbClr val="00B050"/>
                </a:solidFill>
                <a:effectLst/>
              </a:rPr>
              <a:t>Over PARTITION generating </a:t>
            </a:r>
            <a:r>
              <a:rPr lang="en-GB" sz="1800" b="1" i="1" dirty="0">
                <a:solidFill>
                  <a:srgbClr val="00B050"/>
                </a:solidFill>
                <a:effectLst/>
              </a:rPr>
              <a:t>virtual column data </a:t>
            </a:r>
            <a:r>
              <a:rPr lang="en-GB" sz="1800" b="0" i="1" dirty="0">
                <a:solidFill>
                  <a:srgbClr val="00B050"/>
                </a:solidFill>
                <a:effectLst/>
              </a:rPr>
              <a:t>such as running totals or averages to appear with each row of data</a:t>
            </a:r>
            <a:endParaRPr lang="en-GB" sz="1800" b="0" i="1" dirty="0">
              <a:solidFill>
                <a:srgbClr val="444444"/>
              </a:solidFill>
              <a:effectLst/>
            </a:endParaRPr>
          </a:p>
        </p:txBody>
      </p:sp>
    </p:spTree>
    <p:extLst>
      <p:ext uri="{BB962C8B-B14F-4D97-AF65-F5344CB8AC3E}">
        <p14:creationId xmlns:p14="http://schemas.microsoft.com/office/powerpoint/2010/main" val="35629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5DA6-A680-E55D-399B-36C5938F411B}"/>
              </a:ext>
            </a:extLst>
          </p:cNvPr>
          <p:cNvSpPr>
            <a:spLocks noGrp="1"/>
          </p:cNvSpPr>
          <p:nvPr>
            <p:ph type="title"/>
          </p:nvPr>
        </p:nvSpPr>
        <p:spPr/>
        <p:txBody>
          <a:bodyPr/>
          <a:lstStyle/>
          <a:p>
            <a:r>
              <a:rPr lang="en-US" dirty="0">
                <a:latin typeface="Segoe UI"/>
                <a:cs typeface="Segoe UI"/>
              </a:rPr>
              <a:t>SQL </a:t>
            </a:r>
            <a:r>
              <a:rPr lang="en-GB" dirty="0">
                <a:latin typeface="Segoe UI"/>
                <a:cs typeface="Segoe UI"/>
              </a:rPr>
              <a:t>Window Functions</a:t>
            </a:r>
            <a:endParaRPr lang="en-US" dirty="0">
              <a:latin typeface="Segoe UI"/>
              <a:cs typeface="Segoe UI"/>
            </a:endParaRPr>
          </a:p>
        </p:txBody>
      </p:sp>
      <p:sp>
        <p:nvSpPr>
          <p:cNvPr id="3" name="Text Placeholder 2">
            <a:extLst>
              <a:ext uri="{FF2B5EF4-FFF2-40B4-BE49-F238E27FC236}">
                <a16:creationId xmlns:a16="http://schemas.microsoft.com/office/drawing/2014/main" id="{969E2883-CD0E-F0DB-FDF1-EEFF24602926}"/>
              </a:ext>
            </a:extLst>
          </p:cNvPr>
          <p:cNvSpPr>
            <a:spLocks noGrp="1"/>
          </p:cNvSpPr>
          <p:nvPr>
            <p:ph type="body" idx="1"/>
          </p:nvPr>
        </p:nvSpPr>
        <p:spPr/>
        <p:txBody>
          <a:bodyPr/>
          <a:lstStyle/>
          <a:p>
            <a:pPr marL="0" indent="0">
              <a:buNone/>
            </a:pPr>
            <a:r>
              <a:rPr lang="en-US" sz="2400" b="1" dirty="0">
                <a:latin typeface="Segoe UI"/>
                <a:cs typeface="Segoe UI"/>
              </a:rPr>
              <a:t>Web Resource:</a:t>
            </a:r>
            <a:endParaRPr lang="en-US" sz="2400" b="1" dirty="0">
              <a:cs typeface="Segoe UI"/>
            </a:endParaRPr>
          </a:p>
          <a:p>
            <a:r>
              <a:rPr lang="en-US" sz="2400" dirty="0">
                <a:latin typeface="Segoe UI"/>
                <a:cs typeface="Segoe UI"/>
                <a:hlinkClick r:id="rId2"/>
              </a:rPr>
              <a:t>Microsoft Docs|SELECT - OVER Clause (Transact-SQL)</a:t>
            </a:r>
            <a:endParaRPr lang="en-US" sz="2400">
              <a:latin typeface="Segoe UI"/>
              <a:cs typeface="Segoe UI"/>
            </a:endParaRPr>
          </a:p>
          <a:p>
            <a:r>
              <a:rPr lang="en-US" sz="2400" dirty="0">
                <a:latin typeface="Segoe UI"/>
                <a:cs typeface="Segoe UI"/>
                <a:hlinkClick r:id="rId3"/>
              </a:rPr>
              <a:t>SQL Server Tutorial.net | SQL Server Window Functions</a:t>
            </a:r>
          </a:p>
          <a:p>
            <a:r>
              <a:rPr lang="en-US" sz="2400" dirty="0">
                <a:latin typeface="Segoe UI"/>
                <a:cs typeface="Segoe UI"/>
                <a:hlinkClick r:id="rId4"/>
              </a:rPr>
              <a:t>SQLShack | Window functions in SQL Server</a:t>
            </a:r>
            <a:endParaRPr lang="en-US" sz="2400"/>
          </a:p>
          <a:p>
            <a:r>
              <a:rPr lang="en-US" sz="2400" dirty="0">
                <a:latin typeface="Segoe UI"/>
                <a:cs typeface="Segoe UI"/>
                <a:hlinkClick r:id="rId5"/>
              </a:rPr>
              <a:t>JavaTpoint|SQL Server Window Functions</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60508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Ordering and Framing</a:t>
            </a:r>
          </a:p>
        </p:txBody>
      </p:sp>
      <p:sp>
        <p:nvSpPr>
          <p:cNvPr id="3" name="Text Placeholder 2"/>
          <p:cNvSpPr>
            <a:spLocks noGrp="1"/>
          </p:cNvSpPr>
          <p:nvPr>
            <p:ph sz="half" idx="1"/>
          </p:nvPr>
        </p:nvSpPr>
        <p:spPr>
          <a:xfrm>
            <a:off x="303303" y="945317"/>
            <a:ext cx="11390259" cy="5659877"/>
          </a:xfrm>
        </p:spPr>
        <p:txBody>
          <a:bodyPr wrap="square" anchor="t">
            <a:normAutofit/>
          </a:bodyPr>
          <a:lstStyle/>
          <a:p>
            <a:pPr>
              <a:lnSpc>
                <a:spcPct val="90000"/>
              </a:lnSpc>
            </a:pPr>
            <a:r>
              <a:rPr lang="en-GB" sz="3200" dirty="0"/>
              <a:t>Window framing allows you to set start and end boundaries within a window partition</a:t>
            </a:r>
          </a:p>
          <a:p>
            <a:pPr lvl="2">
              <a:lnSpc>
                <a:spcPct val="90000"/>
              </a:lnSpc>
            </a:pPr>
            <a:r>
              <a:rPr lang="en-GB" dirty="0"/>
              <a:t>UNBOUNDED means go all the way to boundary in direction specified by PRECEDING or FOLLOWING (start or end)</a:t>
            </a:r>
          </a:p>
          <a:p>
            <a:pPr lvl="2">
              <a:lnSpc>
                <a:spcPct val="90000"/>
              </a:lnSpc>
            </a:pPr>
            <a:r>
              <a:rPr lang="en-GB" dirty="0"/>
              <a:t>CURRENT ROW indicates start or end at current row in partition</a:t>
            </a:r>
          </a:p>
          <a:p>
            <a:pPr lvl="2">
              <a:lnSpc>
                <a:spcPct val="90000"/>
              </a:lnSpc>
            </a:pPr>
            <a:r>
              <a:rPr lang="en-GB" dirty="0"/>
              <a:t>ROWS BETWEEN allows you to define a range of rows between two points</a:t>
            </a:r>
          </a:p>
          <a:p>
            <a:pPr>
              <a:lnSpc>
                <a:spcPct val="90000"/>
              </a:lnSpc>
            </a:pPr>
            <a:r>
              <a:rPr lang="en-GB" sz="3200" dirty="0"/>
              <a:t>Window ordering provides a context to the frame</a:t>
            </a:r>
          </a:p>
          <a:p>
            <a:pPr lvl="1">
              <a:lnSpc>
                <a:spcPct val="90000"/>
              </a:lnSpc>
            </a:pPr>
            <a:r>
              <a:rPr lang="en-GB" sz="2800" dirty="0"/>
              <a:t>Sorting by an attribute enables meaningful position of a boundary</a:t>
            </a:r>
          </a:p>
          <a:p>
            <a:pPr lvl="1">
              <a:lnSpc>
                <a:spcPct val="90000"/>
              </a:lnSpc>
            </a:pPr>
            <a:r>
              <a:rPr lang="en-GB" sz="2800" dirty="0"/>
              <a:t>Without ordering, "start at first row" is not useful because a set has no order</a:t>
            </a:r>
          </a:p>
        </p:txBody>
      </p:sp>
    </p:spTree>
    <p:extLst>
      <p:ext uri="{BB962C8B-B14F-4D97-AF65-F5344CB8AC3E}">
        <p14:creationId xmlns:p14="http://schemas.microsoft.com/office/powerpoint/2010/main" val="1299159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Lesson 2: Exploring Window Functions</a:t>
            </a:r>
          </a:p>
        </p:txBody>
      </p:sp>
      <p:sp>
        <p:nvSpPr>
          <p:cNvPr id="3" name="Text Placeholder 2"/>
          <p:cNvSpPr>
            <a:spLocks noGrp="1"/>
          </p:cNvSpPr>
          <p:nvPr>
            <p:ph sz="half" idx="1"/>
          </p:nvPr>
        </p:nvSpPr>
        <p:spPr>
          <a:xfrm>
            <a:off x="303303" y="945317"/>
            <a:ext cx="11390259" cy="5659877"/>
          </a:xfrm>
        </p:spPr>
        <p:txBody>
          <a:bodyPr wrap="square" anchor="t">
            <a:normAutofit/>
          </a:bodyPr>
          <a:lstStyle/>
          <a:p>
            <a:pPr>
              <a:lnSpc>
                <a:spcPct val="90000"/>
              </a:lnSpc>
            </a:pPr>
            <a:r>
              <a:rPr lang="en-GB" sz="3200" dirty="0"/>
              <a:t>Define Windows Function</a:t>
            </a:r>
          </a:p>
          <a:p>
            <a:pPr>
              <a:lnSpc>
                <a:spcPct val="90000"/>
              </a:lnSpc>
            </a:pPr>
            <a:r>
              <a:rPr lang="en-GB" sz="3200" dirty="0"/>
              <a:t>Windows Aggregate Function</a:t>
            </a:r>
          </a:p>
          <a:p>
            <a:pPr>
              <a:lnSpc>
                <a:spcPct val="90000"/>
              </a:lnSpc>
            </a:pPr>
            <a:r>
              <a:rPr lang="en-GB" sz="3200" dirty="0"/>
              <a:t>Windows Ranking Function</a:t>
            </a:r>
          </a:p>
          <a:p>
            <a:pPr>
              <a:lnSpc>
                <a:spcPct val="90000"/>
              </a:lnSpc>
            </a:pPr>
            <a:r>
              <a:rPr lang="en-GB" sz="3200" dirty="0"/>
              <a:t>Windows Distribution Function</a:t>
            </a:r>
          </a:p>
          <a:p>
            <a:pPr>
              <a:lnSpc>
                <a:spcPct val="90000"/>
              </a:lnSpc>
            </a:pPr>
            <a:r>
              <a:rPr lang="en-GB" sz="3200" dirty="0"/>
              <a:t>Windows Offset Function</a:t>
            </a:r>
          </a:p>
          <a:p>
            <a:pPr>
              <a:lnSpc>
                <a:spcPct val="90000"/>
              </a:lnSpc>
            </a:pPr>
            <a:r>
              <a:rPr lang="en-GB" sz="3200" dirty="0"/>
              <a:t>Demonstration: Exploring Windows Functions</a:t>
            </a:r>
            <a:endParaRPr lang="en-GB" sz="2800" dirty="0"/>
          </a:p>
        </p:txBody>
      </p:sp>
    </p:spTree>
    <p:extLst>
      <p:ext uri="{BB962C8B-B14F-4D97-AF65-F5344CB8AC3E}">
        <p14:creationId xmlns:p14="http://schemas.microsoft.com/office/powerpoint/2010/main" val="95388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able&#10;&#10;Description automatically generated">
            <a:extLst>
              <a:ext uri="{FF2B5EF4-FFF2-40B4-BE49-F238E27FC236}">
                <a16:creationId xmlns:a16="http://schemas.microsoft.com/office/drawing/2014/main" id="{FA774A11-39C3-4951-AF1D-65E4D3C01091}"/>
              </a:ext>
            </a:extLst>
          </p:cNvPr>
          <p:cNvPicPr>
            <a:picLocks noChangeAspect="1"/>
          </p:cNvPicPr>
          <p:nvPr/>
        </p:nvPicPr>
        <p:blipFill>
          <a:blip r:embed="rId3"/>
          <a:stretch>
            <a:fillRect/>
          </a:stretch>
        </p:blipFill>
        <p:spPr>
          <a:xfrm>
            <a:off x="7202349" y="3447376"/>
            <a:ext cx="4292392" cy="3132286"/>
          </a:xfrm>
          <a:prstGeom prst="rect">
            <a:avLst/>
          </a:prstGeom>
        </p:spPr>
      </p:pic>
      <p:sp>
        <p:nvSpPr>
          <p:cNvPr id="2" name="Title 1"/>
          <p:cNvSpPr>
            <a:spLocks noGrp="1"/>
          </p:cNvSpPr>
          <p:nvPr>
            <p:ph type="title"/>
          </p:nvPr>
        </p:nvSpPr>
        <p:spPr>
          <a:xfrm>
            <a:off x="613834" y="-2"/>
            <a:ext cx="10365317" cy="740664"/>
          </a:xfrm>
        </p:spPr>
        <p:txBody>
          <a:bodyPr wrap="square" anchor="ctr">
            <a:normAutofit/>
          </a:bodyPr>
          <a:lstStyle/>
          <a:p>
            <a:r>
              <a:rPr lang="en-GB" dirty="0"/>
              <a:t>Defining Window Functions</a:t>
            </a:r>
          </a:p>
        </p:txBody>
      </p:sp>
      <p:sp>
        <p:nvSpPr>
          <p:cNvPr id="3" name="Text Placeholder 2"/>
          <p:cNvSpPr>
            <a:spLocks noGrp="1"/>
          </p:cNvSpPr>
          <p:nvPr>
            <p:ph sz="half" idx="1"/>
          </p:nvPr>
        </p:nvSpPr>
        <p:spPr>
          <a:xfrm>
            <a:off x="303303" y="945317"/>
            <a:ext cx="11361828" cy="2816785"/>
          </a:xfrm>
        </p:spPr>
        <p:txBody>
          <a:bodyPr wrap="square" anchor="t">
            <a:normAutofit/>
          </a:bodyPr>
          <a:lstStyle/>
          <a:p>
            <a:pPr>
              <a:lnSpc>
                <a:spcPct val="90000"/>
              </a:lnSpc>
            </a:pPr>
            <a:r>
              <a:rPr lang="en-GB" sz="2400" dirty="0"/>
              <a:t>A window function is a function applied to a window, or set, of rows</a:t>
            </a:r>
          </a:p>
          <a:p>
            <a:pPr>
              <a:lnSpc>
                <a:spcPct val="90000"/>
              </a:lnSpc>
            </a:pPr>
            <a:r>
              <a:rPr lang="en-GB" sz="2400" dirty="0"/>
              <a:t>Window functions include aggregate, ranking, distribution, and offset functions</a:t>
            </a:r>
          </a:p>
          <a:p>
            <a:pPr>
              <a:lnSpc>
                <a:spcPct val="90000"/>
              </a:lnSpc>
            </a:pPr>
            <a:r>
              <a:rPr lang="en-GB" sz="2400" dirty="0"/>
              <a:t>Window functions depend on set created by OVER()</a:t>
            </a:r>
          </a:p>
        </p:txBody>
      </p:sp>
      <p:sp>
        <p:nvSpPr>
          <p:cNvPr id="12" name="TextBox 11">
            <a:extLst>
              <a:ext uri="{FF2B5EF4-FFF2-40B4-BE49-F238E27FC236}">
                <a16:creationId xmlns:a16="http://schemas.microsoft.com/office/drawing/2014/main" id="{5D18D5A2-41BA-42DD-8F75-08868FF438AB}"/>
              </a:ext>
            </a:extLst>
          </p:cNvPr>
          <p:cNvSpPr txBox="1"/>
          <p:nvPr/>
        </p:nvSpPr>
        <p:spPr>
          <a:xfrm>
            <a:off x="433088" y="2308089"/>
            <a:ext cx="6093724" cy="1477328"/>
          </a:xfrm>
          <a:prstGeom prst="rect">
            <a:avLst/>
          </a:prstGeom>
          <a:noFill/>
        </p:spPr>
        <p:txBody>
          <a:bodyPr wrap="square">
            <a:spAutoFit/>
          </a:bodyPr>
          <a:lstStyle/>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productid</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productname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unitprice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RANK</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unitprice</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DESC</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pricerank</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Production</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Products</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pricerank</a:t>
            </a:r>
            <a:r>
              <a:rPr lang="en-GB" sz="1800" dirty="0">
                <a:solidFill>
                  <a:srgbClr val="808080"/>
                </a:solidFill>
                <a:latin typeface="Consolas" panose="020B0609020204030204" pitchFamily="49" charset="0"/>
              </a:rPr>
              <a:t>;</a:t>
            </a:r>
            <a:endParaRPr lang="en-GB" dirty="0"/>
          </a:p>
        </p:txBody>
      </p:sp>
      <p:pic>
        <p:nvPicPr>
          <p:cNvPr id="6" name="Picture 5" descr="Table, Excel&#10;&#10;Description automatically generated">
            <a:extLst>
              <a:ext uri="{FF2B5EF4-FFF2-40B4-BE49-F238E27FC236}">
                <a16:creationId xmlns:a16="http://schemas.microsoft.com/office/drawing/2014/main" id="{6B3DBC46-FA88-4DC7-A1E9-50A5E051DA96}"/>
              </a:ext>
            </a:extLst>
          </p:cNvPr>
          <p:cNvPicPr>
            <a:picLocks noChangeAspect="1"/>
          </p:cNvPicPr>
          <p:nvPr/>
        </p:nvPicPr>
        <p:blipFill>
          <a:blip r:embed="rId4"/>
          <a:stretch>
            <a:fillRect/>
          </a:stretch>
        </p:blipFill>
        <p:spPr>
          <a:xfrm>
            <a:off x="613834" y="3762877"/>
            <a:ext cx="4719763" cy="2816785"/>
          </a:xfrm>
          <a:prstGeom prst="rect">
            <a:avLst/>
          </a:prstGeom>
        </p:spPr>
      </p:pic>
      <p:sp>
        <p:nvSpPr>
          <p:cNvPr id="11" name="Oval 10">
            <a:extLst>
              <a:ext uri="{FF2B5EF4-FFF2-40B4-BE49-F238E27FC236}">
                <a16:creationId xmlns:a16="http://schemas.microsoft.com/office/drawing/2014/main" id="{E9B4F686-BD51-4381-AE36-0E815EA94C7A}"/>
              </a:ext>
            </a:extLst>
          </p:cNvPr>
          <p:cNvSpPr/>
          <p:nvPr/>
        </p:nvSpPr>
        <p:spPr bwMode="auto">
          <a:xfrm>
            <a:off x="10168914" y="3469109"/>
            <a:ext cx="1409252" cy="3182425"/>
          </a:xfrm>
          <a:prstGeom prst="ellipse">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3" name="TextBox 12">
            <a:extLst>
              <a:ext uri="{FF2B5EF4-FFF2-40B4-BE49-F238E27FC236}">
                <a16:creationId xmlns:a16="http://schemas.microsoft.com/office/drawing/2014/main" id="{6BC1993A-0202-4F44-8D7B-FC52B1B10B2F}"/>
              </a:ext>
            </a:extLst>
          </p:cNvPr>
          <p:cNvSpPr txBox="1"/>
          <p:nvPr/>
        </p:nvSpPr>
        <p:spPr>
          <a:xfrm>
            <a:off x="7202349" y="2243537"/>
            <a:ext cx="6094070" cy="1200329"/>
          </a:xfrm>
          <a:prstGeom prst="rect">
            <a:avLst/>
          </a:prstGeom>
          <a:noFill/>
        </p:spPr>
        <p:txBody>
          <a:bodyPr wrap="square">
            <a:spAutoFit/>
          </a:bodyPr>
          <a:lstStyle/>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ordermonth</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qty</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qty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totalbycust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CustOrders</a:t>
            </a:r>
            <a:r>
              <a:rPr lang="en-GB" sz="1800" dirty="0">
                <a:solidFill>
                  <a:srgbClr val="808080"/>
                </a:solidFill>
                <a:latin typeface="Consolas" panose="020B0609020204030204" pitchFamily="49" charset="0"/>
              </a:rPr>
              <a:t>;</a:t>
            </a:r>
            <a:endParaRPr lang="en-GB" dirty="0"/>
          </a:p>
        </p:txBody>
      </p:sp>
      <p:sp>
        <p:nvSpPr>
          <p:cNvPr id="16" name="Oval 15">
            <a:extLst>
              <a:ext uri="{FF2B5EF4-FFF2-40B4-BE49-F238E27FC236}">
                <a16:creationId xmlns:a16="http://schemas.microsoft.com/office/drawing/2014/main" id="{4A1B15CD-6FE0-42F5-A9BA-1F42F235B861}"/>
              </a:ext>
            </a:extLst>
          </p:cNvPr>
          <p:cNvSpPr/>
          <p:nvPr/>
        </p:nvSpPr>
        <p:spPr bwMode="auto">
          <a:xfrm>
            <a:off x="3871371" y="3596266"/>
            <a:ext cx="1409252" cy="3182425"/>
          </a:xfrm>
          <a:prstGeom prst="ellipse">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288876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Window Aggregate Functions</a:t>
            </a:r>
          </a:p>
        </p:txBody>
      </p:sp>
      <p:sp>
        <p:nvSpPr>
          <p:cNvPr id="3" name="Text Placeholder 2"/>
          <p:cNvSpPr>
            <a:spLocks noGrp="1"/>
          </p:cNvSpPr>
          <p:nvPr>
            <p:ph sz="half" idx="1"/>
          </p:nvPr>
        </p:nvSpPr>
        <p:spPr>
          <a:xfrm>
            <a:off x="303302" y="945318"/>
            <a:ext cx="11338237" cy="2234610"/>
          </a:xfrm>
        </p:spPr>
        <p:txBody>
          <a:bodyPr wrap="square" anchor="t">
            <a:normAutofit/>
          </a:bodyPr>
          <a:lstStyle/>
          <a:p>
            <a:pPr>
              <a:lnSpc>
                <a:spcPct val="90000"/>
              </a:lnSpc>
            </a:pPr>
            <a:r>
              <a:rPr lang="en-GB" sz="2400" dirty="0"/>
              <a:t>Similar to grouped aggregate functions</a:t>
            </a:r>
          </a:p>
          <a:p>
            <a:pPr>
              <a:lnSpc>
                <a:spcPct val="90000"/>
              </a:lnSpc>
            </a:pPr>
            <a:r>
              <a:rPr lang="en-GB" sz="2400" dirty="0"/>
              <a:t>SUM, MIN, MAX, and so on</a:t>
            </a:r>
          </a:p>
          <a:p>
            <a:pPr>
              <a:lnSpc>
                <a:spcPct val="90000"/>
              </a:lnSpc>
            </a:pPr>
            <a:r>
              <a:rPr lang="en-GB" sz="2400" dirty="0"/>
              <a:t>Applied to windows defined by OVER clause</a:t>
            </a:r>
          </a:p>
          <a:p>
            <a:pPr>
              <a:lnSpc>
                <a:spcPct val="90000"/>
              </a:lnSpc>
            </a:pPr>
            <a:r>
              <a:rPr lang="en-GB" sz="2400" dirty="0"/>
              <a:t>Window aggregate functions support partitioning, ordering, and framing</a:t>
            </a:r>
          </a:p>
        </p:txBody>
      </p:sp>
      <p:sp>
        <p:nvSpPr>
          <p:cNvPr id="8" name="TextBox 7">
            <a:extLst>
              <a:ext uri="{FF2B5EF4-FFF2-40B4-BE49-F238E27FC236}">
                <a16:creationId xmlns:a16="http://schemas.microsoft.com/office/drawing/2014/main" id="{3C4FCB42-3673-484C-8351-2A5B4351E58D}"/>
              </a:ext>
            </a:extLst>
          </p:cNvPr>
          <p:cNvSpPr txBox="1"/>
          <p:nvPr/>
        </p:nvSpPr>
        <p:spPr>
          <a:xfrm>
            <a:off x="1125639" y="3384584"/>
            <a:ext cx="6094070" cy="1200329"/>
          </a:xfrm>
          <a:prstGeom prst="rect">
            <a:avLst/>
          </a:prstGeom>
          <a:noFill/>
        </p:spPr>
        <p:txBody>
          <a:bodyPr wrap="square">
            <a:spAutoFit/>
          </a:bodyPr>
          <a:lstStyle/>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ordermonth</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qty</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qty</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custid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totalpercust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CustOrders</a:t>
            </a:r>
            <a:r>
              <a:rPr lang="en-GB" sz="1800" dirty="0">
                <a:solidFill>
                  <a:srgbClr val="808080"/>
                </a:solidFill>
                <a:latin typeface="Consolas" panose="020B0609020204030204" pitchFamily="49" charset="0"/>
              </a:rPr>
              <a:t>;</a:t>
            </a:r>
            <a:endParaRPr lang="en-GB" dirty="0"/>
          </a:p>
        </p:txBody>
      </p:sp>
      <p:pic>
        <p:nvPicPr>
          <p:cNvPr id="9" name="Picture 8" descr="Table&#10;&#10;Description automatically generated">
            <a:extLst>
              <a:ext uri="{FF2B5EF4-FFF2-40B4-BE49-F238E27FC236}">
                <a16:creationId xmlns:a16="http://schemas.microsoft.com/office/drawing/2014/main" id="{119D3F4A-8228-49E8-8354-B78F7BB78BB3}"/>
              </a:ext>
            </a:extLst>
          </p:cNvPr>
          <p:cNvPicPr>
            <a:picLocks noChangeAspect="1"/>
          </p:cNvPicPr>
          <p:nvPr/>
        </p:nvPicPr>
        <p:blipFill>
          <a:blip r:embed="rId3"/>
          <a:stretch>
            <a:fillRect/>
          </a:stretch>
        </p:blipFill>
        <p:spPr>
          <a:xfrm>
            <a:off x="6273801" y="2521782"/>
            <a:ext cx="4705350" cy="3390900"/>
          </a:xfrm>
          <a:prstGeom prst="rect">
            <a:avLst/>
          </a:prstGeom>
        </p:spPr>
      </p:pic>
      <p:sp>
        <p:nvSpPr>
          <p:cNvPr id="11" name="Oval 10">
            <a:extLst>
              <a:ext uri="{FF2B5EF4-FFF2-40B4-BE49-F238E27FC236}">
                <a16:creationId xmlns:a16="http://schemas.microsoft.com/office/drawing/2014/main" id="{FB397C00-2C86-4D14-9EE0-DEE9D7D2528B}"/>
              </a:ext>
            </a:extLst>
          </p:cNvPr>
          <p:cNvSpPr/>
          <p:nvPr/>
        </p:nvSpPr>
        <p:spPr bwMode="auto">
          <a:xfrm>
            <a:off x="9415645" y="2521782"/>
            <a:ext cx="1650716" cy="3740122"/>
          </a:xfrm>
          <a:prstGeom prst="ellipse">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91995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Window Ranking Functions</a:t>
            </a:r>
          </a:p>
        </p:txBody>
      </p:sp>
      <p:sp>
        <p:nvSpPr>
          <p:cNvPr id="3" name="Text Placeholder 2"/>
          <p:cNvSpPr>
            <a:spLocks noGrp="1"/>
          </p:cNvSpPr>
          <p:nvPr>
            <p:ph sz="half" idx="1"/>
          </p:nvPr>
        </p:nvSpPr>
        <p:spPr>
          <a:xfrm>
            <a:off x="218179" y="980614"/>
            <a:ext cx="4157052" cy="4386262"/>
          </a:xfrm>
        </p:spPr>
        <p:txBody>
          <a:bodyPr wrap="square" anchor="t">
            <a:normAutofit/>
          </a:bodyPr>
          <a:lstStyle/>
          <a:p>
            <a:pPr>
              <a:lnSpc>
                <a:spcPct val="90000"/>
              </a:lnSpc>
            </a:pPr>
            <a:r>
              <a:rPr lang="en-GB" sz="2000" dirty="0"/>
              <a:t>Ranking functions require a window order clause</a:t>
            </a:r>
          </a:p>
          <a:p>
            <a:pPr lvl="1">
              <a:lnSpc>
                <a:spcPct val="90000"/>
              </a:lnSpc>
            </a:pPr>
            <a:r>
              <a:rPr lang="en-GB" sz="2000" dirty="0"/>
              <a:t>Partitioning is optional</a:t>
            </a:r>
          </a:p>
          <a:p>
            <a:pPr lvl="1">
              <a:lnSpc>
                <a:spcPct val="90000"/>
              </a:lnSpc>
            </a:pPr>
            <a:r>
              <a:rPr lang="en-GB" sz="2000" dirty="0"/>
              <a:t>To display results in sorted order still requires ORDER BY!</a:t>
            </a:r>
          </a:p>
          <a:p>
            <a:pPr>
              <a:lnSpc>
                <a:spcPct val="90000"/>
              </a:lnSpc>
            </a:pPr>
            <a:r>
              <a:rPr lang="en-GB" sz="2000" dirty="0"/>
              <a:t>Remember that any ORDER BY within an OVER clause does not determine the order of the final result set. </a:t>
            </a:r>
          </a:p>
          <a:p>
            <a:pPr>
              <a:lnSpc>
                <a:spcPct val="90000"/>
              </a:lnSpc>
            </a:pPr>
            <a:r>
              <a:rPr lang="en-GB" sz="2000" dirty="0"/>
              <a:t>Using an additional ORDER BY clause to set output order.</a:t>
            </a:r>
          </a:p>
        </p:txBody>
      </p:sp>
      <p:pic>
        <p:nvPicPr>
          <p:cNvPr id="5" name="Picture 4" descr="Table&#10;&#10;Description automatically generated">
            <a:extLst>
              <a:ext uri="{FF2B5EF4-FFF2-40B4-BE49-F238E27FC236}">
                <a16:creationId xmlns:a16="http://schemas.microsoft.com/office/drawing/2014/main" id="{805DBD76-0A2B-474F-BC4B-D19EF07E1631}"/>
              </a:ext>
            </a:extLst>
          </p:cNvPr>
          <p:cNvPicPr>
            <a:picLocks noChangeAspect="1"/>
          </p:cNvPicPr>
          <p:nvPr/>
        </p:nvPicPr>
        <p:blipFill>
          <a:blip r:embed="rId3"/>
          <a:stretch>
            <a:fillRect/>
          </a:stretch>
        </p:blipFill>
        <p:spPr>
          <a:xfrm>
            <a:off x="4615690" y="1278033"/>
            <a:ext cx="7576310" cy="3352515"/>
          </a:xfrm>
          <a:prstGeom prst="rect">
            <a:avLst/>
          </a:prstGeom>
          <a:noFill/>
        </p:spPr>
      </p:pic>
    </p:spTree>
    <p:extLst>
      <p:ext uri="{BB962C8B-B14F-4D97-AF65-F5344CB8AC3E}">
        <p14:creationId xmlns:p14="http://schemas.microsoft.com/office/powerpoint/2010/main" val="276478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Window Ranking Functions</a:t>
            </a:r>
          </a:p>
        </p:txBody>
      </p:sp>
      <p:sp>
        <p:nvSpPr>
          <p:cNvPr id="3" name="Text Placeholder 2"/>
          <p:cNvSpPr>
            <a:spLocks noGrp="1"/>
          </p:cNvSpPr>
          <p:nvPr>
            <p:ph sz="half" idx="1"/>
          </p:nvPr>
        </p:nvSpPr>
        <p:spPr>
          <a:xfrm>
            <a:off x="218179" y="980614"/>
            <a:ext cx="4157052" cy="4386262"/>
          </a:xfrm>
        </p:spPr>
        <p:txBody>
          <a:bodyPr wrap="square" anchor="t">
            <a:normAutofit/>
          </a:bodyPr>
          <a:lstStyle/>
          <a:p>
            <a:pPr>
              <a:lnSpc>
                <a:spcPct val="90000"/>
              </a:lnSpc>
            </a:pPr>
            <a:r>
              <a:rPr lang="en-GB" sz="2000" dirty="0"/>
              <a:t>Ranking functions require a window order clause</a:t>
            </a:r>
          </a:p>
          <a:p>
            <a:pPr lvl="1">
              <a:lnSpc>
                <a:spcPct val="90000"/>
              </a:lnSpc>
            </a:pPr>
            <a:r>
              <a:rPr lang="en-GB" sz="2000" dirty="0"/>
              <a:t>Partitioning is optional</a:t>
            </a:r>
          </a:p>
          <a:p>
            <a:pPr lvl="1">
              <a:lnSpc>
                <a:spcPct val="90000"/>
              </a:lnSpc>
            </a:pPr>
            <a:r>
              <a:rPr lang="en-GB" sz="2000" dirty="0"/>
              <a:t>To display results in sorted order still requires ORDER BY!</a:t>
            </a:r>
          </a:p>
          <a:p>
            <a:pPr>
              <a:lnSpc>
                <a:spcPct val="90000"/>
              </a:lnSpc>
            </a:pPr>
            <a:r>
              <a:rPr lang="en-GB" sz="2000" dirty="0"/>
              <a:t>Remember that any ORDER BY within an OVER clause does not determine the order of the final result set. </a:t>
            </a:r>
          </a:p>
          <a:p>
            <a:pPr>
              <a:lnSpc>
                <a:spcPct val="90000"/>
              </a:lnSpc>
            </a:pPr>
            <a:r>
              <a:rPr lang="en-GB" sz="2000" dirty="0"/>
              <a:t>Using an additional ORDER BY clause to set output order.</a:t>
            </a:r>
          </a:p>
        </p:txBody>
      </p:sp>
      <p:pic>
        <p:nvPicPr>
          <p:cNvPr id="5" name="Picture 4" descr="Table&#10;&#10;Description automatically generated">
            <a:extLst>
              <a:ext uri="{FF2B5EF4-FFF2-40B4-BE49-F238E27FC236}">
                <a16:creationId xmlns:a16="http://schemas.microsoft.com/office/drawing/2014/main" id="{805DBD76-0A2B-474F-BC4B-D19EF07E1631}"/>
              </a:ext>
            </a:extLst>
          </p:cNvPr>
          <p:cNvPicPr>
            <a:picLocks noChangeAspect="1"/>
          </p:cNvPicPr>
          <p:nvPr/>
        </p:nvPicPr>
        <p:blipFill>
          <a:blip r:embed="rId3"/>
          <a:stretch>
            <a:fillRect/>
          </a:stretch>
        </p:blipFill>
        <p:spPr>
          <a:xfrm>
            <a:off x="4615690" y="1278033"/>
            <a:ext cx="7576310" cy="3352515"/>
          </a:xfrm>
          <a:prstGeom prst="rect">
            <a:avLst/>
          </a:prstGeom>
          <a:noFill/>
        </p:spPr>
      </p:pic>
    </p:spTree>
    <p:extLst>
      <p:ext uri="{BB962C8B-B14F-4D97-AF65-F5344CB8AC3E}">
        <p14:creationId xmlns:p14="http://schemas.microsoft.com/office/powerpoint/2010/main" val="4171942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Window Offset Functions</a:t>
            </a:r>
          </a:p>
        </p:txBody>
      </p:sp>
      <p:sp>
        <p:nvSpPr>
          <p:cNvPr id="3" name="Text Placeholder 2"/>
          <p:cNvSpPr>
            <a:spLocks noGrp="1"/>
          </p:cNvSpPr>
          <p:nvPr>
            <p:ph sz="half" idx="1"/>
          </p:nvPr>
        </p:nvSpPr>
        <p:spPr>
          <a:xfrm>
            <a:off x="303303" y="945317"/>
            <a:ext cx="11213508" cy="2619685"/>
          </a:xfrm>
        </p:spPr>
        <p:txBody>
          <a:bodyPr wrap="square" anchor="t">
            <a:normAutofit fontScale="92500" lnSpcReduction="10000"/>
          </a:bodyPr>
          <a:lstStyle/>
          <a:p>
            <a:pPr>
              <a:lnSpc>
                <a:spcPct val="90000"/>
              </a:lnSpc>
            </a:pPr>
            <a:r>
              <a:rPr lang="en-GB" sz="2400" dirty="0"/>
              <a:t>Window offset functions allow comparisons between rows in a set without the need for a self-join</a:t>
            </a:r>
          </a:p>
          <a:p>
            <a:pPr>
              <a:lnSpc>
                <a:spcPct val="90000"/>
              </a:lnSpc>
            </a:pPr>
            <a:r>
              <a:rPr lang="en-GB" sz="2400" dirty="0"/>
              <a:t>Offset functions operate on a position relative to the current row, or to the start or end of the window frame</a:t>
            </a:r>
          </a:p>
          <a:p>
            <a:pPr>
              <a:lnSpc>
                <a:spcPct val="90000"/>
              </a:lnSpc>
            </a:pPr>
            <a:r>
              <a:rPr lang="en-GB" sz="2400" dirty="0"/>
              <a:t>The default window framing is RANGE BETWEEN UNBOUNDED PRECEDING AND CURRENT ROW. </a:t>
            </a:r>
          </a:p>
          <a:p>
            <a:pPr lvl="1">
              <a:lnSpc>
                <a:spcPct val="90000"/>
              </a:lnSpc>
            </a:pPr>
            <a:r>
              <a:rPr lang="en-GB" sz="2000" dirty="0"/>
              <a:t>Therefore, for LAST_VALUE to return something other than the current row, the framing needs to be set, such as to UNBOUND FOLLOWING, which will then include all subsequent rows in the window frame.</a:t>
            </a:r>
          </a:p>
        </p:txBody>
      </p:sp>
      <p:pic>
        <p:nvPicPr>
          <p:cNvPr id="11" name="Picture 10" descr="Table&#10;&#10;Description automatically generated">
            <a:extLst>
              <a:ext uri="{FF2B5EF4-FFF2-40B4-BE49-F238E27FC236}">
                <a16:creationId xmlns:a16="http://schemas.microsoft.com/office/drawing/2014/main" id="{715F6361-C3FD-4CEA-BFA5-FEE93AF037C3}"/>
              </a:ext>
            </a:extLst>
          </p:cNvPr>
          <p:cNvPicPr>
            <a:picLocks noChangeAspect="1"/>
          </p:cNvPicPr>
          <p:nvPr/>
        </p:nvPicPr>
        <p:blipFill>
          <a:blip r:embed="rId3"/>
          <a:stretch>
            <a:fillRect/>
          </a:stretch>
        </p:blipFill>
        <p:spPr>
          <a:xfrm>
            <a:off x="2811773" y="3429000"/>
            <a:ext cx="6568453" cy="3326678"/>
          </a:xfrm>
          <a:prstGeom prst="rect">
            <a:avLst/>
          </a:prstGeom>
        </p:spPr>
      </p:pic>
    </p:spTree>
    <p:extLst>
      <p:ext uri="{BB962C8B-B14F-4D97-AF65-F5344CB8AC3E}">
        <p14:creationId xmlns:p14="http://schemas.microsoft.com/office/powerpoint/2010/main" val="149590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4" y="-2"/>
            <a:ext cx="10365317" cy="740664"/>
          </a:xfrm>
        </p:spPr>
        <p:txBody>
          <a:bodyPr wrap="square" anchor="ctr">
            <a:normAutofit/>
          </a:bodyPr>
          <a:lstStyle/>
          <a:p>
            <a:r>
              <a:rPr lang="en-GB" dirty="0"/>
              <a:t>One of the Demo Examples: LEAD Offset Window Function</a:t>
            </a:r>
          </a:p>
        </p:txBody>
      </p:sp>
      <p:sp>
        <p:nvSpPr>
          <p:cNvPr id="8" name="TextBox 7">
            <a:extLst>
              <a:ext uri="{FF2B5EF4-FFF2-40B4-BE49-F238E27FC236}">
                <a16:creationId xmlns:a16="http://schemas.microsoft.com/office/drawing/2014/main" id="{0BA2275F-27DD-4B72-8DCE-A6DBC45D9812}"/>
              </a:ext>
            </a:extLst>
          </p:cNvPr>
          <p:cNvSpPr txBox="1"/>
          <p:nvPr/>
        </p:nvSpPr>
        <p:spPr>
          <a:xfrm>
            <a:off x="894145" y="974553"/>
            <a:ext cx="6094070" cy="5632311"/>
          </a:xfrm>
          <a:prstGeom prst="rect">
            <a:avLst/>
          </a:prstGeom>
          <a:noFill/>
        </p:spPr>
        <p:txBody>
          <a:bodyPr wrap="square">
            <a:spAutoFit/>
          </a:bodyPr>
          <a:lstStyle/>
          <a:p>
            <a:r>
              <a:rPr lang="en-GB" sz="1800" dirty="0">
                <a:solidFill>
                  <a:srgbClr val="0000FF"/>
                </a:solidFill>
                <a:latin typeface="Consolas" panose="020B0609020204030204" pitchFamily="49" charset="0"/>
              </a:rPr>
              <a:t>CREATE</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VIEW</a:t>
            </a:r>
            <a:r>
              <a:rPr lang="en-GB" sz="1800"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Sales</a:t>
            </a:r>
            <a:r>
              <a:rPr lang="en-GB" sz="1800" b="1" dirty="0" err="1">
                <a:solidFill>
                  <a:srgbClr val="808080"/>
                </a:solidFill>
                <a:latin typeface="Consolas" panose="020B0609020204030204" pitchFamily="49" charset="0"/>
              </a:rPr>
              <a:t>.</a:t>
            </a:r>
            <a:r>
              <a:rPr lang="en-GB" sz="1800" b="1" dirty="0" err="1">
                <a:solidFill>
                  <a:srgbClr val="000000"/>
                </a:solidFill>
                <a:latin typeface="Consolas" panose="020B0609020204030204" pitchFamily="49" charset="0"/>
              </a:rPr>
              <a:t>OrdersByEmployeeYear</a:t>
            </a:r>
            <a:endParaRPr lang="en-GB" sz="1800" b="1"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AS</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emp</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empid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employee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YEAR</a:t>
            </a:r>
            <a:r>
              <a:rPr lang="en-GB" sz="1800" dirty="0">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orderdate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SUM</a:t>
            </a:r>
            <a:r>
              <a:rPr lang="en-GB" sz="1800" dirty="0">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qty</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unitprice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totalsales</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HR</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Employees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emp</a:t>
            </a:r>
          </a:p>
          <a:p>
            <a:r>
              <a:rPr lang="en-GB" sz="1800" dirty="0">
                <a:solidFill>
                  <a:srgbClr val="808080"/>
                </a:solidFill>
                <a:latin typeface="Consolas" panose="020B0609020204030204" pitchFamily="49" charset="0"/>
              </a:rPr>
              <a:t>JOIN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emp</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empid</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empid</a:t>
            </a:r>
            <a:endParaRPr lang="en-GB" sz="1800" dirty="0">
              <a:solidFill>
                <a:srgbClr val="000000"/>
              </a:solidFill>
              <a:latin typeface="Consolas" panose="020B0609020204030204" pitchFamily="49" charset="0"/>
            </a:endParaRPr>
          </a:p>
          <a:p>
            <a:r>
              <a:rPr lang="en-GB" sz="1800" dirty="0">
                <a:solidFill>
                  <a:srgbClr val="808080"/>
                </a:solidFill>
                <a:latin typeface="Consolas" panose="020B0609020204030204" pitchFamily="49" charset="0"/>
              </a:rPr>
              <a:t>JOIN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OrderDetails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od </a:t>
            </a:r>
            <a:r>
              <a:rPr lang="en-GB" sz="1800" dirty="0">
                <a:solidFill>
                  <a:srgbClr val="0000FF"/>
                </a:solidFill>
                <a:latin typeface="Consolas" panose="020B0609020204030204" pitchFamily="49" charset="0"/>
              </a:rPr>
              <a:t>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orderid</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orderid</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GROUP</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emp</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empid</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YEAR</a:t>
            </a:r>
            <a:r>
              <a:rPr lang="en-GB" sz="1800" dirty="0">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orderdate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GO</a:t>
            </a:r>
            <a:endParaRPr lang="en-GB" sz="1800" dirty="0">
              <a:solidFill>
                <a:srgbClr val="000000"/>
              </a:solidFill>
              <a:latin typeface="Consolas" panose="020B0609020204030204" pitchFamily="49" charset="0"/>
            </a:endParaRPr>
          </a:p>
          <a:p>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employee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totalsales</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currsales</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FF00FF"/>
                </a:solidFill>
                <a:latin typeface="Consolas" panose="020B0609020204030204" pitchFamily="49" charset="0"/>
              </a:rPr>
              <a:t>LEAD</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totalsales</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1</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OVER </a:t>
            </a:r>
            <a:r>
              <a:rPr lang="en-GB" sz="1800" dirty="0">
                <a:solidFill>
                  <a:srgbClr val="808080"/>
                </a:solidFill>
                <a:latin typeface="Consolas" panose="020B0609020204030204" pitchFamily="49" charset="0"/>
              </a:rPr>
              <a:t>(</a:t>
            </a:r>
            <a:r>
              <a:rPr lang="en-GB" sz="1800" dirty="0">
                <a:solidFill>
                  <a:srgbClr val="0000FF"/>
                </a:solidFill>
                <a:latin typeface="Consolas" panose="020B0609020204030204" pitchFamily="49" charset="0"/>
              </a:rPr>
              <a:t>PARTITION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employee</a:t>
            </a:r>
          </a:p>
          <a:p>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AS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nextsales</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Sales</a:t>
            </a:r>
            <a:r>
              <a:rPr lang="en-GB" sz="1800" b="1" dirty="0" err="1">
                <a:solidFill>
                  <a:srgbClr val="808080"/>
                </a:solidFill>
                <a:latin typeface="Consolas" panose="020B0609020204030204" pitchFamily="49" charset="0"/>
              </a:rPr>
              <a:t>.</a:t>
            </a:r>
            <a:r>
              <a:rPr lang="en-GB" sz="1800" b="1" dirty="0" err="1">
                <a:solidFill>
                  <a:srgbClr val="000000"/>
                </a:solidFill>
                <a:latin typeface="Consolas" panose="020B0609020204030204" pitchFamily="49" charset="0"/>
              </a:rPr>
              <a:t>OrdersByEmployeeYear</a:t>
            </a:r>
            <a:endParaRPr lang="en-GB" sz="1800" b="1"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ORDER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BY</a:t>
            </a:r>
            <a:r>
              <a:rPr lang="en-GB" sz="1800" dirty="0">
                <a:solidFill>
                  <a:srgbClr val="000000"/>
                </a:solidFill>
                <a:latin typeface="Consolas" panose="020B0609020204030204" pitchFamily="49" charset="0"/>
              </a:rPr>
              <a:t> employee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orderyear</a:t>
            </a:r>
            <a:r>
              <a:rPr lang="en-GB" sz="1800" dirty="0">
                <a:solidFill>
                  <a:srgbClr val="808080"/>
                </a:solidFill>
                <a:latin typeface="Consolas" panose="020B0609020204030204" pitchFamily="49" charset="0"/>
              </a:rPr>
              <a:t>;</a:t>
            </a:r>
            <a:endParaRPr lang="en-GB" dirty="0"/>
          </a:p>
        </p:txBody>
      </p:sp>
      <p:pic>
        <p:nvPicPr>
          <p:cNvPr id="9" name="Picture 8" descr="Table&#10;&#10;Description automatically generated">
            <a:extLst>
              <a:ext uri="{FF2B5EF4-FFF2-40B4-BE49-F238E27FC236}">
                <a16:creationId xmlns:a16="http://schemas.microsoft.com/office/drawing/2014/main" id="{F4AF442E-F3D4-486B-BED4-CD59232B0D35}"/>
              </a:ext>
            </a:extLst>
          </p:cNvPr>
          <p:cNvPicPr>
            <a:picLocks noChangeAspect="1"/>
          </p:cNvPicPr>
          <p:nvPr/>
        </p:nvPicPr>
        <p:blipFill rotWithShape="1">
          <a:blip r:embed="rId3"/>
          <a:srcRect b="38208"/>
          <a:stretch/>
        </p:blipFill>
        <p:spPr>
          <a:xfrm>
            <a:off x="6988215" y="4169719"/>
            <a:ext cx="4782397" cy="2437145"/>
          </a:xfrm>
          <a:prstGeom prst="rect">
            <a:avLst/>
          </a:prstGeom>
        </p:spPr>
      </p:pic>
      <p:pic>
        <p:nvPicPr>
          <p:cNvPr id="12" name="Picture 11" descr="Table&#10;&#10;Description automatically generated">
            <a:extLst>
              <a:ext uri="{FF2B5EF4-FFF2-40B4-BE49-F238E27FC236}">
                <a16:creationId xmlns:a16="http://schemas.microsoft.com/office/drawing/2014/main" id="{D5942FC9-5C82-48D5-B5F1-467E64B16F64}"/>
              </a:ext>
            </a:extLst>
          </p:cNvPr>
          <p:cNvPicPr>
            <a:picLocks noChangeAspect="1"/>
          </p:cNvPicPr>
          <p:nvPr/>
        </p:nvPicPr>
        <p:blipFill>
          <a:blip r:embed="rId4"/>
          <a:stretch>
            <a:fillRect/>
          </a:stretch>
        </p:blipFill>
        <p:spPr>
          <a:xfrm>
            <a:off x="7187276" y="798971"/>
            <a:ext cx="3257550" cy="2743200"/>
          </a:xfrm>
          <a:prstGeom prst="rect">
            <a:avLst/>
          </a:prstGeom>
        </p:spPr>
      </p:pic>
    </p:spTree>
    <p:extLst>
      <p:ext uri="{BB962C8B-B14F-4D97-AF65-F5344CB8AC3E}">
        <p14:creationId xmlns:p14="http://schemas.microsoft.com/office/powerpoint/2010/main" val="126686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85C9-74E6-5C9D-D6F8-4BBD302553B5}"/>
              </a:ext>
            </a:extLst>
          </p:cNvPr>
          <p:cNvSpPr>
            <a:spLocks noGrp="1"/>
          </p:cNvSpPr>
          <p:nvPr>
            <p:ph type="title"/>
          </p:nvPr>
        </p:nvSpPr>
        <p:spPr/>
        <p:txBody>
          <a:bodyPr/>
          <a:lstStyle/>
          <a:p>
            <a:r>
              <a:rPr lang="en-US" dirty="0">
                <a:latin typeface="Segoe UI"/>
                <a:cs typeface="Segoe UI"/>
              </a:rPr>
              <a:t>SQL </a:t>
            </a:r>
            <a:r>
              <a:rPr lang="en-GB" dirty="0">
                <a:latin typeface="Segoe UI"/>
                <a:cs typeface="Segoe UI"/>
              </a:rPr>
              <a:t>Window Functions</a:t>
            </a:r>
            <a:endParaRPr lang="en-US" dirty="0">
              <a:latin typeface="Segoe UI"/>
              <a:cs typeface="Segoe UI"/>
            </a:endParaRPr>
          </a:p>
        </p:txBody>
      </p:sp>
      <p:sp>
        <p:nvSpPr>
          <p:cNvPr id="12" name="TextBox 11">
            <a:extLst>
              <a:ext uri="{FF2B5EF4-FFF2-40B4-BE49-F238E27FC236}">
                <a16:creationId xmlns:a16="http://schemas.microsoft.com/office/drawing/2014/main" id="{07338A5C-0216-136D-0669-37F92A4BE9F4}"/>
              </a:ext>
            </a:extLst>
          </p:cNvPr>
          <p:cNvSpPr txBox="1"/>
          <p:nvPr/>
        </p:nvSpPr>
        <p:spPr>
          <a:xfrm>
            <a:off x="382587" y="13747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egoe UI"/>
              </a:rPr>
              <a:t>Video links:</a:t>
            </a:r>
            <a:r>
              <a:rPr lang="en-US" dirty="0">
                <a:latin typeface="Segoe UI"/>
                <a:cs typeface="Segoe UI"/>
              </a:rPr>
              <a:t>​</a:t>
            </a:r>
            <a:endParaRPr lang="en-US" dirty="0"/>
          </a:p>
        </p:txBody>
      </p:sp>
      <p:sp>
        <p:nvSpPr>
          <p:cNvPr id="8" name="TextBox 7">
            <a:extLst>
              <a:ext uri="{FF2B5EF4-FFF2-40B4-BE49-F238E27FC236}">
                <a16:creationId xmlns:a16="http://schemas.microsoft.com/office/drawing/2014/main" id="{C436F154-22DD-F612-89E3-0182BBE7FC0B}"/>
              </a:ext>
            </a:extLst>
          </p:cNvPr>
          <p:cNvSpPr txBox="1"/>
          <p:nvPr/>
        </p:nvSpPr>
        <p:spPr>
          <a:xfrm>
            <a:off x="4162610" y="1861285"/>
            <a:ext cx="4056795" cy="369332"/>
          </a:xfrm>
          <a:prstGeom prst="rect">
            <a:avLst/>
          </a:prstGeom>
          <a:noFill/>
        </p:spPr>
        <p:txBody>
          <a:bodyPr wrap="square">
            <a:spAutoFit/>
          </a:bodyPr>
          <a:lstStyle/>
          <a:p>
            <a:pPr algn="l"/>
            <a:r>
              <a:rPr lang="en-GB" b="0" i="0" dirty="0">
                <a:effectLst/>
                <a:latin typeface="Roboto" panose="02000000000000000000" pitchFamily="2" charset="0"/>
              </a:rPr>
              <a:t>Rank and Dense Rank in SQL Server</a:t>
            </a:r>
          </a:p>
        </p:txBody>
      </p:sp>
      <p:pic>
        <p:nvPicPr>
          <p:cNvPr id="9" name="Online Media 8" title="Rank and Dense Rank in SQL Server">
            <a:hlinkClick r:id="" action="ppaction://media"/>
            <a:extLst>
              <a:ext uri="{FF2B5EF4-FFF2-40B4-BE49-F238E27FC236}">
                <a16:creationId xmlns:a16="http://schemas.microsoft.com/office/drawing/2014/main" id="{B6A90659-EC4B-C26A-720D-9AB3613EC8F8}"/>
              </a:ext>
            </a:extLst>
          </p:cNvPr>
          <p:cNvPicPr>
            <a:picLocks noRot="1" noChangeAspect="1"/>
          </p:cNvPicPr>
          <p:nvPr>
            <a:videoFile r:link="rId1"/>
          </p:nvPr>
        </p:nvPicPr>
        <p:blipFill>
          <a:blip r:embed="rId6"/>
          <a:stretch>
            <a:fillRect/>
          </a:stretch>
        </p:blipFill>
        <p:spPr>
          <a:xfrm>
            <a:off x="4533657" y="2230617"/>
            <a:ext cx="2540000" cy="1435100"/>
          </a:xfrm>
          <a:prstGeom prst="rect">
            <a:avLst/>
          </a:prstGeom>
        </p:spPr>
      </p:pic>
      <p:sp>
        <p:nvSpPr>
          <p:cNvPr id="14" name="TextBox 13">
            <a:extLst>
              <a:ext uri="{FF2B5EF4-FFF2-40B4-BE49-F238E27FC236}">
                <a16:creationId xmlns:a16="http://schemas.microsoft.com/office/drawing/2014/main" id="{7B6C38B6-3EC2-27C9-28E2-27C4BF99BE8E}"/>
              </a:ext>
            </a:extLst>
          </p:cNvPr>
          <p:cNvSpPr txBox="1"/>
          <p:nvPr/>
        </p:nvSpPr>
        <p:spPr>
          <a:xfrm>
            <a:off x="8219405" y="1861285"/>
            <a:ext cx="3883147" cy="369332"/>
          </a:xfrm>
          <a:prstGeom prst="rect">
            <a:avLst/>
          </a:prstGeom>
          <a:noFill/>
        </p:spPr>
        <p:txBody>
          <a:bodyPr wrap="square">
            <a:spAutoFit/>
          </a:bodyPr>
          <a:lstStyle/>
          <a:p>
            <a:r>
              <a:rPr lang="en-GB" sz="1800" dirty="0">
                <a:solidFill>
                  <a:schemeClr val="tx1">
                    <a:lumMod val="75000"/>
                    <a:lumOff val="25000"/>
                  </a:schemeClr>
                </a:solidFill>
                <a:latin typeface="Consolas" panose="020B0609020204030204" pitchFamily="49" charset="0"/>
              </a:rPr>
              <a:t>Rank and Over in SQL Server:</a:t>
            </a:r>
          </a:p>
        </p:txBody>
      </p:sp>
      <p:pic>
        <p:nvPicPr>
          <p:cNvPr id="15" name="Online Media 14" title="SQL Ranking Functions: Part 1 The Over Clause">
            <a:hlinkClick r:id="" action="ppaction://media"/>
            <a:extLst>
              <a:ext uri="{FF2B5EF4-FFF2-40B4-BE49-F238E27FC236}">
                <a16:creationId xmlns:a16="http://schemas.microsoft.com/office/drawing/2014/main" id="{B4A57589-419D-B7DF-FB3C-5FA5CFCE6F8C}"/>
              </a:ext>
            </a:extLst>
          </p:cNvPr>
          <p:cNvPicPr>
            <a:picLocks noRot="1" noChangeAspect="1"/>
          </p:cNvPicPr>
          <p:nvPr>
            <a:videoFile r:link="rId2"/>
          </p:nvPr>
        </p:nvPicPr>
        <p:blipFill>
          <a:blip r:embed="rId7"/>
          <a:stretch>
            <a:fillRect/>
          </a:stretch>
        </p:blipFill>
        <p:spPr>
          <a:xfrm>
            <a:off x="8467908" y="2230617"/>
            <a:ext cx="2540000" cy="1435100"/>
          </a:xfrm>
          <a:prstGeom prst="rect">
            <a:avLst/>
          </a:prstGeom>
        </p:spPr>
      </p:pic>
      <p:sp>
        <p:nvSpPr>
          <p:cNvPr id="19" name="TextBox 18">
            <a:extLst>
              <a:ext uri="{FF2B5EF4-FFF2-40B4-BE49-F238E27FC236}">
                <a16:creationId xmlns:a16="http://schemas.microsoft.com/office/drawing/2014/main" id="{7BDCBD80-1862-1949-2DB1-BEF3B384300F}"/>
              </a:ext>
            </a:extLst>
          </p:cNvPr>
          <p:cNvSpPr txBox="1"/>
          <p:nvPr/>
        </p:nvSpPr>
        <p:spPr>
          <a:xfrm>
            <a:off x="382587" y="1861285"/>
            <a:ext cx="3693626" cy="369332"/>
          </a:xfrm>
          <a:prstGeom prst="rect">
            <a:avLst/>
          </a:prstGeom>
          <a:noFill/>
        </p:spPr>
        <p:txBody>
          <a:bodyPr wrap="square">
            <a:spAutoFit/>
          </a:bodyPr>
          <a:lstStyle/>
          <a:p>
            <a:pPr algn="l"/>
            <a:r>
              <a:rPr lang="en-GB" b="0" i="0" dirty="0">
                <a:effectLst/>
                <a:latin typeface="Roboto" panose="02000000000000000000" pitchFamily="2" charset="0"/>
              </a:rPr>
              <a:t>Partition By Row Number function</a:t>
            </a:r>
          </a:p>
        </p:txBody>
      </p:sp>
      <p:pic>
        <p:nvPicPr>
          <p:cNvPr id="21" name="Online Media 20" title="Row Number function in SQL Server">
            <a:hlinkClick r:id="" action="ppaction://media"/>
            <a:extLst>
              <a:ext uri="{FF2B5EF4-FFF2-40B4-BE49-F238E27FC236}">
                <a16:creationId xmlns:a16="http://schemas.microsoft.com/office/drawing/2014/main" id="{879C5B3E-785E-913E-5D2E-A6C43CCE7958}"/>
              </a:ext>
            </a:extLst>
          </p:cNvPr>
          <p:cNvPicPr>
            <a:picLocks noRot="1" noChangeAspect="1"/>
          </p:cNvPicPr>
          <p:nvPr>
            <a:videoFile r:link="rId3"/>
          </p:nvPr>
        </p:nvPicPr>
        <p:blipFill>
          <a:blip r:embed="rId8"/>
          <a:stretch>
            <a:fillRect/>
          </a:stretch>
        </p:blipFill>
        <p:spPr>
          <a:xfrm>
            <a:off x="840031" y="2230617"/>
            <a:ext cx="2540000" cy="1435100"/>
          </a:xfrm>
          <a:prstGeom prst="rect">
            <a:avLst/>
          </a:prstGeom>
        </p:spPr>
      </p:pic>
      <p:sp>
        <p:nvSpPr>
          <p:cNvPr id="22" name="TextBox 21">
            <a:extLst>
              <a:ext uri="{FF2B5EF4-FFF2-40B4-BE49-F238E27FC236}">
                <a16:creationId xmlns:a16="http://schemas.microsoft.com/office/drawing/2014/main" id="{035747CA-3B82-3C21-B6B9-A8C2860EDD5F}"/>
              </a:ext>
            </a:extLst>
          </p:cNvPr>
          <p:cNvSpPr txBox="1"/>
          <p:nvPr/>
        </p:nvSpPr>
        <p:spPr>
          <a:xfrm>
            <a:off x="613834" y="4328213"/>
            <a:ext cx="4346331" cy="923330"/>
          </a:xfrm>
          <a:prstGeom prst="rect">
            <a:avLst/>
          </a:prstGeom>
          <a:noFill/>
        </p:spPr>
        <p:txBody>
          <a:bodyPr wrap="square">
            <a:spAutoFit/>
          </a:bodyPr>
          <a:lstStyle/>
          <a:p>
            <a:r>
              <a:rPr lang="en-GB" sz="1800" dirty="0">
                <a:solidFill>
                  <a:srgbClr val="008000"/>
                </a:solidFill>
                <a:latin typeface="Consolas" panose="020B0609020204030204" pitchFamily="49" charset="0"/>
              </a:rPr>
              <a:t>sql server Aggregate function Over Clause: </a:t>
            </a:r>
          </a:p>
          <a:p>
            <a:endParaRPr lang="en-GB" dirty="0">
              <a:solidFill>
                <a:srgbClr val="008000"/>
              </a:solidFill>
              <a:latin typeface="Consolas" panose="020B0609020204030204" pitchFamily="49" charset="0"/>
            </a:endParaRPr>
          </a:p>
        </p:txBody>
      </p:sp>
      <p:pic>
        <p:nvPicPr>
          <p:cNvPr id="23" name="Online Media 7" title="SQL Server Aggregate functions and the OVER clause">
            <a:hlinkClick r:id="" action="ppaction://media"/>
            <a:extLst>
              <a:ext uri="{FF2B5EF4-FFF2-40B4-BE49-F238E27FC236}">
                <a16:creationId xmlns:a16="http://schemas.microsoft.com/office/drawing/2014/main" id="{51AA676E-55D0-95B5-CD37-037E0B725FBD}"/>
              </a:ext>
            </a:extLst>
          </p:cNvPr>
          <p:cNvPicPr>
            <a:picLocks noRot="1" noChangeAspect="1"/>
          </p:cNvPicPr>
          <p:nvPr>
            <a:videoFile r:link="rId4"/>
          </p:nvPr>
        </p:nvPicPr>
        <p:blipFill>
          <a:blip r:embed="rId9"/>
          <a:stretch>
            <a:fillRect/>
          </a:stretch>
        </p:blipFill>
        <p:spPr>
          <a:xfrm>
            <a:off x="919937" y="4969408"/>
            <a:ext cx="2540000" cy="1435100"/>
          </a:xfrm>
          <a:prstGeom prst="rect">
            <a:avLst/>
          </a:prstGeom>
        </p:spPr>
      </p:pic>
    </p:spTree>
    <p:extLst>
      <p:ext uri="{BB962C8B-B14F-4D97-AF65-F5344CB8AC3E}">
        <p14:creationId xmlns:p14="http://schemas.microsoft.com/office/powerpoint/2010/main" val="181625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21"/>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9"/>
                </p:tgtEl>
              </p:cMediaNode>
            </p:video>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9"/>
                                        </p:tgtEl>
                                      </p:cBhvr>
                                    </p:cmd>
                                  </p:childTnLst>
                                </p:cTn>
                              </p:par>
                            </p:childTnLst>
                          </p:cTn>
                        </p:par>
                      </p:childTnLst>
                    </p:cTn>
                  </p:par>
                </p:childTnLst>
              </p:cTn>
              <p:nextCondLst>
                <p:cond evt="onClick" delay="0">
                  <p:tgtEl>
                    <p:spTgt spid="9"/>
                  </p:tgtEl>
                </p:cond>
              </p:nextCondLst>
            </p:seq>
            <p:video>
              <p:cMediaNode vol="80000">
                <p:cTn id="25" fill="hold" display="0">
                  <p:stCondLst>
                    <p:cond delay="indefinite"/>
                  </p:stCondLst>
                </p:cTn>
                <p:tgtEl>
                  <p:spTgt spid="15"/>
                </p:tgtEl>
              </p:cMediaNode>
            </p:video>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5"/>
                                        </p:tgtEl>
                                      </p:cBhvr>
                                    </p:cmd>
                                  </p:childTnLst>
                                </p:cTn>
                              </p:par>
                            </p:childTnLst>
                          </p:cTn>
                        </p:par>
                      </p:childTnLst>
                    </p:cTn>
                  </p:par>
                </p:childTnLst>
              </p:cTn>
              <p:nextCondLst>
                <p:cond evt="onClick" delay="0">
                  <p:tgtEl>
                    <p:spTgt spid="15"/>
                  </p:tgtEl>
                </p:cond>
              </p:nextCondLst>
            </p:seq>
            <p:video>
              <p:cMediaNode vol="80000">
                <p:cTn id="31" fill="hold" display="0">
                  <p:stCondLst>
                    <p:cond delay="indefinite"/>
                  </p:stCondLst>
                </p:cTn>
                <p:tgtEl>
                  <p:spTgt spid="21"/>
                </p:tgtEl>
              </p:cMediaNode>
            </p:video>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2" presetClass="mediacall" presetSubtype="0" fill="hold" nodeType="clickEffect">
                                  <p:stCondLst>
                                    <p:cond delay="0"/>
                                  </p:stCondLst>
                                  <p:childTnLst>
                                    <p:cmd type="call" cmd="togglePause">
                                      <p:cBhvr>
                                        <p:cTn id="36" dur="1" fill="hold"/>
                                        <p:tgtEl>
                                          <p:spTgt spid="21"/>
                                        </p:tgtEl>
                                      </p:cBhvr>
                                    </p:cmd>
                                  </p:childTnLst>
                                </p:cTn>
                              </p:par>
                            </p:childTnLst>
                          </p:cTn>
                        </p:par>
                      </p:childTnLst>
                    </p:cTn>
                  </p:par>
                </p:childTnLst>
              </p:cTn>
              <p:nextCondLst>
                <p:cond evt="onClick" delay="0">
                  <p:tgtEl>
                    <p:spTgt spid="21"/>
                  </p:tgtEl>
                </p:cond>
              </p:nextCondLst>
            </p:seq>
            <p:seq concurrent="1" nextAc="seek">
              <p:cTn id="37" restart="whenNotActive" fill="hold" evtFilter="cancelBubble" nodeType="interactiveSeq">
                <p:stCondLst>
                  <p:cond evt="onClick" delay="0">
                    <p:tgtEl>
                      <p:spTgt spid="23"/>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23"/>
                                        </p:tgtEl>
                                      </p:cBhvr>
                                    </p:cmd>
                                  </p:childTnLst>
                                </p:cTn>
                              </p:par>
                            </p:childTnLst>
                          </p:cTn>
                        </p:par>
                      </p:childTnLst>
                    </p:cTn>
                  </p:par>
                </p:childTnLst>
              </p:cTn>
              <p:nextCondLst>
                <p:cond evt="onClick" delay="0">
                  <p:tgtEl>
                    <p:spTgt spid="23"/>
                  </p:tgtEl>
                </p:cond>
              </p:nextCondLst>
            </p:seq>
            <p:video>
              <p:cMediaNode vol="80000">
                <p:cTn id="42" fill="hold" display="0">
                  <p:stCondLst>
                    <p:cond delay="indefinite"/>
                  </p:stCondLst>
                </p:cTn>
                <p:tgtEl>
                  <p:spTgt spid="2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34AF-7614-808D-37B5-10C9DFA403AA}"/>
              </a:ext>
            </a:extLst>
          </p:cNvPr>
          <p:cNvSpPr>
            <a:spLocks noGrp="1"/>
          </p:cNvSpPr>
          <p:nvPr>
            <p:ph type="title"/>
          </p:nvPr>
        </p:nvSpPr>
        <p:spPr/>
        <p:txBody>
          <a:bodyPr/>
          <a:lstStyle/>
          <a:p>
            <a:r>
              <a:rPr lang="en-GB" dirty="0"/>
              <a:t>What is Aggregate function with Over in SQL Server</a:t>
            </a:r>
          </a:p>
        </p:txBody>
      </p:sp>
      <p:sp>
        <p:nvSpPr>
          <p:cNvPr id="5" name="TextBox 4">
            <a:extLst>
              <a:ext uri="{FF2B5EF4-FFF2-40B4-BE49-F238E27FC236}">
                <a16:creationId xmlns:a16="http://schemas.microsoft.com/office/drawing/2014/main" id="{C9DE1212-B9F8-B3C1-9241-987C65D9A2F6}"/>
              </a:ext>
            </a:extLst>
          </p:cNvPr>
          <p:cNvSpPr txBox="1"/>
          <p:nvPr/>
        </p:nvSpPr>
        <p:spPr>
          <a:xfrm>
            <a:off x="307731" y="1021215"/>
            <a:ext cx="4195328" cy="2862322"/>
          </a:xfrm>
          <a:prstGeom prst="rect">
            <a:avLst/>
          </a:prstGeom>
          <a:noFill/>
        </p:spPr>
        <p:txBody>
          <a:bodyPr wrap="square">
            <a:spAutoFit/>
          </a:bodyPr>
          <a:lstStyle/>
          <a:p>
            <a:pPr algn="l" fontAlgn="t">
              <a:buFont typeface="Arial" panose="020B0604020202020204" pitchFamily="34" charset="0"/>
              <a:buChar char="•"/>
            </a:pPr>
            <a:r>
              <a:rPr lang="en-GB" b="0" i="0" dirty="0">
                <a:solidFill>
                  <a:srgbClr val="000000"/>
                </a:solidFill>
                <a:effectLst/>
                <a:latin typeface="Roboto" panose="02000000000000000000" pitchFamily="2" charset="0"/>
              </a:rPr>
              <a:t>Use the OVER clause to calculate the aggregation on a specific range of value. </a:t>
            </a:r>
          </a:p>
          <a:p>
            <a:pPr algn="l" fontAlgn="t">
              <a:buFont typeface="Arial" panose="020B0604020202020204" pitchFamily="34" charset="0"/>
              <a:buChar char="•"/>
            </a:pPr>
            <a:r>
              <a:rPr lang="en-GB" b="0" i="0" dirty="0">
                <a:solidFill>
                  <a:srgbClr val="000000"/>
                </a:solidFill>
                <a:effectLst/>
                <a:latin typeface="Roboto" panose="02000000000000000000" pitchFamily="2" charset="0"/>
              </a:rPr>
              <a:t>The OVER clause can't follow the GROUPING or GROUPING_ID aggregations. </a:t>
            </a:r>
          </a:p>
          <a:p>
            <a:pPr algn="l" fontAlgn="t">
              <a:buFont typeface="Arial" panose="020B0604020202020204" pitchFamily="34" charset="0"/>
              <a:buChar char="•"/>
            </a:pPr>
            <a:r>
              <a:rPr lang="en-GB" b="0" i="0" dirty="0">
                <a:solidFill>
                  <a:srgbClr val="000000"/>
                </a:solidFill>
                <a:effectLst/>
                <a:latin typeface="Roboto" panose="02000000000000000000" pitchFamily="2" charset="0"/>
              </a:rPr>
              <a:t>All aggregate functions are deterministic, which means they always return the same value when they run on the same input values.</a:t>
            </a:r>
          </a:p>
        </p:txBody>
      </p:sp>
      <p:pic>
        <p:nvPicPr>
          <p:cNvPr id="3074" name="Picture 2">
            <a:extLst>
              <a:ext uri="{FF2B5EF4-FFF2-40B4-BE49-F238E27FC236}">
                <a16:creationId xmlns:a16="http://schemas.microsoft.com/office/drawing/2014/main" id="{CC442946-5D85-C834-D45C-129EFF718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069" y="1021215"/>
            <a:ext cx="6934200" cy="5000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E39C53-3269-BFDE-775C-A00B8203D40E}"/>
              </a:ext>
            </a:extLst>
          </p:cNvPr>
          <p:cNvSpPr txBox="1"/>
          <p:nvPr/>
        </p:nvSpPr>
        <p:spPr>
          <a:xfrm>
            <a:off x="307731" y="4164090"/>
            <a:ext cx="4346331" cy="923330"/>
          </a:xfrm>
          <a:prstGeom prst="rect">
            <a:avLst/>
          </a:prstGeom>
          <a:noFill/>
        </p:spPr>
        <p:txBody>
          <a:bodyPr wrap="square">
            <a:spAutoFit/>
          </a:bodyPr>
          <a:lstStyle/>
          <a:p>
            <a:r>
              <a:rPr lang="en-GB" sz="1800" dirty="0">
                <a:solidFill>
                  <a:srgbClr val="008000"/>
                </a:solidFill>
                <a:latin typeface="Consolas" panose="020B0609020204030204" pitchFamily="49" charset="0"/>
              </a:rPr>
              <a:t>sql server Aggregate function Over Clause: </a:t>
            </a:r>
          </a:p>
          <a:p>
            <a:endParaRPr lang="en-GB" dirty="0">
              <a:solidFill>
                <a:srgbClr val="008000"/>
              </a:solidFill>
              <a:latin typeface="Consolas" panose="020B0609020204030204" pitchFamily="49" charset="0"/>
            </a:endParaRPr>
          </a:p>
        </p:txBody>
      </p:sp>
      <p:pic>
        <p:nvPicPr>
          <p:cNvPr id="8" name="Online Media 7" title="SQL Server Aggregate functions and the OVER clause">
            <a:hlinkClick r:id="" action="ppaction://media"/>
            <a:extLst>
              <a:ext uri="{FF2B5EF4-FFF2-40B4-BE49-F238E27FC236}">
                <a16:creationId xmlns:a16="http://schemas.microsoft.com/office/drawing/2014/main" id="{E0243EE1-6047-DD2E-0195-9BB22357F260}"/>
              </a:ext>
            </a:extLst>
          </p:cNvPr>
          <p:cNvPicPr>
            <a:picLocks noRot="1" noChangeAspect="1"/>
          </p:cNvPicPr>
          <p:nvPr>
            <a:videoFile r:link="rId1"/>
          </p:nvPr>
        </p:nvPicPr>
        <p:blipFill>
          <a:blip r:embed="rId4"/>
          <a:stretch>
            <a:fillRect/>
          </a:stretch>
        </p:blipFill>
        <p:spPr>
          <a:xfrm>
            <a:off x="613834" y="4805285"/>
            <a:ext cx="2540000" cy="1435100"/>
          </a:xfrm>
          <a:prstGeom prst="rect">
            <a:avLst/>
          </a:prstGeom>
        </p:spPr>
      </p:pic>
    </p:spTree>
    <p:extLst>
      <p:ext uri="{BB962C8B-B14F-4D97-AF65-F5344CB8AC3E}">
        <p14:creationId xmlns:p14="http://schemas.microsoft.com/office/powerpoint/2010/main" val="29902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57E1-3B85-7A53-1438-F5437F2F5059}"/>
              </a:ext>
            </a:extLst>
          </p:cNvPr>
          <p:cNvSpPr>
            <a:spLocks noGrp="1"/>
          </p:cNvSpPr>
          <p:nvPr>
            <p:ph type="title"/>
          </p:nvPr>
        </p:nvSpPr>
        <p:spPr/>
        <p:txBody>
          <a:bodyPr/>
          <a:lstStyle/>
          <a:p>
            <a:r>
              <a:rPr lang="en-GB" dirty="0"/>
              <a:t>What is partition by in SQL Server?</a:t>
            </a:r>
          </a:p>
        </p:txBody>
      </p:sp>
      <p:pic>
        <p:nvPicPr>
          <p:cNvPr id="1026" name="Picture 2" descr="See the source image">
            <a:extLst>
              <a:ext uri="{FF2B5EF4-FFF2-40B4-BE49-F238E27FC236}">
                <a16:creationId xmlns:a16="http://schemas.microsoft.com/office/drawing/2014/main" id="{3609E527-A6EE-75BC-E5EB-D8988A70F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77" y="1475061"/>
            <a:ext cx="8385123" cy="5114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11F4A0-1AB5-3FD2-D477-C4383A0F41A8}"/>
              </a:ext>
            </a:extLst>
          </p:cNvPr>
          <p:cNvSpPr txBox="1"/>
          <p:nvPr/>
        </p:nvSpPr>
        <p:spPr>
          <a:xfrm>
            <a:off x="281354" y="904744"/>
            <a:ext cx="6096000" cy="1754326"/>
          </a:xfrm>
          <a:prstGeom prst="rect">
            <a:avLst/>
          </a:prstGeom>
          <a:noFill/>
        </p:spPr>
        <p:txBody>
          <a:bodyPr wrap="square">
            <a:spAutoFit/>
          </a:bodyPr>
          <a:lstStyle/>
          <a:p>
            <a:pPr algn="l" fontAlgn="ctr"/>
            <a:r>
              <a:rPr lang="en-GB" b="1" i="0" dirty="0">
                <a:solidFill>
                  <a:srgbClr val="111111"/>
                </a:solidFill>
                <a:effectLst/>
                <a:latin typeface="Roboto" panose="02000000000000000000" pitchFamily="2" charset="0"/>
              </a:rPr>
              <a:t>What is partition by in SQL Server?</a:t>
            </a:r>
          </a:p>
          <a:p>
            <a:pPr algn="l"/>
            <a:r>
              <a:rPr lang="en-GB" b="0" i="0" dirty="0">
                <a:solidFill>
                  <a:srgbClr val="444444"/>
                </a:solidFill>
                <a:effectLst/>
                <a:latin typeface="Roboto" panose="02000000000000000000" pitchFamily="2" charset="0"/>
              </a:rPr>
              <a:t>SQL PARTITION BY clause overview The PARTITION BY clause is a subclause of the OVER clause. The PARTITION BY clause divides a query’s result set into partitions. The window function is operated on each partition separately and recalculate for each partition.</a:t>
            </a:r>
          </a:p>
        </p:txBody>
      </p:sp>
      <p:sp>
        <p:nvSpPr>
          <p:cNvPr id="7" name="TextBox 6">
            <a:extLst>
              <a:ext uri="{FF2B5EF4-FFF2-40B4-BE49-F238E27FC236}">
                <a16:creationId xmlns:a16="http://schemas.microsoft.com/office/drawing/2014/main" id="{893DCF91-74DF-B785-272C-2B6B391B937D}"/>
              </a:ext>
            </a:extLst>
          </p:cNvPr>
          <p:cNvSpPr txBox="1"/>
          <p:nvPr/>
        </p:nvSpPr>
        <p:spPr>
          <a:xfrm>
            <a:off x="363416" y="5112658"/>
            <a:ext cx="6096000" cy="1477328"/>
          </a:xfrm>
          <a:prstGeom prst="rect">
            <a:avLst/>
          </a:prstGeom>
          <a:noFill/>
        </p:spPr>
        <p:txBody>
          <a:bodyPr wrap="square">
            <a:spAutoFit/>
          </a:bodyPr>
          <a:lstStyle/>
          <a:p>
            <a:pPr algn="l" fontAlgn="ctr"/>
            <a:r>
              <a:rPr lang="en-GB" b="1" i="0" dirty="0">
                <a:solidFill>
                  <a:srgbClr val="111111"/>
                </a:solidFill>
                <a:effectLst/>
                <a:latin typeface="Roboto" panose="02000000000000000000" pitchFamily="2" charset="0"/>
              </a:rPr>
              <a:t>Data Science NoSQL platform MongoDB work with ’big data’ Datasets.  </a:t>
            </a:r>
          </a:p>
          <a:p>
            <a:pPr algn="l" fontAlgn="ctr"/>
            <a:r>
              <a:rPr lang="en-GB" b="0" i="0" dirty="0">
                <a:solidFill>
                  <a:srgbClr val="444444"/>
                </a:solidFill>
                <a:effectLst/>
                <a:latin typeface="Roboto" panose="02000000000000000000" pitchFamily="2" charset="0"/>
              </a:rPr>
              <a:t>We can only work with large Datasets by aggregating, grouping or portioning large collections in order to undertake data analytics. </a:t>
            </a:r>
            <a:endParaRPr lang="en-GB" dirty="0"/>
          </a:p>
        </p:txBody>
      </p:sp>
      <p:sp>
        <p:nvSpPr>
          <p:cNvPr id="3" name="TextBox 2">
            <a:extLst>
              <a:ext uri="{FF2B5EF4-FFF2-40B4-BE49-F238E27FC236}">
                <a16:creationId xmlns:a16="http://schemas.microsoft.com/office/drawing/2014/main" id="{0AB445BD-15DE-8DF9-01D4-DE0C5ED112B4}"/>
              </a:ext>
            </a:extLst>
          </p:cNvPr>
          <p:cNvSpPr txBox="1"/>
          <p:nvPr/>
        </p:nvSpPr>
        <p:spPr>
          <a:xfrm>
            <a:off x="113251" y="2865696"/>
            <a:ext cx="3693626" cy="369332"/>
          </a:xfrm>
          <a:prstGeom prst="rect">
            <a:avLst/>
          </a:prstGeom>
          <a:noFill/>
        </p:spPr>
        <p:txBody>
          <a:bodyPr wrap="square">
            <a:spAutoFit/>
          </a:bodyPr>
          <a:lstStyle/>
          <a:p>
            <a:pPr algn="l"/>
            <a:r>
              <a:rPr lang="en-GB" b="1" i="0" dirty="0">
                <a:effectLst/>
                <a:latin typeface="Roboto" panose="02000000000000000000" pitchFamily="2" charset="0"/>
              </a:rPr>
              <a:t>Partition By Row Number function</a:t>
            </a:r>
          </a:p>
        </p:txBody>
      </p:sp>
      <p:pic>
        <p:nvPicPr>
          <p:cNvPr id="4" name="Online Media 20" title="Row Number function in SQL Server">
            <a:hlinkClick r:id="" action="ppaction://media"/>
            <a:extLst>
              <a:ext uri="{FF2B5EF4-FFF2-40B4-BE49-F238E27FC236}">
                <a16:creationId xmlns:a16="http://schemas.microsoft.com/office/drawing/2014/main" id="{2E90444C-63FE-0E7A-8AE9-201E9353649B}"/>
              </a:ext>
            </a:extLst>
          </p:cNvPr>
          <p:cNvPicPr>
            <a:picLocks noRot="1" noChangeAspect="1"/>
          </p:cNvPicPr>
          <p:nvPr>
            <a:videoFile r:link="rId1"/>
          </p:nvPr>
        </p:nvPicPr>
        <p:blipFill>
          <a:blip r:embed="rId4"/>
          <a:stretch>
            <a:fillRect/>
          </a:stretch>
        </p:blipFill>
        <p:spPr>
          <a:xfrm>
            <a:off x="613834" y="3235028"/>
            <a:ext cx="2540000" cy="1435100"/>
          </a:xfrm>
          <a:prstGeom prst="rect">
            <a:avLst/>
          </a:prstGeom>
        </p:spPr>
      </p:pic>
    </p:spTree>
    <p:extLst>
      <p:ext uri="{BB962C8B-B14F-4D97-AF65-F5344CB8AC3E}">
        <p14:creationId xmlns:p14="http://schemas.microsoft.com/office/powerpoint/2010/main" val="9223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3EDA-99F6-F1F1-8EEA-802892556ADC}"/>
              </a:ext>
            </a:extLst>
          </p:cNvPr>
          <p:cNvSpPr>
            <a:spLocks noGrp="1"/>
          </p:cNvSpPr>
          <p:nvPr>
            <p:ph type="title"/>
          </p:nvPr>
        </p:nvSpPr>
        <p:spPr/>
        <p:txBody>
          <a:bodyPr/>
          <a:lstStyle/>
          <a:p>
            <a:r>
              <a:rPr lang="en-GB" dirty="0"/>
              <a:t>What is Windows Ranking in Sql Server </a:t>
            </a:r>
          </a:p>
        </p:txBody>
      </p:sp>
      <p:pic>
        <p:nvPicPr>
          <p:cNvPr id="2052" name="Picture 4">
            <a:extLst>
              <a:ext uri="{FF2B5EF4-FFF2-40B4-BE49-F238E27FC236}">
                <a16:creationId xmlns:a16="http://schemas.microsoft.com/office/drawing/2014/main" id="{31EE0E06-745C-CDB3-2D5D-71E303518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872" y="1019175"/>
            <a:ext cx="7981950" cy="4819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74C2D2-5F3A-CAB2-9868-1BBB2537240E}"/>
              </a:ext>
            </a:extLst>
          </p:cNvPr>
          <p:cNvSpPr txBox="1"/>
          <p:nvPr/>
        </p:nvSpPr>
        <p:spPr>
          <a:xfrm>
            <a:off x="405178" y="920956"/>
            <a:ext cx="3351334" cy="3170099"/>
          </a:xfrm>
          <a:prstGeom prst="rect">
            <a:avLst/>
          </a:prstGeom>
          <a:noFill/>
        </p:spPr>
        <p:txBody>
          <a:bodyPr wrap="square">
            <a:spAutoFit/>
          </a:bodyPr>
          <a:lstStyle/>
          <a:p>
            <a:pPr algn="l" fontAlgn="t">
              <a:buFont typeface="Arial" panose="020B0604020202020204" pitchFamily="34" charset="0"/>
              <a:buChar char="•"/>
            </a:pPr>
            <a:r>
              <a:rPr lang="en-GB" sz="2000" b="0" i="0" dirty="0">
                <a:solidFill>
                  <a:srgbClr val="000000"/>
                </a:solidFill>
                <a:effectLst/>
                <a:latin typeface="Roboto" panose="02000000000000000000" pitchFamily="2" charset="0"/>
              </a:rPr>
              <a:t>Ranking functions are a subset of the built in functions in SQL Server.</a:t>
            </a:r>
          </a:p>
          <a:p>
            <a:pPr algn="l" fontAlgn="t">
              <a:buFont typeface="Arial" panose="020B0604020202020204" pitchFamily="34" charset="0"/>
              <a:buChar char="•"/>
            </a:pPr>
            <a:r>
              <a:rPr lang="en-GB" sz="2000" b="0" i="0" dirty="0">
                <a:solidFill>
                  <a:srgbClr val="000000"/>
                </a:solidFill>
                <a:effectLst/>
                <a:latin typeface="Roboto" panose="02000000000000000000" pitchFamily="2" charset="0"/>
              </a:rPr>
              <a:t> They are used to provide a rank of one kind or another to a set of rows in a partition. </a:t>
            </a:r>
          </a:p>
          <a:p>
            <a:pPr algn="l" fontAlgn="t">
              <a:buFont typeface="Arial" panose="020B0604020202020204" pitchFamily="34" charset="0"/>
              <a:buChar char="•"/>
            </a:pPr>
            <a:r>
              <a:rPr lang="en-GB" sz="2000" b="0" i="0" dirty="0">
                <a:solidFill>
                  <a:srgbClr val="000000"/>
                </a:solidFill>
                <a:effectLst/>
                <a:latin typeface="Roboto" panose="02000000000000000000" pitchFamily="2" charset="0"/>
              </a:rPr>
              <a:t>The partition can be the full result set, if there is no partition.</a:t>
            </a:r>
          </a:p>
        </p:txBody>
      </p:sp>
      <p:sp>
        <p:nvSpPr>
          <p:cNvPr id="3" name="TextBox 2">
            <a:extLst>
              <a:ext uri="{FF2B5EF4-FFF2-40B4-BE49-F238E27FC236}">
                <a16:creationId xmlns:a16="http://schemas.microsoft.com/office/drawing/2014/main" id="{72C90CC3-F3CB-2607-A9DC-3A1DB6488094}"/>
              </a:ext>
            </a:extLst>
          </p:cNvPr>
          <p:cNvSpPr txBox="1"/>
          <p:nvPr/>
        </p:nvSpPr>
        <p:spPr>
          <a:xfrm>
            <a:off x="405178" y="4780274"/>
            <a:ext cx="4056795" cy="369332"/>
          </a:xfrm>
          <a:prstGeom prst="rect">
            <a:avLst/>
          </a:prstGeom>
          <a:noFill/>
        </p:spPr>
        <p:txBody>
          <a:bodyPr wrap="square">
            <a:spAutoFit/>
          </a:bodyPr>
          <a:lstStyle/>
          <a:p>
            <a:pPr algn="l"/>
            <a:r>
              <a:rPr lang="en-GB" b="1" i="0" dirty="0">
                <a:effectLst/>
                <a:latin typeface="Roboto" panose="02000000000000000000" pitchFamily="2" charset="0"/>
              </a:rPr>
              <a:t>Rank and Dense Rank in SQL Server</a:t>
            </a:r>
          </a:p>
        </p:txBody>
      </p:sp>
      <p:pic>
        <p:nvPicPr>
          <p:cNvPr id="4" name="Online Media 8" title="Rank and Dense Rank in SQL Server">
            <a:hlinkClick r:id="" action="ppaction://media"/>
            <a:extLst>
              <a:ext uri="{FF2B5EF4-FFF2-40B4-BE49-F238E27FC236}">
                <a16:creationId xmlns:a16="http://schemas.microsoft.com/office/drawing/2014/main" id="{A212B1AA-B761-695A-ECAA-2B070E4A55BB}"/>
              </a:ext>
            </a:extLst>
          </p:cNvPr>
          <p:cNvPicPr>
            <a:picLocks noRot="1" noChangeAspect="1"/>
          </p:cNvPicPr>
          <p:nvPr>
            <a:videoFile r:link="rId1"/>
          </p:nvPr>
        </p:nvPicPr>
        <p:blipFill>
          <a:blip r:embed="rId4"/>
          <a:stretch>
            <a:fillRect/>
          </a:stretch>
        </p:blipFill>
        <p:spPr>
          <a:xfrm>
            <a:off x="776225" y="5149606"/>
            <a:ext cx="2540000" cy="1435100"/>
          </a:xfrm>
          <a:prstGeom prst="rect">
            <a:avLst/>
          </a:prstGeom>
        </p:spPr>
      </p:pic>
    </p:spTree>
    <p:extLst>
      <p:ext uri="{BB962C8B-B14F-4D97-AF65-F5344CB8AC3E}">
        <p14:creationId xmlns:p14="http://schemas.microsoft.com/office/powerpoint/2010/main" val="20937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57E1-3B85-7A53-1438-F5437F2F5059}"/>
              </a:ext>
            </a:extLst>
          </p:cNvPr>
          <p:cNvSpPr>
            <a:spLocks noGrp="1"/>
          </p:cNvSpPr>
          <p:nvPr>
            <p:ph type="title"/>
          </p:nvPr>
        </p:nvSpPr>
        <p:spPr/>
        <p:txBody>
          <a:bodyPr/>
          <a:lstStyle/>
          <a:p>
            <a:r>
              <a:rPr lang="en-GB" dirty="0"/>
              <a:t>What is OVER Clause in SQL Server?</a:t>
            </a:r>
          </a:p>
        </p:txBody>
      </p:sp>
      <p:sp>
        <p:nvSpPr>
          <p:cNvPr id="5" name="TextBox 4">
            <a:extLst>
              <a:ext uri="{FF2B5EF4-FFF2-40B4-BE49-F238E27FC236}">
                <a16:creationId xmlns:a16="http://schemas.microsoft.com/office/drawing/2014/main" id="{1511F4A0-1AB5-3FD2-D477-C4383A0F41A8}"/>
              </a:ext>
            </a:extLst>
          </p:cNvPr>
          <p:cNvSpPr txBox="1"/>
          <p:nvPr/>
        </p:nvSpPr>
        <p:spPr>
          <a:xfrm>
            <a:off x="281353" y="904744"/>
            <a:ext cx="11641015" cy="1477328"/>
          </a:xfrm>
          <a:prstGeom prst="rect">
            <a:avLst/>
          </a:prstGeom>
          <a:noFill/>
        </p:spPr>
        <p:txBody>
          <a:bodyPr wrap="square">
            <a:spAutoFit/>
          </a:bodyPr>
          <a:lstStyle/>
          <a:p>
            <a:pPr algn="l" fontAlgn="ctr"/>
            <a:r>
              <a:rPr lang="en-GB" b="1" dirty="0"/>
              <a:t>What is OVER Clause in SQL Server? </a:t>
            </a:r>
          </a:p>
          <a:p>
            <a:pPr algn="l" fontAlgn="ctr"/>
            <a:r>
              <a:rPr lang="en-GB" b="0" i="0" dirty="0">
                <a:solidFill>
                  <a:srgbClr val="111111"/>
                </a:solidFill>
                <a:effectLst/>
                <a:latin typeface="Roboto" panose="02000000000000000000" pitchFamily="2" charset="0"/>
              </a:rPr>
              <a:t>The OVER clause in SQL Server is</a:t>
            </a:r>
            <a:r>
              <a:rPr lang="en-GB" b="1" i="0" dirty="0">
                <a:solidFill>
                  <a:srgbClr val="111111"/>
                </a:solidFill>
                <a:effectLst/>
                <a:latin typeface="Roboto" panose="02000000000000000000" pitchFamily="2" charset="0"/>
              </a:rPr>
              <a:t> used with PARTITION BY to break up the data into partitions</a:t>
            </a:r>
            <a:r>
              <a:rPr lang="en-GB" b="0" i="0" dirty="0">
                <a:solidFill>
                  <a:srgbClr val="111111"/>
                </a:solidFill>
                <a:effectLst/>
                <a:latin typeface="Roboto" panose="02000000000000000000" pitchFamily="2" charset="0"/>
              </a:rPr>
              <a:t>. Following is the syntax of the OVER clause. The specified function is going to operate for each partition. See the following example. Let say we have three departments (HR, IT, Payroll). COUNT (Department) OVER (PARTITION BY Department)</a:t>
            </a:r>
            <a:endParaRPr lang="en-GB" b="0" i="0" dirty="0">
              <a:solidFill>
                <a:srgbClr val="444444"/>
              </a:solidFill>
              <a:effectLst/>
              <a:latin typeface="Roboto" panose="02000000000000000000" pitchFamily="2" charset="0"/>
            </a:endParaRPr>
          </a:p>
        </p:txBody>
      </p:sp>
      <p:pic>
        <p:nvPicPr>
          <p:cNvPr id="1028" name="Picture 4" descr="SQL SERVER - What is the OVER Clause? - Notes from the Field #101 101-1 ">
            <a:extLst>
              <a:ext uri="{FF2B5EF4-FFF2-40B4-BE49-F238E27FC236}">
                <a16:creationId xmlns:a16="http://schemas.microsoft.com/office/drawing/2014/main" id="{3779974C-264A-94D3-8821-A8D48BBF6C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2174" r="4957" b="3955"/>
          <a:stretch/>
        </p:blipFill>
        <p:spPr bwMode="auto">
          <a:xfrm>
            <a:off x="3104662" y="2098431"/>
            <a:ext cx="8968154" cy="4443421"/>
          </a:xfrm>
          <a:prstGeom prst="rect">
            <a:avLst/>
          </a:prstGeom>
          <a:noFill/>
          <a:extLst>
            <a:ext uri="{909E8E84-426E-40DD-AFC4-6F175D3DCCD1}">
              <a14:hiddenFill xmlns:a14="http://schemas.microsoft.com/office/drawing/2010/main">
                <a:solidFill>
                  <a:srgbClr val="FFFFFF"/>
                </a:solidFill>
              </a14:hiddenFill>
            </a:ext>
          </a:extLst>
        </p:spPr>
      </p:pic>
      <p:pic>
        <p:nvPicPr>
          <p:cNvPr id="3" name="Online Media 14" title="SQL Ranking Functions: Part 1 The Over Clause">
            <a:hlinkClick r:id="" action="ppaction://media"/>
            <a:extLst>
              <a:ext uri="{FF2B5EF4-FFF2-40B4-BE49-F238E27FC236}">
                <a16:creationId xmlns:a16="http://schemas.microsoft.com/office/drawing/2014/main" id="{00B1213A-1B31-D2DF-479D-0F94BA55CAB8}"/>
              </a:ext>
            </a:extLst>
          </p:cNvPr>
          <p:cNvPicPr>
            <a:picLocks noRot="1" noChangeAspect="1"/>
          </p:cNvPicPr>
          <p:nvPr>
            <a:videoFile r:link="rId1"/>
          </p:nvPr>
        </p:nvPicPr>
        <p:blipFill>
          <a:blip r:embed="rId4"/>
          <a:stretch>
            <a:fillRect/>
          </a:stretch>
        </p:blipFill>
        <p:spPr>
          <a:xfrm>
            <a:off x="403796" y="4696444"/>
            <a:ext cx="2540000" cy="1435100"/>
          </a:xfrm>
          <a:prstGeom prst="rect">
            <a:avLst/>
          </a:prstGeom>
        </p:spPr>
      </p:pic>
      <p:sp>
        <p:nvSpPr>
          <p:cNvPr id="6" name="TextBox 5">
            <a:extLst>
              <a:ext uri="{FF2B5EF4-FFF2-40B4-BE49-F238E27FC236}">
                <a16:creationId xmlns:a16="http://schemas.microsoft.com/office/drawing/2014/main" id="{2B62CBB6-A57A-AD8C-F05C-2102865B46FD}"/>
              </a:ext>
            </a:extLst>
          </p:cNvPr>
          <p:cNvSpPr txBox="1"/>
          <p:nvPr/>
        </p:nvSpPr>
        <p:spPr>
          <a:xfrm>
            <a:off x="613834" y="4284279"/>
            <a:ext cx="2187981" cy="383299"/>
          </a:xfrm>
          <a:prstGeom prst="rect">
            <a:avLst/>
          </a:prstGeom>
          <a:noFill/>
        </p:spPr>
        <p:txBody>
          <a:bodyPr wrap="square">
            <a:spAutoFit/>
          </a:bodyPr>
          <a:lstStyle/>
          <a:p>
            <a:r>
              <a:rPr lang="en-GB" sz="1800" b="1" dirty="0">
                <a:solidFill>
                  <a:schemeClr val="tx1">
                    <a:lumMod val="75000"/>
                    <a:lumOff val="25000"/>
                  </a:schemeClr>
                </a:solidFill>
                <a:latin typeface="Consolas" panose="020B0609020204030204" pitchFamily="49" charset="0"/>
              </a:rPr>
              <a:t>Rank and Over:</a:t>
            </a:r>
          </a:p>
        </p:txBody>
      </p:sp>
    </p:spTree>
    <p:extLst>
      <p:ext uri="{BB962C8B-B14F-4D97-AF65-F5344CB8AC3E}">
        <p14:creationId xmlns:p14="http://schemas.microsoft.com/office/powerpoint/2010/main" val="226948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Views</a:t>
            </a:r>
          </a:p>
          <a:p>
            <a:r>
              <a:rPr lang="en-GB" dirty="0"/>
              <a:t>Temporary Tables</a:t>
            </a:r>
          </a:p>
          <a:p>
            <a:r>
              <a:rPr lang="en-GB" dirty="0"/>
              <a:t>Table Variables</a:t>
            </a:r>
          </a:p>
          <a:p>
            <a:r>
              <a:rPr lang="en-GB" dirty="0"/>
              <a:t>Table-Valued Functions</a:t>
            </a:r>
          </a:p>
          <a:p>
            <a:r>
              <a:rPr lang="en-GB" dirty="0"/>
              <a:t>Derived Tables</a:t>
            </a:r>
          </a:p>
          <a:p>
            <a:r>
              <a:rPr lang="en-GB" dirty="0"/>
              <a:t>Common Table Expressions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5EB8CCD4C5742A99C14ADB1B48FF1" ma:contentTypeVersion="8" ma:contentTypeDescription="Create a new document." ma:contentTypeScope="" ma:versionID="b6f4fd52e33a2d89d922f2ea0a793cc4">
  <xsd:schema xmlns:xsd="http://www.w3.org/2001/XMLSchema" xmlns:xs="http://www.w3.org/2001/XMLSchema" xmlns:p="http://schemas.microsoft.com/office/2006/metadata/properties" xmlns:ns2="b1e54a65-550f-47d1-b7ec-4fd4f6611a3e" targetNamespace="http://schemas.microsoft.com/office/2006/metadata/properties" ma:root="true" ma:fieldsID="3aa1ea4a9f1a07174ca08484cc081b04" ns2:_="">
    <xsd:import namespace="b1e54a65-550f-47d1-b7ec-4fd4f6611a3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e54a65-550f-47d1-b7ec-4fd4f6611a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62644-C746-4B95-AA0E-C6D617CBD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e54a65-550f-47d1-b7ec-4fd4f6611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5069</TotalTime>
  <Words>3030</Words>
  <Application>Microsoft Office PowerPoint</Application>
  <PresentationFormat>Widescreen</PresentationFormat>
  <Paragraphs>382</Paragraphs>
  <Slides>37</Slides>
  <Notes>17</Notes>
  <HiddenSlides>0</HiddenSlides>
  <MMClips>8</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37</vt:i4>
      </vt:variant>
    </vt:vector>
  </HeadingPairs>
  <TitlesOfParts>
    <vt:vector size="52" baseType="lpstr">
      <vt:lpstr>Arial</vt:lpstr>
      <vt:lpstr>Calibri</vt:lpstr>
      <vt:lpstr>Consolas</vt:lpstr>
      <vt:lpstr>Lucida Sans Unicode</vt:lpstr>
      <vt:lpstr>Roboto</vt:lpstr>
      <vt:lpstr>Segoe</vt:lpstr>
      <vt:lpstr>Segoe UI</vt:lpstr>
      <vt:lpstr>Segoe UI Light</vt:lpstr>
      <vt:lpstr>Verdana</vt:lpstr>
      <vt:lpstr>Wingdings</vt:lpstr>
      <vt:lpstr>1_Office Theme</vt:lpstr>
      <vt:lpstr>1_NG_MOC_Core_ModuleNew2</vt:lpstr>
      <vt:lpstr>2_NG_MOC_Core_ModuleNew2</vt:lpstr>
      <vt:lpstr>3_NG_MOC_Core_ModuleNew2</vt:lpstr>
      <vt:lpstr>4_NG_MOC_Core_ModuleNew2</vt:lpstr>
      <vt:lpstr>13: Using Window Ranking, Offset, and Aggregate Functions</vt:lpstr>
      <vt:lpstr>Module Overview</vt:lpstr>
      <vt:lpstr>SQL Window Functions</vt:lpstr>
      <vt:lpstr>SQL Window Functions</vt:lpstr>
      <vt:lpstr>What is Aggregate function with Over in SQL Server</vt:lpstr>
      <vt:lpstr>What is partition by in SQL Server?</vt:lpstr>
      <vt:lpstr>What is Windows Ranking in Sql Server </vt:lpstr>
      <vt:lpstr>What is OVER Clause in SQL Server?</vt:lpstr>
      <vt:lpstr>Module Overview</vt:lpstr>
      <vt:lpstr>Querying Views</vt:lpstr>
      <vt:lpstr>Querying Views</vt:lpstr>
      <vt:lpstr>Temporary Tables</vt:lpstr>
      <vt:lpstr>Table Variables</vt:lpstr>
      <vt:lpstr>Temporary Tables and Table Variables</vt:lpstr>
      <vt:lpstr>Table-Valued Functions</vt:lpstr>
      <vt:lpstr>Using Table-Valued Functions</vt:lpstr>
      <vt:lpstr>Derived Tables</vt:lpstr>
      <vt:lpstr>Derived Tables</vt:lpstr>
      <vt:lpstr>Derived Tables</vt:lpstr>
      <vt:lpstr>Using Derived Tables</vt:lpstr>
      <vt:lpstr>Common Table Expressions (CTEs)</vt:lpstr>
      <vt:lpstr>Common Table Expressions</vt:lpstr>
      <vt:lpstr>Using Common Table Expressions</vt:lpstr>
      <vt:lpstr>Using Table Expressions</vt:lpstr>
      <vt:lpstr>Lesson 1: Creating Windows with OVER</vt:lpstr>
      <vt:lpstr>SQL Windowing</vt:lpstr>
      <vt:lpstr>Using the UNION Operator</vt:lpstr>
      <vt:lpstr>Using OVER</vt:lpstr>
      <vt:lpstr>Partitioning Windows</vt:lpstr>
      <vt:lpstr>Ordering and Framing</vt:lpstr>
      <vt:lpstr>Lesson 2: Exploring Window Functions</vt:lpstr>
      <vt:lpstr>Defining Window Functions</vt:lpstr>
      <vt:lpstr>Window Aggregate Functions</vt:lpstr>
      <vt:lpstr>Window Ranking Functions</vt:lpstr>
      <vt:lpstr>Window Ranking Functions</vt:lpstr>
      <vt:lpstr>Window Offset Functions</vt:lpstr>
      <vt:lpstr>One of the Demo Examples: LEAD Offset Window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Nawaz, Mansha</cp:lastModifiedBy>
  <cp:revision>168</cp:revision>
  <dcterms:created xsi:type="dcterms:W3CDTF">2013-02-15T23:12:42Z</dcterms:created>
  <dcterms:modified xsi:type="dcterms:W3CDTF">2022-10-23T13:01:56Z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0x0101001B25EB8CCD4C5742A99C14ADB1B48FF1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