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4" r:id="rId2"/>
    <p:sldId id="257" r:id="rId3"/>
    <p:sldId id="259" r:id="rId4"/>
    <p:sldId id="276" r:id="rId5"/>
    <p:sldId id="280" r:id="rId6"/>
    <p:sldId id="266" r:id="rId7"/>
    <p:sldId id="282" r:id="rId8"/>
    <p:sldId id="263" r:id="rId9"/>
    <p:sldId id="267" r:id="rId10"/>
    <p:sldId id="271" r:id="rId11"/>
    <p:sldId id="274" r:id="rId12"/>
    <p:sldId id="281"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 y="6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75016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1837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9894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504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33744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56885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5548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084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59309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04435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61200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82885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8841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3066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100A8-68B8-4078-9868-2A9B8795BC52}" type="datetimeFigureOut">
              <a:rPr lang="en-GB" smtClean="0"/>
              <a:t>16/04/2020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93657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66344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408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7100A8-68B8-4078-9868-2A9B8795BC52}" type="datetimeFigureOut">
              <a:rPr lang="en-GB" smtClean="0"/>
              <a:t>16/04/2020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0E2F5C-161C-47F2-8C0B-513956D25437}" type="slidenum">
              <a:rPr lang="en-GB" smtClean="0"/>
              <a:t>‹#›</a:t>
            </a:fld>
            <a:endParaRPr lang="en-GB"/>
          </a:p>
        </p:txBody>
      </p:sp>
    </p:spTree>
    <p:extLst>
      <p:ext uri="{BB962C8B-B14F-4D97-AF65-F5344CB8AC3E}">
        <p14:creationId xmlns:p14="http://schemas.microsoft.com/office/powerpoint/2010/main" val="357190983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sv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97106" y="1550894"/>
            <a:ext cx="9220200" cy="1587306"/>
          </a:xfrm>
        </p:spPr>
        <p:txBody>
          <a:bodyPr>
            <a:normAutofit fontScale="90000"/>
          </a:bodyPr>
          <a:lstStyle/>
          <a:p>
            <a:pPr algn="l"/>
            <a:r>
              <a:rPr lang="en-GB" sz="6000" dirty="0">
                <a:latin typeface="Arial" panose="020B0604020202020204" pitchFamily="34" charset="0"/>
                <a:cs typeface="Arial" panose="020B0604020202020204" pitchFamily="34" charset="0"/>
              </a:rPr>
              <a:t>MTA Data Analysis of NYC </a:t>
            </a:r>
            <a:br>
              <a:rPr lang="en-GB" sz="4000" dirty="0">
                <a:latin typeface="Arial" panose="020B0604020202020204" pitchFamily="34" charset="0"/>
                <a:cs typeface="Arial" panose="020B0604020202020204" pitchFamily="34" charset="0"/>
              </a:rPr>
            </a:br>
            <a:r>
              <a:rPr lang="en-GB" sz="6000" dirty="0">
                <a:latin typeface="Arial" panose="020B0604020202020204" pitchFamily="34" charset="0"/>
                <a:cs typeface="Arial" panose="020B0604020202020204" pitchFamily="34" charset="0"/>
              </a:rPr>
              <a:t>Subway for WTWY</a:t>
            </a:r>
            <a:endParaRPr lang="en-GB" sz="6000" dirty="0"/>
          </a:p>
        </p:txBody>
      </p:sp>
      <p:sp>
        <p:nvSpPr>
          <p:cNvPr id="5" name="Subtitle 4"/>
          <p:cNvSpPr>
            <a:spLocks noGrp="1"/>
          </p:cNvSpPr>
          <p:nvPr>
            <p:ph type="subTitle" idx="1"/>
          </p:nvPr>
        </p:nvSpPr>
        <p:spPr/>
        <p:txBody>
          <a:bodyPr>
            <a:normAutofit fontScale="92500" lnSpcReduction="20000"/>
          </a:bodyPr>
          <a:lstStyle/>
          <a:p>
            <a:r>
              <a:rPr lang="en-GB" sz="2400" dirty="0"/>
              <a:t>By Eddy, </a:t>
            </a:r>
            <a:r>
              <a:rPr lang="en-GB" sz="2400" dirty="0" err="1"/>
              <a:t>Yingzhao</a:t>
            </a:r>
            <a:r>
              <a:rPr lang="en-GB" sz="2400" dirty="0"/>
              <a:t> and Ashvine</a:t>
            </a:r>
          </a:p>
          <a:p>
            <a:r>
              <a:rPr lang="en-GB" sz="2400" dirty="0"/>
              <a:t>17 April 2020</a:t>
            </a:r>
          </a:p>
        </p:txBody>
      </p:sp>
    </p:spTree>
    <p:extLst>
      <p:ext uri="{BB962C8B-B14F-4D97-AF65-F5344CB8AC3E}">
        <p14:creationId xmlns:p14="http://schemas.microsoft.com/office/powerpoint/2010/main" val="153307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 Entries for each station</a:t>
            </a:r>
          </a:p>
        </p:txBody>
      </p:sp>
      <p:pic>
        <p:nvPicPr>
          <p:cNvPr id="40" name="Content Placeholder 39">
            <a:extLst>
              <a:ext uri="{FF2B5EF4-FFF2-40B4-BE49-F238E27FC236}">
                <a16:creationId xmlns:a16="http://schemas.microsoft.com/office/drawing/2014/main" id="{947F87F1-28F2-4EC3-99BB-C3BE15663930}"/>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44" name="Content Placeholder 43">
            <a:extLst>
              <a:ext uri="{FF2B5EF4-FFF2-40B4-BE49-F238E27FC236}">
                <a16:creationId xmlns:a16="http://schemas.microsoft.com/office/drawing/2014/main" id="{514614E9-9401-43EA-A7B0-292E95A8B4E1}"/>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31330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a:t>
            </a:r>
            <a:r>
              <a:rPr lang="en-GB" sz="4000" dirty="0" err="1">
                <a:latin typeface="Arial" panose="020B0604020202020204" pitchFamily="34" charset="0"/>
                <a:cs typeface="Arial" panose="020B0604020202020204" pitchFamily="34" charset="0"/>
              </a:rPr>
              <a:t>contd</a:t>
            </a:r>
            <a:r>
              <a:rPr lang="en-GB" sz="4000" dirty="0">
                <a:latin typeface="Arial" panose="020B0604020202020204" pitchFamily="34" charset="0"/>
                <a:cs typeface="Arial" panose="020B0604020202020204" pitchFamily="34" charset="0"/>
              </a:rPr>
              <a:t>)</a:t>
            </a:r>
          </a:p>
        </p:txBody>
      </p:sp>
      <p:pic>
        <p:nvPicPr>
          <p:cNvPr id="31" name="Content Placeholder 30">
            <a:extLst>
              <a:ext uri="{FF2B5EF4-FFF2-40B4-BE49-F238E27FC236}">
                <a16:creationId xmlns:a16="http://schemas.microsoft.com/office/drawing/2014/main" id="{5958462D-2F40-4413-83FA-7D897EC443E7}"/>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35" name="Content Placeholder 34">
            <a:extLst>
              <a:ext uri="{FF2B5EF4-FFF2-40B4-BE49-F238E27FC236}">
                <a16:creationId xmlns:a16="http://schemas.microsoft.com/office/drawing/2014/main" id="{971D9441-F9E6-4C3D-B0BE-39CD56A9BC4F}"/>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16279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a:t>
            </a:r>
            <a:r>
              <a:rPr lang="en-GB" sz="4000" dirty="0" err="1">
                <a:latin typeface="Arial" panose="020B0604020202020204" pitchFamily="34" charset="0"/>
                <a:cs typeface="Arial" panose="020B0604020202020204" pitchFamily="34" charset="0"/>
              </a:rPr>
              <a:t>contd</a:t>
            </a:r>
            <a:r>
              <a:rPr lang="en-GB" sz="4000" dirty="0">
                <a:latin typeface="Arial" panose="020B0604020202020204" pitchFamily="34" charset="0"/>
                <a:cs typeface="Arial" panose="020B0604020202020204" pitchFamily="34" charset="0"/>
              </a:rPr>
              <a:t>)</a:t>
            </a:r>
          </a:p>
        </p:txBody>
      </p:sp>
      <p:pic>
        <p:nvPicPr>
          <p:cNvPr id="41" name="Content Placeholder 40">
            <a:extLst>
              <a:ext uri="{FF2B5EF4-FFF2-40B4-BE49-F238E27FC236}">
                <a16:creationId xmlns:a16="http://schemas.microsoft.com/office/drawing/2014/main" id="{87241CB0-11BA-492B-9AEB-12950E8E079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1618" y="1825625"/>
            <a:ext cx="4351338" cy="4351338"/>
          </a:xfrm>
        </p:spPr>
      </p:pic>
    </p:spTree>
    <p:extLst>
      <p:ext uri="{BB962C8B-B14F-4D97-AF65-F5344CB8AC3E}">
        <p14:creationId xmlns:p14="http://schemas.microsoft.com/office/powerpoint/2010/main" val="69353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2  (10-week overview)</a:t>
            </a:r>
          </a:p>
        </p:txBody>
      </p:sp>
      <p:pic>
        <p:nvPicPr>
          <p:cNvPr id="15" name="Content Placeholder 14">
            <a:extLst>
              <a:ext uri="{FF2B5EF4-FFF2-40B4-BE49-F238E27FC236}">
                <a16:creationId xmlns:a16="http://schemas.microsoft.com/office/drawing/2014/main" id="{D93B9901-CDCB-42EE-A06B-D659141E3B8E}"/>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25" name="Content Placeholder 24">
            <a:extLst>
              <a:ext uri="{FF2B5EF4-FFF2-40B4-BE49-F238E27FC236}">
                <a16:creationId xmlns:a16="http://schemas.microsoft.com/office/drawing/2014/main" id="{8E47F8B3-82B5-49DA-BA6F-4AADD1BB5D7F}"/>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147905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3  (fluctuation)</a:t>
            </a:r>
          </a:p>
        </p:txBody>
      </p:sp>
      <p:pic>
        <p:nvPicPr>
          <p:cNvPr id="6" name="Content Placeholder 5">
            <a:extLst>
              <a:ext uri="{FF2B5EF4-FFF2-40B4-BE49-F238E27FC236}">
                <a16:creationId xmlns:a16="http://schemas.microsoft.com/office/drawing/2014/main" id="{DABC7EA3-0DF0-44C7-AE9A-7C385F5E5E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775" y="2295790"/>
            <a:ext cx="10233025" cy="3411008"/>
          </a:xfrm>
        </p:spPr>
      </p:pic>
      <p:sp>
        <p:nvSpPr>
          <p:cNvPr id="12" name="Oval 11">
            <a:extLst>
              <a:ext uri="{FF2B5EF4-FFF2-40B4-BE49-F238E27FC236}">
                <a16:creationId xmlns:a16="http://schemas.microsoft.com/office/drawing/2014/main" id="{B005DD28-4406-47B4-AB65-6072BC0D5995}"/>
              </a:ext>
            </a:extLst>
          </p:cNvPr>
          <p:cNvSpPr/>
          <p:nvPr/>
        </p:nvSpPr>
        <p:spPr>
          <a:xfrm>
            <a:off x="5070021" y="3551464"/>
            <a:ext cx="718458" cy="7756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2850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4000" dirty="0">
                <a:latin typeface="Arial" panose="020B0604020202020204" pitchFamily="34" charset="0"/>
                <a:cs typeface="Arial" panose="020B0604020202020204" pitchFamily="34" charset="0"/>
              </a:rPr>
              <a:t>Objectives</a:t>
            </a:r>
          </a:p>
        </p:txBody>
      </p:sp>
      <p:sp>
        <p:nvSpPr>
          <p:cNvPr id="5" name="Content Placeholder 4"/>
          <p:cNvSpPr>
            <a:spLocks noGrp="1"/>
          </p:cNvSpPr>
          <p:nvPr>
            <p:ph idx="1"/>
          </p:nvPr>
        </p:nvSpPr>
        <p:spPr>
          <a:xfrm>
            <a:off x="838200" y="1391920"/>
            <a:ext cx="10515600" cy="4785043"/>
          </a:xfrm>
        </p:spPr>
        <p:txBody>
          <a:bodyPr/>
          <a:lstStyle/>
          <a:p>
            <a:pPr marL="0" indent="0">
              <a:buNone/>
            </a:pPr>
            <a:endParaRPr lang="en-GB" dirty="0"/>
          </a:p>
          <a:p>
            <a:endParaRPr lang="en-GB" sz="2400" dirty="0"/>
          </a:p>
          <a:p>
            <a:r>
              <a:rPr lang="en-GB" sz="3200" dirty="0"/>
              <a:t>Our goal is to help WTWY teams in achieving maximum email signups.</a:t>
            </a:r>
          </a:p>
          <a:p>
            <a:r>
              <a:rPr lang="en-GB" sz="3200" dirty="0"/>
              <a:t>This will help them increase their fundraising on the gala night.</a:t>
            </a:r>
          </a:p>
          <a:p>
            <a:endParaRPr lang="en-GB" sz="2400" dirty="0"/>
          </a:p>
        </p:txBody>
      </p:sp>
    </p:spTree>
    <p:extLst>
      <p:ext uri="{BB962C8B-B14F-4D97-AF65-F5344CB8AC3E}">
        <p14:creationId xmlns:p14="http://schemas.microsoft.com/office/powerpoint/2010/main" val="176973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4000" dirty="0">
                <a:latin typeface="Arial" panose="020B0604020202020204" pitchFamily="34" charset="0"/>
                <a:cs typeface="Arial" panose="020B0604020202020204" pitchFamily="34" charset="0"/>
              </a:rPr>
              <a:t>Methodology</a:t>
            </a:r>
          </a:p>
        </p:txBody>
      </p:sp>
      <p:sp>
        <p:nvSpPr>
          <p:cNvPr id="5" name="Content Placeholder 4"/>
          <p:cNvSpPr>
            <a:spLocks noGrp="1"/>
          </p:cNvSpPr>
          <p:nvPr>
            <p:ph idx="1"/>
          </p:nvPr>
        </p:nvSpPr>
        <p:spPr>
          <a:xfrm>
            <a:off x="838200" y="1554480"/>
            <a:ext cx="10515600" cy="4785043"/>
          </a:xfrm>
        </p:spPr>
        <p:txBody>
          <a:bodyPr/>
          <a:lstStyle/>
          <a:p>
            <a:pPr marL="0" indent="0" algn="just">
              <a:buNone/>
            </a:pPr>
            <a:r>
              <a:rPr lang="en-GB" sz="2400" dirty="0"/>
              <a:t>Using the New York City subway data to analyse transit patterns of commuters in order to optimize WTWY team placement.</a:t>
            </a:r>
          </a:p>
          <a:p>
            <a:pPr algn="just"/>
            <a:endParaRPr lang="en-GB" sz="2400" dirty="0"/>
          </a:p>
          <a:p>
            <a:pPr algn="just"/>
            <a:r>
              <a:rPr lang="en-GB" sz="2400" dirty="0"/>
              <a:t>We analysed one week’s worth of turnstile data from the MTA datasets and given our short time frame, we used a minimum viable product (MVP) approach to come up with a simple, workable and value-added product.</a:t>
            </a:r>
          </a:p>
          <a:p>
            <a:pPr algn="just"/>
            <a:r>
              <a:rPr lang="en-GB" sz="2400" dirty="0"/>
              <a:t>We used data from the top 5 busiest stations for a period of 24hours for each day of the week.</a:t>
            </a:r>
          </a:p>
          <a:p>
            <a:pPr algn="just"/>
            <a:r>
              <a:rPr lang="en-GB" sz="2400" dirty="0"/>
              <a:t>For each station, we added both their entry and exit data.</a:t>
            </a:r>
          </a:p>
          <a:p>
            <a:r>
              <a:rPr lang="en-GB" sz="2400" dirty="0"/>
              <a:t>Data analysis with </a:t>
            </a:r>
          </a:p>
          <a:p>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9760" y="5217700"/>
            <a:ext cx="1522680" cy="9516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778" y="5217700"/>
            <a:ext cx="2161222" cy="665414"/>
          </a:xfrm>
          <a:prstGeom prst="rect">
            <a:avLst/>
          </a:prstGeom>
        </p:spPr>
      </p:pic>
    </p:spTree>
    <p:extLst>
      <p:ext uri="{BB962C8B-B14F-4D97-AF65-F5344CB8AC3E}">
        <p14:creationId xmlns:p14="http://schemas.microsoft.com/office/powerpoint/2010/main" val="96000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rgbClr val="00B050"/>
                </a:solidFill>
              </a:rPr>
              <a:t>Weekends</a:t>
            </a:r>
            <a:r>
              <a:rPr lang="en-US" sz="2000" dirty="0">
                <a:gradFill>
                  <a:gsLst>
                    <a:gs pos="34000">
                      <a:srgbClr val="EDEDED"/>
                    </a:gs>
                    <a:gs pos="0">
                      <a:srgbClr val="BFBFBF"/>
                    </a:gs>
                    <a:gs pos="100000">
                      <a:srgbClr val="FFFFFF"/>
                    </a:gs>
                  </a:gsLst>
                  <a:lin ang="4800000" scaled="0"/>
                </a:gradFill>
              </a:rPr>
              <a:t> generally see less traffic </a:t>
            </a:r>
          </a:p>
          <a:p>
            <a:pPr marL="285750" indent="-228600">
              <a:buFont typeface="Arial" panose="020B0604020202020204" pitchFamily="34" charset="0"/>
              <a:buChar char="•"/>
            </a:pPr>
            <a:r>
              <a:rPr lang="en-US" sz="2000" dirty="0">
                <a:solidFill>
                  <a:srgbClr val="0070C0"/>
                </a:solidFill>
              </a:rPr>
              <a:t>Weekdays</a:t>
            </a:r>
            <a:r>
              <a:rPr lang="en-US" sz="2000" dirty="0">
                <a:gradFill>
                  <a:gsLst>
                    <a:gs pos="34000">
                      <a:srgbClr val="EDEDED"/>
                    </a:gs>
                    <a:gs pos="0">
                      <a:srgbClr val="BFBFBF"/>
                    </a:gs>
                    <a:gs pos="100000">
                      <a:srgbClr val="FFFFFF"/>
                    </a:gs>
                  </a:gsLst>
                  <a:lin ang="4800000" scaled="0"/>
                </a:gradFill>
              </a:rPr>
              <a:t> generally see more traffic</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12" name="Content Placeholder 11">
            <a:extLst>
              <a:ext uri="{FF2B5EF4-FFF2-40B4-BE49-F238E27FC236}">
                <a16:creationId xmlns:a16="http://schemas.microsoft.com/office/drawing/2014/main" id="{FD8A7748-A5A0-4AFE-A712-D2657230401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21470739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285750"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Top stations are the following:</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Penn Station</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Grand Central</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Herald Square</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23</a:t>
            </a:r>
            <a:r>
              <a:rPr lang="en-US" sz="2000" baseline="30000">
                <a:gradFill>
                  <a:gsLst>
                    <a:gs pos="34000">
                      <a:srgbClr val="EDEDED"/>
                    </a:gs>
                    <a:gs pos="0">
                      <a:srgbClr val="BFBFBF"/>
                    </a:gs>
                    <a:gs pos="100000">
                      <a:srgbClr val="FFFFFF"/>
                    </a:gs>
                  </a:gsLst>
                  <a:lin ang="4800000" scaled="0"/>
                </a:gradFill>
              </a:rPr>
              <a:t>rd</a:t>
            </a:r>
            <a:r>
              <a:rPr lang="en-US" sz="2000">
                <a:gradFill>
                  <a:gsLst>
                    <a:gs pos="34000">
                      <a:srgbClr val="EDEDED"/>
                    </a:gs>
                    <a:gs pos="0">
                      <a:srgbClr val="BFBFBF"/>
                    </a:gs>
                    <a:gs pos="100000">
                      <a:srgbClr val="FFFFFF"/>
                    </a:gs>
                  </a:gsLst>
                  <a:lin ang="4800000" scaled="0"/>
                </a:gradFill>
              </a:rPr>
              <a:t> Street</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Port Authority</a:t>
            </a:r>
          </a:p>
          <a:p>
            <a:pPr indent="-228600">
              <a:buFont typeface="Arial" panose="020B0604020202020204" pitchFamily="34" charset="0"/>
              <a:buChar char="•"/>
            </a:pPr>
            <a:endParaRPr lang="en-US" sz="2000">
              <a:gradFill>
                <a:gsLst>
                  <a:gs pos="34000">
                    <a:srgbClr val="EDEDED"/>
                  </a:gs>
                  <a:gs pos="0">
                    <a:srgbClr val="BFBFBF"/>
                  </a:gs>
                  <a:gs pos="100000">
                    <a:srgbClr val="FFFFFF"/>
                  </a:gs>
                </a:gsLst>
                <a:lin ang="4800000" scaled="0"/>
              </a:gradFill>
            </a:endParaRPr>
          </a:p>
        </p:txBody>
      </p:sp>
      <p:pic>
        <p:nvPicPr>
          <p:cNvPr id="23" name="Content Placeholder 22">
            <a:extLst>
              <a:ext uri="{FF2B5EF4-FFF2-40B4-BE49-F238E27FC236}">
                <a16:creationId xmlns:a16="http://schemas.microsoft.com/office/drawing/2014/main" id="{BE6F8FE3-9DB1-4BBC-86CB-B1B8B76CF59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42500123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400050" indent="-3429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All five stations have similar patterns of traffic</a:t>
            </a:r>
          </a:p>
          <a:p>
            <a:pPr marL="800100" lvl="1" indent="-28575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low on weekends (blue highlight)</a:t>
            </a:r>
          </a:p>
          <a:p>
            <a:pPr marL="800100" lvl="1" indent="-28575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high on weekdays</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34" name="Content Placeholder 33">
            <a:extLst>
              <a:ext uri="{FF2B5EF4-FFF2-40B4-BE49-F238E27FC236}">
                <a16:creationId xmlns:a16="http://schemas.microsoft.com/office/drawing/2014/main" id="{1AD7FC3C-5D97-4806-A042-63C86E741A2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30805138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400050" indent="-3429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All five stations have similar patterns of traffic</a:t>
            </a:r>
          </a:p>
          <a:p>
            <a:pPr marL="800100" lvl="1" indent="-28575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low on weekends (blue highlight)</a:t>
            </a:r>
          </a:p>
          <a:p>
            <a:pPr marL="800100" lvl="1" indent="-28575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high on weekdays</a:t>
            </a:r>
          </a:p>
          <a:p>
            <a:pPr marL="400050" indent="-342900">
              <a:buFont typeface="Arial" panose="020B0604020202020204" pitchFamily="34" charset="0"/>
              <a:buChar char="•"/>
            </a:pPr>
            <a:r>
              <a:rPr lang="en-GB" sz="2000" dirty="0">
                <a:gradFill>
                  <a:gsLst>
                    <a:gs pos="34000">
                      <a:srgbClr val="EDEDED"/>
                    </a:gs>
                    <a:gs pos="0">
                      <a:srgbClr val="BFBFBF"/>
                    </a:gs>
                    <a:gs pos="100000">
                      <a:srgbClr val="FFFFFF"/>
                    </a:gs>
                  </a:gsLst>
                  <a:lin ang="4800000" scaled="0"/>
                </a:gradFill>
              </a:rPr>
              <a:t>Some stations have noticeably flatter traffic patterns than the other stations</a:t>
            </a:r>
          </a:p>
          <a:p>
            <a:pPr marL="800100" lvl="1" indent="-285750">
              <a:buFont typeface="Arial" panose="020B0604020202020204" pitchFamily="34" charset="0"/>
              <a:buChar char="•"/>
            </a:pPr>
            <a:r>
              <a:rPr lang="en-GB" sz="1800" dirty="0">
                <a:gradFill>
                  <a:gsLst>
                    <a:gs pos="34000">
                      <a:srgbClr val="EDEDED"/>
                    </a:gs>
                    <a:gs pos="0">
                      <a:srgbClr val="BFBFBF"/>
                    </a:gs>
                    <a:gs pos="100000">
                      <a:srgbClr val="FFFFFF"/>
                    </a:gs>
                  </a:gsLst>
                  <a:lin ang="4800000" scaled="0"/>
                </a:gradFill>
              </a:rPr>
              <a:t>May be due to stations being in or near tourist areas</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11" name="Content Placeholder 10">
            <a:extLst>
              <a:ext uri="{FF2B5EF4-FFF2-40B4-BE49-F238E27FC236}">
                <a16:creationId xmlns:a16="http://schemas.microsoft.com/office/drawing/2014/main" id="{93A9FDEF-6533-4DD4-B74B-665A3B5F9A4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6189197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Next Steps</a:t>
            </a:r>
          </a:p>
        </p:txBody>
      </p:sp>
      <p:sp>
        <p:nvSpPr>
          <p:cNvPr id="3" name="Content Placeholder 2"/>
          <p:cNvSpPr>
            <a:spLocks noGrp="1"/>
          </p:cNvSpPr>
          <p:nvPr>
            <p:ph idx="1"/>
          </p:nvPr>
        </p:nvSpPr>
        <p:spPr/>
        <p:txBody>
          <a:bodyPr>
            <a:normAutofit/>
          </a:bodyPr>
          <a:lstStyle/>
          <a:p>
            <a:pPr algn="just"/>
            <a:r>
              <a:rPr lang="en-GB" sz="2400" dirty="0"/>
              <a:t>We can conclude that using  data analytics will effectively enhance the signup rate by optimizing the deployment of the street teams. This should hopefully translate into higher funds collected on WTWY gala night.</a:t>
            </a:r>
          </a:p>
          <a:p>
            <a:pPr algn="just"/>
            <a:endParaRPr lang="en-GB" sz="2400" dirty="0"/>
          </a:p>
          <a:p>
            <a:pPr algn="just"/>
            <a:r>
              <a:rPr lang="en-GB" sz="2400" dirty="0"/>
              <a:t>We must look at a larger data frame to fine tune our analysis and uncover other relationship that can enhance our results.</a:t>
            </a:r>
          </a:p>
          <a:p>
            <a:pPr algn="just"/>
            <a:endParaRPr lang="en-GB" sz="2400" dirty="0"/>
          </a:p>
          <a:p>
            <a:pPr algn="just"/>
            <a:r>
              <a:rPr lang="en-GB" sz="2400" dirty="0"/>
              <a:t>We can also analyse our data by different times of the day(e.g. morning and afternoon peak hours), different station locations (tourist hotspots vs business districts) and weekdays and weekends.</a:t>
            </a:r>
          </a:p>
          <a:p>
            <a:endParaRPr lang="en-GB" dirty="0"/>
          </a:p>
        </p:txBody>
      </p:sp>
    </p:spTree>
    <p:extLst>
      <p:ext uri="{BB962C8B-B14F-4D97-AF65-F5344CB8AC3E}">
        <p14:creationId xmlns:p14="http://schemas.microsoft.com/office/powerpoint/2010/main" val="60992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sz="6000" dirty="0">
                <a:latin typeface="Arial" panose="020B0604020202020204" pitchFamily="34" charset="0"/>
                <a:cs typeface="Arial" panose="020B0604020202020204" pitchFamily="34" charset="0"/>
              </a:rPr>
              <a:t>Thank  You</a:t>
            </a:r>
          </a:p>
        </p:txBody>
      </p:sp>
      <p:sp>
        <p:nvSpPr>
          <p:cNvPr id="2" name="Picture Placeholder 1">
            <a:extLst>
              <a:ext uri="{FF2B5EF4-FFF2-40B4-BE49-F238E27FC236}">
                <a16:creationId xmlns:a16="http://schemas.microsoft.com/office/drawing/2014/main" id="{BD7B52EE-62DB-49DF-AE6E-6C268921B224}"/>
              </a:ext>
            </a:extLst>
          </p:cNvPr>
          <p:cNvSpPr>
            <a:spLocks noGrp="1"/>
          </p:cNvSpPr>
          <p:nvPr>
            <p:ph type="pic" idx="1"/>
          </p:nvPr>
        </p:nvSpPr>
        <p:spPr/>
      </p:sp>
      <p:sp>
        <p:nvSpPr>
          <p:cNvPr id="3" name="Text Placeholder 2">
            <a:extLst>
              <a:ext uri="{FF2B5EF4-FFF2-40B4-BE49-F238E27FC236}">
                <a16:creationId xmlns:a16="http://schemas.microsoft.com/office/drawing/2014/main" id="{85C10170-DAA2-4952-BE08-A69680F8ABE0}"/>
              </a:ext>
            </a:extLst>
          </p:cNvPr>
          <p:cNvSpPr>
            <a:spLocks noGrp="1"/>
          </p:cNvSpPr>
          <p:nvPr>
            <p:ph type="body" sz="half" idx="2"/>
          </p:nvPr>
        </p:nvSpPr>
        <p:spPr/>
        <p:txBody>
          <a:bodyPr/>
          <a:lstStyle/>
          <a:p>
            <a:endParaRPr lang="en-SG"/>
          </a:p>
        </p:txBody>
      </p:sp>
    </p:spTree>
    <p:extLst>
      <p:ext uri="{BB962C8B-B14F-4D97-AF65-F5344CB8AC3E}">
        <p14:creationId xmlns:p14="http://schemas.microsoft.com/office/powerpoint/2010/main" val="387540026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Depth</vt:lpstr>
      <vt:lpstr>MTA Data Analysis of NYC  Subway for WTWY</vt:lpstr>
      <vt:lpstr>Objectives</vt:lpstr>
      <vt:lpstr>Methodology</vt:lpstr>
      <vt:lpstr>Key Findings</vt:lpstr>
      <vt:lpstr>Key Findings</vt:lpstr>
      <vt:lpstr>Key Findings</vt:lpstr>
      <vt:lpstr>Key Findings</vt:lpstr>
      <vt:lpstr>Next Steps</vt:lpstr>
      <vt:lpstr>Thank  You</vt:lpstr>
      <vt:lpstr>Appendix 1 – Entries for each station</vt:lpstr>
      <vt:lpstr>Appendix 1 (contd)</vt:lpstr>
      <vt:lpstr>Appendix 1 (contd)</vt:lpstr>
      <vt:lpstr>Appendix 2  (10-week overview)</vt:lpstr>
      <vt:lpstr>Appendix 3  (fluctuation)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Data Analysis of NYC  Subway for WTWY</dc:title>
  <dc:creator>Yingzhao Ouyang</dc:creator>
  <cp:lastModifiedBy>Yingzhao Ouyang</cp:lastModifiedBy>
  <cp:revision>2</cp:revision>
  <dcterms:created xsi:type="dcterms:W3CDTF">2020-04-16T14:14:08Z</dcterms:created>
  <dcterms:modified xsi:type="dcterms:W3CDTF">2020-04-16T14:21:00Z</dcterms:modified>
</cp:coreProperties>
</file>