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7F7C8-73EC-4717-A318-BB753095F8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9AA784-9265-42CE-8887-C04E9925A1C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SG"/>
            <a:t>Based on features derived from the LIAR dataset (2017)...</a:t>
          </a:r>
          <a:endParaRPr lang="en-US"/>
        </a:p>
      </dgm:t>
    </dgm:pt>
    <dgm:pt modelId="{D9A78154-304D-4725-A72F-5FFD6890E8A4}" type="parTrans" cxnId="{40512B0F-470B-4975-9123-0CD60DCC884E}">
      <dgm:prSet/>
      <dgm:spPr/>
      <dgm:t>
        <a:bodyPr/>
        <a:lstStyle/>
        <a:p>
          <a:endParaRPr lang="en-US"/>
        </a:p>
      </dgm:t>
    </dgm:pt>
    <dgm:pt modelId="{C2947C42-A0FF-4E0C-A352-1FB71B8E5BD6}" type="sibTrans" cxnId="{40512B0F-470B-4975-9123-0CD60DCC884E}">
      <dgm:prSet phldrT="1" phldr="0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A6CCB4E-00DF-440F-89A8-DF3298D383FC}">
      <dgm:prSet/>
      <dgm:spPr>
        <a:solidFill>
          <a:schemeClr val="accent2"/>
        </a:solidFill>
      </dgm:spPr>
      <dgm:t>
        <a:bodyPr/>
        <a:lstStyle/>
        <a:p>
          <a:r>
            <a:rPr lang="en-SG"/>
            <a:t>…predict which piece of news is fake</a:t>
          </a:r>
          <a:endParaRPr lang="en-US"/>
        </a:p>
      </dgm:t>
    </dgm:pt>
    <dgm:pt modelId="{D250B5AF-335C-4FEA-9F36-A83FA17BFE80}" type="parTrans" cxnId="{29624067-93C2-42F6-B54A-00133A18A395}">
      <dgm:prSet/>
      <dgm:spPr/>
      <dgm:t>
        <a:bodyPr/>
        <a:lstStyle/>
        <a:p>
          <a:endParaRPr lang="en-US"/>
        </a:p>
      </dgm:t>
    </dgm:pt>
    <dgm:pt modelId="{2CB6D539-9B66-45B0-A64D-0C32A7C6DD44}" type="sibTrans" cxnId="{29624067-93C2-42F6-B54A-00133A18A395}">
      <dgm:prSet phldrT="2" phldr="0"/>
      <dgm:spPr/>
      <dgm:t>
        <a:bodyPr/>
        <a:lstStyle/>
        <a:p>
          <a:endParaRPr lang="en-US"/>
        </a:p>
      </dgm:t>
    </dgm:pt>
    <dgm:pt modelId="{DA9A2CBF-F6B4-43E9-8EDF-66762EC03086}" type="pres">
      <dgm:prSet presAssocID="{9867F7C8-73EC-4717-A318-BB753095F884}" presName="outerComposite" presStyleCnt="0">
        <dgm:presLayoutVars>
          <dgm:chMax val="5"/>
          <dgm:dir/>
          <dgm:resizeHandles val="exact"/>
        </dgm:presLayoutVars>
      </dgm:prSet>
      <dgm:spPr/>
    </dgm:pt>
    <dgm:pt modelId="{47D1663F-AD2B-4406-AFD8-AF3E331A95AF}" type="pres">
      <dgm:prSet presAssocID="{9867F7C8-73EC-4717-A318-BB753095F884}" presName="dummyMaxCanvas" presStyleCnt="0">
        <dgm:presLayoutVars/>
      </dgm:prSet>
      <dgm:spPr/>
    </dgm:pt>
    <dgm:pt modelId="{352686CA-C538-45C1-8A93-9209E29D5028}" type="pres">
      <dgm:prSet presAssocID="{9867F7C8-73EC-4717-A318-BB753095F884}" presName="TwoNodes_1" presStyleLbl="node1" presStyleIdx="0" presStyleCnt="2">
        <dgm:presLayoutVars>
          <dgm:bulletEnabled val="1"/>
        </dgm:presLayoutVars>
      </dgm:prSet>
      <dgm:spPr/>
    </dgm:pt>
    <dgm:pt modelId="{6CE4F926-FBD1-40C2-9C47-AF5CD4A2525A}" type="pres">
      <dgm:prSet presAssocID="{9867F7C8-73EC-4717-A318-BB753095F884}" presName="TwoNodes_2" presStyleLbl="node1" presStyleIdx="1" presStyleCnt="2">
        <dgm:presLayoutVars>
          <dgm:bulletEnabled val="1"/>
        </dgm:presLayoutVars>
      </dgm:prSet>
      <dgm:spPr/>
    </dgm:pt>
    <dgm:pt modelId="{4F4BC178-224B-4F3F-AA0D-3A5D438DAF22}" type="pres">
      <dgm:prSet presAssocID="{9867F7C8-73EC-4717-A318-BB753095F884}" presName="TwoConn_1-2" presStyleLbl="fgAccFollowNode1" presStyleIdx="0" presStyleCnt="1">
        <dgm:presLayoutVars>
          <dgm:bulletEnabled val="1"/>
        </dgm:presLayoutVars>
      </dgm:prSet>
      <dgm:spPr/>
    </dgm:pt>
    <dgm:pt modelId="{1DCED7AB-8A36-4BEC-8960-E54CDDD26447}" type="pres">
      <dgm:prSet presAssocID="{9867F7C8-73EC-4717-A318-BB753095F884}" presName="TwoNodes_1_text" presStyleLbl="node1" presStyleIdx="1" presStyleCnt="2">
        <dgm:presLayoutVars>
          <dgm:bulletEnabled val="1"/>
        </dgm:presLayoutVars>
      </dgm:prSet>
      <dgm:spPr/>
    </dgm:pt>
    <dgm:pt modelId="{1873D132-F6FC-467A-9FCF-72BCAA5079C6}" type="pres">
      <dgm:prSet presAssocID="{9867F7C8-73EC-4717-A318-BB753095F88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422170B-1007-4FF4-B23F-C66ABBF0E67B}" type="presOf" srcId="{209AA784-9265-42CE-8887-C04E9925A1C9}" destId="{352686CA-C538-45C1-8A93-9209E29D5028}" srcOrd="0" destOrd="0" presId="urn:microsoft.com/office/officeart/2005/8/layout/vProcess5"/>
    <dgm:cxn modelId="{40512B0F-470B-4975-9123-0CD60DCC884E}" srcId="{9867F7C8-73EC-4717-A318-BB753095F884}" destId="{209AA784-9265-42CE-8887-C04E9925A1C9}" srcOrd="0" destOrd="0" parTransId="{D9A78154-304D-4725-A72F-5FFD6890E8A4}" sibTransId="{C2947C42-A0FF-4E0C-A352-1FB71B8E5BD6}"/>
    <dgm:cxn modelId="{42D43D2C-0442-4D8B-905A-1B7AFF4F7971}" type="presOf" srcId="{9867F7C8-73EC-4717-A318-BB753095F884}" destId="{DA9A2CBF-F6B4-43E9-8EDF-66762EC03086}" srcOrd="0" destOrd="0" presId="urn:microsoft.com/office/officeart/2005/8/layout/vProcess5"/>
    <dgm:cxn modelId="{29624067-93C2-42F6-B54A-00133A18A395}" srcId="{9867F7C8-73EC-4717-A318-BB753095F884}" destId="{CA6CCB4E-00DF-440F-89A8-DF3298D383FC}" srcOrd="1" destOrd="0" parTransId="{D250B5AF-335C-4FEA-9F36-A83FA17BFE80}" sibTransId="{2CB6D539-9B66-45B0-A64D-0C32A7C6DD44}"/>
    <dgm:cxn modelId="{3E1C2B87-EE36-419D-83DA-70646855D8CC}" type="presOf" srcId="{C2947C42-A0FF-4E0C-A352-1FB71B8E5BD6}" destId="{4F4BC178-224B-4F3F-AA0D-3A5D438DAF22}" srcOrd="0" destOrd="0" presId="urn:microsoft.com/office/officeart/2005/8/layout/vProcess5"/>
    <dgm:cxn modelId="{6843FC9C-98BB-4723-B77F-6FB2CE554F8F}" type="presOf" srcId="{CA6CCB4E-00DF-440F-89A8-DF3298D383FC}" destId="{1873D132-F6FC-467A-9FCF-72BCAA5079C6}" srcOrd="1" destOrd="0" presId="urn:microsoft.com/office/officeart/2005/8/layout/vProcess5"/>
    <dgm:cxn modelId="{9A03FE9E-454D-47EF-B5B1-26DAB9582D9F}" type="presOf" srcId="{CA6CCB4E-00DF-440F-89A8-DF3298D383FC}" destId="{6CE4F926-FBD1-40C2-9C47-AF5CD4A2525A}" srcOrd="0" destOrd="0" presId="urn:microsoft.com/office/officeart/2005/8/layout/vProcess5"/>
    <dgm:cxn modelId="{AB8A29E8-618A-4B69-B74A-108F658F25E6}" type="presOf" srcId="{209AA784-9265-42CE-8887-C04E9925A1C9}" destId="{1DCED7AB-8A36-4BEC-8960-E54CDDD26447}" srcOrd="1" destOrd="0" presId="urn:microsoft.com/office/officeart/2005/8/layout/vProcess5"/>
    <dgm:cxn modelId="{F64082F5-985E-4E11-A99A-BB87778337F2}" type="presParOf" srcId="{DA9A2CBF-F6B4-43E9-8EDF-66762EC03086}" destId="{47D1663F-AD2B-4406-AFD8-AF3E331A95AF}" srcOrd="0" destOrd="0" presId="urn:microsoft.com/office/officeart/2005/8/layout/vProcess5"/>
    <dgm:cxn modelId="{4742EF38-FE53-42EC-8692-36866E03B0F3}" type="presParOf" srcId="{DA9A2CBF-F6B4-43E9-8EDF-66762EC03086}" destId="{352686CA-C538-45C1-8A93-9209E29D5028}" srcOrd="1" destOrd="0" presId="urn:microsoft.com/office/officeart/2005/8/layout/vProcess5"/>
    <dgm:cxn modelId="{E687912E-3C49-441F-A75D-A169FC48F98B}" type="presParOf" srcId="{DA9A2CBF-F6B4-43E9-8EDF-66762EC03086}" destId="{6CE4F926-FBD1-40C2-9C47-AF5CD4A2525A}" srcOrd="2" destOrd="0" presId="urn:microsoft.com/office/officeart/2005/8/layout/vProcess5"/>
    <dgm:cxn modelId="{D40580A9-C992-484F-A5E7-0D25EDFACD53}" type="presParOf" srcId="{DA9A2CBF-F6B4-43E9-8EDF-66762EC03086}" destId="{4F4BC178-224B-4F3F-AA0D-3A5D438DAF22}" srcOrd="3" destOrd="0" presId="urn:microsoft.com/office/officeart/2005/8/layout/vProcess5"/>
    <dgm:cxn modelId="{7FB7BF63-F923-44D0-8286-F09F0E841E63}" type="presParOf" srcId="{DA9A2CBF-F6B4-43E9-8EDF-66762EC03086}" destId="{1DCED7AB-8A36-4BEC-8960-E54CDDD26447}" srcOrd="4" destOrd="0" presId="urn:microsoft.com/office/officeart/2005/8/layout/vProcess5"/>
    <dgm:cxn modelId="{66B0A379-8F33-480B-8EAD-9247EFCF70FB}" type="presParOf" srcId="{DA9A2CBF-F6B4-43E9-8EDF-66762EC03086}" destId="{1873D132-F6FC-467A-9FCF-72BCAA5079C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686CA-C538-45C1-8A93-9209E29D5028}">
      <dsp:nvSpPr>
        <dsp:cNvPr id="0" name=""/>
        <dsp:cNvSpPr/>
      </dsp:nvSpPr>
      <dsp:spPr>
        <a:xfrm>
          <a:off x="0" y="0"/>
          <a:ext cx="8081611" cy="167161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800" kern="1200"/>
            <a:t>Based on features derived from the LIAR dataset (2017)...</a:t>
          </a:r>
          <a:endParaRPr lang="en-US" sz="3800" kern="1200"/>
        </a:p>
      </dsp:txBody>
      <dsp:txXfrm>
        <a:off x="48960" y="48960"/>
        <a:ext cx="6353868" cy="1573693"/>
      </dsp:txXfrm>
    </dsp:sp>
    <dsp:sp modelId="{6CE4F926-FBD1-40C2-9C47-AF5CD4A2525A}">
      <dsp:nvSpPr>
        <dsp:cNvPr id="0" name=""/>
        <dsp:cNvSpPr/>
      </dsp:nvSpPr>
      <dsp:spPr>
        <a:xfrm>
          <a:off x="1426166" y="2043082"/>
          <a:ext cx="8081611" cy="167161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800" kern="1200"/>
            <a:t>…predict which piece of news is fake</a:t>
          </a:r>
          <a:endParaRPr lang="en-US" sz="3800" kern="1200"/>
        </a:p>
      </dsp:txBody>
      <dsp:txXfrm>
        <a:off x="1475126" y="2092042"/>
        <a:ext cx="5470976" cy="1573693"/>
      </dsp:txXfrm>
    </dsp:sp>
    <dsp:sp modelId="{4F4BC178-224B-4F3F-AA0D-3A5D438DAF22}">
      <dsp:nvSpPr>
        <dsp:cNvPr id="0" name=""/>
        <dsp:cNvSpPr/>
      </dsp:nvSpPr>
      <dsp:spPr>
        <a:xfrm>
          <a:off x="6995062" y="1314073"/>
          <a:ext cx="1086548" cy="1086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39535" y="1314073"/>
        <a:ext cx="597602" cy="81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4B6C-C868-483E-845A-76435528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3036-E532-4B47-BFD8-C836749D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1D9D-FF1B-4063-AF91-C2039D9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9BE1-C031-4739-9243-0F95049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DB5-4C3D-4697-94BB-D347698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056-208F-4452-B067-F2DB9C30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5FD0-4FAA-4993-B0C2-E13E53BD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5914-96F0-4ABE-8E14-AEC112A8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4D74-9965-45DC-88C7-A9D0B1E2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57E-BAA8-4A59-BC0B-B686E1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301AD-9CE4-4325-88F7-EF815E6E1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9368-D0B5-4166-A00C-13641B05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6271-9928-4F74-A415-6C2FAA77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E475-BF32-4F4A-B57E-EFB9194D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A69-866B-4414-8CA1-0193B10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363-E435-45CF-8763-F9B1DC83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3120-44CF-497E-891A-698DEEAB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838F-5DA7-43AC-81AB-9958B27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F590-C217-433B-9A8F-5C88019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8EDC-D45F-464A-AD76-24B8F486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B86B-2D90-4E31-8F06-A29594F8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376E-9690-49D0-850B-90A0C13F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74DC-E297-457F-B390-615E64A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7EA1-B564-4D76-AAFE-000C0A17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66A2-E1EB-4977-9147-6D326FF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3E0-7198-47DB-A9A9-D8BEECF6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8117-0902-434D-BCB8-D1473350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F1BC-5871-473E-8920-E3305105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BA43-C578-4885-9A26-F7DA526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F0B6-93A5-479B-8BE7-FCEBFBAB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42CC-DCDA-4983-9263-62CD501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01DC-F05A-4429-B007-F615E4F1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7D27-8923-43E4-A0B9-F87C10DA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CD2A-6B3C-4537-BD95-CAAC6864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5C169-9437-4557-BEBE-53BCC0FD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0CA7-B8AC-4A71-865A-E6B1D23B9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221BF-C12B-4355-AA85-2B3A89FE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6713-BCC8-418B-9D8A-090080A0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28124-C0D3-4D11-82D4-71FB2C02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7AE4-7744-46B3-8F41-83187C8D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F60F3-6540-441F-8776-53498D0E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CC60D-B50D-41AB-9CEA-2F40C687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BF051-6725-448E-870D-607D4B1F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7C4E-1660-4049-8B88-F85D6BB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D0FBF-018D-4899-B3F4-CAC8FB3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24C4-4CB5-4812-8F8A-84A8E1D0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AEED-CF45-4ACF-8E9F-26A5BB35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15B3-8875-4994-9519-EF03D7CD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DA28-B305-4510-A481-0C74A688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6366-768A-4C05-86EF-BDA01DA0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8ED1-B726-4B57-ACDD-F278CFB3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635C-D339-4156-9740-94313D9A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A15-32FC-44C4-A9A6-F71AE998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3F830-4B1A-4259-AA86-F24BD2C6B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7840-B25A-462E-A8D1-058EC018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E8D4-590B-4CAE-AE3B-5B40C1D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AFB-E47C-46CF-A0F2-A6A32AB2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EA8-872A-48DE-A113-730BD45C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2514-5622-4916-8A54-13057EC9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6DFB-2C3C-4AD7-B8DD-A2504DF5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308F-461E-40BA-8C7D-64157623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BD16-06F7-435F-A9D2-91AD5DB5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1B13-9692-43F8-988C-B600645B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xmuselmann?utm_source=unsplash&amp;utm_medium=referral&amp;utm_content=creditCopyTex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s/photos/fake-new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3251/fake-ne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?utm_source=link-attribution&amp;utm_medium=referral&amp;utm_campaign=image&amp;utm_content=1903774" TargetMode="External"/><Relationship Id="rId4" Type="http://schemas.openxmlformats.org/officeDocument/2006/relationships/hyperlink" Target="https://pixabay.com/users/pixel2013-2364555/?utm_source=link-attribution&amp;utm_medium=referral&amp;utm_campaign=image&amp;utm_content=190377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nature, person, fire&#10;&#10;Description automatically generated">
            <a:extLst>
              <a:ext uri="{FF2B5EF4-FFF2-40B4-BE49-F238E27FC236}">
                <a16:creationId xmlns:a16="http://schemas.microsoft.com/office/drawing/2014/main" id="{FB6EB19B-FC50-4C5F-BCC6-8362A5170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48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5D929-4C06-4C57-8BD9-302AA357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SG" sz="5400"/>
              <a:t>Which news is fake?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D7FC-32C9-4154-829B-4AEEA930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SG" sz="2000"/>
              <a:t>Project 3</a:t>
            </a:r>
          </a:p>
          <a:p>
            <a:pPr algn="l"/>
            <a:r>
              <a:rPr lang="en-SG" sz="2000"/>
              <a:t>Metis Data Science Bootcamp</a:t>
            </a:r>
          </a:p>
          <a:p>
            <a:pPr algn="l"/>
            <a:r>
              <a:rPr lang="en-SG" sz="2000"/>
              <a:t>By Ouyang Yingzhao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91AD4-C346-4847-9298-0C41E8589FDD}"/>
              </a:ext>
            </a:extLst>
          </p:cNvPr>
          <p:cNvSpPr/>
          <p:nvPr/>
        </p:nvSpPr>
        <p:spPr>
          <a:xfrm>
            <a:off x="159447" y="6509095"/>
            <a:ext cx="2628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0" i="0" dirty="0">
                <a:effectLst/>
                <a:latin typeface="-apple-system"/>
              </a:rPr>
              <a:t>Photo by </a:t>
            </a:r>
            <a:r>
              <a:rPr lang="en-GB" sz="1200" b="0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 </a:t>
            </a:r>
            <a:r>
              <a:rPr lang="en-GB" sz="1200" b="0" i="0" dirty="0" err="1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Muselmann</a:t>
            </a:r>
            <a:r>
              <a:rPr lang="en-GB" sz="1200" b="0" i="0" dirty="0">
                <a:effectLst/>
                <a:latin typeface="-apple-system"/>
              </a:rPr>
              <a:t> on </a:t>
            </a:r>
            <a:r>
              <a:rPr lang="en-GB" sz="1200" b="0" i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108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E4ED49-BB3A-4564-85B6-CD1F9262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EBFA-83EB-416D-9A4C-22158683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000"/>
              <a:t>In the US:</a:t>
            </a:r>
          </a:p>
          <a:p>
            <a:pPr lvl="1"/>
            <a:r>
              <a:rPr lang="en-GB" sz="2000" b="1"/>
              <a:t>Over half </a:t>
            </a:r>
            <a:r>
              <a:rPr lang="en-GB" sz="2000"/>
              <a:t>claim to regularly see fake news on sites such as Facebook or Twitter.</a:t>
            </a:r>
          </a:p>
          <a:p>
            <a:pPr lvl="1"/>
            <a:r>
              <a:rPr lang="en-GB" sz="2000" b="1"/>
              <a:t>Over a quarter </a:t>
            </a:r>
            <a:r>
              <a:rPr lang="en-GB" sz="2000"/>
              <a:t>rarely trusted the news that they read on social media</a:t>
            </a:r>
          </a:p>
          <a:p>
            <a:pPr lvl="1"/>
            <a:r>
              <a:rPr lang="en-GB" sz="2000" b="1"/>
              <a:t>14 percent </a:t>
            </a:r>
            <a:r>
              <a:rPr lang="en-GB" sz="2000"/>
              <a:t>said that they have deliberately shared a fake political news story online</a:t>
            </a:r>
            <a:endParaRPr lang="en-SG" sz="2000"/>
          </a:p>
        </p:txBody>
      </p:sp>
      <p:pic>
        <p:nvPicPr>
          <p:cNvPr id="5" name="Picture 4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6610EFF1-10F4-4CC2-93C8-EBDAC9D5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r="1919" b="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38C140-758E-42B3-95DE-904B1225CD5B}"/>
              </a:ext>
            </a:extLst>
          </p:cNvPr>
          <p:cNvSpPr/>
          <p:nvPr/>
        </p:nvSpPr>
        <p:spPr>
          <a:xfrm>
            <a:off x="159447" y="6509095"/>
            <a:ext cx="4974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0" i="0" dirty="0">
                <a:effectLst/>
                <a:latin typeface="-apple-system"/>
              </a:rPr>
              <a:t>Source: </a:t>
            </a:r>
            <a:r>
              <a:rPr lang="en-GB" sz="1200" dirty="0">
                <a:latin typeface="-apple-system"/>
                <a:hlinkClick r:id="rId3"/>
              </a:rPr>
              <a:t>Fake News - Statistics &amp; Facts by Amy Watson on </a:t>
            </a:r>
            <a:r>
              <a:rPr lang="en-GB" sz="1200" dirty="0" err="1">
                <a:latin typeface="-apple-system"/>
                <a:hlinkClick r:id="rId3"/>
              </a:rPr>
              <a:t>Staista</a:t>
            </a:r>
            <a:r>
              <a:rPr lang="en-GB" sz="1200" dirty="0">
                <a:latin typeface="-apple-system"/>
                <a:hlinkClick r:id="rId3"/>
              </a:rPr>
              <a:t>, May 5 2020</a:t>
            </a:r>
            <a:endParaRPr lang="en-SG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587BF-7D6A-4FBB-A693-5DCFCA0A057E}"/>
              </a:ext>
            </a:extLst>
          </p:cNvPr>
          <p:cNvSpPr/>
          <p:nvPr/>
        </p:nvSpPr>
        <p:spPr>
          <a:xfrm>
            <a:off x="8908647" y="6524484"/>
            <a:ext cx="3174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0" i="0" dirty="0">
                <a:solidFill>
                  <a:srgbClr val="191B26"/>
                </a:solidFill>
                <a:effectLst/>
                <a:latin typeface="Open Sans"/>
              </a:rPr>
              <a:t>Image by </a:t>
            </a:r>
            <a:r>
              <a:rPr lang="en-GB" sz="1100" b="0" i="0" u="sng" dirty="0">
                <a:solidFill>
                  <a:srgbClr val="191B26"/>
                </a:solidFill>
                <a:effectLst/>
                <a:latin typeface="Open Sans"/>
                <a:hlinkClick r:id="rId4"/>
              </a:rPr>
              <a:t>S. Hermann &amp; F. Richter</a:t>
            </a:r>
            <a:r>
              <a:rPr lang="en-GB" sz="1100" b="0" i="0" dirty="0">
                <a:solidFill>
                  <a:srgbClr val="191B26"/>
                </a:solidFill>
                <a:effectLst/>
                <a:latin typeface="Open Sans"/>
              </a:rPr>
              <a:t> from </a:t>
            </a:r>
            <a:r>
              <a:rPr lang="en-GB" sz="1100" b="0" i="0" u="sng" dirty="0" err="1">
                <a:solidFill>
                  <a:srgbClr val="191B26"/>
                </a:solidFill>
                <a:effectLst/>
                <a:latin typeface="Open Sans"/>
                <a:hlinkClick r:id="rId5"/>
              </a:rPr>
              <a:t>Pixabay</a:t>
            </a:r>
            <a:r>
              <a:rPr lang="en-GB" sz="1100" b="0" i="0" dirty="0">
                <a:solidFill>
                  <a:srgbClr val="191B26"/>
                </a:solidFill>
                <a:effectLst/>
                <a:latin typeface="Open Sans"/>
              </a:rPr>
              <a:t> 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84053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8CDBEA-6295-4F7D-88B1-40D556C6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A737F2-2D8D-4126-A310-0E8C185E9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55897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9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5202-91CA-4230-884B-813C0E5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0613-DB13-4D9B-8C8D-E8D588B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2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Open Sans</vt:lpstr>
      <vt:lpstr>Arial</vt:lpstr>
      <vt:lpstr>Calibri</vt:lpstr>
      <vt:lpstr>Calibri Light</vt:lpstr>
      <vt:lpstr>Office Theme</vt:lpstr>
      <vt:lpstr>Which news is fake?</vt:lpstr>
      <vt:lpstr>Why should we care?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news is fake?</dc:title>
  <dc:creator>Yingzhao</dc:creator>
  <cp:lastModifiedBy>Yingzhao</cp:lastModifiedBy>
  <cp:revision>1</cp:revision>
  <dcterms:created xsi:type="dcterms:W3CDTF">2020-06-09T09:03:23Z</dcterms:created>
  <dcterms:modified xsi:type="dcterms:W3CDTF">2020-06-09T09:05:23Z</dcterms:modified>
</cp:coreProperties>
</file>