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2" r:id="rId6"/>
    <p:sldId id="273" r:id="rId7"/>
    <p:sldId id="274" r:id="rId8"/>
    <p:sldId id="275" r:id="rId9"/>
    <p:sldId id="276" r:id="rId10"/>
    <p:sldId id="259" r:id="rId11"/>
    <p:sldId id="267" r:id="rId12"/>
    <p:sldId id="270" r:id="rId13"/>
    <p:sldId id="260" r:id="rId14"/>
    <p:sldId id="262" r:id="rId15"/>
    <p:sldId id="26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6" d="100"/>
          <a:sy n="96" d="100"/>
        </p:scale>
        <p:origin x="1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27/05/2025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27/05/2025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27/05/2025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27/05/2025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dirty="0">
                <a:latin typeface="Times New Roman" panose="02020603050405020304" pitchFamily="18" charset="0"/>
                <a:cs typeface="Times New Roman" panose="02020603050405020304" pitchFamily="18" charset="0"/>
              </a:rPr>
              <a:t>Analytics based on Govt. Land Information System (GLIS) Data</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0469" y="2721956"/>
            <a:ext cx="3970594" cy="552184"/>
          </a:xfrm>
        </p:spPr>
        <p:txBody>
          <a:bodyPr/>
          <a:lstStyle/>
          <a:p>
            <a:pPr algn="l"/>
            <a:r>
              <a:rPr lang="en-GB" dirty="0">
                <a:latin typeface="Times New Roman" panose="02020603050405020304" pitchFamily="18" charset="0"/>
                <a:cs typeface="Times New Roman" panose="02020603050405020304" pitchFamily="18" charset="0"/>
              </a:rPr>
              <a:t>Batch Number: </a:t>
            </a:r>
            <a:r>
              <a:rPr lang="en-GB" b="0" dirty="0">
                <a:latin typeface="Times New Roman" panose="02020603050405020304" pitchFamily="18" charset="0"/>
                <a:cs typeface="Times New Roman" panose="02020603050405020304" pitchFamily="18" charset="0"/>
              </a:rPr>
              <a:t>CEI 03</a:t>
            </a:r>
          </a:p>
          <a:p>
            <a:pPr algn="l"/>
            <a:endParaRPr lang="en-GB"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5647605"/>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20211CEI0092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Kuntala</a:t>
                      </a:r>
                      <a:r>
                        <a:rPr lang="en-GB" dirty="0"/>
                        <a:t> </a:t>
                      </a:r>
                      <a:r>
                        <a:rPr lang="en-GB" dirty="0" err="1"/>
                        <a:t>Govardhan</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20211CEI0091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Yerragorla</a:t>
                      </a:r>
                      <a:r>
                        <a:rPr lang="en-GB" dirty="0"/>
                        <a:t> Rajesh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20211CEI0015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Siva Ganesh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20211CEI0005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Ayush</a:t>
                      </a:r>
                      <a:r>
                        <a:rPr lang="en-GB" dirty="0"/>
                        <a:t> </a:t>
                      </a:r>
                      <a:r>
                        <a:rPr lang="en-GB" dirty="0" err="1"/>
                        <a:t>Nandy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Under the Supervision of,</a:t>
            </a:r>
          </a:p>
          <a:p>
            <a:endParaRPr lang="en-GB" dirty="0">
              <a:latin typeface="Times New Roman" panose="02020603050405020304" pitchFamily="18" charset="0"/>
              <a:cs typeface="Times New Roman" panose="02020603050405020304" pitchFamily="18" charset="0"/>
            </a:endParaRPr>
          </a:p>
          <a:p>
            <a:pPr algn="l"/>
            <a:r>
              <a:rPr lang="en-GB" sz="1700" dirty="0" err="1">
                <a:latin typeface="Times New Roman" panose="02020603050405020304" pitchFamily="18" charset="0"/>
                <a:cs typeface="Times New Roman" panose="02020603050405020304" pitchFamily="18" charset="0"/>
              </a:rPr>
              <a:t>Ms.</a:t>
            </a:r>
            <a:r>
              <a:rPr lang="en-GB" sz="1700" dirty="0">
                <a:latin typeface="Times New Roman" panose="02020603050405020304" pitchFamily="18" charset="0"/>
                <a:cs typeface="Times New Roman" panose="02020603050405020304" pitchFamily="18" charset="0"/>
              </a:rPr>
              <a:t> Yoogetha B R</a:t>
            </a:r>
          </a:p>
          <a:p>
            <a:pPr algn="l"/>
            <a:r>
              <a:rPr lang="en-GB" sz="1700" dirty="0">
                <a:latin typeface="Times New Roman" panose="02020603050405020304" pitchFamily="18" charset="0"/>
                <a:cs typeface="Times New Roman" panose="02020603050405020304" pitchFamily="18" charset="0"/>
              </a:rPr>
              <a:t>Professor / Associate Professor / Assistant Professor</a:t>
            </a:r>
          </a:p>
          <a:p>
            <a:pPr algn="l"/>
            <a:r>
              <a:rPr lang="en-GB" sz="1700" dirty="0">
                <a:latin typeface="Times New Roman" panose="02020603050405020304" pitchFamily="18" charset="0"/>
                <a:cs typeface="Times New Roman" panose="02020603050405020304" pitchFamily="18" charset="0"/>
              </a:rPr>
              <a:t>School of Computer Science &amp; Engineering</a:t>
            </a:r>
          </a:p>
          <a:p>
            <a:pPr algn="l"/>
            <a:r>
              <a:rPr lang="en-GB" sz="1700" dirty="0">
                <a:latin typeface="Times New Roman" panose="02020603050405020304" pitchFamily="18" charset="0"/>
                <a:cs typeface="Times New Roman" panose="02020603050405020304" pitchFamily="18" charset="0"/>
              </a:rPr>
              <a:t>Presidency University</a:t>
            </a:r>
          </a:p>
          <a:p>
            <a:pPr algn="l"/>
            <a:endParaRPr lang="en-GB"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PIP104 University Project-II</a:t>
            </a:r>
          </a:p>
          <a:p>
            <a:r>
              <a:rPr lang="en-GB" dirty="0">
                <a:latin typeface="Times New Roman" panose="02020603050405020304" pitchFamily="18" charset="0"/>
                <a:cs typeface="Times New Roman" panose="02020603050405020304" pitchFamily="18" charset="0"/>
              </a:rPr>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a:xfrm>
            <a:off x="812800" y="1001334"/>
            <a:ext cx="10668000" cy="4952997"/>
          </a:xfrm>
        </p:spPr>
        <p:txBody>
          <a:bodyPr>
            <a:norm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Acquisition and Preprocessing</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Collect and integrate geospatial data from GLIS along with external datasets (demographic, economic, and environmental data). Clean and preprocess the data to remove inconsistencies, handle missing values, and convert it into machine-readable formats for analysis.</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Exploratory Data Analysis (EDA) and Visualization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Conduct statistical and spatial analysis to identify key trends, correlations, and patterns in the data. Utilize GIS-based visualization techniques such as </a:t>
            </a:r>
            <a:r>
              <a:rPr lang="en-US" dirty="0" err="1">
                <a:latin typeface="Times New Roman" panose="02020603050405020304" pitchFamily="18" charset="0"/>
                <a:cs typeface="Times New Roman" panose="02020603050405020304" pitchFamily="18" charset="0"/>
              </a:rPr>
              <a:t>heatmaps</a:t>
            </a:r>
            <a:r>
              <a:rPr lang="en-US" dirty="0">
                <a:latin typeface="Times New Roman" panose="02020603050405020304" pitchFamily="18" charset="0"/>
                <a:cs typeface="Times New Roman" panose="02020603050405020304" pitchFamily="18" charset="0"/>
              </a:rPr>
              <a:t>, 3D models, and </a:t>
            </a:r>
            <a:r>
              <a:rPr lang="en-US" dirty="0" err="1">
                <a:latin typeface="Times New Roman" panose="02020603050405020304" pitchFamily="18" charset="0"/>
                <a:cs typeface="Times New Roman" panose="02020603050405020304" pitchFamily="18" charset="0"/>
              </a:rPr>
              <a:t>choropleth</a:t>
            </a:r>
            <a:r>
              <a:rPr lang="en-US" dirty="0">
                <a:latin typeface="Times New Roman" panose="02020603050405020304" pitchFamily="18" charset="0"/>
                <a:cs typeface="Times New Roman" panose="02020603050405020304" pitchFamily="18" charset="0"/>
              </a:rPr>
              <a:t> maps to represent data insights intuitively.</a:t>
            </a: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a:xfrm>
            <a:off x="824248" y="1004552"/>
            <a:ext cx="10656552" cy="4962658"/>
          </a:xfrm>
        </p:spPr>
        <p:txBody>
          <a:bodyPr>
            <a:norm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Model Development and Implementation</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Apply machine learning and spatial analysis techniques to build predictive models for land use changes, infrastructure needs, and environmental risks. Develop optimization models for urban planning, resource allocation, and governance improvements.</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Development of Decision Support Systems (DSS)</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Create interactive dashboards and web-based platforms that allow stakeholders to explore insights dynamically. Implement real-time geospatial analytics for evidence-based decision-making, ensuring usability and accessibility.</a:t>
            </a:r>
          </a:p>
        </p:txBody>
      </p:sp>
    </p:spTree>
    <p:extLst>
      <p:ext uri="{BB962C8B-B14F-4D97-AF65-F5344CB8AC3E}">
        <p14:creationId xmlns:p14="http://schemas.microsoft.com/office/powerpoint/2010/main" val="4218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a:xfrm>
            <a:off x="824248" y="1004552"/>
            <a:ext cx="10656552" cy="4962658"/>
          </a:xfrm>
        </p:spPr>
        <p:txBody>
          <a:bodyPr>
            <a:norm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Validation and Evaluation</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Assess model accuracy and performance using appropriate metrics (e.g., RMSE, precision-recall, spatial correlation). Validate predictions with historical data and expert feedback to refine and enhance model reliability.</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Deployment and Policy Integration</a:t>
            </a:r>
          </a:p>
          <a:p>
            <a:pPr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Deploy the developed solutions within government agencies and urban planning departments. Provide training, documentation, and support for stakeholders to effectively utilize the system. Ensure seamless integration with existing land management frameworks to drive long-term impact.</a:t>
            </a:r>
          </a:p>
        </p:txBody>
      </p:sp>
    </p:spTree>
    <p:extLst>
      <p:ext uri="{BB962C8B-B14F-4D97-AF65-F5344CB8AC3E}">
        <p14:creationId xmlns:p14="http://schemas.microsoft.com/office/powerpoint/2010/main" val="245809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4" name="Rectangle 1"/>
          <p:cNvSpPr>
            <a:spLocks noGrp="1" noChangeArrowheads="1"/>
          </p:cNvSpPr>
          <p:nvPr>
            <p:ph idx="1"/>
          </p:nvPr>
        </p:nvSpPr>
        <p:spPr bwMode="auto">
          <a:xfrm>
            <a:off x="812800" y="1134043"/>
            <a:ext cx="1066799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Optimize Land Use Planning and Urban Development: </a:t>
            </a:r>
            <a:r>
              <a:rPr lang="en-US" dirty="0">
                <a:latin typeface="Times New Roman" panose="02020603050405020304" pitchFamily="18" charset="0"/>
                <a:cs typeface="Times New Roman" panose="02020603050405020304" pitchFamily="18" charset="0"/>
              </a:rPr>
              <a:t>Utilize GLIS data to develop analytics tools that aid in informed decision-making for land zoning, urban expansion, and resource allocation, ensuring sustainable city growth.</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Enhance Infrastructure Development Strategies: </a:t>
            </a:r>
            <a:r>
              <a:rPr lang="en-US" dirty="0">
                <a:latin typeface="Times New Roman" panose="02020603050405020304" pitchFamily="18" charset="0"/>
                <a:cs typeface="Times New Roman" panose="02020603050405020304" pitchFamily="18" charset="0"/>
              </a:rPr>
              <a:t>optimal locations for infrastructure projects such as roads, bridges, and power plants by analyzing environmental, demographic, and accessibility factors.</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Promote Environmental Conservation and Risk Assessment: </a:t>
            </a:r>
            <a:r>
              <a:rPr lang="en-US" dirty="0">
                <a:latin typeface="Times New Roman" panose="02020603050405020304" pitchFamily="18" charset="0"/>
                <a:cs typeface="Times New Roman" panose="02020603050405020304" pitchFamily="18" charset="0"/>
              </a:rPr>
              <a:t>Develop geospatial models to monitor and manage natural resources, detect ecological risks, and support conservation efforts for sustainable land use.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 Outcomes</a:t>
            </a:r>
          </a:p>
        </p:txBody>
      </p:sp>
      <p:sp>
        <p:nvSpPr>
          <p:cNvPr id="4" name="Rectangle 1"/>
          <p:cNvSpPr>
            <a:spLocks noGrp="1" noChangeArrowheads="1"/>
          </p:cNvSpPr>
          <p:nvPr>
            <p:ph idx="1"/>
          </p:nvPr>
        </p:nvSpPr>
        <p:spPr bwMode="auto">
          <a:xfrm>
            <a:off x="812800" y="1101262"/>
            <a:ext cx="10559245" cy="50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Data-Driven Urban Planning Solutions </a:t>
            </a:r>
            <a:r>
              <a:rPr lang="en-US" dirty="0">
                <a:latin typeface="Times New Roman" panose="02020603050405020304" pitchFamily="18" charset="0"/>
                <a:cs typeface="Times New Roman" panose="02020603050405020304" pitchFamily="18" charset="0"/>
              </a:rPr>
              <a:t>– Optimized land use, zoning, and infrastructure development.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Optimized Infrastructure Development </a:t>
            </a:r>
            <a:r>
              <a:rPr lang="en-US" dirty="0">
                <a:latin typeface="Times New Roman" panose="02020603050405020304" pitchFamily="18" charset="0"/>
                <a:cs typeface="Times New Roman" panose="02020603050405020304" pitchFamily="18" charset="0"/>
              </a:rPr>
              <a:t>– Identification of ideal locations for sustainable infrastructure projects.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Enhanced Environmental Conservation Strategies </a:t>
            </a:r>
            <a:r>
              <a:rPr lang="en-US" dirty="0">
                <a:latin typeface="Times New Roman" panose="02020603050405020304" pitchFamily="18" charset="0"/>
                <a:cs typeface="Times New Roman" panose="02020603050405020304" pitchFamily="18" charset="0"/>
              </a:rPr>
              <a:t>– Monitoring and management of ecologically sensitive areas.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Improved Land Management and Governance </a:t>
            </a:r>
            <a:r>
              <a:rPr lang="en-US" dirty="0">
                <a:latin typeface="Times New Roman" panose="02020603050405020304" pitchFamily="18" charset="0"/>
                <a:cs typeface="Times New Roman" panose="02020603050405020304" pitchFamily="18" charset="0"/>
              </a:rPr>
              <a:t>– Transparent and efficient land administration and transactions.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12800" y="1027092"/>
            <a:ext cx="10668000" cy="4952997"/>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The Government Land Information System (GLIS) holds immense potential in transforming land-related decision-making through data-driven insights. By leveraging advanced analytics, machine learning, and geospatial techniques, stakeholders can optimize urban planning, infrastructure development, environmental conservation, land management, and socio-economic analysis. The proposed solutions will enhance transparency, efficiency, and sustainability, empowering government agencies, policymakers, and planners to make informed, evidence-based decisions that drive long-term societal benefits.</a:t>
            </a:r>
          </a:p>
          <a:p>
            <a:pPr marL="0" indent="0" algn="just">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a:t>
            </a:r>
            <a:r>
              <a:rPr lang="en-US" dirty="0" err="1">
                <a:latin typeface="Times New Roman" panose="02020603050405020304" pitchFamily="18" charset="0"/>
                <a:cs typeface="Times New Roman" panose="02020603050405020304" pitchFamily="18" charset="0"/>
              </a:rPr>
              <a:t>hackathon</a:t>
            </a:r>
            <a:r>
              <a:rPr lang="en-US" dirty="0">
                <a:latin typeface="Times New Roman" panose="02020603050405020304" pitchFamily="18" charset="0"/>
                <a:cs typeface="Times New Roman" panose="02020603050405020304" pitchFamily="18" charset="0"/>
              </a:rPr>
              <a:t> aims to unlock the full potential of GLIS data by fostering innovative approaches to data analysis and visualization. The development of user-friendly decision support systems and scalable analytics platforms will ensure that the insights generated are accessible and actionable. </a:t>
            </a: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12800" y="1081824"/>
            <a:ext cx="10710930" cy="5331854"/>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[1] Murthy, J.V.S. (2000). A Textbook of Watershed Management in India. New Age International, New Delhi​</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Anderson, J. R. (1971). Land use classification schemes used in selected recent geographic applications of remote sensing. Photogrammetry Engineering, 37(4), 379-387​</a:t>
            </a:r>
          </a:p>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Augustine, M. F., Clemens, L. E., &amp; Shaw, K. A. (1995). Performance evaluation of texture measures for ground cover identification in satellite image by means of neural network classifier. IEEE Transactions on Geosciences and Remote Sensing, 33(3), 616-625​</a:t>
            </a: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12800" y="988455"/>
            <a:ext cx="10668000" cy="5154767"/>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The Government Land Information System (GLIS) is a comprehensive geospatial data repository containing valuable insights on land resources, ownership, boundaries, and land use. While this data has immense potential, utilizing it effectively for decision-making remains a challenge. This </a:t>
            </a:r>
            <a:r>
              <a:rPr lang="en-US" dirty="0" err="1">
                <a:latin typeface="Times New Roman" panose="02020603050405020304" pitchFamily="18" charset="0"/>
                <a:cs typeface="Times New Roman" panose="02020603050405020304" pitchFamily="18" charset="0"/>
              </a:rPr>
              <a:t>hackathon</a:t>
            </a:r>
            <a:r>
              <a:rPr lang="en-US" dirty="0">
                <a:latin typeface="Times New Roman" panose="02020603050405020304" pitchFamily="18" charset="0"/>
                <a:cs typeface="Times New Roman" panose="02020603050405020304" pitchFamily="18" charset="0"/>
              </a:rPr>
              <a:t> aims to encourage participants to develop innovative analytics solutions that transform GLIS data into actionable insights. By leveraging data analytics, machine learning, and geospatial analysis, participants will create solutions that optimize resource allocation, improve governance, and support sustainable development.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hackathon</a:t>
            </a:r>
            <a:r>
              <a:rPr lang="en-US" dirty="0">
                <a:latin typeface="Times New Roman" panose="02020603050405020304" pitchFamily="18" charset="0"/>
                <a:cs typeface="Times New Roman" panose="02020603050405020304" pitchFamily="18" charset="0"/>
              </a:rPr>
              <a:t> focuses on key domains, including urban planning, infrastructure development, environmental conservation, land management, and socio-economic analysis. Solutions may help urban planners with zoning and mobility, identify optimal locations for infrastructure projects, monitor ecological impact.</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133373779"/>
              </p:ext>
            </p:extLst>
          </p:nvPr>
        </p:nvGraphicFramePr>
        <p:xfrm>
          <a:off x="872271" y="1098708"/>
          <a:ext cx="10608529" cy="4556224"/>
        </p:xfrm>
        <a:graphic>
          <a:graphicData uri="http://schemas.openxmlformats.org/drawingml/2006/table">
            <a:tbl>
              <a:tblPr firstRow="1" firstCol="1" bandRow="1">
                <a:tableStyleId>{5940675A-B579-460E-94D1-54222C63F5DA}</a:tableStyleId>
              </a:tblPr>
              <a:tblGrid>
                <a:gridCol w="704554">
                  <a:extLst>
                    <a:ext uri="{9D8B030D-6E8A-4147-A177-3AD203B41FA5}">
                      <a16:colId xmlns:a16="http://schemas.microsoft.com/office/drawing/2014/main" val="20000"/>
                    </a:ext>
                  </a:extLst>
                </a:gridCol>
                <a:gridCol w="3210462">
                  <a:extLst>
                    <a:ext uri="{9D8B030D-6E8A-4147-A177-3AD203B41FA5}">
                      <a16:colId xmlns:a16="http://schemas.microsoft.com/office/drawing/2014/main" val="20001"/>
                    </a:ext>
                  </a:extLst>
                </a:gridCol>
                <a:gridCol w="2461446">
                  <a:extLst>
                    <a:ext uri="{9D8B030D-6E8A-4147-A177-3AD203B41FA5}">
                      <a16:colId xmlns:a16="http://schemas.microsoft.com/office/drawing/2014/main" val="20002"/>
                    </a:ext>
                  </a:extLst>
                </a:gridCol>
                <a:gridCol w="4232067">
                  <a:extLst>
                    <a:ext uri="{9D8B030D-6E8A-4147-A177-3AD203B41FA5}">
                      <a16:colId xmlns:a16="http://schemas.microsoft.com/office/drawing/2014/main" val="20003"/>
                    </a:ext>
                  </a:extLst>
                </a:gridCol>
              </a:tblGrid>
              <a:tr h="441424">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extLst>
                  <a:ext uri="{0D108BD9-81ED-4DB2-BD59-A6C34878D82A}">
                    <a16:rowId xmlns:a16="http://schemas.microsoft.com/office/drawing/2014/main" val="10000"/>
                  </a:ext>
                </a:extLst>
              </a:tr>
              <a:tr h="1236220">
                <a:tc>
                  <a:txBody>
                    <a:bodyPr/>
                    <a:lstStyle/>
                    <a:p>
                      <a:pPr algn="ctr"/>
                      <a:r>
                        <a:rPr lang="en-IN" dirty="0">
                          <a:latin typeface="Times New Roman" panose="02020603050405020304" pitchFamily="18" charset="0"/>
                          <a:cs typeface="Times New Roman" panose="02020603050405020304" pitchFamily="18" charset="0"/>
                        </a:rPr>
                        <a:t>1.</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Smart cities: Advances in research—An information systems perspective</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a:latin typeface="Times New Roman" panose="02020603050405020304" pitchFamily="18" charset="0"/>
                          <a:cs typeface="Times New Roman" panose="02020603050405020304" pitchFamily="18" charset="0"/>
                        </a:rPr>
                        <a:t>Elvira </a:t>
                      </a:r>
                      <a:r>
                        <a:rPr lang="en-IN" dirty="0" err="1">
                          <a:latin typeface="Times New Roman" panose="02020603050405020304" pitchFamily="18" charset="0"/>
                          <a:cs typeface="Times New Roman" panose="02020603050405020304" pitchFamily="18" charset="0"/>
                        </a:rPr>
                        <a:t>Ismagilova</a:t>
                      </a:r>
                      <a:r>
                        <a:rPr lang="en-IN" dirty="0">
                          <a:latin typeface="Times New Roman" panose="02020603050405020304" pitchFamily="18" charset="0"/>
                          <a:cs typeface="Times New Roman" panose="02020603050405020304" pitchFamily="18" charset="0"/>
                        </a:rPr>
                        <a:t>, Laurie Hughes, </a:t>
                      </a:r>
                      <a:r>
                        <a:rPr lang="en-IN" dirty="0" err="1">
                          <a:latin typeface="Times New Roman" panose="02020603050405020304" pitchFamily="18" charset="0"/>
                          <a:cs typeface="Times New Roman" panose="02020603050405020304" pitchFamily="18" charset="0"/>
                        </a:rPr>
                        <a:t>Yogesh</a:t>
                      </a:r>
                      <a:r>
                        <a:rPr lang="en-IN" dirty="0">
                          <a:latin typeface="Times New Roman" panose="02020603050405020304" pitchFamily="18" charset="0"/>
                          <a:cs typeface="Times New Roman" panose="02020603050405020304" pitchFamily="18" charset="0"/>
                        </a:rPr>
                        <a:t> K. </a:t>
                      </a:r>
                      <a:r>
                        <a:rPr lang="en-IN" dirty="0" err="1">
                          <a:latin typeface="Times New Roman" panose="02020603050405020304" pitchFamily="18" charset="0"/>
                          <a:cs typeface="Times New Roman" panose="02020603050405020304" pitchFamily="18" charset="0"/>
                        </a:rPr>
                        <a:t>Dwivedi</a:t>
                      </a:r>
                      <a:r>
                        <a:rPr lang="en-IN" dirty="0">
                          <a:latin typeface="Times New Roman" panose="02020603050405020304" pitchFamily="18" charset="0"/>
                          <a:cs typeface="Times New Roman" panose="02020603050405020304" pitchFamily="18" charset="0"/>
                        </a:rPr>
                        <a:t>, K. Ravi Raman</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This paper reviews the concept of smart cities from an information systems perspective, analyzing key themes such as smart mobility, smart living, smart environment, smart governance, and their alignment with the UN Sustainable Development Goals. ​</a:t>
                      </a:r>
                      <a:endParaRPr lang="en-IN" dirty="0">
                        <a:latin typeface="Times New Roman" panose="02020603050405020304" pitchFamily="18" charset="0"/>
                        <a:cs typeface="Times New Roman" panose="02020603050405020304" pitchFamily="18" charset="0"/>
                      </a:endParaRPr>
                    </a:p>
                  </a:txBody>
                  <a:tcPr marL="48841" marR="48841" marT="0" marB="0"/>
                </a:tc>
                <a:extLst>
                  <a:ext uri="{0D108BD9-81ED-4DB2-BD59-A6C34878D82A}">
                    <a16:rowId xmlns:a16="http://schemas.microsoft.com/office/drawing/2014/main" val="10001"/>
                  </a:ext>
                </a:extLst>
              </a:tr>
              <a:tr h="2162579">
                <a:tc>
                  <a:txBody>
                    <a:bodyPr/>
                    <a:lstStyle/>
                    <a:p>
                      <a:pPr algn="ctr"/>
                      <a:r>
                        <a:rPr lang="en-IN" dirty="0">
                          <a:latin typeface="Times New Roman" panose="02020603050405020304" pitchFamily="18" charset="0"/>
                          <a:cs typeface="Times New Roman" panose="02020603050405020304" pitchFamily="18" charset="0"/>
                        </a:rPr>
                        <a:t>2.</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GIS Based Land Information System for CMR Group of Institutions</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a:latin typeface="Times New Roman" panose="02020603050405020304" pitchFamily="18" charset="0"/>
                          <a:cs typeface="Times New Roman" panose="02020603050405020304" pitchFamily="18" charset="0"/>
                        </a:rPr>
                        <a:t>T. </a:t>
                      </a:r>
                      <a:r>
                        <a:rPr lang="en-IN" dirty="0" err="1">
                          <a:latin typeface="Times New Roman" panose="02020603050405020304" pitchFamily="18" charset="0"/>
                          <a:cs typeface="Times New Roman" panose="02020603050405020304" pitchFamily="18" charset="0"/>
                        </a:rPr>
                        <a:t>Saikumar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Shaik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Irfan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Raji</a:t>
                      </a:r>
                      <a:r>
                        <a:rPr lang="en-IN" dirty="0">
                          <a:latin typeface="Times New Roman" panose="02020603050405020304" pitchFamily="18" charset="0"/>
                          <a:cs typeface="Times New Roman" panose="02020603050405020304" pitchFamily="18" charset="0"/>
                        </a:rPr>
                        <a:t> Reddy,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M. S. Reddy</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This research focuses on developing a land information system for CMR Group of Institutions using open-source Geographic Information System (GIS) technology. The study highlights the benefits of GIS in land valuation, remote sensing, data management, and multi-user access to structured databases.</a:t>
                      </a:r>
                      <a:endParaRPr lang="en-IN" dirty="0">
                        <a:latin typeface="Times New Roman" panose="02020603050405020304" pitchFamily="18" charset="0"/>
                        <a:cs typeface="Times New Roman" panose="02020603050405020304" pitchFamily="18" charset="0"/>
                      </a:endParaRPr>
                    </a:p>
                  </a:txBody>
                  <a:tcPr marL="48841" marR="48841"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755618163"/>
              </p:ext>
            </p:extLst>
          </p:nvPr>
        </p:nvGraphicFramePr>
        <p:xfrm>
          <a:off x="872271" y="1214618"/>
          <a:ext cx="10608529" cy="4556224"/>
        </p:xfrm>
        <a:graphic>
          <a:graphicData uri="http://schemas.openxmlformats.org/drawingml/2006/table">
            <a:tbl>
              <a:tblPr firstRow="1" firstCol="1" bandRow="1">
                <a:tableStyleId>{5940675A-B579-460E-94D1-54222C63F5DA}</a:tableStyleId>
              </a:tblPr>
              <a:tblGrid>
                <a:gridCol w="704554">
                  <a:extLst>
                    <a:ext uri="{9D8B030D-6E8A-4147-A177-3AD203B41FA5}">
                      <a16:colId xmlns:a16="http://schemas.microsoft.com/office/drawing/2014/main" val="20000"/>
                    </a:ext>
                  </a:extLst>
                </a:gridCol>
                <a:gridCol w="3210462">
                  <a:extLst>
                    <a:ext uri="{9D8B030D-6E8A-4147-A177-3AD203B41FA5}">
                      <a16:colId xmlns:a16="http://schemas.microsoft.com/office/drawing/2014/main" val="20001"/>
                    </a:ext>
                  </a:extLst>
                </a:gridCol>
                <a:gridCol w="2461446">
                  <a:extLst>
                    <a:ext uri="{9D8B030D-6E8A-4147-A177-3AD203B41FA5}">
                      <a16:colId xmlns:a16="http://schemas.microsoft.com/office/drawing/2014/main" val="20002"/>
                    </a:ext>
                  </a:extLst>
                </a:gridCol>
                <a:gridCol w="4232067">
                  <a:extLst>
                    <a:ext uri="{9D8B030D-6E8A-4147-A177-3AD203B41FA5}">
                      <a16:colId xmlns:a16="http://schemas.microsoft.com/office/drawing/2014/main" val="20003"/>
                    </a:ext>
                  </a:extLst>
                </a:gridCol>
              </a:tblGrid>
              <a:tr h="441424">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extLst>
                  <a:ext uri="{0D108BD9-81ED-4DB2-BD59-A6C34878D82A}">
                    <a16:rowId xmlns:a16="http://schemas.microsoft.com/office/drawing/2014/main" val="10000"/>
                  </a:ext>
                </a:extLst>
              </a:tr>
              <a:tr h="1236220">
                <a:tc>
                  <a:txBody>
                    <a:bodyPr/>
                    <a:lstStyle/>
                    <a:p>
                      <a:pPr algn="ctr"/>
                      <a:r>
                        <a:rPr lang="en-IN" dirty="0">
                          <a:latin typeface="Times New Roman" panose="02020603050405020304" pitchFamily="18" charset="0"/>
                          <a:cs typeface="Times New Roman" panose="02020603050405020304" pitchFamily="18" charset="0"/>
                        </a:rPr>
                        <a:t>3.</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A Mobility Analytical Framework for Big Mobile Data in Densely Populated Areas</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a:latin typeface="Times New Roman" panose="02020603050405020304" pitchFamily="18" charset="0"/>
                          <a:cs typeface="Times New Roman" panose="02020603050405020304" pitchFamily="18" charset="0"/>
                        </a:rPr>
                        <a:t>Yuanyuan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Qiao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Yihang</a:t>
                      </a:r>
                      <a:r>
                        <a:rPr lang="en-IN" dirty="0">
                          <a:latin typeface="Times New Roman" panose="02020603050405020304" pitchFamily="18" charset="0"/>
                          <a:cs typeface="Times New Roman" panose="02020603050405020304" pitchFamily="18" charset="0"/>
                        </a:rPr>
                        <a:t> Cheng, </a:t>
                      </a:r>
                      <a:r>
                        <a:rPr lang="en-IN" dirty="0" err="1">
                          <a:latin typeface="Times New Roman" panose="02020603050405020304" pitchFamily="18" charset="0"/>
                          <a:cs typeface="Times New Roman" panose="02020603050405020304" pitchFamily="18" charset="0"/>
                        </a:rPr>
                        <a:t>Jie</a:t>
                      </a:r>
                      <a:r>
                        <a:rPr lang="en-IN" dirty="0">
                          <a:latin typeface="Times New Roman" panose="02020603050405020304" pitchFamily="18" charset="0"/>
                          <a:cs typeface="Times New Roman" panose="02020603050405020304" pitchFamily="18" charset="0"/>
                        </a:rPr>
                        <a:t> Yang, </a:t>
                      </a:r>
                      <a:r>
                        <a:rPr lang="en-IN" dirty="0" err="1">
                          <a:latin typeface="Times New Roman" panose="02020603050405020304" pitchFamily="18" charset="0"/>
                          <a:cs typeface="Times New Roman" panose="02020603050405020304" pitchFamily="18" charset="0"/>
                        </a:rPr>
                        <a:t>Jiajia</a:t>
                      </a:r>
                      <a:r>
                        <a:rPr lang="en-IN" dirty="0">
                          <a:latin typeface="Times New Roman" panose="02020603050405020304" pitchFamily="18" charset="0"/>
                          <a:cs typeface="Times New Roman" panose="02020603050405020304" pitchFamily="18" charset="0"/>
                        </a:rPr>
                        <a:t> Liu, </a:t>
                      </a:r>
                      <a:r>
                        <a:rPr lang="en-IN" dirty="0" err="1">
                          <a:latin typeface="Times New Roman" panose="02020603050405020304" pitchFamily="18" charset="0"/>
                          <a:cs typeface="Times New Roman" panose="02020603050405020304" pitchFamily="18" charset="0"/>
                        </a:rPr>
                        <a:t>Nei</a:t>
                      </a:r>
                      <a:r>
                        <a:rPr lang="en-IN" dirty="0">
                          <a:latin typeface="Times New Roman" panose="02020603050405020304" pitchFamily="18" charset="0"/>
                          <a:cs typeface="Times New Roman" panose="02020603050405020304" pitchFamily="18" charset="0"/>
                        </a:rPr>
                        <a:t> Kato</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This paper introduces a mobility analytical framework for processing big mobile data in urban environments. It presents methods for collecting, analyzing, and visualizing large-scale mobile data from 2G/3G/4G networks to study human mobility patterns, urban planning, and traffic management.</a:t>
                      </a:r>
                      <a:endParaRPr lang="en-IN" dirty="0">
                        <a:latin typeface="Times New Roman" panose="02020603050405020304" pitchFamily="18" charset="0"/>
                        <a:cs typeface="Times New Roman" panose="02020603050405020304" pitchFamily="18" charset="0"/>
                      </a:endParaRPr>
                    </a:p>
                  </a:txBody>
                  <a:tcPr marL="48841" marR="48841" marT="0" marB="0"/>
                </a:tc>
                <a:extLst>
                  <a:ext uri="{0D108BD9-81ED-4DB2-BD59-A6C34878D82A}">
                    <a16:rowId xmlns:a16="http://schemas.microsoft.com/office/drawing/2014/main" val="10001"/>
                  </a:ext>
                </a:extLst>
              </a:tr>
              <a:tr h="2162579">
                <a:tc>
                  <a:txBody>
                    <a:bodyPr/>
                    <a:lstStyle/>
                    <a:p>
                      <a:pPr algn="ctr"/>
                      <a:r>
                        <a:rPr lang="en-IN" dirty="0">
                          <a:latin typeface="Times New Roman" panose="02020603050405020304" pitchFamily="18" charset="0"/>
                          <a:cs typeface="Times New Roman" panose="02020603050405020304" pitchFamily="18" charset="0"/>
                        </a:rPr>
                        <a:t>4.</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Sentiment Analysis of Azerbaijani Tweets Using Logistic Regression, Naive Bayes, and SVM</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a:latin typeface="Times New Roman" panose="02020603050405020304" pitchFamily="18" charset="0"/>
                          <a:cs typeface="Times New Roman" panose="02020603050405020304" pitchFamily="18" charset="0"/>
                        </a:rPr>
                        <a:t>Huseyn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Hasanli</a:t>
                      </a:r>
                      <a:r>
                        <a:rPr lang="en-IN" dirty="0">
                          <a:latin typeface="Times New Roman" panose="02020603050405020304" pitchFamily="18" charset="0"/>
                          <a:cs typeface="Times New Roman" panose="02020603050405020304" pitchFamily="18" charset="0"/>
                        </a:rPr>
                        <a:t>, Samir </a:t>
                      </a:r>
                      <a:r>
                        <a:rPr lang="en-IN" dirty="0" err="1">
                          <a:latin typeface="Times New Roman" panose="02020603050405020304" pitchFamily="18" charset="0"/>
                          <a:cs typeface="Times New Roman" panose="02020603050405020304" pitchFamily="18" charset="0"/>
                        </a:rPr>
                        <a:t>Rustamov</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a:latin typeface="Times New Roman" panose="02020603050405020304" pitchFamily="18" charset="0"/>
                          <a:cs typeface="Times New Roman" panose="02020603050405020304" pitchFamily="18" charset="0"/>
                        </a:rPr>
                        <a:t>This study develops a sentiment analysis model for Azerbaijani tweets using machine learning algorithms such as Logistic Regression, Naïve Bayes, and Support Vector Machines (SVM). It describes the process of collecting, cleaning, and annotating Azerbaijani tweets, overcoming language-related challenges.</a:t>
                      </a:r>
                    </a:p>
                  </a:txBody>
                  <a:tcPr marL="48841" marR="48841"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7458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03690829"/>
              </p:ext>
            </p:extLst>
          </p:nvPr>
        </p:nvGraphicFramePr>
        <p:xfrm>
          <a:off x="872271" y="1163102"/>
          <a:ext cx="10608529" cy="4798563"/>
        </p:xfrm>
        <a:graphic>
          <a:graphicData uri="http://schemas.openxmlformats.org/drawingml/2006/table">
            <a:tbl>
              <a:tblPr firstRow="1" firstCol="1" bandRow="1">
                <a:tableStyleId>{5940675A-B579-460E-94D1-54222C63F5DA}</a:tableStyleId>
              </a:tblPr>
              <a:tblGrid>
                <a:gridCol w="704554">
                  <a:extLst>
                    <a:ext uri="{9D8B030D-6E8A-4147-A177-3AD203B41FA5}">
                      <a16:colId xmlns:a16="http://schemas.microsoft.com/office/drawing/2014/main" val="20000"/>
                    </a:ext>
                  </a:extLst>
                </a:gridCol>
                <a:gridCol w="3210462">
                  <a:extLst>
                    <a:ext uri="{9D8B030D-6E8A-4147-A177-3AD203B41FA5}">
                      <a16:colId xmlns:a16="http://schemas.microsoft.com/office/drawing/2014/main" val="20001"/>
                    </a:ext>
                  </a:extLst>
                </a:gridCol>
                <a:gridCol w="2461446">
                  <a:extLst>
                    <a:ext uri="{9D8B030D-6E8A-4147-A177-3AD203B41FA5}">
                      <a16:colId xmlns:a16="http://schemas.microsoft.com/office/drawing/2014/main" val="20002"/>
                    </a:ext>
                  </a:extLst>
                </a:gridCol>
                <a:gridCol w="4232067">
                  <a:extLst>
                    <a:ext uri="{9D8B030D-6E8A-4147-A177-3AD203B41FA5}">
                      <a16:colId xmlns:a16="http://schemas.microsoft.com/office/drawing/2014/main" val="20003"/>
                    </a:ext>
                  </a:extLst>
                </a:gridCol>
              </a:tblGrid>
              <a:tr h="441424">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extLst>
                  <a:ext uri="{0D108BD9-81ED-4DB2-BD59-A6C34878D82A}">
                    <a16:rowId xmlns:a16="http://schemas.microsoft.com/office/drawing/2014/main" val="10000"/>
                  </a:ext>
                </a:extLst>
              </a:tr>
              <a:tr h="1236220">
                <a:tc>
                  <a:txBody>
                    <a:bodyPr/>
                    <a:lstStyle/>
                    <a:p>
                      <a:pPr algn="ctr"/>
                      <a:r>
                        <a:rPr lang="en-IN" dirty="0">
                          <a:latin typeface="Times New Roman" panose="02020603050405020304" pitchFamily="18" charset="0"/>
                          <a:cs typeface="Times New Roman" panose="02020603050405020304" pitchFamily="18" charset="0"/>
                        </a:rPr>
                        <a:t>5.</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Undergraduate Students’ Effectiveness in an Institution With High Dropout Index</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pt-BR" dirty="0">
                          <a:latin typeface="Times New Roman" panose="02020603050405020304" pitchFamily="18" charset="0"/>
                          <a:cs typeface="Times New Roman" panose="02020603050405020304" pitchFamily="18" charset="0"/>
                        </a:rPr>
                        <a:t>João Lucas Oliveira, Ana Paula Ambrósio, Uyara Silva, Jacques Brancher, Jacinto José Franco</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This study examines factors influencing student retention, dropout rates, and academic success in Brazilian undergraduate computing programs. Using data mining and statistical analysis, it evaluates 2,499 students over 11 years to identify trends related to gender, course curriculum, and academic performance.</a:t>
                      </a:r>
                      <a:endParaRPr lang="en-IN" dirty="0">
                        <a:latin typeface="Times New Roman" panose="02020603050405020304" pitchFamily="18" charset="0"/>
                        <a:cs typeface="Times New Roman" panose="02020603050405020304" pitchFamily="18" charset="0"/>
                      </a:endParaRPr>
                    </a:p>
                  </a:txBody>
                  <a:tcPr marL="48841" marR="48841" marT="0" marB="0"/>
                </a:tc>
                <a:extLst>
                  <a:ext uri="{0D108BD9-81ED-4DB2-BD59-A6C34878D82A}">
                    <a16:rowId xmlns:a16="http://schemas.microsoft.com/office/drawing/2014/main" val="10001"/>
                  </a:ext>
                </a:extLst>
              </a:tr>
              <a:tr h="2162579">
                <a:tc>
                  <a:txBody>
                    <a:bodyPr/>
                    <a:lstStyle/>
                    <a:p>
                      <a:pPr algn="ctr"/>
                      <a:r>
                        <a:rPr lang="en-IN" dirty="0">
                          <a:latin typeface="Times New Roman" panose="02020603050405020304" pitchFamily="18" charset="0"/>
                          <a:cs typeface="Times New Roman" panose="02020603050405020304" pitchFamily="18" charset="0"/>
                        </a:rPr>
                        <a:t>6.</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Data-Driven Meets Theory-Driven Research in the Era of Big Data: Opportunities and Challenges for Information Systems Research</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a:latin typeface="Times New Roman" panose="02020603050405020304" pitchFamily="18" charset="0"/>
                          <a:cs typeface="Times New Roman" panose="02020603050405020304" pitchFamily="18" charset="0"/>
                        </a:rPr>
                        <a:t>Wolfgang </a:t>
                      </a:r>
                      <a:r>
                        <a:rPr lang="en-IN" dirty="0" err="1">
                          <a:latin typeface="Times New Roman" panose="02020603050405020304" pitchFamily="18" charset="0"/>
                          <a:cs typeface="Times New Roman" panose="02020603050405020304" pitchFamily="18" charset="0"/>
                        </a:rPr>
                        <a:t>Maass</a:t>
                      </a:r>
                      <a:r>
                        <a:rPr lang="en-IN" dirty="0">
                          <a:latin typeface="Times New Roman" panose="02020603050405020304" pitchFamily="18" charset="0"/>
                          <a:cs typeface="Times New Roman" panose="02020603050405020304" pitchFamily="18" charset="0"/>
                        </a:rPr>
                        <a:t>, Jeffrey Parsons, Sandeep </a:t>
                      </a:r>
                      <a:r>
                        <a:rPr lang="en-IN" dirty="0" err="1">
                          <a:latin typeface="Times New Roman" panose="02020603050405020304" pitchFamily="18" charset="0"/>
                          <a:cs typeface="Times New Roman" panose="02020603050405020304" pitchFamily="18" charset="0"/>
                        </a:rPr>
                        <a:t>Purao</a:t>
                      </a:r>
                      <a:r>
                        <a:rPr lang="en-IN" dirty="0">
                          <a:latin typeface="Times New Roman" panose="02020603050405020304" pitchFamily="18" charset="0"/>
                          <a:cs typeface="Times New Roman" panose="02020603050405020304" pitchFamily="18" charset="0"/>
                        </a:rPr>
                        <a:t>, Veda C. Storey, Carson Woo</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This paper explores the intersection of data-driven and theory-driven research in the era of big data, highlighting their differences and proposing a framework for integrating them within information systems research. </a:t>
                      </a:r>
                      <a:endParaRPr lang="en-IN" dirty="0">
                        <a:latin typeface="Times New Roman" panose="02020603050405020304" pitchFamily="18" charset="0"/>
                        <a:cs typeface="Times New Roman" panose="02020603050405020304" pitchFamily="18" charset="0"/>
                      </a:endParaRPr>
                    </a:p>
                  </a:txBody>
                  <a:tcPr marL="48841" marR="48841"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4148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804826494"/>
              </p:ext>
            </p:extLst>
          </p:nvPr>
        </p:nvGraphicFramePr>
        <p:xfrm>
          <a:off x="872271" y="1163102"/>
          <a:ext cx="10608529" cy="4556224"/>
        </p:xfrm>
        <a:graphic>
          <a:graphicData uri="http://schemas.openxmlformats.org/drawingml/2006/table">
            <a:tbl>
              <a:tblPr firstRow="1" firstCol="1" bandRow="1">
                <a:tableStyleId>{5940675A-B579-460E-94D1-54222C63F5DA}</a:tableStyleId>
              </a:tblPr>
              <a:tblGrid>
                <a:gridCol w="704554">
                  <a:extLst>
                    <a:ext uri="{9D8B030D-6E8A-4147-A177-3AD203B41FA5}">
                      <a16:colId xmlns:a16="http://schemas.microsoft.com/office/drawing/2014/main" val="20000"/>
                    </a:ext>
                  </a:extLst>
                </a:gridCol>
                <a:gridCol w="3210462">
                  <a:extLst>
                    <a:ext uri="{9D8B030D-6E8A-4147-A177-3AD203B41FA5}">
                      <a16:colId xmlns:a16="http://schemas.microsoft.com/office/drawing/2014/main" val="20001"/>
                    </a:ext>
                  </a:extLst>
                </a:gridCol>
                <a:gridCol w="2461446">
                  <a:extLst>
                    <a:ext uri="{9D8B030D-6E8A-4147-A177-3AD203B41FA5}">
                      <a16:colId xmlns:a16="http://schemas.microsoft.com/office/drawing/2014/main" val="20002"/>
                    </a:ext>
                  </a:extLst>
                </a:gridCol>
                <a:gridCol w="4232067">
                  <a:extLst>
                    <a:ext uri="{9D8B030D-6E8A-4147-A177-3AD203B41FA5}">
                      <a16:colId xmlns:a16="http://schemas.microsoft.com/office/drawing/2014/main" val="20003"/>
                    </a:ext>
                  </a:extLst>
                </a:gridCol>
              </a:tblGrid>
              <a:tr h="441424">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extLst>
                  <a:ext uri="{0D108BD9-81ED-4DB2-BD59-A6C34878D82A}">
                    <a16:rowId xmlns:a16="http://schemas.microsoft.com/office/drawing/2014/main" val="10000"/>
                  </a:ext>
                </a:extLst>
              </a:tr>
              <a:tr h="1236220">
                <a:tc>
                  <a:txBody>
                    <a:bodyPr/>
                    <a:lstStyle/>
                    <a:p>
                      <a:pPr algn="ctr"/>
                      <a:r>
                        <a:rPr lang="en-IN" dirty="0">
                          <a:latin typeface="Times New Roman" panose="02020603050405020304" pitchFamily="18" charset="0"/>
                          <a:cs typeface="Times New Roman" panose="02020603050405020304" pitchFamily="18" charset="0"/>
                        </a:rPr>
                        <a:t>7.</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Social Media Analytics for Smart Health</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Ahmed </a:t>
                      </a:r>
                      <a:r>
                        <a:rPr lang="en-US" dirty="0" err="1">
                          <a:latin typeface="Times New Roman" panose="02020603050405020304" pitchFamily="18" charset="0"/>
                          <a:cs typeface="Times New Roman" panose="02020603050405020304" pitchFamily="18" charset="0"/>
                        </a:rPr>
                        <a:t>Abbasi</a:t>
                      </a:r>
                      <a:r>
                        <a:rPr lang="en-US" dirty="0">
                          <a:latin typeface="Times New Roman" panose="02020603050405020304" pitchFamily="18" charset="0"/>
                          <a:cs typeface="Times New Roman" panose="02020603050405020304" pitchFamily="18" charset="0"/>
                        </a:rPr>
                        <a:t>, University of Virginia; Donald </a:t>
                      </a:r>
                      <a:r>
                        <a:rPr lang="en-US" dirty="0" err="1">
                          <a:latin typeface="Times New Roman" panose="02020603050405020304" pitchFamily="18" charset="0"/>
                          <a:cs typeface="Times New Roman" panose="02020603050405020304" pitchFamily="18" charset="0"/>
                        </a:rPr>
                        <a:t>Adjeroh</a:t>
                      </a:r>
                      <a:r>
                        <a:rPr lang="en-US" dirty="0">
                          <a:latin typeface="Times New Roman" panose="02020603050405020304" pitchFamily="18" charset="0"/>
                          <a:cs typeface="Times New Roman" panose="02020603050405020304" pitchFamily="18" charset="0"/>
                        </a:rPr>
                        <a:t>, West Virginia University</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This paper explores the role of social media in smart health analytics. It introduces the CRUFS framework—credibility, </a:t>
                      </a:r>
                      <a:r>
                        <a:rPr lang="en-US" dirty="0" err="1">
                          <a:latin typeface="Times New Roman" panose="02020603050405020304" pitchFamily="18" charset="0"/>
                          <a:cs typeface="Times New Roman" panose="02020603050405020304" pitchFamily="18" charset="0"/>
                        </a:rPr>
                        <a:t>recency</a:t>
                      </a:r>
                      <a:r>
                        <a:rPr lang="en-US" dirty="0">
                          <a:latin typeface="Times New Roman" panose="02020603050405020304" pitchFamily="18" charset="0"/>
                          <a:cs typeface="Times New Roman" panose="02020603050405020304" pitchFamily="18" charset="0"/>
                        </a:rPr>
                        <a:t>, uniqueness, frequency, and salience—to assess the reliability and impact of health-related social media data.</a:t>
                      </a:r>
                      <a:endParaRPr lang="en-IN" dirty="0">
                        <a:latin typeface="Times New Roman" panose="02020603050405020304" pitchFamily="18" charset="0"/>
                        <a:cs typeface="Times New Roman" panose="02020603050405020304" pitchFamily="18" charset="0"/>
                      </a:endParaRPr>
                    </a:p>
                  </a:txBody>
                  <a:tcPr marL="48841" marR="48841" marT="0" marB="0"/>
                </a:tc>
                <a:extLst>
                  <a:ext uri="{0D108BD9-81ED-4DB2-BD59-A6C34878D82A}">
                    <a16:rowId xmlns:a16="http://schemas.microsoft.com/office/drawing/2014/main" val="10001"/>
                  </a:ext>
                </a:extLst>
              </a:tr>
              <a:tr h="2162579">
                <a:tc>
                  <a:txBody>
                    <a:bodyPr/>
                    <a:lstStyle/>
                    <a:p>
                      <a:pPr algn="ctr"/>
                      <a:r>
                        <a:rPr lang="en-IN" dirty="0">
                          <a:latin typeface="Times New Roman" panose="02020603050405020304" pitchFamily="18" charset="0"/>
                          <a:cs typeface="Times New Roman" panose="02020603050405020304" pitchFamily="18" charset="0"/>
                        </a:rPr>
                        <a:t>8.</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Women in </a:t>
                      </a:r>
                      <a:r>
                        <a:rPr lang="en-US" dirty="0" err="1">
                          <a:latin typeface="Times New Roman" panose="02020603050405020304" pitchFamily="18" charset="0"/>
                          <a:cs typeface="Times New Roman" panose="02020603050405020304" pitchFamily="18" charset="0"/>
                        </a:rPr>
                        <a:t>Cybersecurity</a:t>
                      </a:r>
                      <a:r>
                        <a:rPr lang="en-US" dirty="0">
                          <a:latin typeface="Times New Roman" panose="02020603050405020304" pitchFamily="18" charset="0"/>
                          <a:cs typeface="Times New Roman" panose="02020603050405020304" pitchFamily="18" charset="0"/>
                        </a:rPr>
                        <a:t>: A Study of Career Advancement</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a:latin typeface="Times New Roman" panose="02020603050405020304" pitchFamily="18" charset="0"/>
                          <a:cs typeface="Times New Roman" panose="02020603050405020304" pitchFamily="18" charset="0"/>
                        </a:rPr>
                        <a:t>Sharmistha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Bagchi-Sen</a:t>
                      </a:r>
                      <a:r>
                        <a:rPr lang="en-IN" dirty="0">
                          <a:latin typeface="Times New Roman" panose="02020603050405020304" pitchFamily="18" charset="0"/>
                          <a:cs typeface="Times New Roman" panose="02020603050405020304" pitchFamily="18" charset="0"/>
                        </a:rPr>
                        <a:t>, H.R. Rao, </a:t>
                      </a:r>
                      <a:r>
                        <a:rPr lang="en-IN" dirty="0" err="1">
                          <a:latin typeface="Times New Roman" panose="02020603050405020304" pitchFamily="18" charset="0"/>
                          <a:cs typeface="Times New Roman" panose="02020603050405020304" pitchFamily="18" charset="0"/>
                        </a:rPr>
                        <a:t>Shambhu</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Upadhyaya</a:t>
                      </a:r>
                      <a:r>
                        <a:rPr lang="en-IN" dirty="0">
                          <a:latin typeface="Times New Roman" panose="02020603050405020304" pitchFamily="18" charset="0"/>
                          <a:cs typeface="Times New Roman" panose="02020603050405020304" pitchFamily="18" charset="0"/>
                        </a:rPr>
                        <a:t> (State University of New York, Buffalo), </a:t>
                      </a:r>
                      <a:r>
                        <a:rPr lang="en-IN" dirty="0" err="1">
                          <a:latin typeface="Times New Roman" panose="02020603050405020304" pitchFamily="18" charset="0"/>
                          <a:cs typeface="Times New Roman" panose="02020603050405020304" pitchFamily="18" charset="0"/>
                        </a:rPr>
                        <a:t>Sangmi</a:t>
                      </a:r>
                      <a:r>
                        <a:rPr lang="en-IN" dirty="0">
                          <a:latin typeface="Times New Roman" panose="02020603050405020304" pitchFamily="18" charset="0"/>
                          <a:cs typeface="Times New Roman" panose="02020603050405020304" pitchFamily="18" charset="0"/>
                        </a:rPr>
                        <a:t> Chai (Slippery Rock University)</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This study explores the challenges and success factors for women in the </a:t>
                      </a:r>
                      <a:r>
                        <a:rPr lang="en-US" dirty="0" err="1">
                          <a:latin typeface="Times New Roman" panose="02020603050405020304" pitchFamily="18" charset="0"/>
                          <a:cs typeface="Times New Roman" panose="02020603050405020304" pitchFamily="18" charset="0"/>
                        </a:rPr>
                        <a:t>cybersecurity</a:t>
                      </a:r>
                      <a:r>
                        <a:rPr lang="en-US" dirty="0">
                          <a:latin typeface="Times New Roman" panose="02020603050405020304" pitchFamily="18" charset="0"/>
                          <a:cs typeface="Times New Roman" panose="02020603050405020304" pitchFamily="18" charset="0"/>
                        </a:rPr>
                        <a:t> field. It examines the required skills, institutional barriers, and gender disparities in career advancement. Using interviews with female </a:t>
                      </a:r>
                      <a:r>
                        <a:rPr lang="en-US" dirty="0" err="1">
                          <a:latin typeface="Times New Roman" panose="02020603050405020304" pitchFamily="18" charset="0"/>
                          <a:cs typeface="Times New Roman" panose="02020603050405020304" pitchFamily="18" charset="0"/>
                        </a:rPr>
                        <a:t>cybersecurity</a:t>
                      </a:r>
                      <a:r>
                        <a:rPr lang="en-US" dirty="0">
                          <a:latin typeface="Times New Roman" panose="02020603050405020304" pitchFamily="18" charset="0"/>
                          <a:cs typeface="Times New Roman" panose="02020603050405020304" pitchFamily="18" charset="0"/>
                        </a:rPr>
                        <a:t> professionals, the research highlights social, institutional, and personal challenges that impact career growth.  </a:t>
                      </a:r>
                      <a:endParaRPr lang="en-IN" dirty="0">
                        <a:latin typeface="Times New Roman" panose="02020603050405020304" pitchFamily="18" charset="0"/>
                        <a:cs typeface="Times New Roman" panose="02020603050405020304" pitchFamily="18" charset="0"/>
                      </a:endParaRPr>
                    </a:p>
                  </a:txBody>
                  <a:tcPr marL="48841" marR="48841"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756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5/27/2025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351504231"/>
              </p:ext>
            </p:extLst>
          </p:nvPr>
        </p:nvGraphicFramePr>
        <p:xfrm>
          <a:off x="872271" y="1163102"/>
          <a:ext cx="10608529" cy="4524243"/>
        </p:xfrm>
        <a:graphic>
          <a:graphicData uri="http://schemas.openxmlformats.org/drawingml/2006/table">
            <a:tbl>
              <a:tblPr firstRow="1" firstCol="1" bandRow="1">
                <a:tableStyleId>{5940675A-B579-460E-94D1-54222C63F5DA}</a:tableStyleId>
              </a:tblPr>
              <a:tblGrid>
                <a:gridCol w="704554">
                  <a:extLst>
                    <a:ext uri="{9D8B030D-6E8A-4147-A177-3AD203B41FA5}">
                      <a16:colId xmlns:a16="http://schemas.microsoft.com/office/drawing/2014/main" val="20000"/>
                    </a:ext>
                  </a:extLst>
                </a:gridCol>
                <a:gridCol w="3210462">
                  <a:extLst>
                    <a:ext uri="{9D8B030D-6E8A-4147-A177-3AD203B41FA5}">
                      <a16:colId xmlns:a16="http://schemas.microsoft.com/office/drawing/2014/main" val="20001"/>
                    </a:ext>
                  </a:extLst>
                </a:gridCol>
                <a:gridCol w="2461446">
                  <a:extLst>
                    <a:ext uri="{9D8B030D-6E8A-4147-A177-3AD203B41FA5}">
                      <a16:colId xmlns:a16="http://schemas.microsoft.com/office/drawing/2014/main" val="20002"/>
                    </a:ext>
                  </a:extLst>
                </a:gridCol>
                <a:gridCol w="4232067">
                  <a:extLst>
                    <a:ext uri="{9D8B030D-6E8A-4147-A177-3AD203B41FA5}">
                      <a16:colId xmlns:a16="http://schemas.microsoft.com/office/drawing/2014/main" val="20003"/>
                    </a:ext>
                  </a:extLst>
                </a:gridCol>
              </a:tblGrid>
              <a:tr h="441424">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extLst>
                  <a:ext uri="{0D108BD9-81ED-4DB2-BD59-A6C34878D82A}">
                    <a16:rowId xmlns:a16="http://schemas.microsoft.com/office/drawing/2014/main" val="10000"/>
                  </a:ext>
                </a:extLst>
              </a:tr>
              <a:tr h="1236220">
                <a:tc>
                  <a:txBody>
                    <a:bodyPr/>
                    <a:lstStyle/>
                    <a:p>
                      <a:pPr algn="ctr"/>
                      <a:r>
                        <a:rPr lang="en-IN" dirty="0">
                          <a:latin typeface="Times New Roman" panose="02020603050405020304" pitchFamily="18" charset="0"/>
                          <a:cs typeface="Times New Roman" panose="02020603050405020304" pitchFamily="18" charset="0"/>
                        </a:rPr>
                        <a:t>9.</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Water Quality Monitoring and Waste Management using </a:t>
                      </a:r>
                      <a:r>
                        <a:rPr lang="en-US" dirty="0" err="1">
                          <a:latin typeface="Times New Roman" panose="02020603050405020304" pitchFamily="18" charset="0"/>
                          <a:cs typeface="Times New Roman" panose="02020603050405020304" pitchFamily="18" charset="0"/>
                        </a:rPr>
                        <a:t>IoT</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a:latin typeface="Times New Roman" panose="02020603050405020304" pitchFamily="18" charset="0"/>
                          <a:cs typeface="Times New Roman" panose="02020603050405020304" pitchFamily="18" charset="0"/>
                        </a:rPr>
                        <a:t>Maneesha</a:t>
                      </a:r>
                      <a:r>
                        <a:rPr lang="en-IN" dirty="0">
                          <a:latin typeface="Times New Roman" panose="02020603050405020304" pitchFamily="18" charset="0"/>
                          <a:cs typeface="Times New Roman" panose="02020603050405020304" pitchFamily="18" charset="0"/>
                        </a:rPr>
                        <a:t> V. Ramesh, </a:t>
                      </a:r>
                      <a:r>
                        <a:rPr lang="en-IN" dirty="0" err="1">
                          <a:latin typeface="Times New Roman" panose="02020603050405020304" pitchFamily="18" charset="0"/>
                          <a:cs typeface="Times New Roman" panose="02020603050405020304" pitchFamily="18" charset="0"/>
                        </a:rPr>
                        <a:t>Nibi</a:t>
                      </a:r>
                      <a:r>
                        <a:rPr lang="en-IN" dirty="0">
                          <a:latin typeface="Times New Roman" panose="02020603050405020304" pitchFamily="18" charset="0"/>
                          <a:cs typeface="Times New Roman" panose="02020603050405020304" pitchFamily="18" charset="0"/>
                        </a:rPr>
                        <a:t> K. V, </a:t>
                      </a:r>
                      <a:r>
                        <a:rPr lang="en-IN" dirty="0" err="1">
                          <a:latin typeface="Times New Roman" panose="02020603050405020304" pitchFamily="18" charset="0"/>
                          <a:cs typeface="Times New Roman" panose="02020603050405020304" pitchFamily="18" charset="0"/>
                        </a:rPr>
                        <a:t>Renjith</a:t>
                      </a:r>
                      <a:r>
                        <a:rPr lang="en-IN" dirty="0">
                          <a:latin typeface="Times New Roman" panose="02020603050405020304" pitchFamily="18" charset="0"/>
                          <a:cs typeface="Times New Roman" panose="02020603050405020304" pitchFamily="18" charset="0"/>
                        </a:rPr>
                        <a:t> Mohan, </a:t>
                      </a:r>
                      <a:r>
                        <a:rPr lang="en-IN" dirty="0" err="1">
                          <a:latin typeface="Times New Roman" panose="02020603050405020304" pitchFamily="18" charset="0"/>
                          <a:cs typeface="Times New Roman" panose="02020603050405020304" pitchFamily="18" charset="0"/>
                        </a:rPr>
                        <a:t>Anupama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Kurup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Aiswarya</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Arsha</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Sarang</a:t>
                      </a:r>
                      <a:r>
                        <a:rPr lang="en-IN" dirty="0">
                          <a:latin typeface="Times New Roman" panose="02020603050405020304" pitchFamily="18" charset="0"/>
                          <a:cs typeface="Times New Roman" panose="02020603050405020304" pitchFamily="18" charset="0"/>
                        </a:rPr>
                        <a:t> P. R</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This study presents an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-based solution for monitoring water quality and waste management in </a:t>
                      </a:r>
                      <a:r>
                        <a:rPr lang="en-US" dirty="0" err="1">
                          <a:latin typeface="Times New Roman" panose="02020603050405020304" pitchFamily="18" charset="0"/>
                          <a:cs typeface="Times New Roman" panose="02020603050405020304" pitchFamily="18" charset="0"/>
                        </a:rPr>
                        <a:t>Pettipalam</a:t>
                      </a:r>
                      <a:r>
                        <a:rPr lang="en-US" dirty="0">
                          <a:latin typeface="Times New Roman" panose="02020603050405020304" pitchFamily="18" charset="0"/>
                          <a:cs typeface="Times New Roman" panose="02020603050405020304" pitchFamily="18" charset="0"/>
                        </a:rPr>
                        <a:t> Colony, Kerala, India. The research highlights environmental contamination issues due to waste dumping and proposes an integrated sensor system to monitor pollutants in water and soil. </a:t>
                      </a:r>
                      <a:endParaRPr lang="en-IN" dirty="0">
                        <a:latin typeface="Times New Roman" panose="02020603050405020304" pitchFamily="18" charset="0"/>
                        <a:cs typeface="Times New Roman" panose="02020603050405020304" pitchFamily="18" charset="0"/>
                      </a:endParaRPr>
                    </a:p>
                  </a:txBody>
                  <a:tcPr marL="48841" marR="48841" marT="0" marB="0"/>
                </a:tc>
                <a:extLst>
                  <a:ext uri="{0D108BD9-81ED-4DB2-BD59-A6C34878D82A}">
                    <a16:rowId xmlns:a16="http://schemas.microsoft.com/office/drawing/2014/main" val="10001"/>
                  </a:ext>
                </a:extLst>
              </a:tr>
              <a:tr h="2162579">
                <a:tc>
                  <a:txBody>
                    <a:bodyPr/>
                    <a:lstStyle/>
                    <a:p>
                      <a:pPr algn="ctr"/>
                      <a:r>
                        <a:rPr lang="en-IN" dirty="0">
                          <a:latin typeface="Times New Roman" panose="02020603050405020304" pitchFamily="18" charset="0"/>
                          <a:cs typeface="Times New Roman" panose="02020603050405020304" pitchFamily="18" charset="0"/>
                        </a:rPr>
                        <a:t>10.</a:t>
                      </a: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Educational Plans and Programs for Digital Competence: A Geographical Analysis From an Educational Equity Perspective</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a:latin typeface="Times New Roman" panose="02020603050405020304" pitchFamily="18" charset="0"/>
                          <a:cs typeface="Times New Roman" panose="02020603050405020304" pitchFamily="18" charset="0"/>
                        </a:rPr>
                        <a:t>Almudena</a:t>
                      </a:r>
                      <a:r>
                        <a:rPr lang="en-IN" dirty="0">
                          <a:latin typeface="Times New Roman" panose="02020603050405020304" pitchFamily="18" charset="0"/>
                          <a:cs typeface="Times New Roman" panose="02020603050405020304" pitchFamily="18" charset="0"/>
                        </a:rPr>
                        <a:t> Alonso-</a:t>
                      </a:r>
                      <a:r>
                        <a:rPr lang="en-IN" dirty="0" err="1">
                          <a:latin typeface="Times New Roman" panose="02020603050405020304" pitchFamily="18" charset="0"/>
                          <a:cs typeface="Times New Roman" panose="02020603050405020304" pitchFamily="18" charset="0"/>
                        </a:rPr>
                        <a:t>Ferreiro</a:t>
                      </a:r>
                      <a:r>
                        <a:rPr lang="en-IN" dirty="0">
                          <a:latin typeface="Times New Roman" panose="02020603050405020304" pitchFamily="18" charset="0"/>
                          <a:cs typeface="Times New Roman" panose="02020603050405020304" pitchFamily="18" charset="0"/>
                        </a:rPr>
                        <a:t>, Fernando </a:t>
                      </a:r>
                      <a:r>
                        <a:rPr lang="en-IN" dirty="0" err="1">
                          <a:latin typeface="Times New Roman" panose="02020603050405020304" pitchFamily="18" charset="0"/>
                          <a:cs typeface="Times New Roman" panose="02020603050405020304" pitchFamily="18" charset="0"/>
                        </a:rPr>
                        <a:t>Fraga</a:t>
                      </a:r>
                      <a:r>
                        <a:rPr lang="en-IN" dirty="0">
                          <a:latin typeface="Times New Roman" panose="02020603050405020304" pitchFamily="18" charset="0"/>
                          <a:cs typeface="Times New Roman" panose="02020603050405020304" pitchFamily="18" charset="0"/>
                        </a:rPr>
                        <a:t>-Varela, Paola </a:t>
                      </a:r>
                      <a:r>
                        <a:rPr lang="en-IN" dirty="0" err="1">
                          <a:latin typeface="Times New Roman" panose="02020603050405020304" pitchFamily="18" charset="0"/>
                          <a:cs typeface="Times New Roman" panose="02020603050405020304" pitchFamily="18" charset="0"/>
                        </a:rPr>
                        <a:t>Guimeráns</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a:latin typeface="Times New Roman" panose="02020603050405020304" pitchFamily="18" charset="0"/>
                          <a:cs typeface="Times New Roman" panose="02020603050405020304" pitchFamily="18" charset="0"/>
                        </a:rPr>
                        <a:t>This study examines the integration of digital competence programs in public schools in Galicia, Spain, using a mixed-methods approach. It analyzes 18 educational initiatives and their impact on student digital skills and educational equity.</a:t>
                      </a:r>
                      <a:endParaRPr lang="en-IN" dirty="0">
                        <a:latin typeface="Times New Roman" panose="02020603050405020304" pitchFamily="18" charset="0"/>
                        <a:cs typeface="Times New Roman" panose="02020603050405020304" pitchFamily="18" charset="0"/>
                      </a:endParaRPr>
                    </a:p>
                  </a:txBody>
                  <a:tcPr marL="48841" marR="48841"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401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Method Drawbacks</a:t>
            </a:r>
          </a:p>
        </p:txBody>
      </p:sp>
      <p:sp>
        <p:nvSpPr>
          <p:cNvPr id="3" name="Content Placeholder 2"/>
          <p:cNvSpPr>
            <a:spLocks noGrp="1"/>
          </p:cNvSpPr>
          <p:nvPr>
            <p:ph idx="1"/>
          </p:nvPr>
        </p:nvSpPr>
        <p:spPr>
          <a:xfrm>
            <a:off x="812800" y="1091485"/>
            <a:ext cx="10668000" cy="4952997"/>
          </a:xfrm>
        </p:spPr>
        <p:txBody>
          <a:bodyPr/>
          <a:lstStyle/>
          <a:p>
            <a:pPr marL="0" indent="0" algn="just">
              <a:buNone/>
            </a:pPr>
            <a:r>
              <a:rPr lang="en-US" dirty="0">
                <a:latin typeface="Times New Roman" panose="02020603050405020304" pitchFamily="18" charset="0"/>
                <a:cs typeface="Times New Roman" panose="02020603050405020304" pitchFamily="18" charset="0"/>
              </a:rPr>
              <a:t>Current mobility prediction methods, such as Markov models, struggle with users who exhibit irregular movement patterns. While time-based Markov models perform well for individuals with predictable behaviors, they fail to provide accurate predictions for those who move randomly. Additionally, noise in data collected from mobile networks significantly impacts prediction accuracy, making reliable mobility analysis a challenge.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integration of data-driven and theory-driven research faces several challenges, including differences in foundational assumptions that complicate their reconciliation. Selecting suitable data and analytical techniques for theory validation remains a complex task. Furthermore, while data-driven approaches excel at problem-solving, they often lack theoretical depth, leaving gaps in understanding.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66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Method Drawbacks</a:t>
            </a:r>
          </a:p>
        </p:txBody>
      </p:sp>
      <p:sp>
        <p:nvSpPr>
          <p:cNvPr id="3" name="Content Placeholder 2"/>
          <p:cNvSpPr>
            <a:spLocks noGrp="1"/>
          </p:cNvSpPr>
          <p:nvPr>
            <p:ph idx="1"/>
          </p:nvPr>
        </p:nvSpPr>
        <p:spPr>
          <a:xfrm>
            <a:off x="812800" y="1104365"/>
            <a:ext cx="10668000" cy="4952997"/>
          </a:xfrm>
        </p:spPr>
        <p:txBody>
          <a:bodyPr/>
          <a:lstStyle/>
          <a:p>
            <a:pPr marL="0" indent="0" algn="just">
              <a:buNone/>
            </a:pPr>
            <a:r>
              <a:rPr lang="en-US" dirty="0">
                <a:latin typeface="Times New Roman" panose="02020603050405020304" pitchFamily="18" charset="0"/>
                <a:cs typeface="Times New Roman" panose="02020603050405020304" pitchFamily="18" charset="0"/>
              </a:rPr>
              <a:t>Data privacy concerns and inconsistencies in data formats further hinder collaboration and data-sharing efforts among researchers. Digital competence programs in public schools suffer from uneven adoption, leading to educational inequities. Many schools either lack participation in these initiatives or fail to integrate them effectively into their curriculum. Additionally, there is limited clarity on the actual learning outcomes achieved through these programs, raising concerns about their overall impact on digital literacy development.</a:t>
            </a:r>
          </a:p>
        </p:txBody>
      </p:sp>
    </p:spTree>
    <p:extLst>
      <p:ext uri="{BB962C8B-B14F-4D97-AF65-F5344CB8AC3E}">
        <p14:creationId xmlns:p14="http://schemas.microsoft.com/office/powerpoint/2010/main" val="296112930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129</TotalTime>
  <Words>1964</Words>
  <Application>Microsoft Office PowerPoint</Application>
  <PresentationFormat>Widescreen</PresentationFormat>
  <Paragraphs>180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Times New Roman</vt:lpstr>
      <vt:lpstr>Verdana</vt:lpstr>
      <vt:lpstr>Wingdings</vt:lpstr>
      <vt:lpstr>Bioinformatics</vt:lpstr>
      <vt:lpstr>Analytics based on Govt. Land Information System (GLIS) Data</vt:lpstr>
      <vt:lpstr>Introduction</vt:lpstr>
      <vt:lpstr>Literature Review</vt:lpstr>
      <vt:lpstr>Literature Review</vt:lpstr>
      <vt:lpstr>Literature Review</vt:lpstr>
      <vt:lpstr>Literature Review</vt:lpstr>
      <vt:lpstr>Literature Review</vt:lpstr>
      <vt:lpstr>Existing Method Drawbacks</vt:lpstr>
      <vt:lpstr>Existing Method Drawbacks</vt:lpstr>
      <vt:lpstr>Proposed Methodology</vt:lpstr>
      <vt:lpstr>Proposed Methodology</vt:lpstr>
      <vt:lpstr>Proposed Methodology</vt:lpstr>
      <vt:lpstr>Objectives</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GOVARDHAN K</cp:lastModifiedBy>
  <cp:revision>29</cp:revision>
  <dcterms:created xsi:type="dcterms:W3CDTF">2023-03-16T03:26:27Z</dcterms:created>
  <dcterms:modified xsi:type="dcterms:W3CDTF">2025-05-27T16:07:34Z</dcterms:modified>
</cp:coreProperties>
</file>