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79" r:id="rId5"/>
    <p:sldId id="280" r:id="rId6"/>
    <p:sldId id="281" r:id="rId7"/>
    <p:sldId id="259" r:id="rId8"/>
    <p:sldId id="260" r:id="rId9"/>
    <p:sldId id="261" r:id="rId10"/>
    <p:sldId id="282" r:id="rId11"/>
    <p:sldId id="275" r:id="rId12"/>
    <p:sldId id="277" r:id="rId13"/>
    <p:sldId id="283" r:id="rId14"/>
    <p:sldId id="262" r:id="rId15"/>
    <p:sldId id="263" r:id="rId16"/>
    <p:sldId id="264" r:id="rId17"/>
    <p:sldId id="265" r:id="rId18"/>
    <p:sldId id="274"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3" d="100"/>
          <a:sy n="93" d="100"/>
        </p:scale>
        <p:origin x="14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27-05-2025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27/05/2025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27/05/2025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27/05/2025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27/05/2025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27/05/2025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27/05/2025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27/05/2025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16563"/>
            <a:ext cx="10363200" cy="962898"/>
          </a:xfrm>
          <a:prstGeom prst="rect">
            <a:avLst/>
          </a:prstGeom>
          <a:noFill/>
          <a:ln>
            <a:noFill/>
          </a:ln>
        </p:spPr>
        <p:txBody>
          <a:bodyPr spcFirstLastPara="1" wrap="square" lIns="91425" tIns="45700" rIns="91425" bIns="45700" anchor="ctr" anchorCtr="0">
            <a:noAutofit/>
          </a:bodyPr>
          <a:lstStyle/>
          <a:p>
            <a:pPr lvl="0" algn="ctr">
              <a:spcBef>
                <a:spcPts val="0"/>
              </a:spcBef>
              <a:buClr>
                <a:srgbClr val="17365D"/>
              </a:buClr>
              <a:buSzPts val="2800"/>
            </a:pPr>
            <a:r>
              <a:rPr lang="en-US" dirty="0">
                <a:latin typeface="Times New Roman" panose="02020603050405020304" pitchFamily="18" charset="0"/>
                <a:cs typeface="Times New Roman" panose="02020603050405020304" pitchFamily="18" charset="0"/>
                <a:sym typeface="+mn-ea"/>
              </a:rPr>
              <a:t>Analytics based on Govt. Land Information System (GLIS) Data</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547465" y="2109635"/>
            <a:ext cx="3970500" cy="43835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429096" y="2513340"/>
          <a:ext cx="5418675" cy="236837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23442">
                <a:tc>
                  <a:txBody>
                    <a:bodyPr/>
                    <a:lstStyle/>
                    <a:p>
                      <a:pPr marL="0" marR="0" lvl="1" indent="0" algn="ctr" rtl="0">
                        <a:spcBef>
                          <a:spcPts val="0"/>
                        </a:spcBef>
                        <a:spcAft>
                          <a:spcPts val="0"/>
                        </a:spcAft>
                        <a:buNone/>
                      </a:pPr>
                      <a:r>
                        <a:rPr lang="en-GB" sz="1800" b="1" u="none" strike="noStrike" cap="none" dirty="0">
                          <a:solidFill>
                            <a:srgbClr val="17365D"/>
                          </a:solidFill>
                        </a:rPr>
                        <a:t> 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   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00520">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005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005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005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4005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lvl="0">
              <a:spcBef>
                <a:spcPts val="340"/>
              </a:spcBef>
              <a:buClr>
                <a:srgbClr val="17365D"/>
              </a:buClr>
              <a:buSzPts val="1700"/>
            </a:pPr>
            <a:r>
              <a:rPr lang="en-US" sz="1700"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Professor</a:t>
            </a:r>
            <a:endParaRPr lang="en-US" sz="1600" dirty="0">
              <a:latin typeface="Cambria" panose="02040503050406030204" pitchFamily="18" charset="0"/>
              <a:ea typeface="Cambria" panose="02040503050406030204" pitchFamily="18" charset="0"/>
            </a:endParaRPr>
          </a:p>
          <a:p>
            <a:pPr lvl="0">
              <a:spcBef>
                <a:spcPts val="340"/>
              </a:spcBef>
              <a:buClr>
                <a:srgbClr val="17365D"/>
              </a:buClr>
              <a:buSzPts val="1700"/>
            </a:pPr>
            <a:r>
              <a:rPr lang="en-US" sz="1700"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lang="en-US" sz="1600" dirty="0">
              <a:latin typeface="Cambria" panose="02040503050406030204" pitchFamily="18" charset="0"/>
              <a:ea typeface="Cambria" panose="02040503050406030204" pitchFamily="18" charset="0"/>
            </a:endParaRPr>
          </a:p>
          <a:p>
            <a:pPr lvl="0">
              <a:spcBef>
                <a:spcPts val="340"/>
              </a:spcBef>
              <a:buClr>
                <a:srgbClr val="17365D"/>
              </a:buClr>
              <a:buSzPts val="1700"/>
            </a:pPr>
            <a:r>
              <a:rPr lang="en-US" sz="1700"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PSCS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VIVA - VOCE</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547465" y="4700789"/>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endParaRPr lang="en-US"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a:buClr>
                <a:srgbClr val="17365D"/>
              </a:buClr>
              <a:buSzPct val="100000"/>
            </a:pPr>
            <a:r>
              <a:rPr lang="en-US"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b="1" dirty="0" err="1">
                <a:latin typeface="Cambria" panose="02040503050406030204" pitchFamily="18" charset="0"/>
                <a:ea typeface="Cambria" panose="02040503050406030204" pitchFamily="18" charset="0"/>
                <a:cs typeface="Verdana" panose="020B0604030504040204"/>
                <a:sym typeface="Verdana" panose="020B0604030504040204"/>
              </a:rPr>
              <a:t>B.Tech</a:t>
            </a:r>
            <a:endParaRPr lang="en-US"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b="1" dirty="0" err="1">
                <a:latin typeface="Cambria" panose="02040503050406030204" pitchFamily="18" charset="0"/>
                <a:ea typeface="Cambria" panose="02040503050406030204" pitchFamily="18" charset="0"/>
                <a:cs typeface="Verdana" panose="020B0604030504040204"/>
                <a:sym typeface="Verdana" panose="020B0604030504040204"/>
              </a:rPr>
              <a:t>Dr.Zafar</a:t>
            </a:r>
            <a:r>
              <a:rPr lang="en-US" b="1" dirty="0">
                <a:latin typeface="Cambria" panose="02040503050406030204" pitchFamily="18" charset="0"/>
                <a:ea typeface="Cambria" panose="02040503050406030204" pitchFamily="18" charset="0"/>
                <a:cs typeface="Verdana" panose="020B0604030504040204"/>
                <a:sym typeface="Verdana" panose="020B0604030504040204"/>
              </a:rPr>
              <a:t> Ali Khan</a:t>
            </a:r>
            <a:endParaRPr lang="en-US"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System design and Implementation</a:t>
            </a:r>
          </a:p>
        </p:txBody>
      </p:sp>
      <p:sp>
        <p:nvSpPr>
          <p:cNvPr id="10" name="Rectangle 4"/>
          <p:cNvSpPr>
            <a:spLocks noGrp="1" noChangeArrowheads="1"/>
          </p:cNvSpPr>
          <p:nvPr>
            <p:ph idx="1"/>
          </p:nvPr>
        </p:nvSpPr>
        <p:spPr bwMode="auto">
          <a:xfrm>
            <a:off x="812800" y="1608296"/>
            <a:ext cx="10668000" cy="3796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just">
              <a:buFont typeface="Wingdings" panose="05000000000000000000" pitchFamily="2" charset="2"/>
              <a:buChar char="Ø"/>
            </a:pPr>
            <a:r>
              <a:rPr lang="en-US" altLang="en-GB" sz="2800" dirty="0">
                <a:latin typeface="Cambria" panose="02040503050406030204" pitchFamily="18" charset="0"/>
                <a:ea typeface="Cambria" panose="02040503050406030204" pitchFamily="18" charset="0"/>
              </a:rPr>
              <a:t>Frontend &amp; Backend: Developed using Next.js for UI and Node.js with Express.js for API communication.</a:t>
            </a:r>
          </a:p>
          <a:p>
            <a:pPr algn="just">
              <a:buFont typeface="Wingdings" panose="05000000000000000000" pitchFamily="2" charset="2"/>
              <a:buChar char="Ø"/>
            </a:pPr>
            <a:r>
              <a:rPr lang="en-US" altLang="en-GB" sz="2800" dirty="0">
                <a:latin typeface="Cambria" panose="02040503050406030204" pitchFamily="18" charset="0"/>
                <a:ea typeface="Cambria" panose="02040503050406030204" pitchFamily="18" charset="0"/>
              </a:rPr>
              <a:t>Machine Learning Model: Implements Na</a:t>
            </a:r>
            <a:r>
              <a:rPr lang="en-US" altLang="en-US" sz="2800" dirty="0">
                <a:latin typeface="Cambria" panose="02040503050406030204" pitchFamily="18" charset="0"/>
                <a:ea typeface="Cambria" panose="02040503050406030204" pitchFamily="18" charset="0"/>
              </a:rPr>
              <a:t>ï</a:t>
            </a:r>
            <a:r>
              <a:rPr lang="en-US" altLang="en-GB" sz="2800" dirty="0">
                <a:latin typeface="Cambria" panose="02040503050406030204" pitchFamily="18" charset="0"/>
                <a:ea typeface="Cambria" panose="02040503050406030204" pitchFamily="18" charset="0"/>
              </a:rPr>
              <a:t>ve Bayes, SVM, or LSTM for sentiment classification with TF-IDF &amp; word embeddings.</a:t>
            </a:r>
          </a:p>
          <a:p>
            <a:pPr algn="just">
              <a:buFont typeface="Wingdings" panose="05000000000000000000" pitchFamily="2" charset="2"/>
              <a:buChar char="Ø"/>
            </a:pPr>
            <a:r>
              <a:rPr lang="en-US" altLang="en-GB" sz="2800" dirty="0">
                <a:latin typeface="Cambria" panose="02040503050406030204" pitchFamily="18" charset="0"/>
                <a:ea typeface="Cambria" panose="02040503050406030204" pitchFamily="18" charset="0"/>
              </a:rPr>
              <a:t>Data Processing &amp; Analysis: Collects, cleans, and transforms social media data for sentiment prediction.</a:t>
            </a:r>
          </a:p>
          <a:p>
            <a:pPr algn="just">
              <a:buFont typeface="Wingdings" panose="05000000000000000000" pitchFamily="2" charset="2"/>
              <a:buChar char="Ø"/>
            </a:pPr>
            <a:r>
              <a:rPr lang="en-US" altLang="en-GB" sz="2800" dirty="0">
                <a:latin typeface="Cambria" panose="02040503050406030204" pitchFamily="18" charset="0"/>
                <a:ea typeface="Cambria" panose="02040503050406030204" pitchFamily="18" charset="0"/>
              </a:rPr>
              <a:t>Visualization &amp; Reporting: Displays sentiment trends through interactive dashboards, charts, and reports for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Architecture</a:t>
            </a:r>
            <a:endParaRPr lang="en-IN" dirty="0">
              <a:latin typeface="Cambria" panose="02040503050406030204" pitchFamily="18" charset="0"/>
              <a:ea typeface="Cambria" panose="02040503050406030204" pitchFamily="18" charset="0"/>
            </a:endParaRPr>
          </a:p>
        </p:txBody>
      </p:sp>
      <p:sp>
        <p:nvSpPr>
          <p:cNvPr id="5" name="Rectangle 2"/>
          <p:cNvSpPr>
            <a:spLocks noGrp="1" noChangeArrowheads="1"/>
          </p:cNvSpPr>
          <p:nvPr>
            <p:ph idx="1"/>
          </p:nvPr>
        </p:nvSpPr>
        <p:spPr bwMode="auto">
          <a:xfrm>
            <a:off x="812800" y="935355"/>
            <a:ext cx="10782935" cy="540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R="0" lvl="0" algn="l" defTabSz="914400" rtl="0" eaLnBrk="0" fontAlgn="base" latinLnBrk="0" hangingPunct="0">
              <a:lnSpc>
                <a:spcPct val="100000"/>
              </a:lnSpc>
              <a:spcBef>
                <a:spcPct val="0"/>
              </a:spcBef>
              <a:spcAft>
                <a:spcPct val="0"/>
              </a:spcAft>
              <a:buClrTx/>
              <a:buSzTx/>
              <a:buFont typeface="Wingdings" panose="05000000000000000000" charset="0"/>
              <a:buChar char="Ø"/>
            </a:pPr>
            <a:r>
              <a:rPr kumimoji="0" lang="en-US" altLang="en-GB" sz="2600"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Data Layer: Collects and preprocesses social media data, removing noise, stopwords, and special characters to ensure clean input.</a:t>
            </a:r>
          </a:p>
          <a:p>
            <a:pPr marR="0" lvl="0" algn="l" defTabSz="914400" rtl="0" eaLnBrk="0" fontAlgn="base" latinLnBrk="0" hangingPunct="0">
              <a:lnSpc>
                <a:spcPct val="100000"/>
              </a:lnSpc>
              <a:spcBef>
                <a:spcPct val="0"/>
              </a:spcBef>
              <a:spcAft>
                <a:spcPct val="0"/>
              </a:spcAft>
              <a:buClrTx/>
              <a:buSzTx/>
              <a:buFont typeface="Wingdings" panose="05000000000000000000" charset="0"/>
              <a:buChar char="Ø"/>
            </a:pPr>
            <a:endParaRPr kumimoji="0" lang="en-US" altLang="en-GB" sz="2600"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charset="0"/>
              <a:buChar char="Ø"/>
            </a:pPr>
            <a:r>
              <a:rPr kumimoji="0" lang="en-US" altLang="en-GB" sz="2600"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Machine Learning Layer: Uses TF-IDF, word embeddings, and ML models (Na</a:t>
            </a:r>
            <a:r>
              <a:rPr kumimoji="0" lang="en-US" altLang="en-US" sz="2600"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ï</a:t>
            </a:r>
            <a:r>
              <a:rPr kumimoji="0" lang="en-US" altLang="en-GB" sz="2600"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ve Bayes, SVM, LSTM) to classify sentiment as positive, negative, or neutral.</a:t>
            </a:r>
          </a:p>
          <a:p>
            <a:pPr marR="0" lvl="0" algn="l" defTabSz="914400" rtl="0" eaLnBrk="0" fontAlgn="base" latinLnBrk="0" hangingPunct="0">
              <a:lnSpc>
                <a:spcPct val="100000"/>
              </a:lnSpc>
              <a:spcBef>
                <a:spcPct val="0"/>
              </a:spcBef>
              <a:spcAft>
                <a:spcPct val="0"/>
              </a:spcAft>
              <a:buClrTx/>
              <a:buSzTx/>
              <a:buFont typeface="Wingdings" panose="05000000000000000000" charset="0"/>
              <a:buChar char="Ø"/>
            </a:pPr>
            <a:endParaRPr kumimoji="0" lang="en-US" altLang="en-GB" sz="2600"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charset="0"/>
              <a:buChar char="Ø"/>
            </a:pPr>
            <a:r>
              <a:rPr kumimoji="0" lang="en-US" altLang="en-GB" sz="2600"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Backend Layer: Built with Django REST Framework, it processes requests, manages data flow, and interacts with ML models for real-time predictions.</a:t>
            </a:r>
          </a:p>
          <a:p>
            <a:pPr marR="0" lvl="0" algn="l" defTabSz="914400" rtl="0" eaLnBrk="0" fontAlgn="base" latinLnBrk="0" hangingPunct="0">
              <a:lnSpc>
                <a:spcPct val="100000"/>
              </a:lnSpc>
              <a:spcBef>
                <a:spcPct val="0"/>
              </a:spcBef>
              <a:spcAft>
                <a:spcPct val="0"/>
              </a:spcAft>
              <a:buClrTx/>
              <a:buSzTx/>
              <a:buFont typeface="Wingdings" panose="05000000000000000000" charset="0"/>
              <a:buChar char="Ø"/>
            </a:pPr>
            <a:endParaRPr kumimoji="0" lang="en-US" altLang="en-GB" sz="2600"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charset="0"/>
              <a:buChar char="Ø"/>
            </a:pPr>
            <a:r>
              <a:rPr kumimoji="0" lang="en-US" altLang="en-GB" sz="2600"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Visualization Layer: Displays sentiment analysis results through interactive dashboards, charts, and reports for decision-making.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Hardware/software components</a:t>
            </a:r>
            <a:endParaRPr lang="en-IN" dirty="0">
              <a:latin typeface="Cambria" panose="02040503050406030204" pitchFamily="18" charset="0"/>
              <a:ea typeface="Cambria" panose="02040503050406030204" pitchFamily="18" charset="0"/>
            </a:endParaRPr>
          </a:p>
        </p:txBody>
      </p:sp>
      <p:sp>
        <p:nvSpPr>
          <p:cNvPr id="5" name="Rectangle 2"/>
          <p:cNvSpPr>
            <a:spLocks noGrp="1" noChangeArrowheads="1"/>
          </p:cNvSpPr>
          <p:nvPr>
            <p:ph idx="1"/>
          </p:nvPr>
        </p:nvSpPr>
        <p:spPr bwMode="auto">
          <a:xfrm>
            <a:off x="812800" y="1109980"/>
            <a:ext cx="10520680" cy="5161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lang="en-US" altLang="en-GB" sz="2600" dirty="0">
                <a:latin typeface="Times New Roman" panose="02020603050405020304" pitchFamily="18" charset="0"/>
                <a:ea typeface="Cambria" panose="02040503050406030204" pitchFamily="18" charset="0"/>
                <a:cs typeface="Times New Roman" panose="02020603050405020304" pitchFamily="18" charset="0"/>
              </a:rPr>
              <a:t>Hardware Requirements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lang="en-US" altLang="en-GB" sz="2600" dirty="0">
                <a:latin typeface="Times New Roman" panose="02020603050405020304" pitchFamily="18" charset="0"/>
                <a:ea typeface="Cambria" panose="02040503050406030204" pitchFamily="18" charset="0"/>
                <a:cs typeface="Times New Roman" panose="02020603050405020304" pitchFamily="18" charset="0"/>
              </a:rPr>
              <a:t>Processor: Intel i5/i7 (or equivalent) with at least 2.5 GHz clock speed.</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lang="en-US" altLang="en-GB" sz="2600" dirty="0">
                <a:latin typeface="Times New Roman" panose="02020603050405020304" pitchFamily="18" charset="0"/>
                <a:ea typeface="Cambria" panose="02040503050406030204" pitchFamily="18" charset="0"/>
                <a:cs typeface="Times New Roman" panose="02020603050405020304" pitchFamily="18" charset="0"/>
              </a:rPr>
              <a:t>RAM: Minimum 8GB (Recommended 16GB for large-scale processing).</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lang="en-US" altLang="en-GB" sz="2600" dirty="0">
                <a:latin typeface="Times New Roman" panose="02020603050405020304" pitchFamily="18" charset="0"/>
                <a:ea typeface="Cambria" panose="02040503050406030204" pitchFamily="18" charset="0"/>
                <a:cs typeface="Times New Roman" panose="02020603050405020304" pitchFamily="18" charset="0"/>
              </a:rPr>
              <a:t>Storage: At least 256GB SSD (Recommended 512GB+ for handling datasets).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lang="en-US" altLang="en-GB" sz="2600" dirty="0">
                <a:latin typeface="Times New Roman" panose="02020603050405020304" pitchFamily="18" charset="0"/>
                <a:ea typeface="Cambria" panose="02040503050406030204" pitchFamily="18" charset="0"/>
                <a:cs typeface="Times New Roman" panose="02020603050405020304" pitchFamily="18" charset="0"/>
              </a:rPr>
              <a:t>GPU (Optional): NVIDIA GPU for deep learning-based sentiment analysis.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lang="en-US" altLang="en-GB" sz="2600" dirty="0">
                <a:latin typeface="Times New Roman" panose="02020603050405020304" pitchFamily="18" charset="0"/>
                <a:ea typeface="Cambria" panose="02040503050406030204" pitchFamily="18" charset="0"/>
                <a:cs typeface="Times New Roman" panose="02020603050405020304" pitchFamily="18" charset="0"/>
              </a:rPr>
              <a:t>Internet Connection: Required for API integration and cloud-based deployments.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Hardware/software components</a:t>
            </a:r>
            <a:endParaRPr lang="en-IN" dirty="0">
              <a:latin typeface="Cambria" panose="02040503050406030204" pitchFamily="18" charset="0"/>
              <a:ea typeface="Cambria" panose="02040503050406030204" pitchFamily="18" charset="0"/>
            </a:endParaRPr>
          </a:p>
        </p:txBody>
      </p:sp>
      <p:sp>
        <p:nvSpPr>
          <p:cNvPr id="5" name="Rectangle 2"/>
          <p:cNvSpPr>
            <a:spLocks noGrp="1" noChangeArrowheads="1"/>
          </p:cNvSpPr>
          <p:nvPr>
            <p:ph idx="1"/>
          </p:nvPr>
        </p:nvSpPr>
        <p:spPr bwMode="auto">
          <a:xfrm>
            <a:off x="886496" y="1291389"/>
            <a:ext cx="10520608" cy="4398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just">
              <a:buFont typeface="Wingdings" panose="05000000000000000000" pitchFamily="2" charset="2"/>
              <a:buChar char="Ø"/>
            </a:pPr>
            <a:r>
              <a:rPr lang="en-US" altLang="en-GB" sz="2800" dirty="0">
                <a:latin typeface="Times New Roman" panose="02020603050405020304" pitchFamily="18" charset="0"/>
                <a:ea typeface="Cambria" panose="02040503050406030204" pitchFamily="18" charset="0"/>
                <a:cs typeface="Times New Roman" panose="02020603050405020304" pitchFamily="18" charset="0"/>
              </a:rPr>
              <a:t>OS: Windows 10/11, macOS, or Linux (Ubuntu recommended).</a:t>
            </a:r>
          </a:p>
          <a:p>
            <a:pPr algn="just">
              <a:buFont typeface="Wingdings" panose="05000000000000000000" pitchFamily="2" charset="2"/>
              <a:buChar char="Ø"/>
            </a:pPr>
            <a:r>
              <a:rPr lang="en-US" altLang="en-GB" sz="2800" dirty="0">
                <a:latin typeface="Times New Roman" panose="02020603050405020304" pitchFamily="18" charset="0"/>
                <a:ea typeface="Cambria" panose="02040503050406030204" pitchFamily="18" charset="0"/>
                <a:cs typeface="Times New Roman" panose="02020603050405020304" pitchFamily="18" charset="0"/>
              </a:rPr>
              <a:t>Languages &amp; Frameworks: Python 3.8+ (Django for backend), JavaScript (Next.js for frontend).</a:t>
            </a:r>
          </a:p>
          <a:p>
            <a:pPr algn="just">
              <a:buFont typeface="Wingdings" panose="05000000000000000000" pitchFamily="2" charset="2"/>
              <a:buChar char="Ø"/>
            </a:pPr>
            <a:r>
              <a:rPr lang="en-US" altLang="en-GB" sz="2800" dirty="0">
                <a:latin typeface="Times New Roman" panose="02020603050405020304" pitchFamily="18" charset="0"/>
                <a:ea typeface="Cambria" panose="02040503050406030204" pitchFamily="18" charset="0"/>
                <a:cs typeface="Times New Roman" panose="02020603050405020304" pitchFamily="18" charset="0"/>
              </a:rPr>
              <a:t>Database: PostgreSQL or MySQL for structured data storage.</a:t>
            </a:r>
          </a:p>
          <a:p>
            <a:pPr algn="just">
              <a:buFont typeface="Wingdings" panose="05000000000000000000" pitchFamily="2" charset="2"/>
              <a:buChar char="Ø"/>
            </a:pPr>
            <a:r>
              <a:rPr lang="en-US" altLang="en-GB" sz="2800" dirty="0">
                <a:latin typeface="Times New Roman" panose="02020603050405020304" pitchFamily="18" charset="0"/>
                <a:ea typeface="Cambria" panose="02040503050406030204" pitchFamily="18" charset="0"/>
                <a:cs typeface="Times New Roman" panose="02020603050405020304" pitchFamily="18" charset="0"/>
              </a:rPr>
              <a:t>ML Libraries: Scikit-learn, TensorFlow/Keras, NLTK for sentiment analysis.</a:t>
            </a:r>
          </a:p>
          <a:p>
            <a:pPr algn="just">
              <a:buFont typeface="Wingdings" panose="05000000000000000000" pitchFamily="2" charset="2"/>
              <a:buChar char="Ø"/>
            </a:pPr>
            <a:r>
              <a:rPr lang="en-US" altLang="en-GB" sz="2800" dirty="0">
                <a:latin typeface="Times New Roman" panose="02020603050405020304" pitchFamily="18" charset="0"/>
                <a:ea typeface="Cambria" panose="02040503050406030204" pitchFamily="18" charset="0"/>
                <a:cs typeface="Times New Roman" panose="02020603050405020304" pitchFamily="18" charset="0"/>
              </a:rPr>
              <a:t>Visualization: Matplotlib, Seaborn, Chart.js for graphical insights.</a:t>
            </a:r>
          </a:p>
          <a:p>
            <a:pPr algn="just">
              <a:buFont typeface="Wingdings" panose="05000000000000000000" pitchFamily="2" charset="2"/>
              <a:buChar char="Ø"/>
            </a:pPr>
            <a:r>
              <a:rPr lang="en-US" altLang="en-GB" sz="2800" dirty="0">
                <a:latin typeface="Times New Roman" panose="02020603050405020304" pitchFamily="18" charset="0"/>
                <a:ea typeface="Cambria" panose="02040503050406030204" pitchFamily="18" charset="0"/>
                <a:cs typeface="Times New Roman" panose="02020603050405020304" pitchFamily="18" charset="0"/>
              </a:rPr>
              <a:t>Cloud Services (Optional): AWS, Azure, or Google Cloud for scalable deployment.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Timeline of Project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9314" y="1143000"/>
            <a:ext cx="8134971" cy="49530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Expected Outcomes</a:t>
            </a:r>
          </a:p>
        </p:txBody>
      </p:sp>
      <p:sp>
        <p:nvSpPr>
          <p:cNvPr id="4" name="Rectangle 1"/>
          <p:cNvSpPr>
            <a:spLocks noGrp="1" noChangeArrowheads="1"/>
          </p:cNvSpPr>
          <p:nvPr>
            <p:ph idx="1"/>
          </p:nvPr>
        </p:nvSpPr>
        <p:spPr bwMode="auto">
          <a:xfrm>
            <a:off x="812800" y="951865"/>
            <a:ext cx="10668000" cy="5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algn="just" eaLnBrk="0" fontAlgn="base" hangingPunct="0">
              <a:spcBef>
                <a:spcPct val="0"/>
              </a:spcBef>
              <a:spcAft>
                <a:spcPct val="0"/>
              </a:spcAft>
            </a:pPr>
            <a:r>
              <a:rPr kumimoji="0" lang="en-US" altLang="en-GB"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Accurate Sentiment Analysis: Achieves high precision in classifying social media sentiment as positive, negative, or neutral using ML models.</a:t>
            </a:r>
          </a:p>
          <a:p>
            <a:pPr algn="just" eaLnBrk="0" fontAlgn="base" hangingPunct="0">
              <a:spcBef>
                <a:spcPct val="0"/>
              </a:spcBef>
              <a:spcAft>
                <a:spcPct val="0"/>
              </a:spcAft>
            </a:pPr>
            <a:endParaRPr kumimoji="0" lang="en-US" altLang="en-GB"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algn="just" eaLnBrk="0" fontAlgn="base" hangingPunct="0">
              <a:spcBef>
                <a:spcPct val="0"/>
              </a:spcBef>
              <a:spcAft>
                <a:spcPct val="0"/>
              </a:spcAft>
            </a:pPr>
            <a:r>
              <a:rPr kumimoji="0" lang="en-US" altLang="en-GB"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Automated Data Processing: Streamlines data collection, cleaning, and preprocessing, reducing manual effort and improving efficiency.</a:t>
            </a:r>
          </a:p>
          <a:p>
            <a:pPr algn="just" eaLnBrk="0" fontAlgn="base" hangingPunct="0">
              <a:spcBef>
                <a:spcPct val="0"/>
              </a:spcBef>
              <a:spcAft>
                <a:spcPct val="0"/>
              </a:spcAft>
            </a:pPr>
            <a:endParaRPr kumimoji="0" lang="en-US" altLang="en-GB"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algn="just" eaLnBrk="0" fontAlgn="base" hangingPunct="0">
              <a:spcBef>
                <a:spcPct val="0"/>
              </a:spcBef>
              <a:spcAft>
                <a:spcPct val="0"/>
              </a:spcAft>
            </a:pPr>
            <a:r>
              <a:rPr kumimoji="0" lang="en-US" altLang="en-GB"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Real-Time Insights &amp; Visualization: Provides interactive dashboards, charts, and reports to help users understand sentiment trends.</a:t>
            </a:r>
          </a:p>
          <a:p>
            <a:pPr algn="just" eaLnBrk="0" fontAlgn="base" hangingPunct="0">
              <a:spcBef>
                <a:spcPct val="0"/>
              </a:spcBef>
              <a:spcAft>
                <a:spcPct val="0"/>
              </a:spcAft>
            </a:pPr>
            <a:endParaRPr kumimoji="0" lang="en-US" altLang="en-GB"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algn="just" eaLnBrk="0" fontAlgn="base" hangingPunct="0">
              <a:spcBef>
                <a:spcPct val="0"/>
              </a:spcBef>
              <a:spcAft>
                <a:spcPct val="0"/>
              </a:spcAft>
            </a:pPr>
            <a:r>
              <a:rPr kumimoji="0" lang="en-US" altLang="en-GB"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Scalable &amp; Efficient System: Supports large-scale data analysis with cloud-based deployment for faster processing and accessibility.</a:t>
            </a:r>
          </a:p>
          <a:p>
            <a:pPr algn="just" eaLnBrk="0" fontAlgn="base" hangingPunct="0">
              <a:spcBef>
                <a:spcPct val="0"/>
              </a:spcBef>
              <a:spcAft>
                <a:spcPct val="0"/>
              </a:spcAft>
            </a:pPr>
            <a:endParaRPr kumimoji="0" lang="en-US" altLang="en-GB"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algn="just" eaLnBrk="0" fontAlgn="base" hangingPunct="0">
              <a:spcBef>
                <a:spcPct val="0"/>
              </a:spcBef>
              <a:spcAft>
                <a:spcPct val="0"/>
              </a:spcAft>
            </a:pPr>
            <a:r>
              <a:rPr kumimoji="0" lang="en-US" altLang="en-GB"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User-Friendly Interface: Simplifies sentiment analysis for non-technical users through an intuitive web-based platform.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Conclusion</a:t>
            </a:r>
          </a:p>
        </p:txBody>
      </p:sp>
      <p:sp>
        <p:nvSpPr>
          <p:cNvPr id="3" name="Content Placeholder 2"/>
          <p:cNvSpPr>
            <a:spLocks noGrp="1"/>
          </p:cNvSpPr>
          <p:nvPr>
            <p:ph idx="1"/>
          </p:nvPr>
        </p:nvSpPr>
        <p:spPr>
          <a:xfrm>
            <a:off x="812800" y="1027091"/>
            <a:ext cx="10668000" cy="5347951"/>
          </a:xfrm>
        </p:spPr>
        <p:txBody>
          <a:bodyPr>
            <a:normAutofit lnSpcReduction="20000"/>
          </a:bodyPr>
          <a:lstStyle/>
          <a:p>
            <a:pPr marL="0" indent="0" algn="just">
              <a:lnSpc>
                <a:spcPct val="150000"/>
              </a:lnSpc>
              <a:buNone/>
            </a:pPr>
            <a:r>
              <a:rPr lang="en-US" altLang="en-GB" dirty="0">
                <a:latin typeface="Times New Roman" panose="02020603050405020304" pitchFamily="18" charset="0"/>
                <a:ea typeface="Cambria" panose="02040503050406030204" pitchFamily="18" charset="0"/>
                <a:cs typeface="Times New Roman" panose="02020603050405020304" pitchFamily="18" charset="0"/>
              </a:rPr>
              <a:t>The sentiment analysis system effectively classifies social media sentiment into positive, negative, or neutral, providing real-time insights for businesses, researchers, and analysts. By leveraging machine learning models and automated data processing, the platform ensures high accuracy and efficiency. The user-friendly web interface allows non-technical users to easily access and interpret sentiment trends through interactive dashboards and visualizations.</a:t>
            </a:r>
          </a:p>
          <a:p>
            <a:pPr marL="0" indent="0" algn="just">
              <a:lnSpc>
                <a:spcPct val="150000"/>
              </a:lnSpc>
              <a:buNone/>
            </a:pPr>
            <a:endParaRPr lang="en-US" altLang="en-GB"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lnSpc>
                <a:spcPct val="150000"/>
              </a:lnSpc>
              <a:buNone/>
            </a:pPr>
            <a:r>
              <a:rPr lang="en-US" altLang="en-GB" dirty="0">
                <a:latin typeface="Times New Roman" panose="02020603050405020304" pitchFamily="18" charset="0"/>
                <a:ea typeface="Cambria" panose="02040503050406030204" pitchFamily="18" charset="0"/>
                <a:cs typeface="Times New Roman" panose="02020603050405020304" pitchFamily="18" charset="0"/>
              </a:rPr>
              <a:t>With scalability and cloud-based deployment, the system can handle large datasets, making it suitable for diverse applications such as market research, brand monitoring, and public opinion analysis.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References</a:t>
            </a:r>
          </a:p>
        </p:txBody>
      </p:sp>
      <p:sp>
        <p:nvSpPr>
          <p:cNvPr id="4" name="Rectangle 2"/>
          <p:cNvSpPr>
            <a:spLocks noGrp="1" noChangeArrowheads="1"/>
          </p:cNvSpPr>
          <p:nvPr>
            <p:ph idx="1"/>
          </p:nvPr>
        </p:nvSpPr>
        <p:spPr bwMode="auto">
          <a:xfrm>
            <a:off x="812800" y="1249296"/>
            <a:ext cx="10784656" cy="452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just" eaLnBrk="0" fontAlgn="base" hangingPunct="0">
              <a:lnSpc>
                <a:spcPct val="150000"/>
              </a:lnSpc>
              <a:spcBef>
                <a:spcPct val="0"/>
              </a:spcBef>
              <a:spcAft>
                <a:spcPct val="0"/>
              </a:spcAft>
            </a:pPr>
            <a:r>
              <a:rPr kumimoji="0" lang="en-US" altLang="en-GB"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Liu, B. (2020). Sentiment Analysis: Mining Opinions, Sentiments, and Emotions. Cambridge University Press.</a:t>
            </a:r>
          </a:p>
          <a:p>
            <a:pPr algn="just" eaLnBrk="0" fontAlgn="base" hangingPunct="0">
              <a:lnSpc>
                <a:spcPct val="150000"/>
              </a:lnSpc>
              <a:spcBef>
                <a:spcPct val="0"/>
              </a:spcBef>
              <a:spcAft>
                <a:spcPct val="0"/>
              </a:spcAft>
            </a:pPr>
            <a:r>
              <a:rPr kumimoji="0" lang="en-US" altLang="en-GB"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Pang, B., &amp; Lee, L. (2008). Opinion Mining and Sentiment Analysis. Foundations and Trends in Information Retrieval, 2(1-2), 1-135.</a:t>
            </a:r>
          </a:p>
          <a:p>
            <a:pPr algn="just" eaLnBrk="0" fontAlgn="base" hangingPunct="0">
              <a:lnSpc>
                <a:spcPct val="150000"/>
              </a:lnSpc>
              <a:spcBef>
                <a:spcPct val="0"/>
              </a:spcBef>
              <a:spcAft>
                <a:spcPct val="0"/>
              </a:spcAft>
            </a:pPr>
            <a:r>
              <a:rPr kumimoji="0" lang="en-US" altLang="en-GB"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Medhat, W., Hassan, A., &amp; Korashy, H. (2014). Sentiment Analysis Algorithms and Applications: A Survey. Ain Shams Engineering Journal, 5(4), 1093-1113.</a:t>
            </a:r>
          </a:p>
          <a:p>
            <a:pPr algn="just" eaLnBrk="0" fontAlgn="base" hangingPunct="0">
              <a:lnSpc>
                <a:spcPct val="150000"/>
              </a:lnSpc>
              <a:spcBef>
                <a:spcPct val="0"/>
              </a:spcBef>
              <a:spcAft>
                <a:spcPct val="0"/>
              </a:spcAft>
            </a:pPr>
            <a:r>
              <a:rPr kumimoji="0" lang="en-US" altLang="en-GB"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Cambria, E., Schuller, B., Xia, Y., &amp; Havasi, C. (2013). New Avenues in Opinion Mining and Sentiment Analysis. IEEE Intelligent Systems, 28(2), 15-21.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mbria" panose="02040503050406030204" pitchFamily="18" charset="0"/>
                <a:ea typeface="Cambria" panose="02040503050406030204" pitchFamily="18" charset="0"/>
              </a:rPr>
              <a:t>Publication Details</a:t>
            </a:r>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latin typeface="Cambria" panose="02040503050406030204" pitchFamily="18" charset="0"/>
                <a:ea typeface="Cambria" panose="02040503050406030204" pitchFamily="18" charset="0"/>
              </a:rPr>
              <a:t>                      Thank You</a:t>
            </a:r>
          </a:p>
        </p:txBody>
      </p:sp>
      <p:pic>
        <p:nvPicPr>
          <p:cNvPr id="5"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1364506" y="1437328"/>
            <a:ext cx="421204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Introduction of our Project</a:t>
            </a:r>
          </a:p>
        </p:txBody>
      </p:sp>
      <p:sp>
        <p:nvSpPr>
          <p:cNvPr id="3" name="Content Placeholder 2"/>
          <p:cNvSpPr>
            <a:spLocks noGrp="1"/>
          </p:cNvSpPr>
          <p:nvPr>
            <p:ph idx="1"/>
          </p:nvPr>
        </p:nvSpPr>
        <p:spPr>
          <a:xfrm>
            <a:off x="812800" y="975576"/>
            <a:ext cx="10668000" cy="5347951"/>
          </a:xfrm>
        </p:spPr>
        <p:txBody>
          <a:bodyPr>
            <a:noAutofit/>
          </a:bodyPr>
          <a:lstStyle/>
          <a:p>
            <a:pPr marL="0" indent="0" algn="just">
              <a:buNone/>
            </a:pPr>
            <a:r>
              <a:rPr lang="en-US" dirty="0">
                <a:latin typeface="Times New Roman" panose="02020603050405020304" pitchFamily="18" charset="0"/>
                <a:cs typeface="Times New Roman" panose="02020603050405020304" pitchFamily="18" charset="0"/>
                <a:sym typeface="+mn-ea"/>
              </a:rPr>
              <a:t>The Government Land Information System (GLIS) is a comprehensive geospatial data repository containing valuable insights on land resources, ownership, boundaries, and land use. While this data has immense potential, utilizing it effectively for decision-making remains a challenge. This </a:t>
            </a:r>
            <a:r>
              <a:rPr lang="en-US" dirty="0" err="1">
                <a:latin typeface="Times New Roman" panose="02020603050405020304" pitchFamily="18" charset="0"/>
                <a:cs typeface="Times New Roman" panose="02020603050405020304" pitchFamily="18" charset="0"/>
                <a:sym typeface="+mn-ea"/>
              </a:rPr>
              <a:t>hackathon</a:t>
            </a:r>
            <a:r>
              <a:rPr lang="en-US" dirty="0">
                <a:latin typeface="Times New Roman" panose="02020603050405020304" pitchFamily="18" charset="0"/>
                <a:cs typeface="Times New Roman" panose="02020603050405020304" pitchFamily="18" charset="0"/>
                <a:sym typeface="+mn-ea"/>
              </a:rPr>
              <a:t> aims to encourage participants to develop innovative analytics solutions that transform GLIS data into actionable insights. By leveraging data analytics, machine learning, and geospatial analysis, participants will create solutions that optimize resource allocation, improve governance, and support sustainable development.</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sym typeface="+mn-ea"/>
              </a:rPr>
              <a:t>The </a:t>
            </a:r>
            <a:r>
              <a:rPr lang="en-US" dirty="0" err="1">
                <a:latin typeface="Times New Roman" panose="02020603050405020304" pitchFamily="18" charset="0"/>
                <a:cs typeface="Times New Roman" panose="02020603050405020304" pitchFamily="18" charset="0"/>
                <a:sym typeface="+mn-ea"/>
              </a:rPr>
              <a:t>hackathon</a:t>
            </a:r>
            <a:r>
              <a:rPr lang="en-US" dirty="0">
                <a:latin typeface="Times New Roman" panose="02020603050405020304" pitchFamily="18" charset="0"/>
                <a:cs typeface="Times New Roman" panose="02020603050405020304" pitchFamily="18" charset="0"/>
                <a:sym typeface="+mn-ea"/>
              </a:rPr>
              <a:t> focuses on key domains, including urban planning, infrastructure development, environmental conservation, land management, and socio-economic analysis. Solutions may help urban planners with zoning and mobility, identify optimal locations for infrastructure projects, monitor ecological impact.</a:t>
            </a: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Literature Review</a:t>
            </a:r>
          </a:p>
        </p:txBody>
      </p:sp>
      <p:sp>
        <p:nvSpPr>
          <p:cNvPr id="3" name="Content Placeholder 2"/>
          <p:cNvSpPr>
            <a:spLocks noGrp="1"/>
          </p:cNvSpPr>
          <p:nvPr>
            <p:ph idx="1"/>
          </p:nvPr>
        </p:nvSpPr>
        <p:spPr/>
        <p:txBody>
          <a:bodyPr>
            <a:normAutofit lnSpcReduction="20000"/>
          </a:bodyPr>
          <a:lstStyle/>
          <a:p>
            <a:pPr marL="0" indent="0" algn="ctr">
              <a:lnSpc>
                <a:spcPct val="160000"/>
              </a:lnSpc>
              <a:buNone/>
            </a:pPr>
            <a:r>
              <a:rPr lang="en-IN" altLang="en-US" sz="3300" dirty="0">
                <a:latin typeface="Times New Roman" panose="02020603050405020304" pitchFamily="18" charset="0"/>
                <a:cs typeface="Times New Roman" panose="02020603050405020304" pitchFamily="18" charset="0"/>
                <a:sym typeface="+mn-ea"/>
              </a:rPr>
              <a:t>“</a:t>
            </a:r>
            <a:r>
              <a:rPr lang="en-US" sz="3300" dirty="0">
                <a:latin typeface="Times New Roman" panose="02020603050405020304" pitchFamily="18" charset="0"/>
                <a:cs typeface="Times New Roman" panose="02020603050405020304" pitchFamily="18" charset="0"/>
                <a:sym typeface="+mn-ea"/>
              </a:rPr>
              <a:t>Smart cities: Advances in research—An information systems perspective</a:t>
            </a:r>
            <a:r>
              <a:rPr lang="en-IN" altLang="en-US" sz="3300" dirty="0">
                <a:latin typeface="Times New Roman" panose="02020603050405020304" pitchFamily="18" charset="0"/>
                <a:cs typeface="Times New Roman" panose="02020603050405020304" pitchFamily="18" charset="0"/>
                <a:sym typeface="+mn-ea"/>
              </a:rPr>
              <a:t>”</a:t>
            </a:r>
            <a:endParaRPr lang="en-US" sz="3300" b="1" u="sng" dirty="0">
              <a:latin typeface="Cambria" panose="02040503050406030204" pitchFamily="18" charset="0"/>
              <a:ea typeface="Cambria" panose="02040503050406030204" pitchFamily="18" charset="0"/>
            </a:endParaRPr>
          </a:p>
          <a:p>
            <a:pPr>
              <a:lnSpc>
                <a:spcPct val="160000"/>
              </a:lnSpc>
              <a:buFont typeface="Wingdings" panose="05000000000000000000" pitchFamily="2" charset="2"/>
              <a:buChar char="Ø"/>
            </a:pPr>
            <a:r>
              <a:rPr lang="en-IN" sz="2600" b="1" dirty="0">
                <a:latin typeface="Cambria" panose="02040503050406030204" pitchFamily="18" charset="0"/>
                <a:ea typeface="Cambria" panose="02040503050406030204" pitchFamily="18" charset="0"/>
              </a:rPr>
              <a:t>Author : </a:t>
            </a:r>
            <a:r>
              <a:rPr lang="en-IN" sz="2600" dirty="0">
                <a:latin typeface="Times New Roman" panose="02020603050405020304" pitchFamily="18" charset="0"/>
                <a:cs typeface="Times New Roman" panose="02020603050405020304" pitchFamily="18" charset="0"/>
                <a:sym typeface="+mn-ea"/>
              </a:rPr>
              <a:t>Elvira </a:t>
            </a:r>
            <a:r>
              <a:rPr lang="en-IN" sz="2600" dirty="0" err="1">
                <a:latin typeface="Times New Roman" panose="02020603050405020304" pitchFamily="18" charset="0"/>
                <a:cs typeface="Times New Roman" panose="02020603050405020304" pitchFamily="18" charset="0"/>
                <a:sym typeface="+mn-ea"/>
              </a:rPr>
              <a:t>Ismagilova</a:t>
            </a:r>
            <a:r>
              <a:rPr lang="en-IN" sz="2600" dirty="0">
                <a:latin typeface="Times New Roman" panose="02020603050405020304" pitchFamily="18" charset="0"/>
                <a:cs typeface="Times New Roman" panose="02020603050405020304" pitchFamily="18" charset="0"/>
                <a:sym typeface="+mn-ea"/>
              </a:rPr>
              <a:t>, Laurie Hughes, </a:t>
            </a:r>
            <a:r>
              <a:rPr lang="en-IN" sz="2600" dirty="0" err="1">
                <a:latin typeface="Times New Roman" panose="02020603050405020304" pitchFamily="18" charset="0"/>
                <a:cs typeface="Times New Roman" panose="02020603050405020304" pitchFamily="18" charset="0"/>
                <a:sym typeface="+mn-ea"/>
              </a:rPr>
              <a:t>Yogesh</a:t>
            </a:r>
            <a:r>
              <a:rPr lang="en-IN" sz="2600" dirty="0">
                <a:latin typeface="Times New Roman" panose="02020603050405020304" pitchFamily="18" charset="0"/>
                <a:cs typeface="Times New Roman" panose="02020603050405020304" pitchFamily="18" charset="0"/>
                <a:sym typeface="+mn-ea"/>
              </a:rPr>
              <a:t> K. </a:t>
            </a:r>
            <a:r>
              <a:rPr lang="en-IN" sz="2600" dirty="0" err="1">
                <a:latin typeface="Times New Roman" panose="02020603050405020304" pitchFamily="18" charset="0"/>
                <a:cs typeface="Times New Roman" panose="02020603050405020304" pitchFamily="18" charset="0"/>
                <a:sym typeface="+mn-ea"/>
              </a:rPr>
              <a:t>Dwivedi</a:t>
            </a:r>
            <a:r>
              <a:rPr lang="en-IN" sz="2600" dirty="0">
                <a:latin typeface="Times New Roman" panose="02020603050405020304" pitchFamily="18" charset="0"/>
                <a:cs typeface="Times New Roman" panose="02020603050405020304" pitchFamily="18" charset="0"/>
                <a:sym typeface="+mn-ea"/>
              </a:rPr>
              <a:t>, K. Ravi Raman</a:t>
            </a:r>
          </a:p>
          <a:p>
            <a:pPr>
              <a:lnSpc>
                <a:spcPct val="160000"/>
              </a:lnSpc>
              <a:buFont typeface="Wingdings" panose="05000000000000000000" pitchFamily="2" charset="2"/>
              <a:buChar char="Ø"/>
            </a:pPr>
            <a:r>
              <a:rPr lang="en-AU" b="1" dirty="0">
                <a:effectLst/>
                <a:latin typeface="Times New Roman" panose="02020603050405020304" pitchFamily="18" charset="0"/>
                <a:cs typeface="Times New Roman" panose="02020603050405020304" pitchFamily="18" charset="0"/>
                <a:sym typeface="+mn-ea"/>
              </a:rPr>
              <a:t>Description</a:t>
            </a:r>
            <a:r>
              <a:rPr lang="en-IN" altLang="en-AU" dirty="0">
                <a:effectLst/>
                <a:latin typeface="Times New Roman" panose="02020603050405020304" pitchFamily="18" charset="0"/>
                <a:cs typeface="Times New Roman" panose="02020603050405020304" pitchFamily="18" charset="0"/>
                <a:sym typeface="+mn-ea"/>
              </a:rPr>
              <a:t> : </a:t>
            </a:r>
            <a:r>
              <a:rPr lang="en-US" dirty="0">
                <a:latin typeface="Times New Roman" panose="02020603050405020304" pitchFamily="18" charset="0"/>
                <a:cs typeface="Times New Roman" panose="02020603050405020304" pitchFamily="18" charset="0"/>
                <a:sym typeface="+mn-ea"/>
              </a:rPr>
              <a:t>This paper reviews the concept of smart cities from an information systems perspective, analyzing key themes such as smart mobility, smart living, smart environment, smart governance, and their alignment with the UN Sustainable Development Goals.</a:t>
            </a:r>
            <a:endParaRPr lang="en-US" dirty="0">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60000"/>
              </a:lnSpc>
              <a:buFont typeface="Wingdings" panose="05000000000000000000" pitchFamily="2" charset="2"/>
              <a:buChar char="Ø"/>
            </a:pPr>
            <a:endParaRPr lang="en-IN" b="1" dirty="0">
              <a:latin typeface="Cambria" panose="02040503050406030204" pitchFamily="18" charset="0"/>
              <a:ea typeface="Cambria" panose="02040503050406030204" pitchFamily="18" charset="0"/>
            </a:endParaRPr>
          </a:p>
          <a:p>
            <a:pPr marL="0" indent="0" algn="just">
              <a:lnSpc>
                <a:spcPct val="160000"/>
              </a:lnSpc>
              <a:buNone/>
            </a:pPr>
            <a:endParaRPr lang="en-US" b="1" dirty="0">
              <a:latin typeface="Cambria" panose="02040503050406030204" pitchFamily="18" charset="0"/>
              <a:ea typeface="Cambria" panose="02040503050406030204" pitchFamily="18" charset="0"/>
            </a:endParaRPr>
          </a:p>
          <a:p>
            <a:pPr algn="just">
              <a:lnSpc>
                <a:spcPct val="160000"/>
              </a:lnSpc>
              <a:buFont typeface="Wingdings" panose="05000000000000000000" pitchFamily="2" charset="2"/>
              <a:buChar char="Ø"/>
            </a:pPr>
            <a:endParaRPr lang="en-IN" b="1" dirty="0">
              <a:latin typeface="Cambria" panose="02040503050406030204" pitchFamily="18" charset="0"/>
              <a:ea typeface="Cambria" panose="02040503050406030204" pitchFamily="18" charset="0"/>
            </a:endParaRPr>
          </a:p>
          <a:p>
            <a:pPr algn="just">
              <a:lnSpc>
                <a:spcPct val="160000"/>
              </a:lnSpc>
            </a:pPr>
            <a:endParaRPr lang="en-GB"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Literature Review</a:t>
            </a:r>
          </a:p>
        </p:txBody>
      </p:sp>
      <p:sp>
        <p:nvSpPr>
          <p:cNvPr id="3" name="Content Placeholder 2"/>
          <p:cNvSpPr>
            <a:spLocks noGrp="1"/>
          </p:cNvSpPr>
          <p:nvPr>
            <p:ph idx="1"/>
          </p:nvPr>
        </p:nvSpPr>
        <p:spPr>
          <a:xfrm>
            <a:off x="812800" y="949818"/>
            <a:ext cx="10668000" cy="5167647"/>
          </a:xfrm>
        </p:spPr>
        <p:txBody>
          <a:bodyPr>
            <a:normAutofit/>
          </a:bodyPr>
          <a:lstStyle/>
          <a:p>
            <a:pPr marL="0" indent="0" algn="ctr">
              <a:lnSpc>
                <a:spcPct val="170000"/>
              </a:lnSpc>
              <a:buNone/>
            </a:pPr>
            <a:r>
              <a:rPr lang="en-IN" altLang="en-US" sz="3300" dirty="0">
                <a:latin typeface="Times New Roman" panose="02020603050405020304" pitchFamily="18" charset="0"/>
                <a:cs typeface="Times New Roman" panose="02020603050405020304" pitchFamily="18" charset="0"/>
                <a:sym typeface="+mn-ea"/>
              </a:rPr>
              <a:t>“</a:t>
            </a:r>
            <a:r>
              <a:rPr lang="en-US" sz="3300" dirty="0">
                <a:latin typeface="Times New Roman" panose="02020603050405020304" pitchFamily="18" charset="0"/>
                <a:cs typeface="Times New Roman" panose="02020603050405020304" pitchFamily="18" charset="0"/>
                <a:sym typeface="+mn-ea"/>
              </a:rPr>
              <a:t>GIS Based Land Information System for CMR Group of Institutions</a:t>
            </a:r>
            <a:r>
              <a:rPr lang="en-IN" altLang="en-US" sz="3300" dirty="0">
                <a:latin typeface="Times New Roman" panose="02020603050405020304" pitchFamily="18" charset="0"/>
                <a:cs typeface="Times New Roman" panose="02020603050405020304" pitchFamily="18" charset="0"/>
                <a:sym typeface="+mn-ea"/>
              </a:rPr>
              <a:t>”</a:t>
            </a:r>
            <a:endParaRPr lang="en-US" sz="3300" b="1" u="sng" dirty="0">
              <a:latin typeface="Cambria" panose="02040503050406030204" pitchFamily="18" charset="0"/>
              <a:ea typeface="Cambria" panose="02040503050406030204" pitchFamily="18" charset="0"/>
            </a:endParaRPr>
          </a:p>
          <a:p>
            <a:pPr>
              <a:lnSpc>
                <a:spcPct val="170000"/>
              </a:lnSpc>
              <a:buFont typeface="Wingdings" panose="05000000000000000000" pitchFamily="2" charset="2"/>
              <a:buChar char="Ø"/>
            </a:pPr>
            <a:r>
              <a:rPr lang="en-IN" sz="2800" b="1" dirty="0">
                <a:latin typeface="Cambria" panose="02040503050406030204" pitchFamily="18" charset="0"/>
                <a:ea typeface="Cambria" panose="02040503050406030204" pitchFamily="18" charset="0"/>
              </a:rPr>
              <a:t>Author : </a:t>
            </a:r>
            <a:r>
              <a:rPr lang="en-IN" sz="2800" dirty="0">
                <a:latin typeface="Times New Roman" panose="02020603050405020304" pitchFamily="18" charset="0"/>
                <a:cs typeface="Times New Roman" panose="02020603050405020304" pitchFamily="18" charset="0"/>
                <a:sym typeface="+mn-ea"/>
              </a:rPr>
              <a:t>T. </a:t>
            </a:r>
            <a:r>
              <a:rPr lang="en-IN" sz="2800" dirty="0" err="1">
                <a:latin typeface="Times New Roman" panose="02020603050405020304" pitchFamily="18" charset="0"/>
                <a:cs typeface="Times New Roman" panose="02020603050405020304" pitchFamily="18" charset="0"/>
                <a:sym typeface="+mn-ea"/>
              </a:rPr>
              <a:t>Saikumar</a:t>
            </a:r>
            <a:r>
              <a:rPr lang="en-IN" sz="2800" dirty="0">
                <a:latin typeface="Times New Roman" panose="02020603050405020304" pitchFamily="18" charset="0"/>
                <a:cs typeface="Times New Roman" panose="02020603050405020304" pitchFamily="18" charset="0"/>
                <a:sym typeface="+mn-ea"/>
              </a:rPr>
              <a:t>, </a:t>
            </a:r>
            <a:r>
              <a:rPr lang="en-IN" sz="2800" dirty="0" err="1">
                <a:latin typeface="Times New Roman" panose="02020603050405020304" pitchFamily="18" charset="0"/>
                <a:cs typeface="Times New Roman" panose="02020603050405020304" pitchFamily="18" charset="0"/>
                <a:sym typeface="+mn-ea"/>
              </a:rPr>
              <a:t>Shaik</a:t>
            </a:r>
            <a:r>
              <a:rPr lang="en-IN" sz="2800" dirty="0">
                <a:latin typeface="Times New Roman" panose="02020603050405020304" pitchFamily="18" charset="0"/>
                <a:cs typeface="Times New Roman" panose="02020603050405020304" pitchFamily="18" charset="0"/>
                <a:sym typeface="+mn-ea"/>
              </a:rPr>
              <a:t> </a:t>
            </a:r>
            <a:r>
              <a:rPr lang="en-IN" sz="2800" dirty="0" err="1">
                <a:latin typeface="Times New Roman" panose="02020603050405020304" pitchFamily="18" charset="0"/>
                <a:cs typeface="Times New Roman" panose="02020603050405020304" pitchFamily="18" charset="0"/>
                <a:sym typeface="+mn-ea"/>
              </a:rPr>
              <a:t>Irfan</a:t>
            </a:r>
            <a:r>
              <a:rPr lang="en-IN" sz="2800" dirty="0">
                <a:latin typeface="Times New Roman" panose="02020603050405020304" pitchFamily="18" charset="0"/>
                <a:cs typeface="Times New Roman" panose="02020603050405020304" pitchFamily="18" charset="0"/>
                <a:sym typeface="+mn-ea"/>
              </a:rPr>
              <a:t>, </a:t>
            </a:r>
            <a:r>
              <a:rPr lang="en-IN" sz="2800" dirty="0" err="1">
                <a:latin typeface="Times New Roman" panose="02020603050405020304" pitchFamily="18" charset="0"/>
                <a:cs typeface="Times New Roman" panose="02020603050405020304" pitchFamily="18" charset="0"/>
                <a:sym typeface="+mn-ea"/>
              </a:rPr>
              <a:t>Dr.</a:t>
            </a:r>
            <a:r>
              <a:rPr lang="en-IN" sz="2800" dirty="0">
                <a:latin typeface="Times New Roman" panose="02020603050405020304" pitchFamily="18" charset="0"/>
                <a:cs typeface="Times New Roman" panose="02020603050405020304" pitchFamily="18" charset="0"/>
                <a:sym typeface="+mn-ea"/>
              </a:rPr>
              <a:t> A. </a:t>
            </a:r>
            <a:r>
              <a:rPr lang="en-IN" sz="2800" dirty="0" err="1">
                <a:latin typeface="Times New Roman" panose="02020603050405020304" pitchFamily="18" charset="0"/>
                <a:cs typeface="Times New Roman" panose="02020603050405020304" pitchFamily="18" charset="0"/>
                <a:sym typeface="+mn-ea"/>
              </a:rPr>
              <a:t>Raji</a:t>
            </a:r>
            <a:r>
              <a:rPr lang="en-IN" sz="2800" dirty="0">
                <a:latin typeface="Times New Roman" panose="02020603050405020304" pitchFamily="18" charset="0"/>
                <a:cs typeface="Times New Roman" panose="02020603050405020304" pitchFamily="18" charset="0"/>
                <a:sym typeface="+mn-ea"/>
              </a:rPr>
              <a:t> Reddy, </a:t>
            </a:r>
            <a:r>
              <a:rPr lang="en-IN" sz="2800" dirty="0" err="1">
                <a:latin typeface="Times New Roman" panose="02020603050405020304" pitchFamily="18" charset="0"/>
                <a:cs typeface="Times New Roman" panose="02020603050405020304" pitchFamily="18" charset="0"/>
                <a:sym typeface="+mn-ea"/>
              </a:rPr>
              <a:t>Dr.</a:t>
            </a:r>
            <a:r>
              <a:rPr lang="en-IN" sz="2800" dirty="0">
                <a:latin typeface="Times New Roman" panose="02020603050405020304" pitchFamily="18" charset="0"/>
                <a:cs typeface="Times New Roman" panose="02020603050405020304" pitchFamily="18" charset="0"/>
                <a:sym typeface="+mn-ea"/>
              </a:rPr>
              <a:t> M. S. Reddy</a:t>
            </a:r>
            <a:endParaRPr lang="pt-BR" sz="2800" dirty="0">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AU" sz="2800" b="1" dirty="0">
                <a:effectLst/>
                <a:latin typeface="Times New Roman" panose="02020603050405020304" pitchFamily="18" charset="0"/>
                <a:cs typeface="Times New Roman" panose="02020603050405020304" pitchFamily="18" charset="0"/>
                <a:sym typeface="+mn-ea"/>
              </a:rPr>
              <a:t>Description</a:t>
            </a:r>
            <a:r>
              <a:rPr lang="en-IN" altLang="en-AU" sz="2800" b="1" dirty="0">
                <a:effectLst/>
                <a:latin typeface="Times New Roman" panose="02020603050405020304" pitchFamily="18" charset="0"/>
                <a:cs typeface="Times New Roman" panose="02020603050405020304" pitchFamily="18" charset="0"/>
                <a:sym typeface="+mn-ea"/>
              </a:rPr>
              <a:t>: </a:t>
            </a:r>
            <a:r>
              <a:rPr lang="en-US" sz="2800" dirty="0">
                <a:latin typeface="Times New Roman" panose="02020603050405020304" pitchFamily="18" charset="0"/>
                <a:cs typeface="Times New Roman" panose="02020603050405020304" pitchFamily="18" charset="0"/>
                <a:sym typeface="+mn-ea"/>
              </a:rPr>
              <a:t>This research focuses on developing a land information system for CMR Group of Institutions using open-source Geographic Information System (GIS) technology. The study highlights the benefits of GIS in land valuation, remote sensing, data management, and multi-user access to structured databases.</a:t>
            </a:r>
            <a:endParaRPr lang="en-IN"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800" dirty="0">
              <a:latin typeface="Cambria" panose="02040503050406030204" pitchFamily="18" charset="0"/>
              <a:ea typeface="Cambria" panose="02040503050406030204" pitchFamily="18" charset="0"/>
            </a:endParaRPr>
          </a:p>
          <a:p>
            <a:pPr>
              <a:lnSpc>
                <a:spcPct val="160000"/>
              </a:lnSpc>
              <a:buFont typeface="Wingdings" panose="05000000000000000000" pitchFamily="2" charset="2"/>
              <a:buChar char="Ø"/>
            </a:pPr>
            <a:endParaRPr lang="en-IN" b="1" dirty="0">
              <a:latin typeface="Cambria" panose="02040503050406030204" pitchFamily="18" charset="0"/>
              <a:ea typeface="Cambria" panose="02040503050406030204" pitchFamily="18" charset="0"/>
            </a:endParaRPr>
          </a:p>
          <a:p>
            <a:pPr>
              <a:lnSpc>
                <a:spcPct val="160000"/>
              </a:lnSpc>
            </a:pPr>
            <a:endParaRPr lang="en-GB"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Literature Review</a:t>
            </a:r>
          </a:p>
        </p:txBody>
      </p:sp>
      <p:sp>
        <p:nvSpPr>
          <p:cNvPr id="3" name="Content Placeholder 2"/>
          <p:cNvSpPr>
            <a:spLocks noGrp="1"/>
          </p:cNvSpPr>
          <p:nvPr>
            <p:ph idx="1"/>
          </p:nvPr>
        </p:nvSpPr>
        <p:spPr>
          <a:xfrm>
            <a:off x="812800" y="1014213"/>
            <a:ext cx="10668000" cy="5412345"/>
          </a:xfrm>
        </p:spPr>
        <p:txBody>
          <a:bodyPr>
            <a:normAutofit fontScale="25000" lnSpcReduction="20000"/>
          </a:bodyPr>
          <a:lstStyle/>
          <a:p>
            <a:pPr marL="0" indent="0" algn="ctr">
              <a:lnSpc>
                <a:spcPct val="170000"/>
              </a:lnSpc>
              <a:buNone/>
            </a:pPr>
            <a:r>
              <a:rPr lang="en-IN" altLang="en-US" sz="11200" dirty="0">
                <a:latin typeface="Times New Roman" panose="02020603050405020304" pitchFamily="18" charset="0"/>
                <a:cs typeface="Times New Roman" panose="02020603050405020304" pitchFamily="18" charset="0"/>
                <a:sym typeface="+mn-ea"/>
              </a:rPr>
              <a:t>“</a:t>
            </a:r>
            <a:r>
              <a:rPr lang="en-US" sz="11200" dirty="0">
                <a:latin typeface="Times New Roman" panose="02020603050405020304" pitchFamily="18" charset="0"/>
                <a:cs typeface="Times New Roman" panose="02020603050405020304" pitchFamily="18" charset="0"/>
                <a:sym typeface="+mn-ea"/>
              </a:rPr>
              <a:t>A Mobility Analytical Framework for Big Mobile Data in Densely Populated Areas</a:t>
            </a:r>
            <a:r>
              <a:rPr lang="en-IN" altLang="en-US" sz="11200" dirty="0">
                <a:latin typeface="Times New Roman" panose="02020603050405020304" pitchFamily="18" charset="0"/>
                <a:cs typeface="Times New Roman" panose="02020603050405020304" pitchFamily="18" charset="0"/>
                <a:sym typeface="+mn-ea"/>
              </a:rPr>
              <a:t>”</a:t>
            </a:r>
            <a:endParaRPr lang="en-US" sz="11200" b="1" u="sng" dirty="0">
              <a:latin typeface="Cambria" panose="02040503050406030204" pitchFamily="18" charset="0"/>
              <a:ea typeface="Cambria" panose="02040503050406030204" pitchFamily="18" charset="0"/>
            </a:endParaRPr>
          </a:p>
          <a:p>
            <a:pPr>
              <a:lnSpc>
                <a:spcPct val="170000"/>
              </a:lnSpc>
              <a:buFont typeface="Wingdings" panose="05000000000000000000" pitchFamily="2" charset="2"/>
              <a:buChar char="Ø"/>
            </a:pPr>
            <a:r>
              <a:rPr lang="en-IN" sz="11200" b="1" dirty="0">
                <a:latin typeface="Cambria" panose="02040503050406030204" pitchFamily="18" charset="0"/>
                <a:ea typeface="Cambria" panose="02040503050406030204" pitchFamily="18" charset="0"/>
              </a:rPr>
              <a:t>Author :</a:t>
            </a:r>
            <a:r>
              <a:rPr lang="en-IN" sz="11200" dirty="0" err="1">
                <a:latin typeface="Times New Roman" panose="02020603050405020304" pitchFamily="18" charset="0"/>
                <a:cs typeface="Times New Roman" panose="02020603050405020304" pitchFamily="18" charset="0"/>
                <a:sym typeface="+mn-ea"/>
              </a:rPr>
              <a:t>Yuanyuan</a:t>
            </a:r>
            <a:r>
              <a:rPr lang="en-IN" sz="11200" dirty="0">
                <a:latin typeface="Times New Roman" panose="02020603050405020304" pitchFamily="18" charset="0"/>
                <a:cs typeface="Times New Roman" panose="02020603050405020304" pitchFamily="18" charset="0"/>
                <a:sym typeface="+mn-ea"/>
              </a:rPr>
              <a:t> </a:t>
            </a:r>
            <a:r>
              <a:rPr lang="en-IN" sz="11200" dirty="0" err="1">
                <a:latin typeface="Times New Roman" panose="02020603050405020304" pitchFamily="18" charset="0"/>
                <a:cs typeface="Times New Roman" panose="02020603050405020304" pitchFamily="18" charset="0"/>
                <a:sym typeface="+mn-ea"/>
              </a:rPr>
              <a:t>Qiao</a:t>
            </a:r>
            <a:r>
              <a:rPr lang="en-IN" sz="11200" dirty="0">
                <a:latin typeface="Times New Roman" panose="02020603050405020304" pitchFamily="18" charset="0"/>
                <a:cs typeface="Times New Roman" panose="02020603050405020304" pitchFamily="18" charset="0"/>
                <a:sym typeface="+mn-ea"/>
              </a:rPr>
              <a:t>, </a:t>
            </a:r>
            <a:r>
              <a:rPr lang="en-IN" sz="11200" dirty="0" err="1">
                <a:latin typeface="Times New Roman" panose="02020603050405020304" pitchFamily="18" charset="0"/>
                <a:cs typeface="Times New Roman" panose="02020603050405020304" pitchFamily="18" charset="0"/>
                <a:sym typeface="+mn-ea"/>
              </a:rPr>
              <a:t>Yihang</a:t>
            </a:r>
            <a:r>
              <a:rPr lang="en-IN" sz="11200" dirty="0">
                <a:latin typeface="Times New Roman" panose="02020603050405020304" pitchFamily="18" charset="0"/>
                <a:cs typeface="Times New Roman" panose="02020603050405020304" pitchFamily="18" charset="0"/>
                <a:sym typeface="+mn-ea"/>
              </a:rPr>
              <a:t> Cheng, </a:t>
            </a:r>
            <a:r>
              <a:rPr lang="en-IN" sz="11200" dirty="0" err="1">
                <a:latin typeface="Times New Roman" panose="02020603050405020304" pitchFamily="18" charset="0"/>
                <a:cs typeface="Times New Roman" panose="02020603050405020304" pitchFamily="18" charset="0"/>
                <a:sym typeface="+mn-ea"/>
              </a:rPr>
              <a:t>Jie</a:t>
            </a:r>
            <a:r>
              <a:rPr lang="en-IN" sz="11200" dirty="0">
                <a:latin typeface="Times New Roman" panose="02020603050405020304" pitchFamily="18" charset="0"/>
                <a:cs typeface="Times New Roman" panose="02020603050405020304" pitchFamily="18" charset="0"/>
                <a:sym typeface="+mn-ea"/>
              </a:rPr>
              <a:t> Yang, </a:t>
            </a:r>
            <a:r>
              <a:rPr lang="en-IN" sz="11200" dirty="0" err="1">
                <a:latin typeface="Times New Roman" panose="02020603050405020304" pitchFamily="18" charset="0"/>
                <a:cs typeface="Times New Roman" panose="02020603050405020304" pitchFamily="18" charset="0"/>
                <a:sym typeface="+mn-ea"/>
              </a:rPr>
              <a:t>Jiajia</a:t>
            </a:r>
            <a:r>
              <a:rPr lang="en-IN" sz="11200" dirty="0">
                <a:latin typeface="Times New Roman" panose="02020603050405020304" pitchFamily="18" charset="0"/>
                <a:cs typeface="Times New Roman" panose="02020603050405020304" pitchFamily="18" charset="0"/>
                <a:sym typeface="+mn-ea"/>
              </a:rPr>
              <a:t> Liu, </a:t>
            </a:r>
            <a:r>
              <a:rPr lang="en-IN" sz="11200" dirty="0" err="1">
                <a:latin typeface="Times New Roman" panose="02020603050405020304" pitchFamily="18" charset="0"/>
                <a:cs typeface="Times New Roman" panose="02020603050405020304" pitchFamily="18" charset="0"/>
                <a:sym typeface="+mn-ea"/>
              </a:rPr>
              <a:t>Nei</a:t>
            </a:r>
            <a:r>
              <a:rPr lang="en-IN" sz="11200" dirty="0">
                <a:latin typeface="Times New Roman" panose="02020603050405020304" pitchFamily="18" charset="0"/>
                <a:cs typeface="Times New Roman" panose="02020603050405020304" pitchFamily="18" charset="0"/>
                <a:sym typeface="+mn-ea"/>
              </a:rPr>
              <a:t> Kato</a:t>
            </a:r>
          </a:p>
          <a:p>
            <a:pPr>
              <a:lnSpc>
                <a:spcPct val="170000"/>
              </a:lnSpc>
              <a:buFont typeface="Wingdings" panose="05000000000000000000" pitchFamily="2" charset="2"/>
              <a:buChar char="Ø"/>
            </a:pPr>
            <a:r>
              <a:rPr lang="en-AU" sz="11200" b="1" dirty="0">
                <a:effectLst/>
                <a:latin typeface="Times New Roman" panose="02020603050405020304" pitchFamily="18" charset="0"/>
                <a:cs typeface="Times New Roman" panose="02020603050405020304" pitchFamily="18" charset="0"/>
                <a:sym typeface="+mn-ea"/>
              </a:rPr>
              <a:t>Description</a:t>
            </a:r>
            <a:r>
              <a:rPr lang="en-IN" altLang="en-AU" sz="11200" b="1" dirty="0">
                <a:effectLst/>
                <a:latin typeface="Times New Roman" panose="02020603050405020304" pitchFamily="18" charset="0"/>
                <a:cs typeface="Times New Roman" panose="02020603050405020304" pitchFamily="18" charset="0"/>
                <a:sym typeface="+mn-ea"/>
              </a:rPr>
              <a:t>:</a:t>
            </a:r>
            <a:r>
              <a:rPr lang="en-IN" altLang="en-AU" sz="11200" dirty="0">
                <a:effectLst/>
                <a:latin typeface="Times New Roman" panose="02020603050405020304" pitchFamily="18" charset="0"/>
                <a:cs typeface="Times New Roman" panose="02020603050405020304" pitchFamily="18" charset="0"/>
                <a:sym typeface="+mn-ea"/>
              </a:rPr>
              <a:t> </a:t>
            </a:r>
            <a:r>
              <a:rPr lang="en-US" sz="11200" dirty="0">
                <a:latin typeface="Times New Roman" panose="02020603050405020304" pitchFamily="18" charset="0"/>
                <a:cs typeface="Times New Roman" panose="02020603050405020304" pitchFamily="18" charset="0"/>
                <a:sym typeface="+mn-ea"/>
              </a:rPr>
              <a:t>This paper introduces a mobility analytical framework for processing big mobile data in urban environments. It presents methods for collecting, analyzing, and visualizing large-scale mobile data from 2G/3G/4G networks to study human mobility patterns, urban planning, and traffic management.</a:t>
            </a:r>
            <a:endParaRPr lang="en-IN" sz="11200" dirty="0">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Ø"/>
            </a:pPr>
            <a:endParaRPr lang="en-US" sz="2500" dirty="0">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70000"/>
              </a:lnSpc>
              <a:buFont typeface="Wingdings" panose="05000000000000000000" pitchFamily="2" charset="2"/>
              <a:buChar char="Ø"/>
            </a:pPr>
            <a:endParaRPr lang="en-US" sz="2500" dirty="0">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60000"/>
              </a:lnSpc>
              <a:buFont typeface="Wingdings" panose="05000000000000000000" pitchFamily="2" charset="2"/>
              <a:buChar char="Ø"/>
            </a:pPr>
            <a:endParaRPr lang="en-IN" sz="2500" b="1" dirty="0">
              <a:latin typeface="Cambria" panose="02040503050406030204" pitchFamily="18" charset="0"/>
              <a:ea typeface="Cambria" panose="02040503050406030204" pitchFamily="18" charset="0"/>
            </a:endParaRPr>
          </a:p>
          <a:p>
            <a:pPr>
              <a:lnSpc>
                <a:spcPct val="160000"/>
              </a:lnSpc>
            </a:pPr>
            <a:endParaRPr lang="en-GB" sz="2500" dirty="0">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Research Gaps Identified</a:t>
            </a:r>
          </a:p>
        </p:txBody>
      </p:sp>
      <p:sp>
        <p:nvSpPr>
          <p:cNvPr id="5" name="Rectangle 2"/>
          <p:cNvSpPr>
            <a:spLocks noGrp="1" noChangeArrowheads="1"/>
          </p:cNvSpPr>
          <p:nvPr>
            <p:ph idx="1"/>
          </p:nvPr>
        </p:nvSpPr>
        <p:spPr bwMode="auto">
          <a:xfrm>
            <a:off x="812800" y="1164590"/>
            <a:ext cx="10668000" cy="49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algn="just" eaLnBrk="0" fontAlgn="base" hangingPunct="0">
              <a:lnSpc>
                <a:spcPct val="150000"/>
              </a:lnSpc>
              <a:spcBef>
                <a:spcPct val="0"/>
              </a:spcBef>
              <a:spcAft>
                <a:spcPct val="0"/>
              </a:spcAft>
            </a:pPr>
            <a:r>
              <a:rPr kumimoji="0" lang="en-US" altLang="en-GB" sz="280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Inaccurate Mobility Predictions for Irregular Users – Existing models fail to predict movement for users with random mobility patterns.</a:t>
            </a:r>
          </a:p>
          <a:p>
            <a:pPr algn="just" eaLnBrk="0" fontAlgn="base" hangingPunct="0">
              <a:lnSpc>
                <a:spcPct val="150000"/>
              </a:lnSpc>
              <a:spcBef>
                <a:spcPct val="0"/>
              </a:spcBef>
              <a:spcAft>
                <a:spcPct val="0"/>
              </a:spcAft>
            </a:pPr>
            <a:r>
              <a:rPr kumimoji="0" lang="en-US" altLang="en-GB" sz="280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Challenges in Integrating Data-Driven and Theory-Driven Approaches – Differences in foundational assumptions hinder effective research integration.</a:t>
            </a:r>
          </a:p>
          <a:p>
            <a:pPr algn="just" eaLnBrk="0" fontAlgn="base" hangingPunct="0">
              <a:lnSpc>
                <a:spcPct val="150000"/>
              </a:lnSpc>
              <a:spcBef>
                <a:spcPct val="0"/>
              </a:spcBef>
              <a:spcAft>
                <a:spcPct val="0"/>
              </a:spcAft>
            </a:pPr>
            <a:r>
              <a:rPr kumimoji="0" lang="en-US" altLang="en-GB" sz="280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Ineffective Implementation of Digital Competence Programs – Uneven adoption and unclear learning outcomes lead to educational disparities.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Proposed Methodology</a:t>
            </a:r>
          </a:p>
        </p:txBody>
      </p:sp>
      <p:sp>
        <p:nvSpPr>
          <p:cNvPr id="5" name="Rectangle 2"/>
          <p:cNvSpPr>
            <a:spLocks noGrp="1" noChangeArrowheads="1"/>
          </p:cNvSpPr>
          <p:nvPr>
            <p:ph idx="1"/>
          </p:nvPr>
        </p:nvSpPr>
        <p:spPr bwMode="auto">
          <a:xfrm>
            <a:off x="812800" y="1023196"/>
            <a:ext cx="10668000" cy="467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indent="0">
              <a:buNone/>
            </a:pPr>
            <a:r>
              <a:rPr lang="en-US" altLang="en-GB" dirty="0">
                <a:latin typeface="Cambria" panose="02040503050406030204" pitchFamily="18" charset="0"/>
                <a:ea typeface="Cambria" panose="02040503050406030204" pitchFamily="18" charset="0"/>
              </a:rPr>
              <a:t>The methodology begins with data acquisition and preprocessing, integrating geospatial data from GLIS and external sources while cleaning and formatting it for analysis. Next, exploratory data analysis (EDA) and visualization are performed using statistical and GIS-based techniques like heatmaps and 3D models to identify key patterns.</a:t>
            </a:r>
          </a:p>
          <a:p>
            <a:pPr marL="0" indent="0">
              <a:buNone/>
            </a:pPr>
            <a:endParaRPr lang="en-US" altLang="en-GB" dirty="0">
              <a:latin typeface="Cambria" panose="02040503050406030204" pitchFamily="18" charset="0"/>
              <a:ea typeface="Cambria" panose="02040503050406030204" pitchFamily="18" charset="0"/>
            </a:endParaRPr>
          </a:p>
          <a:p>
            <a:pPr marL="0" indent="0">
              <a:buNone/>
            </a:pPr>
            <a:r>
              <a:rPr lang="en-US" altLang="en-GB" dirty="0">
                <a:latin typeface="Cambria" panose="02040503050406030204" pitchFamily="18" charset="0"/>
                <a:ea typeface="Cambria" panose="02040503050406030204" pitchFamily="18" charset="0"/>
              </a:rPr>
              <a:t>In the model development phase, machine learning and spatial analysis techniques are applied to predict land use changes, infrastructure needs, and environmental risks, while optimization models enhance urban planning and resource allocation. A decision support system (DSS) is then developed, providing interactive dashboards and real-time geospatial analytics for informed decision-making.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558" y="236001"/>
            <a:ext cx="10668000" cy="487362"/>
          </a:xfrm>
        </p:spPr>
        <p:txBody>
          <a:bodyPr/>
          <a:lstStyle/>
          <a:p>
            <a:r>
              <a:rPr lang="en-GB" dirty="0">
                <a:latin typeface="Cambria" panose="02040503050406030204" pitchFamily="18" charset="0"/>
                <a:ea typeface="Cambria" panose="02040503050406030204" pitchFamily="18" charset="0"/>
              </a:rPr>
              <a:t>Objectives</a:t>
            </a:r>
          </a:p>
        </p:txBody>
      </p:sp>
      <p:sp>
        <p:nvSpPr>
          <p:cNvPr id="3" name="Rectangle 1"/>
          <p:cNvSpPr>
            <a:spLocks noGrp="1" noChangeArrowheads="1"/>
          </p:cNvSpPr>
          <p:nvPr>
            <p:ph idx="1"/>
          </p:nvPr>
        </p:nvSpPr>
        <p:spPr bwMode="auto">
          <a:xfrm>
            <a:off x="838558" y="1317912"/>
            <a:ext cx="10796945" cy="4448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sym typeface="+mn-ea"/>
              </a:rPr>
              <a:t>Optimize Land Use Planning and Urban Development: </a:t>
            </a:r>
            <a:r>
              <a:rPr lang="en-US" dirty="0">
                <a:latin typeface="Times New Roman" panose="02020603050405020304" pitchFamily="18" charset="0"/>
                <a:cs typeface="Times New Roman" panose="02020603050405020304" pitchFamily="18" charset="0"/>
                <a:sym typeface="+mn-ea"/>
              </a:rPr>
              <a:t>Utilize GLIS data to develop analytics tools that aid in informed decision-making for land zoning, urban expansion, and resource allocation, ensuring sustainable city growth.</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sym typeface="+mn-ea"/>
              </a:rPr>
              <a:t>Enhance Infrastructure Development Strategies: </a:t>
            </a:r>
            <a:r>
              <a:rPr lang="en-US" dirty="0">
                <a:latin typeface="Times New Roman" panose="02020603050405020304" pitchFamily="18" charset="0"/>
                <a:cs typeface="Times New Roman" panose="02020603050405020304" pitchFamily="18" charset="0"/>
                <a:sym typeface="+mn-ea"/>
              </a:rPr>
              <a:t>optimal locations for infrastructure projects such as roads, bridges, and power plants by analyzing environmental, demographic, and accessibility factors.</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sym typeface="+mn-ea"/>
              </a:rPr>
              <a:t>Promote Environmental Conservation and Risk Assessment: </a:t>
            </a:r>
            <a:r>
              <a:rPr lang="en-US" dirty="0">
                <a:latin typeface="Times New Roman" panose="02020603050405020304" pitchFamily="18" charset="0"/>
                <a:cs typeface="Times New Roman" panose="02020603050405020304" pitchFamily="18" charset="0"/>
                <a:sym typeface="+mn-ea"/>
              </a:rPr>
              <a:t>Develop geospatial models to monitor and manage natural resources, detect ecological risks, and support conservation efforts for sustainable land use.</a:t>
            </a: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Methodology/Modules</a:t>
            </a:r>
          </a:p>
        </p:txBody>
      </p:sp>
      <p:sp>
        <p:nvSpPr>
          <p:cNvPr id="3" name="Rectangle 1"/>
          <p:cNvSpPr>
            <a:spLocks noGrp="1" noChangeArrowheads="1"/>
          </p:cNvSpPr>
          <p:nvPr>
            <p:ph idx="1"/>
          </p:nvPr>
        </p:nvSpPr>
        <p:spPr bwMode="auto">
          <a:xfrm>
            <a:off x="812800" y="1664644"/>
            <a:ext cx="10668000" cy="3538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algn="just" eaLnBrk="0" fontAlgn="base" hangingPunct="0">
              <a:spcBef>
                <a:spcPct val="0"/>
              </a:spcBef>
              <a:spcAft>
                <a:spcPct val="0"/>
              </a:spcAft>
              <a:buFont typeface="Wingdings" panose="05000000000000000000" pitchFamily="2" charset="2"/>
              <a:buChar char="Ø"/>
            </a:pPr>
            <a:r>
              <a:rPr lang="en-US" altLang="en-GB" sz="2800" dirty="0">
                <a:latin typeface="Times New Roman" panose="02020603050405020304" pitchFamily="18" charset="0"/>
                <a:ea typeface="Cambria" panose="02040503050406030204" pitchFamily="18" charset="0"/>
                <a:cs typeface="Times New Roman" panose="02020603050405020304" pitchFamily="18" charset="0"/>
              </a:rPr>
              <a:t>Data Collection &amp; Preprocessing: Gather social media data, clean it by removing noise, and store it for analysis.</a:t>
            </a:r>
          </a:p>
          <a:p>
            <a:pPr lvl="0" algn="just" eaLnBrk="0" fontAlgn="base" hangingPunct="0">
              <a:spcBef>
                <a:spcPct val="0"/>
              </a:spcBef>
              <a:spcAft>
                <a:spcPct val="0"/>
              </a:spcAft>
              <a:buFont typeface="Wingdings" panose="05000000000000000000" pitchFamily="2" charset="2"/>
              <a:buChar char="Ø"/>
            </a:pPr>
            <a:r>
              <a:rPr lang="en-US" altLang="en-GB" sz="2800" dirty="0">
                <a:latin typeface="Times New Roman" panose="02020603050405020304" pitchFamily="18" charset="0"/>
                <a:ea typeface="Cambria" panose="02040503050406030204" pitchFamily="18" charset="0"/>
                <a:cs typeface="Times New Roman" panose="02020603050405020304" pitchFamily="18" charset="0"/>
              </a:rPr>
              <a:t>Feature Extraction &amp; Model Training: Convert text into numerical form and train machine learning models for sentiment classification.</a:t>
            </a:r>
          </a:p>
          <a:p>
            <a:pPr lvl="0" algn="just" eaLnBrk="0" fontAlgn="base" hangingPunct="0">
              <a:spcBef>
                <a:spcPct val="0"/>
              </a:spcBef>
              <a:spcAft>
                <a:spcPct val="0"/>
              </a:spcAft>
              <a:buFont typeface="Wingdings" panose="05000000000000000000" pitchFamily="2" charset="2"/>
              <a:buChar char="Ø"/>
            </a:pPr>
            <a:r>
              <a:rPr lang="en-US" altLang="en-GB" sz="2800" dirty="0">
                <a:latin typeface="Times New Roman" panose="02020603050405020304" pitchFamily="18" charset="0"/>
                <a:ea typeface="Cambria" panose="02040503050406030204" pitchFamily="18" charset="0"/>
                <a:cs typeface="Times New Roman" panose="02020603050405020304" pitchFamily="18" charset="0"/>
              </a:rPr>
              <a:t>Evaluation &amp; Prediction: Validate model accuracy and optimize predictions for better sentiment analysis.</a:t>
            </a:r>
          </a:p>
          <a:p>
            <a:pPr lvl="0" algn="just" eaLnBrk="0" fontAlgn="base" hangingPunct="0">
              <a:spcBef>
                <a:spcPct val="0"/>
              </a:spcBef>
              <a:spcAft>
                <a:spcPct val="0"/>
              </a:spcAft>
              <a:buFont typeface="Wingdings" panose="05000000000000000000" pitchFamily="2" charset="2"/>
              <a:buChar char="Ø"/>
            </a:pPr>
            <a:r>
              <a:rPr lang="en-US" altLang="en-GB" sz="2800" dirty="0">
                <a:latin typeface="Times New Roman" panose="02020603050405020304" pitchFamily="18" charset="0"/>
                <a:ea typeface="Cambria" panose="02040503050406030204" pitchFamily="18" charset="0"/>
                <a:cs typeface="Times New Roman" panose="02020603050405020304" pitchFamily="18" charset="0"/>
              </a:rPr>
              <a:t>Visualization &amp; Insights: Display sentiment trends using dashboards and reports for actionable insights.</a:t>
            </a:r>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0</TotalTime>
  <Words>1486</Words>
  <Application>Microsoft Office PowerPoint</Application>
  <PresentationFormat>Widescreen</PresentationFormat>
  <Paragraphs>106</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Bookman Old Style</vt:lpstr>
      <vt:lpstr>Calibri</vt:lpstr>
      <vt:lpstr>Cambria</vt:lpstr>
      <vt:lpstr>Times New Roman</vt:lpstr>
      <vt:lpstr>Verdana</vt:lpstr>
      <vt:lpstr>Wingdings</vt:lpstr>
      <vt:lpstr>Bioinformatics</vt:lpstr>
      <vt:lpstr>Analytics based on Govt. Land Information System (GLIS) Data</vt:lpstr>
      <vt:lpstr>Introduction of our Project</vt:lpstr>
      <vt:lpstr>Literature Review</vt:lpstr>
      <vt:lpstr>Literature Review</vt:lpstr>
      <vt:lpstr>Literature Review</vt:lpstr>
      <vt:lpstr>Research Gaps Identified</vt:lpstr>
      <vt:lpstr>Proposed Methodology</vt:lpstr>
      <vt:lpstr>Objectives</vt:lpstr>
      <vt:lpstr>Methodology/Modules</vt:lpstr>
      <vt:lpstr>System design and Implementation</vt:lpstr>
      <vt:lpstr>Architecture</vt:lpstr>
      <vt:lpstr>Hardware/software components</vt:lpstr>
      <vt:lpstr>Hardware/software components</vt:lpstr>
      <vt:lpstr>Timeline of Project</vt:lpstr>
      <vt:lpstr>Expected Outcomes</vt:lpstr>
      <vt:lpstr>Conclusion</vt:lpstr>
      <vt:lpstr>References</vt:lpstr>
      <vt:lpstr>Publication Details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GOVARDHAN K</cp:lastModifiedBy>
  <cp:revision>47</cp:revision>
  <dcterms:created xsi:type="dcterms:W3CDTF">2023-03-16T03:26:00Z</dcterms:created>
  <dcterms:modified xsi:type="dcterms:W3CDTF">2025-05-27T16:03:43Z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04436272EF394958A1BB1A99356BF03A_12</vt:lpwstr>
  </property>
  <property fmtid="{D5CDD505-2E9C-101B-9397-08002B2CF9AE}" pid="3" name="KSOProductBuildVer">
    <vt:lpwstr>2057-12.2.0.20348</vt:lpwstr>
  </property>
</Properties>
</file>