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4" r:id="rId3"/>
    <p:sldId id="281" r:id="rId4"/>
    <p:sldId id="268" r:id="rId5"/>
    <p:sldId id="285" r:id="rId6"/>
    <p:sldId id="277" r:id="rId7"/>
    <p:sldId id="278" r:id="rId8"/>
    <p:sldId id="286" r:id="rId9"/>
    <p:sldId id="279" r:id="rId10"/>
    <p:sldId id="283" r:id="rId11"/>
    <p:sldId id="28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 userDrawn="1">
          <p15:clr>
            <a:srgbClr val="A4A3A4"/>
          </p15:clr>
        </p15:guide>
        <p15:guide id="2" pos="39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76" y="36"/>
      </p:cViewPr>
      <p:guideLst>
        <p:guide orient="horz" pos="2187"/>
        <p:guide pos="39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777175"/>
            <a:ext cx="10363200" cy="1470025"/>
          </a:xfrm>
        </p:spPr>
        <p:txBody>
          <a:bodyPr/>
          <a:lstStyle/>
          <a:p>
            <a:pPr algn="ctr"/>
            <a:r>
              <a:rPr lang="en-US" altLang="en-GB" dirty="0"/>
              <a:t>Geospatial Land Data Analysis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6672" y="2300888"/>
            <a:ext cx="3970594" cy="552184"/>
          </a:xfrm>
        </p:spPr>
        <p:txBody>
          <a:bodyPr>
            <a:normAutofit/>
          </a:bodyPr>
          <a:lstStyle/>
          <a:p>
            <a:pPr algn="l"/>
            <a:r>
              <a:rPr lang="en-GB" sz="1800" dirty="0" smtClean="0">
                <a:latin typeface="+mj-lt"/>
              </a:rPr>
              <a:t>Batch Number: G - 15</a:t>
            </a:r>
          </a:p>
          <a:p>
            <a:pPr algn="l"/>
            <a:endParaRPr lang="en-GB" sz="18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90469" y="2710577"/>
          <a:ext cx="5418666" cy="303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/>
                <a:gridCol w="3333666"/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 smtClean="0">
                          <a:solidFill>
                            <a:srgbClr val="17365D"/>
                          </a:solidFill>
                        </a:rPr>
                        <a:t> Student Name</a:t>
                      </a: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 smtClean="0">
                          <a:solidFill>
                            <a:srgbClr val="17365D"/>
                          </a:solidFill>
                        </a:rPr>
                        <a:t>  Roll Number</a:t>
                      </a: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/>
                        <a:t>Kuntala</a:t>
                      </a:r>
                      <a:r>
                        <a:rPr lang="en-GB" sz="1800" dirty="0" smtClean="0"/>
                        <a:t> </a:t>
                      </a:r>
                      <a:r>
                        <a:rPr lang="en-GB" sz="1800" dirty="0" err="1" smtClean="0"/>
                        <a:t>Govardhan</a:t>
                      </a:r>
                      <a:endParaRPr lang="en-GB" sz="1800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20211CEI0092    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/>
                        <a:t>Yerragorla</a:t>
                      </a:r>
                      <a:r>
                        <a:rPr lang="en-GB" sz="1800" dirty="0" smtClean="0"/>
                        <a:t> Rajesh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20211CEI0091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Siva Ganesh Reddy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20211CEI0015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/>
                        <a:t>Ayush</a:t>
                      </a:r>
                      <a:r>
                        <a:rPr lang="en-GB" sz="1800" dirty="0" smtClean="0"/>
                        <a:t> </a:t>
                      </a:r>
                      <a:r>
                        <a:rPr lang="en-GB" sz="1800" dirty="0" err="1" smtClean="0"/>
                        <a:t>Nandy</a:t>
                      </a:r>
                      <a:endParaRPr lang="en-GB" sz="1800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20211CEI0005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ubtitle 2"/>
          <p:cNvSpPr txBox="1"/>
          <p:nvPr/>
        </p:nvSpPr>
        <p:spPr>
          <a:xfrm>
            <a:off x="6677708" y="2721956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</p:txBody>
      </p:sp>
      <p:sp>
        <p:nvSpPr>
          <p:cNvPr id="6" name="Subtitle 2"/>
          <p:cNvSpPr txBox="1"/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17365D"/>
              </a:buClr>
              <a:buSzPct val="100000"/>
            </a:pPr>
            <a:r>
              <a:rPr lang="en-GB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PSCS </a:t>
            </a:r>
            <a:r>
              <a:rPr lang="en-GB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Capstone Project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10"/>
              </a:spcBef>
              <a:buClr>
                <a:srgbClr val="17365D"/>
              </a:buClr>
              <a:buSzPct val="100000"/>
            </a:pPr>
            <a:r>
              <a:rPr lang="en-GB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Review-3</a:t>
            </a:r>
            <a:endParaRPr lang="en-GB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12418" y="2487122"/>
            <a:ext cx="6096000" cy="23482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rgbClr val="17365D"/>
              </a:buClr>
              <a:buSzPts val="2000"/>
            </a:pPr>
            <a:r>
              <a:rPr lang="en-US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>
              <a:spcBef>
                <a:spcPts val="400"/>
              </a:spcBef>
              <a:buClr>
                <a:srgbClr val="17365D"/>
              </a:buClr>
              <a:buSzPts val="2000"/>
            </a:pPr>
            <a:endParaRPr lang="en-US" sz="2000" b="1" dirty="0" smtClean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algn="l"/>
            <a:r>
              <a:rPr lang="en-GB" sz="2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Ms.</a:t>
            </a:r>
            <a:r>
              <a:rPr lang="en-GB" sz="2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Yoogetha B R</a:t>
            </a:r>
            <a:endParaRPr lang="en-GB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GB" sz="2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Professor / Associate Professor / Assistant Professor</a:t>
            </a:r>
            <a:endParaRPr lang="en-GB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GB" sz="2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School of Computer Science &amp; Engineering</a:t>
            </a:r>
            <a:endParaRPr lang="en-GB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GB" sz="2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Presidency University</a:t>
            </a:r>
            <a:endParaRPr lang="en-GB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spcBef>
                <a:spcPts val="400"/>
              </a:spcBef>
              <a:buClr>
                <a:srgbClr val="17365D"/>
              </a:buClr>
              <a:buSzPts val="2000"/>
            </a:pPr>
            <a:endParaRPr lang="en-US" sz="20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Code and Code </a:t>
            </a:r>
            <a:r>
              <a:rPr lang="en-IN" dirty="0" smtClean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  <a:sym typeface="+mn-ea"/>
              </a:rPr>
              <a:t>Explanation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85336"/>
            <a:ext cx="10668000" cy="4952997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  <a:sym typeface="+mn-ea"/>
              </a:rPr>
              <a:t>Code </a:t>
            </a:r>
            <a:r>
              <a:rPr lang="en-IN" b="1" dirty="0" smtClean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  <a:sym typeface="+mn-ea"/>
              </a:rPr>
              <a:t>Explanation</a:t>
            </a:r>
            <a:r>
              <a:rPr lang="en-IN" b="1" dirty="0" smtClean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  <a:sym typeface="+mn-ea"/>
              </a:rPr>
              <a:t>: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200" b="1" dirty="0" smtClean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/>
            <a:r>
              <a:rPr lang="en-US" altLang="en-GB" sz="2200" b="1" dirty="0">
                <a:latin typeface="Times New Roman" panose="02020603050405020304" charset="0"/>
                <a:cs typeface="Times New Roman" panose="02020603050405020304" charset="0"/>
              </a:rPr>
              <a:t>Initialize Variables: </a:t>
            </a:r>
            <a:r>
              <a:rPr lang="en-US" altLang="en-GB" sz="2200" dirty="0">
                <a:latin typeface="Times New Roman" panose="02020603050405020304" charset="0"/>
                <a:cs typeface="Times New Roman" panose="02020603050405020304" charset="0"/>
              </a:rPr>
              <a:t>The procedure starts by setting </a:t>
            </a:r>
            <a:r>
              <a:rPr lang="en-US" altLang="en-GB" sz="2200" dirty="0" err="1">
                <a:latin typeface="Times New Roman" panose="02020603050405020304" charset="0"/>
                <a:cs typeface="Times New Roman" panose="02020603050405020304" charset="0"/>
              </a:rPr>
              <a:t>totalArea</a:t>
            </a:r>
            <a:r>
              <a:rPr lang="en-US" altLang="en-GB" sz="2200" dirty="0">
                <a:latin typeface="Times New Roman" panose="02020603050405020304" charset="0"/>
                <a:cs typeface="Times New Roman" panose="02020603050405020304" charset="0"/>
              </a:rPr>
              <a:t> to 0 and creating an empty list distances.</a:t>
            </a:r>
          </a:p>
          <a:p>
            <a:pPr algn="just"/>
            <a:endParaRPr lang="en-US" altLang="en-GB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GB" sz="2200" b="1" dirty="0">
                <a:latin typeface="Times New Roman" panose="02020603050405020304" charset="0"/>
                <a:cs typeface="Times New Roman" panose="02020603050405020304" charset="0"/>
              </a:rPr>
              <a:t>Loop Through Features: </a:t>
            </a:r>
            <a:r>
              <a:rPr lang="en-US" altLang="en-GB" sz="2200" dirty="0">
                <a:latin typeface="Times New Roman" panose="02020603050405020304" charset="0"/>
                <a:cs typeface="Times New Roman" panose="02020603050405020304" charset="0"/>
              </a:rPr>
              <a:t>For each feature, it calculates the area using its coordinates and adds it to the total.</a:t>
            </a:r>
          </a:p>
          <a:p>
            <a:pPr algn="just"/>
            <a:endParaRPr lang="en-US" altLang="en-GB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GB" sz="2200" b="1" dirty="0">
                <a:latin typeface="Times New Roman" panose="02020603050405020304" charset="0"/>
                <a:cs typeface="Times New Roman" panose="02020603050405020304" charset="0"/>
              </a:rPr>
              <a:t>Calculate Distances: </a:t>
            </a:r>
            <a:r>
              <a:rPr lang="en-US" altLang="en-GB" sz="2200" dirty="0">
                <a:latin typeface="Times New Roman" panose="02020603050405020304" charset="0"/>
                <a:cs typeface="Times New Roman" panose="02020603050405020304" charset="0"/>
              </a:rPr>
              <a:t>If a feature has an adjacent feature, it computes the distance between them and adds it to the distances list.</a:t>
            </a:r>
          </a:p>
          <a:p>
            <a:pPr algn="just"/>
            <a:endParaRPr lang="en-US" altLang="en-GB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GB" sz="2200" b="1" dirty="0">
                <a:latin typeface="Times New Roman" panose="02020603050405020304" charset="0"/>
                <a:cs typeface="Times New Roman" panose="02020603050405020304" charset="0"/>
              </a:rPr>
              <a:t>Purpose: </a:t>
            </a:r>
            <a:r>
              <a:rPr lang="en-US" altLang="en-GB" sz="2200" dirty="0">
                <a:latin typeface="Times New Roman" panose="02020603050405020304" charset="0"/>
                <a:cs typeface="Times New Roman" panose="02020603050405020304" charset="0"/>
              </a:rPr>
              <a:t>The procedure analyzes geospatial features to calculate total land area and distances between adjacent features for further use.</a:t>
            </a:r>
            <a:endParaRPr lang="en-US" altLang="en-GB" sz="2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and Code Explanation</a:t>
            </a:r>
            <a:endParaRPr lang="en-IN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878" y="1009783"/>
            <a:ext cx="10668000" cy="524273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Code:</a:t>
            </a:r>
          </a:p>
          <a:p>
            <a:pPr marL="0" indent="0" algn="just">
              <a:buNone/>
            </a:pPr>
            <a:endParaRPr lang="en-IN" sz="2200" b="1" dirty="0" smtClean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metrics TO {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totalArea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totalArea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averageDistance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average(distances)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metrics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Explanation: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 smtClean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This </a:t>
            </a:r>
            <a:r>
              <a:rPr lang="en-US" sz="20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part creates a metrics object containing the total area and the average of all calculated distances.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It then returns this object as the output of the procedure.</a:t>
            </a:r>
            <a:endParaRPr lang="en-IN" sz="2000" dirty="0" smtClean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b="1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485" y="1143001"/>
            <a:ext cx="10668000" cy="49529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en-G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GB" sz="6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GB" sz="6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Algorithm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082675"/>
            <a:ext cx="10708640" cy="483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lvl="1"/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12801" y="1094431"/>
            <a:ext cx="10668000" cy="49009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ct val="60000"/>
              </a:spcAft>
            </a:pPr>
            <a:r>
              <a:rPr lang="en-US" altLang="en-GB" sz="2200" b="1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altLang="en-GB" sz="2200" b="1" dirty="0" err="1">
                <a:latin typeface="Times New Roman" panose="02020603050405020304" charset="0"/>
                <a:cs typeface="Times New Roman" panose="02020603050405020304" charset="0"/>
              </a:rPr>
              <a:t>Geoland</a:t>
            </a:r>
            <a:r>
              <a:rPr lang="en-US" altLang="en-GB" sz="2200" b="1" dirty="0">
                <a:latin typeface="Times New Roman" panose="02020603050405020304" charset="0"/>
                <a:cs typeface="Times New Roman" panose="02020603050405020304" charset="0"/>
              </a:rPr>
              <a:t> Analyzer platform processes geospatial data using Machine Learning (ML) for terrain classification and GIS-based computations for land area and distance measurements. The algorithm follows a structured pipeline to handle geospatial files, extract features, analyze the terrain, and visualize insights.</a:t>
            </a:r>
          </a:p>
          <a:p>
            <a:pPr>
              <a:spcAft>
                <a:spcPct val="60000"/>
              </a:spcAft>
            </a:pPr>
            <a:r>
              <a:rPr lang="en-US" altLang="en-GB" sz="2200" b="1" dirty="0">
                <a:latin typeface="Times New Roman" panose="02020603050405020304" charset="0"/>
                <a:cs typeface="Times New Roman" panose="02020603050405020304" charset="0"/>
              </a:rPr>
              <a:t>Models Used:</a:t>
            </a:r>
          </a:p>
          <a:p>
            <a:pPr>
              <a:spcAft>
                <a:spcPct val="60000"/>
              </a:spcAft>
            </a:pPr>
            <a:r>
              <a:rPr lang="en-US" altLang="en-GB" sz="2200" dirty="0">
                <a:latin typeface="Times New Roman" panose="02020603050405020304" charset="0"/>
                <a:cs typeface="Times New Roman" panose="02020603050405020304" charset="0"/>
              </a:rPr>
              <a:t>Initialize System – Load Next.js, Tailwind CSS, </a:t>
            </a:r>
            <a:r>
              <a:rPr lang="en-US" altLang="en-GB" sz="2200" dirty="0" err="1">
                <a:latin typeface="Times New Roman" panose="02020603050405020304" charset="0"/>
                <a:cs typeface="Times New Roman" panose="02020603050405020304" charset="0"/>
              </a:rPr>
              <a:t>Mapbox</a:t>
            </a:r>
            <a:r>
              <a:rPr lang="en-US" altLang="en-GB" sz="2200" dirty="0">
                <a:latin typeface="Times New Roman" panose="02020603050405020304" charset="0"/>
                <a:cs typeface="Times New Roman" panose="02020603050405020304" charset="0"/>
              </a:rPr>
              <a:t>, Leaflet, and connect to the Node.js API on AWS.</a:t>
            </a:r>
          </a:p>
          <a:p>
            <a:pPr>
              <a:spcAft>
                <a:spcPct val="60000"/>
              </a:spcAft>
            </a:pPr>
            <a:r>
              <a:rPr lang="en-US" altLang="en-GB" sz="2200" dirty="0">
                <a:latin typeface="Times New Roman" panose="02020603050405020304" charset="0"/>
                <a:cs typeface="Times New Roman" panose="02020603050405020304" charset="0"/>
              </a:rPr>
              <a:t>File Upload &amp; Validation – Accept </a:t>
            </a:r>
            <a:r>
              <a:rPr lang="en-US" altLang="en-GB" sz="2200" dirty="0" err="1">
                <a:latin typeface="Times New Roman" panose="02020603050405020304" charset="0"/>
                <a:cs typeface="Times New Roman" panose="02020603050405020304" charset="0"/>
              </a:rPr>
              <a:t>GeoJSON</a:t>
            </a:r>
            <a:r>
              <a:rPr lang="en-US" altLang="en-GB" sz="2200" dirty="0">
                <a:latin typeface="Times New Roman" panose="02020603050405020304" charset="0"/>
                <a:cs typeface="Times New Roman" panose="02020603050405020304" charset="0"/>
              </a:rPr>
              <a:t>, CSV, </a:t>
            </a:r>
            <a:r>
              <a:rPr lang="en-US" altLang="en-GB" sz="2200" dirty="0" err="1">
                <a:latin typeface="Times New Roman" panose="02020603050405020304" charset="0"/>
                <a:cs typeface="Times New Roman" panose="02020603050405020304" charset="0"/>
              </a:rPr>
              <a:t>Shapefiles</a:t>
            </a:r>
            <a:r>
              <a:rPr lang="en-US" altLang="en-GB" sz="2200" dirty="0">
                <a:latin typeface="Times New Roman" panose="02020603050405020304" charset="0"/>
                <a:cs typeface="Times New Roman" panose="02020603050405020304" charset="0"/>
              </a:rPr>
              <a:t>, check format/size, and send data to the backend.</a:t>
            </a:r>
          </a:p>
          <a:p>
            <a:pPr>
              <a:spcAft>
                <a:spcPct val="60000"/>
              </a:spcAft>
            </a:pPr>
            <a:r>
              <a:rPr lang="en-US" altLang="en-GB" sz="2200" dirty="0">
                <a:latin typeface="Times New Roman" panose="02020603050405020304" charset="0"/>
                <a:cs typeface="Times New Roman" panose="02020603050405020304" charset="0"/>
              </a:rPr>
              <a:t>Extract &amp; Process Data – Retrieve coordinates, land attributes, and store structured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Algorithm</a:t>
            </a:r>
            <a:endParaRPr lang="en-IN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12801" y="1219664"/>
            <a:ext cx="10668000" cy="308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indent="0">
              <a:buNone/>
            </a:pPr>
            <a:r>
              <a:rPr lang="en-US" altLang="en-GB" sz="20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Compute Land Metrics – Calculate total land area and distances between features.</a:t>
            </a:r>
          </a:p>
          <a:p>
            <a:pPr marL="0" indent="0">
              <a:buNone/>
            </a:pPr>
            <a:endParaRPr lang="en-US" altLang="en-GB" sz="20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20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ML-Based Terrain Classification – Preprocess data, apply CNN model, and classify land types (forest, urban, water, agriculture).</a:t>
            </a:r>
          </a:p>
          <a:p>
            <a:pPr marL="0" indent="0">
              <a:buNone/>
            </a:pPr>
            <a:endParaRPr lang="en-US" altLang="en-GB" sz="20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20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Visualization &amp; Insights – Update interactive maps, generate charts, and display real-time insights.</a:t>
            </a:r>
          </a:p>
          <a:p>
            <a:pPr marL="0" indent="0">
              <a:buNone/>
            </a:pPr>
            <a:endParaRPr lang="en-US" altLang="en-GB" sz="20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20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Error Handling &amp; Optimization – Manage corrupt data, optimize caching, and enable cloud scaling.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and Code Explanation</a:t>
            </a:r>
            <a:endParaRPr lang="en-IN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Code</a:t>
            </a:r>
            <a:r>
              <a:rPr lang="en-IN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0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ProcessGeospatialData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SET coordinates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extractCoordinates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SET attributes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extractAttributes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 // e.g., land type, area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coordinates IS EMPTY THEN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DISPLAY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("No valid coordinates found")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IF</a:t>
            </a:r>
          </a:p>
          <a:p>
            <a:pPr marL="0" indent="0" algn="just">
              <a:buNone/>
            </a:pPr>
            <a:endParaRPr lang="en-US" altLang="en-GB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and Code Explanation</a:t>
            </a:r>
            <a:endParaRPr lang="en-IN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94720"/>
            <a:ext cx="10530703" cy="495299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Code Explanation: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0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starts by extracting coordinates and attributes (like land type or area) from the input geospatial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Check: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checks if any valid coordinates were extracted from the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coordinates are found, it displays an error message saying "No valid coordinates found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Exit: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coordinates are missing or invalid, the procedure stops and does not continue processing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only valid geospatial data is processed further, avoiding errors in later steps of the workflow.</a:t>
            </a:r>
            <a:endParaRPr lang="en-US" altLang="en-GB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and Code Explanation</a:t>
            </a:r>
            <a:endParaRPr lang="en-IN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14524"/>
            <a:ext cx="10920730" cy="540639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</a:t>
            </a:r>
            <a:r>
              <a:rPr lang="en-IN" sz="2800" b="1" dirty="0" smtClean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:</a:t>
            </a:r>
            <a:endParaRPr lang="en-IN" sz="2800" b="1" dirty="0" smtClean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22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processedFeatures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[]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EACH feature IN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data.features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featureCoordinates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feature.geometry.coordinates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featureAttributes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feature.properties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ADD {coordinates: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featureCoordinates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attributes: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featureAttributes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TO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processedFeatures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CALL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CalculateLandMetrics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processedFeatures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CALL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ClassifyTerrain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processedFeatures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CALL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UpdateMapVisualization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processedFeatures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CALL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GenerateCharts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processedFeatures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PROCEDURE</a:t>
            </a:r>
            <a:endParaRPr lang="en-US" altLang="en-GB" sz="2200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GB" sz="21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and Code Explanation</a:t>
            </a:r>
            <a:endParaRPr lang="en-IN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0999"/>
            <a:ext cx="10382069" cy="4952997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</a:t>
            </a:r>
            <a:r>
              <a:rPr lang="en-IN" sz="2800" b="1" dirty="0" smtClean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Explanation</a:t>
            </a:r>
            <a:r>
              <a:rPr lang="en-IN" sz="2800" b="1" dirty="0" smtClean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3100" b="1" dirty="0" smtClean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/>
            <a:r>
              <a:rPr lang="en-US" altLang="en-GB" sz="26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Initialize List: An empty list </a:t>
            </a:r>
            <a:r>
              <a:rPr lang="en-US" altLang="en-GB" sz="2600" dirty="0" err="1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processedFeatures</a:t>
            </a:r>
            <a:r>
              <a:rPr lang="en-US" altLang="en-GB" sz="26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 is created to store processed geospatial features.</a:t>
            </a:r>
          </a:p>
          <a:p>
            <a:pPr algn="just"/>
            <a:endParaRPr lang="en-US" altLang="en-GB" sz="26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/>
            <a:r>
              <a:rPr lang="en-US" altLang="en-GB" sz="26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Loop Through Data: For each feature in </a:t>
            </a:r>
            <a:r>
              <a:rPr lang="en-US" altLang="en-GB" sz="2600" dirty="0" err="1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data.features</a:t>
            </a:r>
            <a:r>
              <a:rPr lang="en-US" altLang="en-GB" sz="26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, the code extracts its coordinates and attributes (properties).</a:t>
            </a:r>
          </a:p>
          <a:p>
            <a:pPr algn="just"/>
            <a:endParaRPr lang="en-US" altLang="en-GB" sz="26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/>
            <a:r>
              <a:rPr lang="en-US" altLang="en-GB" sz="26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Store Processed Feature: Each feature's data is organized into a structured object and added to the </a:t>
            </a:r>
            <a:r>
              <a:rPr lang="en-US" altLang="en-GB" sz="2600" dirty="0" err="1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processedFeatures</a:t>
            </a:r>
            <a:r>
              <a:rPr lang="en-US" altLang="en-GB" sz="26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 list.</a:t>
            </a:r>
          </a:p>
          <a:p>
            <a:pPr algn="just"/>
            <a:endParaRPr lang="en-US" altLang="en-GB" sz="26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/>
            <a:r>
              <a:rPr lang="en-US" altLang="en-GB" sz="26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Run Analysis and Visualization: The collected data is used in four function calls to:</a:t>
            </a:r>
          </a:p>
          <a:p>
            <a:pPr algn="just"/>
            <a:endParaRPr lang="en-US" altLang="en-GB" sz="26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GB" sz="26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Calculate land </a:t>
            </a:r>
            <a:r>
              <a:rPr lang="en-US" altLang="en-GB" sz="2600" dirty="0" smtClean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metrics</a:t>
            </a:r>
            <a:endParaRPr lang="en-US" altLang="en-GB" sz="26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endParaRPr lang="en-US" altLang="en-GB" sz="22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and Code Explanation</a:t>
            </a:r>
            <a:endParaRPr lang="en-IN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66858"/>
            <a:ext cx="10382069" cy="495299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</a:t>
            </a:r>
            <a:r>
              <a:rPr lang="en-IN" b="1" dirty="0" smtClean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Explanation</a:t>
            </a:r>
            <a:r>
              <a:rPr lang="en-IN" b="1" dirty="0" smtClean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3100" b="1" dirty="0" smtClean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Classify terrain types,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altLang="en-GB" sz="22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Update map visuals,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altLang="en-GB" sz="22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Generate analytical charts.</a:t>
            </a:r>
          </a:p>
          <a:p>
            <a:pPr algn="just"/>
            <a:endParaRPr lang="en-US" altLang="en-GB" sz="22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/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Purpose: This procedure prepares raw geospatial data for analysis, classification, and visual representation.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altLang="en-GB" sz="22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and Code Explanation</a:t>
            </a:r>
            <a:endParaRPr lang="en-IN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737" y="1116875"/>
            <a:ext cx="10668000" cy="5242736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600" b="1" dirty="0" smtClean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</a:t>
            </a:r>
            <a:r>
              <a:rPr lang="en-IN" sz="2600" b="1" dirty="0" smtClean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:</a:t>
            </a:r>
          </a:p>
          <a:p>
            <a:pPr marL="0" indent="0" algn="just">
              <a:buNone/>
            </a:pPr>
            <a:endParaRPr lang="en-IN" sz="2200" b="1" dirty="0" smtClean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CalculateLandMetrics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(features)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totalArea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0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SET distances TO []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EACH feature IN features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SET area TO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computeArea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feature.coordinates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// Using geometric formula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ADD area TO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totalArea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feature.attributes.hasAdjacentFeature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SET distance TO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computeDistance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feature.coordinates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adjacentFeature.coordinates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ADD distance TO distances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END IF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FOR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15</TotalTime>
  <Words>798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Cambria</vt:lpstr>
      <vt:lpstr>Courier New</vt:lpstr>
      <vt:lpstr>Times New Roman</vt:lpstr>
      <vt:lpstr>Verdana</vt:lpstr>
      <vt:lpstr>Wingdings</vt:lpstr>
      <vt:lpstr>Bioinformatics</vt:lpstr>
      <vt:lpstr>Geospatial Land Data Analysis Platform</vt:lpstr>
      <vt:lpstr>Algorithm</vt:lpstr>
      <vt:lpstr>Algorithm</vt:lpstr>
      <vt:lpstr>Code and Code Explanation</vt:lpstr>
      <vt:lpstr>Code and Code Explanation</vt:lpstr>
      <vt:lpstr>Code and Code Explanation</vt:lpstr>
      <vt:lpstr>Code and Code Explanation</vt:lpstr>
      <vt:lpstr>Code and Code Explanation</vt:lpstr>
      <vt:lpstr>Code and Code Explanation</vt:lpstr>
      <vt:lpstr>Code and Code Explanation</vt:lpstr>
      <vt:lpstr>Code and Code Explanation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user</cp:lastModifiedBy>
  <cp:revision>53</cp:revision>
  <dcterms:created xsi:type="dcterms:W3CDTF">2023-03-16T03:26:00Z</dcterms:created>
  <dcterms:modified xsi:type="dcterms:W3CDTF">2025-04-19T22:33:23Z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6A5FE100323D481186F175F898E1403C_12</vt:lpwstr>
  </property>
  <property fmtid="{D5CDD505-2E9C-101B-9397-08002B2CF9AE}" pid="3" name="KSOProductBuildVer">
    <vt:lpwstr>2057-12.2.0.20348</vt:lpwstr>
  </property>
</Properties>
</file>