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0" r:id="rId6"/>
    <p:sldId id="261" r:id="rId7"/>
    <p:sldId id="262" r:id="rId8"/>
    <p:sldId id="275" r:id="rId9"/>
    <p:sldId id="272" r:id="rId10"/>
    <p:sldId id="287" r:id="rId11"/>
    <p:sldId id="288" r:id="rId12"/>
    <p:sldId id="264" r:id="rId13"/>
    <p:sldId id="265" r:id="rId14"/>
    <p:sldId id="266" r:id="rId15"/>
    <p:sldId id="267" r:id="rId16"/>
    <p:sldId id="268" r:id="rId17"/>
    <p:sldId id="286" r:id="rId18"/>
    <p:sldId id="274" r:id="rId19"/>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5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9" name="Google Shape;149;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5" name="Google Shape;155;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8" name="Google Shape;88;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6" name="Google Shape;106;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 name="Google Shape;119;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1" name="Google Shape;161;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8" name="Google Shape;168;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1" name="Google Shape;131;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 name="Google Shape;20;p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2" name="Google Shape;32;p5"/>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3" name="Google Shape;33;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39" name="Google Shape;39;p6"/>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0" name="Google Shape;40;p6"/>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1" name="Google Shape;41;p6"/>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2" name="Google Shape;42;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381000" y="1066801"/>
            <a:ext cx="8382000" cy="12953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800"/>
              <a:buFont typeface="Times New Roman" panose="02020603050405020304"/>
              <a:buNone/>
            </a:pPr>
            <a:r>
              <a:rPr lang="en-US" sz="8800" b="1">
                <a:latin typeface="Times New Roman" panose="02020603050405020304"/>
                <a:ea typeface="Times New Roman" panose="02020603050405020304"/>
                <a:cs typeface="Times New Roman" panose="02020603050405020304"/>
                <a:sym typeface="Times New Roman" panose="02020603050405020304"/>
              </a:rPr>
              <a:t>Design Pattern</a:t>
            </a:r>
            <a:endParaRPr sz="8800" b="1">
              <a:latin typeface="Times New Roman" panose="02020603050405020304"/>
              <a:ea typeface="Times New Roman" panose="02020603050405020304"/>
              <a:cs typeface="Times New Roman" panose="02020603050405020304"/>
              <a:sym typeface="Times New Roman" panose="02020603050405020304"/>
            </a:endParaRPr>
          </a:p>
        </p:txBody>
      </p:sp>
      <p:sp>
        <p:nvSpPr>
          <p:cNvPr id="85" name="Google Shape;85;p13"/>
          <p:cNvSpPr txBox="1"/>
          <p:nvPr>
            <p:ph type="subTitle" idx="1"/>
          </p:nvPr>
        </p:nvSpPr>
        <p:spPr>
          <a:xfrm>
            <a:off x="609600" y="2733040"/>
            <a:ext cx="7924800" cy="335407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None/>
            </a:pPr>
            <a:r>
              <a:rPr lang="en-US" sz="5400">
                <a:solidFill>
                  <a:schemeClr val="dk1"/>
                </a:solidFill>
                <a:latin typeface="Times New Roman" panose="02020603050405020304"/>
                <a:ea typeface="Times New Roman" panose="02020603050405020304"/>
                <a:cs typeface="Times New Roman" panose="02020603050405020304"/>
                <a:sym typeface="Times New Roman" panose="02020603050405020304"/>
              </a:rPr>
              <a:t>Chain of Responsibility </a:t>
            </a:r>
            <a:endParaRPr sz="5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 name="Picture 0" descr="Chain of Responsibility Wallpaper"/>
          <p:cNvPicPr>
            <a:picLocks noChangeAspect="1"/>
          </p:cNvPicPr>
          <p:nvPr/>
        </p:nvPicPr>
        <p:blipFill>
          <a:blip r:embed="rId1"/>
          <a:stretch>
            <a:fillRect/>
          </a:stretch>
        </p:blipFill>
        <p:spPr>
          <a:xfrm>
            <a:off x="2639060" y="4211320"/>
            <a:ext cx="3865880" cy="10801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8"/>
            <a:ext cx="82296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Times New Roman" panose="02020603050405020304"/>
              <a:buNone/>
            </a:pPr>
            <a:r>
              <a:rPr lang="en-US" sz="3960" b="1">
                <a:latin typeface="Times New Roman" panose="02020603050405020304"/>
                <a:ea typeface="Times New Roman" panose="02020603050405020304"/>
                <a:cs typeface="Times New Roman" panose="02020603050405020304"/>
                <a:sym typeface="Times New Roman" panose="02020603050405020304"/>
              </a:rPr>
              <a:t>Code Snippet </a:t>
            </a:r>
            <a:endParaRPr sz="396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34" name="Google Shape;134;p21" descr="IDispenser.png"/>
          <p:cNvPicPr preferRelativeResize="0"/>
          <p:nvPr>
            <p:ph type="body" idx="1"/>
          </p:nvPr>
        </p:nvPicPr>
        <p:blipFill rotWithShape="1">
          <a:blip r:embed="rId1"/>
          <a:srcRect/>
          <a:stretch>
            <a:fillRect/>
          </a:stretch>
        </p:blipFill>
        <p:spPr>
          <a:xfrm>
            <a:off x="609600" y="1905000"/>
            <a:ext cx="7924800" cy="3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74638"/>
            <a:ext cx="8229600" cy="868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Code Snippet</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40" name="Google Shape;140;p22" descr="Currency.png"/>
          <p:cNvPicPr preferRelativeResize="0"/>
          <p:nvPr>
            <p:ph type="body" idx="1"/>
          </p:nvPr>
        </p:nvPicPr>
        <p:blipFill rotWithShape="1">
          <a:blip r:embed="rId1"/>
          <a:srcRect/>
          <a:stretch>
            <a:fillRect/>
          </a:stretch>
        </p:blipFill>
        <p:spPr>
          <a:xfrm>
            <a:off x="609600" y="1752600"/>
            <a:ext cx="7924800" cy="3581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Code Snippet</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46" name="Google Shape;146;p23" descr="HundredRupeesDispenser.png"/>
          <p:cNvPicPr preferRelativeResize="0"/>
          <p:nvPr>
            <p:ph type="body" idx="1"/>
          </p:nvPr>
        </p:nvPicPr>
        <p:blipFill rotWithShape="1">
          <a:blip r:embed="rId1"/>
          <a:srcRect/>
          <a:stretch>
            <a:fillRect/>
          </a:stretch>
        </p:blipFill>
        <p:spPr>
          <a:xfrm>
            <a:off x="1905000" y="1219200"/>
            <a:ext cx="5565936" cy="525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Code Snippet</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52" name="Google Shape;152;p24" descr="FiftyRupeesDispenser.png"/>
          <p:cNvPicPr preferRelativeResize="0"/>
          <p:nvPr>
            <p:ph type="body" idx="1"/>
          </p:nvPr>
        </p:nvPicPr>
        <p:blipFill rotWithShape="1">
          <a:blip r:embed="rId1"/>
          <a:srcRect/>
          <a:stretch>
            <a:fillRect/>
          </a:stretch>
        </p:blipFill>
        <p:spPr>
          <a:xfrm>
            <a:off x="1682498" y="1219200"/>
            <a:ext cx="5779004" cy="510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57200" y="274638"/>
            <a:ext cx="8229600" cy="944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Code Snippet</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58" name="Google Shape;158;p25" descr="TestDispenser.png"/>
          <p:cNvPicPr preferRelativeResize="0"/>
          <p:nvPr>
            <p:ph type="body" idx="1"/>
          </p:nvPr>
        </p:nvPicPr>
        <p:blipFill rotWithShape="1">
          <a:blip r:embed="rId1"/>
          <a:srcRect/>
          <a:stretch>
            <a:fillRect/>
          </a:stretch>
        </p:blipFill>
        <p:spPr>
          <a:xfrm>
            <a:off x="2252339" y="1447800"/>
            <a:ext cx="4377061" cy="495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b="1">
                <a:latin typeface="Times New Roman" panose="02020603050405020304" charset="0"/>
                <a:cs typeface="Times New Roman" panose="02020603050405020304" charset="0"/>
              </a:rPr>
              <a:t>Code Snippet</a:t>
            </a:r>
            <a:endParaRPr lang="en-IN" altLang="en-US" b="1">
              <a:latin typeface="Times New Roman" panose="02020603050405020304" charset="0"/>
              <a:cs typeface="Times New Roman" panose="02020603050405020304" charset="0"/>
            </a:endParaRPr>
          </a:p>
        </p:txBody>
      </p:sp>
      <p:sp>
        <p:nvSpPr>
          <p:cNvPr id="3" name="Text Placeholder 2"/>
          <p:cNvSpPr/>
          <p:nvPr>
            <p:ph type="body" idx="1"/>
          </p:nvPr>
        </p:nvSpPr>
        <p:spPr/>
        <p:txBody>
          <a:bodyPr/>
          <a:p>
            <a:endParaRPr lang="en-US"/>
          </a:p>
          <a:p>
            <a:endParaRPr lang="en-US"/>
          </a:p>
        </p:txBody>
      </p:sp>
      <p:pic>
        <p:nvPicPr>
          <p:cNvPr id="9" name="Picture 8" descr="Output"/>
          <p:cNvPicPr>
            <a:picLocks noChangeAspect="1"/>
          </p:cNvPicPr>
          <p:nvPr/>
        </p:nvPicPr>
        <p:blipFill>
          <a:blip r:embed="rId1"/>
          <a:stretch>
            <a:fillRect/>
          </a:stretch>
        </p:blipFill>
        <p:spPr>
          <a:xfrm>
            <a:off x="2078355" y="2195195"/>
            <a:ext cx="4627245" cy="26854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57200" y="274955"/>
            <a:ext cx="8229600" cy="984250"/>
          </a:xfrm>
        </p:spPr>
        <p:txBody>
          <a:bodyPr/>
          <a:p>
            <a:r>
              <a:rPr lang="en-IN" altLang="en-US" b="1">
                <a:latin typeface="Times New Roman" panose="02020603050405020304" charset="0"/>
                <a:cs typeface="Times New Roman" panose="02020603050405020304" charset="0"/>
              </a:rPr>
              <a:t>Uses</a:t>
            </a:r>
            <a:endParaRPr lang="en-IN" altLang="en-US" b="1">
              <a:latin typeface="Times New Roman" panose="02020603050405020304" charset="0"/>
              <a:cs typeface="Times New Roman" panose="02020603050405020304" charset="0"/>
            </a:endParaRPr>
          </a:p>
        </p:txBody>
      </p:sp>
      <p:sp>
        <p:nvSpPr>
          <p:cNvPr id="3" name="Text Placeholder 2"/>
          <p:cNvSpPr/>
          <p:nvPr>
            <p:ph type="body" idx="1"/>
          </p:nvPr>
        </p:nvSpPr>
        <p:spPr/>
        <p:txBody>
          <a:bodyPr/>
          <a:p>
            <a:r>
              <a:rPr lang="en-IN" altLang="en-US" sz="2400">
                <a:solidFill>
                  <a:schemeClr val="tx1"/>
                </a:solidFill>
                <a:latin typeface="Times New Roman" panose="02020603050405020304" charset="0"/>
                <a:cs typeface="Times New Roman" panose="02020603050405020304" charset="0"/>
              </a:rPr>
              <a:t>T</a:t>
            </a:r>
            <a:r>
              <a:rPr lang="en-US" sz="2400">
                <a:solidFill>
                  <a:schemeClr val="tx1"/>
                </a:solidFill>
                <a:latin typeface="Times New Roman" panose="02020603050405020304" charset="0"/>
                <a:cs typeface="Times New Roman" panose="02020603050405020304" charset="0"/>
              </a:rPr>
              <a:t>o </a:t>
            </a:r>
            <a:r>
              <a:rPr lang="en-IN" altLang="en-US" sz="2400">
                <a:solidFill>
                  <a:schemeClr val="tx1"/>
                </a:solidFill>
                <a:latin typeface="Times New Roman" panose="02020603050405020304" charset="0"/>
                <a:cs typeface="Times New Roman" panose="02020603050405020304" charset="0"/>
              </a:rPr>
              <a:t>avoid </a:t>
            </a:r>
            <a:r>
              <a:rPr lang="en-US" sz="2400">
                <a:solidFill>
                  <a:schemeClr val="tx1"/>
                </a:solidFill>
                <a:latin typeface="Times New Roman" panose="02020603050405020304" charset="0"/>
                <a:cs typeface="Times New Roman" panose="02020603050405020304" charset="0"/>
              </a:rPr>
              <a:t>coupl</a:t>
            </a:r>
            <a:r>
              <a:rPr lang="en-IN" altLang="en-US" sz="2400">
                <a:solidFill>
                  <a:schemeClr val="tx1"/>
                </a:solidFill>
                <a:latin typeface="Times New Roman" panose="02020603050405020304" charset="0"/>
                <a:cs typeface="Times New Roman" panose="02020603050405020304" charset="0"/>
              </a:rPr>
              <a:t>ing</a:t>
            </a:r>
            <a:r>
              <a:rPr lang="en-US" sz="2400">
                <a:solidFill>
                  <a:schemeClr val="tx1"/>
                </a:solidFill>
                <a:latin typeface="Times New Roman" panose="02020603050405020304" charset="0"/>
                <a:cs typeface="Times New Roman" panose="02020603050405020304" charset="0"/>
              </a:rPr>
              <a:t> a request’s sender and receiver</a:t>
            </a:r>
            <a:endParaRPr lang="en-US" sz="2400">
              <a:solidFill>
                <a:schemeClr val="tx1"/>
              </a:solidFill>
              <a:latin typeface="Times New Roman" panose="02020603050405020304" charset="0"/>
              <a:cs typeface="Times New Roman" panose="02020603050405020304" charset="0"/>
            </a:endParaRPr>
          </a:p>
          <a:p>
            <a:r>
              <a:rPr lang="en-US" sz="2400">
                <a:solidFill>
                  <a:schemeClr val="tx1"/>
                </a:solidFill>
                <a:latin typeface="Times New Roman" panose="02020603050405020304" charset="0"/>
                <a:cs typeface="Times New Roman" panose="02020603050405020304" charset="0"/>
              </a:rPr>
              <a:t>Multiple objects </a:t>
            </a:r>
            <a:r>
              <a:rPr lang="en-IN" altLang="en-US" sz="2400">
                <a:solidFill>
                  <a:schemeClr val="tx1"/>
                </a:solidFill>
                <a:latin typeface="Times New Roman" panose="02020603050405020304" charset="0"/>
                <a:cs typeface="Times New Roman" panose="02020603050405020304" charset="0"/>
              </a:rPr>
              <a:t>to be</a:t>
            </a:r>
            <a:r>
              <a:rPr lang="en-US" sz="2400">
                <a:solidFill>
                  <a:schemeClr val="tx1"/>
                </a:solidFill>
                <a:latin typeface="Times New Roman" panose="02020603050405020304" charset="0"/>
                <a:cs typeface="Times New Roman" panose="02020603050405020304" charset="0"/>
              </a:rPr>
              <a:t> determined at runtime, are candidates to handle a request</a:t>
            </a:r>
            <a:endParaRPr lang="en-US" sz="2400">
              <a:solidFill>
                <a:schemeClr val="tx1"/>
              </a:solidFill>
              <a:latin typeface="Times New Roman" panose="02020603050405020304" charset="0"/>
              <a:cs typeface="Times New Roman" panose="02020603050405020304" charset="0"/>
            </a:endParaRPr>
          </a:p>
          <a:p>
            <a:r>
              <a:rPr lang="en-IN" altLang="en-US" sz="2400">
                <a:solidFill>
                  <a:schemeClr val="tx1"/>
                </a:solidFill>
                <a:latin typeface="Times New Roman" panose="02020603050405020304" charset="0"/>
                <a:cs typeface="Times New Roman" panose="02020603050405020304" charset="0"/>
              </a:rPr>
              <a:t>D</a:t>
            </a:r>
            <a:r>
              <a:rPr lang="en-US" sz="2400">
                <a:solidFill>
                  <a:schemeClr val="tx1"/>
                </a:solidFill>
                <a:latin typeface="Times New Roman" panose="02020603050405020304" charset="0"/>
                <a:cs typeface="Times New Roman" panose="02020603050405020304" charset="0"/>
              </a:rPr>
              <a:t>on’t want to specify handlers explicitly in your code</a:t>
            </a:r>
            <a:endParaRPr lang="en-US" sz="2400">
              <a:solidFill>
                <a:schemeClr val="tx1"/>
              </a:solidFill>
              <a:latin typeface="Times New Roman" panose="02020603050405020304" charset="0"/>
              <a:cs typeface="Times New Roman" panose="02020603050405020304" charset="0"/>
            </a:endParaRPr>
          </a:p>
          <a:p>
            <a:r>
              <a:rPr lang="en-US" sz="2400">
                <a:solidFill>
                  <a:schemeClr val="tx1"/>
                </a:solidFill>
                <a:latin typeface="Times New Roman" panose="02020603050405020304" charset="0"/>
                <a:cs typeface="Times New Roman" panose="02020603050405020304" charset="0"/>
              </a:rPr>
              <a:t>When you want to issue a request to one of several objects without specifying the receiver explicitly.</a:t>
            </a:r>
            <a:endParaRPr lang="en-US" sz="24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421005"/>
            <a:ext cx="8229600" cy="101409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Introduction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14"/>
          <p:cNvSpPr txBox="1"/>
          <p:nvPr>
            <p:ph type="body" idx="1"/>
          </p:nvPr>
        </p:nvSpPr>
        <p:spPr>
          <a:xfrm>
            <a:off x="457200" y="1799590"/>
            <a:ext cx="8229600" cy="432689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Design patterns are typical solutions to common problems in software design.</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Clr>
                <a:schemeClr val="dk1"/>
              </a:buClr>
              <a:buSzPts val="2400"/>
              <a:buChar char="•"/>
            </a:pPr>
            <a:r>
              <a:rPr lang="en-IN" altLang="en-US" sz="2400">
                <a:latin typeface="Times New Roman" panose="02020603050405020304"/>
                <a:ea typeface="Times New Roman" panose="02020603050405020304"/>
                <a:cs typeface="Times New Roman" panose="02020603050405020304"/>
                <a:sym typeface="Times New Roman" panose="02020603050405020304"/>
              </a:rPr>
              <a:t>Chain of Responsibility</a:t>
            </a:r>
            <a:r>
              <a:rPr lang="en-US" sz="2400">
                <a:latin typeface="Times New Roman" panose="02020603050405020304"/>
                <a:ea typeface="Times New Roman" panose="02020603050405020304"/>
                <a:cs typeface="Times New Roman" panose="02020603050405020304"/>
                <a:sym typeface="Times New Roman" panose="02020603050405020304"/>
              </a:rPr>
              <a:t> </a:t>
            </a:r>
            <a:r>
              <a:rPr lang="en-IN" altLang="en-US" sz="2400">
                <a:latin typeface="Times New Roman" panose="02020603050405020304"/>
                <a:ea typeface="Times New Roman" panose="02020603050405020304"/>
                <a:cs typeface="Times New Roman" panose="02020603050405020304"/>
                <a:sym typeface="Times New Roman" panose="02020603050405020304"/>
              </a:rPr>
              <a:t>is one of the </a:t>
            </a:r>
            <a:r>
              <a:rPr lang="en-US" sz="2400">
                <a:latin typeface="Times New Roman" panose="02020603050405020304"/>
                <a:ea typeface="Times New Roman" panose="02020603050405020304"/>
                <a:cs typeface="Times New Roman" panose="02020603050405020304"/>
                <a:sym typeface="Times New Roman" panose="02020603050405020304"/>
              </a:rPr>
              <a:t>Behavioral </a:t>
            </a:r>
            <a:r>
              <a:rPr lang="en-IN" altLang="en-US" sz="2400">
                <a:latin typeface="Times New Roman" panose="02020603050405020304"/>
                <a:ea typeface="Times New Roman" panose="02020603050405020304"/>
                <a:cs typeface="Times New Roman" panose="02020603050405020304"/>
                <a:sym typeface="Times New Roman" panose="02020603050405020304"/>
              </a:rPr>
              <a:t>Design Pattern introduced by Gang of Four.</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IN" altLang="en-US" sz="2400">
                <a:latin typeface="Times New Roman" panose="02020603050405020304"/>
                <a:ea typeface="Times New Roman" panose="02020603050405020304"/>
                <a:cs typeface="Times New Roman" panose="02020603050405020304"/>
                <a:sym typeface="Times New Roman" panose="02020603050405020304"/>
              </a:rPr>
              <a:t>It</a:t>
            </a:r>
            <a:r>
              <a:rPr lang="en-US" sz="2400">
                <a:latin typeface="Times New Roman" panose="02020603050405020304"/>
                <a:ea typeface="Times New Roman" panose="02020603050405020304"/>
                <a:cs typeface="Times New Roman" panose="02020603050405020304"/>
                <a:sym typeface="Times New Roman" panose="02020603050405020304"/>
              </a:rPr>
              <a:t> is used to achieve loose coupling in software design</a:t>
            </a:r>
            <a:r>
              <a:rPr lang="en-IN" altLang="en-US" sz="2400">
                <a:latin typeface="Times New Roman" panose="02020603050405020304"/>
                <a:ea typeface="Times New Roman" panose="02020603050405020304"/>
                <a:cs typeface="Times New Roman" panose="02020603050405020304"/>
                <a:sym typeface="Times New Roman" panose="02020603050405020304"/>
              </a:rPr>
              <a:t>,</a:t>
            </a:r>
            <a:r>
              <a:rPr lang="en-US" sz="2400">
                <a:latin typeface="Times New Roman" panose="02020603050405020304"/>
                <a:ea typeface="Times New Roman" panose="02020603050405020304"/>
                <a:cs typeface="Times New Roman" panose="02020603050405020304"/>
                <a:sym typeface="Times New Roman" panose="02020603050405020304"/>
              </a:rPr>
              <a:t> where a request from client is passed to a chain of objects to process </a:t>
            </a:r>
            <a:r>
              <a:rPr lang="en-IN" altLang="en-US" sz="2400">
                <a:latin typeface="Times New Roman" panose="02020603050405020304"/>
                <a:ea typeface="Times New Roman" panose="02020603050405020304"/>
                <a:cs typeface="Times New Roman" panose="02020603050405020304"/>
                <a:sym typeface="Times New Roman" panose="02020603050405020304"/>
              </a:rPr>
              <a:t>i</a:t>
            </a:r>
            <a:r>
              <a:rPr lang="en-US" sz="2400">
                <a:latin typeface="Times New Roman" panose="02020603050405020304"/>
                <a:ea typeface="Times New Roman" panose="02020603050405020304"/>
                <a:cs typeface="Times New Roman" panose="02020603050405020304"/>
                <a:sym typeface="Times New Roman" panose="02020603050405020304"/>
              </a:rPr>
              <a:t>t.</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None/>
            </a:pPr>
            <a:r>
              <a:rPr lang="en-US" sz="2400">
                <a:latin typeface="Times New Roman" panose="02020603050405020304"/>
                <a:ea typeface="Times New Roman" panose="02020603050405020304"/>
                <a:cs typeface="Times New Roman" panose="02020603050405020304"/>
                <a:sym typeface="Times New Roman" panose="02020603050405020304"/>
              </a:rPr>
              <a:t> </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28600"/>
            <a:ext cx="82296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IN" altLang="en-US" b="1">
                <a:latin typeface="Times New Roman" panose="02020603050405020304"/>
                <a:ea typeface="Times New Roman" panose="02020603050405020304"/>
                <a:cs typeface="Times New Roman" panose="02020603050405020304"/>
                <a:sym typeface="Times New Roman" panose="02020603050405020304"/>
              </a:rPr>
              <a:t>Need</a:t>
            </a:r>
            <a:endParaRPr lang="en-IN" alt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09" name="Google Shape;109;p17"/>
          <p:cNvSpPr txBox="1"/>
          <p:nvPr>
            <p:ph type="body" idx="1"/>
          </p:nvPr>
        </p:nvSpPr>
        <p:spPr>
          <a:xfrm>
            <a:off x="457200" y="1219200"/>
            <a:ext cx="8229600" cy="4906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There </a:t>
            </a:r>
            <a:r>
              <a:rPr lang="en-IN" altLang="en-US" sz="2400">
                <a:latin typeface="Times New Roman" panose="02020603050405020304"/>
                <a:ea typeface="Times New Roman" panose="02020603050405020304"/>
                <a:cs typeface="Times New Roman" panose="02020603050405020304"/>
                <a:sym typeface="Times New Roman" panose="02020603050405020304"/>
              </a:rPr>
              <a:t>can</a:t>
            </a:r>
            <a:r>
              <a:rPr lang="en-US" sz="2400">
                <a:latin typeface="Times New Roman" panose="02020603050405020304"/>
                <a:ea typeface="Times New Roman" panose="02020603050405020304"/>
                <a:cs typeface="Times New Roman" panose="02020603050405020304"/>
                <a:sym typeface="Times New Roman" panose="02020603050405020304"/>
              </a:rPr>
              <a:t> </a:t>
            </a:r>
            <a:r>
              <a:rPr lang="en-IN" altLang="en-US" sz="2400">
                <a:latin typeface="Times New Roman" panose="02020603050405020304"/>
                <a:ea typeface="Times New Roman" panose="02020603050405020304"/>
                <a:cs typeface="Times New Roman" panose="02020603050405020304"/>
                <a:sym typeface="Times New Roman" panose="02020603050405020304"/>
              </a:rPr>
              <a:t>be</a:t>
            </a:r>
            <a:r>
              <a:rPr lang="en-US" sz="2400">
                <a:latin typeface="Times New Roman" panose="02020603050405020304"/>
                <a:ea typeface="Times New Roman" panose="02020603050405020304"/>
                <a:cs typeface="Times New Roman" panose="02020603050405020304"/>
                <a:sym typeface="Times New Roman" panose="02020603050405020304"/>
              </a:rPr>
              <a:t> potentially variable number of "handler" or "processing element" or "node" objects, and a stream of requests that must be handled. </a:t>
            </a: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Need to efficiently process the requests without hard-</a:t>
            </a:r>
            <a:r>
              <a:rPr lang="en-IN" altLang="en-US" sz="2400">
                <a:latin typeface="Times New Roman" panose="02020603050405020304"/>
                <a:ea typeface="Times New Roman" panose="02020603050405020304"/>
                <a:cs typeface="Times New Roman" panose="02020603050405020304"/>
                <a:sym typeface="Times New Roman" panose="02020603050405020304"/>
              </a:rPr>
              <a:t>coding </a:t>
            </a:r>
            <a:r>
              <a:rPr lang="en-US" sz="2400">
                <a:latin typeface="Times New Roman" panose="02020603050405020304"/>
                <a:ea typeface="Times New Roman" panose="02020603050405020304"/>
                <a:cs typeface="Times New Roman" panose="02020603050405020304"/>
                <a:sym typeface="Times New Roman" panose="02020603050405020304"/>
              </a:rPr>
              <a:t>handler relationships</a:t>
            </a:r>
            <a:r>
              <a:rPr lang="en-IN" altLang="en-US" sz="2400">
                <a:latin typeface="Times New Roman" panose="02020603050405020304"/>
                <a:ea typeface="Times New Roman" panose="02020603050405020304"/>
                <a:cs typeface="Times New Roman" panose="02020603050405020304"/>
                <a:sym typeface="Times New Roman" panose="02020603050405020304"/>
              </a:rPr>
              <a:t>, handler</a:t>
            </a:r>
            <a:r>
              <a:rPr lang="en-US" sz="2400">
                <a:latin typeface="Times New Roman" panose="02020603050405020304"/>
                <a:ea typeface="Times New Roman" panose="02020603050405020304"/>
                <a:cs typeface="Times New Roman" panose="02020603050405020304"/>
                <a:sym typeface="Times New Roman" panose="02020603050405020304"/>
              </a:rPr>
              <a:t> precedence, or request-to-handler mappings.</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spcBef>
                <a:spcPts val="560"/>
              </a:spcBef>
              <a:spcAft>
                <a:spcPts val="0"/>
              </a:spcAft>
              <a:buClr>
                <a:schemeClr val="dk1"/>
              </a:buClr>
              <a:buSzPts val="2800"/>
              <a:buNone/>
            </a:pPr>
            <a:endParaRPr sz="2800">
              <a:latin typeface="Times New Roman" panose="02020603050405020304"/>
              <a:ea typeface="Times New Roman" panose="02020603050405020304"/>
              <a:cs typeface="Times New Roman" panose="02020603050405020304"/>
              <a:sym typeface="Times New Roman" panose="02020603050405020304"/>
            </a:endParaRPr>
          </a:p>
        </p:txBody>
      </p:sp>
      <p:pic>
        <p:nvPicPr>
          <p:cNvPr id="110" name="Google Shape;110;p17" descr="Problem.png"/>
          <p:cNvPicPr preferRelativeResize="0"/>
          <p:nvPr/>
        </p:nvPicPr>
        <p:blipFill rotWithShape="1">
          <a:blip r:embed="rId1"/>
          <a:srcRect/>
          <a:stretch>
            <a:fillRect/>
          </a:stretch>
        </p:blipFill>
        <p:spPr>
          <a:xfrm>
            <a:off x="1600200" y="3733800"/>
            <a:ext cx="5943600" cy="228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IN" altLang="en-US" b="1">
                <a:latin typeface="Times New Roman" panose="02020603050405020304"/>
                <a:ea typeface="Times New Roman" panose="02020603050405020304"/>
                <a:cs typeface="Times New Roman" panose="02020603050405020304"/>
                <a:sym typeface="Times New Roman" panose="02020603050405020304"/>
              </a:rPr>
              <a:t>Working</a:t>
            </a:r>
            <a:endParaRPr lang="en-IN" alt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16" name="Google Shape;116;p18"/>
          <p:cNvSpPr txBox="1"/>
          <p:nvPr>
            <p:ph type="body" idx="1"/>
          </p:nvPr>
        </p:nvSpPr>
        <p:spPr>
          <a:xfrm>
            <a:off x="457200" y="1295400"/>
            <a:ext cx="82296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Char char="•"/>
            </a:pPr>
            <a:r>
              <a:rPr lang="en-IN" altLang="en-US" sz="2000">
                <a:latin typeface="Times New Roman" panose="02020603050405020304"/>
                <a:ea typeface="Times New Roman" panose="02020603050405020304"/>
                <a:cs typeface="Times New Roman" panose="02020603050405020304"/>
                <a:sym typeface="Times New Roman" panose="02020603050405020304"/>
              </a:rPr>
              <a:t>P</a:t>
            </a:r>
            <a:r>
              <a:rPr lang="en-US" sz="2000">
                <a:latin typeface="Times New Roman" panose="02020603050405020304"/>
                <a:ea typeface="Times New Roman" panose="02020603050405020304"/>
                <a:cs typeface="Times New Roman" panose="02020603050405020304"/>
                <a:sym typeface="Times New Roman" panose="02020603050405020304"/>
              </a:rPr>
              <a:t>rocessing elements </a:t>
            </a:r>
            <a:r>
              <a:rPr lang="en-IN" altLang="en-US" sz="2000">
                <a:latin typeface="Times New Roman" panose="02020603050405020304"/>
                <a:ea typeface="Times New Roman" panose="02020603050405020304"/>
                <a:cs typeface="Times New Roman" panose="02020603050405020304"/>
                <a:sym typeface="Times New Roman" panose="02020603050405020304"/>
              </a:rPr>
              <a:t>are e</a:t>
            </a:r>
            <a:r>
              <a:rPr lang="en-US" sz="2000">
                <a:latin typeface="Times New Roman" panose="02020603050405020304"/>
                <a:ea typeface="Times New Roman" panose="02020603050405020304"/>
                <a:cs typeface="Times New Roman" panose="02020603050405020304"/>
                <a:sym typeface="Times New Roman" panose="02020603050405020304"/>
              </a:rPr>
              <a:t>ncapsulate</a:t>
            </a:r>
            <a:r>
              <a:rPr lang="en-IN" altLang="en-US" sz="2000">
                <a:latin typeface="Times New Roman" panose="02020603050405020304"/>
                <a:ea typeface="Times New Roman" panose="02020603050405020304"/>
                <a:cs typeface="Times New Roman" panose="02020603050405020304"/>
                <a:sym typeface="Times New Roman" panose="02020603050405020304"/>
              </a:rPr>
              <a:t>d</a:t>
            </a:r>
            <a:r>
              <a:rPr lang="en-US" sz="2000">
                <a:latin typeface="Times New Roman" panose="02020603050405020304"/>
                <a:ea typeface="Times New Roman" panose="02020603050405020304"/>
                <a:cs typeface="Times New Roman" panose="02020603050405020304"/>
                <a:sym typeface="Times New Roman" panose="02020603050405020304"/>
              </a:rPr>
              <a:t> inside a "pipeline" abstraction</a:t>
            </a:r>
            <a:r>
              <a:rPr lang="en-IN" altLang="en-US" sz="2000">
                <a:latin typeface="Times New Roman" panose="02020603050405020304"/>
                <a:ea typeface="Times New Roman" panose="02020603050405020304"/>
                <a:cs typeface="Times New Roman" panose="02020603050405020304"/>
                <a:sym typeface="Times New Roman" panose="02020603050405020304"/>
              </a:rPr>
              <a:t>.</a:t>
            </a:r>
            <a:endParaRPr lang="en-IN" alt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Clr>
                <a:schemeClr val="dk1"/>
              </a:buClr>
              <a:buSzPts val="1800"/>
              <a:buChar char="•"/>
            </a:pPr>
            <a:r>
              <a:rPr lang="en-IN" altLang="en-US" sz="2000">
                <a:latin typeface="Times New Roman" panose="02020603050405020304"/>
                <a:ea typeface="Times New Roman" panose="02020603050405020304"/>
                <a:cs typeface="Times New Roman" panose="02020603050405020304"/>
                <a:sym typeface="Times New Roman" panose="02020603050405020304"/>
              </a:rPr>
              <a:t>C</a:t>
            </a:r>
            <a:r>
              <a:rPr lang="en-US" sz="2000">
                <a:latin typeface="Times New Roman" panose="02020603050405020304"/>
                <a:ea typeface="Times New Roman" panose="02020603050405020304"/>
                <a:cs typeface="Times New Roman" panose="02020603050405020304"/>
                <a:sym typeface="Times New Roman" panose="02020603050405020304"/>
              </a:rPr>
              <a:t>lients "launch and leave" their requests at the entrance to the pipeline.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Clr>
                <a:schemeClr val="dk1"/>
              </a:buClr>
              <a:buSzPts val="1800"/>
              <a:buChar char="•"/>
            </a:pPr>
            <a:r>
              <a:rPr lang="en-IN" altLang="en-US" sz="2000">
                <a:latin typeface="Times New Roman" panose="02020603050405020304"/>
                <a:ea typeface="Times New Roman" panose="02020603050405020304"/>
                <a:cs typeface="Times New Roman" panose="02020603050405020304"/>
                <a:sym typeface="Times New Roman" panose="02020603050405020304"/>
              </a:rPr>
              <a:t>C</a:t>
            </a:r>
            <a:r>
              <a:rPr lang="en-US" sz="2000">
                <a:latin typeface="Times New Roman" panose="02020603050405020304"/>
                <a:ea typeface="Times New Roman" panose="02020603050405020304"/>
                <a:cs typeface="Times New Roman" panose="02020603050405020304"/>
                <a:sym typeface="Times New Roman" panose="02020603050405020304"/>
              </a:rPr>
              <a:t>hains the receiving objects together, and then passes request messages from object to object until it reaches an object capable of handling the </a:t>
            </a:r>
            <a:r>
              <a:rPr lang="en-IN" altLang="en-US" sz="2000">
                <a:latin typeface="Times New Roman" panose="02020603050405020304"/>
                <a:ea typeface="Times New Roman" panose="02020603050405020304"/>
                <a:cs typeface="Times New Roman" panose="02020603050405020304"/>
                <a:sym typeface="Times New Roman" panose="02020603050405020304"/>
              </a:rPr>
              <a:t>request</a:t>
            </a:r>
            <a:r>
              <a:rPr lang="en-US" sz="2000">
                <a:latin typeface="Times New Roman" panose="02020603050405020304"/>
                <a:ea typeface="Times New Roman" panose="02020603050405020304"/>
                <a:cs typeface="Times New Roman" panose="02020603050405020304"/>
                <a:sym typeface="Times New Roman" panose="02020603050405020304"/>
              </a:rPr>
              <a:t>.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Clr>
                <a:schemeClr val="dk1"/>
              </a:buClr>
              <a:buSzPts val="1800"/>
              <a:buChar char="•"/>
            </a:pPr>
            <a:r>
              <a:rPr lang="en-US" sz="2000">
                <a:latin typeface="Times New Roman" panose="02020603050405020304"/>
                <a:ea typeface="Times New Roman" panose="02020603050405020304"/>
                <a:cs typeface="Times New Roman" panose="02020603050405020304"/>
                <a:sym typeface="Times New Roman" panose="02020603050405020304"/>
              </a:rPr>
              <a:t>The number and type of handler objects isn't known a priori, they can be configured dynamically. </a:t>
            </a: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Clr>
                <a:schemeClr val="dk1"/>
              </a:buClr>
              <a:buSzPts val="1800"/>
              <a:buChar char="•"/>
            </a:pPr>
            <a:r>
              <a:rPr lang="en-IN" altLang="en-US" sz="2000">
                <a:latin typeface="Times New Roman" panose="02020603050405020304"/>
                <a:ea typeface="Times New Roman" panose="02020603050405020304"/>
                <a:cs typeface="Times New Roman" panose="02020603050405020304"/>
                <a:sym typeface="Times New Roman" panose="02020603050405020304"/>
              </a:rPr>
              <a:t>U</a:t>
            </a:r>
            <a:r>
              <a:rPr lang="en-US" sz="2000">
                <a:latin typeface="Times New Roman" panose="02020603050405020304"/>
                <a:ea typeface="Times New Roman" panose="02020603050405020304"/>
                <a:cs typeface="Times New Roman" panose="02020603050405020304"/>
                <a:sym typeface="Times New Roman" panose="02020603050405020304"/>
              </a:rPr>
              <a:t>ses recursive composition to allow an unlimited number of handlers to be linked.</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Clr>
                <a:schemeClr val="dk1"/>
              </a:buClr>
              <a:buSzPts val="1800"/>
              <a:buChar char="•"/>
            </a:pPr>
            <a:r>
              <a:rPr lang="en-US" sz="2000">
                <a:latin typeface="Times New Roman" panose="02020603050405020304"/>
                <a:ea typeface="Times New Roman" panose="02020603050405020304"/>
                <a:cs typeface="Times New Roman" panose="02020603050405020304"/>
                <a:sym typeface="Times New Roman" panose="02020603050405020304"/>
              </a:rPr>
              <a:t>Chain of Responsibility simplifies object interconnections.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Clr>
                <a:schemeClr val="dk1"/>
              </a:buClr>
              <a:buSzPts val="1800"/>
              <a:buChar char="•"/>
            </a:pPr>
            <a:r>
              <a:rPr lang="en-US" sz="2000">
                <a:latin typeface="Times New Roman" panose="02020603050405020304"/>
                <a:ea typeface="Times New Roman" panose="02020603050405020304"/>
                <a:cs typeface="Times New Roman" panose="02020603050405020304"/>
                <a:sym typeface="Times New Roman" panose="02020603050405020304"/>
              </a:rPr>
              <a:t>"</a:t>
            </a:r>
            <a:r>
              <a:rPr lang="en-IN" altLang="en-US" sz="2000">
                <a:latin typeface="Times New Roman" panose="02020603050405020304"/>
                <a:ea typeface="Times New Roman" panose="02020603050405020304"/>
                <a:cs typeface="Times New Roman" panose="02020603050405020304"/>
                <a:sym typeface="Times New Roman" panose="02020603050405020304"/>
              </a:rPr>
              <a:t>S</a:t>
            </a:r>
            <a:r>
              <a:rPr lang="en-US" sz="2000">
                <a:latin typeface="Times New Roman" panose="02020603050405020304"/>
                <a:ea typeface="Times New Roman" panose="02020603050405020304"/>
                <a:cs typeface="Times New Roman" panose="02020603050405020304"/>
                <a:sym typeface="Times New Roman" panose="02020603050405020304"/>
              </a:rPr>
              <a:t>afety </a:t>
            </a:r>
            <a:r>
              <a:rPr lang="en-IN" altLang="en-US" sz="2000">
                <a:latin typeface="Times New Roman" panose="02020603050405020304"/>
                <a:ea typeface="Times New Roman" panose="02020603050405020304"/>
                <a:cs typeface="Times New Roman" panose="02020603050405020304"/>
                <a:sym typeface="Times New Roman" panose="02020603050405020304"/>
              </a:rPr>
              <a:t>N</a:t>
            </a:r>
            <a:r>
              <a:rPr lang="en-US" sz="2000">
                <a:latin typeface="Times New Roman" panose="02020603050405020304"/>
                <a:ea typeface="Times New Roman" panose="02020603050405020304"/>
                <a:cs typeface="Times New Roman" panose="02020603050405020304"/>
                <a:sym typeface="Times New Roman" panose="02020603050405020304"/>
              </a:rPr>
              <a:t>et" </a:t>
            </a:r>
            <a:r>
              <a:rPr lang="en-IN" altLang="en-US" sz="2000">
                <a:latin typeface="Times New Roman" panose="02020603050405020304"/>
                <a:ea typeface="Times New Roman" panose="02020603050405020304"/>
                <a:cs typeface="Times New Roman" panose="02020603050405020304"/>
                <a:sym typeface="Times New Roman" panose="02020603050405020304"/>
              </a:rPr>
              <a:t>is created </a:t>
            </a:r>
            <a:r>
              <a:rPr lang="en-US" sz="2000">
                <a:latin typeface="Times New Roman" panose="02020603050405020304"/>
                <a:ea typeface="Times New Roman" panose="02020603050405020304"/>
                <a:cs typeface="Times New Roman" panose="02020603050405020304"/>
                <a:sym typeface="Times New Roman" panose="02020603050405020304"/>
              </a:rPr>
              <a:t>to "catch" any requests which go unhandled.</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215900" algn="l" rtl="0">
              <a:spcBef>
                <a:spcPts val="4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pic>
        <p:nvPicPr>
          <p:cNvPr id="121" name="Google Shape;121;p19" descr="Solution.png"/>
          <p:cNvPicPr preferRelativeResize="0"/>
          <p:nvPr>
            <p:ph type="body" idx="1"/>
          </p:nvPr>
        </p:nvPicPr>
        <p:blipFill rotWithShape="1">
          <a:blip r:embed="rId1"/>
          <a:srcRect/>
          <a:stretch>
            <a:fillRect/>
          </a:stretch>
        </p:blipFill>
        <p:spPr>
          <a:xfrm>
            <a:off x="3211712" y="609600"/>
            <a:ext cx="3112888" cy="563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57200" y="274955"/>
            <a:ext cx="8229600" cy="863600"/>
          </a:xfrm>
        </p:spPr>
        <p:txBody>
          <a:bodyPr/>
          <a:p>
            <a:r>
              <a:rPr lang="en-IN" altLang="en-US" b="1">
                <a:latin typeface="Times New Roman" panose="02020603050405020304" charset="0"/>
                <a:cs typeface="Times New Roman" panose="02020603050405020304" charset="0"/>
              </a:rPr>
              <a:t>Participants</a:t>
            </a:r>
            <a:endParaRPr lang="en-IN" altLang="en-US" b="1">
              <a:latin typeface="Times New Roman" panose="02020603050405020304" charset="0"/>
              <a:cs typeface="Times New Roman" panose="02020603050405020304" charset="0"/>
            </a:endParaRPr>
          </a:p>
        </p:txBody>
      </p:sp>
      <p:sp>
        <p:nvSpPr>
          <p:cNvPr id="3" name="Text Placeholder 2"/>
          <p:cNvSpPr/>
          <p:nvPr>
            <p:ph type="body" idx="1"/>
          </p:nvPr>
        </p:nvSpPr>
        <p:spPr>
          <a:xfrm>
            <a:off x="457200" y="1347470"/>
            <a:ext cx="8229600" cy="5071745"/>
          </a:xfrm>
        </p:spPr>
        <p:txBody>
          <a:bodyPr/>
          <a:p>
            <a:r>
              <a:rPr lang="en-US" sz="2200" b="1">
                <a:latin typeface="Times New Roman" panose="02020603050405020304" charset="0"/>
                <a:cs typeface="Times New Roman" panose="02020603050405020304" charset="0"/>
              </a:rPr>
              <a:t>Handler :</a:t>
            </a:r>
            <a:r>
              <a:rPr lang="en-US" sz="2200">
                <a:latin typeface="Times New Roman" panose="02020603050405020304" charset="0"/>
                <a:cs typeface="Times New Roman" panose="02020603050405020304" charset="0"/>
              </a:rPr>
              <a:t> </a:t>
            </a:r>
            <a:endParaRPr lang="en-US" sz="2200">
              <a:latin typeface="Times New Roman" panose="02020603050405020304" charset="0"/>
              <a:cs typeface="Times New Roman" panose="02020603050405020304" charset="0"/>
            </a:endParaRPr>
          </a:p>
          <a:p>
            <a:pPr marL="114300" indent="0">
              <a:buNone/>
            </a:pP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This can be an interface which will primarily recieve the request and dispatches the request to chain of handlers. It has reference of only first handler in the chain and does not know anything about rest of the handlers.</a:t>
            </a:r>
            <a:endParaRPr lang="en-US" sz="2200">
              <a:latin typeface="Times New Roman" panose="02020603050405020304" charset="0"/>
              <a:cs typeface="Times New Roman" panose="02020603050405020304" charset="0"/>
            </a:endParaRPr>
          </a:p>
          <a:p>
            <a:pPr marL="114300" indent="0">
              <a:buNone/>
            </a:pPr>
            <a:endParaRPr lang="en-US" sz="2200">
              <a:latin typeface="Times New Roman" panose="02020603050405020304" charset="0"/>
              <a:cs typeface="Times New Roman" panose="02020603050405020304" charset="0"/>
            </a:endParaRPr>
          </a:p>
          <a:p>
            <a:r>
              <a:rPr lang="en-US" sz="2200" b="1">
                <a:latin typeface="Times New Roman" panose="02020603050405020304" charset="0"/>
                <a:cs typeface="Times New Roman" panose="02020603050405020304" charset="0"/>
              </a:rPr>
              <a:t>Concrete handlers :</a:t>
            </a:r>
            <a:r>
              <a:rPr lang="en-US" sz="2200">
                <a:latin typeface="Times New Roman" panose="02020603050405020304" charset="0"/>
                <a:cs typeface="Times New Roman" panose="02020603050405020304" charset="0"/>
              </a:rPr>
              <a:t> </a:t>
            </a:r>
            <a:endParaRPr lang="en-US" sz="2200">
              <a:latin typeface="Times New Roman" panose="02020603050405020304" charset="0"/>
              <a:cs typeface="Times New Roman" panose="02020603050405020304" charset="0"/>
            </a:endParaRPr>
          </a:p>
          <a:p>
            <a:pPr marL="114300" indent="0">
              <a:buNone/>
            </a:pP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These are actual handlers of the request chained in some sequential order.</a:t>
            </a:r>
            <a:endParaRPr lang="en-US" sz="2200">
              <a:latin typeface="Times New Roman" panose="02020603050405020304" charset="0"/>
              <a:cs typeface="Times New Roman" panose="02020603050405020304" charset="0"/>
            </a:endParaRPr>
          </a:p>
          <a:p>
            <a:pPr marL="114300" indent="0">
              <a:buNone/>
            </a:pPr>
            <a:endParaRPr lang="en-US" sz="2200">
              <a:latin typeface="Times New Roman" panose="02020603050405020304" charset="0"/>
              <a:cs typeface="Times New Roman" panose="02020603050405020304" charset="0"/>
            </a:endParaRPr>
          </a:p>
          <a:p>
            <a:r>
              <a:rPr lang="en-US" sz="2200" b="1">
                <a:latin typeface="Times New Roman" panose="02020603050405020304" charset="0"/>
                <a:cs typeface="Times New Roman" panose="02020603050405020304" charset="0"/>
              </a:rPr>
              <a:t>Client : </a:t>
            </a:r>
            <a:endParaRPr lang="en-US" sz="2200">
              <a:latin typeface="Times New Roman" panose="02020603050405020304" charset="0"/>
              <a:cs typeface="Times New Roman" panose="02020603050405020304" charset="0"/>
            </a:endParaRPr>
          </a:p>
          <a:p>
            <a:pPr marL="114300" indent="0">
              <a:buNone/>
            </a:pP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Originator of request and this will access the handler to handle it.</a:t>
            </a:r>
            <a:endParaRPr lang="en-US" sz="22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UML Diagram</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97" name="Google Shape;97;p15" descr="UML Diagram.png"/>
          <p:cNvPicPr preferRelativeResize="0"/>
          <p:nvPr>
            <p:ph type="body" idx="1"/>
          </p:nvPr>
        </p:nvPicPr>
        <p:blipFill rotWithShape="1">
          <a:blip r:embed="rId1"/>
          <a:srcRect/>
          <a:stretch>
            <a:fillRect/>
          </a:stretch>
        </p:blipFill>
        <p:spPr>
          <a:xfrm>
            <a:off x="1189112" y="1295400"/>
            <a:ext cx="6765775" cy="48307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Real Life Example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64" name="Google Shape;164;p26"/>
          <p:cNvSpPr txBox="1"/>
          <p:nvPr>
            <p:ph type="body" idx="1"/>
          </p:nvPr>
        </p:nvSpPr>
        <p:spPr>
          <a:xfrm>
            <a:off x="457200" y="1295400"/>
            <a:ext cx="82296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ATM use</a:t>
            </a:r>
            <a:r>
              <a:rPr lang="en-IN" altLang="en-US" sz="2400">
                <a:latin typeface="Times New Roman" panose="02020603050405020304"/>
                <a:ea typeface="Times New Roman" panose="02020603050405020304"/>
                <a:cs typeface="Times New Roman" panose="02020603050405020304"/>
                <a:sym typeface="Times New Roman" panose="02020603050405020304"/>
              </a:rPr>
              <a:t>s</a:t>
            </a:r>
            <a:r>
              <a:rPr lang="en-US" sz="2400">
                <a:latin typeface="Times New Roman" panose="02020603050405020304"/>
                <a:ea typeface="Times New Roman" panose="02020603050405020304"/>
                <a:cs typeface="Times New Roman" panose="02020603050405020304"/>
                <a:sym typeface="Times New Roman" panose="02020603050405020304"/>
              </a:rPr>
              <a:t> the Chain of Responsibility </a:t>
            </a:r>
            <a:r>
              <a:rPr lang="en-IN" altLang="en-US" sz="2400">
                <a:latin typeface="Times New Roman" panose="02020603050405020304"/>
                <a:ea typeface="Times New Roman" panose="02020603050405020304"/>
                <a:cs typeface="Times New Roman" panose="02020603050405020304"/>
                <a:sym typeface="Times New Roman" panose="02020603050405020304"/>
              </a:rPr>
              <a:t>Pattern</a:t>
            </a:r>
            <a:r>
              <a:rPr lang="en-US" sz="2400">
                <a:latin typeface="Times New Roman" panose="02020603050405020304"/>
                <a:ea typeface="Times New Roman" panose="02020603050405020304"/>
                <a:cs typeface="Times New Roman" panose="02020603050405020304"/>
                <a:sym typeface="Times New Roman" panose="02020603050405020304"/>
              </a:rPr>
              <a:t> in money </a:t>
            </a:r>
            <a:r>
              <a:rPr lang="en-IN" altLang="en-US" sz="2400">
                <a:latin typeface="Times New Roman" panose="02020603050405020304"/>
                <a:ea typeface="Times New Roman" panose="02020603050405020304"/>
                <a:cs typeface="Times New Roman" panose="02020603050405020304"/>
                <a:sym typeface="Times New Roman" panose="02020603050405020304"/>
              </a:rPr>
              <a:t>dispensing</a:t>
            </a:r>
            <a:r>
              <a:rPr lang="en-US" sz="2400">
                <a:latin typeface="Times New Roman" panose="02020603050405020304"/>
                <a:ea typeface="Times New Roman" panose="02020603050405020304"/>
                <a:cs typeface="Times New Roman" panose="02020603050405020304"/>
                <a:sym typeface="Times New Roman" panose="02020603050405020304"/>
              </a:rPr>
              <a:t> mechanism.</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User enters the amount to be retrieved and the ATM dispense amount in terms of defined currency bills such as 100 Rs, 50 Rs, 20 Rs, 5 Rs, etc. </a:t>
            </a:r>
            <a:endParaRPr sz="2400">
              <a:latin typeface="Times New Roman" panose="02020603050405020304"/>
              <a:ea typeface="Times New Roman" panose="02020603050405020304"/>
              <a:cs typeface="Times New Roman" panose="02020603050405020304"/>
              <a:sym typeface="Times New Roman" panose="02020603050405020304"/>
            </a:endParaRPr>
          </a:p>
        </p:txBody>
      </p:sp>
      <p:pic>
        <p:nvPicPr>
          <p:cNvPr id="165" name="Google Shape;165;p26" descr="Real Life Example.png"/>
          <p:cNvPicPr preferRelativeResize="0"/>
          <p:nvPr/>
        </p:nvPicPr>
        <p:blipFill rotWithShape="1">
          <a:blip r:embed="rId1"/>
          <a:srcRect/>
          <a:stretch>
            <a:fillRect/>
          </a:stretch>
        </p:blipFill>
        <p:spPr>
          <a:xfrm>
            <a:off x="2971800" y="3421380"/>
            <a:ext cx="3048000" cy="29127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pic>
        <p:nvPicPr>
          <p:cNvPr id="170" name="Google Shape;170;p27" descr="ATM Dispenser.png"/>
          <p:cNvPicPr preferRelativeResize="0"/>
          <p:nvPr>
            <p:ph type="body" idx="1"/>
          </p:nvPr>
        </p:nvPicPr>
        <p:blipFill rotWithShape="1">
          <a:blip r:embed="rId1"/>
          <a:srcRect/>
          <a:stretch>
            <a:fillRect/>
          </a:stretch>
        </p:blipFill>
        <p:spPr>
          <a:xfrm>
            <a:off x="2057400" y="762000"/>
            <a:ext cx="4953000" cy="5105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2267</Words>
  <Application>WPS Presentation</Application>
  <PresentationFormat/>
  <Paragraphs>67</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Arial</vt:lpstr>
      <vt:lpstr>Calibri</vt:lpstr>
      <vt:lpstr>Times New Roman</vt:lpstr>
      <vt:lpstr>Times New Roman</vt:lpstr>
      <vt:lpstr>Microsoft YaHei</vt:lpstr>
      <vt:lpstr>Arial Unicode MS</vt:lpstr>
      <vt:lpstr>Malgun Gothic Semilight</vt:lpstr>
      <vt:lpstr>Office Theme</vt:lpstr>
      <vt:lpstr>Design Pattern</vt:lpstr>
      <vt:lpstr>Introduction</vt:lpstr>
      <vt:lpstr>Need</vt:lpstr>
      <vt:lpstr>Working</vt:lpstr>
      <vt:lpstr>PowerPoint 演示文稿</vt:lpstr>
      <vt:lpstr>Participants</vt:lpstr>
      <vt:lpstr>UML Diagram</vt:lpstr>
      <vt:lpstr>Real Life Example</vt:lpstr>
      <vt:lpstr>PowerPoint 演示文稿</vt:lpstr>
      <vt:lpstr>Code Snippet </vt:lpstr>
      <vt:lpstr>Code Snippet</vt:lpstr>
      <vt:lpstr>Code Snippet</vt:lpstr>
      <vt:lpstr>Code Snippet</vt:lpstr>
      <vt:lpstr>Code Snippet</vt:lpstr>
      <vt:lpstr>PowerPoint 演示文稿</vt:lpstr>
      <vt:lpstr>Uses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
  <cp:lastModifiedBy>Dell</cp:lastModifiedBy>
  <cp:revision>22</cp:revision>
  <dcterms:created xsi:type="dcterms:W3CDTF">2019-02-04T03:28:00Z</dcterms:created>
  <dcterms:modified xsi:type="dcterms:W3CDTF">2019-02-04T05:56:57Z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