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4" r:id="rId4"/>
    <p:sldId id="257" r:id="rId5"/>
    <p:sldId id="258" r:id="rId6"/>
    <p:sldId id="259" r:id="rId7"/>
    <p:sldId id="260" r:id="rId8"/>
    <p:sldId id="262" r:id="rId9"/>
    <p:sldId id="261"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099"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4EFAE-69CF-4BDB-BC46-867F95D437CE}" type="datetimeFigureOut">
              <a:rPr lang="en-US" smtClean="0"/>
              <a:pPr/>
              <a:t>02/02/2019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D826C-3ED8-42CB-B432-4858966CE4A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4EFAE-69CF-4BDB-BC46-867F95D437CE}" type="datetimeFigureOut">
              <a:rPr lang="en-US" smtClean="0"/>
              <a:pPr/>
              <a:t>02/02/2019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D826C-3ED8-42CB-B432-4858966CE4A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066801"/>
            <a:ext cx="8382000" cy="1295399"/>
          </a:xfrm>
        </p:spPr>
        <p:txBody>
          <a:bodyPr>
            <a:noAutofit/>
          </a:bodyPr>
          <a:lstStyle/>
          <a:p>
            <a:r>
              <a:rPr lang="en-US" sz="8800" b="1" dirty="0" smtClean="0">
                <a:latin typeface="Times New Roman" pitchFamily="18" charset="0"/>
                <a:cs typeface="Times New Roman" pitchFamily="18" charset="0"/>
              </a:rPr>
              <a:t>Design Pattern</a:t>
            </a:r>
            <a:endParaRPr lang="en-US" sz="8800" b="1"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2971800"/>
            <a:ext cx="7924800" cy="1295400"/>
          </a:xfrm>
        </p:spPr>
        <p:txBody>
          <a:bodyPr>
            <a:normAutofit/>
          </a:bodyPr>
          <a:lstStyle/>
          <a:p>
            <a:r>
              <a:rPr lang="en-US" sz="5400" dirty="0" smtClean="0">
                <a:solidFill>
                  <a:schemeClr val="tx1"/>
                </a:solidFill>
                <a:latin typeface="Times New Roman" pitchFamily="18" charset="0"/>
                <a:cs typeface="Times New Roman" pitchFamily="18" charset="0"/>
              </a:rPr>
              <a:t>Chain of Responsibility </a:t>
            </a:r>
            <a:endParaRPr lang="en-US" sz="54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Times New Roman" pitchFamily="18" charset="0"/>
                <a:cs typeface="Times New Roman" pitchFamily="18" charset="0"/>
              </a:rPr>
              <a:t>Points to Remember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sz="2800" dirty="0">
                <a:latin typeface="Times New Roman" pitchFamily="18" charset="0"/>
                <a:cs typeface="Times New Roman" pitchFamily="18" charset="0"/>
              </a:rPr>
              <a:t>The base class maintains a "next" pointer.</a:t>
            </a:r>
          </a:p>
          <a:p>
            <a:r>
              <a:rPr lang="en-US" sz="2800" dirty="0">
                <a:latin typeface="Times New Roman" pitchFamily="18" charset="0"/>
                <a:cs typeface="Times New Roman" pitchFamily="18" charset="0"/>
              </a:rPr>
              <a:t>Each derived class implements its contribution for handling the request.</a:t>
            </a:r>
          </a:p>
          <a:p>
            <a:r>
              <a:rPr lang="en-US" sz="2800" dirty="0">
                <a:latin typeface="Times New Roman" pitchFamily="18" charset="0"/>
                <a:cs typeface="Times New Roman" pitchFamily="18" charset="0"/>
              </a:rPr>
              <a:t>If the request needs to be "passed on", then the derived class "calls back" to the base class, which delegates to the "next" pointer.</a:t>
            </a:r>
          </a:p>
          <a:p>
            <a:r>
              <a:rPr lang="en-US" sz="2800" dirty="0">
                <a:latin typeface="Times New Roman" pitchFamily="18" charset="0"/>
                <a:cs typeface="Times New Roman" pitchFamily="18" charset="0"/>
              </a:rPr>
              <a:t>The client (or some third party) creates and links the chain (which may include a link from the last node to the root node).</a:t>
            </a:r>
          </a:p>
          <a:p>
            <a:r>
              <a:rPr lang="en-US" sz="2800" dirty="0">
                <a:latin typeface="Times New Roman" pitchFamily="18" charset="0"/>
                <a:cs typeface="Times New Roman" pitchFamily="18" charset="0"/>
              </a:rPr>
              <a:t>The client "launches and leaves" each request with the root of the chain.</a:t>
            </a:r>
          </a:p>
          <a:p>
            <a:r>
              <a:rPr lang="en-US" sz="2800" dirty="0">
                <a:latin typeface="Times New Roman" pitchFamily="18" charset="0"/>
                <a:cs typeface="Times New Roman" pitchFamily="18" charset="0"/>
              </a:rPr>
              <a:t>Recursive delegation produces the illusion of magic.</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Times New Roman" pitchFamily="18" charset="0"/>
                <a:cs typeface="Times New Roman" pitchFamily="18" charset="0"/>
              </a:rPr>
              <a:t>Introduction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t>Category : Behavioral</a:t>
            </a:r>
          </a:p>
          <a:p>
            <a:r>
              <a:rPr lang="en-US" dirty="0" smtClean="0"/>
              <a:t>Founder : Gang of Four</a:t>
            </a:r>
          </a:p>
          <a:p>
            <a:pPr>
              <a:buNone/>
            </a:pPr>
            <a:r>
              <a:rPr lang="en-US" dirty="0" smtClean="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itchFamily="18" charset="0"/>
                <a:cs typeface="Times New Roman" pitchFamily="18" charset="0"/>
              </a:rPr>
              <a:t>Class Diagram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Intent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04999"/>
            <a:ext cx="8229600" cy="3124201"/>
          </a:xfrm>
        </p:spPr>
        <p:txBody>
          <a:bodyPr/>
          <a:lstStyle/>
          <a:p>
            <a:r>
              <a:rPr lang="en-US" sz="2400" dirty="0">
                <a:latin typeface="Times New Roman" pitchFamily="18" charset="0"/>
                <a:cs typeface="Times New Roman" pitchFamily="18" charset="0"/>
              </a:rPr>
              <a:t>Avoid coupling the sender of a request to its receiver by giving more than one object a chance to handle the request.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Chain </a:t>
            </a:r>
            <a:r>
              <a:rPr lang="en-US" sz="2400" dirty="0">
                <a:latin typeface="Times New Roman" pitchFamily="18" charset="0"/>
                <a:cs typeface="Times New Roman" pitchFamily="18" charset="0"/>
              </a:rPr>
              <a:t>the receiving objects and pass the request along the chain until an object handles it</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Launch-and-leave requests with a single processing pipeline that contains many possible handlers.</a:t>
            </a:r>
          </a:p>
          <a:p>
            <a:r>
              <a:rPr lang="en-US" sz="2400" dirty="0">
                <a:latin typeface="Times New Roman" pitchFamily="18" charset="0"/>
                <a:cs typeface="Times New Roman" pitchFamily="18" charset="0"/>
              </a:rPr>
              <a:t>An object-oriented linked list with recursive traversal.</a:t>
            </a:r>
          </a:p>
          <a:p>
            <a:pPr>
              <a:buNone/>
            </a:pPr>
            <a:endParaRPr lang="en-US" sz="2400" dirty="0">
              <a:latin typeface="Times New Roman" pitchFamily="18" charset="0"/>
              <a:cs typeface="Times New Roman"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a:bodyPr>
          <a:lstStyle/>
          <a:p>
            <a:r>
              <a:rPr lang="en-US" b="1" dirty="0" smtClean="0">
                <a:latin typeface="Times New Roman" pitchFamily="18" charset="0"/>
                <a:cs typeface="Times New Roman" pitchFamily="18" charset="0"/>
              </a:rPr>
              <a:t>Problem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r>
              <a:rPr lang="en-US" sz="2400" dirty="0">
                <a:latin typeface="Times New Roman" pitchFamily="18" charset="0"/>
                <a:cs typeface="Times New Roman" pitchFamily="18" charset="0"/>
              </a:rPr>
              <a:t>There is a potentially variable number of "handler" or "processing element" or "node" objects, and a stream of requests that must be handled.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Need </a:t>
            </a:r>
            <a:r>
              <a:rPr lang="en-US" sz="2400" dirty="0">
                <a:latin typeface="Times New Roman" pitchFamily="18" charset="0"/>
                <a:cs typeface="Times New Roman" pitchFamily="18" charset="0"/>
              </a:rPr>
              <a:t>to efficiently process the requests without hard-wiring handler relationships and precedence, or request-to-handler mappings</a:t>
            </a:r>
            <a:r>
              <a:rPr lang="en-US" sz="24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p:txBody>
      </p:sp>
      <p:pic>
        <p:nvPicPr>
          <p:cNvPr id="4" name="Picture 3" descr="Problem.png"/>
          <p:cNvPicPr>
            <a:picLocks noChangeAspect="1"/>
          </p:cNvPicPr>
          <p:nvPr/>
        </p:nvPicPr>
        <p:blipFill>
          <a:blip r:embed="rId2" cstate="print"/>
          <a:stretch>
            <a:fillRect/>
          </a:stretch>
        </p:blipFill>
        <p:spPr>
          <a:xfrm>
            <a:off x="1600200" y="3733800"/>
            <a:ext cx="5943600" cy="2286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smtClean="0">
                <a:latin typeface="Times New Roman" pitchFamily="18" charset="0"/>
                <a:cs typeface="Times New Roman" pitchFamily="18" charset="0"/>
              </a:rPr>
              <a:t>Solution</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05400"/>
          </a:xfrm>
        </p:spPr>
        <p:txBody>
          <a:bodyPr>
            <a:noAutofit/>
          </a:bodyPr>
          <a:lstStyle/>
          <a:p>
            <a:r>
              <a:rPr lang="en-US" sz="1800" dirty="0">
                <a:latin typeface="Times New Roman" pitchFamily="18" charset="0"/>
                <a:cs typeface="Times New Roman" pitchFamily="18" charset="0"/>
              </a:rPr>
              <a:t>Encapsulate the processing elements inside a "pipeline" abstraction; and have clients "launch and leave" their requests at the entrance to the pipeline</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The pattern chains the receiving objects together, and then passes any request messages from object to object until it reaches an object capable of handling the message. </a:t>
            </a: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number and type of handler objects isn't known a priori, they can be configured dynamically.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chaining mechanism uses recursive composition to allow an unlimited number of handlers to be linked.</a:t>
            </a:r>
          </a:p>
          <a:p>
            <a:r>
              <a:rPr lang="en-US" sz="1800" dirty="0">
                <a:latin typeface="Times New Roman" pitchFamily="18" charset="0"/>
                <a:cs typeface="Times New Roman" pitchFamily="18" charset="0"/>
              </a:rPr>
              <a:t>Chain of Responsibility simplifies object interconnections. Instead of senders and receivers maintaining references to all candidate receivers, each sender keeps a single reference to the head of the chain, and each receiver keeps a single reference to its immediate successor in the chain</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Make sure there exists a "safety net" to "catch" any requests which go unhandled.</a:t>
            </a:r>
          </a:p>
          <a:p>
            <a:r>
              <a:rPr lang="en-US" sz="1800" dirty="0">
                <a:latin typeface="Times New Roman" pitchFamily="18" charset="0"/>
                <a:cs typeface="Times New Roman" pitchFamily="18" charset="0"/>
              </a:rPr>
              <a:t>Do not use Chain of Responsibility when each request is only handled by one handler, or, when the client object knows which service object should handle the request.</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olution.png"/>
          <p:cNvPicPr>
            <a:picLocks noGrp="1" noChangeAspect="1"/>
          </p:cNvPicPr>
          <p:nvPr>
            <p:ph idx="1"/>
          </p:nvPr>
        </p:nvPicPr>
        <p:blipFill>
          <a:blip r:embed="rId2" cstate="print"/>
          <a:stretch>
            <a:fillRect/>
          </a:stretch>
        </p:blipFill>
        <p:spPr>
          <a:xfrm>
            <a:off x="3211712" y="609600"/>
            <a:ext cx="3112888" cy="5638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latin typeface="Times New Roman" pitchFamily="18" charset="0"/>
                <a:cs typeface="Times New Roman" pitchFamily="18" charset="0"/>
              </a:rPr>
              <a:t>Architecture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5105400"/>
          </a:xfrm>
        </p:spPr>
        <p:txBody>
          <a:bodyPr>
            <a:normAutofit/>
          </a:bodyPr>
          <a:lstStyle/>
          <a:p>
            <a:r>
              <a:rPr lang="en-US" sz="2000" dirty="0">
                <a:latin typeface="Times New Roman" pitchFamily="18" charset="0"/>
                <a:cs typeface="Times New Roman" pitchFamily="18" charset="0"/>
              </a:rPr>
              <a:t>The derived classes know how to satisfy Client requests. If the "current" object is not available or sufficient, then it delegates to the base class, which delegates to the "next" object, and the circle of life continues</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Multiple handlers could contribute to the handling of each request. The request can be passed down the entire length of the chain, with the last link being careful not to delegate to a "null next</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p:txBody>
      </p:sp>
      <p:pic>
        <p:nvPicPr>
          <p:cNvPr id="4" name="Picture 3" descr="Architecture.png"/>
          <p:cNvPicPr>
            <a:picLocks noChangeAspect="1"/>
          </p:cNvPicPr>
          <p:nvPr/>
        </p:nvPicPr>
        <p:blipFill>
          <a:blip r:embed="rId2" cstate="print"/>
          <a:stretch>
            <a:fillRect/>
          </a:stretch>
        </p:blipFill>
        <p:spPr>
          <a:xfrm>
            <a:off x="1905000" y="3505200"/>
            <a:ext cx="5333999" cy="281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latin typeface="Times New Roman" pitchFamily="18" charset="0"/>
                <a:cs typeface="Times New Roman" pitchFamily="18" charset="0"/>
              </a:rPr>
              <a:t>Real Life Example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181600"/>
          </a:xfrm>
        </p:spPr>
        <p:txBody>
          <a:bodyPr>
            <a:normAutofit/>
          </a:bodyPr>
          <a:lstStyle/>
          <a:p>
            <a:r>
              <a:rPr lang="en-US" sz="2400" dirty="0" smtClean="0">
                <a:latin typeface="Times New Roman" pitchFamily="18" charset="0"/>
                <a:cs typeface="Times New Roman" pitchFamily="18" charset="0"/>
              </a:rPr>
              <a:t>ATM </a:t>
            </a:r>
            <a:r>
              <a:rPr lang="en-US" sz="2400" dirty="0">
                <a:latin typeface="Times New Roman" pitchFamily="18" charset="0"/>
                <a:cs typeface="Times New Roman" pitchFamily="18" charset="0"/>
              </a:rPr>
              <a:t>use the Chain of Responsibility in money </a:t>
            </a:r>
            <a:r>
              <a:rPr lang="en-US" sz="2400" dirty="0" smtClean="0">
                <a:latin typeface="Times New Roman" pitchFamily="18" charset="0"/>
                <a:cs typeface="Times New Roman" pitchFamily="18" charset="0"/>
              </a:rPr>
              <a:t>giving </a:t>
            </a:r>
            <a:r>
              <a:rPr lang="en-US" sz="2400" dirty="0">
                <a:latin typeface="Times New Roman" pitchFamily="18" charset="0"/>
                <a:cs typeface="Times New Roman" pitchFamily="18" charset="0"/>
              </a:rPr>
              <a:t>mechanism</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User enters the amount to be retrieved and the ATM dispense amount in terms of defined currency bills such as 100 Rs, 50 Rs, 20 Rs, 5 Rs, etc. </a:t>
            </a:r>
            <a:endParaRPr lang="en-US" sz="2400" dirty="0">
              <a:latin typeface="Times New Roman" pitchFamily="18" charset="0"/>
              <a:cs typeface="Times New Roman" pitchFamily="18" charset="0"/>
            </a:endParaRPr>
          </a:p>
        </p:txBody>
      </p:sp>
      <p:pic>
        <p:nvPicPr>
          <p:cNvPr id="4" name="Picture 3" descr="Real Life Example.png"/>
          <p:cNvPicPr>
            <a:picLocks noChangeAspect="1"/>
          </p:cNvPicPr>
          <p:nvPr/>
        </p:nvPicPr>
        <p:blipFill>
          <a:blip r:embed="rId2" cstate="print"/>
          <a:stretch>
            <a:fillRect/>
          </a:stretch>
        </p:blipFill>
        <p:spPr>
          <a:xfrm>
            <a:off x="2971800" y="3581400"/>
            <a:ext cx="3048000" cy="2819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560</Words>
  <Application>Microsoft Office PowerPoint</Application>
  <PresentationFormat>On-screen Show (4:3)</PresentationFormat>
  <Paragraphs>35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Design Pattern</vt:lpstr>
      <vt:lpstr>Introduction</vt:lpstr>
      <vt:lpstr>Class Diagram</vt:lpstr>
      <vt:lpstr>Intent</vt:lpstr>
      <vt:lpstr>Problem</vt:lpstr>
      <vt:lpstr>Solution</vt:lpstr>
      <vt:lpstr>Slide 7</vt:lpstr>
      <vt:lpstr>Architecture</vt:lpstr>
      <vt:lpstr>Real Life Example</vt:lpstr>
      <vt:lpstr>Points to Remember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dc:title>
  <dc:creator>Sutar</dc:creator>
  <cp:lastModifiedBy>Sutar</cp:lastModifiedBy>
  <cp:revision>11</cp:revision>
  <dcterms:created xsi:type="dcterms:W3CDTF">2019-02-02T05:18:22Z</dcterms:created>
  <dcterms:modified xsi:type="dcterms:W3CDTF">2019-02-02T07:17:17Z</dcterms:modified>
</cp:coreProperties>
</file>