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81000" y="1066801"/>
            <a:ext cx="8382000" cy="12953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8800"/>
              <a:buFont typeface="Times New Roman"/>
              <a:buNone/>
            </a:pPr>
            <a:r>
              <a:rPr b="1" lang="en-US" sz="8800">
                <a:latin typeface="Times New Roman"/>
                <a:ea typeface="Times New Roman"/>
                <a:cs typeface="Times New Roman"/>
                <a:sym typeface="Times New Roman"/>
              </a:rPr>
              <a:t>Design Pattern</a:t>
            </a:r>
            <a:endParaRPr b="1" sz="8800">
              <a:latin typeface="Times New Roman"/>
              <a:ea typeface="Times New Roman"/>
              <a:cs typeface="Times New Roman"/>
              <a:sym typeface="Times New Roman"/>
            </a:endParaRPr>
          </a:p>
        </p:txBody>
      </p:sp>
      <p:sp>
        <p:nvSpPr>
          <p:cNvPr id="85" name="Google Shape;85;p13"/>
          <p:cNvSpPr txBox="1"/>
          <p:nvPr>
            <p:ph idx="1" type="subTitle"/>
          </p:nvPr>
        </p:nvSpPr>
        <p:spPr>
          <a:xfrm>
            <a:off x="609600" y="2971800"/>
            <a:ext cx="7924800" cy="12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5400"/>
              <a:buNone/>
            </a:pPr>
            <a:r>
              <a:rPr lang="en-US" sz="5400">
                <a:solidFill>
                  <a:schemeClr val="dk1"/>
                </a:solidFill>
                <a:latin typeface="Times New Roman"/>
                <a:ea typeface="Times New Roman"/>
                <a:cs typeface="Times New Roman"/>
                <a:sym typeface="Times New Roman"/>
              </a:rPr>
              <a:t>Chain of Responsibility </a:t>
            </a: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Code Snippet</a:t>
            </a:r>
            <a:endParaRPr b="1">
              <a:latin typeface="Times New Roman"/>
              <a:ea typeface="Times New Roman"/>
              <a:cs typeface="Times New Roman"/>
              <a:sym typeface="Times New Roman"/>
            </a:endParaRPr>
          </a:p>
        </p:txBody>
      </p:sp>
      <p:pic>
        <p:nvPicPr>
          <p:cNvPr descr="Currency.png" id="140" name="Google Shape;140;p22"/>
          <p:cNvPicPr preferRelativeResize="0"/>
          <p:nvPr>
            <p:ph idx="1" type="body"/>
          </p:nvPr>
        </p:nvPicPr>
        <p:blipFill rotWithShape="1">
          <a:blip r:embed="rId3">
            <a:alphaModFix/>
          </a:blip>
          <a:srcRect b="0" l="0" r="0" t="0"/>
          <a:stretch/>
        </p:blipFill>
        <p:spPr>
          <a:xfrm>
            <a:off x="609600" y="1752600"/>
            <a:ext cx="7924800" cy="3581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Code Snippet</a:t>
            </a:r>
            <a:endParaRPr b="1">
              <a:latin typeface="Times New Roman"/>
              <a:ea typeface="Times New Roman"/>
              <a:cs typeface="Times New Roman"/>
              <a:sym typeface="Times New Roman"/>
            </a:endParaRPr>
          </a:p>
        </p:txBody>
      </p:sp>
      <p:pic>
        <p:nvPicPr>
          <p:cNvPr descr="HundredRupeesDispenser.png" id="146" name="Google Shape;146;p23"/>
          <p:cNvPicPr preferRelativeResize="0"/>
          <p:nvPr>
            <p:ph idx="1" type="body"/>
          </p:nvPr>
        </p:nvPicPr>
        <p:blipFill rotWithShape="1">
          <a:blip r:embed="rId3">
            <a:alphaModFix/>
          </a:blip>
          <a:srcRect b="0" l="0" r="0" t="0"/>
          <a:stretch/>
        </p:blipFill>
        <p:spPr>
          <a:xfrm>
            <a:off x="1905000" y="1219200"/>
            <a:ext cx="5565936" cy="525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Code Snippet</a:t>
            </a:r>
            <a:endParaRPr b="1">
              <a:latin typeface="Times New Roman"/>
              <a:ea typeface="Times New Roman"/>
              <a:cs typeface="Times New Roman"/>
              <a:sym typeface="Times New Roman"/>
            </a:endParaRPr>
          </a:p>
        </p:txBody>
      </p:sp>
      <p:pic>
        <p:nvPicPr>
          <p:cNvPr descr="FiftyRupeesDispenser.png" id="152" name="Google Shape;152;p24"/>
          <p:cNvPicPr preferRelativeResize="0"/>
          <p:nvPr>
            <p:ph idx="1" type="body"/>
          </p:nvPr>
        </p:nvPicPr>
        <p:blipFill rotWithShape="1">
          <a:blip r:embed="rId3">
            <a:alphaModFix/>
          </a:blip>
          <a:srcRect b="0" l="0" r="0" t="0"/>
          <a:stretch/>
        </p:blipFill>
        <p:spPr>
          <a:xfrm>
            <a:off x="1682498" y="1219200"/>
            <a:ext cx="5779004" cy="510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Code Snippet</a:t>
            </a:r>
            <a:endParaRPr b="1">
              <a:latin typeface="Times New Roman"/>
              <a:ea typeface="Times New Roman"/>
              <a:cs typeface="Times New Roman"/>
              <a:sym typeface="Times New Roman"/>
            </a:endParaRPr>
          </a:p>
        </p:txBody>
      </p:sp>
      <p:pic>
        <p:nvPicPr>
          <p:cNvPr descr="TestDispenser.png" id="158" name="Google Shape;158;p25"/>
          <p:cNvPicPr preferRelativeResize="0"/>
          <p:nvPr>
            <p:ph idx="1" type="body"/>
          </p:nvPr>
        </p:nvPicPr>
        <p:blipFill rotWithShape="1">
          <a:blip r:embed="rId3">
            <a:alphaModFix/>
          </a:blip>
          <a:srcRect b="0" l="0" r="0" t="0"/>
          <a:stretch/>
        </p:blipFill>
        <p:spPr>
          <a:xfrm>
            <a:off x="2252339" y="1447800"/>
            <a:ext cx="4377061"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Real Life Example</a:t>
            </a:r>
            <a:endParaRPr b="1">
              <a:latin typeface="Times New Roman"/>
              <a:ea typeface="Times New Roman"/>
              <a:cs typeface="Times New Roman"/>
              <a:sym typeface="Times New Roman"/>
            </a:endParaRPr>
          </a:p>
        </p:txBody>
      </p:sp>
      <p:sp>
        <p:nvSpPr>
          <p:cNvPr id="164" name="Google Shape;164;p26"/>
          <p:cNvSpPr txBox="1"/>
          <p:nvPr>
            <p:ph idx="1" type="body"/>
          </p:nvPr>
        </p:nvSpPr>
        <p:spPr>
          <a:xfrm>
            <a:off x="457200" y="1295400"/>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ATM use the Chain of Responsibility in money giving mechanism.</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User enters the amount to be retrieved and the ATM dispense amount in terms of defined currency bills such as 100 Rs, 50 Rs, 20 Rs, 5 Rs, etc. </a:t>
            </a:r>
            <a:endParaRPr sz="2400">
              <a:latin typeface="Times New Roman"/>
              <a:ea typeface="Times New Roman"/>
              <a:cs typeface="Times New Roman"/>
              <a:sym typeface="Times New Roman"/>
            </a:endParaRPr>
          </a:p>
        </p:txBody>
      </p:sp>
      <p:pic>
        <p:nvPicPr>
          <p:cNvPr descr="Real Life Example.png" id="165" name="Google Shape;165;p26"/>
          <p:cNvPicPr preferRelativeResize="0"/>
          <p:nvPr/>
        </p:nvPicPr>
        <p:blipFill rotWithShape="1">
          <a:blip r:embed="rId3">
            <a:alphaModFix/>
          </a:blip>
          <a:srcRect b="0" l="0" r="0" t="0"/>
          <a:stretch/>
        </p:blipFill>
        <p:spPr>
          <a:xfrm>
            <a:off x="2971800" y="3581400"/>
            <a:ext cx="304800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ATM Dispenser.png" id="170" name="Google Shape;170;p27"/>
          <p:cNvPicPr preferRelativeResize="0"/>
          <p:nvPr>
            <p:ph idx="1" type="body"/>
          </p:nvPr>
        </p:nvPicPr>
        <p:blipFill rotWithShape="1">
          <a:blip r:embed="rId3">
            <a:alphaModFix/>
          </a:blip>
          <a:srcRect b="0" l="0" r="0" t="0"/>
          <a:stretch/>
        </p:blipFill>
        <p:spPr>
          <a:xfrm>
            <a:off x="2057400" y="762000"/>
            <a:ext cx="4953000" cy="510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Points to Remember </a:t>
            </a:r>
            <a:endParaRPr b="1">
              <a:latin typeface="Times New Roman"/>
              <a:ea typeface="Times New Roman"/>
              <a:cs typeface="Times New Roman"/>
              <a:sym typeface="Times New Roman"/>
            </a:endParaRPr>
          </a:p>
        </p:txBody>
      </p:sp>
      <p:sp>
        <p:nvSpPr>
          <p:cNvPr id="176" name="Google Shape;176;p28"/>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5"/>
              <a:buChar char="•"/>
            </a:pPr>
            <a:r>
              <a:rPr lang="en-US" sz="2405">
                <a:latin typeface="Times New Roman"/>
                <a:ea typeface="Times New Roman"/>
                <a:cs typeface="Times New Roman"/>
                <a:sym typeface="Times New Roman"/>
              </a:rPr>
              <a:t>The base class maintains a "next" pointer.</a:t>
            </a:r>
            <a:endParaRPr/>
          </a:p>
          <a:p>
            <a:pPr indent="-342900" lvl="0" marL="342900" rtl="0" algn="l">
              <a:spcBef>
                <a:spcPts val="481"/>
              </a:spcBef>
              <a:spcAft>
                <a:spcPts val="0"/>
              </a:spcAft>
              <a:buClr>
                <a:schemeClr val="dk1"/>
              </a:buClr>
              <a:buSzPts val="2405"/>
              <a:buChar char="•"/>
            </a:pPr>
            <a:r>
              <a:rPr lang="en-US" sz="2405">
                <a:latin typeface="Times New Roman"/>
                <a:ea typeface="Times New Roman"/>
                <a:cs typeface="Times New Roman"/>
                <a:sym typeface="Times New Roman"/>
              </a:rPr>
              <a:t>Each derived class implements its contribution for handling the request.</a:t>
            </a:r>
            <a:endParaRPr/>
          </a:p>
          <a:p>
            <a:pPr indent="-342900" lvl="0" marL="342900" rtl="0" algn="l">
              <a:spcBef>
                <a:spcPts val="481"/>
              </a:spcBef>
              <a:spcAft>
                <a:spcPts val="0"/>
              </a:spcAft>
              <a:buClr>
                <a:schemeClr val="dk1"/>
              </a:buClr>
              <a:buSzPts val="2405"/>
              <a:buChar char="•"/>
            </a:pPr>
            <a:r>
              <a:rPr lang="en-US" sz="2405">
                <a:latin typeface="Times New Roman"/>
                <a:ea typeface="Times New Roman"/>
                <a:cs typeface="Times New Roman"/>
                <a:sym typeface="Times New Roman"/>
              </a:rPr>
              <a:t>If the request needs to be "passed on", then the derived class "calls back" to the base class, which delegates to the "next" pointer.</a:t>
            </a:r>
            <a:endParaRPr/>
          </a:p>
          <a:p>
            <a:pPr indent="-342900" lvl="0" marL="342900" rtl="0" algn="l">
              <a:spcBef>
                <a:spcPts val="481"/>
              </a:spcBef>
              <a:spcAft>
                <a:spcPts val="0"/>
              </a:spcAft>
              <a:buClr>
                <a:schemeClr val="dk1"/>
              </a:buClr>
              <a:buSzPts val="2405"/>
              <a:buChar char="•"/>
            </a:pPr>
            <a:r>
              <a:rPr lang="en-US" sz="2405">
                <a:latin typeface="Times New Roman"/>
                <a:ea typeface="Times New Roman"/>
                <a:cs typeface="Times New Roman"/>
                <a:sym typeface="Times New Roman"/>
              </a:rPr>
              <a:t>The client (or some third party) creates and links the chain (which may include a link from the last node to the root node).</a:t>
            </a:r>
            <a:endParaRPr/>
          </a:p>
          <a:p>
            <a:pPr indent="-342900" lvl="0" marL="342900" rtl="0" algn="l">
              <a:spcBef>
                <a:spcPts val="481"/>
              </a:spcBef>
              <a:spcAft>
                <a:spcPts val="0"/>
              </a:spcAft>
              <a:buClr>
                <a:schemeClr val="dk1"/>
              </a:buClr>
              <a:buSzPts val="2405"/>
              <a:buChar char="•"/>
            </a:pPr>
            <a:r>
              <a:rPr lang="en-US" sz="2405">
                <a:latin typeface="Times New Roman"/>
                <a:ea typeface="Times New Roman"/>
                <a:cs typeface="Times New Roman"/>
                <a:sym typeface="Times New Roman"/>
              </a:rPr>
              <a:t>The client "launches and leaves" each request with the root of the chain.</a:t>
            </a:r>
            <a:endParaRPr/>
          </a:p>
          <a:p>
            <a:pPr indent="-342900" lvl="0" marL="342900" rtl="0" algn="l">
              <a:spcBef>
                <a:spcPts val="481"/>
              </a:spcBef>
              <a:spcAft>
                <a:spcPts val="0"/>
              </a:spcAft>
              <a:buClr>
                <a:schemeClr val="dk1"/>
              </a:buClr>
              <a:buSzPts val="2405"/>
              <a:buChar char="•"/>
            </a:pPr>
            <a:r>
              <a:rPr lang="en-US" sz="2405">
                <a:latin typeface="Times New Roman"/>
                <a:ea typeface="Times New Roman"/>
                <a:cs typeface="Times New Roman"/>
                <a:sym typeface="Times New Roman"/>
              </a:rPr>
              <a:t>Recursive delegation produces the illusion of magic.</a:t>
            </a:r>
            <a:endParaRPr/>
          </a:p>
          <a:p>
            <a:pPr indent="-342900" lvl="0" marL="342900" rtl="0" algn="l">
              <a:spcBef>
                <a:spcPts val="592"/>
              </a:spcBef>
              <a:spcAft>
                <a:spcPts val="0"/>
              </a:spcAft>
              <a:buClr>
                <a:schemeClr val="dk1"/>
              </a:buClr>
              <a:buSzPts val="2960"/>
              <a:buNone/>
            </a:pPr>
            <a:r>
              <a:t/>
            </a:r>
            <a:endParaRPr sz="29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Category : Behavioral</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Founder : Gang of Four</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UML Diagram</a:t>
            </a:r>
            <a:endParaRPr b="1">
              <a:latin typeface="Times New Roman"/>
              <a:ea typeface="Times New Roman"/>
              <a:cs typeface="Times New Roman"/>
              <a:sym typeface="Times New Roman"/>
            </a:endParaRPr>
          </a:p>
        </p:txBody>
      </p:sp>
      <p:pic>
        <p:nvPicPr>
          <p:cNvPr descr="UML Diagram.png" id="97" name="Google Shape;97;p15"/>
          <p:cNvPicPr preferRelativeResize="0"/>
          <p:nvPr>
            <p:ph idx="1" type="body"/>
          </p:nvPr>
        </p:nvPicPr>
        <p:blipFill rotWithShape="1">
          <a:blip r:embed="rId3">
            <a:alphaModFix/>
          </a:blip>
          <a:srcRect b="0" l="0" r="0" t="0"/>
          <a:stretch/>
        </p:blipFill>
        <p:spPr>
          <a:xfrm>
            <a:off x="1189112" y="1295400"/>
            <a:ext cx="6765775" cy="48307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Intent</a:t>
            </a:r>
            <a:endParaRPr>
              <a:latin typeface="Times New Roman"/>
              <a:ea typeface="Times New Roman"/>
              <a:cs typeface="Times New Roman"/>
              <a:sym typeface="Times New Roman"/>
            </a:endParaRPr>
          </a:p>
        </p:txBody>
      </p:sp>
      <p:sp>
        <p:nvSpPr>
          <p:cNvPr id="103" name="Google Shape;103;p16"/>
          <p:cNvSpPr txBox="1"/>
          <p:nvPr>
            <p:ph idx="1" type="body"/>
          </p:nvPr>
        </p:nvSpPr>
        <p:spPr>
          <a:xfrm>
            <a:off x="457200" y="1904999"/>
            <a:ext cx="8229600" cy="3124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Avoid coupling the sender of a request to its receiver by giving more than one object a chance to handle the request.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Chain the receiving objects and pass the request along the chain until an object handles it.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Launch-and-leave requests with a single processing pipeline that contains many possible handlers.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An object-oriented linked list with recursive traversal.</a:t>
            </a:r>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28600"/>
            <a:ext cx="82296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Problem</a:t>
            </a:r>
            <a:endParaRPr b="1">
              <a:latin typeface="Times New Roman"/>
              <a:ea typeface="Times New Roman"/>
              <a:cs typeface="Times New Roman"/>
              <a:sym typeface="Times New Roman"/>
            </a:endParaRPr>
          </a:p>
        </p:txBody>
      </p:sp>
      <p:sp>
        <p:nvSpPr>
          <p:cNvPr id="109" name="Google Shape;109;p17"/>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There is a potentially variable number of "handler" or "processing element" or "node" objects, and a stream of requests that must be handled.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Need to efficiently process the requests without hard-wiring handler relationships and precedence, or request-to-handler mappings.</a:t>
            </a:r>
            <a:endParaRPr/>
          </a:p>
          <a:p>
            <a:pPr indent="-165100" lvl="0" marL="34290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pic>
        <p:nvPicPr>
          <p:cNvPr descr="Problem.png" id="110" name="Google Shape;110;p17"/>
          <p:cNvPicPr preferRelativeResize="0"/>
          <p:nvPr/>
        </p:nvPicPr>
        <p:blipFill rotWithShape="1">
          <a:blip r:embed="rId3">
            <a:alphaModFix/>
          </a:blip>
          <a:srcRect b="0" l="0" r="0" t="0"/>
          <a:stretch/>
        </p:blipFill>
        <p:spPr>
          <a:xfrm>
            <a:off x="1600200" y="3733800"/>
            <a:ext cx="5943600"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p:txBody>
      </p:sp>
      <p:sp>
        <p:nvSpPr>
          <p:cNvPr id="116" name="Google Shape;116;p18"/>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Encapsulate the processing elements inside a "pipeline" abstraction; and have clients "launch and leave" their requests at the entrance to the pipeline.</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The pattern chains the receiving objects together, and then passes any request messages from object to object until it reaches an object capable of handling the message. The number and type of handler objects isn't known a priori, they can be configured dynamically.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The chaining mechanism uses recursive composition to allow an unlimited number of handlers to be linked.</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Chain of Responsibility simplifies object interconnections. Instead of senders and receivers maintaining references to all candidate receivers, each sender keeps a single reference to the head of the chain, and each receiver keeps a single reference to its immediate successor in the chain.</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Make sure there exists a "safety net" to "catch" any requests which go unhandled.</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Do not use Chain of Responsibility when each request is only handled by one handler, or, when the client object knows which service object should handle the request.</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descr="Solution.png" id="121" name="Google Shape;121;p19"/>
          <p:cNvPicPr preferRelativeResize="0"/>
          <p:nvPr>
            <p:ph idx="1" type="body"/>
          </p:nvPr>
        </p:nvPicPr>
        <p:blipFill rotWithShape="1">
          <a:blip r:embed="rId3">
            <a:alphaModFix/>
          </a:blip>
          <a:srcRect b="0" l="0" r="0" t="0"/>
          <a:stretch/>
        </p:blipFill>
        <p:spPr>
          <a:xfrm>
            <a:off x="3211712" y="609600"/>
            <a:ext cx="3112888" cy="563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Architecture</a:t>
            </a:r>
            <a:endParaRPr b="1">
              <a:latin typeface="Times New Roman"/>
              <a:ea typeface="Times New Roman"/>
              <a:cs typeface="Times New Roman"/>
              <a:sym typeface="Times New Roman"/>
            </a:endParaRPr>
          </a:p>
        </p:txBody>
      </p:sp>
      <p:sp>
        <p:nvSpPr>
          <p:cNvPr id="127" name="Google Shape;127;p20"/>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The derived classes know how to satisfy Client requests. If the "current" object is not available or sufficient, then it delegates to the base class, which delegates to the "next" object, and the circle of life continues.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Multiple handlers could contribute to the handling of each request. The request can be passed down the entire length of the chain, with the last link being careful not to delegate to a "null next".</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Architecture.png" id="128" name="Google Shape;128;p20"/>
          <p:cNvPicPr preferRelativeResize="0"/>
          <p:nvPr/>
        </p:nvPicPr>
        <p:blipFill rotWithShape="1">
          <a:blip r:embed="rId3">
            <a:alphaModFix/>
          </a:blip>
          <a:srcRect b="0" l="0" r="0" t="0"/>
          <a:stretch/>
        </p:blipFill>
        <p:spPr>
          <a:xfrm>
            <a:off x="1905000" y="3505200"/>
            <a:ext cx="5333999" cy="281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b="1" lang="en-US" sz="3959">
                <a:latin typeface="Times New Roman"/>
                <a:ea typeface="Times New Roman"/>
                <a:cs typeface="Times New Roman"/>
                <a:sym typeface="Times New Roman"/>
              </a:rPr>
              <a:t>Code Snippet </a:t>
            </a:r>
            <a:endParaRPr b="1" sz="3959">
              <a:latin typeface="Times New Roman"/>
              <a:ea typeface="Times New Roman"/>
              <a:cs typeface="Times New Roman"/>
              <a:sym typeface="Times New Roman"/>
            </a:endParaRPr>
          </a:p>
        </p:txBody>
      </p:sp>
      <p:pic>
        <p:nvPicPr>
          <p:cNvPr descr="IDispenser.png" id="134" name="Google Shape;134;p21"/>
          <p:cNvPicPr preferRelativeResize="0"/>
          <p:nvPr>
            <p:ph idx="1" type="body"/>
          </p:nvPr>
        </p:nvPicPr>
        <p:blipFill rotWithShape="1">
          <a:blip r:embed="rId3">
            <a:alphaModFix/>
          </a:blip>
          <a:srcRect b="0" l="0" r="0" t="0"/>
          <a:stretch/>
        </p:blipFill>
        <p:spPr>
          <a:xfrm>
            <a:off x="609600" y="1905000"/>
            <a:ext cx="7924800" cy="30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