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9" r:id="rId6"/>
    <p:sldId id="260" r:id="rId7"/>
    <p:sldId id="261" r:id="rId8"/>
    <p:sldId id="262" r:id="rId9"/>
    <p:sldId id="263" r:id="rId10"/>
    <p:sldId id="275" r:id="rId11"/>
    <p:sldId id="272" r:id="rId12"/>
    <p:sldId id="264" r:id="rId13"/>
    <p:sldId id="265" r:id="rId14"/>
    <p:sldId id="266" r:id="rId15"/>
    <p:sldId id="267" r:id="rId16"/>
    <p:sldId id="268" r:id="rId17"/>
    <p:sldId id="269" r:id="rId18"/>
    <p:sldId id="270" r:id="rId19"/>
    <p:sldId id="274" r:id="rId20"/>
    <p:sldId id="271" r:id="rId21"/>
  </p:sldIdLst>
  <p:sldSz cx="9144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216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0" name="Shape 80"/>
        <p:cNvGrpSpPr/>
        <p:nvPr/>
      </p:nvGrpSpPr>
      <p:grpSpPr>
        <a:xfrm>
          <a:off x="0" y="0"/>
          <a:ext cx="0" cy="0"/>
          <a:chOff x="0" y="0"/>
          <a:chExt cx="0" cy="0"/>
        </a:xfrm>
      </p:grpSpPr>
      <p:sp>
        <p:nvSpPr>
          <p:cNvPr id="81" name="Google Shape;81;p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2" name="Google Shape;82;p1: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5" name="Shape 135"/>
        <p:cNvGrpSpPr/>
        <p:nvPr/>
      </p:nvGrpSpPr>
      <p:grpSpPr>
        <a:xfrm>
          <a:off x="0" y="0"/>
          <a:ext cx="0" cy="0"/>
          <a:chOff x="0" y="0"/>
          <a:chExt cx="0" cy="0"/>
        </a:xfrm>
      </p:grpSpPr>
      <p:sp>
        <p:nvSpPr>
          <p:cNvPr id="136" name="Google Shape;136;p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7" name="Google Shape;137;p10: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1" name="Shape 141"/>
        <p:cNvGrpSpPr/>
        <p:nvPr/>
      </p:nvGrpSpPr>
      <p:grpSpPr>
        <a:xfrm>
          <a:off x="0" y="0"/>
          <a:ext cx="0" cy="0"/>
          <a:chOff x="0" y="0"/>
          <a:chExt cx="0" cy="0"/>
        </a:xfrm>
      </p:grpSpPr>
      <p:sp>
        <p:nvSpPr>
          <p:cNvPr id="142" name="Google Shape;142;p1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3" name="Google Shape;143;p11: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7" name="Shape 147"/>
        <p:cNvGrpSpPr/>
        <p:nvPr/>
      </p:nvGrpSpPr>
      <p:grpSpPr>
        <a:xfrm>
          <a:off x="0" y="0"/>
          <a:ext cx="0" cy="0"/>
          <a:chOff x="0" y="0"/>
          <a:chExt cx="0" cy="0"/>
        </a:xfrm>
      </p:grpSpPr>
      <p:sp>
        <p:nvSpPr>
          <p:cNvPr id="148" name="Google Shape;148;p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9" name="Google Shape;149;p1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3" name="Shape 153"/>
        <p:cNvGrpSpPr/>
        <p:nvPr/>
      </p:nvGrpSpPr>
      <p:grpSpPr>
        <a:xfrm>
          <a:off x="0" y="0"/>
          <a:ext cx="0" cy="0"/>
          <a:chOff x="0" y="0"/>
          <a:chExt cx="0" cy="0"/>
        </a:xfrm>
      </p:grpSpPr>
      <p:sp>
        <p:nvSpPr>
          <p:cNvPr id="154" name="Google Shape;154;p1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5" name="Google Shape;155;p13: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9" name="Shape 159"/>
        <p:cNvGrpSpPr/>
        <p:nvPr/>
      </p:nvGrpSpPr>
      <p:grpSpPr>
        <a:xfrm>
          <a:off x="0" y="0"/>
          <a:ext cx="0" cy="0"/>
          <a:chOff x="0" y="0"/>
          <a:chExt cx="0" cy="0"/>
        </a:xfrm>
      </p:grpSpPr>
      <p:sp>
        <p:nvSpPr>
          <p:cNvPr id="160" name="Google Shape;160;p1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61" name="Google Shape;161;p14: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6" name="Shape 166"/>
        <p:cNvGrpSpPr/>
        <p:nvPr/>
      </p:nvGrpSpPr>
      <p:grpSpPr>
        <a:xfrm>
          <a:off x="0" y="0"/>
          <a:ext cx="0" cy="0"/>
          <a:chOff x="0" y="0"/>
          <a:chExt cx="0" cy="0"/>
        </a:xfrm>
      </p:grpSpPr>
      <p:sp>
        <p:nvSpPr>
          <p:cNvPr id="167" name="Google Shape;167;p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68" name="Google Shape;168;p15: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1" name="Shape 171"/>
        <p:cNvGrpSpPr/>
        <p:nvPr/>
      </p:nvGrpSpPr>
      <p:grpSpPr>
        <a:xfrm>
          <a:off x="0" y="0"/>
          <a:ext cx="0" cy="0"/>
          <a:chOff x="0" y="0"/>
          <a:chExt cx="0" cy="0"/>
        </a:xfrm>
      </p:grpSpPr>
      <p:sp>
        <p:nvSpPr>
          <p:cNvPr id="172" name="Google Shape;172;p1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73" name="Google Shape;173;p16: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86" name="Shape 86"/>
        <p:cNvGrpSpPr/>
        <p:nvPr/>
      </p:nvGrpSpPr>
      <p:grpSpPr>
        <a:xfrm>
          <a:off x="0" y="0"/>
          <a:ext cx="0" cy="0"/>
          <a:chOff x="0" y="0"/>
          <a:chExt cx="0" cy="0"/>
        </a:xfrm>
      </p:grpSpPr>
      <p:sp>
        <p:nvSpPr>
          <p:cNvPr id="87" name="Google Shape;87;p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8" name="Google Shape;88;p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98" name="Shape 98"/>
        <p:cNvGrpSpPr/>
        <p:nvPr/>
      </p:nvGrpSpPr>
      <p:grpSpPr>
        <a:xfrm>
          <a:off x="0" y="0"/>
          <a:ext cx="0" cy="0"/>
          <a:chOff x="0" y="0"/>
          <a:chExt cx="0" cy="0"/>
        </a:xfrm>
      </p:grpSpPr>
      <p:sp>
        <p:nvSpPr>
          <p:cNvPr id="99" name="Google Shape;99;p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00" name="Google Shape;100;p4: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4" name="Shape 104"/>
        <p:cNvGrpSpPr/>
        <p:nvPr/>
      </p:nvGrpSpPr>
      <p:grpSpPr>
        <a:xfrm>
          <a:off x="0" y="0"/>
          <a:ext cx="0" cy="0"/>
          <a:chOff x="0" y="0"/>
          <a:chExt cx="0" cy="0"/>
        </a:xfrm>
      </p:grpSpPr>
      <p:sp>
        <p:nvSpPr>
          <p:cNvPr id="105" name="Google Shape;105;p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06" name="Google Shape;106;p5: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1" name="Shape 111"/>
        <p:cNvGrpSpPr/>
        <p:nvPr/>
      </p:nvGrpSpPr>
      <p:grpSpPr>
        <a:xfrm>
          <a:off x="0" y="0"/>
          <a:ext cx="0" cy="0"/>
          <a:chOff x="0" y="0"/>
          <a:chExt cx="0" cy="0"/>
        </a:xfrm>
      </p:grpSpPr>
      <p:sp>
        <p:nvSpPr>
          <p:cNvPr id="112" name="Google Shape;112;p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3" name="Google Shape;113;p6: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7" name="Shape 117"/>
        <p:cNvGrpSpPr/>
        <p:nvPr/>
      </p:nvGrpSpPr>
      <p:grpSpPr>
        <a:xfrm>
          <a:off x="0" y="0"/>
          <a:ext cx="0" cy="0"/>
          <a:chOff x="0" y="0"/>
          <a:chExt cx="0" cy="0"/>
        </a:xfrm>
      </p:grpSpPr>
      <p:sp>
        <p:nvSpPr>
          <p:cNvPr id="118" name="Google Shape;118;p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9" name="Google Shape;119;p7: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2" name="Shape 122"/>
        <p:cNvGrpSpPr/>
        <p:nvPr/>
      </p:nvGrpSpPr>
      <p:grpSpPr>
        <a:xfrm>
          <a:off x="0" y="0"/>
          <a:ext cx="0" cy="0"/>
          <a:chOff x="0" y="0"/>
          <a:chExt cx="0" cy="0"/>
        </a:xfrm>
      </p:grpSpPr>
      <p:sp>
        <p:nvSpPr>
          <p:cNvPr id="123" name="Google Shape;123;p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24" name="Google Shape;124;p8: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92" name="Shape 92"/>
        <p:cNvGrpSpPr/>
        <p:nvPr/>
      </p:nvGrpSpPr>
      <p:grpSpPr>
        <a:xfrm>
          <a:off x="0" y="0"/>
          <a:ext cx="0" cy="0"/>
          <a:chOff x="0" y="0"/>
          <a:chExt cx="0" cy="0"/>
        </a:xfrm>
      </p:grpSpPr>
      <p:sp>
        <p:nvSpPr>
          <p:cNvPr id="93" name="Google Shape;93;p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4" name="Google Shape;94;p3: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9" name="Shape 129"/>
        <p:cNvGrpSpPr/>
        <p:nvPr/>
      </p:nvGrpSpPr>
      <p:grpSpPr>
        <a:xfrm>
          <a:off x="0" y="0"/>
          <a:ext cx="0" cy="0"/>
          <a:chOff x="0" y="0"/>
          <a:chExt cx="0" cy="0"/>
        </a:xfrm>
      </p:grpSpPr>
      <p:sp>
        <p:nvSpPr>
          <p:cNvPr id="130" name="Google Shape;130;p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1" name="Google Shape;131;p9: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2130425"/>
            <a:ext cx="7772400" cy="1470025"/>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2"/>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71" name="Google Shape;71;p11"/>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77" name="Google Shape;77;p12"/>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20" name="Google Shape;20;p3"/>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722313" y="4406900"/>
            <a:ext cx="7772400" cy="1362075"/>
          </a:xfrm>
          <a:prstGeom prst="rect">
            <a:avLst/>
          </a:prstGeom>
          <a:noFill/>
          <a:ln>
            <a:noFill/>
          </a:ln>
        </p:spPr>
        <p:txBody>
          <a:bodyPr spcFirstLastPara="1" wrap="square" lIns="91425" tIns="45700" rIns="91425" bIns="45700" anchor="t" anchorCtr="0"/>
          <a:lstStyle>
            <a:lvl1pPr lvl="0" algn="l">
              <a:spcBef>
                <a:spcPts val="0"/>
              </a:spcBef>
              <a:spcAft>
                <a:spcPts val="0"/>
              </a:spcAft>
              <a:buClr>
                <a:schemeClr val="dk1"/>
              </a:buClr>
              <a:buSzPts val="4000"/>
              <a:buFont typeface="Calibri" panose="020F0502020204030204"/>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type="body" idx="1"/>
          </p:nvPr>
        </p:nvSpPr>
        <p:spPr>
          <a:xfrm>
            <a:off x="722313" y="2906713"/>
            <a:ext cx="7772400" cy="1500187"/>
          </a:xfrm>
          <a:prstGeom prst="rect">
            <a:avLst/>
          </a:prstGeom>
          <a:noFill/>
          <a:ln>
            <a:noFill/>
          </a:ln>
        </p:spPr>
        <p:txBody>
          <a:bodyPr spcFirstLastPara="1" wrap="square" lIns="91425" tIns="45700" rIns="91425" bIns="45700" anchor="b" anchorCtr="0"/>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p:txBody>
      </p:sp>
      <p:sp>
        <p:nvSpPr>
          <p:cNvPr id="26" name="Google Shape;26;p4"/>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type="body" idx="1"/>
          </p:nvPr>
        </p:nvSpPr>
        <p:spPr>
          <a:xfrm>
            <a:off x="457200" y="1600200"/>
            <a:ext cx="403860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p:txBody>
      </p:sp>
      <p:sp>
        <p:nvSpPr>
          <p:cNvPr id="32" name="Google Shape;32;p5"/>
          <p:cNvSpPr txBox="1"/>
          <p:nvPr>
            <p:ph type="body" idx="2"/>
          </p:nvPr>
        </p:nvSpPr>
        <p:spPr>
          <a:xfrm>
            <a:off x="4648200" y="1600200"/>
            <a:ext cx="403860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p:txBody>
      </p:sp>
      <p:sp>
        <p:nvSpPr>
          <p:cNvPr id="33" name="Google Shape;33;p5"/>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4400"/>
              <a:buFont typeface="Calibri" panose="020F050202020403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type="body" idx="1"/>
          </p:nvPr>
        </p:nvSpPr>
        <p:spPr>
          <a:xfrm>
            <a:off x="457200" y="1535113"/>
            <a:ext cx="4040188" cy="639762"/>
          </a:xfrm>
          <a:prstGeom prst="rect">
            <a:avLst/>
          </a:prstGeom>
          <a:noFill/>
          <a:ln>
            <a:noFill/>
          </a:ln>
        </p:spPr>
        <p:txBody>
          <a:bodyPr spcFirstLastPara="1" wrap="square" lIns="91425" tIns="45700" rIns="91425" bIns="45700" anchor="b" anchorCtr="0"/>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p:txBody>
      </p:sp>
      <p:sp>
        <p:nvSpPr>
          <p:cNvPr id="39" name="Google Shape;39;p6"/>
          <p:cNvSpPr txBox="1"/>
          <p:nvPr>
            <p:ph type="body" idx="2"/>
          </p:nvPr>
        </p:nvSpPr>
        <p:spPr>
          <a:xfrm>
            <a:off x="457200" y="2174875"/>
            <a:ext cx="4040188" cy="3951288"/>
          </a:xfrm>
          <a:prstGeom prst="rect">
            <a:avLst/>
          </a:prstGeom>
          <a:noFill/>
          <a:ln>
            <a:noFill/>
          </a:ln>
        </p:spPr>
        <p:txBody>
          <a:bodyPr spcFirstLastPara="1" wrap="square" lIns="91425" tIns="45700" rIns="91425" bIns="45700" anchor="t" anchorCtr="0"/>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p:txBody>
      </p:sp>
      <p:sp>
        <p:nvSpPr>
          <p:cNvPr id="40" name="Google Shape;40;p6"/>
          <p:cNvSpPr txBox="1"/>
          <p:nvPr>
            <p:ph type="body" idx="3"/>
          </p:nvPr>
        </p:nvSpPr>
        <p:spPr>
          <a:xfrm>
            <a:off x="4645025" y="1535113"/>
            <a:ext cx="4041775" cy="639762"/>
          </a:xfrm>
          <a:prstGeom prst="rect">
            <a:avLst/>
          </a:prstGeom>
          <a:noFill/>
          <a:ln>
            <a:noFill/>
          </a:ln>
        </p:spPr>
        <p:txBody>
          <a:bodyPr spcFirstLastPara="1" wrap="square" lIns="91425" tIns="45700" rIns="91425" bIns="45700" anchor="b" anchorCtr="0"/>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p:txBody>
      </p:sp>
      <p:sp>
        <p:nvSpPr>
          <p:cNvPr id="41" name="Google Shape;41;p6"/>
          <p:cNvSpPr txBox="1"/>
          <p:nvPr>
            <p:ph type="body" idx="4"/>
          </p:nvPr>
        </p:nvSpPr>
        <p:spPr>
          <a:xfrm>
            <a:off x="4645025" y="2174875"/>
            <a:ext cx="4041775" cy="3951288"/>
          </a:xfrm>
          <a:prstGeom prst="rect">
            <a:avLst/>
          </a:prstGeom>
          <a:noFill/>
          <a:ln>
            <a:noFill/>
          </a:ln>
        </p:spPr>
        <p:txBody>
          <a:bodyPr spcFirstLastPara="1" wrap="square" lIns="91425" tIns="45700" rIns="91425" bIns="45700" anchor="t" anchorCtr="0"/>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p:txBody>
      </p:sp>
      <p:sp>
        <p:nvSpPr>
          <p:cNvPr id="42" name="Google Shape;42;p6"/>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50" name="Shape 50"/>
        <p:cNvGrpSpPr/>
        <p:nvPr/>
      </p:nvGrpSpPr>
      <p:grpSpPr>
        <a:xfrm>
          <a:off x="0" y="0"/>
          <a:ext cx="0" cy="0"/>
          <a:chOff x="0" y="0"/>
          <a:chExt cx="0" cy="0"/>
        </a:xfrm>
      </p:grpSpPr>
      <p:sp>
        <p:nvSpPr>
          <p:cNvPr id="51" name="Google Shape;51;p8"/>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spcFirstLastPara="1" wrap="square" lIns="91425" tIns="45700" rIns="91425" bIns="45700" anchor="b" anchorCtr="0"/>
          <a:lstStyle>
            <a:lvl1pPr lvl="0" algn="l">
              <a:spcBef>
                <a:spcPts val="0"/>
              </a:spcBef>
              <a:spcAft>
                <a:spcPts val="0"/>
              </a:spcAft>
              <a:buClr>
                <a:schemeClr val="dk1"/>
              </a:buClr>
              <a:buSzPts val="2000"/>
              <a:buFont typeface="Calibri" panose="020F0502020204030204"/>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type="body" idx="1"/>
          </p:nvPr>
        </p:nvSpPr>
        <p:spPr>
          <a:xfrm>
            <a:off x="3575050" y="273050"/>
            <a:ext cx="5111750" cy="5853113"/>
          </a:xfrm>
          <a:prstGeom prst="rect">
            <a:avLst/>
          </a:prstGeom>
          <a:noFill/>
          <a:ln>
            <a:noFill/>
          </a:ln>
        </p:spPr>
        <p:txBody>
          <a:bodyPr spcFirstLastPara="1" wrap="square" lIns="91425" tIns="45700" rIns="91425" bIns="45700" anchor="t" anchorCtr="0"/>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p:txBody>
      </p:sp>
      <p:sp>
        <p:nvSpPr>
          <p:cNvPr id="57" name="Google Shape;57;p9"/>
          <p:cNvSpPr txBox="1"/>
          <p:nvPr>
            <p:ph type="body" idx="2"/>
          </p:nvPr>
        </p:nvSpPr>
        <p:spPr>
          <a:xfrm>
            <a:off x="457200" y="1435100"/>
            <a:ext cx="3008313" cy="4691063"/>
          </a:xfrm>
          <a:prstGeom prst="rect">
            <a:avLst/>
          </a:prstGeom>
          <a:noFill/>
          <a:ln>
            <a:noFill/>
          </a:ln>
        </p:spPr>
        <p:txBody>
          <a:bodyPr spcFirstLastPara="1" wrap="square" lIns="91425" tIns="45700" rIns="91425" bIns="45700" anchor="t" anchorCtr="0"/>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p:txBody>
      </p:sp>
      <p:sp>
        <p:nvSpPr>
          <p:cNvPr id="58" name="Google Shape;58;p9"/>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spcFirstLastPara="1" wrap="square" lIns="91425" tIns="45700" rIns="91425" bIns="45700" anchor="b" anchorCtr="0"/>
          <a:lstStyle>
            <a:lvl1pPr lvl="0" algn="l">
              <a:spcBef>
                <a:spcPts val="0"/>
              </a:spcBef>
              <a:spcAft>
                <a:spcPts val="0"/>
              </a:spcAft>
              <a:buClr>
                <a:schemeClr val="dk1"/>
              </a:buClr>
              <a:buSzPts val="2000"/>
              <a:buFont typeface="Calibri" panose="020F0502020204030204"/>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lstStyle>
            <a:lvl1pPr marR="0" lvl="0" algn="l" rtl="0">
              <a:spcBef>
                <a:spcPts val="640"/>
              </a:spcBef>
              <a:spcAft>
                <a:spcPts val="0"/>
              </a:spcAft>
              <a:buClr>
                <a:schemeClr val="dk1"/>
              </a:buClr>
              <a:buSzPts val="3200"/>
              <a:buFont typeface="Arial" panose="020B060402020202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560"/>
              </a:spcBef>
              <a:spcAft>
                <a:spcPts val="0"/>
              </a:spcAft>
              <a:buClr>
                <a:schemeClr val="dk1"/>
              </a:buClr>
              <a:buSzPts val="2800"/>
              <a:buFont typeface="Arial" panose="020B0604020202020204"/>
              <a:buNone/>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480"/>
              </a:spcBef>
              <a:spcAft>
                <a:spcPts val="0"/>
              </a:spcAft>
              <a:buClr>
                <a:schemeClr val="dk1"/>
              </a:buClr>
              <a:buSzPts val="2400"/>
              <a:buFont typeface="Arial" panose="020B0604020202020204"/>
              <a:buNone/>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4" name="Google Shape;64;p10"/>
          <p:cNvSpPr txBox="1"/>
          <p:nvPr>
            <p:ph type="body" idx="1"/>
          </p:nvPr>
        </p:nvSpPr>
        <p:spPr>
          <a:xfrm>
            <a:off x="1792288" y="5367338"/>
            <a:ext cx="5486400" cy="804862"/>
          </a:xfrm>
          <a:prstGeom prst="rect">
            <a:avLst/>
          </a:prstGeom>
          <a:noFill/>
          <a:ln>
            <a:noFill/>
          </a:ln>
        </p:spPr>
        <p:txBody>
          <a:bodyPr spcFirstLastPara="1" wrap="square" lIns="91425" tIns="45700" rIns="91425" bIns="45700" anchor="t" anchorCtr="0"/>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p:txBody>
      </p:sp>
      <p:sp>
        <p:nvSpPr>
          <p:cNvPr id="65" name="Google Shape;65;p10"/>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p1"/>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 name="Google Shape;9;p1"/>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 name="Google Shape;10;p1"/>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83" name="Shape 83"/>
        <p:cNvGrpSpPr/>
        <p:nvPr/>
      </p:nvGrpSpPr>
      <p:grpSpPr>
        <a:xfrm>
          <a:off x="0" y="0"/>
          <a:ext cx="0" cy="0"/>
          <a:chOff x="0" y="0"/>
          <a:chExt cx="0" cy="0"/>
        </a:xfrm>
      </p:grpSpPr>
      <p:sp>
        <p:nvSpPr>
          <p:cNvPr id="84" name="Google Shape;84;p13"/>
          <p:cNvSpPr txBox="1"/>
          <p:nvPr>
            <p:ph type="ctrTitle"/>
          </p:nvPr>
        </p:nvSpPr>
        <p:spPr>
          <a:xfrm>
            <a:off x="381000" y="1066801"/>
            <a:ext cx="8382000" cy="1295399"/>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8800"/>
              <a:buFont typeface="Times New Roman" panose="02020603050405020304"/>
              <a:buNone/>
            </a:pPr>
            <a:r>
              <a:rPr lang="en-US" sz="8800" b="1">
                <a:latin typeface="Times New Roman" panose="02020603050405020304"/>
                <a:ea typeface="Times New Roman" panose="02020603050405020304"/>
                <a:cs typeface="Times New Roman" panose="02020603050405020304"/>
                <a:sym typeface="Times New Roman" panose="02020603050405020304"/>
              </a:rPr>
              <a:t>Design Pattern</a:t>
            </a:r>
            <a:endParaRPr sz="8800" b="1">
              <a:latin typeface="Times New Roman" panose="02020603050405020304"/>
              <a:ea typeface="Times New Roman" panose="02020603050405020304"/>
              <a:cs typeface="Times New Roman" panose="02020603050405020304"/>
              <a:sym typeface="Times New Roman" panose="02020603050405020304"/>
            </a:endParaRPr>
          </a:p>
        </p:txBody>
      </p:sp>
      <p:sp>
        <p:nvSpPr>
          <p:cNvPr id="85" name="Google Shape;85;p13"/>
          <p:cNvSpPr txBox="1"/>
          <p:nvPr>
            <p:ph type="subTitle" idx="1"/>
          </p:nvPr>
        </p:nvSpPr>
        <p:spPr>
          <a:xfrm>
            <a:off x="609600" y="2733040"/>
            <a:ext cx="7924800" cy="335407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5400"/>
              <a:buNone/>
            </a:pPr>
            <a:r>
              <a:rPr lang="en-US" sz="5400">
                <a:solidFill>
                  <a:schemeClr val="dk1"/>
                </a:solidFill>
                <a:latin typeface="Times New Roman" panose="02020603050405020304"/>
                <a:ea typeface="Times New Roman" panose="02020603050405020304"/>
                <a:cs typeface="Times New Roman" panose="02020603050405020304"/>
                <a:sym typeface="Times New Roman" panose="02020603050405020304"/>
              </a:rPr>
              <a:t>Chain of Responsibility </a:t>
            </a:r>
            <a:endParaRPr sz="5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 name="Picture 0" descr="Chain of Responsibility Wallpaper"/>
          <p:cNvPicPr>
            <a:picLocks noChangeAspect="1"/>
          </p:cNvPicPr>
          <p:nvPr/>
        </p:nvPicPr>
        <p:blipFill>
          <a:blip r:embed="rId1"/>
          <a:stretch>
            <a:fillRect/>
          </a:stretch>
        </p:blipFill>
        <p:spPr>
          <a:xfrm>
            <a:off x="2639060" y="4211320"/>
            <a:ext cx="3865880" cy="108013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457200" y="274638"/>
            <a:ext cx="8229600" cy="71596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959"/>
              <a:buFont typeface="Times New Roman" panose="02020603050405020304"/>
              <a:buNone/>
            </a:pPr>
            <a:r>
              <a:rPr lang="en-US" sz="3960" b="1">
                <a:latin typeface="Times New Roman" panose="02020603050405020304"/>
                <a:ea typeface="Times New Roman" panose="02020603050405020304"/>
                <a:cs typeface="Times New Roman" panose="02020603050405020304"/>
                <a:sym typeface="Times New Roman" panose="02020603050405020304"/>
              </a:rPr>
              <a:t>Code Snippet </a:t>
            </a:r>
            <a:endParaRPr sz="3960" b="1">
              <a:latin typeface="Times New Roman" panose="02020603050405020304"/>
              <a:ea typeface="Times New Roman" panose="02020603050405020304"/>
              <a:cs typeface="Times New Roman" panose="02020603050405020304"/>
              <a:sym typeface="Times New Roman" panose="02020603050405020304"/>
            </a:endParaRPr>
          </a:p>
        </p:txBody>
      </p:sp>
      <p:pic>
        <p:nvPicPr>
          <p:cNvPr id="134" name="Google Shape;134;p21" descr="IDispenser.png"/>
          <p:cNvPicPr preferRelativeResize="0"/>
          <p:nvPr>
            <p:ph type="body" idx="1"/>
          </p:nvPr>
        </p:nvPicPr>
        <p:blipFill rotWithShape="1">
          <a:blip r:embed="rId1"/>
          <a:srcRect/>
          <a:stretch>
            <a:fillRect/>
          </a:stretch>
        </p:blipFill>
        <p:spPr>
          <a:xfrm>
            <a:off x="609600" y="1905000"/>
            <a:ext cx="7924800" cy="3048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457200" y="274638"/>
            <a:ext cx="8229600" cy="86836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Times New Roman" panose="02020603050405020304"/>
              <a:buNone/>
            </a:pPr>
            <a:r>
              <a:rPr lang="en-US" b="1">
                <a:latin typeface="Times New Roman" panose="02020603050405020304"/>
                <a:ea typeface="Times New Roman" panose="02020603050405020304"/>
                <a:cs typeface="Times New Roman" panose="02020603050405020304"/>
                <a:sym typeface="Times New Roman" panose="02020603050405020304"/>
              </a:rPr>
              <a:t>Code Snippet</a:t>
            </a:r>
            <a:endParaRPr b="1">
              <a:latin typeface="Times New Roman" panose="02020603050405020304"/>
              <a:ea typeface="Times New Roman" panose="02020603050405020304"/>
              <a:cs typeface="Times New Roman" panose="02020603050405020304"/>
              <a:sym typeface="Times New Roman" panose="02020603050405020304"/>
            </a:endParaRPr>
          </a:p>
        </p:txBody>
      </p:sp>
      <p:pic>
        <p:nvPicPr>
          <p:cNvPr id="140" name="Google Shape;140;p22" descr="Currency.png"/>
          <p:cNvPicPr preferRelativeResize="0"/>
          <p:nvPr>
            <p:ph type="body" idx="1"/>
          </p:nvPr>
        </p:nvPicPr>
        <p:blipFill rotWithShape="1">
          <a:blip r:embed="rId1"/>
          <a:srcRect/>
          <a:stretch>
            <a:fillRect/>
          </a:stretch>
        </p:blipFill>
        <p:spPr>
          <a:xfrm>
            <a:off x="609600" y="1752600"/>
            <a:ext cx="7924800" cy="35813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457200" y="274638"/>
            <a:ext cx="8229600" cy="79216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Times New Roman" panose="02020603050405020304"/>
              <a:buNone/>
            </a:pPr>
            <a:r>
              <a:rPr lang="en-US" b="1">
                <a:latin typeface="Times New Roman" panose="02020603050405020304"/>
                <a:ea typeface="Times New Roman" panose="02020603050405020304"/>
                <a:cs typeface="Times New Roman" panose="02020603050405020304"/>
                <a:sym typeface="Times New Roman" panose="02020603050405020304"/>
              </a:rPr>
              <a:t>Code Snippet</a:t>
            </a:r>
            <a:endParaRPr b="1">
              <a:latin typeface="Times New Roman" panose="02020603050405020304"/>
              <a:ea typeface="Times New Roman" panose="02020603050405020304"/>
              <a:cs typeface="Times New Roman" panose="02020603050405020304"/>
              <a:sym typeface="Times New Roman" panose="02020603050405020304"/>
            </a:endParaRPr>
          </a:p>
        </p:txBody>
      </p:sp>
      <p:pic>
        <p:nvPicPr>
          <p:cNvPr id="146" name="Google Shape;146;p23" descr="HundredRupeesDispenser.png"/>
          <p:cNvPicPr preferRelativeResize="0"/>
          <p:nvPr>
            <p:ph type="body" idx="1"/>
          </p:nvPr>
        </p:nvPicPr>
        <p:blipFill rotWithShape="1">
          <a:blip r:embed="rId1"/>
          <a:srcRect/>
          <a:stretch>
            <a:fillRect/>
          </a:stretch>
        </p:blipFill>
        <p:spPr>
          <a:xfrm>
            <a:off x="1905000" y="1219200"/>
            <a:ext cx="5565936" cy="5257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457200" y="274638"/>
            <a:ext cx="8229600" cy="79216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Times New Roman" panose="02020603050405020304"/>
              <a:buNone/>
            </a:pPr>
            <a:r>
              <a:rPr lang="en-US" b="1">
                <a:latin typeface="Times New Roman" panose="02020603050405020304"/>
                <a:ea typeface="Times New Roman" panose="02020603050405020304"/>
                <a:cs typeface="Times New Roman" panose="02020603050405020304"/>
                <a:sym typeface="Times New Roman" panose="02020603050405020304"/>
              </a:rPr>
              <a:t>Code Snippet</a:t>
            </a:r>
            <a:endParaRPr b="1">
              <a:latin typeface="Times New Roman" panose="02020603050405020304"/>
              <a:ea typeface="Times New Roman" panose="02020603050405020304"/>
              <a:cs typeface="Times New Roman" panose="02020603050405020304"/>
              <a:sym typeface="Times New Roman" panose="02020603050405020304"/>
            </a:endParaRPr>
          </a:p>
        </p:txBody>
      </p:sp>
      <p:pic>
        <p:nvPicPr>
          <p:cNvPr id="152" name="Google Shape;152;p24" descr="FiftyRupeesDispenser.png"/>
          <p:cNvPicPr preferRelativeResize="0"/>
          <p:nvPr>
            <p:ph type="body" idx="1"/>
          </p:nvPr>
        </p:nvPicPr>
        <p:blipFill rotWithShape="1">
          <a:blip r:embed="rId1"/>
          <a:srcRect/>
          <a:stretch>
            <a:fillRect/>
          </a:stretch>
        </p:blipFill>
        <p:spPr>
          <a:xfrm>
            <a:off x="1682498" y="1219200"/>
            <a:ext cx="5779004" cy="5105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457200" y="274638"/>
            <a:ext cx="8229600" cy="94456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Times New Roman" panose="02020603050405020304"/>
              <a:buNone/>
            </a:pPr>
            <a:r>
              <a:rPr lang="en-US" b="1">
                <a:latin typeface="Times New Roman" panose="02020603050405020304"/>
                <a:ea typeface="Times New Roman" panose="02020603050405020304"/>
                <a:cs typeface="Times New Roman" panose="02020603050405020304"/>
                <a:sym typeface="Times New Roman" panose="02020603050405020304"/>
              </a:rPr>
              <a:t>Code Snippet</a:t>
            </a:r>
            <a:endParaRPr b="1">
              <a:latin typeface="Times New Roman" panose="02020603050405020304"/>
              <a:ea typeface="Times New Roman" panose="02020603050405020304"/>
              <a:cs typeface="Times New Roman" panose="02020603050405020304"/>
              <a:sym typeface="Times New Roman" panose="02020603050405020304"/>
            </a:endParaRPr>
          </a:p>
        </p:txBody>
      </p:sp>
      <p:pic>
        <p:nvPicPr>
          <p:cNvPr id="158" name="Google Shape;158;p25" descr="TestDispenser.png"/>
          <p:cNvPicPr preferRelativeResize="0"/>
          <p:nvPr>
            <p:ph type="body" idx="1"/>
          </p:nvPr>
        </p:nvPicPr>
        <p:blipFill rotWithShape="1">
          <a:blip r:embed="rId1"/>
          <a:srcRect/>
          <a:stretch>
            <a:fillRect/>
          </a:stretch>
        </p:blipFill>
        <p:spPr>
          <a:xfrm>
            <a:off x="2252339" y="1447800"/>
            <a:ext cx="4377061" cy="4953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457200" y="274638"/>
            <a:ext cx="8229600" cy="79216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Times New Roman" panose="02020603050405020304"/>
              <a:buNone/>
            </a:pPr>
            <a:r>
              <a:rPr lang="en-US" b="1">
                <a:latin typeface="Times New Roman" panose="02020603050405020304"/>
                <a:ea typeface="Times New Roman" panose="02020603050405020304"/>
                <a:cs typeface="Times New Roman" panose="02020603050405020304"/>
                <a:sym typeface="Times New Roman" panose="02020603050405020304"/>
              </a:rPr>
              <a:t>Real Life Example</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164" name="Google Shape;164;p26"/>
          <p:cNvSpPr txBox="1"/>
          <p:nvPr>
            <p:ph type="body" idx="1"/>
          </p:nvPr>
        </p:nvSpPr>
        <p:spPr>
          <a:xfrm>
            <a:off x="457200" y="1295400"/>
            <a:ext cx="8229600" cy="51816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400"/>
              <a:buChar char="•"/>
            </a:pPr>
            <a:r>
              <a:rPr lang="en-US" sz="2400">
                <a:latin typeface="Times New Roman" panose="02020603050405020304"/>
                <a:ea typeface="Times New Roman" panose="02020603050405020304"/>
                <a:cs typeface="Times New Roman" panose="02020603050405020304"/>
                <a:sym typeface="Times New Roman" panose="02020603050405020304"/>
              </a:rPr>
              <a:t>ATM use</a:t>
            </a:r>
            <a:r>
              <a:rPr lang="en-IN" altLang="en-US" sz="2400">
                <a:latin typeface="Times New Roman" panose="02020603050405020304"/>
                <a:ea typeface="Times New Roman" panose="02020603050405020304"/>
                <a:cs typeface="Times New Roman" panose="02020603050405020304"/>
                <a:sym typeface="Times New Roman" panose="02020603050405020304"/>
              </a:rPr>
              <a:t>s</a:t>
            </a:r>
            <a:r>
              <a:rPr lang="en-US" sz="2400">
                <a:latin typeface="Times New Roman" panose="02020603050405020304"/>
                <a:ea typeface="Times New Roman" panose="02020603050405020304"/>
                <a:cs typeface="Times New Roman" panose="02020603050405020304"/>
                <a:sym typeface="Times New Roman" panose="02020603050405020304"/>
              </a:rPr>
              <a:t> the Chain of Responsibility </a:t>
            </a:r>
            <a:r>
              <a:rPr lang="en-IN" altLang="en-US" sz="2400">
                <a:latin typeface="Times New Roman" panose="02020603050405020304"/>
                <a:ea typeface="Times New Roman" panose="02020603050405020304"/>
                <a:cs typeface="Times New Roman" panose="02020603050405020304"/>
                <a:sym typeface="Times New Roman" panose="02020603050405020304"/>
              </a:rPr>
              <a:t>Pattern</a:t>
            </a:r>
            <a:r>
              <a:rPr lang="en-US" sz="2400">
                <a:latin typeface="Times New Roman" panose="02020603050405020304"/>
                <a:ea typeface="Times New Roman" panose="02020603050405020304"/>
                <a:cs typeface="Times New Roman" panose="02020603050405020304"/>
                <a:sym typeface="Times New Roman" panose="02020603050405020304"/>
              </a:rPr>
              <a:t> in money </a:t>
            </a:r>
            <a:r>
              <a:rPr lang="en-IN" altLang="en-US" sz="2400">
                <a:latin typeface="Times New Roman" panose="02020603050405020304"/>
                <a:ea typeface="Times New Roman" panose="02020603050405020304"/>
                <a:cs typeface="Times New Roman" panose="02020603050405020304"/>
                <a:sym typeface="Times New Roman" panose="02020603050405020304"/>
              </a:rPr>
              <a:t>dispensing</a:t>
            </a:r>
            <a:r>
              <a:rPr lang="en-US" sz="2400">
                <a:latin typeface="Times New Roman" panose="02020603050405020304"/>
                <a:ea typeface="Times New Roman" panose="02020603050405020304"/>
                <a:cs typeface="Times New Roman" panose="02020603050405020304"/>
                <a:sym typeface="Times New Roman" panose="02020603050405020304"/>
              </a:rPr>
              <a:t> mechanism.</a:t>
            </a:r>
            <a:endParaRPr lang="en-US" sz="2400">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spcBef>
                <a:spcPts val="480"/>
              </a:spcBef>
              <a:spcAft>
                <a:spcPts val="0"/>
              </a:spcAft>
              <a:buClr>
                <a:schemeClr val="dk1"/>
              </a:buClr>
              <a:buSzPts val="2400"/>
              <a:buChar char="•"/>
            </a:pPr>
            <a:r>
              <a:rPr lang="en-US" sz="2400">
                <a:latin typeface="Times New Roman" panose="02020603050405020304"/>
                <a:ea typeface="Times New Roman" panose="02020603050405020304"/>
                <a:cs typeface="Times New Roman" panose="02020603050405020304"/>
                <a:sym typeface="Times New Roman" panose="02020603050405020304"/>
              </a:rPr>
              <a:t>User enters the amount to be retrieved and the ATM dispense amount in terms of defined currency bills such as 100 Rs, 50 Rs, 20 Rs, 5 Rs, etc. </a:t>
            </a:r>
            <a:endParaRPr sz="2400">
              <a:latin typeface="Times New Roman" panose="02020603050405020304"/>
              <a:ea typeface="Times New Roman" panose="02020603050405020304"/>
              <a:cs typeface="Times New Roman" panose="02020603050405020304"/>
              <a:sym typeface="Times New Roman" panose="02020603050405020304"/>
            </a:endParaRPr>
          </a:p>
        </p:txBody>
      </p:sp>
      <p:pic>
        <p:nvPicPr>
          <p:cNvPr id="165" name="Google Shape;165;p26" descr="Real Life Example.png"/>
          <p:cNvPicPr preferRelativeResize="0"/>
          <p:nvPr/>
        </p:nvPicPr>
        <p:blipFill rotWithShape="1">
          <a:blip r:embed="rId1"/>
          <a:srcRect/>
          <a:stretch>
            <a:fillRect/>
          </a:stretch>
        </p:blipFill>
        <p:spPr>
          <a:xfrm>
            <a:off x="2971800" y="3421380"/>
            <a:ext cx="3048000" cy="291274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69" name="Shape 169"/>
        <p:cNvGrpSpPr/>
        <p:nvPr/>
      </p:nvGrpSpPr>
      <p:grpSpPr>
        <a:xfrm>
          <a:off x="0" y="0"/>
          <a:ext cx="0" cy="0"/>
          <a:chOff x="0" y="0"/>
          <a:chExt cx="0" cy="0"/>
        </a:xfrm>
      </p:grpSpPr>
      <p:pic>
        <p:nvPicPr>
          <p:cNvPr id="170" name="Google Shape;170;p27" descr="ATM Dispenser.png"/>
          <p:cNvPicPr preferRelativeResize="0"/>
          <p:nvPr>
            <p:ph type="body" idx="1"/>
          </p:nvPr>
        </p:nvPicPr>
        <p:blipFill rotWithShape="1">
          <a:blip r:embed="rId1"/>
          <a:srcRect/>
          <a:stretch>
            <a:fillRect/>
          </a:stretch>
        </p:blipFill>
        <p:spPr>
          <a:xfrm>
            <a:off x="2057400" y="762000"/>
            <a:ext cx="4953000" cy="5105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457200" y="274955"/>
            <a:ext cx="8229600" cy="984250"/>
          </a:xfrm>
        </p:spPr>
        <p:txBody>
          <a:bodyPr/>
          <a:p>
            <a:r>
              <a:rPr lang="en-IN" altLang="en-US" b="1">
                <a:latin typeface="Times New Roman" panose="02020603050405020304" charset="0"/>
                <a:cs typeface="Times New Roman" panose="02020603050405020304" charset="0"/>
              </a:rPr>
              <a:t>Uses</a:t>
            </a:r>
            <a:endParaRPr lang="en-IN" altLang="en-US" b="1">
              <a:latin typeface="Times New Roman" panose="02020603050405020304" charset="0"/>
              <a:cs typeface="Times New Roman" panose="02020603050405020304" charset="0"/>
            </a:endParaRPr>
          </a:p>
        </p:txBody>
      </p:sp>
      <p:sp>
        <p:nvSpPr>
          <p:cNvPr id="3" name="Text Placeholder 2"/>
          <p:cNvSpPr/>
          <p:nvPr>
            <p:ph type="body" idx="1"/>
          </p:nvPr>
        </p:nvSpPr>
        <p:spPr/>
        <p:txBody>
          <a:bodyPr/>
          <a:p>
            <a:r>
              <a:rPr lang="en-IN" altLang="en-US" sz="2400">
                <a:solidFill>
                  <a:schemeClr val="tx1"/>
                </a:solidFill>
                <a:latin typeface="Times New Roman" panose="02020603050405020304" charset="0"/>
                <a:cs typeface="Times New Roman" panose="02020603050405020304" charset="0"/>
              </a:rPr>
              <a:t>T</a:t>
            </a:r>
            <a:r>
              <a:rPr lang="en-US" sz="2400">
                <a:solidFill>
                  <a:schemeClr val="tx1"/>
                </a:solidFill>
                <a:latin typeface="Times New Roman" panose="02020603050405020304" charset="0"/>
                <a:cs typeface="Times New Roman" panose="02020603050405020304" charset="0"/>
              </a:rPr>
              <a:t>o </a:t>
            </a:r>
            <a:r>
              <a:rPr lang="en-IN" altLang="en-US" sz="2400">
                <a:solidFill>
                  <a:schemeClr val="tx1"/>
                </a:solidFill>
                <a:latin typeface="Times New Roman" panose="02020603050405020304" charset="0"/>
                <a:cs typeface="Times New Roman" panose="02020603050405020304" charset="0"/>
              </a:rPr>
              <a:t>avoid </a:t>
            </a:r>
            <a:r>
              <a:rPr lang="en-US" sz="2400">
                <a:solidFill>
                  <a:schemeClr val="tx1"/>
                </a:solidFill>
                <a:latin typeface="Times New Roman" panose="02020603050405020304" charset="0"/>
                <a:cs typeface="Times New Roman" panose="02020603050405020304" charset="0"/>
              </a:rPr>
              <a:t>coupl</a:t>
            </a:r>
            <a:r>
              <a:rPr lang="en-IN" altLang="en-US" sz="2400">
                <a:solidFill>
                  <a:schemeClr val="tx1"/>
                </a:solidFill>
                <a:latin typeface="Times New Roman" panose="02020603050405020304" charset="0"/>
                <a:cs typeface="Times New Roman" panose="02020603050405020304" charset="0"/>
              </a:rPr>
              <a:t>ing</a:t>
            </a:r>
            <a:r>
              <a:rPr lang="en-US" sz="2400">
                <a:solidFill>
                  <a:schemeClr val="tx1"/>
                </a:solidFill>
                <a:latin typeface="Times New Roman" panose="02020603050405020304" charset="0"/>
                <a:cs typeface="Times New Roman" panose="02020603050405020304" charset="0"/>
              </a:rPr>
              <a:t> a request’s sender and receiver</a:t>
            </a:r>
            <a:endParaRPr lang="en-US" sz="2400">
              <a:solidFill>
                <a:schemeClr val="tx1"/>
              </a:solidFill>
              <a:latin typeface="Times New Roman" panose="02020603050405020304" charset="0"/>
              <a:cs typeface="Times New Roman" panose="02020603050405020304" charset="0"/>
            </a:endParaRPr>
          </a:p>
          <a:p>
            <a:r>
              <a:rPr lang="en-US" sz="2400">
                <a:solidFill>
                  <a:schemeClr val="tx1"/>
                </a:solidFill>
                <a:latin typeface="Times New Roman" panose="02020603050405020304" charset="0"/>
                <a:cs typeface="Times New Roman" panose="02020603050405020304" charset="0"/>
              </a:rPr>
              <a:t>Multiple objects </a:t>
            </a:r>
            <a:r>
              <a:rPr lang="en-IN" altLang="en-US" sz="2400">
                <a:solidFill>
                  <a:schemeClr val="tx1"/>
                </a:solidFill>
                <a:latin typeface="Times New Roman" panose="02020603050405020304" charset="0"/>
                <a:cs typeface="Times New Roman" panose="02020603050405020304" charset="0"/>
              </a:rPr>
              <a:t>to be</a:t>
            </a:r>
            <a:r>
              <a:rPr lang="en-US" sz="2400">
                <a:solidFill>
                  <a:schemeClr val="tx1"/>
                </a:solidFill>
                <a:latin typeface="Times New Roman" panose="02020603050405020304" charset="0"/>
                <a:cs typeface="Times New Roman" panose="02020603050405020304" charset="0"/>
              </a:rPr>
              <a:t> determined at runtime, are candidates to handle a request</a:t>
            </a:r>
            <a:endParaRPr lang="en-US" sz="2400">
              <a:solidFill>
                <a:schemeClr val="tx1"/>
              </a:solidFill>
              <a:latin typeface="Times New Roman" panose="02020603050405020304" charset="0"/>
              <a:cs typeface="Times New Roman" panose="02020603050405020304" charset="0"/>
            </a:endParaRPr>
          </a:p>
          <a:p>
            <a:r>
              <a:rPr lang="en-IN" altLang="en-US" sz="2400">
                <a:solidFill>
                  <a:schemeClr val="tx1"/>
                </a:solidFill>
                <a:latin typeface="Times New Roman" panose="02020603050405020304" charset="0"/>
                <a:cs typeface="Times New Roman" panose="02020603050405020304" charset="0"/>
              </a:rPr>
              <a:t>D</a:t>
            </a:r>
            <a:r>
              <a:rPr lang="en-US" sz="2400">
                <a:solidFill>
                  <a:schemeClr val="tx1"/>
                </a:solidFill>
                <a:latin typeface="Times New Roman" panose="02020603050405020304" charset="0"/>
                <a:cs typeface="Times New Roman" panose="02020603050405020304" charset="0"/>
              </a:rPr>
              <a:t>on’t want to specify handlers explicitly in your code</a:t>
            </a:r>
            <a:endParaRPr lang="en-US" sz="2400">
              <a:solidFill>
                <a:schemeClr val="tx1"/>
              </a:solidFill>
              <a:latin typeface="Times New Roman" panose="02020603050405020304" charset="0"/>
              <a:cs typeface="Times New Roman" panose="02020603050405020304" charset="0"/>
            </a:endParaRPr>
          </a:p>
          <a:p>
            <a:r>
              <a:rPr lang="en-US" sz="2400">
                <a:solidFill>
                  <a:schemeClr val="tx1"/>
                </a:solidFill>
                <a:latin typeface="Times New Roman" panose="02020603050405020304" charset="0"/>
                <a:cs typeface="Times New Roman" panose="02020603050405020304" charset="0"/>
              </a:rPr>
              <a:t>When you want to issue a request to one of several objects without specifying the receiver explicitly.</a:t>
            </a:r>
            <a:endParaRPr lang="en-US" sz="2400">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457200" y="274638"/>
            <a:ext cx="8229600" cy="86836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Times New Roman" panose="02020603050405020304"/>
              <a:buNone/>
            </a:pPr>
            <a:r>
              <a:rPr lang="en-US" b="1">
                <a:latin typeface="Times New Roman" panose="02020603050405020304"/>
                <a:ea typeface="Times New Roman" panose="02020603050405020304"/>
                <a:cs typeface="Times New Roman" panose="02020603050405020304"/>
                <a:sym typeface="Times New Roman" panose="02020603050405020304"/>
              </a:rPr>
              <a:t>Points to Remember </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176" name="Google Shape;176;p28"/>
          <p:cNvSpPr txBox="1"/>
          <p:nvPr>
            <p:ph type="body" idx="1"/>
          </p:nvPr>
        </p:nvSpPr>
        <p:spPr>
          <a:xfrm>
            <a:off x="457200" y="1371600"/>
            <a:ext cx="8229600" cy="47545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405"/>
              <a:buChar char="•"/>
            </a:pPr>
            <a:r>
              <a:rPr lang="en-US" sz="2000">
                <a:latin typeface="Times New Roman" panose="02020603050405020304"/>
                <a:ea typeface="Times New Roman" panose="02020603050405020304"/>
                <a:cs typeface="Times New Roman" panose="02020603050405020304"/>
                <a:sym typeface="Times New Roman" panose="02020603050405020304"/>
              </a:rPr>
              <a:t>The base class maintains a "next" pointer.</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spcBef>
                <a:spcPts val="480"/>
              </a:spcBef>
              <a:spcAft>
                <a:spcPts val="0"/>
              </a:spcAft>
              <a:buClr>
                <a:schemeClr val="dk1"/>
              </a:buClr>
              <a:buSzPts val="2405"/>
              <a:buChar char="•"/>
            </a:pPr>
            <a:r>
              <a:rPr lang="en-US" sz="2000">
                <a:latin typeface="Times New Roman" panose="02020603050405020304"/>
                <a:ea typeface="Times New Roman" panose="02020603050405020304"/>
                <a:cs typeface="Times New Roman" panose="02020603050405020304"/>
                <a:sym typeface="Times New Roman" panose="02020603050405020304"/>
              </a:rPr>
              <a:t>Each derived class implements its contribution for handling the request.</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spcBef>
                <a:spcPts val="480"/>
              </a:spcBef>
              <a:spcAft>
                <a:spcPts val="0"/>
              </a:spcAft>
              <a:buClr>
                <a:schemeClr val="dk1"/>
              </a:buClr>
              <a:buSzPts val="2405"/>
              <a:buChar char="•"/>
            </a:pPr>
            <a:r>
              <a:rPr lang="en-US" sz="2000">
                <a:latin typeface="Times New Roman" panose="02020603050405020304"/>
                <a:ea typeface="Times New Roman" panose="02020603050405020304"/>
                <a:cs typeface="Times New Roman" panose="02020603050405020304"/>
                <a:sym typeface="Times New Roman" panose="02020603050405020304"/>
              </a:rPr>
              <a:t>If the request needs to be "passed on", then the derived class "calls back" to the base class, which delegates to the "next" pointer.</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spcBef>
                <a:spcPts val="480"/>
              </a:spcBef>
              <a:spcAft>
                <a:spcPts val="0"/>
              </a:spcAft>
              <a:buClr>
                <a:schemeClr val="dk1"/>
              </a:buClr>
              <a:buSzPts val="2405"/>
              <a:buChar char="•"/>
            </a:pPr>
            <a:r>
              <a:rPr lang="en-US" sz="2000">
                <a:latin typeface="Times New Roman" panose="02020603050405020304"/>
                <a:ea typeface="Times New Roman" panose="02020603050405020304"/>
                <a:cs typeface="Times New Roman" panose="02020603050405020304"/>
                <a:sym typeface="Times New Roman" panose="02020603050405020304"/>
              </a:rPr>
              <a:t>The client (or some third party) creates and links the chain (which may include a link from the last node to the root node).</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spcBef>
                <a:spcPts val="480"/>
              </a:spcBef>
              <a:spcAft>
                <a:spcPts val="0"/>
              </a:spcAft>
              <a:buClr>
                <a:schemeClr val="dk1"/>
              </a:buClr>
              <a:buSzPts val="2405"/>
              <a:buChar char="•"/>
            </a:pPr>
            <a:r>
              <a:rPr lang="en-US" sz="2000">
                <a:latin typeface="Times New Roman" panose="02020603050405020304"/>
                <a:ea typeface="Times New Roman" panose="02020603050405020304"/>
                <a:cs typeface="Times New Roman" panose="02020603050405020304"/>
                <a:sym typeface="Times New Roman" panose="02020603050405020304"/>
              </a:rPr>
              <a:t>The client "launches and leaves" each request with the root of the chain.</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spcBef>
                <a:spcPts val="360"/>
              </a:spcBef>
              <a:spcAft>
                <a:spcPts val="0"/>
              </a:spcAft>
              <a:buClr>
                <a:schemeClr val="dk1"/>
              </a:buClr>
              <a:buSzPts val="1800"/>
              <a:buChar char="•"/>
            </a:pPr>
            <a:r>
              <a:rPr lang="en-US" sz="2000">
                <a:latin typeface="Times New Roman" panose="02020603050405020304"/>
                <a:ea typeface="Times New Roman" panose="02020603050405020304"/>
                <a:cs typeface="Times New Roman" panose="02020603050405020304"/>
                <a:sym typeface="Times New Roman" panose="02020603050405020304"/>
              </a:rPr>
              <a:t>Do not use Chain of Responsibility when each request is only handled by one handler, or, when the client object knows which service object should handle the request.</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342900" lvl="0" indent="-215900" algn="l" rtl="0">
              <a:spcBef>
                <a:spcPts val="400"/>
              </a:spcBef>
              <a:spcAft>
                <a:spcPts val="0"/>
              </a:spcAft>
              <a:buClr>
                <a:schemeClr val="dk1"/>
              </a:buClr>
              <a:buSzPts val="2000"/>
              <a:buNone/>
            </a:pPr>
            <a:endParaRPr sz="2000">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spcBef>
                <a:spcPts val="480"/>
              </a:spcBef>
              <a:spcAft>
                <a:spcPts val="0"/>
              </a:spcAft>
              <a:buClr>
                <a:schemeClr val="dk1"/>
              </a:buClr>
              <a:buSzPts val="2405"/>
              <a:buChar char="•"/>
            </a:pPr>
            <a:endParaRPr lang="en-US" sz="2405">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spcBef>
                <a:spcPts val="590"/>
              </a:spcBef>
              <a:spcAft>
                <a:spcPts val="0"/>
              </a:spcAft>
              <a:buClr>
                <a:schemeClr val="dk1"/>
              </a:buClr>
              <a:buSzPts val="2960"/>
              <a:buNone/>
            </a:pPr>
            <a:endParaRPr sz="296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89" name="Shape 89"/>
        <p:cNvGrpSpPr/>
        <p:nvPr/>
      </p:nvGrpSpPr>
      <p:grpSpPr>
        <a:xfrm>
          <a:off x="0" y="0"/>
          <a:ext cx="0" cy="0"/>
          <a:chOff x="0" y="0"/>
          <a:chExt cx="0" cy="0"/>
        </a:xfrm>
      </p:grpSpPr>
      <p:sp>
        <p:nvSpPr>
          <p:cNvPr id="90" name="Google Shape;90;p14"/>
          <p:cNvSpPr txBox="1"/>
          <p:nvPr>
            <p:ph type="title"/>
          </p:nvPr>
        </p:nvSpPr>
        <p:spPr>
          <a:xfrm>
            <a:off x="457200" y="421005"/>
            <a:ext cx="8229600" cy="101409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Times New Roman" panose="02020603050405020304"/>
              <a:buNone/>
            </a:pPr>
            <a:r>
              <a:rPr lang="en-US" b="1">
                <a:latin typeface="Times New Roman" panose="02020603050405020304"/>
                <a:ea typeface="Times New Roman" panose="02020603050405020304"/>
                <a:cs typeface="Times New Roman" panose="02020603050405020304"/>
                <a:sym typeface="Times New Roman" panose="02020603050405020304"/>
              </a:rPr>
              <a:t>Introduction</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91" name="Google Shape;91;p14"/>
          <p:cNvSpPr txBox="1"/>
          <p:nvPr>
            <p:ph type="body" idx="1"/>
          </p:nvPr>
        </p:nvSpPr>
        <p:spPr>
          <a:xfrm>
            <a:off x="457200" y="1799590"/>
            <a:ext cx="8229600" cy="432689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400"/>
              <a:buChar char="•"/>
            </a:pPr>
            <a:r>
              <a:rPr lang="en-US" sz="2400">
                <a:latin typeface="Times New Roman" panose="02020603050405020304"/>
                <a:ea typeface="Times New Roman" panose="02020603050405020304"/>
                <a:cs typeface="Times New Roman" panose="02020603050405020304"/>
                <a:sym typeface="Times New Roman" panose="02020603050405020304"/>
              </a:rPr>
              <a:t>Design patterns are typical solutions to common problems in software design.</a:t>
            </a:r>
            <a:endParaRPr lang="en-US" sz="2400">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spcBef>
                <a:spcPts val="0"/>
              </a:spcBef>
              <a:spcAft>
                <a:spcPts val="0"/>
              </a:spcAft>
              <a:buClr>
                <a:schemeClr val="dk1"/>
              </a:buClr>
              <a:buSzPts val="2400"/>
              <a:buChar char="•"/>
            </a:pPr>
            <a:r>
              <a:rPr lang="en-IN" altLang="en-US" sz="2400">
                <a:latin typeface="Times New Roman" panose="02020603050405020304"/>
                <a:ea typeface="Times New Roman" panose="02020603050405020304"/>
                <a:cs typeface="Times New Roman" panose="02020603050405020304"/>
                <a:sym typeface="Times New Roman" panose="02020603050405020304"/>
              </a:rPr>
              <a:t>Chain of Responsibility</a:t>
            </a:r>
            <a:r>
              <a:rPr lang="en-US" sz="2400">
                <a:latin typeface="Times New Roman" panose="02020603050405020304"/>
                <a:ea typeface="Times New Roman" panose="02020603050405020304"/>
                <a:cs typeface="Times New Roman" panose="02020603050405020304"/>
                <a:sym typeface="Times New Roman" panose="02020603050405020304"/>
              </a:rPr>
              <a:t> </a:t>
            </a:r>
            <a:r>
              <a:rPr lang="en-IN" altLang="en-US" sz="2400">
                <a:latin typeface="Times New Roman" panose="02020603050405020304"/>
                <a:ea typeface="Times New Roman" panose="02020603050405020304"/>
                <a:cs typeface="Times New Roman" panose="02020603050405020304"/>
                <a:sym typeface="Times New Roman" panose="02020603050405020304"/>
              </a:rPr>
              <a:t>is one of the </a:t>
            </a:r>
            <a:r>
              <a:rPr lang="en-US" sz="2400">
                <a:latin typeface="Times New Roman" panose="02020603050405020304"/>
                <a:ea typeface="Times New Roman" panose="02020603050405020304"/>
                <a:cs typeface="Times New Roman" panose="02020603050405020304"/>
                <a:sym typeface="Times New Roman" panose="02020603050405020304"/>
              </a:rPr>
              <a:t>Behavioral </a:t>
            </a:r>
            <a:r>
              <a:rPr lang="en-IN" altLang="en-US" sz="2400">
                <a:latin typeface="Times New Roman" panose="02020603050405020304"/>
                <a:ea typeface="Times New Roman" panose="02020603050405020304"/>
                <a:cs typeface="Times New Roman" panose="02020603050405020304"/>
                <a:sym typeface="Times New Roman" panose="02020603050405020304"/>
              </a:rPr>
              <a:t>Design Pattern introduced by Gang of Four.</a:t>
            </a:r>
            <a:endParaRPr lang="en-US" sz="2400">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spcBef>
                <a:spcPts val="480"/>
              </a:spcBef>
              <a:spcAft>
                <a:spcPts val="0"/>
              </a:spcAft>
              <a:buClr>
                <a:schemeClr val="dk1"/>
              </a:buClr>
              <a:buSzPts val="2400"/>
              <a:buChar char="•"/>
            </a:pPr>
            <a:r>
              <a:rPr lang="en-US" sz="2400">
                <a:latin typeface="Times New Roman" panose="02020603050405020304"/>
                <a:ea typeface="Times New Roman" panose="02020603050405020304"/>
                <a:cs typeface="Times New Roman" panose="02020603050405020304"/>
                <a:sym typeface="Times New Roman" panose="02020603050405020304"/>
              </a:rPr>
              <a:t>Chain of responsibility pattern is used to achieve loose coupling in software design</a:t>
            </a:r>
            <a:r>
              <a:rPr lang="en-IN" altLang="en-US" sz="2400">
                <a:latin typeface="Times New Roman" panose="02020603050405020304"/>
                <a:ea typeface="Times New Roman" panose="02020603050405020304"/>
                <a:cs typeface="Times New Roman" panose="02020603050405020304"/>
                <a:sym typeface="Times New Roman" panose="02020603050405020304"/>
              </a:rPr>
              <a:t>,</a:t>
            </a:r>
            <a:r>
              <a:rPr lang="en-US" sz="2400">
                <a:latin typeface="Times New Roman" panose="02020603050405020304"/>
                <a:ea typeface="Times New Roman" panose="02020603050405020304"/>
                <a:cs typeface="Times New Roman" panose="02020603050405020304"/>
                <a:sym typeface="Times New Roman" panose="02020603050405020304"/>
              </a:rPr>
              <a:t> where a request from client is passed to a chain of objects to process </a:t>
            </a:r>
            <a:r>
              <a:rPr lang="en-IN" altLang="en-US" sz="2400">
                <a:latin typeface="Times New Roman" panose="02020603050405020304"/>
                <a:ea typeface="Times New Roman" panose="02020603050405020304"/>
                <a:cs typeface="Times New Roman" panose="02020603050405020304"/>
                <a:sym typeface="Times New Roman" panose="02020603050405020304"/>
              </a:rPr>
              <a:t>i</a:t>
            </a:r>
            <a:r>
              <a:rPr lang="en-US" sz="2400">
                <a:latin typeface="Times New Roman" panose="02020603050405020304"/>
                <a:ea typeface="Times New Roman" panose="02020603050405020304"/>
                <a:cs typeface="Times New Roman" panose="02020603050405020304"/>
                <a:sym typeface="Times New Roman" panose="02020603050405020304"/>
              </a:rPr>
              <a:t>t.</a:t>
            </a:r>
            <a:endParaRPr lang="en-US" sz="2400">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spcBef>
                <a:spcPts val="480"/>
              </a:spcBef>
              <a:spcAft>
                <a:spcPts val="0"/>
              </a:spcAft>
              <a:buClr>
                <a:schemeClr val="dk1"/>
              </a:buClr>
              <a:buSzPts val="2400"/>
              <a:buNone/>
            </a:pPr>
            <a:r>
              <a:rPr lang="en-US" sz="2400">
                <a:latin typeface="Times New Roman" panose="02020603050405020304"/>
                <a:ea typeface="Times New Roman" panose="02020603050405020304"/>
                <a:cs typeface="Times New Roman" panose="02020603050405020304"/>
                <a:sym typeface="Times New Roman" panose="02020603050405020304"/>
              </a:rPr>
              <a:t> </a:t>
            </a:r>
            <a:endParaRPr sz="24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Times New Roman" panose="02020603050405020304"/>
              <a:buNone/>
            </a:pPr>
            <a:r>
              <a:rPr lang="en-US" b="1">
                <a:latin typeface="Times New Roman" panose="02020603050405020304"/>
                <a:ea typeface="Times New Roman" panose="02020603050405020304"/>
                <a:cs typeface="Times New Roman" panose="02020603050405020304"/>
                <a:sym typeface="Times New Roman" panose="02020603050405020304"/>
              </a:rPr>
              <a:t>Intent</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103" name="Google Shape;103;p16"/>
          <p:cNvSpPr txBox="1"/>
          <p:nvPr>
            <p:ph type="body" idx="1"/>
          </p:nvPr>
        </p:nvSpPr>
        <p:spPr>
          <a:xfrm>
            <a:off x="457200" y="1904999"/>
            <a:ext cx="8229600" cy="3124201"/>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400"/>
              <a:buChar char="•"/>
            </a:pPr>
            <a:r>
              <a:rPr lang="en-US" sz="2400">
                <a:latin typeface="Times New Roman" panose="02020603050405020304"/>
                <a:ea typeface="Times New Roman" panose="02020603050405020304"/>
                <a:cs typeface="Times New Roman" panose="02020603050405020304"/>
                <a:sym typeface="Times New Roman" panose="02020603050405020304"/>
              </a:rPr>
              <a:t>Avoid coupling the sender of a request to its receiver by giving more than one object a chance to handle the request. </a:t>
            </a:r>
            <a:endParaRPr sz="2400">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spcBef>
                <a:spcPts val="480"/>
              </a:spcBef>
              <a:spcAft>
                <a:spcPts val="0"/>
              </a:spcAft>
              <a:buClr>
                <a:schemeClr val="dk1"/>
              </a:buClr>
              <a:buSzPts val="2400"/>
              <a:buChar char="•"/>
            </a:pPr>
            <a:r>
              <a:rPr lang="en-US" sz="2400">
                <a:latin typeface="Times New Roman" panose="02020603050405020304"/>
                <a:ea typeface="Times New Roman" panose="02020603050405020304"/>
                <a:cs typeface="Times New Roman" panose="02020603050405020304"/>
                <a:sym typeface="Times New Roman" panose="02020603050405020304"/>
              </a:rPr>
              <a:t>Chain the receiving objects and pass the request along the chain until an object handles it.</a:t>
            </a:r>
            <a:endParaRPr lang="en-US" sz="2400">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spcBef>
                <a:spcPts val="480"/>
              </a:spcBef>
              <a:spcAft>
                <a:spcPts val="0"/>
              </a:spcAft>
              <a:buClr>
                <a:schemeClr val="dk1"/>
              </a:buClr>
              <a:buSzPts val="2400"/>
              <a:buChar char="•"/>
            </a:pPr>
            <a:r>
              <a:rPr lang="en-US" sz="2400">
                <a:latin typeface="Times New Roman" panose="02020603050405020304"/>
                <a:ea typeface="Times New Roman" panose="02020603050405020304"/>
                <a:cs typeface="Times New Roman" panose="02020603050405020304"/>
                <a:sym typeface="Times New Roman" panose="02020603050405020304"/>
              </a:rPr>
              <a:t>Launch-and-leave requests with a single processing pipeline that contains many possible handlers.</a:t>
            </a:r>
            <a:endParaRPr lang="en-US" sz="2400">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spcBef>
                <a:spcPts val="480"/>
              </a:spcBef>
              <a:spcAft>
                <a:spcPts val="0"/>
              </a:spcAft>
              <a:buClr>
                <a:schemeClr val="dk1"/>
              </a:buClr>
              <a:buSzPts val="2400"/>
              <a:buChar char="•"/>
            </a:pPr>
            <a:r>
              <a:rPr lang="en-US" sz="2400">
                <a:latin typeface="Times New Roman" panose="02020603050405020304"/>
                <a:ea typeface="Times New Roman" panose="02020603050405020304"/>
                <a:cs typeface="Times New Roman" panose="02020603050405020304"/>
                <a:sym typeface="Times New Roman" panose="02020603050405020304"/>
              </a:rPr>
              <a:t>An object-oriented linked list with recursive traversal.</a:t>
            </a:r>
            <a:endParaRPr lang="en-US" sz="2400">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spcBef>
                <a:spcPts val="480"/>
              </a:spcBef>
              <a:spcAft>
                <a:spcPts val="0"/>
              </a:spcAft>
              <a:buClr>
                <a:schemeClr val="dk1"/>
              </a:buClr>
              <a:buSzPts val="2400"/>
              <a:buNone/>
            </a:pPr>
            <a:endParaRPr sz="2400">
              <a:latin typeface="Times New Roman" panose="02020603050405020304"/>
              <a:ea typeface="Times New Roman" panose="02020603050405020304"/>
              <a:cs typeface="Times New Roman" panose="02020603050405020304"/>
              <a:sym typeface="Times New Roman" panose="02020603050405020304"/>
            </a:endParaRPr>
          </a:p>
          <a:p>
            <a:pPr marL="342900" lvl="0" indent="-139700" algn="l" rtl="0">
              <a:spcBef>
                <a:spcPts val="640"/>
              </a:spcBef>
              <a:spcAft>
                <a:spcPts val="0"/>
              </a:spcAft>
              <a:buClr>
                <a:schemeClr val="dk1"/>
              </a:buClr>
              <a:buSzPts val="3200"/>
              <a:buNone/>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457200" y="228600"/>
            <a:ext cx="8229600" cy="762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Times New Roman" panose="02020603050405020304"/>
              <a:buNone/>
            </a:pPr>
            <a:r>
              <a:rPr lang="en-IN" altLang="en-US" b="1">
                <a:latin typeface="Times New Roman" panose="02020603050405020304"/>
                <a:ea typeface="Times New Roman" panose="02020603050405020304"/>
                <a:cs typeface="Times New Roman" panose="02020603050405020304"/>
                <a:sym typeface="Times New Roman" panose="02020603050405020304"/>
              </a:rPr>
              <a:t>Need</a:t>
            </a:r>
            <a:endParaRPr lang="en-IN" altLang="en-US" b="1">
              <a:latin typeface="Times New Roman" panose="02020603050405020304"/>
              <a:ea typeface="Times New Roman" panose="02020603050405020304"/>
              <a:cs typeface="Times New Roman" panose="02020603050405020304"/>
              <a:sym typeface="Times New Roman" panose="02020603050405020304"/>
            </a:endParaRPr>
          </a:p>
        </p:txBody>
      </p:sp>
      <p:sp>
        <p:nvSpPr>
          <p:cNvPr id="109" name="Google Shape;109;p17"/>
          <p:cNvSpPr txBox="1"/>
          <p:nvPr>
            <p:ph type="body" idx="1"/>
          </p:nvPr>
        </p:nvSpPr>
        <p:spPr>
          <a:xfrm>
            <a:off x="457200" y="1219200"/>
            <a:ext cx="8229600" cy="4906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400"/>
              <a:buChar char="•"/>
            </a:pPr>
            <a:r>
              <a:rPr lang="en-US" sz="2400">
                <a:latin typeface="Times New Roman" panose="02020603050405020304"/>
                <a:ea typeface="Times New Roman" panose="02020603050405020304"/>
                <a:cs typeface="Times New Roman" panose="02020603050405020304"/>
                <a:sym typeface="Times New Roman" panose="02020603050405020304"/>
              </a:rPr>
              <a:t>There </a:t>
            </a:r>
            <a:r>
              <a:rPr lang="en-IN" altLang="en-US" sz="2400">
                <a:latin typeface="Times New Roman" panose="02020603050405020304"/>
                <a:ea typeface="Times New Roman" panose="02020603050405020304"/>
                <a:cs typeface="Times New Roman" panose="02020603050405020304"/>
                <a:sym typeface="Times New Roman" panose="02020603050405020304"/>
              </a:rPr>
              <a:t>can</a:t>
            </a:r>
            <a:r>
              <a:rPr lang="en-US" sz="2400">
                <a:latin typeface="Times New Roman" panose="02020603050405020304"/>
                <a:ea typeface="Times New Roman" panose="02020603050405020304"/>
                <a:cs typeface="Times New Roman" panose="02020603050405020304"/>
                <a:sym typeface="Times New Roman" panose="02020603050405020304"/>
              </a:rPr>
              <a:t> </a:t>
            </a:r>
            <a:r>
              <a:rPr lang="en-IN" altLang="en-US" sz="2400">
                <a:latin typeface="Times New Roman" panose="02020603050405020304"/>
                <a:ea typeface="Times New Roman" panose="02020603050405020304"/>
                <a:cs typeface="Times New Roman" panose="02020603050405020304"/>
                <a:sym typeface="Times New Roman" panose="02020603050405020304"/>
              </a:rPr>
              <a:t>be</a:t>
            </a:r>
            <a:r>
              <a:rPr lang="en-US" sz="2400">
                <a:latin typeface="Times New Roman" panose="02020603050405020304"/>
                <a:ea typeface="Times New Roman" panose="02020603050405020304"/>
                <a:cs typeface="Times New Roman" panose="02020603050405020304"/>
                <a:sym typeface="Times New Roman" panose="02020603050405020304"/>
              </a:rPr>
              <a:t> potentially variable number of "handler" or "processing element" or "node" objects, and a stream of requests that must be handled. </a:t>
            </a:r>
            <a:endParaRPr sz="2400">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spcBef>
                <a:spcPts val="480"/>
              </a:spcBef>
              <a:spcAft>
                <a:spcPts val="0"/>
              </a:spcAft>
              <a:buClr>
                <a:schemeClr val="dk1"/>
              </a:buClr>
              <a:buSzPts val="2400"/>
              <a:buChar char="•"/>
            </a:pPr>
            <a:r>
              <a:rPr lang="en-US" sz="2400">
                <a:latin typeface="Times New Roman" panose="02020603050405020304"/>
                <a:ea typeface="Times New Roman" panose="02020603050405020304"/>
                <a:cs typeface="Times New Roman" panose="02020603050405020304"/>
                <a:sym typeface="Times New Roman" panose="02020603050405020304"/>
              </a:rPr>
              <a:t>Need to efficiently process the requests without hard-</a:t>
            </a:r>
            <a:r>
              <a:rPr lang="en-IN" altLang="en-US" sz="2400">
                <a:latin typeface="Times New Roman" panose="02020603050405020304"/>
                <a:ea typeface="Times New Roman" panose="02020603050405020304"/>
                <a:cs typeface="Times New Roman" panose="02020603050405020304"/>
                <a:sym typeface="Times New Roman" panose="02020603050405020304"/>
              </a:rPr>
              <a:t>coding </a:t>
            </a:r>
            <a:r>
              <a:rPr lang="en-US" sz="2400">
                <a:latin typeface="Times New Roman" panose="02020603050405020304"/>
                <a:ea typeface="Times New Roman" panose="02020603050405020304"/>
                <a:cs typeface="Times New Roman" panose="02020603050405020304"/>
                <a:sym typeface="Times New Roman" panose="02020603050405020304"/>
              </a:rPr>
              <a:t>handler relationships</a:t>
            </a:r>
            <a:r>
              <a:rPr lang="en-IN" altLang="en-US" sz="2400">
                <a:latin typeface="Times New Roman" panose="02020603050405020304"/>
                <a:ea typeface="Times New Roman" panose="02020603050405020304"/>
                <a:cs typeface="Times New Roman" panose="02020603050405020304"/>
                <a:sym typeface="Times New Roman" panose="02020603050405020304"/>
              </a:rPr>
              <a:t>, handler</a:t>
            </a:r>
            <a:r>
              <a:rPr lang="en-US" sz="2400">
                <a:latin typeface="Times New Roman" panose="02020603050405020304"/>
                <a:ea typeface="Times New Roman" panose="02020603050405020304"/>
                <a:cs typeface="Times New Roman" panose="02020603050405020304"/>
                <a:sym typeface="Times New Roman" panose="02020603050405020304"/>
              </a:rPr>
              <a:t> precedence, or request-to-handler mappings.</a:t>
            </a:r>
            <a:endParaRPr lang="en-US" sz="2400">
              <a:latin typeface="Times New Roman" panose="02020603050405020304"/>
              <a:ea typeface="Times New Roman" panose="02020603050405020304"/>
              <a:cs typeface="Times New Roman" panose="02020603050405020304"/>
              <a:sym typeface="Times New Roman" panose="02020603050405020304"/>
            </a:endParaRPr>
          </a:p>
          <a:p>
            <a:pPr marL="342900" lvl="0" indent="-165100" algn="l" rtl="0">
              <a:spcBef>
                <a:spcPts val="560"/>
              </a:spcBef>
              <a:spcAft>
                <a:spcPts val="0"/>
              </a:spcAft>
              <a:buClr>
                <a:schemeClr val="dk1"/>
              </a:buClr>
              <a:buSzPts val="2800"/>
              <a:buNone/>
            </a:pPr>
            <a:endParaRPr sz="2800">
              <a:latin typeface="Times New Roman" panose="02020603050405020304"/>
              <a:ea typeface="Times New Roman" panose="02020603050405020304"/>
              <a:cs typeface="Times New Roman" panose="02020603050405020304"/>
              <a:sym typeface="Times New Roman" panose="02020603050405020304"/>
            </a:endParaRPr>
          </a:p>
        </p:txBody>
      </p:sp>
      <p:pic>
        <p:nvPicPr>
          <p:cNvPr id="110" name="Google Shape;110;p17" descr="Problem.png"/>
          <p:cNvPicPr preferRelativeResize="0"/>
          <p:nvPr/>
        </p:nvPicPr>
        <p:blipFill rotWithShape="1">
          <a:blip r:embed="rId1"/>
          <a:srcRect/>
          <a:stretch>
            <a:fillRect/>
          </a:stretch>
        </p:blipFill>
        <p:spPr>
          <a:xfrm>
            <a:off x="1600200" y="3733800"/>
            <a:ext cx="5943600" cy="2286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457200" y="274638"/>
            <a:ext cx="8229600" cy="79216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Times New Roman" panose="02020603050405020304"/>
              <a:buNone/>
            </a:pPr>
            <a:r>
              <a:rPr lang="en-IN" altLang="en-US" b="1">
                <a:latin typeface="Times New Roman" panose="02020603050405020304"/>
                <a:ea typeface="Times New Roman" panose="02020603050405020304"/>
                <a:cs typeface="Times New Roman" panose="02020603050405020304"/>
                <a:sym typeface="Times New Roman" panose="02020603050405020304"/>
              </a:rPr>
              <a:t>Working</a:t>
            </a:r>
            <a:endParaRPr lang="en-IN" altLang="en-US" b="1">
              <a:latin typeface="Times New Roman" panose="02020603050405020304"/>
              <a:ea typeface="Times New Roman" panose="02020603050405020304"/>
              <a:cs typeface="Times New Roman" panose="02020603050405020304"/>
              <a:sym typeface="Times New Roman" panose="02020603050405020304"/>
            </a:endParaRPr>
          </a:p>
        </p:txBody>
      </p:sp>
      <p:sp>
        <p:nvSpPr>
          <p:cNvPr id="116" name="Google Shape;116;p18"/>
          <p:cNvSpPr txBox="1"/>
          <p:nvPr>
            <p:ph type="body" idx="1"/>
          </p:nvPr>
        </p:nvSpPr>
        <p:spPr>
          <a:xfrm>
            <a:off x="457200" y="1295400"/>
            <a:ext cx="8229600" cy="51054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1800"/>
              <a:buChar char="•"/>
            </a:pPr>
            <a:r>
              <a:rPr lang="en-IN" altLang="en-US" sz="2000">
                <a:latin typeface="Times New Roman" panose="02020603050405020304"/>
                <a:ea typeface="Times New Roman" panose="02020603050405020304"/>
                <a:cs typeface="Times New Roman" panose="02020603050405020304"/>
                <a:sym typeface="Times New Roman" panose="02020603050405020304"/>
              </a:rPr>
              <a:t>P</a:t>
            </a:r>
            <a:r>
              <a:rPr lang="en-US" sz="2000">
                <a:latin typeface="Times New Roman" panose="02020603050405020304"/>
                <a:ea typeface="Times New Roman" panose="02020603050405020304"/>
                <a:cs typeface="Times New Roman" panose="02020603050405020304"/>
                <a:sym typeface="Times New Roman" panose="02020603050405020304"/>
              </a:rPr>
              <a:t>rocessing elements </a:t>
            </a:r>
            <a:r>
              <a:rPr lang="en-IN" altLang="en-US" sz="2000">
                <a:latin typeface="Times New Roman" panose="02020603050405020304"/>
                <a:ea typeface="Times New Roman" panose="02020603050405020304"/>
                <a:cs typeface="Times New Roman" panose="02020603050405020304"/>
                <a:sym typeface="Times New Roman" panose="02020603050405020304"/>
              </a:rPr>
              <a:t>are e</a:t>
            </a:r>
            <a:r>
              <a:rPr lang="en-US" sz="2000">
                <a:latin typeface="Times New Roman" panose="02020603050405020304"/>
                <a:ea typeface="Times New Roman" panose="02020603050405020304"/>
                <a:cs typeface="Times New Roman" panose="02020603050405020304"/>
                <a:sym typeface="Times New Roman" panose="02020603050405020304"/>
              </a:rPr>
              <a:t>ncapsulate</a:t>
            </a:r>
            <a:r>
              <a:rPr lang="en-IN" altLang="en-US" sz="2000">
                <a:latin typeface="Times New Roman" panose="02020603050405020304"/>
                <a:ea typeface="Times New Roman" panose="02020603050405020304"/>
                <a:cs typeface="Times New Roman" panose="02020603050405020304"/>
                <a:sym typeface="Times New Roman" panose="02020603050405020304"/>
              </a:rPr>
              <a:t>d</a:t>
            </a:r>
            <a:r>
              <a:rPr lang="en-US" sz="2000">
                <a:latin typeface="Times New Roman" panose="02020603050405020304"/>
                <a:ea typeface="Times New Roman" panose="02020603050405020304"/>
                <a:cs typeface="Times New Roman" panose="02020603050405020304"/>
                <a:sym typeface="Times New Roman" panose="02020603050405020304"/>
              </a:rPr>
              <a:t> </a:t>
            </a:r>
            <a:r>
              <a:rPr lang="en-US" sz="2000">
                <a:latin typeface="Times New Roman" panose="02020603050405020304"/>
                <a:ea typeface="Times New Roman" panose="02020603050405020304"/>
                <a:cs typeface="Times New Roman" panose="02020603050405020304"/>
                <a:sym typeface="Times New Roman" panose="02020603050405020304"/>
              </a:rPr>
              <a:t>inside a "pipeline" abstraction</a:t>
            </a:r>
            <a:r>
              <a:rPr lang="en-IN" altLang="en-US" sz="2000">
                <a:latin typeface="Times New Roman" panose="02020603050405020304"/>
                <a:ea typeface="Times New Roman" panose="02020603050405020304"/>
                <a:cs typeface="Times New Roman" panose="02020603050405020304"/>
                <a:sym typeface="Times New Roman" panose="02020603050405020304"/>
              </a:rPr>
              <a:t>.</a:t>
            </a:r>
            <a:endParaRPr lang="en-IN" altLang="en-US" sz="2000">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spcBef>
                <a:spcPts val="0"/>
              </a:spcBef>
              <a:spcAft>
                <a:spcPts val="0"/>
              </a:spcAft>
              <a:buClr>
                <a:schemeClr val="dk1"/>
              </a:buClr>
              <a:buSzPts val="1800"/>
              <a:buChar char="•"/>
            </a:pPr>
            <a:r>
              <a:rPr lang="en-IN" altLang="en-US" sz="2000">
                <a:latin typeface="Times New Roman" panose="02020603050405020304"/>
                <a:ea typeface="Times New Roman" panose="02020603050405020304"/>
                <a:cs typeface="Times New Roman" panose="02020603050405020304"/>
                <a:sym typeface="Times New Roman" panose="02020603050405020304"/>
              </a:rPr>
              <a:t>C</a:t>
            </a:r>
            <a:r>
              <a:rPr lang="en-US" sz="2000">
                <a:latin typeface="Times New Roman" panose="02020603050405020304"/>
                <a:ea typeface="Times New Roman" panose="02020603050405020304"/>
                <a:cs typeface="Times New Roman" panose="02020603050405020304"/>
                <a:sym typeface="Times New Roman" panose="02020603050405020304"/>
              </a:rPr>
              <a:t>lients "launch and leave" their requests at the entrance to the pipeline.</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spcBef>
                <a:spcPts val="360"/>
              </a:spcBef>
              <a:spcAft>
                <a:spcPts val="0"/>
              </a:spcAft>
              <a:buClr>
                <a:schemeClr val="dk1"/>
              </a:buClr>
              <a:buSzPts val="1800"/>
              <a:buChar char="•"/>
            </a:pPr>
            <a:r>
              <a:rPr lang="en-IN" altLang="en-US" sz="2000">
                <a:latin typeface="Times New Roman" panose="02020603050405020304"/>
                <a:ea typeface="Times New Roman" panose="02020603050405020304"/>
                <a:cs typeface="Times New Roman" panose="02020603050405020304"/>
                <a:sym typeface="Times New Roman" panose="02020603050405020304"/>
              </a:rPr>
              <a:t>C</a:t>
            </a:r>
            <a:r>
              <a:rPr lang="en-US" sz="2000">
                <a:latin typeface="Times New Roman" panose="02020603050405020304"/>
                <a:ea typeface="Times New Roman" panose="02020603050405020304"/>
                <a:cs typeface="Times New Roman" panose="02020603050405020304"/>
                <a:sym typeface="Times New Roman" panose="02020603050405020304"/>
              </a:rPr>
              <a:t>hains the receiving objects together, and then passes request messages from object to object until it reaches an object capable of handling the </a:t>
            </a:r>
            <a:r>
              <a:rPr lang="en-IN" altLang="en-US" sz="2000">
                <a:latin typeface="Times New Roman" panose="02020603050405020304"/>
                <a:ea typeface="Times New Roman" panose="02020603050405020304"/>
                <a:cs typeface="Times New Roman" panose="02020603050405020304"/>
                <a:sym typeface="Times New Roman" panose="02020603050405020304"/>
              </a:rPr>
              <a:t>request</a:t>
            </a:r>
            <a:r>
              <a:rPr lang="en-US" sz="2000">
                <a:latin typeface="Times New Roman" panose="02020603050405020304"/>
                <a:ea typeface="Times New Roman" panose="02020603050405020304"/>
                <a:cs typeface="Times New Roman" panose="02020603050405020304"/>
                <a:sym typeface="Times New Roman" panose="02020603050405020304"/>
              </a:rPr>
              <a:t>. </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spcBef>
                <a:spcPts val="360"/>
              </a:spcBef>
              <a:spcAft>
                <a:spcPts val="0"/>
              </a:spcAft>
              <a:buClr>
                <a:schemeClr val="dk1"/>
              </a:buClr>
              <a:buSzPts val="1800"/>
              <a:buChar char="•"/>
            </a:pPr>
            <a:r>
              <a:rPr lang="en-US" sz="2000">
                <a:latin typeface="Times New Roman" panose="02020603050405020304"/>
                <a:ea typeface="Times New Roman" panose="02020603050405020304"/>
                <a:cs typeface="Times New Roman" panose="02020603050405020304"/>
                <a:sym typeface="Times New Roman" panose="02020603050405020304"/>
              </a:rPr>
              <a:t>The number and type of handler objects isn't known a priori, they can be configured dynamically. </a:t>
            </a:r>
            <a:endParaRPr sz="2000">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spcBef>
                <a:spcPts val="360"/>
              </a:spcBef>
              <a:spcAft>
                <a:spcPts val="0"/>
              </a:spcAft>
              <a:buClr>
                <a:schemeClr val="dk1"/>
              </a:buClr>
              <a:buSzPts val="1800"/>
              <a:buChar char="•"/>
            </a:pPr>
            <a:r>
              <a:rPr lang="en-IN" altLang="en-US" sz="2000">
                <a:latin typeface="Times New Roman" panose="02020603050405020304"/>
                <a:ea typeface="Times New Roman" panose="02020603050405020304"/>
                <a:cs typeface="Times New Roman" panose="02020603050405020304"/>
                <a:sym typeface="Times New Roman" panose="02020603050405020304"/>
              </a:rPr>
              <a:t>U</a:t>
            </a:r>
            <a:r>
              <a:rPr lang="en-US" sz="2000">
                <a:latin typeface="Times New Roman" panose="02020603050405020304"/>
                <a:ea typeface="Times New Roman" panose="02020603050405020304"/>
                <a:cs typeface="Times New Roman" panose="02020603050405020304"/>
                <a:sym typeface="Times New Roman" panose="02020603050405020304"/>
              </a:rPr>
              <a:t>ses recursive composition to allow an unlimited number of handlers to be linked.</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spcBef>
                <a:spcPts val="360"/>
              </a:spcBef>
              <a:spcAft>
                <a:spcPts val="0"/>
              </a:spcAft>
              <a:buClr>
                <a:schemeClr val="dk1"/>
              </a:buClr>
              <a:buSzPts val="1800"/>
              <a:buChar char="•"/>
            </a:pPr>
            <a:r>
              <a:rPr lang="en-US" sz="2000">
                <a:latin typeface="Times New Roman" panose="02020603050405020304"/>
                <a:ea typeface="Times New Roman" panose="02020603050405020304"/>
                <a:cs typeface="Times New Roman" panose="02020603050405020304"/>
                <a:sym typeface="Times New Roman" panose="02020603050405020304"/>
              </a:rPr>
              <a:t>Chain of Responsibility simplifies object interconnections. </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spcBef>
                <a:spcPts val="360"/>
              </a:spcBef>
              <a:spcAft>
                <a:spcPts val="0"/>
              </a:spcAft>
              <a:buClr>
                <a:schemeClr val="dk1"/>
              </a:buClr>
              <a:buSzPts val="1800"/>
              <a:buChar char="•"/>
            </a:pPr>
            <a:r>
              <a:rPr lang="en-US" sz="2000">
                <a:latin typeface="Times New Roman" panose="02020603050405020304"/>
                <a:ea typeface="Times New Roman" panose="02020603050405020304"/>
                <a:cs typeface="Times New Roman" panose="02020603050405020304"/>
                <a:sym typeface="Times New Roman" panose="02020603050405020304"/>
              </a:rPr>
              <a:t>"</a:t>
            </a:r>
            <a:r>
              <a:rPr lang="en-IN" altLang="en-US" sz="2000">
                <a:latin typeface="Times New Roman" panose="02020603050405020304"/>
                <a:ea typeface="Times New Roman" panose="02020603050405020304"/>
                <a:cs typeface="Times New Roman" panose="02020603050405020304"/>
                <a:sym typeface="Times New Roman" panose="02020603050405020304"/>
              </a:rPr>
              <a:t>S</a:t>
            </a:r>
            <a:r>
              <a:rPr lang="en-US" sz="2000">
                <a:latin typeface="Times New Roman" panose="02020603050405020304"/>
                <a:ea typeface="Times New Roman" panose="02020603050405020304"/>
                <a:cs typeface="Times New Roman" panose="02020603050405020304"/>
                <a:sym typeface="Times New Roman" panose="02020603050405020304"/>
              </a:rPr>
              <a:t>afety </a:t>
            </a:r>
            <a:r>
              <a:rPr lang="en-IN" altLang="en-US" sz="2000">
                <a:latin typeface="Times New Roman" panose="02020603050405020304"/>
                <a:ea typeface="Times New Roman" panose="02020603050405020304"/>
                <a:cs typeface="Times New Roman" panose="02020603050405020304"/>
                <a:sym typeface="Times New Roman" panose="02020603050405020304"/>
              </a:rPr>
              <a:t>N</a:t>
            </a:r>
            <a:r>
              <a:rPr lang="en-US" sz="2000">
                <a:latin typeface="Times New Roman" panose="02020603050405020304"/>
                <a:ea typeface="Times New Roman" panose="02020603050405020304"/>
                <a:cs typeface="Times New Roman" panose="02020603050405020304"/>
                <a:sym typeface="Times New Roman" panose="02020603050405020304"/>
              </a:rPr>
              <a:t>et" </a:t>
            </a:r>
            <a:r>
              <a:rPr lang="en-IN" altLang="en-US" sz="2000">
                <a:latin typeface="Times New Roman" panose="02020603050405020304"/>
                <a:ea typeface="Times New Roman" panose="02020603050405020304"/>
                <a:cs typeface="Times New Roman" panose="02020603050405020304"/>
                <a:sym typeface="Times New Roman" panose="02020603050405020304"/>
              </a:rPr>
              <a:t>is created </a:t>
            </a:r>
            <a:r>
              <a:rPr lang="en-US" sz="2000">
                <a:latin typeface="Times New Roman" panose="02020603050405020304"/>
                <a:ea typeface="Times New Roman" panose="02020603050405020304"/>
                <a:cs typeface="Times New Roman" panose="02020603050405020304"/>
                <a:sym typeface="Times New Roman" panose="02020603050405020304"/>
              </a:rPr>
              <a:t>to "catch" any requests which go unhandled.</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342900" lvl="0" indent="-215900" algn="l" rtl="0">
              <a:spcBef>
                <a:spcPts val="400"/>
              </a:spcBef>
              <a:spcAft>
                <a:spcPts val="0"/>
              </a:spcAft>
              <a:buClr>
                <a:schemeClr val="dk1"/>
              </a:buClr>
              <a:buSzPts val="2000"/>
              <a:buNone/>
            </a:pPr>
            <a:endParaRPr sz="20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20" name="Shape 120"/>
        <p:cNvGrpSpPr/>
        <p:nvPr/>
      </p:nvGrpSpPr>
      <p:grpSpPr>
        <a:xfrm>
          <a:off x="0" y="0"/>
          <a:ext cx="0" cy="0"/>
          <a:chOff x="0" y="0"/>
          <a:chExt cx="0" cy="0"/>
        </a:xfrm>
      </p:grpSpPr>
      <p:pic>
        <p:nvPicPr>
          <p:cNvPr id="121" name="Google Shape;121;p19" descr="Solution.png"/>
          <p:cNvPicPr preferRelativeResize="0"/>
          <p:nvPr>
            <p:ph type="body" idx="1"/>
          </p:nvPr>
        </p:nvPicPr>
        <p:blipFill rotWithShape="1">
          <a:blip r:embed="rId1"/>
          <a:srcRect/>
          <a:stretch>
            <a:fillRect/>
          </a:stretch>
        </p:blipFill>
        <p:spPr>
          <a:xfrm>
            <a:off x="3211712" y="609600"/>
            <a:ext cx="3112888" cy="5638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457200" y="274638"/>
            <a:ext cx="8229600" cy="86836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Times New Roman" panose="02020603050405020304"/>
              <a:buNone/>
            </a:pPr>
            <a:r>
              <a:rPr lang="en-US" b="1">
                <a:latin typeface="Times New Roman" panose="02020603050405020304"/>
                <a:ea typeface="Times New Roman" panose="02020603050405020304"/>
                <a:cs typeface="Times New Roman" panose="02020603050405020304"/>
                <a:sym typeface="Times New Roman" panose="02020603050405020304"/>
              </a:rPr>
              <a:t>Architecture</a:t>
            </a:r>
            <a:endParaRPr b="1">
              <a:latin typeface="Times New Roman" panose="02020603050405020304"/>
              <a:ea typeface="Times New Roman" panose="02020603050405020304"/>
              <a:cs typeface="Times New Roman" panose="02020603050405020304"/>
              <a:sym typeface="Times New Roman" panose="02020603050405020304"/>
            </a:endParaRPr>
          </a:p>
        </p:txBody>
      </p:sp>
      <p:sp>
        <p:nvSpPr>
          <p:cNvPr id="127" name="Google Shape;127;p20"/>
          <p:cNvSpPr txBox="1"/>
          <p:nvPr>
            <p:ph type="body" idx="1"/>
          </p:nvPr>
        </p:nvSpPr>
        <p:spPr>
          <a:xfrm>
            <a:off x="457200" y="1371600"/>
            <a:ext cx="8229600" cy="51054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000"/>
              <a:buChar char="•"/>
            </a:pPr>
            <a:r>
              <a:rPr lang="en-US" sz="2000">
                <a:latin typeface="Times New Roman" panose="02020603050405020304"/>
                <a:ea typeface="Times New Roman" panose="02020603050405020304"/>
                <a:cs typeface="Times New Roman" panose="02020603050405020304"/>
                <a:sym typeface="Times New Roman" panose="02020603050405020304"/>
              </a:rPr>
              <a:t>The derived classes know how to satisfy Client requests. If the "current" object is not available or </a:t>
            </a:r>
            <a:r>
              <a:rPr lang="en-IN" altLang="en-US" sz="2000">
                <a:latin typeface="Times New Roman" panose="02020603050405020304"/>
                <a:ea typeface="Times New Roman" panose="02020603050405020304"/>
                <a:cs typeface="Times New Roman" panose="02020603050405020304"/>
                <a:sym typeface="Times New Roman" panose="02020603050405020304"/>
              </a:rPr>
              <a:t>not </a:t>
            </a:r>
            <a:r>
              <a:rPr lang="en-US" sz="2000">
                <a:latin typeface="Times New Roman" panose="02020603050405020304"/>
                <a:ea typeface="Times New Roman" panose="02020603050405020304"/>
                <a:cs typeface="Times New Roman" panose="02020603050405020304"/>
                <a:sym typeface="Times New Roman" panose="02020603050405020304"/>
              </a:rPr>
              <a:t>sufficient, then it delegates to the base class, which delegates to the "next" object, and the circle of life continues.</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spcBef>
                <a:spcPts val="400"/>
              </a:spcBef>
              <a:spcAft>
                <a:spcPts val="0"/>
              </a:spcAft>
              <a:buClr>
                <a:schemeClr val="dk1"/>
              </a:buClr>
              <a:buSzPts val="2000"/>
              <a:buChar char="•"/>
            </a:pPr>
            <a:r>
              <a:rPr lang="en-US" sz="2000">
                <a:latin typeface="Times New Roman" panose="02020603050405020304"/>
                <a:ea typeface="Times New Roman" panose="02020603050405020304"/>
                <a:cs typeface="Times New Roman" panose="02020603050405020304"/>
                <a:sym typeface="Times New Roman" panose="02020603050405020304"/>
              </a:rPr>
              <a:t>Multiple handlers could contribute to the handling of each request. The request can be passed down the entire length of the chain, with the last link being careful not to delegate to a "null".</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342900" lvl="0" indent="-215900" algn="l" rtl="0">
              <a:spcBef>
                <a:spcPts val="400"/>
              </a:spcBef>
              <a:spcAft>
                <a:spcPts val="0"/>
              </a:spcAft>
              <a:buClr>
                <a:schemeClr val="dk1"/>
              </a:buClr>
              <a:buSzPts val="2000"/>
              <a:buNone/>
            </a:pPr>
            <a:endParaRPr sz="2000">
              <a:latin typeface="Times New Roman" panose="02020603050405020304"/>
              <a:ea typeface="Times New Roman" panose="02020603050405020304"/>
              <a:cs typeface="Times New Roman" panose="02020603050405020304"/>
              <a:sym typeface="Times New Roman" panose="02020603050405020304"/>
            </a:endParaRPr>
          </a:p>
        </p:txBody>
      </p:sp>
      <p:pic>
        <p:nvPicPr>
          <p:cNvPr id="128" name="Google Shape;128;p20" descr="Architecture.png"/>
          <p:cNvPicPr preferRelativeResize="0"/>
          <p:nvPr/>
        </p:nvPicPr>
        <p:blipFill rotWithShape="1">
          <a:blip r:embed="rId1"/>
          <a:srcRect/>
          <a:stretch>
            <a:fillRect/>
          </a:stretch>
        </p:blipFill>
        <p:spPr>
          <a:xfrm>
            <a:off x="1905000" y="3505200"/>
            <a:ext cx="5333999" cy="2819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457200" y="274955"/>
            <a:ext cx="8229600" cy="863600"/>
          </a:xfrm>
        </p:spPr>
        <p:txBody>
          <a:bodyPr/>
          <a:p>
            <a:r>
              <a:rPr lang="en-IN" altLang="en-US" b="1">
                <a:latin typeface="Times New Roman" panose="02020603050405020304" charset="0"/>
                <a:cs typeface="Times New Roman" panose="02020603050405020304" charset="0"/>
              </a:rPr>
              <a:t>Participants</a:t>
            </a:r>
            <a:endParaRPr lang="en-IN" altLang="en-US" b="1">
              <a:latin typeface="Times New Roman" panose="02020603050405020304" charset="0"/>
              <a:cs typeface="Times New Roman" panose="02020603050405020304" charset="0"/>
            </a:endParaRPr>
          </a:p>
        </p:txBody>
      </p:sp>
      <p:sp>
        <p:nvSpPr>
          <p:cNvPr id="3" name="Text Placeholder 2"/>
          <p:cNvSpPr/>
          <p:nvPr>
            <p:ph type="body" idx="1"/>
          </p:nvPr>
        </p:nvSpPr>
        <p:spPr>
          <a:xfrm>
            <a:off x="457200" y="1347470"/>
            <a:ext cx="8229600" cy="5071745"/>
          </a:xfrm>
        </p:spPr>
        <p:txBody>
          <a:bodyPr/>
          <a:p>
            <a:r>
              <a:rPr lang="en-US" sz="2200" b="1">
                <a:latin typeface="Times New Roman" panose="02020603050405020304" charset="0"/>
                <a:cs typeface="Times New Roman" panose="02020603050405020304" charset="0"/>
              </a:rPr>
              <a:t>Handler :</a:t>
            </a:r>
            <a:r>
              <a:rPr lang="en-US" sz="2200">
                <a:latin typeface="Times New Roman" panose="02020603050405020304" charset="0"/>
                <a:cs typeface="Times New Roman" panose="02020603050405020304" charset="0"/>
              </a:rPr>
              <a:t> </a:t>
            </a:r>
            <a:endParaRPr lang="en-US" sz="2200">
              <a:latin typeface="Times New Roman" panose="02020603050405020304" charset="0"/>
              <a:cs typeface="Times New Roman" panose="02020603050405020304" charset="0"/>
            </a:endParaRPr>
          </a:p>
          <a:p>
            <a:pPr marL="114300" indent="0">
              <a:buNone/>
            </a:pPr>
            <a:r>
              <a:rPr lang="en-IN" altLang="en-US" sz="2200">
                <a:latin typeface="Times New Roman" panose="02020603050405020304" charset="0"/>
                <a:cs typeface="Times New Roman" panose="02020603050405020304" charset="0"/>
              </a:rPr>
              <a:t>	</a:t>
            </a:r>
            <a:r>
              <a:rPr lang="en-US" sz="2200">
                <a:latin typeface="Times New Roman" panose="02020603050405020304" charset="0"/>
                <a:cs typeface="Times New Roman" panose="02020603050405020304" charset="0"/>
              </a:rPr>
              <a:t>This can be an interface which will primarily recieve the request and dispatches the request to chain of handlers. It has reference of only first handler in the chain and does not know anything about rest of the handlers.</a:t>
            </a:r>
            <a:endParaRPr lang="en-US" sz="2200">
              <a:latin typeface="Times New Roman" panose="02020603050405020304" charset="0"/>
              <a:cs typeface="Times New Roman" panose="02020603050405020304" charset="0"/>
            </a:endParaRPr>
          </a:p>
          <a:p>
            <a:pPr marL="114300" indent="0">
              <a:buNone/>
            </a:pPr>
            <a:endParaRPr lang="en-US" sz="2200">
              <a:latin typeface="Times New Roman" panose="02020603050405020304" charset="0"/>
              <a:cs typeface="Times New Roman" panose="02020603050405020304" charset="0"/>
            </a:endParaRPr>
          </a:p>
          <a:p>
            <a:r>
              <a:rPr lang="en-US" sz="2200" b="1">
                <a:latin typeface="Times New Roman" panose="02020603050405020304" charset="0"/>
                <a:cs typeface="Times New Roman" panose="02020603050405020304" charset="0"/>
              </a:rPr>
              <a:t>Concrete handlers :</a:t>
            </a:r>
            <a:r>
              <a:rPr lang="en-US" sz="2200">
                <a:latin typeface="Times New Roman" panose="02020603050405020304" charset="0"/>
                <a:cs typeface="Times New Roman" panose="02020603050405020304" charset="0"/>
              </a:rPr>
              <a:t> </a:t>
            </a:r>
            <a:endParaRPr lang="en-US" sz="2200">
              <a:latin typeface="Times New Roman" panose="02020603050405020304" charset="0"/>
              <a:cs typeface="Times New Roman" panose="02020603050405020304" charset="0"/>
            </a:endParaRPr>
          </a:p>
          <a:p>
            <a:pPr marL="114300" indent="0">
              <a:buNone/>
            </a:pPr>
            <a:r>
              <a:rPr lang="en-IN" altLang="en-US" sz="2200">
                <a:latin typeface="Times New Roman" panose="02020603050405020304" charset="0"/>
                <a:cs typeface="Times New Roman" panose="02020603050405020304" charset="0"/>
              </a:rPr>
              <a:t>	</a:t>
            </a:r>
            <a:r>
              <a:rPr lang="en-US" sz="2200">
                <a:latin typeface="Times New Roman" panose="02020603050405020304" charset="0"/>
                <a:cs typeface="Times New Roman" panose="02020603050405020304" charset="0"/>
              </a:rPr>
              <a:t>These are actual handlers of the request chained in some sequential order.</a:t>
            </a:r>
            <a:endParaRPr lang="en-US" sz="2200">
              <a:latin typeface="Times New Roman" panose="02020603050405020304" charset="0"/>
              <a:cs typeface="Times New Roman" panose="02020603050405020304" charset="0"/>
            </a:endParaRPr>
          </a:p>
          <a:p>
            <a:pPr marL="114300" indent="0">
              <a:buNone/>
            </a:pPr>
            <a:endParaRPr lang="en-US" sz="2200">
              <a:latin typeface="Times New Roman" panose="02020603050405020304" charset="0"/>
              <a:cs typeface="Times New Roman" panose="02020603050405020304" charset="0"/>
            </a:endParaRPr>
          </a:p>
          <a:p>
            <a:r>
              <a:rPr lang="en-US" sz="2200" b="1">
                <a:latin typeface="Times New Roman" panose="02020603050405020304" charset="0"/>
                <a:cs typeface="Times New Roman" panose="02020603050405020304" charset="0"/>
              </a:rPr>
              <a:t>Client : </a:t>
            </a:r>
            <a:endParaRPr lang="en-US" sz="2200">
              <a:latin typeface="Times New Roman" panose="02020603050405020304" charset="0"/>
              <a:cs typeface="Times New Roman" panose="02020603050405020304" charset="0"/>
            </a:endParaRPr>
          </a:p>
          <a:p>
            <a:pPr marL="114300" indent="0">
              <a:buNone/>
            </a:pPr>
            <a:r>
              <a:rPr lang="en-IN" altLang="en-US" sz="2200">
                <a:latin typeface="Times New Roman" panose="02020603050405020304" charset="0"/>
                <a:cs typeface="Times New Roman" panose="02020603050405020304" charset="0"/>
              </a:rPr>
              <a:t>	</a:t>
            </a:r>
            <a:r>
              <a:rPr lang="en-US" sz="2200">
                <a:latin typeface="Times New Roman" panose="02020603050405020304" charset="0"/>
                <a:cs typeface="Times New Roman" panose="02020603050405020304" charset="0"/>
              </a:rPr>
              <a:t>Originator of request and this will access the handler to handle it.</a:t>
            </a:r>
            <a:endParaRPr lang="en-US" sz="2200">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95" name="Shape 95"/>
        <p:cNvGrpSpPr/>
        <p:nvPr/>
      </p:nvGrpSpPr>
      <p:grpSpPr>
        <a:xfrm>
          <a:off x="0" y="0"/>
          <a:ext cx="0" cy="0"/>
          <a:chOff x="0" y="0"/>
          <a:chExt cx="0" cy="0"/>
        </a:xfrm>
      </p:grpSpPr>
      <p:sp>
        <p:nvSpPr>
          <p:cNvPr id="96" name="Google Shape;96;p15"/>
          <p:cNvSpPr txBox="1"/>
          <p:nvPr>
            <p:ph type="title"/>
          </p:nvPr>
        </p:nvSpPr>
        <p:spPr>
          <a:xfrm>
            <a:off x="457200" y="274638"/>
            <a:ext cx="8229600" cy="79216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Times New Roman" panose="02020603050405020304"/>
              <a:buNone/>
            </a:pPr>
            <a:r>
              <a:rPr lang="en-US" b="1">
                <a:latin typeface="Times New Roman" panose="02020603050405020304"/>
                <a:ea typeface="Times New Roman" panose="02020603050405020304"/>
                <a:cs typeface="Times New Roman" panose="02020603050405020304"/>
                <a:sym typeface="Times New Roman" panose="02020603050405020304"/>
              </a:rPr>
              <a:t>UML Diagram</a:t>
            </a:r>
            <a:endParaRPr b="1">
              <a:latin typeface="Times New Roman" panose="02020603050405020304"/>
              <a:ea typeface="Times New Roman" panose="02020603050405020304"/>
              <a:cs typeface="Times New Roman" panose="02020603050405020304"/>
              <a:sym typeface="Times New Roman" panose="02020603050405020304"/>
            </a:endParaRPr>
          </a:p>
        </p:txBody>
      </p:sp>
      <p:pic>
        <p:nvPicPr>
          <p:cNvPr id="97" name="Google Shape;97;p15" descr="UML Diagram.png"/>
          <p:cNvPicPr preferRelativeResize="0"/>
          <p:nvPr>
            <p:ph type="body" idx="1"/>
          </p:nvPr>
        </p:nvPicPr>
        <p:blipFill rotWithShape="1">
          <a:blip r:embed="rId1"/>
          <a:srcRect/>
          <a:stretch>
            <a:fillRect/>
          </a:stretch>
        </p:blipFill>
        <p:spPr>
          <a:xfrm>
            <a:off x="1189112" y="1295400"/>
            <a:ext cx="6765775" cy="4830763"/>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3709</Words>
  <Application>WPS Presentation</Application>
  <PresentationFormat/>
  <Paragraphs>90</Paragraphs>
  <Slides>18</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18</vt:i4>
      </vt:variant>
    </vt:vector>
  </HeadingPairs>
  <TitlesOfParts>
    <vt:vector size="30" baseType="lpstr">
      <vt:lpstr>Arial</vt:lpstr>
      <vt:lpstr>SimSun</vt:lpstr>
      <vt:lpstr>Wingdings</vt:lpstr>
      <vt:lpstr>Arial</vt:lpstr>
      <vt:lpstr>Calibri</vt:lpstr>
      <vt:lpstr>Times New Roman</vt:lpstr>
      <vt:lpstr>Microsoft YaHei</vt:lpstr>
      <vt:lpstr>Arial Unicode MS</vt:lpstr>
      <vt:lpstr>Malgun Gothic Semilight</vt:lpstr>
      <vt:lpstr>Times New Roman</vt:lpstr>
      <vt:lpstr>Calibri</vt:lpstr>
      <vt:lpstr>Office Theme</vt:lpstr>
      <vt:lpstr>Design Pattern</vt:lpstr>
      <vt:lpstr>Introduction</vt:lpstr>
      <vt:lpstr>Intent</vt:lpstr>
      <vt:lpstr>Problem</vt:lpstr>
      <vt:lpstr>Solution</vt:lpstr>
      <vt:lpstr>PowerPoint 演示文稿</vt:lpstr>
      <vt:lpstr>Architecture</vt:lpstr>
      <vt:lpstr>PowerPoint 演示文稿</vt:lpstr>
      <vt:lpstr>UML Diagram</vt:lpstr>
      <vt:lpstr>Code Snippet </vt:lpstr>
      <vt:lpstr>Code Snippet</vt:lpstr>
      <vt:lpstr>Code Snippet</vt:lpstr>
      <vt:lpstr>Code Snippet</vt:lpstr>
      <vt:lpstr>Code Snippet</vt:lpstr>
      <vt:lpstr>Real Life Example</vt:lpstr>
      <vt:lpstr>PowerPoint 演示文稿</vt:lpstr>
      <vt:lpstr>PowerPoint 演示文稿</vt:lpstr>
      <vt:lpstr>Points to Remember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dc:title>
  <dc:creator/>
  <cp:lastModifiedBy>Dell</cp:lastModifiedBy>
  <cp:revision>18</cp:revision>
  <dcterms:created xsi:type="dcterms:W3CDTF">2019-02-04T03:28:41Z</dcterms:created>
  <dcterms:modified xsi:type="dcterms:W3CDTF">2019-02-04T04:27:35Z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1033-10.2.0.7635</vt:lpwstr>
  </property>
</Properties>
</file>