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38" r:id="rId2"/>
  </p:sldMasterIdLst>
  <p:sldIdLst>
    <p:sldId id="261" r:id="rId3"/>
    <p:sldId id="263" r:id="rId4"/>
    <p:sldId id="277" r:id="rId5"/>
    <p:sldId id="275" r:id="rId6"/>
    <p:sldId id="282" r:id="rId7"/>
    <p:sldId id="280" r:id="rId8"/>
    <p:sldId id="283" r:id="rId9"/>
    <p:sldId id="276" r:id="rId10"/>
    <p:sldId id="273" r:id="rId11"/>
    <p:sldId id="285" r:id="rId12"/>
    <p:sldId id="272" r:id="rId13"/>
    <p:sldId id="287" r:id="rId14"/>
    <p:sldId id="284" r:id="rId15"/>
    <p:sldId id="286"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3" d="100"/>
          <a:sy n="73" d="100"/>
        </p:scale>
        <p:origin x="-420" y="-102"/>
      </p:cViewPr>
      <p:guideLst>
        <p:guide orient="horz" pos="3748"/>
        <p:guide pos="16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6779C-CE85-4B6A-9801-FE8AF03F6DD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1A1F0EE-A811-4810-BF95-7122D0EDA36B}">
      <dgm:prSet phldrT="[Text]" custT="1"/>
      <dgm:spPr/>
      <dgm:t>
        <a:bodyPr/>
        <a:lstStyle/>
        <a:p>
          <a:pPr algn="l"/>
          <a:r>
            <a:rPr lang="en-US" sz="1600" b="1" dirty="0" smtClean="0">
              <a:solidFill>
                <a:srgbClr val="FFFF00"/>
              </a:solidFill>
            </a:rPr>
            <a:t>Understanding Business problem &amp; Data extraction</a:t>
          </a:r>
        </a:p>
      </dgm:t>
    </dgm:pt>
    <dgm:pt modelId="{50A45C15-89AD-4F82-BDCE-3C35D7FE83F8}" type="parTrans" cxnId="{971B6E9D-A734-4D6A-9AC0-8497693CCD4F}">
      <dgm:prSet/>
      <dgm:spPr/>
      <dgm:t>
        <a:bodyPr/>
        <a:lstStyle/>
        <a:p>
          <a:endParaRPr lang="en-US"/>
        </a:p>
      </dgm:t>
    </dgm:pt>
    <dgm:pt modelId="{EC383FAD-9F15-4AED-94B6-3F7B7D7A7561}" type="sibTrans" cxnId="{971B6E9D-A734-4D6A-9AC0-8497693CCD4F}">
      <dgm:prSet/>
      <dgm:spPr/>
      <dgm:t>
        <a:bodyPr/>
        <a:lstStyle/>
        <a:p>
          <a:endParaRPr lang="en-US"/>
        </a:p>
      </dgm:t>
    </dgm:pt>
    <dgm:pt modelId="{98C246E9-BEEF-448C-9F92-98188F141136}">
      <dgm:prSet phldrT="[Text]" custT="1"/>
      <dgm:spPr/>
      <dgm:t>
        <a:bodyPr/>
        <a:lstStyle/>
        <a:p>
          <a:pPr algn="l"/>
          <a:r>
            <a:rPr lang="en-US" sz="2400" b="1" dirty="0" smtClean="0">
              <a:solidFill>
                <a:srgbClr val="FFFF00"/>
              </a:solidFill>
            </a:rPr>
            <a:t>Data Cleaning</a:t>
          </a:r>
        </a:p>
        <a:p>
          <a:pPr algn="l"/>
          <a:r>
            <a:rPr lang="en-US" sz="1400" dirty="0" smtClean="0"/>
            <a:t>Null Value Treatment</a:t>
          </a:r>
        </a:p>
        <a:p>
          <a:pPr algn="l"/>
          <a:r>
            <a:rPr lang="en-US" sz="1400" dirty="0" smtClean="0"/>
            <a:t>Outliers Treatment</a:t>
          </a:r>
          <a:endParaRPr lang="en-US" sz="1400" dirty="0"/>
        </a:p>
      </dgm:t>
    </dgm:pt>
    <dgm:pt modelId="{8BF66C33-C470-4B72-B925-DCF421721DE2}" type="parTrans" cxnId="{CF77F8E4-B758-414B-8C6B-F47E7C2315BC}">
      <dgm:prSet/>
      <dgm:spPr/>
      <dgm:t>
        <a:bodyPr/>
        <a:lstStyle/>
        <a:p>
          <a:endParaRPr lang="en-US"/>
        </a:p>
      </dgm:t>
    </dgm:pt>
    <dgm:pt modelId="{1F8CBB7E-9E1D-406D-B4F2-28072AFD375D}" type="sibTrans" cxnId="{CF77F8E4-B758-414B-8C6B-F47E7C2315BC}">
      <dgm:prSet/>
      <dgm:spPr/>
      <dgm:t>
        <a:bodyPr/>
        <a:lstStyle/>
        <a:p>
          <a:endParaRPr lang="en-US"/>
        </a:p>
      </dgm:t>
    </dgm:pt>
    <dgm:pt modelId="{E4B59DE1-DC66-4315-971C-EED71A47110A}">
      <dgm:prSet phldrT="[Text]" custT="1"/>
      <dgm:spPr/>
      <dgm:t>
        <a:bodyPr/>
        <a:lstStyle/>
        <a:p>
          <a:pPr algn="l"/>
          <a:r>
            <a:rPr lang="en-US" sz="2400" dirty="0" smtClean="0">
              <a:solidFill>
                <a:srgbClr val="FFFF00"/>
              </a:solidFill>
            </a:rPr>
            <a:t>Data Preprocessing</a:t>
          </a:r>
        </a:p>
        <a:p>
          <a:pPr algn="l"/>
          <a:r>
            <a:rPr lang="en-US" sz="1400" dirty="0" smtClean="0">
              <a:solidFill>
                <a:schemeClr val="bg1"/>
              </a:solidFill>
            </a:rPr>
            <a:t>Label Encoding &amp; One hot Encoding</a:t>
          </a:r>
        </a:p>
        <a:p>
          <a:pPr algn="l"/>
          <a:r>
            <a:rPr lang="en-US" sz="1400" dirty="0" smtClean="0">
              <a:solidFill>
                <a:schemeClr val="bg1"/>
              </a:solidFill>
            </a:rPr>
            <a:t>Removal of Quasi Constant Features</a:t>
          </a:r>
        </a:p>
        <a:p>
          <a:pPr algn="l"/>
          <a:r>
            <a:rPr lang="en-US" sz="1400" dirty="0" smtClean="0">
              <a:solidFill>
                <a:schemeClr val="bg1"/>
              </a:solidFill>
            </a:rPr>
            <a:t>Removal  of duplicated features</a:t>
          </a:r>
        </a:p>
        <a:p>
          <a:pPr algn="l"/>
          <a:r>
            <a:rPr lang="en-US" sz="1400" dirty="0" smtClean="0">
              <a:solidFill>
                <a:schemeClr val="bg1"/>
              </a:solidFill>
            </a:rPr>
            <a:t>Removal of Highly correlated features</a:t>
          </a:r>
        </a:p>
        <a:p>
          <a:pPr algn="l"/>
          <a:r>
            <a:rPr lang="en-US" sz="1400" dirty="0" smtClean="0">
              <a:solidFill>
                <a:schemeClr val="bg1"/>
              </a:solidFill>
            </a:rPr>
            <a:t>PCA &amp; Normalization</a:t>
          </a:r>
        </a:p>
        <a:p>
          <a:pPr algn="ctr"/>
          <a:endParaRPr lang="en-US" sz="1400" dirty="0" smtClean="0">
            <a:solidFill>
              <a:srgbClr val="FFFF00"/>
            </a:solidFill>
          </a:endParaRPr>
        </a:p>
        <a:p>
          <a:pPr algn="ctr"/>
          <a:endParaRPr lang="en-US" sz="1400" dirty="0">
            <a:solidFill>
              <a:srgbClr val="FFFF00"/>
            </a:solidFill>
          </a:endParaRPr>
        </a:p>
      </dgm:t>
    </dgm:pt>
    <dgm:pt modelId="{1990A451-40CE-4F1A-9A53-0F24BDBF5197}" type="parTrans" cxnId="{E803D21E-6E2E-4FC2-BF19-E8919BF36E50}">
      <dgm:prSet/>
      <dgm:spPr/>
      <dgm:t>
        <a:bodyPr/>
        <a:lstStyle/>
        <a:p>
          <a:endParaRPr lang="en-US"/>
        </a:p>
      </dgm:t>
    </dgm:pt>
    <dgm:pt modelId="{73F414EA-E2E2-4E00-A19F-F6B66BDE1C83}" type="sibTrans" cxnId="{E803D21E-6E2E-4FC2-BF19-E8919BF36E50}">
      <dgm:prSet/>
      <dgm:spPr/>
      <dgm:t>
        <a:bodyPr/>
        <a:lstStyle/>
        <a:p>
          <a:endParaRPr lang="en-US"/>
        </a:p>
      </dgm:t>
    </dgm:pt>
    <dgm:pt modelId="{D6D4D8A4-17C5-4F62-BFD7-63D668EEF862}">
      <dgm:prSet phldrT="[Text]" custT="1"/>
      <dgm:spPr/>
      <dgm:t>
        <a:bodyPr/>
        <a:lstStyle/>
        <a:p>
          <a:pPr algn="l"/>
          <a:r>
            <a:rPr lang="en-US" sz="2400" dirty="0" smtClean="0">
              <a:solidFill>
                <a:srgbClr val="FFFF00"/>
              </a:solidFill>
            </a:rPr>
            <a:t>Model Building</a:t>
          </a:r>
        </a:p>
        <a:p>
          <a:pPr algn="l"/>
          <a:r>
            <a:rPr lang="en-US" sz="1400" dirty="0" smtClean="0"/>
            <a:t>Linear Regression</a:t>
          </a:r>
        </a:p>
        <a:p>
          <a:pPr algn="l"/>
          <a:r>
            <a:rPr lang="en-US" sz="1400" dirty="0" smtClean="0"/>
            <a:t>Decision Tree</a:t>
          </a:r>
        </a:p>
        <a:p>
          <a:pPr algn="l"/>
          <a:r>
            <a:rPr lang="en-US" sz="1400" dirty="0" smtClean="0"/>
            <a:t>Random Forest</a:t>
          </a:r>
        </a:p>
        <a:p>
          <a:pPr algn="l"/>
          <a:r>
            <a:rPr lang="en-US" sz="1400" dirty="0" smtClean="0"/>
            <a:t>MLP </a:t>
          </a:r>
          <a:r>
            <a:rPr lang="en-US" sz="1400" dirty="0" err="1" smtClean="0"/>
            <a:t>Regressor</a:t>
          </a:r>
          <a:endParaRPr lang="en-US" sz="1400" dirty="0" smtClean="0"/>
        </a:p>
        <a:p>
          <a:pPr algn="l"/>
          <a:r>
            <a:rPr lang="en-US" sz="1400" dirty="0" smtClean="0"/>
            <a:t>Lasso Regression</a:t>
          </a:r>
        </a:p>
        <a:p>
          <a:pPr algn="l"/>
          <a:r>
            <a:rPr lang="en-US" sz="1400" dirty="0" smtClean="0"/>
            <a:t>Support Vector.</a:t>
          </a:r>
        </a:p>
        <a:p>
          <a:pPr algn="l"/>
          <a:r>
            <a:rPr lang="en-US" sz="1400" dirty="0" smtClean="0"/>
            <a:t>Bagging </a:t>
          </a:r>
          <a:r>
            <a:rPr lang="en-US" sz="1400" dirty="0" err="1" smtClean="0"/>
            <a:t>Regressor</a:t>
          </a:r>
          <a:endParaRPr lang="en-US" sz="1400" dirty="0" smtClean="0"/>
        </a:p>
        <a:p>
          <a:pPr algn="l"/>
          <a:r>
            <a:rPr lang="en-US" sz="1400" dirty="0" err="1" smtClean="0"/>
            <a:t>Ada</a:t>
          </a:r>
          <a:r>
            <a:rPr lang="en-US" sz="1400" dirty="0" smtClean="0"/>
            <a:t> Boosting</a:t>
          </a:r>
        </a:p>
        <a:p>
          <a:pPr algn="l"/>
          <a:r>
            <a:rPr lang="en-US" sz="1400" dirty="0" smtClean="0"/>
            <a:t>Gradient Boosting</a:t>
          </a:r>
          <a:endParaRPr lang="en-US" sz="1400" dirty="0">
            <a:solidFill>
              <a:srgbClr val="FFFF00"/>
            </a:solidFill>
          </a:endParaRPr>
        </a:p>
      </dgm:t>
    </dgm:pt>
    <dgm:pt modelId="{C256DEF5-FE71-4358-9031-07F906D8A38F}" type="parTrans" cxnId="{5A14A044-7C26-4530-B673-377B0543E29F}">
      <dgm:prSet/>
      <dgm:spPr/>
      <dgm:t>
        <a:bodyPr/>
        <a:lstStyle/>
        <a:p>
          <a:endParaRPr lang="en-US"/>
        </a:p>
      </dgm:t>
    </dgm:pt>
    <dgm:pt modelId="{E95E65C7-FB9C-4621-A9CE-F1AD94BEDFCB}" type="sibTrans" cxnId="{5A14A044-7C26-4530-B673-377B0543E29F}">
      <dgm:prSet/>
      <dgm:spPr/>
      <dgm:t>
        <a:bodyPr/>
        <a:lstStyle/>
        <a:p>
          <a:endParaRPr lang="en-US"/>
        </a:p>
      </dgm:t>
    </dgm:pt>
    <dgm:pt modelId="{594009CB-DBE3-4FED-80D3-2065107EB536}">
      <dgm:prSet phldrT="[Text]" custT="1"/>
      <dgm:spPr/>
      <dgm:t>
        <a:bodyPr/>
        <a:lstStyle/>
        <a:p>
          <a:pPr algn="l"/>
          <a:r>
            <a:rPr lang="en-US" sz="2400" dirty="0" smtClean="0">
              <a:solidFill>
                <a:srgbClr val="FFFF00"/>
              </a:solidFill>
            </a:rPr>
            <a:t>Metrics</a:t>
          </a:r>
        </a:p>
        <a:p>
          <a:pPr algn="l"/>
          <a:r>
            <a:rPr lang="en-US" sz="1600" dirty="0" smtClean="0">
              <a:solidFill>
                <a:schemeClr val="bg1"/>
              </a:solidFill>
            </a:rPr>
            <a:t>R2</a:t>
          </a:r>
        </a:p>
        <a:p>
          <a:pPr algn="l"/>
          <a:r>
            <a:rPr lang="en-US" sz="1600" dirty="0" smtClean="0">
              <a:solidFill>
                <a:schemeClr val="bg1"/>
              </a:solidFill>
            </a:rPr>
            <a:t>RMSE</a:t>
          </a:r>
        </a:p>
        <a:p>
          <a:pPr algn="l"/>
          <a:r>
            <a:rPr lang="en-US" sz="1600" dirty="0" smtClean="0">
              <a:solidFill>
                <a:schemeClr val="bg1"/>
              </a:solidFill>
            </a:rPr>
            <a:t>MAE</a:t>
          </a:r>
          <a:endParaRPr lang="en-US" sz="2800" dirty="0">
            <a:solidFill>
              <a:schemeClr val="bg1"/>
            </a:solidFill>
          </a:endParaRPr>
        </a:p>
      </dgm:t>
    </dgm:pt>
    <dgm:pt modelId="{A1A05EC1-ED46-445F-BCBD-08CE385633F2}" type="parTrans" cxnId="{FDB109BB-174C-480F-9EDB-A455D02201DC}">
      <dgm:prSet/>
      <dgm:spPr/>
      <dgm:t>
        <a:bodyPr/>
        <a:lstStyle/>
        <a:p>
          <a:endParaRPr lang="en-US"/>
        </a:p>
      </dgm:t>
    </dgm:pt>
    <dgm:pt modelId="{96B2AA76-5409-4746-9EEF-10C35AA989E3}" type="sibTrans" cxnId="{FDB109BB-174C-480F-9EDB-A455D02201DC}">
      <dgm:prSet/>
      <dgm:spPr/>
      <dgm:t>
        <a:bodyPr/>
        <a:lstStyle/>
        <a:p>
          <a:endParaRPr lang="en-US"/>
        </a:p>
      </dgm:t>
    </dgm:pt>
    <dgm:pt modelId="{3A05E18A-EAB3-4E2E-9DAF-16BB9E9043FE}">
      <dgm:prSet phldrT="[Text]" custT="1"/>
      <dgm:spPr/>
      <dgm:t>
        <a:bodyPr/>
        <a:lstStyle/>
        <a:p>
          <a:pPr algn="ctr"/>
          <a:r>
            <a:rPr lang="en-US" sz="2400" b="1" dirty="0" smtClean="0">
              <a:solidFill>
                <a:srgbClr val="FFFF00"/>
              </a:solidFill>
            </a:rPr>
            <a:t>EDA</a:t>
          </a:r>
          <a:endParaRPr lang="en-US" sz="1100" b="1" dirty="0" smtClean="0">
            <a:solidFill>
              <a:srgbClr val="FFFF00"/>
            </a:solidFill>
          </a:endParaRPr>
        </a:p>
        <a:p>
          <a:pPr algn="l"/>
          <a:r>
            <a:rPr lang="en-US" sz="1400" dirty="0" err="1" smtClean="0"/>
            <a:t>Uni</a:t>
          </a:r>
          <a:r>
            <a:rPr lang="en-US" sz="1400" dirty="0" smtClean="0"/>
            <a:t> </a:t>
          </a:r>
          <a:r>
            <a:rPr lang="en-US" sz="1400" dirty="0" err="1" smtClean="0"/>
            <a:t>variate</a:t>
          </a:r>
          <a:endParaRPr lang="en-US" sz="1400" dirty="0" smtClean="0"/>
        </a:p>
        <a:p>
          <a:pPr algn="l"/>
          <a:r>
            <a:rPr lang="en-US" sz="1400" dirty="0" smtClean="0"/>
            <a:t>Bi </a:t>
          </a:r>
          <a:r>
            <a:rPr lang="en-US" sz="1400" dirty="0" err="1" smtClean="0"/>
            <a:t>variate</a:t>
          </a:r>
          <a:endParaRPr lang="en-US" sz="1400" dirty="0" smtClean="0"/>
        </a:p>
        <a:p>
          <a:pPr algn="l"/>
          <a:r>
            <a:rPr lang="en-US" sz="1400" dirty="0" smtClean="0"/>
            <a:t>Multivariate Analysis</a:t>
          </a:r>
        </a:p>
      </dgm:t>
    </dgm:pt>
    <dgm:pt modelId="{7D3E0F3A-06FE-48F9-841A-55EAF5F5025C}" type="parTrans" cxnId="{5FA640B3-2E9C-431F-8536-CA8B75BCC05C}">
      <dgm:prSet/>
      <dgm:spPr/>
      <dgm:t>
        <a:bodyPr/>
        <a:lstStyle/>
        <a:p>
          <a:endParaRPr lang="en-US"/>
        </a:p>
      </dgm:t>
    </dgm:pt>
    <dgm:pt modelId="{16D06F93-16F3-4DA3-B8BC-5F7F595A768A}" type="sibTrans" cxnId="{5FA640B3-2E9C-431F-8536-CA8B75BCC05C}">
      <dgm:prSet/>
      <dgm:spPr/>
      <dgm:t>
        <a:bodyPr/>
        <a:lstStyle/>
        <a:p>
          <a:endParaRPr lang="en-US"/>
        </a:p>
      </dgm:t>
    </dgm:pt>
    <dgm:pt modelId="{871B6D93-CF5E-48BF-B298-EA1FE6597F4E}" type="pres">
      <dgm:prSet presAssocID="{6536779C-CE85-4B6A-9801-FE8AF03F6DD6}" presName="diagram" presStyleCnt="0">
        <dgm:presLayoutVars>
          <dgm:dir/>
          <dgm:resizeHandles val="exact"/>
        </dgm:presLayoutVars>
      </dgm:prSet>
      <dgm:spPr/>
      <dgm:t>
        <a:bodyPr/>
        <a:lstStyle/>
        <a:p>
          <a:endParaRPr lang="en-US"/>
        </a:p>
      </dgm:t>
    </dgm:pt>
    <dgm:pt modelId="{FCAAED48-D07C-41E2-A007-62EE810AC67B}" type="pres">
      <dgm:prSet presAssocID="{71A1F0EE-A811-4810-BF95-7122D0EDA36B}" presName="node" presStyleLbl="node1" presStyleIdx="0" presStyleCnt="6" custScaleX="254385" custScaleY="314354" custLinFactNeighborX="-104" custLinFactNeighborY="1498">
        <dgm:presLayoutVars>
          <dgm:bulletEnabled val="1"/>
        </dgm:presLayoutVars>
      </dgm:prSet>
      <dgm:spPr/>
      <dgm:t>
        <a:bodyPr/>
        <a:lstStyle/>
        <a:p>
          <a:endParaRPr lang="en-US"/>
        </a:p>
      </dgm:t>
    </dgm:pt>
    <dgm:pt modelId="{9514AD1A-515E-40AC-B23C-C1CBC1CCDF29}" type="pres">
      <dgm:prSet presAssocID="{EC383FAD-9F15-4AED-94B6-3F7B7D7A7561}" presName="sibTrans" presStyleLbl="sibTrans2D1" presStyleIdx="0" presStyleCnt="5"/>
      <dgm:spPr/>
      <dgm:t>
        <a:bodyPr/>
        <a:lstStyle/>
        <a:p>
          <a:endParaRPr lang="en-US"/>
        </a:p>
      </dgm:t>
    </dgm:pt>
    <dgm:pt modelId="{92FA8781-3DA7-4CE4-8A3E-277BB838F065}" type="pres">
      <dgm:prSet presAssocID="{EC383FAD-9F15-4AED-94B6-3F7B7D7A7561}" presName="connectorText" presStyleLbl="sibTrans2D1" presStyleIdx="0" presStyleCnt="5"/>
      <dgm:spPr/>
      <dgm:t>
        <a:bodyPr/>
        <a:lstStyle/>
        <a:p>
          <a:endParaRPr lang="en-US"/>
        </a:p>
      </dgm:t>
    </dgm:pt>
    <dgm:pt modelId="{51A25AD9-1B93-4615-B386-C935D329C2E0}" type="pres">
      <dgm:prSet presAssocID="{3A05E18A-EAB3-4E2E-9DAF-16BB9E9043FE}" presName="node" presStyleLbl="node1" presStyleIdx="1" presStyleCnt="6" custScaleX="197229" custScaleY="396691" custLinFactNeighborX="5680" custLinFactNeighborY="-16318">
        <dgm:presLayoutVars>
          <dgm:bulletEnabled val="1"/>
        </dgm:presLayoutVars>
      </dgm:prSet>
      <dgm:spPr/>
      <dgm:t>
        <a:bodyPr/>
        <a:lstStyle/>
        <a:p>
          <a:endParaRPr lang="en-US"/>
        </a:p>
      </dgm:t>
    </dgm:pt>
    <dgm:pt modelId="{81B8A463-C5E7-4660-AB24-60B2E2A1440E}" type="pres">
      <dgm:prSet presAssocID="{16D06F93-16F3-4DA3-B8BC-5F7F595A768A}" presName="sibTrans" presStyleLbl="sibTrans2D1" presStyleIdx="1" presStyleCnt="5"/>
      <dgm:spPr/>
      <dgm:t>
        <a:bodyPr/>
        <a:lstStyle/>
        <a:p>
          <a:endParaRPr lang="en-US"/>
        </a:p>
      </dgm:t>
    </dgm:pt>
    <dgm:pt modelId="{7A8C459E-19FE-45CE-B3C4-50531311E45F}" type="pres">
      <dgm:prSet presAssocID="{16D06F93-16F3-4DA3-B8BC-5F7F595A768A}" presName="connectorText" presStyleLbl="sibTrans2D1" presStyleIdx="1" presStyleCnt="5"/>
      <dgm:spPr/>
      <dgm:t>
        <a:bodyPr/>
        <a:lstStyle/>
        <a:p>
          <a:endParaRPr lang="en-US"/>
        </a:p>
      </dgm:t>
    </dgm:pt>
    <dgm:pt modelId="{D6FEF648-D60C-4CCD-BE26-2E753D74AB47}" type="pres">
      <dgm:prSet presAssocID="{98C246E9-BEEF-448C-9F92-98188F141136}" presName="node" presStyleLbl="node1" presStyleIdx="2" presStyleCnt="6" custScaleX="222091" custScaleY="437343">
        <dgm:presLayoutVars>
          <dgm:bulletEnabled val="1"/>
        </dgm:presLayoutVars>
      </dgm:prSet>
      <dgm:spPr/>
      <dgm:t>
        <a:bodyPr/>
        <a:lstStyle/>
        <a:p>
          <a:endParaRPr lang="en-US"/>
        </a:p>
      </dgm:t>
    </dgm:pt>
    <dgm:pt modelId="{11D7F754-5F5A-49A2-BD1E-56511F73AFCE}" type="pres">
      <dgm:prSet presAssocID="{1F8CBB7E-9E1D-406D-B4F2-28072AFD375D}" presName="sibTrans" presStyleLbl="sibTrans2D1" presStyleIdx="2" presStyleCnt="5"/>
      <dgm:spPr/>
      <dgm:t>
        <a:bodyPr/>
        <a:lstStyle/>
        <a:p>
          <a:endParaRPr lang="en-US"/>
        </a:p>
      </dgm:t>
    </dgm:pt>
    <dgm:pt modelId="{EB534B1B-047C-44A7-834A-1C6A59E8E962}" type="pres">
      <dgm:prSet presAssocID="{1F8CBB7E-9E1D-406D-B4F2-28072AFD375D}" presName="connectorText" presStyleLbl="sibTrans2D1" presStyleIdx="2" presStyleCnt="5"/>
      <dgm:spPr/>
      <dgm:t>
        <a:bodyPr/>
        <a:lstStyle/>
        <a:p>
          <a:endParaRPr lang="en-US"/>
        </a:p>
      </dgm:t>
    </dgm:pt>
    <dgm:pt modelId="{C362A671-0758-4D0E-8ABD-F41084AC1B91}" type="pres">
      <dgm:prSet presAssocID="{E4B59DE1-DC66-4315-971C-EED71A47110A}" presName="node" presStyleLbl="node1" presStyleIdx="3" presStyleCnt="6" custScaleX="369937" custScaleY="965494" custLinFactNeighborX="2329" custLinFactNeighborY="-18890">
        <dgm:presLayoutVars>
          <dgm:bulletEnabled val="1"/>
        </dgm:presLayoutVars>
      </dgm:prSet>
      <dgm:spPr/>
      <dgm:t>
        <a:bodyPr/>
        <a:lstStyle/>
        <a:p>
          <a:endParaRPr lang="en-US"/>
        </a:p>
      </dgm:t>
    </dgm:pt>
    <dgm:pt modelId="{23FC787B-13DD-478E-A725-252968150E0C}" type="pres">
      <dgm:prSet presAssocID="{73F414EA-E2E2-4E00-A19F-F6B66BDE1C83}" presName="sibTrans" presStyleLbl="sibTrans2D1" presStyleIdx="3" presStyleCnt="5"/>
      <dgm:spPr/>
      <dgm:t>
        <a:bodyPr/>
        <a:lstStyle/>
        <a:p>
          <a:endParaRPr lang="en-US"/>
        </a:p>
      </dgm:t>
    </dgm:pt>
    <dgm:pt modelId="{9E5FDDFA-E873-4783-8B38-4ACBADDE82D4}" type="pres">
      <dgm:prSet presAssocID="{73F414EA-E2E2-4E00-A19F-F6B66BDE1C83}" presName="connectorText" presStyleLbl="sibTrans2D1" presStyleIdx="3" presStyleCnt="5"/>
      <dgm:spPr/>
      <dgm:t>
        <a:bodyPr/>
        <a:lstStyle/>
        <a:p>
          <a:endParaRPr lang="en-US"/>
        </a:p>
      </dgm:t>
    </dgm:pt>
    <dgm:pt modelId="{16193E04-3720-496F-93D0-CAA7AB9BE807}" type="pres">
      <dgm:prSet presAssocID="{D6D4D8A4-17C5-4F62-BFD7-63D668EEF862}" presName="node" presStyleLbl="node1" presStyleIdx="4" presStyleCnt="6" custScaleX="266337" custScaleY="846673" custLinFactNeighborX="-4484" custLinFactNeighborY="2491">
        <dgm:presLayoutVars>
          <dgm:bulletEnabled val="1"/>
        </dgm:presLayoutVars>
      </dgm:prSet>
      <dgm:spPr/>
      <dgm:t>
        <a:bodyPr/>
        <a:lstStyle/>
        <a:p>
          <a:endParaRPr lang="en-US"/>
        </a:p>
      </dgm:t>
    </dgm:pt>
    <dgm:pt modelId="{FD737786-2817-494F-844B-9CD6F199BE92}" type="pres">
      <dgm:prSet presAssocID="{E95E65C7-FB9C-4621-A9CE-F1AD94BEDFCB}" presName="sibTrans" presStyleLbl="sibTrans2D1" presStyleIdx="4" presStyleCnt="5"/>
      <dgm:spPr/>
      <dgm:t>
        <a:bodyPr/>
        <a:lstStyle/>
        <a:p>
          <a:endParaRPr lang="en-US"/>
        </a:p>
      </dgm:t>
    </dgm:pt>
    <dgm:pt modelId="{6DBFFB24-4A9E-4228-AE4B-25598A5FC412}" type="pres">
      <dgm:prSet presAssocID="{E95E65C7-FB9C-4621-A9CE-F1AD94BEDFCB}" presName="connectorText" presStyleLbl="sibTrans2D1" presStyleIdx="4" presStyleCnt="5"/>
      <dgm:spPr/>
      <dgm:t>
        <a:bodyPr/>
        <a:lstStyle/>
        <a:p>
          <a:endParaRPr lang="en-US"/>
        </a:p>
      </dgm:t>
    </dgm:pt>
    <dgm:pt modelId="{ACCD49C5-E59C-42B3-ABF4-57DE6E414809}" type="pres">
      <dgm:prSet presAssocID="{594009CB-DBE3-4FED-80D3-2065107EB536}" presName="node" presStyleLbl="node1" presStyleIdx="5" presStyleCnt="6" custScaleX="207807" custScaleY="422601">
        <dgm:presLayoutVars>
          <dgm:bulletEnabled val="1"/>
        </dgm:presLayoutVars>
      </dgm:prSet>
      <dgm:spPr/>
      <dgm:t>
        <a:bodyPr/>
        <a:lstStyle/>
        <a:p>
          <a:endParaRPr lang="en-US"/>
        </a:p>
      </dgm:t>
    </dgm:pt>
  </dgm:ptLst>
  <dgm:cxnLst>
    <dgm:cxn modelId="{7C37FCF6-B2C8-4E5E-89AB-AD512A6A85FC}" type="presOf" srcId="{3A05E18A-EAB3-4E2E-9DAF-16BB9E9043FE}" destId="{51A25AD9-1B93-4615-B386-C935D329C2E0}" srcOrd="0" destOrd="0" presId="urn:microsoft.com/office/officeart/2005/8/layout/process5"/>
    <dgm:cxn modelId="{A204CF6A-520E-4CBB-ADC5-E5A913A272EB}" type="presOf" srcId="{EC383FAD-9F15-4AED-94B6-3F7B7D7A7561}" destId="{92FA8781-3DA7-4CE4-8A3E-277BB838F065}" srcOrd="1" destOrd="0" presId="urn:microsoft.com/office/officeart/2005/8/layout/process5"/>
    <dgm:cxn modelId="{8A35BEBC-0A26-45D3-AC70-2A7EEF00B65C}" type="presOf" srcId="{16D06F93-16F3-4DA3-B8BC-5F7F595A768A}" destId="{7A8C459E-19FE-45CE-B3C4-50531311E45F}" srcOrd="1" destOrd="0" presId="urn:microsoft.com/office/officeart/2005/8/layout/process5"/>
    <dgm:cxn modelId="{ABCBCB98-FF8D-4F39-85C1-139B3048808A}" type="presOf" srcId="{E95E65C7-FB9C-4621-A9CE-F1AD94BEDFCB}" destId="{6DBFFB24-4A9E-4228-AE4B-25598A5FC412}" srcOrd="1" destOrd="0" presId="urn:microsoft.com/office/officeart/2005/8/layout/process5"/>
    <dgm:cxn modelId="{CF77F8E4-B758-414B-8C6B-F47E7C2315BC}" srcId="{6536779C-CE85-4B6A-9801-FE8AF03F6DD6}" destId="{98C246E9-BEEF-448C-9F92-98188F141136}" srcOrd="2" destOrd="0" parTransId="{8BF66C33-C470-4B72-B925-DCF421721DE2}" sibTransId="{1F8CBB7E-9E1D-406D-B4F2-28072AFD375D}"/>
    <dgm:cxn modelId="{FDB109BB-174C-480F-9EDB-A455D02201DC}" srcId="{6536779C-CE85-4B6A-9801-FE8AF03F6DD6}" destId="{594009CB-DBE3-4FED-80D3-2065107EB536}" srcOrd="5" destOrd="0" parTransId="{A1A05EC1-ED46-445F-BCBD-08CE385633F2}" sibTransId="{96B2AA76-5409-4746-9EEF-10C35AA989E3}"/>
    <dgm:cxn modelId="{B394D111-B8C0-4D13-B019-CCF096651ED0}" type="presOf" srcId="{1F8CBB7E-9E1D-406D-B4F2-28072AFD375D}" destId="{EB534B1B-047C-44A7-834A-1C6A59E8E962}" srcOrd="1" destOrd="0" presId="urn:microsoft.com/office/officeart/2005/8/layout/process5"/>
    <dgm:cxn modelId="{D81AD7D0-CF21-4780-962A-AAB841B212D5}" type="presOf" srcId="{73F414EA-E2E2-4E00-A19F-F6B66BDE1C83}" destId="{9E5FDDFA-E873-4783-8B38-4ACBADDE82D4}" srcOrd="1" destOrd="0" presId="urn:microsoft.com/office/officeart/2005/8/layout/process5"/>
    <dgm:cxn modelId="{27037E7F-7ED8-4932-A57A-D37F27EAC7B1}" type="presOf" srcId="{E95E65C7-FB9C-4621-A9CE-F1AD94BEDFCB}" destId="{FD737786-2817-494F-844B-9CD6F199BE92}" srcOrd="0" destOrd="0" presId="urn:microsoft.com/office/officeart/2005/8/layout/process5"/>
    <dgm:cxn modelId="{41250E0F-0A38-4A86-989C-3B924AF44587}" type="presOf" srcId="{71A1F0EE-A811-4810-BF95-7122D0EDA36B}" destId="{FCAAED48-D07C-41E2-A007-62EE810AC67B}" srcOrd="0" destOrd="0" presId="urn:microsoft.com/office/officeart/2005/8/layout/process5"/>
    <dgm:cxn modelId="{D44778AE-ED03-4AAD-B522-B3D58CAC26DC}" type="presOf" srcId="{1F8CBB7E-9E1D-406D-B4F2-28072AFD375D}" destId="{11D7F754-5F5A-49A2-BD1E-56511F73AFCE}" srcOrd="0" destOrd="0" presId="urn:microsoft.com/office/officeart/2005/8/layout/process5"/>
    <dgm:cxn modelId="{971B6E9D-A734-4D6A-9AC0-8497693CCD4F}" srcId="{6536779C-CE85-4B6A-9801-FE8AF03F6DD6}" destId="{71A1F0EE-A811-4810-BF95-7122D0EDA36B}" srcOrd="0" destOrd="0" parTransId="{50A45C15-89AD-4F82-BDCE-3C35D7FE83F8}" sibTransId="{EC383FAD-9F15-4AED-94B6-3F7B7D7A7561}"/>
    <dgm:cxn modelId="{4C82C3FD-9459-4C3B-949E-2112CA166CCD}" type="presOf" srcId="{73F414EA-E2E2-4E00-A19F-F6B66BDE1C83}" destId="{23FC787B-13DD-478E-A725-252968150E0C}" srcOrd="0" destOrd="0" presId="urn:microsoft.com/office/officeart/2005/8/layout/process5"/>
    <dgm:cxn modelId="{35BF2D29-6698-4BDE-9DA0-E047D7B5BBF5}" type="presOf" srcId="{594009CB-DBE3-4FED-80D3-2065107EB536}" destId="{ACCD49C5-E59C-42B3-ABF4-57DE6E414809}" srcOrd="0" destOrd="0" presId="urn:microsoft.com/office/officeart/2005/8/layout/process5"/>
    <dgm:cxn modelId="{5A14A044-7C26-4530-B673-377B0543E29F}" srcId="{6536779C-CE85-4B6A-9801-FE8AF03F6DD6}" destId="{D6D4D8A4-17C5-4F62-BFD7-63D668EEF862}" srcOrd="4" destOrd="0" parTransId="{C256DEF5-FE71-4358-9031-07F906D8A38F}" sibTransId="{E95E65C7-FB9C-4621-A9CE-F1AD94BEDFCB}"/>
    <dgm:cxn modelId="{06D0B82C-CD2D-4EC4-83A3-49506AECB657}" type="presOf" srcId="{16D06F93-16F3-4DA3-B8BC-5F7F595A768A}" destId="{81B8A463-C5E7-4660-AB24-60B2E2A1440E}" srcOrd="0" destOrd="0" presId="urn:microsoft.com/office/officeart/2005/8/layout/process5"/>
    <dgm:cxn modelId="{2D2E750E-8B11-4594-85BB-F5F4164994E4}" type="presOf" srcId="{98C246E9-BEEF-448C-9F92-98188F141136}" destId="{D6FEF648-D60C-4CCD-BE26-2E753D74AB47}" srcOrd="0" destOrd="0" presId="urn:microsoft.com/office/officeart/2005/8/layout/process5"/>
    <dgm:cxn modelId="{F708B146-CEE0-4C77-9AB3-A5D836F07E30}" type="presOf" srcId="{D6D4D8A4-17C5-4F62-BFD7-63D668EEF862}" destId="{16193E04-3720-496F-93D0-CAA7AB9BE807}" srcOrd="0" destOrd="0" presId="urn:microsoft.com/office/officeart/2005/8/layout/process5"/>
    <dgm:cxn modelId="{E803D21E-6E2E-4FC2-BF19-E8919BF36E50}" srcId="{6536779C-CE85-4B6A-9801-FE8AF03F6DD6}" destId="{E4B59DE1-DC66-4315-971C-EED71A47110A}" srcOrd="3" destOrd="0" parTransId="{1990A451-40CE-4F1A-9A53-0F24BDBF5197}" sibTransId="{73F414EA-E2E2-4E00-A19F-F6B66BDE1C83}"/>
    <dgm:cxn modelId="{65DA4763-26AA-4FEA-BF77-B771591A6F9E}" type="presOf" srcId="{EC383FAD-9F15-4AED-94B6-3F7B7D7A7561}" destId="{9514AD1A-515E-40AC-B23C-C1CBC1CCDF29}" srcOrd="0" destOrd="0" presId="urn:microsoft.com/office/officeart/2005/8/layout/process5"/>
    <dgm:cxn modelId="{3D0F64A9-336B-491C-8D6F-DE75188691F0}" type="presOf" srcId="{E4B59DE1-DC66-4315-971C-EED71A47110A}" destId="{C362A671-0758-4D0E-8ABD-F41084AC1B91}" srcOrd="0" destOrd="0" presId="urn:microsoft.com/office/officeart/2005/8/layout/process5"/>
    <dgm:cxn modelId="{5FA640B3-2E9C-431F-8536-CA8B75BCC05C}" srcId="{6536779C-CE85-4B6A-9801-FE8AF03F6DD6}" destId="{3A05E18A-EAB3-4E2E-9DAF-16BB9E9043FE}" srcOrd="1" destOrd="0" parTransId="{7D3E0F3A-06FE-48F9-841A-55EAF5F5025C}" sibTransId="{16D06F93-16F3-4DA3-B8BC-5F7F595A768A}"/>
    <dgm:cxn modelId="{66526873-9991-4091-AB09-DE793B81D8DE}" type="presOf" srcId="{6536779C-CE85-4B6A-9801-FE8AF03F6DD6}" destId="{871B6D93-CF5E-48BF-B298-EA1FE6597F4E}" srcOrd="0" destOrd="0" presId="urn:microsoft.com/office/officeart/2005/8/layout/process5"/>
    <dgm:cxn modelId="{33A904E3-1CD2-42F4-9375-610EA4DE75AA}" type="presParOf" srcId="{871B6D93-CF5E-48BF-B298-EA1FE6597F4E}" destId="{FCAAED48-D07C-41E2-A007-62EE810AC67B}" srcOrd="0" destOrd="0" presId="urn:microsoft.com/office/officeart/2005/8/layout/process5"/>
    <dgm:cxn modelId="{E7A82458-04C5-4AAD-937C-CAB66E451730}" type="presParOf" srcId="{871B6D93-CF5E-48BF-B298-EA1FE6597F4E}" destId="{9514AD1A-515E-40AC-B23C-C1CBC1CCDF29}" srcOrd="1" destOrd="0" presId="urn:microsoft.com/office/officeart/2005/8/layout/process5"/>
    <dgm:cxn modelId="{E62C8DE7-95BC-43AD-A8A7-C24851F96ABD}" type="presParOf" srcId="{9514AD1A-515E-40AC-B23C-C1CBC1CCDF29}" destId="{92FA8781-3DA7-4CE4-8A3E-277BB838F065}" srcOrd="0" destOrd="0" presId="urn:microsoft.com/office/officeart/2005/8/layout/process5"/>
    <dgm:cxn modelId="{19EBFC02-0BC4-498A-98E2-58E5F9E98033}" type="presParOf" srcId="{871B6D93-CF5E-48BF-B298-EA1FE6597F4E}" destId="{51A25AD9-1B93-4615-B386-C935D329C2E0}" srcOrd="2" destOrd="0" presId="urn:microsoft.com/office/officeart/2005/8/layout/process5"/>
    <dgm:cxn modelId="{09115E60-A8A2-4BCE-860D-0F9A22F3D78A}" type="presParOf" srcId="{871B6D93-CF5E-48BF-B298-EA1FE6597F4E}" destId="{81B8A463-C5E7-4660-AB24-60B2E2A1440E}" srcOrd="3" destOrd="0" presId="urn:microsoft.com/office/officeart/2005/8/layout/process5"/>
    <dgm:cxn modelId="{2D743A29-80CE-42C5-98D7-F939DA1FF4A4}" type="presParOf" srcId="{81B8A463-C5E7-4660-AB24-60B2E2A1440E}" destId="{7A8C459E-19FE-45CE-B3C4-50531311E45F}" srcOrd="0" destOrd="0" presId="urn:microsoft.com/office/officeart/2005/8/layout/process5"/>
    <dgm:cxn modelId="{A3D7FACC-F0D7-46A0-8D99-44991206E081}" type="presParOf" srcId="{871B6D93-CF5E-48BF-B298-EA1FE6597F4E}" destId="{D6FEF648-D60C-4CCD-BE26-2E753D74AB47}" srcOrd="4" destOrd="0" presId="urn:microsoft.com/office/officeart/2005/8/layout/process5"/>
    <dgm:cxn modelId="{FD343C8C-1C78-47A3-83D3-045EB0B2DA25}" type="presParOf" srcId="{871B6D93-CF5E-48BF-B298-EA1FE6597F4E}" destId="{11D7F754-5F5A-49A2-BD1E-56511F73AFCE}" srcOrd="5" destOrd="0" presId="urn:microsoft.com/office/officeart/2005/8/layout/process5"/>
    <dgm:cxn modelId="{F2ED6641-DBE1-469D-8D06-9AAA9FF94F8F}" type="presParOf" srcId="{11D7F754-5F5A-49A2-BD1E-56511F73AFCE}" destId="{EB534B1B-047C-44A7-834A-1C6A59E8E962}" srcOrd="0" destOrd="0" presId="urn:microsoft.com/office/officeart/2005/8/layout/process5"/>
    <dgm:cxn modelId="{023A4A3C-8E29-415D-98BE-20956B2C495D}" type="presParOf" srcId="{871B6D93-CF5E-48BF-B298-EA1FE6597F4E}" destId="{C362A671-0758-4D0E-8ABD-F41084AC1B91}" srcOrd="6" destOrd="0" presId="urn:microsoft.com/office/officeart/2005/8/layout/process5"/>
    <dgm:cxn modelId="{817A8AC1-01E6-4CA5-86DC-306007CF0007}" type="presParOf" srcId="{871B6D93-CF5E-48BF-B298-EA1FE6597F4E}" destId="{23FC787B-13DD-478E-A725-252968150E0C}" srcOrd="7" destOrd="0" presId="urn:microsoft.com/office/officeart/2005/8/layout/process5"/>
    <dgm:cxn modelId="{6FECE746-6D37-4D1C-A9C5-901F3F18010D}" type="presParOf" srcId="{23FC787B-13DD-478E-A725-252968150E0C}" destId="{9E5FDDFA-E873-4783-8B38-4ACBADDE82D4}" srcOrd="0" destOrd="0" presId="urn:microsoft.com/office/officeart/2005/8/layout/process5"/>
    <dgm:cxn modelId="{54FB3BB0-E529-491F-B1FB-AAB41556AB4E}" type="presParOf" srcId="{871B6D93-CF5E-48BF-B298-EA1FE6597F4E}" destId="{16193E04-3720-496F-93D0-CAA7AB9BE807}" srcOrd="8" destOrd="0" presId="urn:microsoft.com/office/officeart/2005/8/layout/process5"/>
    <dgm:cxn modelId="{9EAAFFCC-C2A9-47BD-ADB9-A4EDF1CB9E81}" type="presParOf" srcId="{871B6D93-CF5E-48BF-B298-EA1FE6597F4E}" destId="{FD737786-2817-494F-844B-9CD6F199BE92}" srcOrd="9" destOrd="0" presId="urn:microsoft.com/office/officeart/2005/8/layout/process5"/>
    <dgm:cxn modelId="{709F80F0-A9FB-44B6-9AC2-332851FD9A41}" type="presParOf" srcId="{FD737786-2817-494F-844B-9CD6F199BE92}" destId="{6DBFFB24-4A9E-4228-AE4B-25598A5FC412}" srcOrd="0" destOrd="0" presId="urn:microsoft.com/office/officeart/2005/8/layout/process5"/>
    <dgm:cxn modelId="{D82AC869-8564-4000-9A01-D65E5FEDB04C}" type="presParOf" srcId="{871B6D93-CF5E-48BF-B298-EA1FE6597F4E}" destId="{ACCD49C5-E59C-42B3-ABF4-57DE6E414809}" srcOrd="10"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AAED48-D07C-41E2-A007-62EE810AC67B}">
      <dsp:nvSpPr>
        <dsp:cNvPr id="0" name=""/>
        <dsp:cNvSpPr/>
      </dsp:nvSpPr>
      <dsp:spPr>
        <a:xfrm>
          <a:off x="3746" y="1746050"/>
          <a:ext cx="1577222" cy="11694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rgbClr val="FFFF00"/>
              </a:solidFill>
            </a:rPr>
            <a:t>Understanding Business problem &amp; Data extraction</a:t>
          </a:r>
        </a:p>
      </dsp:txBody>
      <dsp:txXfrm>
        <a:off x="3746" y="1746050"/>
        <a:ext cx="1577222" cy="1169423"/>
      </dsp:txXfrm>
    </dsp:sp>
    <dsp:sp modelId="{9514AD1A-515E-40AC-B23C-C1CBC1CCDF29}">
      <dsp:nvSpPr>
        <dsp:cNvPr id="0" name=""/>
        <dsp:cNvSpPr/>
      </dsp:nvSpPr>
      <dsp:spPr>
        <a:xfrm rot="21464763">
          <a:off x="1643361" y="2217422"/>
          <a:ext cx="150566" cy="153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21464763">
        <a:off x="1643361" y="2217422"/>
        <a:ext cx="150566" cy="153763"/>
      </dsp:txXfrm>
    </dsp:sp>
    <dsp:sp modelId="{51A25AD9-1B93-4615-B386-C935D329C2E0}">
      <dsp:nvSpPr>
        <dsp:cNvPr id="0" name=""/>
        <dsp:cNvSpPr/>
      </dsp:nvSpPr>
      <dsp:spPr>
        <a:xfrm>
          <a:off x="1864835" y="1526622"/>
          <a:ext cx="1222847" cy="1475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FF00"/>
              </a:solidFill>
            </a:rPr>
            <a:t>EDA</a:t>
          </a:r>
          <a:endParaRPr lang="en-US" sz="1100" b="1" kern="1200" dirty="0" smtClean="0">
            <a:solidFill>
              <a:srgbClr val="FFFF00"/>
            </a:solidFill>
          </a:endParaRPr>
        </a:p>
        <a:p>
          <a:pPr lvl="0" algn="l" defTabSz="1066800">
            <a:lnSpc>
              <a:spcPct val="90000"/>
            </a:lnSpc>
            <a:spcBef>
              <a:spcPct val="0"/>
            </a:spcBef>
            <a:spcAft>
              <a:spcPct val="35000"/>
            </a:spcAft>
          </a:pPr>
          <a:r>
            <a:rPr lang="en-US" sz="1400" kern="1200" dirty="0" err="1" smtClean="0"/>
            <a:t>Uni</a:t>
          </a:r>
          <a:r>
            <a:rPr lang="en-US" sz="1400" kern="1200" dirty="0" smtClean="0"/>
            <a:t> </a:t>
          </a:r>
          <a:r>
            <a:rPr lang="en-US" sz="1400" kern="1200" dirty="0" err="1" smtClean="0"/>
            <a:t>variate</a:t>
          </a:r>
          <a:endParaRPr lang="en-US" sz="1400" kern="1200" dirty="0" smtClean="0"/>
        </a:p>
        <a:p>
          <a:pPr lvl="0" algn="l" defTabSz="1066800">
            <a:lnSpc>
              <a:spcPct val="90000"/>
            </a:lnSpc>
            <a:spcBef>
              <a:spcPct val="0"/>
            </a:spcBef>
            <a:spcAft>
              <a:spcPct val="35000"/>
            </a:spcAft>
          </a:pPr>
          <a:r>
            <a:rPr lang="en-US" sz="1400" kern="1200" dirty="0" smtClean="0"/>
            <a:t>Bi </a:t>
          </a:r>
          <a:r>
            <a:rPr lang="en-US" sz="1400" kern="1200" dirty="0" err="1" smtClean="0"/>
            <a:t>variate</a:t>
          </a:r>
          <a:endParaRPr lang="en-US" sz="1400" kern="1200" dirty="0" smtClean="0"/>
        </a:p>
        <a:p>
          <a:pPr lvl="0" algn="l" defTabSz="1066800">
            <a:lnSpc>
              <a:spcPct val="90000"/>
            </a:lnSpc>
            <a:spcBef>
              <a:spcPct val="0"/>
            </a:spcBef>
            <a:spcAft>
              <a:spcPct val="35000"/>
            </a:spcAft>
          </a:pPr>
          <a:r>
            <a:rPr lang="en-US" sz="1400" kern="1200" dirty="0" smtClean="0"/>
            <a:t>Multivariate Analysis</a:t>
          </a:r>
        </a:p>
      </dsp:txBody>
      <dsp:txXfrm>
        <a:off x="1864835" y="1526622"/>
        <a:ext cx="1222847" cy="1475723"/>
      </dsp:txXfrm>
    </dsp:sp>
    <dsp:sp modelId="{81B8A463-C5E7-4660-AB24-60B2E2A1440E}">
      <dsp:nvSpPr>
        <dsp:cNvPr id="0" name=""/>
        <dsp:cNvSpPr/>
      </dsp:nvSpPr>
      <dsp:spPr>
        <a:xfrm rot="137881">
          <a:off x="3134451" y="2216280"/>
          <a:ext cx="112868" cy="153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137881">
        <a:off x="3134451" y="2216280"/>
        <a:ext cx="112868" cy="153763"/>
      </dsp:txXfrm>
    </dsp:sp>
    <dsp:sp modelId="{D6FEF648-D60C-4CCD-BE26-2E753D74AB47}">
      <dsp:nvSpPr>
        <dsp:cNvPr id="0" name=""/>
        <dsp:cNvSpPr/>
      </dsp:nvSpPr>
      <dsp:spPr>
        <a:xfrm>
          <a:off x="3300471" y="1511712"/>
          <a:ext cx="1376994" cy="16269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rgbClr val="FFFF00"/>
              </a:solidFill>
            </a:rPr>
            <a:t>Data Cleaning</a:t>
          </a:r>
        </a:p>
        <a:p>
          <a:pPr lvl="0" algn="l" defTabSz="1066800">
            <a:lnSpc>
              <a:spcPct val="90000"/>
            </a:lnSpc>
            <a:spcBef>
              <a:spcPct val="0"/>
            </a:spcBef>
            <a:spcAft>
              <a:spcPct val="35000"/>
            </a:spcAft>
          </a:pPr>
          <a:r>
            <a:rPr lang="en-US" sz="1400" kern="1200" dirty="0" smtClean="0"/>
            <a:t>Null Value Treatment</a:t>
          </a:r>
        </a:p>
        <a:p>
          <a:pPr lvl="0" algn="l" defTabSz="1066800">
            <a:lnSpc>
              <a:spcPct val="90000"/>
            </a:lnSpc>
            <a:spcBef>
              <a:spcPct val="0"/>
            </a:spcBef>
            <a:spcAft>
              <a:spcPct val="35000"/>
            </a:spcAft>
          </a:pPr>
          <a:r>
            <a:rPr lang="en-US" sz="1400" kern="1200" dirty="0" smtClean="0"/>
            <a:t>Outliers Treatment</a:t>
          </a:r>
          <a:endParaRPr lang="en-US" sz="1400" kern="1200" dirty="0"/>
        </a:p>
      </dsp:txBody>
      <dsp:txXfrm>
        <a:off x="3300471" y="1511712"/>
        <a:ext cx="1376994" cy="1626952"/>
      </dsp:txXfrm>
    </dsp:sp>
    <dsp:sp modelId="{11D7F754-5F5A-49A2-BD1E-56511F73AFCE}">
      <dsp:nvSpPr>
        <dsp:cNvPr id="0" name=""/>
        <dsp:cNvSpPr/>
      </dsp:nvSpPr>
      <dsp:spPr>
        <a:xfrm rot="21484884">
          <a:off x="4735165" y="2220979"/>
          <a:ext cx="139174" cy="153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21484884">
        <a:off x="4735165" y="2220979"/>
        <a:ext cx="139174" cy="153763"/>
      </dsp:txXfrm>
    </dsp:sp>
    <dsp:sp modelId="{C362A671-0758-4D0E-8ABD-F41084AC1B91}">
      <dsp:nvSpPr>
        <dsp:cNvPr id="0" name=""/>
        <dsp:cNvSpPr/>
      </dsp:nvSpPr>
      <dsp:spPr>
        <a:xfrm>
          <a:off x="4939912" y="459057"/>
          <a:ext cx="2293660" cy="35917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FFFF00"/>
              </a:solidFill>
            </a:rPr>
            <a:t>Data Preprocessing</a:t>
          </a:r>
        </a:p>
        <a:p>
          <a:pPr lvl="0" algn="l" defTabSz="1066800">
            <a:lnSpc>
              <a:spcPct val="90000"/>
            </a:lnSpc>
            <a:spcBef>
              <a:spcPct val="0"/>
            </a:spcBef>
            <a:spcAft>
              <a:spcPct val="35000"/>
            </a:spcAft>
          </a:pPr>
          <a:r>
            <a:rPr lang="en-US" sz="1400" kern="1200" dirty="0" smtClean="0">
              <a:solidFill>
                <a:schemeClr val="bg1"/>
              </a:solidFill>
            </a:rPr>
            <a:t>Label Encoding &amp; One hot Encoding</a:t>
          </a:r>
        </a:p>
        <a:p>
          <a:pPr lvl="0" algn="l" defTabSz="1066800">
            <a:lnSpc>
              <a:spcPct val="90000"/>
            </a:lnSpc>
            <a:spcBef>
              <a:spcPct val="0"/>
            </a:spcBef>
            <a:spcAft>
              <a:spcPct val="35000"/>
            </a:spcAft>
          </a:pPr>
          <a:r>
            <a:rPr lang="en-US" sz="1400" kern="1200" dirty="0" smtClean="0">
              <a:solidFill>
                <a:schemeClr val="bg1"/>
              </a:solidFill>
            </a:rPr>
            <a:t>Removal of Quasi Constant Features</a:t>
          </a:r>
        </a:p>
        <a:p>
          <a:pPr lvl="0" algn="l" defTabSz="1066800">
            <a:lnSpc>
              <a:spcPct val="90000"/>
            </a:lnSpc>
            <a:spcBef>
              <a:spcPct val="0"/>
            </a:spcBef>
            <a:spcAft>
              <a:spcPct val="35000"/>
            </a:spcAft>
          </a:pPr>
          <a:r>
            <a:rPr lang="en-US" sz="1400" kern="1200" dirty="0" smtClean="0">
              <a:solidFill>
                <a:schemeClr val="bg1"/>
              </a:solidFill>
            </a:rPr>
            <a:t>Removal  of duplicated features</a:t>
          </a:r>
        </a:p>
        <a:p>
          <a:pPr lvl="0" algn="l" defTabSz="1066800">
            <a:lnSpc>
              <a:spcPct val="90000"/>
            </a:lnSpc>
            <a:spcBef>
              <a:spcPct val="0"/>
            </a:spcBef>
            <a:spcAft>
              <a:spcPct val="35000"/>
            </a:spcAft>
          </a:pPr>
          <a:r>
            <a:rPr lang="en-US" sz="1400" kern="1200" dirty="0" smtClean="0">
              <a:solidFill>
                <a:schemeClr val="bg1"/>
              </a:solidFill>
            </a:rPr>
            <a:t>Removal of Highly correlated features</a:t>
          </a:r>
        </a:p>
        <a:p>
          <a:pPr lvl="0" algn="l" defTabSz="1066800">
            <a:lnSpc>
              <a:spcPct val="90000"/>
            </a:lnSpc>
            <a:spcBef>
              <a:spcPct val="0"/>
            </a:spcBef>
            <a:spcAft>
              <a:spcPct val="35000"/>
            </a:spcAft>
          </a:pPr>
          <a:r>
            <a:rPr lang="en-US" sz="1400" kern="1200" dirty="0" smtClean="0">
              <a:solidFill>
                <a:schemeClr val="bg1"/>
              </a:solidFill>
            </a:rPr>
            <a:t>PCA &amp; Normalization</a:t>
          </a:r>
        </a:p>
        <a:p>
          <a:pPr lvl="0" algn="ctr" defTabSz="1066800">
            <a:lnSpc>
              <a:spcPct val="90000"/>
            </a:lnSpc>
            <a:spcBef>
              <a:spcPct val="0"/>
            </a:spcBef>
            <a:spcAft>
              <a:spcPct val="35000"/>
            </a:spcAft>
          </a:pPr>
          <a:endParaRPr lang="en-US" sz="1400" kern="1200" dirty="0" smtClean="0">
            <a:solidFill>
              <a:srgbClr val="FFFF00"/>
            </a:solidFill>
          </a:endParaRPr>
        </a:p>
        <a:p>
          <a:pPr lvl="0" algn="ctr" defTabSz="1066800">
            <a:lnSpc>
              <a:spcPct val="90000"/>
            </a:lnSpc>
            <a:spcBef>
              <a:spcPct val="0"/>
            </a:spcBef>
            <a:spcAft>
              <a:spcPct val="35000"/>
            </a:spcAft>
          </a:pPr>
          <a:endParaRPr lang="en-US" sz="1400" kern="1200" dirty="0">
            <a:solidFill>
              <a:srgbClr val="FFFF00"/>
            </a:solidFill>
          </a:endParaRPr>
        </a:p>
      </dsp:txBody>
      <dsp:txXfrm>
        <a:off x="4939912" y="459057"/>
        <a:ext cx="2293660" cy="3591718"/>
      </dsp:txXfrm>
    </dsp:sp>
    <dsp:sp modelId="{23FC787B-13DD-478E-A725-252968150E0C}">
      <dsp:nvSpPr>
        <dsp:cNvPr id="0" name=""/>
        <dsp:cNvSpPr/>
      </dsp:nvSpPr>
      <dsp:spPr>
        <a:xfrm rot="125474">
          <a:off x="7278804" y="2223555"/>
          <a:ext cx="109127" cy="153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125474">
        <a:off x="7278804" y="2223555"/>
        <a:ext cx="109127" cy="153763"/>
      </dsp:txXfrm>
    </dsp:sp>
    <dsp:sp modelId="{16193E04-3720-496F-93D0-CAA7AB9BE807}">
      <dsp:nvSpPr>
        <dsp:cNvPr id="0" name=""/>
        <dsp:cNvSpPr/>
      </dsp:nvSpPr>
      <dsp:spPr>
        <a:xfrm>
          <a:off x="7439337" y="759608"/>
          <a:ext cx="1651326" cy="31496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FFFF00"/>
              </a:solidFill>
            </a:rPr>
            <a:t>Model Building</a:t>
          </a:r>
        </a:p>
        <a:p>
          <a:pPr lvl="0" algn="l" defTabSz="1066800">
            <a:lnSpc>
              <a:spcPct val="90000"/>
            </a:lnSpc>
            <a:spcBef>
              <a:spcPct val="0"/>
            </a:spcBef>
            <a:spcAft>
              <a:spcPct val="35000"/>
            </a:spcAft>
          </a:pPr>
          <a:r>
            <a:rPr lang="en-US" sz="1400" kern="1200" dirty="0" smtClean="0"/>
            <a:t>Linear Regression</a:t>
          </a:r>
        </a:p>
        <a:p>
          <a:pPr lvl="0" algn="l" defTabSz="1066800">
            <a:lnSpc>
              <a:spcPct val="90000"/>
            </a:lnSpc>
            <a:spcBef>
              <a:spcPct val="0"/>
            </a:spcBef>
            <a:spcAft>
              <a:spcPct val="35000"/>
            </a:spcAft>
          </a:pPr>
          <a:r>
            <a:rPr lang="en-US" sz="1400" kern="1200" dirty="0" smtClean="0"/>
            <a:t>Decision Tree</a:t>
          </a:r>
        </a:p>
        <a:p>
          <a:pPr lvl="0" algn="l" defTabSz="1066800">
            <a:lnSpc>
              <a:spcPct val="90000"/>
            </a:lnSpc>
            <a:spcBef>
              <a:spcPct val="0"/>
            </a:spcBef>
            <a:spcAft>
              <a:spcPct val="35000"/>
            </a:spcAft>
          </a:pPr>
          <a:r>
            <a:rPr lang="en-US" sz="1400" kern="1200" dirty="0" smtClean="0"/>
            <a:t>Random Forest</a:t>
          </a:r>
        </a:p>
        <a:p>
          <a:pPr lvl="0" algn="l" defTabSz="1066800">
            <a:lnSpc>
              <a:spcPct val="90000"/>
            </a:lnSpc>
            <a:spcBef>
              <a:spcPct val="0"/>
            </a:spcBef>
            <a:spcAft>
              <a:spcPct val="35000"/>
            </a:spcAft>
          </a:pPr>
          <a:r>
            <a:rPr lang="en-US" sz="1400" kern="1200" dirty="0" smtClean="0"/>
            <a:t>MLP </a:t>
          </a:r>
          <a:r>
            <a:rPr lang="en-US" sz="1400" kern="1200" dirty="0" err="1" smtClean="0"/>
            <a:t>Regressor</a:t>
          </a:r>
          <a:endParaRPr lang="en-US" sz="1400" kern="1200" dirty="0" smtClean="0"/>
        </a:p>
        <a:p>
          <a:pPr lvl="0" algn="l" defTabSz="1066800">
            <a:lnSpc>
              <a:spcPct val="90000"/>
            </a:lnSpc>
            <a:spcBef>
              <a:spcPct val="0"/>
            </a:spcBef>
            <a:spcAft>
              <a:spcPct val="35000"/>
            </a:spcAft>
          </a:pPr>
          <a:r>
            <a:rPr lang="en-US" sz="1400" kern="1200" dirty="0" smtClean="0"/>
            <a:t>Lasso Regression</a:t>
          </a:r>
        </a:p>
        <a:p>
          <a:pPr lvl="0" algn="l" defTabSz="1066800">
            <a:lnSpc>
              <a:spcPct val="90000"/>
            </a:lnSpc>
            <a:spcBef>
              <a:spcPct val="0"/>
            </a:spcBef>
            <a:spcAft>
              <a:spcPct val="35000"/>
            </a:spcAft>
          </a:pPr>
          <a:r>
            <a:rPr lang="en-US" sz="1400" kern="1200" dirty="0" smtClean="0"/>
            <a:t>Support Vector.</a:t>
          </a:r>
        </a:p>
        <a:p>
          <a:pPr lvl="0" algn="l" defTabSz="1066800">
            <a:lnSpc>
              <a:spcPct val="90000"/>
            </a:lnSpc>
            <a:spcBef>
              <a:spcPct val="0"/>
            </a:spcBef>
            <a:spcAft>
              <a:spcPct val="35000"/>
            </a:spcAft>
          </a:pPr>
          <a:r>
            <a:rPr lang="en-US" sz="1400" kern="1200" dirty="0" smtClean="0"/>
            <a:t>Bagging </a:t>
          </a:r>
          <a:r>
            <a:rPr lang="en-US" sz="1400" kern="1200" dirty="0" err="1" smtClean="0"/>
            <a:t>Regressor</a:t>
          </a:r>
          <a:endParaRPr lang="en-US" sz="1400" kern="1200" dirty="0" smtClean="0"/>
        </a:p>
        <a:p>
          <a:pPr lvl="0" algn="l" defTabSz="1066800">
            <a:lnSpc>
              <a:spcPct val="90000"/>
            </a:lnSpc>
            <a:spcBef>
              <a:spcPct val="0"/>
            </a:spcBef>
            <a:spcAft>
              <a:spcPct val="35000"/>
            </a:spcAft>
          </a:pPr>
          <a:r>
            <a:rPr lang="en-US" sz="1400" kern="1200" dirty="0" err="1" smtClean="0"/>
            <a:t>Ada</a:t>
          </a:r>
          <a:r>
            <a:rPr lang="en-US" sz="1400" kern="1200" dirty="0" smtClean="0"/>
            <a:t> Boosting</a:t>
          </a:r>
        </a:p>
        <a:p>
          <a:pPr lvl="0" algn="l" defTabSz="1066800">
            <a:lnSpc>
              <a:spcPct val="90000"/>
            </a:lnSpc>
            <a:spcBef>
              <a:spcPct val="0"/>
            </a:spcBef>
            <a:spcAft>
              <a:spcPct val="35000"/>
            </a:spcAft>
          </a:pPr>
          <a:r>
            <a:rPr lang="en-US" sz="1400" kern="1200" dirty="0" smtClean="0"/>
            <a:t>Gradient Boosting</a:t>
          </a:r>
          <a:endParaRPr lang="en-US" sz="1400" kern="1200" dirty="0">
            <a:solidFill>
              <a:srgbClr val="FFFF00"/>
            </a:solidFill>
          </a:endParaRPr>
        </a:p>
      </dsp:txBody>
      <dsp:txXfrm>
        <a:off x="7439337" y="759608"/>
        <a:ext cx="1651326" cy="3149694"/>
      </dsp:txXfrm>
    </dsp:sp>
    <dsp:sp modelId="{FD737786-2817-494F-844B-9CD6F199BE92}">
      <dsp:nvSpPr>
        <dsp:cNvPr id="0" name=""/>
        <dsp:cNvSpPr/>
      </dsp:nvSpPr>
      <dsp:spPr>
        <a:xfrm rot="21581751">
          <a:off x="9151340" y="2252481"/>
          <a:ext cx="146179" cy="1537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21581751">
        <a:off x="9151340" y="2252481"/>
        <a:ext cx="146179" cy="153763"/>
      </dsp:txXfrm>
    </dsp:sp>
    <dsp:sp modelId="{ACCD49C5-E59C-42B3-ABF4-57DE6E414809}">
      <dsp:nvSpPr>
        <dsp:cNvPr id="0" name=""/>
        <dsp:cNvSpPr/>
      </dsp:nvSpPr>
      <dsp:spPr>
        <a:xfrm>
          <a:off x="9366470" y="1539133"/>
          <a:ext cx="1288432" cy="1572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FFFF00"/>
              </a:solidFill>
            </a:rPr>
            <a:t>Metrics</a:t>
          </a:r>
        </a:p>
        <a:p>
          <a:pPr lvl="0" algn="l" defTabSz="1066800">
            <a:lnSpc>
              <a:spcPct val="90000"/>
            </a:lnSpc>
            <a:spcBef>
              <a:spcPct val="0"/>
            </a:spcBef>
            <a:spcAft>
              <a:spcPct val="35000"/>
            </a:spcAft>
          </a:pPr>
          <a:r>
            <a:rPr lang="en-US" sz="1600" kern="1200" dirty="0" smtClean="0">
              <a:solidFill>
                <a:schemeClr val="bg1"/>
              </a:solidFill>
            </a:rPr>
            <a:t>R2</a:t>
          </a:r>
        </a:p>
        <a:p>
          <a:pPr lvl="0" algn="l" defTabSz="1066800">
            <a:lnSpc>
              <a:spcPct val="90000"/>
            </a:lnSpc>
            <a:spcBef>
              <a:spcPct val="0"/>
            </a:spcBef>
            <a:spcAft>
              <a:spcPct val="35000"/>
            </a:spcAft>
          </a:pPr>
          <a:r>
            <a:rPr lang="en-US" sz="1600" kern="1200" dirty="0" smtClean="0">
              <a:solidFill>
                <a:schemeClr val="bg1"/>
              </a:solidFill>
            </a:rPr>
            <a:t>RMSE</a:t>
          </a:r>
        </a:p>
        <a:p>
          <a:pPr lvl="0" algn="l" defTabSz="1066800">
            <a:lnSpc>
              <a:spcPct val="90000"/>
            </a:lnSpc>
            <a:spcBef>
              <a:spcPct val="0"/>
            </a:spcBef>
            <a:spcAft>
              <a:spcPct val="35000"/>
            </a:spcAft>
          </a:pPr>
          <a:r>
            <a:rPr lang="en-US" sz="1600" kern="1200" dirty="0" smtClean="0">
              <a:solidFill>
                <a:schemeClr val="bg1"/>
              </a:solidFill>
            </a:rPr>
            <a:t>MAE</a:t>
          </a:r>
          <a:endParaRPr lang="en-US" sz="2800" kern="1200" dirty="0">
            <a:solidFill>
              <a:schemeClr val="bg1"/>
            </a:solidFill>
          </a:endParaRPr>
        </a:p>
      </dsp:txBody>
      <dsp:txXfrm>
        <a:off x="9366470" y="1539133"/>
        <a:ext cx="1288432" cy="15721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30C9555-C9B4-D94D-A6AC-7000721C11DA}"/>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41E0B8D3-9A29-B64E-B444-0F0A1CB16B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15229D4-3156-F845-AAA9-9F4AAF57EA97}"/>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xmlns=""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xmlns=""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xmlns=""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xmlns=""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xmlns=""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EED5707-B915-DA47-9178-0C1ABADB0FD6}"/>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a:extLst>
              <a:ext uri="{FF2B5EF4-FFF2-40B4-BE49-F238E27FC236}">
                <a16:creationId xmlns:a16="http://schemas.microsoft.com/office/drawing/2014/main" xmlns="" id="{D564392B-A7E4-D143-BD60-F9538421A8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5351E37-109A-B343-B780-F7233ACAF45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B85B392-C1F3-764E-9AA3-457044F124D7}"/>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a:extLst>
              <a:ext uri="{FF2B5EF4-FFF2-40B4-BE49-F238E27FC236}">
                <a16:creationId xmlns:a16="http://schemas.microsoft.com/office/drawing/2014/main" xmlns="" id="{8354A54A-FF07-7C48-999A-67D71B4B08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648022A-1337-0B44-AEA8-E4615BE3D78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7951898-E20A-7241-B4F6-77B54730E075}"/>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B1C5934C-A9FF-B24C-8179-DD4A08F838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362683F-F7E4-5848-A263-3A612EE6992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E755452-BB22-FC4D-B6DC-D4C0270D6C42}"/>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265DABA5-026E-9641-AAB0-00A2093D8B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38273DA-7F7F-9343-A113-D4F5DF98BB6C}"/>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1110168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9CFA407-11D9-5947-BBF3-D9FAD7D347D0}"/>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C8D7F927-7DAC-9341-842B-0FD264B3B9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125873C-CF74-1049-BA6C-9C81E0EE938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1933571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8C111-677A-4B0E-9E5F-9439C6968EB0}" type="datetimeFigureOut">
              <a:rPr lang="en-US" smtClean="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8575CF-DF97-4609-9CD8-F44B97C4B262}" type="slidenum">
              <a:rPr lang="en-US" smtClean="0"/>
              <a:pPr/>
              <a:t>‹#›</a:t>
            </a:fld>
            <a:endParaRPr lang="en-US" dirty="0"/>
          </a:p>
        </p:txBody>
      </p:sp>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FFDC9-3D54-674E-86E0-9C3C86728DA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B349ECF-C4D9-6E4A-840B-E852BB7D8AEE}"/>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FEFAB227-288D-904A-95BB-5BE988289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252B549-73B6-8C4B-B667-111ADF176B04}"/>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97FC7F5-0F77-CC4E-A7F3-E09E89CD3354}"/>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6" name="Footer Placeholder 5">
            <a:extLst>
              <a:ext uri="{FF2B5EF4-FFF2-40B4-BE49-F238E27FC236}">
                <a16:creationId xmlns:a16="http://schemas.microsoft.com/office/drawing/2014/main" xmlns="" id="{893B59C2-A178-754D-898A-11EDEB4AD5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5372E9B-7AC7-E942-A5A8-7CF1D9F2315B}"/>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E2947992-8148-4B4B-88CE-1BD94B6291A2}"/>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8" name="Footer Placeholder 7">
            <a:extLst>
              <a:ext uri="{FF2B5EF4-FFF2-40B4-BE49-F238E27FC236}">
                <a16:creationId xmlns:a16="http://schemas.microsoft.com/office/drawing/2014/main" xmlns="" id="{43778456-4CE9-8E47-A1D5-F506F16D89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8D1E0FB-33FF-614D-A183-66470F06D6B2}"/>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C14C53A-F68C-C543-B6B1-7918BAF3540B}"/>
              </a:ext>
            </a:extLst>
          </p:cNvPr>
          <p:cNvSpPr>
            <a:spLocks noGrp="1"/>
          </p:cNvSpPr>
          <p:nvPr>
            <p:ph type="dt" sz="half" idx="10"/>
          </p:nvPr>
        </p:nvSpPr>
        <p:spPr/>
        <p:txBody>
          <a:bodyPr/>
          <a:lstStyle/>
          <a:p>
            <a:fld id="{9A82BF8E-211B-9C43-825C-0671E50D7E39}" type="datetimeFigureOut">
              <a:rPr lang="en-US" smtClean="0"/>
              <a:pPr/>
              <a:t>5/10/2023</a:t>
            </a:fld>
            <a:endParaRPr lang="en-US" dirty="0"/>
          </a:p>
        </p:txBody>
      </p:sp>
      <p:sp>
        <p:nvSpPr>
          <p:cNvPr id="4" name="Footer Placeholder 3">
            <a:extLst>
              <a:ext uri="{FF2B5EF4-FFF2-40B4-BE49-F238E27FC236}">
                <a16:creationId xmlns:a16="http://schemas.microsoft.com/office/drawing/2014/main" xmlns="" id="{AA0ACA56-584B-8249-9BAB-AD5093169F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7822BB5-F0BF-C94C-BF58-AFC8229696EB}"/>
              </a:ext>
            </a:extLst>
          </p:cNvPr>
          <p:cNvSpPr>
            <a:spLocks noGrp="1"/>
          </p:cNvSpPr>
          <p:nvPr>
            <p:ph type="sldNum" sz="quarter" idx="12"/>
          </p:nvPr>
        </p:nvSpPr>
        <p:spPr/>
        <p:txBody>
          <a:body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xmlns=""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xmlns=""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pPr/>
              <a:t>5/10/2023</a:t>
            </a:fld>
            <a:endParaRPr lang="en-US" dirty="0"/>
          </a:p>
        </p:txBody>
      </p:sp>
      <p:sp>
        <p:nvSpPr>
          <p:cNvPr id="5" name="Footer Placeholder 4">
            <a:extLst>
              <a:ext uri="{FF2B5EF4-FFF2-40B4-BE49-F238E27FC236}">
                <a16:creationId xmlns:a16="http://schemas.microsoft.com/office/drawing/2014/main" xmlns=""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pPr/>
              <a:t>‹#›</a:t>
            </a:fld>
            <a:endParaRPr lang="en-US" dirty="0"/>
          </a:p>
        </p:txBody>
      </p:sp>
    </p:spTree>
    <p:extLst>
      <p:ext uri="{BB962C8B-B14F-4D97-AF65-F5344CB8AC3E}">
        <p14:creationId xmlns:p14="http://schemas.microsoft.com/office/powerpoint/2010/main" xmlns=""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pPr/>
              <a:t>5/10/2023</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xmlns="" id="{DF890AA6-3288-7A41-9F48-31D099259D5C}"/>
              </a:ext>
            </a:extLst>
          </p:cNvPr>
          <p:cNvSpPr txBox="1"/>
          <p:nvPr/>
        </p:nvSpPr>
        <p:spPr>
          <a:xfrm>
            <a:off x="282105" y="2367874"/>
            <a:ext cx="11160958" cy="1415772"/>
          </a:xfrm>
          <a:prstGeom prst="rect">
            <a:avLst/>
          </a:prstGeom>
          <a:noFill/>
        </p:spPr>
        <p:txBody>
          <a:bodyPr wrap="square" rtlCol="0">
            <a:spAutoFit/>
          </a:bodyPr>
          <a:lstStyle/>
          <a:p>
            <a:r>
              <a:rPr lang="en-US" sz="5300" b="1" dirty="0" smtClean="0">
                <a:solidFill>
                  <a:srgbClr val="0070C0"/>
                </a:solidFill>
                <a:latin typeface="Arial" panose="020B0604020202020204" pitchFamily="34" charset="0"/>
                <a:cs typeface="Arial" panose="020B0604020202020204" pitchFamily="34" charset="0"/>
              </a:rPr>
              <a:t>FMCG</a:t>
            </a:r>
            <a:r>
              <a:rPr lang="en-US" sz="5400" dirty="0" smtClean="0"/>
              <a:t> </a:t>
            </a:r>
            <a:r>
              <a:rPr lang="en-US" sz="5300" b="1" dirty="0" smtClean="0">
                <a:solidFill>
                  <a:srgbClr val="0070C0"/>
                </a:solidFill>
                <a:latin typeface="Arial" panose="020B0604020202020204" pitchFamily="34" charset="0"/>
                <a:cs typeface="Arial" panose="020B0604020202020204" pitchFamily="34" charset="0"/>
              </a:rPr>
              <a:t>Instant Noodles Business</a:t>
            </a:r>
          </a:p>
          <a:p>
            <a:r>
              <a:rPr lang="en-US" sz="3200" b="1" dirty="0" smtClean="0">
                <a:solidFill>
                  <a:srgbClr val="0070C0"/>
                </a:solidFill>
                <a:latin typeface="Arial" panose="020B0604020202020204" pitchFamily="34" charset="0"/>
                <a:cs typeface="Arial" panose="020B0604020202020204" pitchFamily="34" charset="0"/>
              </a:rPr>
              <a:t>						     Capstone </a:t>
            </a:r>
            <a:r>
              <a:rPr lang="en-US" sz="3200" b="1" dirty="0">
                <a:solidFill>
                  <a:srgbClr val="0070C0"/>
                </a:solidFill>
                <a:latin typeface="Arial" panose="020B0604020202020204" pitchFamily="34" charset="0"/>
                <a:cs typeface="Arial" panose="020B0604020202020204" pitchFamily="34" charset="0"/>
              </a:rPr>
              <a:t>Presentation</a:t>
            </a:r>
          </a:p>
        </p:txBody>
      </p:sp>
      <p:sp>
        <p:nvSpPr>
          <p:cNvPr id="3" name="TextBox 2">
            <a:extLst>
              <a:ext uri="{FF2B5EF4-FFF2-40B4-BE49-F238E27FC236}">
                <a16:creationId xmlns:a16="http://schemas.microsoft.com/office/drawing/2014/main" xmlns="" id="{5A740E41-0F8D-4151-979A-4270FBA95E57}"/>
              </a:ext>
            </a:extLst>
          </p:cNvPr>
          <p:cNvSpPr txBox="1"/>
          <p:nvPr/>
        </p:nvSpPr>
        <p:spPr>
          <a:xfrm>
            <a:off x="7310511" y="5786846"/>
            <a:ext cx="4881489" cy="646331"/>
          </a:xfrm>
          <a:prstGeom prst="rect">
            <a:avLst/>
          </a:prstGeom>
          <a:noFill/>
        </p:spPr>
        <p:txBody>
          <a:bodyPr wrap="square" rtlCol="0">
            <a:spAutoFit/>
          </a:bodyPr>
          <a:lstStyle/>
          <a:p>
            <a:endParaRPr lang="en-IN" dirty="0" smtClean="0"/>
          </a:p>
          <a:p>
            <a:r>
              <a:rPr lang="en-IN" dirty="0" smtClean="0"/>
              <a:t>		Presented By- </a:t>
            </a:r>
            <a:r>
              <a:rPr lang="en-IN" dirty="0" err="1" smtClean="0"/>
              <a:t>Jayashree</a:t>
            </a:r>
            <a:r>
              <a:rPr lang="en-IN" dirty="0" smtClean="0"/>
              <a:t> K</a:t>
            </a:r>
            <a:endParaRPr lang="en-IN" dirty="0"/>
          </a:p>
        </p:txBody>
      </p:sp>
    </p:spTree>
    <p:extLst>
      <p:ext uri="{BB962C8B-B14F-4D97-AF65-F5344CB8AC3E}">
        <p14:creationId xmlns:p14="http://schemas.microsoft.com/office/powerpoint/2010/main" xmlns=""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276463" y="920188"/>
            <a:ext cx="11157966" cy="707886"/>
          </a:xfrm>
          <a:prstGeom prst="rect">
            <a:avLst/>
          </a:prstGeom>
        </p:spPr>
        <p:txBody>
          <a:bodyPr wrap="square" anchor="t">
            <a:spAutoFit/>
          </a:bodyPr>
          <a:lstStyle/>
          <a:p>
            <a:r>
              <a:rPr lang="en-US" sz="4000" b="1" dirty="0" smtClean="0">
                <a:solidFill>
                  <a:srgbClr val="0070C0"/>
                </a:solidFill>
                <a:latin typeface="Arial" panose="020B0604020202020204" pitchFamily="34" charset="0"/>
                <a:cs typeface="Arial" panose="020B0604020202020204" pitchFamily="34" charset="0"/>
              </a:rPr>
              <a:t>Data Pre-Processing</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76462" y="1773985"/>
            <a:ext cx="10696338" cy="2862322"/>
          </a:xfrm>
          <a:prstGeom prst="rect">
            <a:avLst/>
          </a:prstGeom>
          <a:noFill/>
        </p:spPr>
        <p:txBody>
          <a:bodyPr wrap="square" rtlCol="0">
            <a:spAutoFit/>
          </a:bodyPr>
          <a:lstStyle/>
          <a:p>
            <a:pPr lvl="0">
              <a:buFont typeface="Wingdings" pitchFamily="2" charset="2"/>
              <a:buChar char="Ø"/>
            </a:pPr>
            <a:r>
              <a:rPr lang="en-US" dirty="0" smtClean="0"/>
              <a:t>Label Encoding &amp; One hot Encoding</a:t>
            </a:r>
          </a:p>
          <a:p>
            <a:pPr lvl="0">
              <a:buFont typeface="Wingdings" pitchFamily="2" charset="2"/>
              <a:buChar char="Ø"/>
            </a:pPr>
            <a:r>
              <a:rPr lang="en-US" dirty="0" smtClean="0"/>
              <a:t>Removed Quasi Constant Features</a:t>
            </a:r>
          </a:p>
          <a:p>
            <a:pPr lvl="0">
              <a:buFont typeface="Wingdings" pitchFamily="2" charset="2"/>
              <a:buChar char="Ø"/>
            </a:pPr>
            <a:r>
              <a:rPr lang="en-US" dirty="0" smtClean="0"/>
              <a:t>Removed duplicated features</a:t>
            </a:r>
          </a:p>
          <a:p>
            <a:pPr lvl="0">
              <a:buFont typeface="Wingdings" pitchFamily="2" charset="2"/>
              <a:buChar char="Ø"/>
            </a:pPr>
            <a:r>
              <a:rPr lang="en-US" dirty="0" smtClean="0"/>
              <a:t>Removal of Highly correlated features</a:t>
            </a:r>
          </a:p>
          <a:p>
            <a:pPr lvl="0">
              <a:buFont typeface="Wingdings" pitchFamily="2" charset="2"/>
              <a:buChar char="Ø"/>
            </a:pPr>
            <a:r>
              <a:rPr lang="en-US" dirty="0" smtClean="0"/>
              <a:t>Normalization – Yeojohnson gave best results</a:t>
            </a:r>
          </a:p>
          <a:p>
            <a:pPr lvl="0">
              <a:buFont typeface="Wingdings" pitchFamily="2" charset="2"/>
              <a:buChar char="Ø"/>
            </a:pPr>
            <a:r>
              <a:rPr lang="en-US" dirty="0" smtClean="0"/>
              <a:t>Scaling- Different scaling are used for better results- </a:t>
            </a:r>
            <a:r>
              <a:rPr lang="en-US" dirty="0" err="1" smtClean="0"/>
              <a:t>MaxAbs</a:t>
            </a:r>
            <a:r>
              <a:rPr lang="en-US" dirty="0" smtClean="0"/>
              <a:t> scaling gave best results among all</a:t>
            </a:r>
          </a:p>
          <a:p>
            <a:pPr lvl="0">
              <a:buFont typeface="Wingdings" pitchFamily="2" charset="2"/>
              <a:buChar char="Ø"/>
            </a:pPr>
            <a:r>
              <a:rPr lang="en-US" dirty="0" smtClean="0"/>
              <a:t>PCA on scaled data resulted with 99% of variance is explained by 22 components.</a:t>
            </a:r>
          </a:p>
          <a:p>
            <a:pPr lvl="0">
              <a:buFont typeface="Wingdings" pitchFamily="2" charset="2"/>
              <a:buChar char="Ø"/>
            </a:pPr>
            <a:r>
              <a:rPr lang="en-US" dirty="0" smtClean="0"/>
              <a:t>Clustering is performed using K-Means clustering with k-2.</a:t>
            </a:r>
          </a:p>
          <a:p>
            <a:pPr lvl="0">
              <a:buFont typeface="Wingdings" pitchFamily="2" charset="2"/>
              <a:buChar char="Ø"/>
            </a:pPr>
            <a:endParaRPr lang="en-US" dirty="0" smtClean="0"/>
          </a:p>
          <a:p>
            <a:pPr lvl="0">
              <a:buFont typeface="Wingdings" pitchFamily="2" charset="2"/>
              <a:buChar char="Ø"/>
            </a:pPr>
            <a:endParaRPr lang="en-US" dirty="0" smtClean="0"/>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522515" y="917294"/>
            <a:ext cx="8260914" cy="707886"/>
          </a:xfrm>
          <a:prstGeom prst="rect">
            <a:avLst/>
          </a:prstGeom>
        </p:spPr>
        <p:txBody>
          <a:bodyPr wrap="square" anchor="t">
            <a:spAutoFit/>
          </a:bodyPr>
          <a:lstStyle/>
          <a:p>
            <a:r>
              <a:rPr lang="en-US" sz="4000" b="1" dirty="0" smtClean="0">
                <a:solidFill>
                  <a:srgbClr val="0070C0"/>
                </a:solidFill>
                <a:latin typeface="Arial" panose="020B0604020202020204" pitchFamily="34" charset="0"/>
                <a:cs typeface="Arial" panose="020B0604020202020204" pitchFamily="34" charset="0"/>
              </a:rPr>
              <a:t>Model Building</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76462" y="1773986"/>
            <a:ext cx="10696338" cy="3847207"/>
          </a:xfrm>
          <a:prstGeom prst="rect">
            <a:avLst/>
          </a:prstGeom>
          <a:noFill/>
        </p:spPr>
        <p:txBody>
          <a:bodyPr wrap="square" rtlCol="0">
            <a:spAutoFit/>
          </a:bodyPr>
          <a:lstStyle/>
          <a:p>
            <a:pPr marL="514350" indent="-514350">
              <a:buFont typeface="Wingdings" pitchFamily="2" charset="2"/>
              <a:buChar char="§"/>
            </a:pPr>
            <a:r>
              <a:rPr lang="en-IN" dirty="0" smtClean="0"/>
              <a:t>Linear Regression is performed after treating if the linear regression assumptions are violated.</a:t>
            </a:r>
          </a:p>
          <a:p>
            <a:r>
              <a:rPr lang="en-IN" dirty="0" smtClean="0"/>
              <a:t>	Assumptions:</a:t>
            </a:r>
            <a:r>
              <a:rPr lang="en-US" dirty="0" smtClean="0"/>
              <a:t> </a:t>
            </a:r>
          </a:p>
          <a:p>
            <a:r>
              <a:rPr lang="en-US" dirty="0" smtClean="0"/>
              <a:t>	1. Independent and dependent variables are linearly related.</a:t>
            </a:r>
          </a:p>
          <a:p>
            <a:r>
              <a:rPr lang="en-US" dirty="0" smtClean="0"/>
              <a:t>	2. Residuals are independent</a:t>
            </a:r>
          </a:p>
          <a:p>
            <a:r>
              <a:rPr lang="en-US" dirty="0" smtClean="0"/>
              <a:t>	3. Equal variance of residuals</a:t>
            </a:r>
          </a:p>
          <a:p>
            <a:r>
              <a:rPr lang="en-US" dirty="0" smtClean="0"/>
              <a:t>	4. Residuals are normally distributed.</a:t>
            </a:r>
          </a:p>
          <a:p>
            <a:r>
              <a:rPr lang="en-US" dirty="0" smtClean="0"/>
              <a:t>	5. No or little multi-co linearity in independent variables.</a:t>
            </a:r>
          </a:p>
          <a:p>
            <a:endParaRPr lang="en-US" dirty="0" smtClean="0"/>
          </a:p>
          <a:p>
            <a:pPr>
              <a:buFont typeface="Wingdings" pitchFamily="2" charset="2"/>
              <a:buChar char="§"/>
            </a:pPr>
            <a:r>
              <a:rPr lang="en-US" dirty="0" smtClean="0"/>
              <a:t>  Different models are developed on the scaled data </a:t>
            </a:r>
          </a:p>
          <a:p>
            <a:pPr>
              <a:buFont typeface="Wingdings" pitchFamily="2" charset="2"/>
              <a:buChar char="§"/>
            </a:pPr>
            <a:r>
              <a:rPr lang="en-US" dirty="0" smtClean="0"/>
              <a:t>  Performed tuning </a:t>
            </a:r>
          </a:p>
          <a:p>
            <a:pPr>
              <a:buFont typeface="Wingdings" pitchFamily="2" charset="2"/>
              <a:buChar char="§"/>
            </a:pPr>
            <a:r>
              <a:rPr lang="en-US" dirty="0" smtClean="0"/>
              <a:t> Gradient boosting regression gave the best results even after tuning the parameters</a:t>
            </a:r>
          </a:p>
          <a:p>
            <a:pPr marL="342900" indent="-342900"/>
            <a:r>
              <a:rPr lang="en-US" dirty="0" smtClean="0"/>
              <a:t>  </a:t>
            </a:r>
          </a:p>
          <a:p>
            <a:pPr marL="514350" indent="-514350"/>
            <a:endParaRPr lang="en-IN" sz="2800" dirty="0"/>
          </a:p>
        </p:txBody>
      </p:sp>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535577" y="1123407"/>
            <a:ext cx="10267406" cy="4297680"/>
          </a:xfrm>
          <a:prstGeom prst="rect">
            <a:avLst/>
          </a:prstGeom>
          <a:noFill/>
          <a:ln w="9525">
            <a:noFill/>
            <a:miter lim="800000"/>
            <a:headEnd/>
            <a:tailEnd/>
          </a:ln>
        </p:spPr>
      </p:pic>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276463" y="920188"/>
            <a:ext cx="1115796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Insights </a:t>
            </a:r>
            <a:r>
              <a:rPr lang="en-US" sz="4000" b="1" dirty="0" smtClean="0">
                <a:solidFill>
                  <a:srgbClr val="0070C0"/>
                </a:solidFill>
                <a:latin typeface="Arial" panose="020B0604020202020204" pitchFamily="34" charset="0"/>
                <a:cs typeface="Arial" panose="020B0604020202020204" pitchFamily="34" charset="0"/>
              </a:rPr>
              <a:t>&amp; Recommendations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76462" y="1773986"/>
            <a:ext cx="10696338" cy="5632311"/>
          </a:xfrm>
          <a:prstGeom prst="rect">
            <a:avLst/>
          </a:prstGeom>
          <a:noFill/>
        </p:spPr>
        <p:txBody>
          <a:bodyPr wrap="square" rtlCol="0">
            <a:spAutoFit/>
          </a:bodyPr>
          <a:lstStyle/>
          <a:p>
            <a:pPr lvl="0">
              <a:buFont typeface="Wingdings" pitchFamily="2" charset="2"/>
              <a:buChar char="Ø"/>
            </a:pPr>
            <a:r>
              <a:rPr lang="en-US" dirty="0" smtClean="0"/>
              <a:t>Product </a:t>
            </a:r>
            <a:r>
              <a:rPr lang="en-US" dirty="0" smtClean="0"/>
              <a:t>Weight </a:t>
            </a:r>
            <a:r>
              <a:rPr lang="en-US" dirty="0" smtClean="0"/>
              <a:t>of Cluster0 is 19821 while for cluster1 is 23960 ,the retail shop counts for cluster0 is 4962 while for cluster1 its 4955.</a:t>
            </a:r>
          </a:p>
          <a:p>
            <a:pPr lvl="0">
              <a:buFont typeface="Wingdings" pitchFamily="2" charset="2"/>
              <a:buChar char="Ø"/>
            </a:pPr>
            <a:r>
              <a:rPr lang="en-US" dirty="0" smtClean="0"/>
              <a:t>For cluster 0 storage issues reported on an average is 15 while for cluster1 its 18</a:t>
            </a:r>
          </a:p>
          <a:p>
            <a:pPr lvl="0">
              <a:buFont typeface="Wingdings" pitchFamily="2" charset="2"/>
              <a:buChar char="Ø"/>
            </a:pPr>
            <a:r>
              <a:rPr lang="en-US" dirty="0" smtClean="0"/>
              <a:t>Most of warehouses in cluster0 are certified as C and in cluster1 its B+.</a:t>
            </a:r>
          </a:p>
          <a:p>
            <a:pPr>
              <a:buFont typeface="Wingdings" pitchFamily="2" charset="2"/>
              <a:buChar char="Ø"/>
            </a:pPr>
            <a:r>
              <a:rPr lang="en-US" dirty="0" smtClean="0"/>
              <a:t>Gradient boosting regression gave the best results even after tuning the parameters with 99.4% Accuracy on train data and 99.2 % on test.</a:t>
            </a:r>
          </a:p>
          <a:p>
            <a:pPr>
              <a:buFont typeface="Wingdings" pitchFamily="2" charset="2"/>
              <a:buChar char="Ø"/>
            </a:pPr>
            <a:r>
              <a:rPr lang="en-US" dirty="0" smtClean="0"/>
              <a:t>For both the clusters, warehouse storage issue in the last 1 year –variable has highest weight. </a:t>
            </a:r>
          </a:p>
          <a:p>
            <a:pPr>
              <a:buFont typeface="Wingdings" pitchFamily="2" charset="2"/>
              <a:buChar char="Ø"/>
            </a:pPr>
            <a:r>
              <a:rPr lang="en-US" dirty="0" smtClean="0"/>
              <a:t>As the number of storage issues increases, it increases the product weight as well which means when there is some storage issue, there will not be smooth delivery of products and it is not flexible to track and manage inventory at the particular place. In order to fulfill the demands in the area where the warehouse is established, more and more products need to be sent to the warehouse if there is storage issue.</a:t>
            </a:r>
          </a:p>
          <a:p>
            <a:pPr>
              <a:buFont typeface="Wingdings" pitchFamily="2" charset="2"/>
              <a:buChar char="Ø"/>
            </a:pPr>
            <a:r>
              <a:rPr lang="en-US" dirty="0" smtClean="0"/>
              <a:t> If storage issue is minimal, then it reduces the transportation costs, increases the flexibility of delivering the products and reduces the workers need</a:t>
            </a:r>
            <a:r>
              <a:rPr lang="en-US" dirty="0" smtClean="0"/>
              <a:t>. It </a:t>
            </a:r>
            <a:r>
              <a:rPr lang="en-US" dirty="0" smtClean="0"/>
              <a:t>also helps for proper managing of inventory.</a:t>
            </a:r>
          </a:p>
          <a:p>
            <a:pPr>
              <a:buFont typeface="Wingdings" pitchFamily="2" charset="2"/>
              <a:buChar char="Ø"/>
            </a:pPr>
            <a:r>
              <a:rPr lang="en-US" dirty="0" smtClean="0"/>
              <a:t>Approved Government certificate variable has second most importance in both the clusters.</a:t>
            </a:r>
          </a:p>
          <a:p>
            <a:r>
              <a:rPr lang="en-US" dirty="0" smtClean="0"/>
              <a:t>Top grade certificate is directly proportional to product weight as the trust on the warehouse in the locality increases due to top grade certificate by the government. This increases the demand of the product and so increases the product weight transported to the warehouse</a:t>
            </a:r>
          </a:p>
          <a:p>
            <a:r>
              <a:rPr lang="en-US" dirty="0" smtClean="0"/>
              <a:t> </a:t>
            </a:r>
          </a:p>
          <a:p>
            <a:pPr>
              <a:buFont typeface="Wingdings" pitchFamily="2" charset="2"/>
              <a:buChar char="Ø"/>
            </a:pPr>
            <a:endParaRPr lang="en-US" dirty="0" smtClean="0"/>
          </a:p>
          <a:p>
            <a:pPr lvl="0">
              <a:buFont typeface="Wingdings" pitchFamily="2" charset="2"/>
              <a:buChar char="Ø"/>
            </a:pPr>
            <a:endParaRPr lang="en-US" dirty="0" smtClean="0"/>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76462" y="1306286"/>
            <a:ext cx="10696338" cy="3416320"/>
          </a:xfrm>
          <a:prstGeom prst="rect">
            <a:avLst/>
          </a:prstGeom>
          <a:noFill/>
        </p:spPr>
        <p:txBody>
          <a:bodyPr wrap="square" rtlCol="0">
            <a:spAutoFit/>
          </a:bodyPr>
          <a:lstStyle/>
          <a:p>
            <a:pPr>
              <a:buFont typeface="Wingdings" pitchFamily="2" charset="2"/>
              <a:buChar char="Ø"/>
            </a:pPr>
            <a:r>
              <a:rPr lang="en-US" dirty="0" smtClean="0"/>
              <a:t>Transportation Issue in the last one year has next weight in the Cluster1 and 4</a:t>
            </a:r>
            <a:r>
              <a:rPr lang="en-US" baseline="30000" dirty="0" smtClean="0"/>
              <a:t>th</a:t>
            </a:r>
            <a:r>
              <a:rPr lang="en-US" dirty="0" smtClean="0"/>
              <a:t> importance in cluster0. If transportation issue increases, delivery of products on time is not possible.</a:t>
            </a:r>
          </a:p>
          <a:p>
            <a:r>
              <a:rPr lang="en-US" dirty="0" smtClean="0"/>
              <a:t>Maintenance and insurance cost, fuel cost increases which impacts the business</a:t>
            </a:r>
            <a:r>
              <a:rPr lang="en-US" dirty="0" smtClean="0"/>
              <a:t>.</a:t>
            </a:r>
            <a:r>
              <a:rPr lang="en-US" dirty="0" smtClean="0"/>
              <a:t> </a:t>
            </a:r>
          </a:p>
          <a:p>
            <a:pPr>
              <a:buFont typeface="Wingdings" pitchFamily="2" charset="2"/>
              <a:buChar char="Ø"/>
            </a:pPr>
            <a:r>
              <a:rPr lang="en-US" dirty="0" smtClean="0"/>
              <a:t>Temperature regulator issue impacts the ware house storage. Product damage increases with the temperature conditions. So temperature regulator is important</a:t>
            </a:r>
            <a:r>
              <a:rPr lang="en-US" dirty="0" smtClean="0"/>
              <a:t>.</a:t>
            </a:r>
            <a:r>
              <a:rPr lang="en-US" dirty="0" smtClean="0"/>
              <a:t> </a:t>
            </a:r>
          </a:p>
          <a:p>
            <a:pPr>
              <a:buFont typeface="Wingdings" pitchFamily="2" charset="2"/>
              <a:buChar char="Ø"/>
            </a:pPr>
            <a:r>
              <a:rPr lang="en-US" dirty="0" smtClean="0"/>
              <a:t>Retail shop number is directly proportional to the product weight</a:t>
            </a:r>
            <a:r>
              <a:rPr lang="en-US" dirty="0" smtClean="0"/>
              <a:t>.</a:t>
            </a:r>
            <a:r>
              <a:rPr lang="en-US" dirty="0" smtClean="0"/>
              <a:t> </a:t>
            </a:r>
          </a:p>
          <a:p>
            <a:pPr>
              <a:buFont typeface="Wingdings" pitchFamily="2" charset="2"/>
              <a:buChar char="Ø"/>
            </a:pPr>
            <a:r>
              <a:rPr lang="en-US" dirty="0" smtClean="0"/>
              <a:t>In Cluster1, distance from hub, workers count, distributors count, number of refills, competitors, warehouse breakage and government check variables also has some amount of impact</a:t>
            </a:r>
            <a:r>
              <a:rPr lang="en-US" dirty="0" smtClean="0"/>
              <a:t>.</a:t>
            </a:r>
            <a:r>
              <a:rPr lang="en-US" dirty="0" smtClean="0"/>
              <a:t> </a:t>
            </a:r>
          </a:p>
          <a:p>
            <a:pPr>
              <a:buFont typeface="Wingdings" pitchFamily="2" charset="2"/>
              <a:buChar char="Ø"/>
            </a:pPr>
            <a:r>
              <a:rPr lang="en-US" dirty="0" smtClean="0"/>
              <a:t>In Cluster0, distance from hub, workers count, distributors count, number of refills, competitors, warehouse breakage, warehouse owner type rented, flood impacted Capacity size, electric supply and government check variables also has some amount of impact</a:t>
            </a:r>
            <a:r>
              <a:rPr lang="en-US" dirty="0" smtClean="0"/>
              <a:t>.</a:t>
            </a:r>
          </a:p>
          <a:p>
            <a:pPr>
              <a:buFont typeface="Wingdings" pitchFamily="2" charset="2"/>
              <a:buChar char="Ø"/>
            </a:pPr>
            <a:endParaRPr lang="en-US" dirty="0" smtClean="0"/>
          </a:p>
        </p:txBody>
      </p:sp>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xmlns="" id="{DF890AA6-3288-7A41-9F48-31D099259D5C}"/>
              </a:ext>
            </a:extLst>
          </p:cNvPr>
          <p:cNvSpPr txBox="1"/>
          <p:nvPr/>
        </p:nvSpPr>
        <p:spPr>
          <a:xfrm>
            <a:off x="282105" y="1423852"/>
            <a:ext cx="11160958" cy="4832092"/>
          </a:xfrm>
          <a:prstGeom prst="rect">
            <a:avLst/>
          </a:prstGeom>
          <a:noFill/>
        </p:spPr>
        <p:txBody>
          <a:bodyPr wrap="square" rtlCol="0">
            <a:spAutoFit/>
          </a:bodyPr>
          <a:lstStyle/>
          <a:p>
            <a:endParaRPr lang="en-US" sz="5300" b="1" dirty="0" smtClean="0">
              <a:solidFill>
                <a:srgbClr val="0070C0"/>
              </a:solidFill>
              <a:latin typeface="Arial" panose="020B0604020202020204" pitchFamily="34" charset="0"/>
              <a:cs typeface="Arial" panose="020B0604020202020204" pitchFamily="34" charset="0"/>
            </a:endParaRPr>
          </a:p>
          <a:p>
            <a:r>
              <a:rPr lang="en-US" sz="9600" dirty="0" smtClean="0">
                <a:solidFill>
                  <a:srgbClr val="92D050"/>
                </a:solidFill>
              </a:rPr>
              <a:t>						?</a:t>
            </a:r>
            <a:endParaRPr lang="en-US" sz="5300" b="1" dirty="0" smtClean="0">
              <a:solidFill>
                <a:srgbClr val="0070C0"/>
              </a:solidFill>
              <a:latin typeface="Arial" panose="020B0604020202020204" pitchFamily="34" charset="0"/>
              <a:cs typeface="Arial" panose="020B0604020202020204" pitchFamily="34" charset="0"/>
            </a:endParaRPr>
          </a:p>
          <a:p>
            <a:endParaRPr lang="en-US" sz="5300" b="1" dirty="0" smtClean="0">
              <a:solidFill>
                <a:srgbClr val="0070C0"/>
              </a:solidFill>
              <a:latin typeface="Arial" panose="020B0604020202020204" pitchFamily="34" charset="0"/>
              <a:cs typeface="Arial" panose="020B0604020202020204" pitchFamily="34" charset="0"/>
            </a:endParaRPr>
          </a:p>
          <a:p>
            <a:endParaRPr lang="en-US" sz="5300" b="1" dirty="0" smtClean="0">
              <a:solidFill>
                <a:srgbClr val="0070C0"/>
              </a:solidFill>
              <a:latin typeface="Arial" panose="020B0604020202020204" pitchFamily="34" charset="0"/>
              <a:cs typeface="Arial" panose="020B0604020202020204" pitchFamily="34" charset="0"/>
            </a:endParaRPr>
          </a:p>
          <a:p>
            <a:r>
              <a:rPr lang="en-US" sz="5300" b="1" dirty="0" smtClean="0">
                <a:solidFill>
                  <a:srgbClr val="0070C0"/>
                </a:solidFill>
                <a:latin typeface="Arial" panose="020B0604020202020204" pitchFamily="34" charset="0"/>
                <a:cs typeface="Arial" panose="020B0604020202020204" pitchFamily="34" charset="0"/>
              </a:rPr>
              <a:t>				THANK YOU	</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52274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9" y="1773986"/>
            <a:ext cx="10073466" cy="3970318"/>
          </a:xfrm>
          <a:prstGeom prst="rect">
            <a:avLst/>
          </a:prstGeom>
          <a:noFill/>
        </p:spPr>
        <p:txBody>
          <a:bodyPr wrap="square" rtlCol="0">
            <a:spAutoFit/>
          </a:bodyPr>
          <a:lstStyle/>
          <a:p>
            <a:pPr marL="25400" indent="0">
              <a:buNone/>
            </a:pPr>
            <a:r>
              <a:rPr lang="en-IN" sz="2800" dirty="0" smtClean="0"/>
              <a:t>FMCG ,an Instant noodles business company, facing discrepancy in the demand and supply to warehouses.</a:t>
            </a:r>
          </a:p>
          <a:p>
            <a:pPr marL="25400" indent="0">
              <a:buNone/>
            </a:pPr>
            <a:endParaRPr lang="en-IN" sz="2800" dirty="0"/>
          </a:p>
          <a:p>
            <a:pPr marL="25400" indent="0">
              <a:buNone/>
            </a:pPr>
            <a:r>
              <a:rPr lang="en-IN" sz="2800" b="1" u="sng" dirty="0" smtClean="0">
                <a:solidFill>
                  <a:schemeClr val="accent1">
                    <a:lumMod val="50000"/>
                  </a:schemeClr>
                </a:solidFill>
              </a:rPr>
              <a:t>Impact</a:t>
            </a:r>
            <a:r>
              <a:rPr lang="en-IN" sz="2800" b="1" dirty="0" smtClean="0">
                <a:solidFill>
                  <a:schemeClr val="accent1">
                    <a:lumMod val="50000"/>
                  </a:schemeClr>
                </a:solidFill>
              </a:rPr>
              <a:t>: </a:t>
            </a:r>
            <a:r>
              <a:rPr lang="en-IN" sz="2800" dirty="0" smtClean="0"/>
              <a:t>Discrepancy leading to inventory and business loss.</a:t>
            </a:r>
          </a:p>
          <a:p>
            <a:pPr marL="25400" indent="0">
              <a:buNone/>
            </a:pPr>
            <a:endParaRPr lang="en-IN" sz="2800" dirty="0"/>
          </a:p>
          <a:p>
            <a:pPr marL="25400" indent="0">
              <a:buNone/>
            </a:pPr>
            <a:r>
              <a:rPr lang="en-IN" sz="2800" b="1" u="sng" dirty="0" smtClean="0">
                <a:solidFill>
                  <a:schemeClr val="accent1">
                    <a:lumMod val="50000"/>
                  </a:schemeClr>
                </a:solidFill>
              </a:rPr>
              <a:t>Goal:</a:t>
            </a:r>
            <a:r>
              <a:rPr lang="en-IN" sz="2800" dirty="0" smtClean="0"/>
              <a:t> Need to identify the factors causing the conflict and 	understand the demand patterns</a:t>
            </a:r>
            <a:r>
              <a:rPr lang="en-IN" sz="2800" dirty="0" smtClean="0"/>
              <a:t>.</a:t>
            </a:r>
          </a:p>
          <a:p>
            <a:pPr marL="25400" indent="0">
              <a:buNone/>
            </a:pPr>
            <a:endParaRPr lang="en-IN" sz="2800" dirty="0" smtClean="0"/>
          </a:p>
          <a:p>
            <a:pPr marL="25400" indent="0">
              <a:buNone/>
            </a:pPr>
            <a:r>
              <a:rPr lang="en-IN" sz="2800" b="1" u="sng" dirty="0" smtClean="0">
                <a:solidFill>
                  <a:schemeClr val="accent1">
                    <a:lumMod val="50000"/>
                  </a:schemeClr>
                </a:solidFill>
              </a:rPr>
              <a:t>Constraints</a:t>
            </a:r>
            <a:r>
              <a:rPr lang="en-IN" sz="2800" dirty="0" smtClean="0"/>
              <a:t>: Missing values, Outliers, Data skew</a:t>
            </a:r>
          </a:p>
        </p:txBody>
      </p:sp>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xmlns=""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xmlns=""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xmlns=""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21" name="Diagram 20"/>
          <p:cNvGraphicFramePr/>
          <p:nvPr/>
        </p:nvGraphicFramePr>
        <p:xfrm>
          <a:off x="352695" y="1763485"/>
          <a:ext cx="10659294" cy="4650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32695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50" y="718457"/>
            <a:ext cx="10563990" cy="707886"/>
          </a:xfrm>
          <a:prstGeom prst="rect">
            <a:avLst/>
          </a:prstGeom>
        </p:spPr>
        <p:txBody>
          <a:bodyPr wrap="square" anchor="t">
            <a:spAutoFit/>
          </a:bodyPr>
          <a:lstStyle/>
          <a:p>
            <a:r>
              <a:rPr lang="en-US" sz="4000" b="1" dirty="0" smtClean="0">
                <a:solidFill>
                  <a:srgbClr val="0070C0"/>
                </a:solidFill>
                <a:latin typeface="Arial" panose="020B0604020202020204" pitchFamily="34" charset="0"/>
                <a:cs typeface="Arial" panose="020B0604020202020204" pitchFamily="34" charset="0"/>
              </a:rPr>
              <a:t>Data Insights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9" y="1426344"/>
            <a:ext cx="10073466" cy="5262979"/>
          </a:xfrm>
          <a:prstGeom prst="rect">
            <a:avLst/>
          </a:prstGeom>
          <a:noFill/>
        </p:spPr>
        <p:txBody>
          <a:bodyPr wrap="square" rtlCol="0">
            <a:spAutoFit/>
          </a:bodyPr>
          <a:lstStyle/>
          <a:p>
            <a:pPr marL="25400" indent="0">
              <a:buFont typeface="Wingdings" pitchFamily="2" charset="2"/>
              <a:buChar char="Ø"/>
            </a:pPr>
            <a:r>
              <a:rPr lang="en-IN" sz="2100" dirty="0" smtClean="0"/>
              <a:t> 91% of the warehouses are established in Rural areas.</a:t>
            </a:r>
          </a:p>
          <a:p>
            <a:pPr marL="25400" indent="0">
              <a:buFont typeface="Wingdings" pitchFamily="2" charset="2"/>
              <a:buChar char="Ø"/>
            </a:pPr>
            <a:r>
              <a:rPr lang="en-IN" sz="2100" dirty="0" smtClean="0"/>
              <a:t> Nearly 80% of warehouses are Large and Mid size while only 20% is small size.</a:t>
            </a:r>
          </a:p>
          <a:p>
            <a:pPr marL="25400" indent="0">
              <a:buFont typeface="Wingdings" pitchFamily="2" charset="2"/>
              <a:buChar char="Ø"/>
            </a:pPr>
            <a:r>
              <a:rPr lang="en-IN" sz="2100" dirty="0" smtClean="0"/>
              <a:t> North Zone warehouses constitute 41% while the East occupies only 1%.</a:t>
            </a:r>
          </a:p>
          <a:p>
            <a:pPr marL="25400" indent="0">
              <a:buFont typeface="Wingdings" pitchFamily="2" charset="2"/>
              <a:buChar char="Ø"/>
            </a:pPr>
            <a:r>
              <a:rPr lang="en-IN" sz="2100" dirty="0" smtClean="0"/>
              <a:t> Zone6 Regional zone has 33% of warehouses establishment while Zone1 is the least with   8%.</a:t>
            </a:r>
          </a:p>
          <a:p>
            <a:pPr marL="25400" indent="0">
              <a:buFont typeface="Wingdings" pitchFamily="2" charset="2"/>
              <a:buChar char="Ø"/>
            </a:pPr>
            <a:r>
              <a:rPr lang="en-IN" sz="2100" dirty="0" smtClean="0"/>
              <a:t> More than 50% of warehouses are owned by Company while 45% is rented.</a:t>
            </a:r>
          </a:p>
          <a:p>
            <a:pPr marL="25400" indent="0">
              <a:buFont typeface="Wingdings" pitchFamily="2" charset="2"/>
              <a:buChar char="Ø"/>
            </a:pPr>
            <a:r>
              <a:rPr lang="en-IN" sz="2100" dirty="0" smtClean="0"/>
              <a:t> 90% of warehouses are not established in flood impacted areas and so most of them don’t have flood proof indicators.</a:t>
            </a:r>
          </a:p>
          <a:p>
            <a:pPr marL="25400" indent="0">
              <a:buFont typeface="Wingdings" pitchFamily="2" charset="2"/>
              <a:buChar char="Ø"/>
            </a:pPr>
            <a:r>
              <a:rPr lang="en-IN" sz="2100" dirty="0" smtClean="0"/>
              <a:t> 65% of warehouses have power backups and nearly 70% of warehouses have temperature regulating machine indicator.</a:t>
            </a:r>
          </a:p>
          <a:p>
            <a:pPr marL="25400" indent="0">
              <a:buFont typeface="Wingdings" pitchFamily="2" charset="2"/>
              <a:buChar char="Ø"/>
            </a:pPr>
            <a:r>
              <a:rPr lang="en-IN" sz="2100" dirty="0" smtClean="0"/>
              <a:t> Only around 35% of warehouses are of best ones while rest have some one or the other issues. </a:t>
            </a:r>
          </a:p>
          <a:p>
            <a:pPr marL="25400">
              <a:buFont typeface="Wingdings" pitchFamily="2" charset="2"/>
              <a:buChar char="Ø"/>
            </a:pPr>
            <a:r>
              <a:rPr lang="en-IN" sz="2100" dirty="0" smtClean="0"/>
              <a:t> Mean and average of Target variable-product weight from descriptive stats is almost same which implies there is very less data skew.</a:t>
            </a:r>
          </a:p>
          <a:p>
            <a:pPr marL="25400">
              <a:buFont typeface="Wingdings" pitchFamily="2" charset="2"/>
              <a:buChar char="Ø"/>
            </a:pPr>
            <a:r>
              <a:rPr lang="en-IN" sz="2100" dirty="0" smtClean="0"/>
              <a:t> Most of the continuous variables or features are skewed as can observe mean and averages are not same.</a:t>
            </a:r>
            <a:endParaRPr lang="en-IN" sz="2800" dirty="0" smtClean="0"/>
          </a:p>
        </p:txBody>
      </p:sp>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195949" y="1426344"/>
            <a:ext cx="10073466" cy="6017032"/>
          </a:xfrm>
          <a:prstGeom prst="rect">
            <a:avLst/>
          </a:prstGeom>
          <a:noFill/>
        </p:spPr>
        <p:txBody>
          <a:bodyPr wrap="square" rtlCol="0">
            <a:spAutoFit/>
          </a:bodyPr>
          <a:lstStyle/>
          <a:p>
            <a:pPr marL="25400" indent="0">
              <a:buFont typeface="Wingdings" pitchFamily="2" charset="2"/>
              <a:buChar char="Ø"/>
            </a:pPr>
            <a:r>
              <a:rPr lang="en-IN" sz="2100" dirty="0" smtClean="0"/>
              <a:t>Both Company owned warehouses and rented warehouses are certified almost the same percentage.</a:t>
            </a:r>
          </a:p>
          <a:p>
            <a:pPr marL="25400" indent="0">
              <a:buFont typeface="Wingdings" pitchFamily="2" charset="2"/>
              <a:buChar char="Ø"/>
            </a:pPr>
            <a:r>
              <a:rPr lang="en-IN" sz="2100" dirty="0" smtClean="0"/>
              <a:t>Most of the warehouses are C certified in both Rural and Urban location.</a:t>
            </a:r>
          </a:p>
          <a:p>
            <a:pPr marL="25400" indent="0">
              <a:buFont typeface="Wingdings" pitchFamily="2" charset="2"/>
              <a:buChar char="Ø"/>
            </a:pPr>
            <a:r>
              <a:rPr lang="en-IN" sz="2100" dirty="0" smtClean="0"/>
              <a:t>Transportation is one of the reasons for C certificate given by government to warehouses.</a:t>
            </a:r>
          </a:p>
          <a:p>
            <a:pPr marL="25400" indent="0">
              <a:buFont typeface="Wingdings" pitchFamily="2" charset="2"/>
              <a:buChar char="Ø"/>
            </a:pPr>
            <a:r>
              <a:rPr lang="en-IN" sz="2100" dirty="0" smtClean="0"/>
              <a:t>More number of times the government checks are made low grade is given as there is possibility of validating on more things.</a:t>
            </a:r>
          </a:p>
          <a:p>
            <a:pPr marL="25400" indent="0">
              <a:buFont typeface="Wingdings" pitchFamily="2" charset="2"/>
              <a:buChar char="Ø"/>
            </a:pPr>
            <a:r>
              <a:rPr lang="en-IN" sz="2100" dirty="0" smtClean="0"/>
              <a:t>Temperature regulator indicator also one of the important feature for  high grade certificate to warehouses</a:t>
            </a:r>
          </a:p>
          <a:p>
            <a:pPr marL="25400" indent="0">
              <a:buFont typeface="Wingdings" pitchFamily="2" charset="2"/>
              <a:buChar char="Ø"/>
            </a:pPr>
            <a:r>
              <a:rPr lang="en-IN" sz="2100" dirty="0" smtClean="0"/>
              <a:t>More Warehouses have less transportation issues</a:t>
            </a:r>
          </a:p>
          <a:p>
            <a:pPr marL="25400" indent="0">
              <a:buFont typeface="Wingdings" pitchFamily="2" charset="2"/>
              <a:buChar char="Ø"/>
            </a:pPr>
            <a:r>
              <a:rPr lang="en-IN" sz="2100" dirty="0" smtClean="0"/>
              <a:t>Most of them has 2 competitors in the market.</a:t>
            </a:r>
          </a:p>
          <a:p>
            <a:pPr marL="25400" indent="0">
              <a:buFont typeface="Wingdings" pitchFamily="2" charset="2"/>
              <a:buChar char="Ø"/>
            </a:pPr>
            <a:r>
              <a:rPr lang="en-IN" sz="2100" dirty="0" smtClean="0"/>
              <a:t>On an average 4-6 refills are done by most of the warehouses.</a:t>
            </a:r>
          </a:p>
          <a:p>
            <a:pPr marL="25400" indent="0">
              <a:buFont typeface="Wingdings" pitchFamily="2" charset="2"/>
              <a:buChar char="Ø"/>
            </a:pPr>
            <a:endParaRPr lang="en-IN" sz="2100" dirty="0" smtClean="0"/>
          </a:p>
          <a:p>
            <a:pPr marL="25400" indent="0">
              <a:buFont typeface="Wingdings" pitchFamily="2" charset="2"/>
              <a:buChar char="Ø"/>
            </a:pPr>
            <a:endParaRPr lang="en-IN" sz="2100" dirty="0" smtClean="0"/>
          </a:p>
          <a:p>
            <a:pPr marL="25400" indent="0">
              <a:buFont typeface="Wingdings" pitchFamily="2" charset="2"/>
              <a:buChar char="Ø"/>
            </a:pPr>
            <a:endParaRPr lang="en-IN" sz="2100" dirty="0" smtClean="0"/>
          </a:p>
          <a:p>
            <a:pPr marL="25400"/>
            <a:endParaRPr lang="en-IN" sz="2100" dirty="0" smtClean="0"/>
          </a:p>
          <a:p>
            <a:pPr marL="25400" indent="0"/>
            <a:endParaRPr lang="en-IN" sz="2100" dirty="0" smtClean="0"/>
          </a:p>
          <a:p>
            <a:pPr marL="25400" indent="0">
              <a:buFont typeface="Wingdings" pitchFamily="2" charset="2"/>
              <a:buChar char="Ø"/>
            </a:pPr>
            <a:endParaRPr lang="en-IN" sz="2800" dirty="0" smtClean="0"/>
          </a:p>
        </p:txBody>
      </p:sp>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50" y="718457"/>
            <a:ext cx="10563990" cy="707886"/>
          </a:xfrm>
          <a:prstGeom prst="rect">
            <a:avLst/>
          </a:prstGeom>
        </p:spPr>
        <p:txBody>
          <a:bodyPr wrap="square" anchor="t">
            <a:spAutoFit/>
          </a:bodyPr>
          <a:lstStyle/>
          <a:p>
            <a:r>
              <a:rPr lang="en-US" sz="4000" b="1" dirty="0" smtClean="0">
                <a:solidFill>
                  <a:srgbClr val="0070C0"/>
                </a:solidFill>
                <a:latin typeface="Arial" panose="020B0604020202020204" pitchFamily="34" charset="0"/>
                <a:cs typeface="Arial" panose="020B0604020202020204" pitchFamily="34" charset="0"/>
              </a:rPr>
              <a:t>Data Insights From Descriptive Statistics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9" y="1426344"/>
            <a:ext cx="10073466" cy="1169551"/>
          </a:xfrm>
          <a:prstGeom prst="rect">
            <a:avLst/>
          </a:prstGeom>
          <a:noFill/>
        </p:spPr>
        <p:txBody>
          <a:bodyPr wrap="square" rtlCol="0">
            <a:spAutoFit/>
          </a:bodyPr>
          <a:lstStyle/>
          <a:p>
            <a:pPr marL="25400"/>
            <a:endParaRPr lang="en-IN" sz="2100" dirty="0" smtClean="0"/>
          </a:p>
          <a:p>
            <a:pPr marL="25400" indent="0"/>
            <a:endParaRPr lang="en-IN" sz="2100" dirty="0" smtClean="0"/>
          </a:p>
          <a:p>
            <a:pPr marL="25400" indent="0">
              <a:buFont typeface="Wingdings" pitchFamily="2" charset="2"/>
              <a:buChar char="Ø"/>
            </a:pPr>
            <a:endParaRPr lang="en-IN" sz="2800" dirty="0" smtClean="0"/>
          </a:p>
        </p:txBody>
      </p:sp>
      <p:pic>
        <p:nvPicPr>
          <p:cNvPr id="1026" name="Picture 2"/>
          <p:cNvPicPr>
            <a:picLocks noChangeAspect="1" noChangeArrowheads="1"/>
          </p:cNvPicPr>
          <p:nvPr/>
        </p:nvPicPr>
        <p:blipFill>
          <a:blip r:embed="rId2"/>
          <a:srcRect/>
          <a:stretch>
            <a:fillRect/>
          </a:stretch>
        </p:blipFill>
        <p:spPr bwMode="auto">
          <a:xfrm>
            <a:off x="0" y="0"/>
            <a:ext cx="13011150" cy="7067550"/>
          </a:xfrm>
          <a:prstGeom prst="rect">
            <a:avLst/>
          </a:prstGeom>
          <a:noFill/>
          <a:ln w="9525">
            <a:noFill/>
            <a:miter lim="800000"/>
            <a:headEnd/>
            <a:tailEnd/>
          </a:ln>
        </p:spPr>
      </p:pic>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3011150" cy="7067550"/>
          </a:xfrm>
          <a:prstGeom prst="rect">
            <a:avLst/>
          </a:prstGeom>
          <a:noFill/>
          <a:ln w="9525">
            <a:noFill/>
            <a:miter lim="800000"/>
            <a:headEnd/>
            <a:tailEnd/>
          </a:ln>
        </p:spPr>
      </p:pic>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3011150" cy="7058025"/>
          </a:xfrm>
          <a:prstGeom prst="rect">
            <a:avLst/>
          </a:prstGeom>
          <a:noFill/>
          <a:ln w="9525">
            <a:noFill/>
            <a:miter lim="800000"/>
            <a:headEnd/>
            <a:tailEnd/>
          </a:ln>
        </p:spPr>
      </p:pic>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276463" y="920188"/>
            <a:ext cx="11157966" cy="707886"/>
          </a:xfrm>
          <a:prstGeom prst="rect">
            <a:avLst/>
          </a:prstGeom>
        </p:spPr>
        <p:txBody>
          <a:bodyPr wrap="square" anchor="t">
            <a:spAutoFit/>
          </a:bodyPr>
          <a:lstStyle/>
          <a:p>
            <a:r>
              <a:rPr lang="en-US" sz="4000" b="1" dirty="0" smtClean="0">
                <a:solidFill>
                  <a:srgbClr val="0070C0"/>
                </a:solidFill>
                <a:latin typeface="Arial" panose="020B0604020202020204" pitchFamily="34" charset="0"/>
                <a:cs typeface="Arial" panose="020B0604020202020204" pitchFamily="34" charset="0"/>
              </a:rPr>
              <a:t>Data Cleaning</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76462" y="1773986"/>
            <a:ext cx="10696338" cy="3970318"/>
          </a:xfrm>
          <a:prstGeom prst="rect">
            <a:avLst/>
          </a:prstGeom>
          <a:noFill/>
        </p:spPr>
        <p:txBody>
          <a:bodyPr wrap="square" rtlCol="0">
            <a:spAutoFit/>
          </a:bodyPr>
          <a:lstStyle/>
          <a:p>
            <a:pPr lvl="0"/>
            <a:r>
              <a:rPr lang="en-US" b="1" dirty="0" smtClean="0"/>
              <a:t>Missing values Treatment</a:t>
            </a:r>
          </a:p>
          <a:p>
            <a:pPr lvl="2">
              <a:buFont typeface="Arial" pitchFamily="34" charset="0"/>
              <a:buChar char="•"/>
            </a:pPr>
            <a:r>
              <a:rPr lang="en-US" dirty="0" smtClean="0"/>
              <a:t> Ware house established year has more than 45% of data as null so we have dropped as that wont add much info.</a:t>
            </a:r>
          </a:p>
          <a:p>
            <a:pPr lvl="2">
              <a:buFont typeface="Arial" pitchFamily="34" charset="0"/>
              <a:buChar char="•"/>
            </a:pPr>
            <a:r>
              <a:rPr lang="en-US" dirty="0" smtClean="0"/>
              <a:t> Numerical features containing null values are treated with mean while categorical features are treated with mode.</a:t>
            </a:r>
          </a:p>
          <a:p>
            <a:r>
              <a:rPr lang="en-US" b="1" dirty="0" smtClean="0"/>
              <a:t>Outliers Treatment</a:t>
            </a:r>
          </a:p>
          <a:p>
            <a:pPr lvl="2">
              <a:buFont typeface="Arial" pitchFamily="34" charset="0"/>
              <a:buChar char="•"/>
            </a:pPr>
            <a:r>
              <a:rPr lang="en-US" dirty="0" smtClean="0"/>
              <a:t> Box plot is used for identifying outliers.</a:t>
            </a:r>
          </a:p>
          <a:p>
            <a:pPr lvl="2">
              <a:buFont typeface="Arial" pitchFamily="34" charset="0"/>
              <a:buChar char="•"/>
            </a:pPr>
            <a:r>
              <a:rPr lang="en-US" dirty="0" smtClean="0"/>
              <a:t> IQR method is used for outlier treatment.</a:t>
            </a:r>
          </a:p>
          <a:p>
            <a:pPr lvl="2">
              <a:buFont typeface="Arial" pitchFamily="34" charset="0"/>
              <a:buChar char="•"/>
            </a:pPr>
            <a:r>
              <a:rPr lang="en-US" dirty="0" smtClean="0"/>
              <a:t> Data points greater than 75 percentile and less than 25 percentile are capped with upper limit and lower limit respectively.</a:t>
            </a:r>
          </a:p>
          <a:p>
            <a:pPr lvl="2"/>
            <a:r>
              <a:rPr lang="en-US" dirty="0" smtClean="0"/>
              <a:t>Note: Upper limit = Q75+1.5*IQR</a:t>
            </a:r>
          </a:p>
          <a:p>
            <a:pPr lvl="2"/>
            <a:r>
              <a:rPr lang="en-US" dirty="0" smtClean="0"/>
              <a:t>           Lower limit =Q25 -1.5*IQR</a:t>
            </a:r>
          </a:p>
          <a:p>
            <a:pPr lvl="2"/>
            <a:r>
              <a:rPr lang="en-US" dirty="0" smtClean="0"/>
              <a:t>		</a:t>
            </a:r>
          </a:p>
          <a:p>
            <a:pPr>
              <a:buClr>
                <a:srgbClr val="0070C0"/>
              </a:buClr>
            </a:pPr>
            <a:r>
              <a:rPr lang="en-IN"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5802</TotalTime>
  <Words>936</Words>
  <Application>Microsoft Office PowerPoint</Application>
  <PresentationFormat>Custom</PresentationFormat>
  <Paragraphs>125</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Custom Design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DELL</cp:lastModifiedBy>
  <cp:revision>86</cp:revision>
  <dcterms:created xsi:type="dcterms:W3CDTF">2019-12-31T09:37:22Z</dcterms:created>
  <dcterms:modified xsi:type="dcterms:W3CDTF">2023-05-11T09:59:14Z</dcterms:modified>
</cp:coreProperties>
</file>