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7DDB6-2E7F-494F-BE1D-17DC2662F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694AC-B726-904F-B81B-B8DAA3EF1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73D23-41CB-F84B-9EF2-8F172AE5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D883D-F0CA-A74A-99AD-B69CBDE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1B758-3FFB-904B-A14C-7FC89909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82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D253-BABC-A644-909F-FF8223D0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E7BC8-50BE-734D-A470-1F2AA99B7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F809A-3E24-BD45-8A78-5B50FC9D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89635-9619-9241-9120-25D4499F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18C28-DFA9-5241-931B-1D28E537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89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F1CF2F-C076-814F-953F-400797A7B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164D11-C862-2A4E-88EC-BE814B1A6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3E33D-5B47-1340-A4C4-0FC6443E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F9593-010D-0E43-9EB5-99850913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7B0F0-417F-6F45-AF99-C74FD0A7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15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A3540-81AD-404F-BA73-89631FB2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2010F-04A0-4F4D-9430-BD3149ED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66135-F4FF-194A-8D86-691E4B9A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94DB5-2BD5-1140-A24F-4B7F8654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1852D-216C-CE40-A5E1-7AA569D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20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7C97-E7FA-CF44-8E56-73B5F3AE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30FA0-1944-8648-B8C2-E5C0F448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C57F9-7057-F543-A05A-26E749A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78F2B-53BF-654F-A377-69887852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B96A6-B6C0-6E46-89ED-5CD7B118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82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0FA64-FDC7-CB45-96FE-E1F44D65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30EF7-D6BB-DA48-9308-2201F57A4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6F16C-FDA1-6940-82C7-D5E44F3B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56183-1009-6148-B20E-173E0509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2C96B-2CCF-A444-9E45-29A05188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CBE0B-632B-C348-A3B7-2FF21BEF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87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4F513-29A5-A749-9E87-FCE664C5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94580-3CCB-6D40-ACB9-C471707A0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E997F-0FE5-044E-BEA4-F9395720F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568E3D-52B3-A244-B4EF-5F0B9876C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6C6872-91FD-1442-85DB-E23D9D87E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F5A1A1-86D3-A343-ABB0-3A276586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2DFCDB-8132-1A46-99DE-F70577AA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1A0781-0C54-3545-8F93-7BDD7C57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09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93260-8BD1-A848-B8EC-16FB8D79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05BFD4-1DCE-934C-ABC7-0CE3145F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AFCB3-9115-1B47-9855-84A868E4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540C9E-2F06-0E47-BAC2-A453EEC5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86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26528B-A5B0-B347-B6E6-33672855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750386-B40D-574D-952D-8228CF54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8EDA09-3F03-EC4F-8B20-8128CDEE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13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6B306-6D1B-A040-BFE8-14B1D384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B8B6F-99F8-6D4D-9B04-13387103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DE579-AE3B-E146-909C-498FE7DF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5E4DB-0B38-4743-A3B1-8A6770BA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484425-0754-CA4A-8C37-581559A6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C237A-CB95-5B4D-B459-CF50FB50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75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0A9D0-92B1-9448-A77F-FA30B1E4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EAEEE9-8D9D-7E4F-B082-667FA0D73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046E1-0DF7-2045-BC3C-1E41F6C50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411A0-C784-7341-BAEF-A81730B7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5FCC8-4134-9344-8999-1ED0E07C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625A1-8BDA-B845-B7D7-BAA6C84D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6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726FE4-2386-FB42-850B-D61A0828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6BD9D-8F9A-0F41-8670-746834533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72CAA-6D6F-C04D-B0F8-799FDCEE2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AD9C-B97D-4347-93B9-B57239EF0FF1}" type="datetimeFigureOut">
              <a:rPr kumimoji="1" lang="zh-CN" altLang="en-US" smtClean="0"/>
              <a:t>2022/2/11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508D7-5AB9-5E42-BEFA-21CEA078A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ECCE1-573F-934F-B52A-6DBA5B428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F014-4A82-974E-845B-5DB5308CA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0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5367B-BC84-414A-B124-24D9D7764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Fintech 590 Week 04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704381-7B6E-2547-83C4-8ED3E88F4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Kunyu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2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18287-91B6-A84A-9BD2-041DC3973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93" y="9112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C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8C65620-0B9A-5D40-AF20-8E20469F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0" y="1029494"/>
            <a:ext cx="3644900" cy="2057400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007E99E-ABB9-5D4A-ADF9-A934F2C6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50" y="3525975"/>
            <a:ext cx="37973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3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48093-796C-AA45-AC27-A731DDF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Portfolio</a:t>
            </a:r>
          </a:p>
          <a:p>
            <a:endParaRPr kumimoji="1"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454E479-9AE3-FF47-9D4F-2CA199B3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32" y="2776482"/>
            <a:ext cx="4355005" cy="25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284D2-130A-0147-B42F-040CF1CA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3A7AC2-E6C3-0643-A623-244623F34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Classical Brownian motion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zh-CN" altLang="zh-CN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3A7AC2-E6C3-0643-A623-244623F34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5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6D13D-94E6-7949-BE1F-F8BFF08D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304" y="1058807"/>
            <a:ext cx="8925910" cy="1095814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Return System</a:t>
            </a:r>
            <a:br>
              <a:rPr lang="zh-CN" altLang="zh-CN" dirty="0"/>
            </a:b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ACFBAE-7173-B645-86B6-DA0BEA837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</m:sub>
                    </m:sSub>
                    <m:r>
                      <a:rPr lang="en-US" altLang="zh-CN" b="0" i="0"/>
                      <m:t>=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  <m:r>
                          <a:rPr lang="en-US" altLang="zh-CN" b="0" i="0"/>
                          <m:t>−1</m:t>
                        </m:r>
                      </m:sub>
                    </m:sSub>
                    <m:r>
                      <a:rPr lang="en-US" altLang="zh-CN" b="0" i="0"/>
                      <m:t>(1+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</m:sub>
                    </m:sSub>
                    <m:r>
                      <a:rPr lang="en-US" altLang="zh-CN" b="0" i="0"/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</m:sub>
                    </m:sSub>
                    <m:r>
                      <a:rPr lang="en-US" altLang="zh-CN" b="0" i="0"/>
                      <m:t>~</m:t>
                    </m:r>
                    <m:r>
                      <m:rPr>
                        <m:sty m:val="p"/>
                      </m:rPr>
                      <a:rPr lang="en-US" altLang="zh-CN" b="0" i="0"/>
                      <m:t>N</m:t>
                    </m:r>
                    <m:r>
                      <a:rPr lang="en-US" altLang="zh-CN" b="0" i="0"/>
                      <m:t>(0,</m:t>
                    </m:r>
                    <m:sSup>
                      <m:sSupPr>
                        <m:ctrlPr>
                          <a:rPr lang="zh-CN" altLang="zh-CN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σ</m:t>
                        </m:r>
                      </m:e>
                      <m:sup>
                        <m:r>
                          <a:rPr lang="en-US" altLang="zh-CN" b="0" i="0"/>
                          <m:t>2</m:t>
                        </m:r>
                      </m:sup>
                    </m:sSup>
                    <m:r>
                      <a:rPr lang="en-US" altLang="zh-CN" b="0" i="0"/>
                      <m:t>)</m:t>
                    </m:r>
                  </m:oMath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  <m:r>
                          <a:rPr lang="en-US" altLang="zh-CN" b="0" i="0"/>
                          <m:t>−1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  <m:r>
                          <a:rPr lang="en-US" altLang="zh-CN" b="0" i="0"/>
                          <m:t>−1</m:t>
                        </m:r>
                      </m:sub>
                    </m:sSub>
                    <m:r>
                      <a:rPr lang="en-US" altLang="zh-CN" b="0" i="0"/>
                      <m:t>∗</m:t>
                    </m:r>
                    <m:r>
                      <m:rPr>
                        <m:sty m:val="p"/>
                      </m:rPr>
                      <a:rPr lang="en-US" altLang="zh-CN" b="0" i="0"/>
                      <m:t>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ACFBAE-7173-B645-86B6-DA0BEA837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10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BE07D-2EC1-DC46-B82E-98D07869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214"/>
            <a:ext cx="10515600" cy="1325563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Brownian Motion</a:t>
            </a:r>
            <a:br>
              <a:rPr lang="zh-CN" altLang="zh-CN" dirty="0"/>
            </a:b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2FFE0D-844F-8A4E-8C8E-62DCA9B43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</m:sub>
                    </m:sSub>
                    <m:r>
                      <a:rPr lang="en-US" altLang="zh-CN" b="0" i="0"/>
                      <m:t>=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  <m:r>
                          <a:rPr lang="en-US" altLang="zh-CN" b="0" i="0"/>
                          <m:t>−1</m:t>
                        </m:r>
                      </m:sub>
                    </m:sSub>
                    <m:r>
                      <a:rPr lang="en-US" altLang="zh-CN" b="0" i="0"/>
                      <m:t>∗</m:t>
                    </m:r>
                    <m:sSup>
                      <m:sSupPr>
                        <m:ctrlPr>
                          <a:rPr lang="zh-CN" altLang="zh-CN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/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/>
                              <m:t>t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</m:sub>
                    </m:sSub>
                    <m:r>
                      <a:rPr lang="en-US" altLang="zh-CN" b="0" i="0"/>
                      <m:t>~</m:t>
                    </m:r>
                    <m:r>
                      <m:rPr>
                        <m:sty m:val="p"/>
                      </m:rPr>
                      <a:rPr lang="en-US" altLang="zh-CN" b="0" i="0"/>
                      <m:t>N</m:t>
                    </m:r>
                    <m:r>
                      <a:rPr lang="en-US" altLang="zh-CN" b="0" i="0"/>
                      <m:t>(0,</m:t>
                    </m:r>
                    <m:sSup>
                      <m:sSupPr>
                        <m:ctrlPr>
                          <a:rPr lang="zh-CN" altLang="zh-CN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σ</m:t>
                        </m:r>
                      </m:e>
                      <m:sup>
                        <m:r>
                          <a:rPr lang="en-US" altLang="zh-CN" b="0" i="0"/>
                          <m:t>2</m:t>
                        </m:r>
                      </m:sup>
                    </m:sSup>
                    <m:r>
                      <a:rPr lang="en-US" altLang="zh-CN" b="0" i="0"/>
                      <m:t>)</m:t>
                    </m:r>
                  </m:oMath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  <m:r>
                          <a:rPr lang="en-US" altLang="zh-CN" b="0" i="0"/>
                          <m:t>−1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/>
                          <m:t>t</m:t>
                        </m:r>
                        <m:r>
                          <a:rPr lang="en-US" altLang="zh-CN" b="0" i="0"/>
                          <m:t>−1</m:t>
                        </m:r>
                      </m:sub>
                    </m:sSub>
                    <m:r>
                      <a:rPr lang="en-US" altLang="zh-CN" b="0" i="0"/>
                      <m:t>∗</m:t>
                    </m:r>
                    <m:sSup>
                      <m:sSupPr>
                        <m:ctrlPr>
                          <a:rPr lang="zh-CN" altLang="zh-CN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/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/>
                          <m:t>σ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2FFE0D-844F-8A4E-8C8E-62DCA9B43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773B61C-35C4-1940-99AB-C95941E4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17" y="3554236"/>
            <a:ext cx="9509764" cy="202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0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1E14A-9795-F545-B5CC-4F913284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B51ED-09E7-3F43-9C3C-E9E2451E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arithmetic returns for INTC</a:t>
            </a:r>
          </a:p>
          <a:p>
            <a:endParaRPr kumimoji="1" lang="zh-CN" altLang="en-US" dirty="0"/>
          </a:p>
        </p:txBody>
      </p:sp>
      <p:pic>
        <p:nvPicPr>
          <p:cNvPr id="4" name="图片 3" descr="图片包含 游戏机, 电脑&#10;&#10;描述已自动生成">
            <a:extLst>
              <a:ext uri="{FF2B5EF4-FFF2-40B4-BE49-F238E27FC236}">
                <a16:creationId xmlns:a16="http://schemas.microsoft.com/office/drawing/2014/main" id="{BA04F992-9ED1-EC46-8FD1-5947F2D4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760" y="365125"/>
            <a:ext cx="1323683" cy="63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94AC6-461A-D04A-842B-C4EDE96F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9B8B8-F321-F84F-BB7E-D60E292C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normal distribution.</a:t>
            </a:r>
          </a:p>
          <a:p>
            <a:endParaRPr lang="en-US" altLang="zh-CN" dirty="0">
              <a:effectLst/>
            </a:endParaRPr>
          </a:p>
          <a:p>
            <a:endParaRPr lang="en-US" altLang="zh-CN" dirty="0"/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normal distribution with an Exponentially Weighted variance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 94)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422F1-EB19-FA42-A570-4D3277D1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655"/>
            <a:ext cx="8326821" cy="5008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38A959-C80C-9D46-BBC1-EEFD4EF6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94" y="5255172"/>
            <a:ext cx="11634012" cy="3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4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5E7D8-0586-854A-BF88-55AB4F94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MLE fitted T distribution.</a:t>
            </a:r>
            <a:r>
              <a:rPr lang="zh-C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/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Historic Simulation.</a:t>
            </a:r>
            <a:r>
              <a:rPr lang="zh-C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686F8A-F5B3-5349-AE07-022E87B3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37" y="2495016"/>
            <a:ext cx="7420389" cy="4184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E693A0-6542-724C-A0D8-3711E4C4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237" y="4001294"/>
            <a:ext cx="7244277" cy="4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3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7B8B0-0760-3B47-962C-45E4BB23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new data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2038F1F-1037-BC4B-AEA0-A43A8B61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274" y="2251869"/>
            <a:ext cx="2476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4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3F198-3A84-A041-B2D5-6AC107F3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C4C15-118C-D044-8904-8D097A6F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A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8C319D6-BAA3-D644-827A-C96078DB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27" y="2684078"/>
            <a:ext cx="4778266" cy="26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9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165</Words>
  <Application>Microsoft Macintosh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Fintech 590 Week 04 </vt:lpstr>
      <vt:lpstr>Problem 1</vt:lpstr>
      <vt:lpstr>Arithmetic Return System </vt:lpstr>
      <vt:lpstr>Geometric Brownian Motion </vt:lpstr>
      <vt:lpstr>Problem 2</vt:lpstr>
      <vt:lpstr>Calculate VaR </vt:lpstr>
      <vt:lpstr>PowerPoint 演示文稿</vt:lpstr>
      <vt:lpstr>PowerPoint 演示文稿</vt:lpstr>
      <vt:lpstr>Problem 3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590 Week 04 </dc:title>
  <dc:creator>Kunyu Liu</dc:creator>
  <cp:lastModifiedBy>Kunyu Liu</cp:lastModifiedBy>
  <cp:revision>1</cp:revision>
  <dcterms:created xsi:type="dcterms:W3CDTF">2022-02-12T01:07:52Z</dcterms:created>
  <dcterms:modified xsi:type="dcterms:W3CDTF">2022-02-12T01:32:57Z</dcterms:modified>
</cp:coreProperties>
</file>