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  <a:srgbClr val="DEC0DE"/>
    <a:srgbClr val="8C4482"/>
    <a:srgbClr val="E2BCDD"/>
    <a:srgbClr val="DCC2D4"/>
    <a:srgbClr val="E7B7E0"/>
    <a:srgbClr val="F4AAED"/>
    <a:srgbClr val="E6B9B8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unyuZou\Desktop\LCT&amp;n-bac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unyuZou\Desktop\LCT&amp;n-back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unyuZou\Desktop\LCT&amp;n-back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KunyuZou\Desktop\LCT&amp;n-back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KunyuZou\Desktop\LCT&amp;n-back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KunyuZou\Desktop\LCT&amp;n-bac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[LCT&amp;n-back.xlsx]Sheet3!数据透视表3</c:name>
    <c:fmtId val="24"/>
  </c:pivotSource>
  <c:chart>
    <c:autoTitleDeleted val="1"/>
    <c:pivotFmts>
      <c:pivotFmt>
        <c:idx val="0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757272812739509"/>
          <c:y val="0.11009040536599592"/>
          <c:w val="0.70172797983753732"/>
          <c:h val="0.59276684164479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Sheet3!$B$11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Sheet3!$A$12:$A$15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Sheet3!$B$12:$B$15</c:f>
              <c:numCache>
                <c:formatCode>General</c:formatCode>
                <c:ptCount val="3"/>
                <c:pt idx="0">
                  <c:v>1</c:v>
                </c:pt>
                <c:pt idx="1">
                  <c:v>0.87757201638888893</c:v>
                </c:pt>
                <c:pt idx="2">
                  <c:v>0.77777777777777779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E-4E2E-92BD-8AB752510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15"/>
        <c:axId val="743763360"/>
        <c:axId val="743770848"/>
      </c:barChart>
      <c:catAx>
        <c:axId val="743763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WM load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3896534140894422"/>
              <c:y val="0.796367745698454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770848"/>
        <c:crosses val="autoZero"/>
        <c:auto val="1"/>
        <c:lblAlgn val="ctr"/>
        <c:lblOffset val="100"/>
        <c:noMultiLvlLbl val="0"/>
      </c:catAx>
      <c:valAx>
        <c:axId val="74377084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5.6247656547426694E-2"/>
              <c:y val="0.355451827425680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7633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[LCT&amp;n-back.xlsx]Sheet3!数据透视表2</c:name>
    <c:fmtId val="15"/>
  </c:pivotSource>
  <c:chart>
    <c:autoTitleDeleted val="0"/>
    <c:pivotFmts>
      <c:pivotFmt>
        <c:idx val="0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Sheet3!$A$5:$A$8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Sheet3!$B$5:$B$8</c:f>
              <c:numCache>
                <c:formatCode>General</c:formatCode>
                <c:ptCount val="3"/>
                <c:pt idx="0">
                  <c:v>1</c:v>
                </c:pt>
                <c:pt idx="1">
                  <c:v>0.93004115211111105</c:v>
                </c:pt>
                <c:pt idx="2">
                  <c:v>0.72222222222222221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B-4C34-8F72-AF2BB1364114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Sheet3!$A$5:$A$8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Sheet3!$C$5:$C$8</c:f>
              <c:numCache>
                <c:formatCode>General</c:formatCode>
                <c:ptCount val="3"/>
                <c:pt idx="0">
                  <c:v>1</c:v>
                </c:pt>
                <c:pt idx="1">
                  <c:v>0.82510288066666682</c:v>
                </c:pt>
                <c:pt idx="2">
                  <c:v>0.83333333333333337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B-4C34-8F72-AF2BB1364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5246608"/>
        <c:axId val="1435253680"/>
      </c:barChart>
      <c:catAx>
        <c:axId val="143524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WM load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5253680"/>
        <c:crosses val="autoZero"/>
        <c:auto val="1"/>
        <c:lblAlgn val="ctr"/>
        <c:lblOffset val="100"/>
        <c:noMultiLvlLbl val="0"/>
      </c:catAx>
      <c:valAx>
        <c:axId val="1435253680"/>
        <c:scaling>
          <c:orientation val="minMax"/>
          <c:max val="1.100000000000000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2222222222222223E-2"/>
              <c:y val="0.370721420239136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524660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[LCT&amp;n-back.xlsx]Sheet3!数据透视表4</c:name>
    <c:fmtId val="26"/>
  </c:pivotSource>
  <c:chart>
    <c:autoTitleDeleted val="0"/>
    <c:pivotFmts>
      <c:pivotFmt>
        <c:idx val="0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99759405074366"/>
          <c:y val="0.13323855351414407"/>
          <c:w val="0.78058573928258979"/>
          <c:h val="0.60760498687664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Sheet3!$C$29:$C$30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Sheet3!$B$31:$B$34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Sheet3!$C$31:$C$34</c:f>
              <c:numCache>
                <c:formatCode>General</c:formatCode>
                <c:ptCount val="3"/>
                <c:pt idx="0">
                  <c:v>0.78202888888888888</c:v>
                </c:pt>
                <c:pt idx="1">
                  <c:v>1.0445566666666666</c:v>
                </c:pt>
                <c:pt idx="2">
                  <c:v>1.3295311111111112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F-42CE-B85B-6DCC4AB6F6AA}"/>
            </c:ext>
          </c:extLst>
        </c:ser>
        <c:ser>
          <c:idx val="1"/>
          <c:order val="1"/>
          <c:tx>
            <c:strRef>
              <c:f>Sheet3!$D$29:$D$30</c:f>
              <c:strCache>
                <c:ptCount val="1"/>
                <c:pt idx="0">
                  <c:v>novel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Sheet3!$B$31:$B$34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Sheet3!$D$31:$D$34</c:f>
              <c:numCache>
                <c:formatCode>General</c:formatCode>
                <c:ptCount val="3"/>
                <c:pt idx="0">
                  <c:v>0.76627333333333336</c:v>
                </c:pt>
                <c:pt idx="1">
                  <c:v>1.077331111111111</c:v>
                </c:pt>
                <c:pt idx="2">
                  <c:v>1.1208744444444443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F-42CE-B85B-6DCC4AB6F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4"/>
        <c:overlap val="-27"/>
        <c:axId val="1058610831"/>
        <c:axId val="1058614575"/>
      </c:barChart>
      <c:catAx>
        <c:axId val="1058610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WM load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614575"/>
        <c:crosses val="autoZero"/>
        <c:auto val="1"/>
        <c:lblAlgn val="ctr"/>
        <c:lblOffset val="100"/>
        <c:noMultiLvlLbl val="0"/>
      </c:catAx>
      <c:valAx>
        <c:axId val="1058614575"/>
        <c:scaling>
          <c:orientation val="minMax"/>
          <c:max val="1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Deviation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7208223972003495E-2"/>
              <c:y val="0.32221456692913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61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1767821456288695"/>
          <c:y val="7.050093908731199E-2"/>
          <c:w val="0.16464340728157434"/>
          <c:h val="6.6095092998942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[LCT&amp;n-back.xlsx]Sheet3!数据透视表1</c:name>
    <c:fmtId val="35"/>
  </c:pivotSource>
  <c:chart>
    <c:autoTitleDeleted val="1"/>
    <c:pivotFmts>
      <c:pivotFmt>
        <c:idx val="0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</c:f>
              <c:strCache>
                <c:ptCount val="1"/>
                <c:pt idx="0">
                  <c:v>汇总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Sheet3!$A$18:$A$21</c:f>
              <c:strCache>
                <c:ptCount val="3"/>
                <c:pt idx="0">
                  <c:v>0 back</c:v>
                </c:pt>
                <c:pt idx="1">
                  <c:v>1 back</c:v>
                </c:pt>
                <c:pt idx="2">
                  <c:v>2 back</c:v>
                </c:pt>
              </c:strCache>
            </c:strRef>
          </c:cat>
          <c:val>
            <c:numRef>
              <c:f>Sheet3!$B$18:$B$21</c:f>
              <c:numCache>
                <c:formatCode>General</c:formatCode>
                <c:ptCount val="3"/>
                <c:pt idx="0">
                  <c:v>0.77415111111111101</c:v>
                </c:pt>
                <c:pt idx="1">
                  <c:v>1.0609438888888889</c:v>
                </c:pt>
                <c:pt idx="2">
                  <c:v>1.2252027777777779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F-486F-8535-8BBD5948B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27"/>
        <c:axId val="1058555919"/>
        <c:axId val="1058569647"/>
      </c:barChart>
      <c:catAx>
        <c:axId val="1058555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WM load</a:t>
                </a:r>
                <a:endParaRPr lang="zh-CN" altLang="en-US" dirty="0"/>
              </a:p>
            </c:rich>
          </c:tx>
          <c:layout>
            <c:manualLayout>
              <c:xMode val="edge"/>
              <c:yMode val="edge"/>
              <c:x val="0.46958747701262299"/>
              <c:y val="0.878057529188144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569647"/>
        <c:crosses val="autoZero"/>
        <c:auto val="1"/>
        <c:lblAlgn val="ctr"/>
        <c:lblOffset val="100"/>
        <c:noMultiLvlLbl val="0"/>
      </c:catAx>
      <c:valAx>
        <c:axId val="1058569647"/>
        <c:scaling>
          <c:orientation val="minMax"/>
          <c:max val="1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Deviation</a:t>
                </a:r>
              </a:p>
            </c:rich>
          </c:tx>
          <c:layout>
            <c:manualLayout>
              <c:xMode val="edge"/>
              <c:yMode val="edge"/>
              <c:x val="2.8343659054794766E-2"/>
              <c:y val="0.294526031933615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55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[LCT&amp;n-back.xlsx]Sheet3!数据透视表4</c:name>
    <c:fmtId val="33"/>
  </c:pivotSource>
  <c:chart>
    <c:autoTitleDeleted val="0"/>
    <c:pivotFmts>
      <c:pivotFmt>
        <c:idx val="0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99759405074366"/>
          <c:y val="0.13323855351414407"/>
          <c:w val="0.77395754098671232"/>
          <c:h val="0.66810989290139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Sheet3!$C$29:$C$30</c:f>
              <c:strCache>
                <c:ptCount val="1"/>
                <c:pt idx="0">
                  <c:v>0 back</c:v>
                </c:pt>
              </c:strCache>
            </c:strRef>
          </c:tx>
          <c:spPr>
            <a:solidFill>
              <a:srgbClr val="4472C4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Sheet3!$B$31:$B$33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Sheet3!$C$31:$C$33</c:f>
              <c:numCache>
                <c:formatCode>General</c:formatCode>
                <c:ptCount val="2"/>
                <c:pt idx="0">
                  <c:v>0.78202888888888888</c:v>
                </c:pt>
                <c:pt idx="1">
                  <c:v>0.76627333333333336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0-4C66-B9EB-1E18232A4248}"/>
            </c:ext>
          </c:extLst>
        </c:ser>
        <c:ser>
          <c:idx val="1"/>
          <c:order val="1"/>
          <c:tx>
            <c:strRef>
              <c:f>Sheet3!$D$29:$D$30</c:f>
              <c:strCache>
                <c:ptCount val="1"/>
                <c:pt idx="0">
                  <c:v>1 back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Sheet3!$B$31:$B$33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Sheet3!$D$31:$D$33</c:f>
              <c:numCache>
                <c:formatCode>General</c:formatCode>
                <c:ptCount val="2"/>
                <c:pt idx="0">
                  <c:v>1.0445566666666666</c:v>
                </c:pt>
                <c:pt idx="1">
                  <c:v>1.077331111111111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0-4C66-B9EB-1E18232A4248}"/>
            </c:ext>
          </c:extLst>
        </c:ser>
        <c:ser>
          <c:idx val="2"/>
          <c:order val="2"/>
          <c:tx>
            <c:strRef>
              <c:f>Sheet3!$E$29:$E$30</c:f>
              <c:strCache>
                <c:ptCount val="1"/>
                <c:pt idx="0">
                  <c:v>2 back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Sheet3!$B$31:$B$33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Sheet3!$E$31:$E$33</c:f>
              <c:numCache>
                <c:formatCode>General</c:formatCode>
                <c:ptCount val="2"/>
                <c:pt idx="0">
                  <c:v>1.3295311111111112</c:v>
                </c:pt>
                <c:pt idx="1">
                  <c:v>1.1208744444444443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E0-4C66-B9EB-1E18232A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4"/>
        <c:overlap val="-27"/>
        <c:axId val="1058610831"/>
        <c:axId val="1058614575"/>
      </c:barChart>
      <c:catAx>
        <c:axId val="1058610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WM load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614575"/>
        <c:crosses val="autoZero"/>
        <c:auto val="1"/>
        <c:lblAlgn val="ctr"/>
        <c:lblOffset val="100"/>
        <c:noMultiLvlLbl val="0"/>
      </c:catAx>
      <c:valAx>
        <c:axId val="1058614575"/>
        <c:scaling>
          <c:orientation val="minMax"/>
          <c:max val="1.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Deviation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3.857549236192153E-2"/>
              <c:y val="0.3191185300740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861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954157208232828"/>
          <c:y val="8.4153010260314617E-2"/>
          <c:w val="7.4676588319482498E-2"/>
          <c:h val="0.156741682738404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[LCT&amp;n-back.xlsx]Sheet3!数据透视表2</c:name>
    <c:fmtId val="23"/>
  </c:pivotSource>
  <c:chart>
    <c:autoTitleDeleted val="0"/>
    <c:pivotFmts>
      <c:pivotFmt>
        <c:idx val="0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0 back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Sheet3!$A$5:$A$7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60-4B59-AF46-699EC701350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1 back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Sheet3!$A$5:$A$7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0.93004115211111105</c:v>
                </c:pt>
                <c:pt idx="1">
                  <c:v>0.82510288066666682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60-4B59-AF46-699EC701350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2 back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Sheet3!$A$5:$A$7</c:f>
              <c:strCache>
                <c:ptCount val="2"/>
                <c:pt idx="0">
                  <c:v>normal</c:v>
                </c:pt>
                <c:pt idx="1">
                  <c:v>novel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0.72222222222222221</c:v>
                </c:pt>
                <c:pt idx="1">
                  <c:v>0.83333333333333337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60-4B59-AF46-699EC70135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6"/>
        <c:overlap val="-27"/>
        <c:axId val="1435246608"/>
        <c:axId val="1435253680"/>
      </c:barChart>
      <c:catAx>
        <c:axId val="143524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WM load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5253680"/>
        <c:crosses val="autoZero"/>
        <c:auto val="1"/>
        <c:lblAlgn val="ctr"/>
        <c:lblOffset val="100"/>
        <c:noMultiLvlLbl val="0"/>
      </c:catAx>
      <c:valAx>
        <c:axId val="143525368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2222222222222223E-2"/>
              <c:y val="0.370721420239136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524660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86180175330261"/>
          <c:y val="2.3869396816939881E-2"/>
          <c:w val="7.8982710900725173E-2"/>
          <c:h val="0.19869541448110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21FD1-8991-4D33-92C3-AF74AC9B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74339-3DE1-460B-B94C-19E510D7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C731F-DCE1-491B-894E-7B56928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AEA02-610D-42C3-A98D-734ED7F4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89B67-8F39-4EEB-A204-AD781D8E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667D-54BD-4AD5-A57D-821EE6FA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8ADDCF-E195-415D-BF1E-4BC98223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2AC92-CDFE-4A03-AD9B-E0AA79BC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14D18-0795-4FA0-A95C-98574C28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C8DF8-042F-45E6-B4FC-5A7A6593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DCD2C-7B31-4DA5-8732-99403F6F3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51966-F8C0-443F-AD9E-EDE4CF98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0818F-495C-4F82-81A3-A77E37EE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665D-41BE-4E78-921A-875167F0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5A996-F486-4C28-8D83-51F5EFEF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4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DE825-F4F3-43A5-89D1-C299293B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D6FA1-4CF2-4780-A877-D27485D7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E4FB8-BB08-4B49-991F-BFB5D64F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3670A-1832-4C81-B2F4-598E929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86125-678E-47E3-A417-77A51C69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103DF-AA2E-4AE8-B65B-01129E91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7C241-E81A-4A69-B3DB-25939D0DD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DE5F2-A422-448D-B267-746B76B4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711C8-D839-4D77-82A7-0E0EE956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EDF1A-711C-46CC-BFD2-D4DD5476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09B6E-4932-4769-BD6E-6F7AE292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B6F38-2B5B-469C-BDF2-DDF1ACB3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E07E5-3FAE-4F52-B016-7E9A865E3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14A49-A710-49BD-9721-D6B16D10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3AEAB-BAE1-4136-88C6-120886F0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AC923-D2D4-43D5-8A84-7CF06A87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5FC0-DEEA-405B-842F-81394CA3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DB454-8454-47C3-81F8-5F8ACCE0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38947-0F1B-412C-8F74-8E99C611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3682C0-20A0-46D1-B5B6-0CAC59C85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EAF1BB-E3C1-40CF-86FC-E06604C35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123924-4B77-4708-B866-A6C54B0D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10E2F-EF50-49B7-B1F5-D6C475D8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CAA71-2C70-42A4-8E2D-5C720AB4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F889-5E98-4AE7-983E-94EBCF9B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B80B9-9C12-4CDE-9964-6BAC13B2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5C599A-15D2-4B4A-B46C-107AFEB4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775FF-3FD7-459B-BC68-E64A1268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2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76E80-C303-40DD-BF59-0F745999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3A7A6-B0A1-42CB-9372-B1D21787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7A5D7-0CFA-4BE6-9511-FE489498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400C1-4422-4C14-B6CE-267E5CC6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93FB-EAB3-4FE3-9023-3B32B7F7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AA797-AA65-4420-B2FD-CC4CA2BD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19563-6D86-4359-BF01-EA6B57F1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19B9E-17E6-4E91-888E-99442593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66164-AE06-4717-B616-67D83758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4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B8C3-558C-4EE9-9D5F-D4062EBC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893651-63EC-49AA-90CB-D5CB949C8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9C65D-66B3-4D46-A6B9-548B31EA1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9690D7-88A3-4409-8579-59133634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7D6C1-639D-4F39-ABB3-7004DF9A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39637-D70D-4EFE-AD9C-93DE399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3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DFAF0-0D56-4611-A7F4-F19BFB4F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6CCBB-79A9-443C-B748-7A739C54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2D751-9B37-4447-9FEE-A79BF22E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0A7A0-7CA6-48DA-9CA4-B64F312AE9C8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817EA-FC78-4333-8C0A-7855C120E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7D27B-92C6-4DF4-9C38-A2EE0F6E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546C-5BD9-418F-88E0-5E9E718B37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28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9EDE1F-C1FA-4B80-9198-479E1FC6D5CA}"/>
              </a:ext>
            </a:extLst>
          </p:cNvPr>
          <p:cNvGrpSpPr/>
          <p:nvPr/>
        </p:nvGrpSpPr>
        <p:grpSpPr>
          <a:xfrm>
            <a:off x="1431114" y="1238334"/>
            <a:ext cx="4171196" cy="3307908"/>
            <a:chOff x="1431114" y="1238334"/>
            <a:chExt cx="4171196" cy="330790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8885305-B5D3-41CB-8B09-54009A8AB863}"/>
                </a:ext>
              </a:extLst>
            </p:cNvPr>
            <p:cNvGrpSpPr/>
            <p:nvPr/>
          </p:nvGrpSpPr>
          <p:grpSpPr>
            <a:xfrm>
              <a:off x="1431114" y="1426334"/>
              <a:ext cx="4171196" cy="3119908"/>
              <a:chOff x="1431114" y="1426334"/>
              <a:chExt cx="4171196" cy="311990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044EC44-48BC-4BD8-8922-3B03CFF8034E}"/>
                  </a:ext>
                </a:extLst>
              </p:cNvPr>
              <p:cNvGrpSpPr/>
              <p:nvPr/>
            </p:nvGrpSpPr>
            <p:grpSpPr>
              <a:xfrm>
                <a:off x="1431114" y="1426334"/>
                <a:ext cx="4171196" cy="3119908"/>
                <a:chOff x="1431114" y="1426334"/>
                <a:chExt cx="4171196" cy="3119908"/>
              </a:xfrm>
            </p:grpSpPr>
            <p:graphicFrame>
              <p:nvGraphicFramePr>
                <p:cNvPr id="5" name="图表 4">
                  <a:extLst>
                    <a:ext uri="{FF2B5EF4-FFF2-40B4-BE49-F238E27FC236}">
                      <a16:creationId xmlns:a16="http://schemas.microsoft.com/office/drawing/2014/main" id="{C3ABE123-01DB-4428-B4F9-4B2D28DBE32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25237171"/>
                    </p:ext>
                  </p:extLst>
                </p:nvPr>
              </p:nvGraphicFramePr>
              <p:xfrm>
                <a:off x="1431114" y="1426334"/>
                <a:ext cx="4171196" cy="311990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66F0D88-63D0-4761-B28D-61560C8761EC}"/>
                    </a:ext>
                  </a:extLst>
                </p:cNvPr>
                <p:cNvSpPr txBox="1"/>
                <p:nvPr/>
              </p:nvSpPr>
              <p:spPr>
                <a:xfrm>
                  <a:off x="1700791" y="4238465"/>
                  <a:ext cx="36318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图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3. 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不同听觉工作负荷条件下的反应正确率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F348DCB-34E1-487B-86C5-2353EF16FC5A}"/>
                  </a:ext>
                </a:extLst>
              </p:cNvPr>
              <p:cNvSpPr/>
              <p:nvPr/>
            </p:nvSpPr>
            <p:spPr>
              <a:xfrm>
                <a:off x="2556456" y="1777283"/>
                <a:ext cx="257578" cy="199622"/>
              </a:xfrm>
              <a:prstGeom prst="rect">
                <a:avLst/>
              </a:prstGeom>
              <a:solidFill>
                <a:srgbClr val="FCD5B5"/>
              </a:solidFill>
              <a:ln>
                <a:solidFill>
                  <a:srgbClr val="FCD5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A57EBBB-1D23-4956-985C-B1EC0411C2A4}"/>
                </a:ext>
              </a:extLst>
            </p:cNvPr>
            <p:cNvSpPr/>
            <p:nvPr/>
          </p:nvSpPr>
          <p:spPr>
            <a:xfrm rot="5400000">
              <a:off x="3142444" y="1165539"/>
              <a:ext cx="77272" cy="99167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2714EB5C-A214-4BD4-98E6-687AB131CB53}"/>
                </a:ext>
              </a:extLst>
            </p:cNvPr>
            <p:cNvSpPr/>
            <p:nvPr/>
          </p:nvSpPr>
          <p:spPr>
            <a:xfrm rot="5400000">
              <a:off x="4179194" y="1191296"/>
              <a:ext cx="77272" cy="94016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7BFBE7B5-7D3B-4BC1-9EC7-93E468A783F6}"/>
                </a:ext>
              </a:extLst>
            </p:cNvPr>
            <p:cNvSpPr/>
            <p:nvPr/>
          </p:nvSpPr>
          <p:spPr>
            <a:xfrm rot="5400000">
              <a:off x="3663716" y="489723"/>
              <a:ext cx="45719" cy="20026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321B2A2-472C-4556-8137-164AE10599FF}"/>
                </a:ext>
              </a:extLst>
            </p:cNvPr>
            <p:cNvSpPr txBox="1"/>
            <p:nvPr/>
          </p:nvSpPr>
          <p:spPr>
            <a:xfrm>
              <a:off x="2978140" y="141155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***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775329-8A6A-4643-BB21-C35DC74945BB}"/>
                </a:ext>
              </a:extLst>
            </p:cNvPr>
            <p:cNvSpPr txBox="1"/>
            <p:nvPr/>
          </p:nvSpPr>
          <p:spPr>
            <a:xfrm>
              <a:off x="4014890" y="141155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***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42FC3A-47B9-497C-A9AF-6E0A36880874}"/>
                </a:ext>
              </a:extLst>
            </p:cNvPr>
            <p:cNvSpPr txBox="1"/>
            <p:nvPr/>
          </p:nvSpPr>
          <p:spPr>
            <a:xfrm>
              <a:off x="3490076" y="1238334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***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E807F73-6320-4D54-86A5-9D4CE8B8C6D3}"/>
              </a:ext>
            </a:extLst>
          </p:cNvPr>
          <p:cNvGrpSpPr/>
          <p:nvPr/>
        </p:nvGrpSpPr>
        <p:grpSpPr>
          <a:xfrm>
            <a:off x="5332632" y="1392222"/>
            <a:ext cx="6257925" cy="3000131"/>
            <a:chOff x="5332632" y="1392222"/>
            <a:chExt cx="6257925" cy="300013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63DC970-620A-417F-AACD-21A5A222F91B}"/>
                </a:ext>
              </a:extLst>
            </p:cNvPr>
            <p:cNvGrpSpPr/>
            <p:nvPr/>
          </p:nvGrpSpPr>
          <p:grpSpPr>
            <a:xfrm>
              <a:off x="5332632" y="1392222"/>
              <a:ext cx="6257925" cy="2743200"/>
              <a:chOff x="5332632" y="1401265"/>
              <a:chExt cx="6257925" cy="2743200"/>
            </a:xfrm>
          </p:grpSpPr>
          <p:graphicFrame>
            <p:nvGraphicFramePr>
              <p:cNvPr id="21" name="图表 20">
                <a:extLst>
                  <a:ext uri="{FF2B5EF4-FFF2-40B4-BE49-F238E27FC236}">
                    <a16:creationId xmlns:a16="http://schemas.microsoft.com/office/drawing/2014/main" id="{3D871EC2-B95A-49DE-BB51-293C8B4B7B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5991980"/>
                  </p:ext>
                </p:extLst>
              </p:nvPr>
            </p:nvGraphicFramePr>
            <p:xfrm>
              <a:off x="5332632" y="1401265"/>
              <a:ext cx="6257925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左大括号 18">
                <a:extLst>
                  <a:ext uri="{FF2B5EF4-FFF2-40B4-BE49-F238E27FC236}">
                    <a16:creationId xmlns:a16="http://schemas.microsoft.com/office/drawing/2014/main" id="{AB231FC5-511D-4CC4-B3F4-BDB2E259B800}"/>
                  </a:ext>
                </a:extLst>
              </p:cNvPr>
              <p:cNvSpPr/>
              <p:nvPr/>
            </p:nvSpPr>
            <p:spPr>
              <a:xfrm rot="5400000">
                <a:off x="8673257" y="1704283"/>
                <a:ext cx="45719" cy="53000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左大括号 22">
                <a:extLst>
                  <a:ext uri="{FF2B5EF4-FFF2-40B4-BE49-F238E27FC236}">
                    <a16:creationId xmlns:a16="http://schemas.microsoft.com/office/drawing/2014/main" id="{5A128680-7341-4208-9315-50CCA9E5CCB2}"/>
                  </a:ext>
                </a:extLst>
              </p:cNvPr>
              <p:cNvSpPr/>
              <p:nvPr/>
            </p:nvSpPr>
            <p:spPr>
              <a:xfrm rot="5400000">
                <a:off x="10473023" y="2065313"/>
                <a:ext cx="45719" cy="53000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E0C5E27-6CD0-4175-87F0-9BF0EBCC33B7}"/>
                  </a:ext>
                </a:extLst>
              </p:cNvPr>
              <p:cNvSpPr txBox="1"/>
              <p:nvPr/>
            </p:nvSpPr>
            <p:spPr>
              <a:xfrm>
                <a:off x="8501830" y="1684369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83949B-D430-48AC-8F8C-456D24FBE724}"/>
                  </a:ext>
                </a:extLst>
              </p:cNvPr>
              <p:cNvSpPr txBox="1"/>
              <p:nvPr/>
            </p:nvSpPr>
            <p:spPr>
              <a:xfrm>
                <a:off x="10292942" y="2067444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DB9627-2640-429C-9808-14DD02B1A376}"/>
                  </a:ext>
                </a:extLst>
              </p:cNvPr>
              <p:cNvSpPr/>
              <p:nvPr/>
            </p:nvSpPr>
            <p:spPr>
              <a:xfrm>
                <a:off x="5913774" y="1685121"/>
                <a:ext cx="199366" cy="4307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BAD75FD-ACC2-4981-A8E1-F7A441B40CCB}"/>
                  </a:ext>
                </a:extLst>
              </p:cNvPr>
              <p:cNvSpPr/>
              <p:nvPr/>
            </p:nvSpPr>
            <p:spPr>
              <a:xfrm>
                <a:off x="5673014" y="1684369"/>
                <a:ext cx="326283" cy="2153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60929B6-73EF-4D64-98C4-84C715917970}"/>
                </a:ext>
              </a:extLst>
            </p:cNvPr>
            <p:cNvSpPr txBox="1"/>
            <p:nvPr/>
          </p:nvSpPr>
          <p:spPr>
            <a:xfrm>
              <a:off x="5899397" y="4084576"/>
              <a:ext cx="5256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所有工作负荷条件下，被试对于不同刺激属性的反应正确率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9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517750-E5C7-4E66-80F7-15B06575FA8C}"/>
              </a:ext>
            </a:extLst>
          </p:cNvPr>
          <p:cNvGrpSpPr/>
          <p:nvPr/>
        </p:nvGrpSpPr>
        <p:grpSpPr>
          <a:xfrm>
            <a:off x="4981976" y="1291391"/>
            <a:ext cx="6112744" cy="3242510"/>
            <a:chOff x="4981976" y="1291391"/>
            <a:chExt cx="6112744" cy="324251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E1DF269-94F8-4084-A8D6-23EB581D555B}"/>
                </a:ext>
              </a:extLst>
            </p:cNvPr>
            <p:cNvGrpSpPr/>
            <p:nvPr/>
          </p:nvGrpSpPr>
          <p:grpSpPr>
            <a:xfrm>
              <a:off x="4981976" y="1291391"/>
              <a:ext cx="6112744" cy="3242510"/>
              <a:chOff x="4981976" y="1291391"/>
              <a:chExt cx="6112744" cy="3242510"/>
            </a:xfrm>
          </p:grpSpPr>
          <p:graphicFrame>
            <p:nvGraphicFramePr>
              <p:cNvPr id="8" name="图表 7">
                <a:extLst>
                  <a:ext uri="{FF2B5EF4-FFF2-40B4-BE49-F238E27FC236}">
                    <a16:creationId xmlns:a16="http://schemas.microsoft.com/office/drawing/2014/main" id="{47AA8821-8D2D-473B-A889-257E1737A7B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6106896"/>
                  </p:ext>
                </p:extLst>
              </p:nvPr>
            </p:nvGraphicFramePr>
            <p:xfrm>
              <a:off x="4981976" y="1291391"/>
              <a:ext cx="6112744" cy="324251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416F36-A489-4714-A3D8-12EE88177037}"/>
                  </a:ext>
                </a:extLst>
              </p:cNvPr>
              <p:cNvSpPr/>
              <p:nvPr/>
            </p:nvSpPr>
            <p:spPr>
              <a:xfrm>
                <a:off x="5750417" y="1513267"/>
                <a:ext cx="122349" cy="3412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208B25-A90D-473E-B427-821F99B3A1DB}"/>
                </a:ext>
              </a:extLst>
            </p:cNvPr>
            <p:cNvSpPr txBox="1"/>
            <p:nvPr/>
          </p:nvSpPr>
          <p:spPr>
            <a:xfrm>
              <a:off x="5587915" y="4108359"/>
              <a:ext cx="5256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6. 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所有工作负荷条件下，被试对于不同刺激属性的变道偏差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CFF2A7-2144-4768-91A5-CFC5E1514465}"/>
              </a:ext>
            </a:extLst>
          </p:cNvPr>
          <p:cNvGrpSpPr/>
          <p:nvPr/>
        </p:nvGrpSpPr>
        <p:grpSpPr>
          <a:xfrm>
            <a:off x="1525625" y="1288880"/>
            <a:ext cx="3631841" cy="3031323"/>
            <a:chOff x="1525625" y="1288880"/>
            <a:chExt cx="3631841" cy="303132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414010A-FA02-4281-BF03-E82568501E99}"/>
                </a:ext>
              </a:extLst>
            </p:cNvPr>
            <p:cNvGrpSpPr/>
            <p:nvPr/>
          </p:nvGrpSpPr>
          <p:grpSpPr>
            <a:xfrm>
              <a:off x="1525625" y="1291391"/>
              <a:ext cx="3631841" cy="3028812"/>
              <a:chOff x="1525625" y="1291391"/>
              <a:chExt cx="3631841" cy="3028812"/>
            </a:xfrm>
          </p:grpSpPr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6CBD6547-C5F0-4922-BDA4-E1B1CE8A98B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2404683"/>
                  </p:ext>
                </p:extLst>
              </p:nvPr>
            </p:nvGraphicFramePr>
            <p:xfrm>
              <a:off x="1525625" y="1291391"/>
              <a:ext cx="3316831" cy="287492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13D024-1183-4B71-A571-AB80C9E18D41}"/>
                  </a:ext>
                </a:extLst>
              </p:cNvPr>
              <p:cNvSpPr txBox="1"/>
              <p:nvPr/>
            </p:nvSpPr>
            <p:spPr>
              <a:xfrm>
                <a:off x="1525625" y="4012426"/>
                <a:ext cx="3631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图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5. 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不同听觉工作负荷条件下的变道偏差</a:t>
                </a:r>
              </a:p>
            </p:txBody>
          </p:sp>
        </p:grp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FCDC939F-B8EF-4CD8-9F2C-16AFDC5DB883}"/>
                </a:ext>
              </a:extLst>
            </p:cNvPr>
            <p:cNvSpPr/>
            <p:nvPr/>
          </p:nvSpPr>
          <p:spPr>
            <a:xfrm rot="5400000">
              <a:off x="2913845" y="1100112"/>
              <a:ext cx="96589" cy="9015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21B6E70-73CC-47D5-80D3-A2C74820FB9B}"/>
                </a:ext>
              </a:extLst>
            </p:cNvPr>
            <p:cNvSpPr txBox="1"/>
            <p:nvPr/>
          </p:nvSpPr>
          <p:spPr>
            <a:xfrm>
              <a:off x="2796068" y="1288880"/>
              <a:ext cx="332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59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0D3B8EF-0248-4160-A402-73F92ECE5A62}"/>
              </a:ext>
            </a:extLst>
          </p:cNvPr>
          <p:cNvGrpSpPr/>
          <p:nvPr/>
        </p:nvGrpSpPr>
        <p:grpSpPr>
          <a:xfrm>
            <a:off x="187737" y="54414"/>
            <a:ext cx="11933409" cy="6480089"/>
            <a:chOff x="187737" y="54414"/>
            <a:chExt cx="11933409" cy="6480089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5F8DEBD-4D77-4D3D-A1F4-B35A86CD733E}"/>
                </a:ext>
              </a:extLst>
            </p:cNvPr>
            <p:cNvGrpSpPr/>
            <p:nvPr/>
          </p:nvGrpSpPr>
          <p:grpSpPr>
            <a:xfrm>
              <a:off x="187737" y="54414"/>
              <a:ext cx="11933409" cy="5893522"/>
              <a:chOff x="-733103" y="472977"/>
              <a:chExt cx="11933409" cy="589352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E554360-3D05-4E7B-B9BB-17565FC6ED03}"/>
                  </a:ext>
                </a:extLst>
              </p:cNvPr>
              <p:cNvGrpSpPr/>
              <p:nvPr/>
            </p:nvGrpSpPr>
            <p:grpSpPr>
              <a:xfrm>
                <a:off x="-733103" y="472977"/>
                <a:ext cx="4066563" cy="2803022"/>
                <a:chOff x="897227" y="2028423"/>
                <a:chExt cx="4066563" cy="280302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EDB19ACA-2ECA-4E40-BC1A-CEE6815B897D}"/>
                    </a:ext>
                  </a:extLst>
                </p:cNvPr>
                <p:cNvGrpSpPr/>
                <p:nvPr/>
              </p:nvGrpSpPr>
              <p:grpSpPr>
                <a:xfrm>
                  <a:off x="897227" y="2028423"/>
                  <a:ext cx="3178935" cy="2429952"/>
                  <a:chOff x="897227" y="2028423"/>
                  <a:chExt cx="3178935" cy="2429952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7170DBB-65CD-4E0E-AC4D-E0A6220BAD1C}"/>
                      </a:ext>
                    </a:extLst>
                  </p:cNvPr>
                  <p:cNvSpPr/>
                  <p:nvPr/>
                </p:nvSpPr>
                <p:spPr>
                  <a:xfrm>
                    <a:off x="1693572" y="2028423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飞翔</a:t>
                    </a:r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85AB4482-0CF7-49B8-BC15-3C14904C47F3}"/>
                      </a:ext>
                    </a:extLst>
                  </p:cNvPr>
                  <p:cNvSpPr/>
                  <p:nvPr/>
                </p:nvSpPr>
                <p:spPr>
                  <a:xfrm>
                    <a:off x="1955442" y="2502795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蜜蜂</a:t>
                    </a: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A9A81D07-BAD3-416F-AE3E-09C9AB239D70}"/>
                      </a:ext>
                    </a:extLst>
                  </p:cNvPr>
                  <p:cNvSpPr/>
                  <p:nvPr/>
                </p:nvSpPr>
                <p:spPr>
                  <a:xfrm>
                    <a:off x="2217312" y="2977167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犀牛</a:t>
                    </a: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D6D1673C-742E-4BDC-974A-203C6A4388A6}"/>
                      </a:ext>
                    </a:extLst>
                  </p:cNvPr>
                  <p:cNvSpPr/>
                  <p:nvPr/>
                </p:nvSpPr>
                <p:spPr>
                  <a:xfrm>
                    <a:off x="2479182" y="3451539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强壮</a:t>
                    </a:r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7242FB9-3FF0-4F67-BFB5-E76937E91EA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006" y="4089043"/>
                    <a:ext cx="5084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……</a:t>
                    </a:r>
                    <a:endParaRPr lang="zh-CN" altLang="en-US" dirty="0"/>
                  </a:p>
                </p:txBody>
              </p:sp>
              <p:cxnSp>
                <p:nvCxnSpPr>
                  <p:cNvPr id="16" name="直接箭头连接符 15">
                    <a:extLst>
                      <a:ext uri="{FF2B5EF4-FFF2-40B4-BE49-F238E27FC236}">
                        <a16:creationId xmlns:a16="http://schemas.microsoft.com/office/drawing/2014/main" id="{929DD721-26EA-4DBB-A86D-F1A139829C18}"/>
                      </a:ext>
                    </a:extLst>
                  </p:cNvPr>
                  <p:cNvCxnSpPr/>
                  <p:nvPr/>
                </p:nvCxnSpPr>
                <p:spPr>
                  <a:xfrm>
                    <a:off x="897227" y="2347175"/>
                    <a:ext cx="1320085" cy="19382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9E31D1E-B2A9-401C-B440-E3B7CD7A74E0}"/>
                    </a:ext>
                  </a:extLst>
                </p:cNvPr>
                <p:cNvSpPr txBox="1"/>
                <p:nvPr/>
              </p:nvSpPr>
              <p:spPr>
                <a:xfrm>
                  <a:off x="2307916" y="4492891"/>
                  <a:ext cx="20489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0-back 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标准刺激条件</a:t>
                  </a: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F5F1F1B-0536-44C2-8ACB-5FF3FA7B9090}"/>
                    </a:ext>
                  </a:extLst>
                </p:cNvPr>
                <p:cNvSpPr txBox="1"/>
                <p:nvPr/>
              </p:nvSpPr>
              <p:spPr>
                <a:xfrm>
                  <a:off x="3552422" y="2094412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D31D672-A109-4307-B4CA-E4B2D2DFE1C2}"/>
                    </a:ext>
                  </a:extLst>
                </p:cNvPr>
                <p:cNvSpPr txBox="1"/>
                <p:nvPr/>
              </p:nvSpPr>
              <p:spPr>
                <a:xfrm>
                  <a:off x="3795990" y="2570637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6EF4854-4DCD-4AFF-89D0-BCF0E76748A8}"/>
                    </a:ext>
                  </a:extLst>
                </p:cNvPr>
                <p:cNvSpPr txBox="1"/>
                <p:nvPr/>
              </p:nvSpPr>
              <p:spPr>
                <a:xfrm>
                  <a:off x="3959745" y="3021118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8918733-DAD8-45EC-98C1-A7E108357952}"/>
                    </a:ext>
                  </a:extLst>
                </p:cNvPr>
                <p:cNvSpPr txBox="1"/>
                <p:nvPr/>
              </p:nvSpPr>
              <p:spPr>
                <a:xfrm>
                  <a:off x="4149143" y="3529106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84DF41F-3D6F-4B67-B3FE-EEE5A8E1FD2D}"/>
                  </a:ext>
                </a:extLst>
              </p:cNvPr>
              <p:cNvGrpSpPr/>
              <p:nvPr/>
            </p:nvGrpSpPr>
            <p:grpSpPr>
              <a:xfrm>
                <a:off x="-730680" y="3563477"/>
                <a:ext cx="4066563" cy="2803022"/>
                <a:chOff x="897227" y="2028423"/>
                <a:chExt cx="4066563" cy="2803022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2B654CA6-6273-48E9-8253-FBB95DBC2531}"/>
                    </a:ext>
                  </a:extLst>
                </p:cNvPr>
                <p:cNvGrpSpPr/>
                <p:nvPr/>
              </p:nvGrpSpPr>
              <p:grpSpPr>
                <a:xfrm>
                  <a:off x="897227" y="2028423"/>
                  <a:ext cx="3178935" cy="2429952"/>
                  <a:chOff x="897227" y="2028423"/>
                  <a:chExt cx="3178935" cy="242995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DCA4EBCA-2E83-40C7-99E5-2DAFCF9EE72B}"/>
                      </a:ext>
                    </a:extLst>
                  </p:cNvPr>
                  <p:cNvSpPr/>
                  <p:nvPr/>
                </p:nvSpPr>
                <p:spPr>
                  <a:xfrm>
                    <a:off x="1693572" y="2028423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飞翔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4183BAF-5576-4891-9671-3A86414C7C2B}"/>
                      </a:ext>
                    </a:extLst>
                  </p:cNvPr>
                  <p:cNvSpPr/>
                  <p:nvPr/>
                </p:nvSpPr>
                <p:spPr>
                  <a:xfrm>
                    <a:off x="1955442" y="2502795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犀牛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A9E80F39-FC8A-4A55-B553-5CEBB74C4C6A}"/>
                      </a:ext>
                    </a:extLst>
                  </p:cNvPr>
                  <p:cNvSpPr/>
                  <p:nvPr/>
                </p:nvSpPr>
                <p:spPr>
                  <a:xfrm>
                    <a:off x="2217312" y="2977167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蜜蜂</a:t>
                    </a: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5B3AB3DB-ADE9-4819-9E1D-56070F19B210}"/>
                      </a:ext>
                    </a:extLst>
                  </p:cNvPr>
                  <p:cNvSpPr/>
                  <p:nvPr/>
                </p:nvSpPr>
                <p:spPr>
                  <a:xfrm>
                    <a:off x="2479182" y="3451539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强壮</a:t>
                    </a: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E693B3-985D-46BC-96E4-42BEEAE0ABA1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006" y="4089043"/>
                    <a:ext cx="5084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……</a:t>
                    </a:r>
                    <a:endParaRPr lang="zh-CN" altLang="en-US" dirty="0"/>
                  </a:p>
                </p:txBody>
              </p: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87609CC8-7123-4CC1-8076-85807196CDCB}"/>
                      </a:ext>
                    </a:extLst>
                  </p:cNvPr>
                  <p:cNvCxnSpPr/>
                  <p:nvPr/>
                </p:nvCxnSpPr>
                <p:spPr>
                  <a:xfrm>
                    <a:off x="897227" y="2347175"/>
                    <a:ext cx="1320085" cy="19382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7066203-322C-47C9-A811-025087FB175A}"/>
                    </a:ext>
                  </a:extLst>
                </p:cNvPr>
                <p:cNvSpPr txBox="1"/>
                <p:nvPr/>
              </p:nvSpPr>
              <p:spPr>
                <a:xfrm>
                  <a:off x="2307916" y="4492891"/>
                  <a:ext cx="20762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0-back 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新异刺激条件</a:t>
                  </a: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25B283-0946-436F-B9C2-4DDE8093A674}"/>
                    </a:ext>
                  </a:extLst>
                </p:cNvPr>
                <p:cNvSpPr txBox="1"/>
                <p:nvPr/>
              </p:nvSpPr>
              <p:spPr>
                <a:xfrm>
                  <a:off x="3552422" y="2094412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2A87D76-CBA5-4E81-9A1C-511E6272E5CA}"/>
                    </a:ext>
                  </a:extLst>
                </p:cNvPr>
                <p:cNvSpPr txBox="1"/>
                <p:nvPr/>
              </p:nvSpPr>
              <p:spPr>
                <a:xfrm>
                  <a:off x="3795990" y="2570637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7A17496-BE7D-4887-BED1-5E2FD543BE96}"/>
                    </a:ext>
                  </a:extLst>
                </p:cNvPr>
                <p:cNvSpPr txBox="1"/>
                <p:nvPr/>
              </p:nvSpPr>
              <p:spPr>
                <a:xfrm>
                  <a:off x="3959745" y="3021118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09F39E8-CB2C-4ED0-84C2-C9C10D181FB1}"/>
                    </a:ext>
                  </a:extLst>
                </p:cNvPr>
                <p:cNvSpPr txBox="1"/>
                <p:nvPr/>
              </p:nvSpPr>
              <p:spPr>
                <a:xfrm>
                  <a:off x="4149143" y="3529106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D15F900D-B9ED-40D6-893C-2C7C53BB4187}"/>
                  </a:ext>
                </a:extLst>
              </p:cNvPr>
              <p:cNvGrpSpPr/>
              <p:nvPr/>
            </p:nvGrpSpPr>
            <p:grpSpPr>
              <a:xfrm>
                <a:off x="3249746" y="497383"/>
                <a:ext cx="4066563" cy="2803022"/>
                <a:chOff x="897227" y="2028423"/>
                <a:chExt cx="4066563" cy="2803022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59B73DAD-063A-4178-8234-023461A63CA8}"/>
                    </a:ext>
                  </a:extLst>
                </p:cNvPr>
                <p:cNvGrpSpPr/>
                <p:nvPr/>
              </p:nvGrpSpPr>
              <p:grpSpPr>
                <a:xfrm>
                  <a:off x="897227" y="2028423"/>
                  <a:ext cx="3178935" cy="2429952"/>
                  <a:chOff x="897227" y="2028423"/>
                  <a:chExt cx="3178935" cy="2429952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2CC7658-BFF1-4CB7-8951-F4515F03EAB5}"/>
                      </a:ext>
                    </a:extLst>
                  </p:cNvPr>
                  <p:cNvSpPr/>
                  <p:nvPr/>
                </p:nvSpPr>
                <p:spPr>
                  <a:xfrm>
                    <a:off x="1693572" y="2028423"/>
                    <a:ext cx="1596980" cy="637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飞翔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CD1B45C3-0749-4955-9053-4017B993B0FE}"/>
                      </a:ext>
                    </a:extLst>
                  </p:cNvPr>
                  <p:cNvSpPr/>
                  <p:nvPr/>
                </p:nvSpPr>
                <p:spPr>
                  <a:xfrm>
                    <a:off x="1955442" y="2502795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蜜蜂</a:t>
                    </a: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30AA379-49AC-42D7-B565-B582001505DC}"/>
                      </a:ext>
                    </a:extLst>
                  </p:cNvPr>
                  <p:cNvSpPr/>
                  <p:nvPr/>
                </p:nvSpPr>
                <p:spPr>
                  <a:xfrm>
                    <a:off x="2217312" y="2977167"/>
                    <a:ext cx="1596980" cy="637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犀牛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4744A445-7B0D-4E53-8A90-057C8EE0F405}"/>
                      </a:ext>
                    </a:extLst>
                  </p:cNvPr>
                  <p:cNvSpPr/>
                  <p:nvPr/>
                </p:nvSpPr>
                <p:spPr>
                  <a:xfrm>
                    <a:off x="2479182" y="3451539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强壮</a:t>
                    </a: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28A5199-F3B3-4123-9ED0-AC3AF06E357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006" y="4089043"/>
                    <a:ext cx="5084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……</a:t>
                    </a:r>
                    <a:endParaRPr lang="zh-CN" altLang="en-US" dirty="0"/>
                  </a:p>
                </p:txBody>
              </p:sp>
              <p:cxnSp>
                <p:nvCxnSpPr>
                  <p:cNvPr id="53" name="直接箭头连接符 52">
                    <a:extLst>
                      <a:ext uri="{FF2B5EF4-FFF2-40B4-BE49-F238E27FC236}">
                        <a16:creationId xmlns:a16="http://schemas.microsoft.com/office/drawing/2014/main" id="{1497D232-2D94-4A1B-B975-3F5064CC0BE0}"/>
                      </a:ext>
                    </a:extLst>
                  </p:cNvPr>
                  <p:cNvCxnSpPr/>
                  <p:nvPr/>
                </p:nvCxnSpPr>
                <p:spPr>
                  <a:xfrm>
                    <a:off x="897227" y="2347175"/>
                    <a:ext cx="1320085" cy="19382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2CC3FD5-A413-4887-8AAE-D402977DC15A}"/>
                    </a:ext>
                  </a:extLst>
                </p:cNvPr>
                <p:cNvSpPr txBox="1"/>
                <p:nvPr/>
              </p:nvSpPr>
              <p:spPr>
                <a:xfrm>
                  <a:off x="2307916" y="4492891"/>
                  <a:ext cx="204895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1-back 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标准刺激条件</a:t>
                  </a: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9B330BE-5FA0-4751-A857-6973689D93CD}"/>
                    </a:ext>
                  </a:extLst>
                </p:cNvPr>
                <p:cNvSpPr txBox="1"/>
                <p:nvPr/>
              </p:nvSpPr>
              <p:spPr>
                <a:xfrm>
                  <a:off x="3795990" y="2570637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F8F1BAF-539A-4E8D-B527-D177C1199EEF}"/>
                    </a:ext>
                  </a:extLst>
                </p:cNvPr>
                <p:cNvSpPr txBox="1"/>
                <p:nvPr/>
              </p:nvSpPr>
              <p:spPr>
                <a:xfrm>
                  <a:off x="4149143" y="3529106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3139E4C8-E0C0-43EB-BD05-E9A999BAF8A5}"/>
                  </a:ext>
                </a:extLst>
              </p:cNvPr>
              <p:cNvGrpSpPr/>
              <p:nvPr/>
            </p:nvGrpSpPr>
            <p:grpSpPr>
              <a:xfrm>
                <a:off x="3260824" y="3557595"/>
                <a:ext cx="4066563" cy="2803022"/>
                <a:chOff x="897227" y="2028423"/>
                <a:chExt cx="4066563" cy="2803022"/>
              </a:xfrm>
            </p:grpSpPr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145F37E-320D-4D4C-A234-93FBCF991006}"/>
                    </a:ext>
                  </a:extLst>
                </p:cNvPr>
                <p:cNvGrpSpPr/>
                <p:nvPr/>
              </p:nvGrpSpPr>
              <p:grpSpPr>
                <a:xfrm>
                  <a:off x="897227" y="2028423"/>
                  <a:ext cx="3178935" cy="2429952"/>
                  <a:chOff x="897227" y="2028423"/>
                  <a:chExt cx="3178935" cy="2429952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9535B40A-BF3C-48BD-AF52-3DB042971576}"/>
                      </a:ext>
                    </a:extLst>
                  </p:cNvPr>
                  <p:cNvSpPr/>
                  <p:nvPr/>
                </p:nvSpPr>
                <p:spPr>
                  <a:xfrm>
                    <a:off x="1693572" y="2028423"/>
                    <a:ext cx="1596980" cy="637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飞翔</a:t>
                    </a: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3D816322-79CE-4903-B5F5-D1D3A07A1107}"/>
                      </a:ext>
                    </a:extLst>
                  </p:cNvPr>
                  <p:cNvSpPr/>
                  <p:nvPr/>
                </p:nvSpPr>
                <p:spPr>
                  <a:xfrm>
                    <a:off x="1955442" y="2502795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犀牛</a:t>
                    </a: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1DF1E676-1AEA-4FE3-A1F6-9993CB6D9914}"/>
                      </a:ext>
                    </a:extLst>
                  </p:cNvPr>
                  <p:cNvSpPr/>
                  <p:nvPr/>
                </p:nvSpPr>
                <p:spPr>
                  <a:xfrm>
                    <a:off x="2217312" y="2977167"/>
                    <a:ext cx="1596980" cy="6375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蜜蜂</a:t>
                    </a: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DE6B86B3-472A-4C0E-96FD-1A009F347890}"/>
                      </a:ext>
                    </a:extLst>
                  </p:cNvPr>
                  <p:cNvSpPr/>
                  <p:nvPr/>
                </p:nvSpPr>
                <p:spPr>
                  <a:xfrm>
                    <a:off x="2479182" y="3451539"/>
                    <a:ext cx="1596980" cy="63750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强壮</a:t>
                    </a: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8CAE196C-779D-40F1-8F30-6CF96FC442CD}"/>
                      </a:ext>
                    </a:extLst>
                  </p:cNvPr>
                  <p:cNvSpPr txBox="1"/>
                  <p:nvPr/>
                </p:nvSpPr>
                <p:spPr>
                  <a:xfrm>
                    <a:off x="3136006" y="4089043"/>
                    <a:ext cx="5084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……</a:t>
                    </a:r>
                    <a:endParaRPr lang="zh-CN" altLang="en-US" dirty="0"/>
                  </a:p>
                </p:txBody>
              </p:sp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178D01F7-A100-4598-9C7E-E0254807A93C}"/>
                      </a:ext>
                    </a:extLst>
                  </p:cNvPr>
                  <p:cNvCxnSpPr/>
                  <p:nvPr/>
                </p:nvCxnSpPr>
                <p:spPr>
                  <a:xfrm>
                    <a:off x="897227" y="2347175"/>
                    <a:ext cx="1320085" cy="193827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A22F699F-61C7-4A2C-92C3-E22A55244DA4}"/>
                    </a:ext>
                  </a:extLst>
                </p:cNvPr>
                <p:cNvSpPr txBox="1"/>
                <p:nvPr/>
              </p:nvSpPr>
              <p:spPr>
                <a:xfrm>
                  <a:off x="2307916" y="4492891"/>
                  <a:ext cx="20762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1-back </a:t>
                  </a:r>
                  <a:r>
                    <a:rPr lang="zh-CN" altLang="en-US" sz="16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新异刺激条件</a:t>
                  </a: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F594105-7134-44D6-B8B2-4A07EDDA9A49}"/>
                    </a:ext>
                  </a:extLst>
                </p:cNvPr>
                <p:cNvSpPr txBox="1"/>
                <p:nvPr/>
              </p:nvSpPr>
              <p:spPr>
                <a:xfrm>
                  <a:off x="3795990" y="2570637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85D411CD-88A5-4543-A572-D0E9D360A4B2}"/>
                    </a:ext>
                  </a:extLst>
                </p:cNvPr>
                <p:cNvSpPr txBox="1"/>
                <p:nvPr/>
              </p:nvSpPr>
              <p:spPr>
                <a:xfrm>
                  <a:off x="4149143" y="3529106"/>
                  <a:ext cx="814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response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" name="箭头: 下弧形 101">
                <a:extLst>
                  <a:ext uri="{FF2B5EF4-FFF2-40B4-BE49-F238E27FC236}">
                    <a16:creationId xmlns:a16="http://schemas.microsoft.com/office/drawing/2014/main" id="{FEA4634D-1B33-430A-9E24-58DFF897F83B}"/>
                  </a:ext>
                </a:extLst>
              </p:cNvPr>
              <p:cNvSpPr/>
              <p:nvPr/>
            </p:nvSpPr>
            <p:spPr>
              <a:xfrm rot="13682562">
                <a:off x="5754051" y="747295"/>
                <a:ext cx="569893" cy="274913"/>
              </a:xfrm>
              <a:prstGeom prst="curved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箭头: 下弧形 102">
                <a:extLst>
                  <a:ext uri="{FF2B5EF4-FFF2-40B4-BE49-F238E27FC236}">
                    <a16:creationId xmlns:a16="http://schemas.microsoft.com/office/drawing/2014/main" id="{C167DEB3-C0A1-47E7-82BB-27C61016010B}"/>
                  </a:ext>
                </a:extLst>
              </p:cNvPr>
              <p:cNvSpPr/>
              <p:nvPr/>
            </p:nvSpPr>
            <p:spPr>
              <a:xfrm rot="13682562">
                <a:off x="6225834" y="1642376"/>
                <a:ext cx="569893" cy="274913"/>
              </a:xfrm>
              <a:prstGeom prst="curved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483A0A7-4A98-4F4A-A96D-4D76FC5BC79A}"/>
                  </a:ext>
                </a:extLst>
              </p:cNvPr>
              <p:cNvGrpSpPr/>
              <p:nvPr/>
            </p:nvGrpSpPr>
            <p:grpSpPr>
              <a:xfrm>
                <a:off x="7206724" y="502540"/>
                <a:ext cx="3939086" cy="2803022"/>
                <a:chOff x="7347375" y="497383"/>
                <a:chExt cx="3939086" cy="2803022"/>
              </a:xfrm>
            </p:grpSpPr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D5AA4046-C8B0-4D53-9DA5-A0936CB0693A}"/>
                    </a:ext>
                  </a:extLst>
                </p:cNvPr>
                <p:cNvGrpSpPr/>
                <p:nvPr/>
              </p:nvGrpSpPr>
              <p:grpSpPr>
                <a:xfrm>
                  <a:off x="7347375" y="497383"/>
                  <a:ext cx="3939086" cy="2803022"/>
                  <a:chOff x="897227" y="2028423"/>
                  <a:chExt cx="3939086" cy="2803022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BF5CE3CE-E751-4BCF-89EF-D52DA8AF76FC}"/>
                      </a:ext>
                    </a:extLst>
                  </p:cNvPr>
                  <p:cNvGrpSpPr/>
                  <p:nvPr/>
                </p:nvGrpSpPr>
                <p:grpSpPr>
                  <a:xfrm>
                    <a:off x="897227" y="2028423"/>
                    <a:ext cx="3178935" cy="2429952"/>
                    <a:chOff x="897227" y="2028423"/>
                    <a:chExt cx="3178935" cy="2429952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A8329BA-32CB-4627-AD99-7829CAA8F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3572" y="2028423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勤劳</a:t>
                      </a:r>
                    </a:p>
                  </p:txBody>
                </p:sp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857B53BF-507A-41BE-B2E9-3B8B378F8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442" y="2502795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麻雀</a:t>
                      </a:r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6268749B-30C3-4327-81BA-7609B081F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7312" y="2977167"/>
                      <a:ext cx="1596980" cy="6375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蜜蜂</a:t>
                      </a:r>
                    </a:p>
                  </p:txBody>
                </p:sp>
                <p:sp>
                  <p:nvSpPr>
                    <p:cNvPr id="98" name="矩形 97">
                      <a:extLst>
                        <a:ext uri="{FF2B5EF4-FFF2-40B4-BE49-F238E27FC236}">
                          <a16:creationId xmlns:a16="http://schemas.microsoft.com/office/drawing/2014/main" id="{F5280F76-9D36-4C29-8971-99A2B1EFB7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9182" y="3451539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犀牛</a:t>
                      </a:r>
                    </a:p>
                  </p:txBody>
                </p:sp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24A0EA6F-4992-45AA-A8AA-D2DB9FD2E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006" y="4089043"/>
                      <a:ext cx="5084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00" name="直接箭头连接符 99">
                      <a:extLst>
                        <a:ext uri="{FF2B5EF4-FFF2-40B4-BE49-F238E27FC236}">
                          <a16:creationId xmlns:a16="http://schemas.microsoft.com/office/drawing/2014/main" id="{7B70EF29-78D5-4057-A340-08EEBE0194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97227" y="2347175"/>
                      <a:ext cx="1320085" cy="193827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F4D18D94-1482-4F5A-B469-7A415A9EE2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916" y="4492891"/>
                    <a:ext cx="204895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2-back 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标准刺激条件</a:t>
                    </a: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C57324D3-D96C-4615-BEDD-2D45863E102C}"/>
                      </a:ext>
                    </a:extLst>
                  </p:cNvPr>
                  <p:cNvSpPr txBox="1"/>
                  <p:nvPr/>
                </p:nvSpPr>
                <p:spPr>
                  <a:xfrm>
                    <a:off x="4021666" y="3090371"/>
                    <a:ext cx="8146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response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4" name="箭头: 下弧形 103">
                  <a:extLst>
                    <a:ext uri="{FF2B5EF4-FFF2-40B4-BE49-F238E27FC236}">
                      <a16:creationId xmlns:a16="http://schemas.microsoft.com/office/drawing/2014/main" id="{299DE40F-B995-4B22-882C-9A84DE806236}"/>
                    </a:ext>
                  </a:extLst>
                </p:cNvPr>
                <p:cNvSpPr/>
                <p:nvPr/>
              </p:nvSpPr>
              <p:spPr>
                <a:xfrm rot="14086432">
                  <a:off x="9667465" y="871913"/>
                  <a:ext cx="1128346" cy="396203"/>
                </a:xfrm>
                <a:prstGeom prst="curvedUp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1" name="箭头: 下弧形 110">
                <a:extLst>
                  <a:ext uri="{FF2B5EF4-FFF2-40B4-BE49-F238E27FC236}">
                    <a16:creationId xmlns:a16="http://schemas.microsoft.com/office/drawing/2014/main" id="{C8AC8199-5D6B-40F2-8DBA-051485FD4A0A}"/>
                  </a:ext>
                </a:extLst>
              </p:cNvPr>
              <p:cNvSpPr/>
              <p:nvPr/>
            </p:nvSpPr>
            <p:spPr>
              <a:xfrm rot="13682562">
                <a:off x="5821150" y="3729158"/>
                <a:ext cx="569893" cy="274913"/>
              </a:xfrm>
              <a:prstGeom prst="curved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箭头: 下弧形 111">
                <a:extLst>
                  <a:ext uri="{FF2B5EF4-FFF2-40B4-BE49-F238E27FC236}">
                    <a16:creationId xmlns:a16="http://schemas.microsoft.com/office/drawing/2014/main" id="{DD6ABC78-7A80-4C2B-8FA8-5993465EE4BA}"/>
                  </a:ext>
                </a:extLst>
              </p:cNvPr>
              <p:cNvSpPr/>
              <p:nvPr/>
            </p:nvSpPr>
            <p:spPr>
              <a:xfrm rot="13682562">
                <a:off x="6292933" y="4624239"/>
                <a:ext cx="569893" cy="274913"/>
              </a:xfrm>
              <a:prstGeom prst="curvedUp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D736193E-A1B0-42D7-8DC8-9A44D2F5409B}"/>
                  </a:ext>
                </a:extLst>
              </p:cNvPr>
              <p:cNvGrpSpPr/>
              <p:nvPr/>
            </p:nvGrpSpPr>
            <p:grpSpPr>
              <a:xfrm>
                <a:off x="7251589" y="3563477"/>
                <a:ext cx="3948717" cy="2803022"/>
                <a:chOff x="7347375" y="497383"/>
                <a:chExt cx="3948717" cy="2803022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3BE1EC7D-43D1-4645-AC07-D39BB271614D}"/>
                    </a:ext>
                  </a:extLst>
                </p:cNvPr>
                <p:cNvGrpSpPr/>
                <p:nvPr/>
              </p:nvGrpSpPr>
              <p:grpSpPr>
                <a:xfrm>
                  <a:off x="7347375" y="497383"/>
                  <a:ext cx="3948717" cy="2803022"/>
                  <a:chOff x="897227" y="2028423"/>
                  <a:chExt cx="3948717" cy="2803022"/>
                </a:xfrm>
              </p:grpSpPr>
              <p:grpSp>
                <p:nvGrpSpPr>
                  <p:cNvPr id="118" name="组合 117">
                    <a:extLst>
                      <a:ext uri="{FF2B5EF4-FFF2-40B4-BE49-F238E27FC236}">
                        <a16:creationId xmlns:a16="http://schemas.microsoft.com/office/drawing/2014/main" id="{F1584478-B8C7-4CF2-8A27-9BD71FBDD30B}"/>
                      </a:ext>
                    </a:extLst>
                  </p:cNvPr>
                  <p:cNvGrpSpPr/>
                  <p:nvPr/>
                </p:nvGrpSpPr>
                <p:grpSpPr>
                  <a:xfrm>
                    <a:off x="897227" y="2028423"/>
                    <a:ext cx="3178935" cy="2429952"/>
                    <a:chOff x="897227" y="2028423"/>
                    <a:chExt cx="3178935" cy="2429952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AC694BDF-F38D-411E-A6C6-F42195A3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3572" y="2028423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勤劳</a:t>
                      </a:r>
                    </a:p>
                  </p:txBody>
                </p:sp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0653E119-07BF-4A47-B751-0DF2CBFC5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442" y="2502795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麻雀</a:t>
                      </a:r>
                    </a:p>
                  </p:txBody>
                </p:sp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1646DFF9-9043-4412-935C-CF3E37450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7312" y="2977167"/>
                      <a:ext cx="1596980" cy="637504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犀牛</a:t>
                      </a:r>
                    </a:p>
                  </p:txBody>
                </p:sp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7E244DDD-AD5C-480A-A062-8C4056189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9182" y="3451539"/>
                      <a:ext cx="1596980" cy="6375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蜜蜂</a:t>
                      </a:r>
                    </a:p>
                  </p:txBody>
                </p:sp>
                <p:sp>
                  <p:nvSpPr>
                    <p:cNvPr id="126" name="文本框 125">
                      <a:extLst>
                        <a:ext uri="{FF2B5EF4-FFF2-40B4-BE49-F238E27FC236}">
                          <a16:creationId xmlns:a16="http://schemas.microsoft.com/office/drawing/2014/main" id="{DB2E6930-CCD9-423B-814E-066121CBAF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006" y="4089043"/>
                      <a:ext cx="5084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p:txBody>
                </p:sp>
                <p:cxnSp>
                  <p:nvCxnSpPr>
                    <p:cNvPr id="127" name="直接箭头连接符 126">
                      <a:extLst>
                        <a:ext uri="{FF2B5EF4-FFF2-40B4-BE49-F238E27FC236}">
                          <a16:creationId xmlns:a16="http://schemas.microsoft.com/office/drawing/2014/main" id="{BD1B3C7A-E3BE-4806-8EE3-D1ECB0305B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97227" y="2347175"/>
                      <a:ext cx="1320085" cy="193827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799082C4-9379-43DE-B802-891DBCF6EE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916" y="4492891"/>
                    <a:ext cx="207620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2-back 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新异刺激条件</a:t>
                    </a: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57BE12D5-ECD9-46F8-B5DA-C2BA83FCDAA2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297" y="3052120"/>
                    <a:ext cx="8146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response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6" name="箭头: 下弧形 115">
                  <a:extLst>
                    <a:ext uri="{FF2B5EF4-FFF2-40B4-BE49-F238E27FC236}">
                      <a16:creationId xmlns:a16="http://schemas.microsoft.com/office/drawing/2014/main" id="{CDAAF903-2A94-4004-AFDE-E900CC5D1C6E}"/>
                    </a:ext>
                  </a:extLst>
                </p:cNvPr>
                <p:cNvSpPr/>
                <p:nvPr/>
              </p:nvSpPr>
              <p:spPr>
                <a:xfrm rot="14086432">
                  <a:off x="9667465" y="871913"/>
                  <a:ext cx="1128346" cy="396203"/>
                </a:xfrm>
                <a:prstGeom prst="curvedUp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81330C5-A30F-4EED-8DA1-308B2D775156}"/>
                </a:ext>
              </a:extLst>
            </p:cNvPr>
            <p:cNvSpPr txBox="1"/>
            <p:nvPr/>
          </p:nvSpPr>
          <p:spPr>
            <a:xfrm>
              <a:off x="4478044" y="6072838"/>
              <a:ext cx="4168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新异听觉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N-back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任务示例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72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2741678-401D-4D53-A679-F0090C2E0B50}"/>
              </a:ext>
            </a:extLst>
          </p:cNvPr>
          <p:cNvGrpSpPr/>
          <p:nvPr/>
        </p:nvGrpSpPr>
        <p:grpSpPr>
          <a:xfrm>
            <a:off x="1449412" y="275187"/>
            <a:ext cx="5274310" cy="2760272"/>
            <a:chOff x="3123994" y="1538962"/>
            <a:chExt cx="5274310" cy="276027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6C8C6F-046B-45EC-85A7-258ACCE3D1B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23994" y="1538962"/>
              <a:ext cx="5274310" cy="242171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3713BE-18A8-4BF5-89C8-0A3B9C3F43AD}"/>
                </a:ext>
              </a:extLst>
            </p:cNvPr>
            <p:cNvSpPr txBox="1"/>
            <p:nvPr/>
          </p:nvSpPr>
          <p:spPr>
            <a:xfrm>
              <a:off x="4232525" y="3960680"/>
              <a:ext cx="3124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2a. 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变道任务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LCT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实验界面示例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4F3D62-4B6F-48CB-86E3-93A881FC5392}"/>
              </a:ext>
            </a:extLst>
          </p:cNvPr>
          <p:cNvGrpSpPr/>
          <p:nvPr/>
        </p:nvGrpSpPr>
        <p:grpSpPr>
          <a:xfrm>
            <a:off x="998652" y="3303401"/>
            <a:ext cx="9701456" cy="2530699"/>
            <a:chOff x="998652" y="3303401"/>
            <a:chExt cx="9701456" cy="25306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32B9FF-D940-49E7-B912-6C65F89C9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14" b="14084"/>
            <a:stretch/>
          </p:blipFill>
          <p:spPr>
            <a:xfrm>
              <a:off x="998652" y="3303401"/>
              <a:ext cx="9701456" cy="253069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6F48CD-E4D1-436F-ACF0-51AFC9BBF6C5}"/>
                </a:ext>
              </a:extLst>
            </p:cNvPr>
            <p:cNvSpPr txBox="1"/>
            <p:nvPr/>
          </p:nvSpPr>
          <p:spPr>
            <a:xfrm>
              <a:off x="4157809" y="5257122"/>
              <a:ext cx="3876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2b.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变道任务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LCT</a:t>
              </a:r>
              <a:r>
                <a:rPr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偏离轨迹示例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3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F9BC10-BC13-4F83-95D3-406D31B3AE20}"/>
              </a:ext>
            </a:extLst>
          </p:cNvPr>
          <p:cNvGrpSpPr/>
          <p:nvPr/>
        </p:nvGrpSpPr>
        <p:grpSpPr>
          <a:xfrm>
            <a:off x="2060620" y="1126901"/>
            <a:ext cx="6703453" cy="4101921"/>
            <a:chOff x="2569335" y="1197735"/>
            <a:chExt cx="6703453" cy="410192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9236C76-213A-49CD-8A5D-68E2BA41CE12}"/>
                </a:ext>
              </a:extLst>
            </p:cNvPr>
            <p:cNvGrpSpPr/>
            <p:nvPr/>
          </p:nvGrpSpPr>
          <p:grpSpPr>
            <a:xfrm>
              <a:off x="2569335" y="1197735"/>
              <a:ext cx="6703453" cy="4101921"/>
              <a:chOff x="2588653" y="1204175"/>
              <a:chExt cx="6703453" cy="410192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6BF91A9-7F03-4F84-B579-90B78D876406}"/>
                  </a:ext>
                </a:extLst>
              </p:cNvPr>
              <p:cNvGrpSpPr/>
              <p:nvPr/>
            </p:nvGrpSpPr>
            <p:grpSpPr>
              <a:xfrm>
                <a:off x="2588653" y="1204175"/>
                <a:ext cx="6703453" cy="4101921"/>
                <a:chOff x="2588653" y="1204175"/>
                <a:chExt cx="6703453" cy="4101921"/>
              </a:xfrm>
            </p:grpSpPr>
            <p:graphicFrame>
              <p:nvGraphicFramePr>
                <p:cNvPr id="5" name="图表 4">
                  <a:extLst>
                    <a:ext uri="{FF2B5EF4-FFF2-40B4-BE49-F238E27FC236}">
                      <a16:creationId xmlns:a16="http://schemas.microsoft.com/office/drawing/2014/main" id="{47AA8821-8D2D-473B-A889-257E1737A7B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8350124"/>
                    </p:ext>
                  </p:extLst>
                </p:nvPr>
              </p:nvGraphicFramePr>
              <p:xfrm>
                <a:off x="2588653" y="1204175"/>
                <a:ext cx="6703453" cy="410192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1F7206F-F156-42D8-AA73-9B3A72ACDCD2}"/>
                    </a:ext>
                  </a:extLst>
                </p:cNvPr>
                <p:cNvSpPr txBox="1"/>
                <p:nvPr/>
              </p:nvSpPr>
              <p:spPr>
                <a:xfrm>
                  <a:off x="3467670" y="4926168"/>
                  <a:ext cx="52566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图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6. </a:t>
                  </a: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所有工作负荷条件下，被试对于不同刺激属性的变道偏差</a:t>
                  </a: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71A0576-9A94-4DBE-9EBB-E649488A1041}"/>
                    </a:ext>
                  </a:extLst>
                </p:cNvPr>
                <p:cNvSpPr/>
                <p:nvPr/>
              </p:nvSpPr>
              <p:spPr>
                <a:xfrm>
                  <a:off x="3467670" y="1590538"/>
                  <a:ext cx="122349" cy="3412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7F688721-9BF4-4373-89E8-F9011195E1FF}"/>
                  </a:ext>
                </a:extLst>
              </p:cNvPr>
              <p:cNvSpPr/>
              <p:nvPr/>
            </p:nvSpPr>
            <p:spPr>
              <a:xfrm rot="5400000">
                <a:off x="4399695" y="1920513"/>
                <a:ext cx="96589" cy="69877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2DA4A44-3E62-48DB-8F1A-D5811011495A}"/>
                  </a:ext>
                </a:extLst>
              </p:cNvPr>
              <p:cNvSpPr txBox="1"/>
              <p:nvPr/>
            </p:nvSpPr>
            <p:spPr>
              <a:xfrm>
                <a:off x="4318787" y="1989128"/>
                <a:ext cx="258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</a:t>
                </a:r>
              </a:p>
            </p:txBody>
          </p:sp>
          <p:sp>
            <p:nvSpPr>
              <p:cNvPr id="11" name="左大括号 10">
                <a:extLst>
                  <a:ext uri="{FF2B5EF4-FFF2-40B4-BE49-F238E27FC236}">
                    <a16:creationId xmlns:a16="http://schemas.microsoft.com/office/drawing/2014/main" id="{42F98A3B-A22A-4C2A-A293-4913ACE83A8E}"/>
                  </a:ext>
                </a:extLst>
              </p:cNvPr>
              <p:cNvSpPr/>
              <p:nvPr/>
            </p:nvSpPr>
            <p:spPr>
              <a:xfrm rot="5400000">
                <a:off x="4696896" y="1027082"/>
                <a:ext cx="75298" cy="127188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CE6CAA-7078-4E0C-8DCD-F9F04B113155}"/>
                  </a:ext>
                </a:extLst>
              </p:cNvPr>
              <p:cNvSpPr txBox="1"/>
              <p:nvPr/>
            </p:nvSpPr>
            <p:spPr>
              <a:xfrm>
                <a:off x="4570787" y="1383237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</a:t>
                </a:r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C5521968-78C3-4F94-BE4E-1F8F16AEFF10}"/>
                  </a:ext>
                </a:extLst>
              </p:cNvPr>
              <p:cNvSpPr/>
              <p:nvPr/>
            </p:nvSpPr>
            <p:spPr>
              <a:xfrm rot="5400000">
                <a:off x="5022375" y="1538640"/>
                <a:ext cx="75298" cy="62093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2F19B4-04E8-42D2-AA0C-D85E92A8FF06}"/>
                  </a:ext>
                </a:extLst>
              </p:cNvPr>
              <p:cNvSpPr txBox="1"/>
              <p:nvPr/>
            </p:nvSpPr>
            <p:spPr>
              <a:xfrm>
                <a:off x="4720549" y="1616294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/>
                  <a:t>边缘显著</a:t>
                </a:r>
                <a:endParaRPr lang="en-US" altLang="zh-CN" sz="900" dirty="0"/>
              </a:p>
            </p:txBody>
          </p:sp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F3208430-4FCC-4262-815A-79E0A1AB73B6}"/>
                  </a:ext>
                </a:extLst>
              </p:cNvPr>
              <p:cNvSpPr/>
              <p:nvPr/>
            </p:nvSpPr>
            <p:spPr>
              <a:xfrm rot="5400000">
                <a:off x="7287299" y="1344521"/>
                <a:ext cx="75298" cy="127188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5830F3C-6990-44F0-98BF-D8FA211E7FAF}"/>
                  </a:ext>
                </a:extLst>
              </p:cNvPr>
              <p:cNvSpPr txBox="1"/>
              <p:nvPr/>
            </p:nvSpPr>
            <p:spPr>
              <a:xfrm>
                <a:off x="7156599" y="1703892"/>
                <a:ext cx="332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</a:t>
                </a:r>
              </a:p>
            </p:txBody>
          </p:sp>
          <p:sp>
            <p:nvSpPr>
              <p:cNvPr id="22" name="左大括号 21">
                <a:extLst>
                  <a:ext uri="{FF2B5EF4-FFF2-40B4-BE49-F238E27FC236}">
                    <a16:creationId xmlns:a16="http://schemas.microsoft.com/office/drawing/2014/main" id="{4DDAE1B5-6C87-4790-82CB-B5775AD0B6A4}"/>
                  </a:ext>
                </a:extLst>
              </p:cNvPr>
              <p:cNvSpPr/>
              <p:nvPr/>
            </p:nvSpPr>
            <p:spPr>
              <a:xfrm rot="5400000">
                <a:off x="6998708" y="1960959"/>
                <a:ext cx="45719" cy="69267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51E7A2-EA9D-4D1B-B2D8-562157E76C63}"/>
                  </a:ext>
                </a:extLst>
              </p:cNvPr>
              <p:cNvSpPr txBox="1"/>
              <p:nvPr/>
            </p:nvSpPr>
            <p:spPr>
              <a:xfrm>
                <a:off x="6675228" y="2041548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/>
                  <a:t>边缘显著</a:t>
                </a:r>
                <a:endParaRPr lang="en-US" altLang="zh-CN" sz="900" dirty="0"/>
              </a:p>
            </p:txBody>
          </p:sp>
        </p:grp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2BC796E2-E0CC-4C8C-8BC0-E9B2921E0934}"/>
                </a:ext>
              </a:extLst>
            </p:cNvPr>
            <p:cNvSpPr/>
            <p:nvPr/>
          </p:nvSpPr>
          <p:spPr>
            <a:xfrm rot="5400000">
              <a:off x="6686483" y="407702"/>
              <a:ext cx="56733" cy="249208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01F6F35-A500-4E9B-8CE8-8A7CF1CFFE9B}"/>
                </a:ext>
              </a:extLst>
            </p:cNvPr>
            <p:cNvSpPr txBox="1"/>
            <p:nvPr/>
          </p:nvSpPr>
          <p:spPr>
            <a:xfrm>
              <a:off x="6371281" y="1408461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/>
                <a:t>边缘显著</a:t>
              </a:r>
              <a:endParaRPr lang="en-US" altLang="zh-CN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62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963C65-5F90-4141-99EB-F4C33B3D0DFE}"/>
              </a:ext>
            </a:extLst>
          </p:cNvPr>
          <p:cNvGrpSpPr/>
          <p:nvPr/>
        </p:nvGrpSpPr>
        <p:grpSpPr>
          <a:xfrm>
            <a:off x="2773821" y="1224081"/>
            <a:ext cx="6337982" cy="3720747"/>
            <a:chOff x="2773821" y="1224081"/>
            <a:chExt cx="6337982" cy="372074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90BDDC3-A95D-4283-985A-572CA17840FC}"/>
                </a:ext>
              </a:extLst>
            </p:cNvPr>
            <p:cNvGrpSpPr/>
            <p:nvPr/>
          </p:nvGrpSpPr>
          <p:grpSpPr>
            <a:xfrm>
              <a:off x="2773821" y="1224081"/>
              <a:ext cx="6337982" cy="3566859"/>
              <a:chOff x="2773821" y="1224081"/>
              <a:chExt cx="6337982" cy="3566859"/>
            </a:xfrm>
          </p:grpSpPr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3D871EC2-B95A-49DE-BB51-293C8B4B7B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95710120"/>
                  </p:ext>
                </p:extLst>
              </p:nvPr>
            </p:nvGraphicFramePr>
            <p:xfrm>
              <a:off x="2773821" y="1555123"/>
              <a:ext cx="6337982" cy="32358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左大括号 2">
                <a:extLst>
                  <a:ext uri="{FF2B5EF4-FFF2-40B4-BE49-F238E27FC236}">
                    <a16:creationId xmlns:a16="http://schemas.microsoft.com/office/drawing/2014/main" id="{6634DFB1-677B-4495-AD7E-B0B1A8DE6D81}"/>
                  </a:ext>
                </a:extLst>
              </p:cNvPr>
              <p:cNvSpPr/>
              <p:nvPr/>
            </p:nvSpPr>
            <p:spPr>
              <a:xfrm rot="5400000">
                <a:off x="4299374" y="1328225"/>
                <a:ext cx="45724" cy="59096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449121-5B42-46BE-89C0-B8B1A216ADE0}"/>
                  </a:ext>
                </a:extLst>
              </p:cNvPr>
              <p:cNvSpPr txBox="1"/>
              <p:nvPr/>
            </p:nvSpPr>
            <p:spPr>
              <a:xfrm>
                <a:off x="4430020" y="1245875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7FF62886-FD51-48A0-9627-395F35348751}"/>
                  </a:ext>
                </a:extLst>
              </p:cNvPr>
              <p:cNvSpPr/>
              <p:nvPr/>
            </p:nvSpPr>
            <p:spPr>
              <a:xfrm rot="5400000">
                <a:off x="4944441" y="1352262"/>
                <a:ext cx="45724" cy="5428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E8C61B0A-0A4F-415A-AF8C-D06985E7739C}"/>
                  </a:ext>
                </a:extLst>
              </p:cNvPr>
              <p:cNvSpPr/>
              <p:nvPr/>
            </p:nvSpPr>
            <p:spPr>
              <a:xfrm rot="5400000">
                <a:off x="4609891" y="903001"/>
                <a:ext cx="45719" cy="121199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64D9040-257D-45F8-B42F-6A146DBADA28}"/>
                  </a:ext>
                </a:extLst>
              </p:cNvPr>
              <p:cNvSpPr txBox="1"/>
              <p:nvPr/>
            </p:nvSpPr>
            <p:spPr>
              <a:xfrm>
                <a:off x="4119296" y="1401234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9752FB-6BE5-40DE-BCFE-81BAE2801070}"/>
                  </a:ext>
                </a:extLst>
              </p:cNvPr>
              <p:cNvSpPr txBox="1"/>
              <p:nvPr/>
            </p:nvSpPr>
            <p:spPr>
              <a:xfrm>
                <a:off x="4764363" y="1403784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D38697B6-637C-4176-B525-A6281536059E}"/>
                  </a:ext>
                </a:extLst>
              </p:cNvPr>
              <p:cNvSpPr/>
              <p:nvPr/>
            </p:nvSpPr>
            <p:spPr>
              <a:xfrm rot="5400000">
                <a:off x="6807646" y="1306431"/>
                <a:ext cx="45724" cy="59096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E0E5FD-9AF3-47BD-86C8-97971DE5CC11}"/>
                  </a:ext>
                </a:extLst>
              </p:cNvPr>
              <p:cNvSpPr txBox="1"/>
              <p:nvPr/>
            </p:nvSpPr>
            <p:spPr>
              <a:xfrm>
                <a:off x="6938292" y="1224081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4A8E7259-AE90-41D8-860E-B3875C0506B4}"/>
                  </a:ext>
                </a:extLst>
              </p:cNvPr>
              <p:cNvSpPr/>
              <p:nvPr/>
            </p:nvSpPr>
            <p:spPr>
              <a:xfrm rot="5400000">
                <a:off x="7118163" y="881207"/>
                <a:ext cx="45719" cy="1211998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1E7D2C-D192-4C67-A17A-021764CFCE29}"/>
                  </a:ext>
                </a:extLst>
              </p:cNvPr>
              <p:cNvSpPr txBox="1"/>
              <p:nvPr/>
            </p:nvSpPr>
            <p:spPr>
              <a:xfrm>
                <a:off x="6627568" y="1379440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***</a:t>
                </a: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8163A54-2F6A-4FC2-AACD-5044F1980A1E}"/>
                </a:ext>
              </a:extLst>
            </p:cNvPr>
            <p:cNvSpPr txBox="1"/>
            <p:nvPr/>
          </p:nvSpPr>
          <p:spPr>
            <a:xfrm>
              <a:off x="3200647" y="4637051"/>
              <a:ext cx="5256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所有工作负荷条件下，被试对于不同刺激属性的反应正确率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50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224</Words>
  <Application>Microsoft Office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kunyuzou.buaa@gmail.com</dc:creator>
  <cp:lastModifiedBy>kunyuzou.buaa@gmail.com</cp:lastModifiedBy>
  <cp:revision>111</cp:revision>
  <dcterms:created xsi:type="dcterms:W3CDTF">2020-12-26T02:20:04Z</dcterms:created>
  <dcterms:modified xsi:type="dcterms:W3CDTF">2020-12-27T03:03:52Z</dcterms:modified>
</cp:coreProperties>
</file>