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6.xml" ContentType="application/vnd.openxmlformats-officedocument.themeOverr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7.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50" r:id="rId3"/>
    <p:sldId id="259" r:id="rId4"/>
    <p:sldId id="337" r:id="rId5"/>
    <p:sldId id="353" r:id="rId6"/>
    <p:sldId id="363" r:id="rId7"/>
    <p:sldId id="364" r:id="rId8"/>
    <p:sldId id="365" r:id="rId9"/>
    <p:sldId id="373" r:id="rId10"/>
    <p:sldId id="368" r:id="rId11"/>
    <p:sldId id="371" r:id="rId12"/>
    <p:sldId id="374" r:id="rId13"/>
    <p:sldId id="372" r:id="rId14"/>
    <p:sldId id="375" r:id="rId15"/>
    <p:sldId id="378" r:id="rId16"/>
    <p:sldId id="377" r:id="rId17"/>
    <p:sldId id="376" r:id="rId18"/>
    <p:sldId id="379" r:id="rId19"/>
    <p:sldId id="387" r:id="rId20"/>
    <p:sldId id="380" r:id="rId21"/>
    <p:sldId id="388" r:id="rId22"/>
    <p:sldId id="381" r:id="rId23"/>
    <p:sldId id="389" r:id="rId24"/>
    <p:sldId id="361" r:id="rId25"/>
    <p:sldId id="351" r:id="rId26"/>
    <p:sldId id="382" r:id="rId27"/>
    <p:sldId id="383" r:id="rId28"/>
    <p:sldId id="384" r:id="rId29"/>
    <p:sldId id="288"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3">
          <p15:clr>
            <a:srgbClr val="A4A3A4"/>
          </p15:clr>
        </p15:guide>
        <p15:guide id="2" pos="3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EEC"/>
    <a:srgbClr val="F1BA5A"/>
    <a:srgbClr val="C49756"/>
    <a:srgbClr val="AAAAA8"/>
    <a:srgbClr val="F5F4EF"/>
    <a:srgbClr val="4A5F74"/>
    <a:srgbClr val="304860"/>
    <a:srgbClr val="FF9101"/>
    <a:srgbClr val="12B789"/>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7" autoAdjust="0"/>
  </p:normalViewPr>
  <p:slideViewPr>
    <p:cSldViewPr showGuides="1">
      <p:cViewPr varScale="1">
        <p:scale>
          <a:sx n="90" d="100"/>
          <a:sy n="90" d="100"/>
        </p:scale>
        <p:origin x="603" y="45"/>
      </p:cViewPr>
      <p:guideLst>
        <p:guide orient="horz" pos="1723"/>
        <p:guide pos="3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KunyuZou\Desktop\&#23454;&#39564;&#25968;&#25454;\final%20data\final%20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KunyuZou\Desktop\&#23454;&#39564;&#25968;&#25454;\final%20data\final%20data.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C:\Users\KunyuZou\Desktop\&#23454;&#39564;&#25968;&#25454;\final%20data\final%20data.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KunyuZou\Desktop\&#23454;&#39564;&#25968;&#25454;\final%20data\final%20data.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KunyuZou\Desktop\&#23454;&#39564;&#25968;&#25454;\final%20data\final%20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KunyuZou\Desktop\&#23454;&#39564;&#25968;&#25454;\final%20data\final%20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KunyuZou\Desktop\&#37327;&#34920;&#25968;&#25454;\&#37327;&#34920;&#25968;&#25454;-&#27010;&#24565;&#26032;&#24322;&#24615;&#21548;&#21147;&#21050;&#2860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data.xlsx]表格!数据透视表2</c:name>
    <c:fmtId val="-1"/>
  </c:pivotSource>
  <c:chart>
    <c:autoTitleDeleted val="1"/>
    <c:plotArea>
      <c:layout/>
      <c:barChart>
        <c:barDir val="col"/>
        <c:grouping val="clustered"/>
        <c:varyColors val="0"/>
        <c:ser>
          <c:idx val="0"/>
          <c:order val="0"/>
          <c:tx>
            <c:strRef>
              <c:f>表格!$E$3</c:f>
              <c:strCache>
                <c:ptCount val="1"/>
                <c:pt idx="0">
                  <c:v>汇总</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表格!$D$4:$D$7</c:f>
              <c:strCache>
                <c:ptCount val="3"/>
                <c:pt idx="0">
                  <c:v>0s</c:v>
                </c:pt>
                <c:pt idx="1">
                  <c:v>1s</c:v>
                </c:pt>
                <c:pt idx="2">
                  <c:v>2s</c:v>
                </c:pt>
              </c:strCache>
            </c:strRef>
          </c:cat>
          <c:val>
            <c:numRef>
              <c:f>表格!$E$4:$E$7</c:f>
              <c:numCache>
                <c:formatCode>General</c:formatCode>
                <c:ptCount val="3"/>
                <c:pt idx="0">
                  <c:v>0.93346358287109599</c:v>
                </c:pt>
                <c:pt idx="1">
                  <c:v>0.90688668271960404</c:v>
                </c:pt>
                <c:pt idx="2">
                  <c:v>0.899496032966973</c:v>
                </c:pt>
              </c:numCache>
            </c:numRef>
          </c:val>
          <c:extLst>
            <c:ext xmlns:c16="http://schemas.microsoft.com/office/drawing/2014/chart" uri="{C3380CC4-5D6E-409C-BE32-E72D297353CC}">
              <c16:uniqueId val="{00000000-AD04-4BD9-96DC-B9CD46C3A269}"/>
            </c:ext>
          </c:extLst>
        </c:ser>
        <c:dLbls>
          <c:showLegendKey val="0"/>
          <c:showVal val="0"/>
          <c:showCatName val="0"/>
          <c:showSerName val="0"/>
          <c:showPercent val="0"/>
          <c:showBubbleSize val="0"/>
        </c:dLbls>
        <c:gapWidth val="219"/>
        <c:overlap val="-27"/>
        <c:axId val="2065548048"/>
        <c:axId val="2065537232"/>
      </c:barChart>
      <c:catAx>
        <c:axId val="2065548048"/>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000" b="1" i="0" u="none" strike="noStrike" baseline="0" dirty="0">
                    <a:effectLst/>
                  </a:rPr>
                  <a:t>Interstimulus interval, </a:t>
                </a:r>
                <a:r>
                  <a:rPr lang="en-US" altLang="zh-CN" b="1" i="0" dirty="0"/>
                  <a:t>ISI</a:t>
                </a:r>
                <a:endParaRPr lang="zh-CN" altLang="en-US" b="1" i="0" dirty="0"/>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65537232"/>
        <c:crosses val="autoZero"/>
        <c:auto val="1"/>
        <c:lblAlgn val="ctr"/>
        <c:lblOffset val="100"/>
        <c:noMultiLvlLbl val="0"/>
      </c:catAx>
      <c:valAx>
        <c:axId val="2065537232"/>
        <c:scaling>
          <c:orientation val="minMax"/>
          <c:max val="0.94499999999999995"/>
          <c:min val="0.88500000000000001"/>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b="1"/>
                  <a:t>RT</a:t>
                </a:r>
                <a:endParaRPr lang="zh-CN" altLang="en-US" b="1"/>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6554804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data.xlsx]表格!数据透视表1</c:name>
    <c:fmtId val="-1"/>
  </c:pivotSource>
  <c:chart>
    <c:autoTitleDeleted val="1"/>
    <c:plotArea>
      <c:layout>
        <c:manualLayout>
          <c:layoutTarget val="inner"/>
          <c:xMode val="edge"/>
          <c:yMode val="edge"/>
          <c:x val="0.19524079286766399"/>
          <c:y val="8.5849858072687302E-2"/>
          <c:w val="0.66482374424117396"/>
          <c:h val="0.71989865850102097"/>
        </c:manualLayout>
      </c:layout>
      <c:barChart>
        <c:barDir val="col"/>
        <c:grouping val="clustered"/>
        <c:varyColors val="0"/>
        <c:ser>
          <c:idx val="0"/>
          <c:order val="0"/>
          <c:tx>
            <c:strRef>
              <c:f>表格!$B$3</c:f>
              <c:strCache>
                <c:ptCount val="1"/>
                <c:pt idx="0">
                  <c:v>汇总</c:v>
                </c:pt>
              </c:strCache>
            </c:strRef>
          </c:tx>
          <c:spPr>
            <a:solidFill>
              <a:schemeClr val="accent2">
                <a:lumMod val="60000"/>
                <a:lumOff val="40000"/>
              </a:schemeClr>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表格!$A$4:$A$6</c:f>
              <c:strCache>
                <c:ptCount val="2"/>
                <c:pt idx="0">
                  <c:v>High-PL</c:v>
                </c:pt>
                <c:pt idx="1">
                  <c:v>Low-PL</c:v>
                </c:pt>
              </c:strCache>
            </c:strRef>
          </c:cat>
          <c:val>
            <c:numRef>
              <c:f>表格!$B$4:$B$6</c:f>
              <c:numCache>
                <c:formatCode>General</c:formatCode>
                <c:ptCount val="2"/>
                <c:pt idx="0">
                  <c:v>1.11540411264673</c:v>
                </c:pt>
                <c:pt idx="1">
                  <c:v>0.73001519902255196</c:v>
                </c:pt>
              </c:numCache>
            </c:numRef>
          </c:val>
          <c:extLst>
            <c:ext xmlns:c16="http://schemas.microsoft.com/office/drawing/2014/chart" uri="{C3380CC4-5D6E-409C-BE32-E72D297353CC}">
              <c16:uniqueId val="{00000000-CA12-46F2-B962-39DE239540A4}"/>
            </c:ext>
          </c:extLst>
        </c:ser>
        <c:dLbls>
          <c:showLegendKey val="0"/>
          <c:showVal val="0"/>
          <c:showCatName val="0"/>
          <c:showSerName val="0"/>
          <c:showPercent val="0"/>
          <c:showBubbleSize val="0"/>
        </c:dLbls>
        <c:gapWidth val="243"/>
        <c:overlap val="-27"/>
        <c:axId val="1987610944"/>
        <c:axId val="1987613440"/>
      </c:barChart>
      <c:catAx>
        <c:axId val="1987610944"/>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b="1" dirty="0"/>
                  <a:t>Perceptual Load</a:t>
                </a:r>
                <a:endParaRPr lang="zh-CN" altLang="en-US" b="1" dirty="0"/>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87613440"/>
        <c:crosses val="autoZero"/>
        <c:auto val="1"/>
        <c:lblAlgn val="ctr"/>
        <c:lblOffset val="100"/>
        <c:noMultiLvlLbl val="0"/>
      </c:catAx>
      <c:valAx>
        <c:axId val="1987613440"/>
        <c:scaling>
          <c:orientation val="minMax"/>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b="1" dirty="0"/>
                  <a:t>RT</a:t>
                </a:r>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solidFill>
              <a:schemeClr val="tx1">
                <a:lumMod val="15000"/>
                <a:lumOff val="85000"/>
              </a:schemeClr>
            </a:solidFill>
          </a:ln>
          <a:effectLst/>
        </c:spPr>
        <c:txPr>
          <a:bodyPr rot="0" spcFirstLastPara="1" vertOverflow="ellipsis" wrap="square" anchor="ctr" anchorCtr="0"/>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8761094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data.xlsx]表格!数据透视表3</c:name>
    <c:fmtId val="-1"/>
  </c:pivotSource>
  <c:chart>
    <c:autoTitleDeleted val="1"/>
    <c:plotArea>
      <c:layout>
        <c:manualLayout>
          <c:layoutTarget val="inner"/>
          <c:xMode val="edge"/>
          <c:yMode val="edge"/>
          <c:x val="6.5122703412073504E-2"/>
          <c:y val="0.23456835747772101"/>
          <c:w val="0.56890507436570403"/>
          <c:h val="0.69177894158888398"/>
        </c:manualLayout>
      </c:layout>
      <c:lineChart>
        <c:grouping val="standard"/>
        <c:varyColors val="0"/>
        <c:ser>
          <c:idx val="0"/>
          <c:order val="0"/>
          <c:tx>
            <c:strRef>
              <c:f>表格!$H$3:$H$4</c:f>
              <c:strCache>
                <c:ptCount val="1"/>
                <c:pt idx="0">
                  <c:v>High-PL</c:v>
                </c:pt>
              </c:strCache>
            </c:strRef>
          </c:tx>
          <c:spPr>
            <a:ln w="28575" cap="rnd" cmpd="sng" algn="ctr">
              <a:solidFill>
                <a:schemeClr val="accent1"/>
              </a:solidFill>
              <a:prstDash val="solid"/>
              <a:round/>
            </a:ln>
            <a:effectLst/>
          </c:spPr>
          <c:marker>
            <c:symbol val="none"/>
          </c:marker>
          <c:errBars>
            <c:errDir val="y"/>
            <c:errBarType val="both"/>
            <c:errValType val="stdErr"/>
            <c:noEndCap val="0"/>
          </c:errBars>
          <c:cat>
            <c:strRef>
              <c:f>表格!$G$5:$G$8</c:f>
              <c:strCache>
                <c:ptCount val="3"/>
                <c:pt idx="0">
                  <c:v>0s</c:v>
                </c:pt>
                <c:pt idx="1">
                  <c:v>1s</c:v>
                </c:pt>
                <c:pt idx="2">
                  <c:v>2s</c:v>
                </c:pt>
              </c:strCache>
            </c:strRef>
          </c:cat>
          <c:val>
            <c:numRef>
              <c:f>表格!$H$5:$H$8</c:f>
              <c:numCache>
                <c:formatCode>General</c:formatCode>
                <c:ptCount val="3"/>
                <c:pt idx="0">
                  <c:v>1.14768007206974</c:v>
                </c:pt>
                <c:pt idx="1">
                  <c:v>1.09900011598418</c:v>
                </c:pt>
                <c:pt idx="2">
                  <c:v>1.1002433547344701</c:v>
                </c:pt>
              </c:numCache>
            </c:numRef>
          </c:val>
          <c:smooth val="0"/>
          <c:extLst>
            <c:ext xmlns:c16="http://schemas.microsoft.com/office/drawing/2014/chart" uri="{C3380CC4-5D6E-409C-BE32-E72D297353CC}">
              <c16:uniqueId val="{00000000-B25C-4168-8BC4-949F78A96EA2}"/>
            </c:ext>
          </c:extLst>
        </c:ser>
        <c:ser>
          <c:idx val="1"/>
          <c:order val="1"/>
          <c:tx>
            <c:strRef>
              <c:f>表格!$I$3:$I$4</c:f>
              <c:strCache>
                <c:ptCount val="1"/>
                <c:pt idx="0">
                  <c:v>Low-PL</c:v>
                </c:pt>
              </c:strCache>
            </c:strRef>
          </c:tx>
          <c:spPr>
            <a:ln w="28575" cap="rnd" cmpd="sng" algn="ctr">
              <a:solidFill>
                <a:schemeClr val="accent2"/>
              </a:solidFill>
              <a:prstDash val="solid"/>
              <a:round/>
            </a:ln>
            <a:effectLst/>
          </c:spPr>
          <c:marker>
            <c:symbol val="none"/>
          </c:marker>
          <c:errBars>
            <c:errDir val="y"/>
            <c:errBarType val="both"/>
            <c:errValType val="stdErr"/>
            <c:noEndCap val="0"/>
          </c:errBars>
          <c:cat>
            <c:strRef>
              <c:f>表格!$G$5:$G$8</c:f>
              <c:strCache>
                <c:ptCount val="3"/>
                <c:pt idx="0">
                  <c:v>0s</c:v>
                </c:pt>
                <c:pt idx="1">
                  <c:v>1s</c:v>
                </c:pt>
                <c:pt idx="2">
                  <c:v>2s</c:v>
                </c:pt>
              </c:strCache>
            </c:strRef>
          </c:cat>
          <c:val>
            <c:numRef>
              <c:f>表格!$I$5:$I$8</c:f>
              <c:numCache>
                <c:formatCode>General</c:formatCode>
                <c:ptCount val="3"/>
                <c:pt idx="0">
                  <c:v>0.74053287589726502</c:v>
                </c:pt>
                <c:pt idx="1">
                  <c:v>0.73231057531320698</c:v>
                </c:pt>
                <c:pt idx="2">
                  <c:v>0.71726628385727897</c:v>
                </c:pt>
              </c:numCache>
            </c:numRef>
          </c:val>
          <c:smooth val="0"/>
          <c:extLst>
            <c:ext xmlns:c16="http://schemas.microsoft.com/office/drawing/2014/chart" uri="{C3380CC4-5D6E-409C-BE32-E72D297353CC}">
              <c16:uniqueId val="{00000001-B25C-4168-8BC4-949F78A96EA2}"/>
            </c:ext>
          </c:extLst>
        </c:ser>
        <c:dLbls>
          <c:showLegendKey val="0"/>
          <c:showVal val="0"/>
          <c:showCatName val="0"/>
          <c:showSerName val="0"/>
          <c:showPercent val="0"/>
          <c:showBubbleSize val="0"/>
        </c:dLbls>
        <c:smooth val="0"/>
        <c:axId val="2065509776"/>
        <c:axId val="2065516016"/>
      </c:lineChart>
      <c:catAx>
        <c:axId val="2065509776"/>
        <c:scaling>
          <c:orientation val="minMax"/>
        </c:scaling>
        <c:delete val="1"/>
        <c:axPos val="b"/>
        <c:numFmt formatCode="General" sourceLinked="1"/>
        <c:majorTickMark val="none"/>
        <c:minorTickMark val="none"/>
        <c:tickLblPos val="nextTo"/>
        <c:crossAx val="2065516016"/>
        <c:crosses val="autoZero"/>
        <c:auto val="1"/>
        <c:lblAlgn val="ctr"/>
        <c:lblOffset val="100"/>
        <c:noMultiLvlLbl val="0"/>
      </c:catAx>
      <c:valAx>
        <c:axId val="2065516016"/>
        <c:scaling>
          <c:orientation val="minMax"/>
          <c:min val="1"/>
        </c:scaling>
        <c:delete val="0"/>
        <c:axPos val="l"/>
        <c:numFmt formatCode="General" sourceLinked="1"/>
        <c:majorTickMark val="out"/>
        <c:minorTickMark val="none"/>
        <c:tickLblPos val="nextTo"/>
        <c:spPr>
          <a:noFill/>
          <a:ln w="6350"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65509776"/>
        <c:crosses val="autoZero"/>
        <c:crossBetween val="between"/>
        <c:majorUnit val="0.1"/>
      </c:valAx>
    </c:plotArea>
    <c:plotVisOnly val="1"/>
    <c:dispBlanksAs val="gap"/>
    <c:showDLblsOverMax val="0"/>
  </c:chart>
  <c:txPr>
    <a:bodyPr/>
    <a:lstStyle/>
    <a:p>
      <a:pPr>
        <a:defRPr lang="zh-CN"/>
      </a:pPr>
      <a:endParaRPr lang="zh-CN"/>
    </a:p>
  </c:txPr>
  <c:externalData r:id="rId2">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data.xlsx]表格!数据透视表3</c:name>
    <c:fmtId val="-1"/>
  </c:pivotSource>
  <c:chart>
    <c:autoTitleDeleted val="1"/>
    <c:plotArea>
      <c:layout>
        <c:manualLayout>
          <c:layoutTarget val="inner"/>
          <c:xMode val="edge"/>
          <c:yMode val="edge"/>
          <c:x val="0.13178937007874"/>
          <c:y val="0.52573636628754705"/>
          <c:w val="0.56890507436570403"/>
          <c:h val="0.17427384076990399"/>
        </c:manualLayout>
      </c:layout>
      <c:lineChart>
        <c:grouping val="standard"/>
        <c:varyColors val="0"/>
        <c:ser>
          <c:idx val="0"/>
          <c:order val="0"/>
          <c:tx>
            <c:strRef>
              <c:f>表格!$H$3:$H$4</c:f>
              <c:strCache>
                <c:ptCount val="1"/>
                <c:pt idx="0">
                  <c:v>High-PL</c:v>
                </c:pt>
              </c:strCache>
            </c:strRef>
          </c:tx>
          <c:spPr>
            <a:ln w="28575" cap="rnd" cmpd="sng" algn="ctr">
              <a:solidFill>
                <a:schemeClr val="accent1"/>
              </a:solidFill>
              <a:prstDash val="solid"/>
              <a:round/>
            </a:ln>
            <a:effectLst/>
          </c:spPr>
          <c:marker>
            <c:symbol val="none"/>
          </c:marker>
          <c:errBars>
            <c:errDir val="y"/>
            <c:errBarType val="both"/>
            <c:errValType val="stdErr"/>
            <c:noEndCap val="0"/>
          </c:errBars>
          <c:cat>
            <c:strRef>
              <c:f>表格!$G$5:$G$8</c:f>
              <c:strCache>
                <c:ptCount val="3"/>
                <c:pt idx="0">
                  <c:v>0s</c:v>
                </c:pt>
                <c:pt idx="1">
                  <c:v>1s</c:v>
                </c:pt>
                <c:pt idx="2">
                  <c:v>2s</c:v>
                </c:pt>
              </c:strCache>
            </c:strRef>
          </c:cat>
          <c:val>
            <c:numRef>
              <c:f>表格!$H$5:$H$8</c:f>
              <c:numCache>
                <c:formatCode>General</c:formatCode>
                <c:ptCount val="3"/>
                <c:pt idx="0">
                  <c:v>1.14768007206974</c:v>
                </c:pt>
                <c:pt idx="1">
                  <c:v>1.09900011598418</c:v>
                </c:pt>
                <c:pt idx="2">
                  <c:v>1.1002433547344701</c:v>
                </c:pt>
              </c:numCache>
            </c:numRef>
          </c:val>
          <c:smooth val="0"/>
          <c:extLst>
            <c:ext xmlns:c16="http://schemas.microsoft.com/office/drawing/2014/chart" uri="{C3380CC4-5D6E-409C-BE32-E72D297353CC}">
              <c16:uniqueId val="{00000000-1C8E-403C-A568-3A4A495FF39C}"/>
            </c:ext>
          </c:extLst>
        </c:ser>
        <c:ser>
          <c:idx val="1"/>
          <c:order val="1"/>
          <c:tx>
            <c:strRef>
              <c:f>表格!$I$3:$I$4</c:f>
              <c:strCache>
                <c:ptCount val="1"/>
                <c:pt idx="0">
                  <c:v>Low-PL</c:v>
                </c:pt>
              </c:strCache>
            </c:strRef>
          </c:tx>
          <c:spPr>
            <a:ln w="28575" cap="rnd" cmpd="sng" algn="ctr">
              <a:solidFill>
                <a:schemeClr val="accent2"/>
              </a:solidFill>
              <a:prstDash val="solid"/>
              <a:round/>
            </a:ln>
            <a:effectLst/>
          </c:spPr>
          <c:marker>
            <c:symbol val="none"/>
          </c:marker>
          <c:errBars>
            <c:errDir val="y"/>
            <c:errBarType val="both"/>
            <c:errValType val="stdErr"/>
            <c:noEndCap val="0"/>
          </c:errBars>
          <c:cat>
            <c:strRef>
              <c:f>表格!$G$5:$G$8</c:f>
              <c:strCache>
                <c:ptCount val="3"/>
                <c:pt idx="0">
                  <c:v>0s</c:v>
                </c:pt>
                <c:pt idx="1">
                  <c:v>1s</c:v>
                </c:pt>
                <c:pt idx="2">
                  <c:v>2s</c:v>
                </c:pt>
              </c:strCache>
            </c:strRef>
          </c:cat>
          <c:val>
            <c:numRef>
              <c:f>表格!$I$5:$I$8</c:f>
              <c:numCache>
                <c:formatCode>General</c:formatCode>
                <c:ptCount val="3"/>
                <c:pt idx="0">
                  <c:v>0.74053287589726502</c:v>
                </c:pt>
                <c:pt idx="1">
                  <c:v>0.73231057531320698</c:v>
                </c:pt>
                <c:pt idx="2">
                  <c:v>0.71726628385727897</c:v>
                </c:pt>
              </c:numCache>
            </c:numRef>
          </c:val>
          <c:smooth val="0"/>
          <c:extLst>
            <c:ext xmlns:c16="http://schemas.microsoft.com/office/drawing/2014/chart" uri="{C3380CC4-5D6E-409C-BE32-E72D297353CC}">
              <c16:uniqueId val="{00000001-1C8E-403C-A568-3A4A495FF39C}"/>
            </c:ext>
          </c:extLst>
        </c:ser>
        <c:dLbls>
          <c:showLegendKey val="0"/>
          <c:showVal val="0"/>
          <c:showCatName val="0"/>
          <c:showSerName val="0"/>
          <c:showPercent val="0"/>
          <c:showBubbleSize val="0"/>
        </c:dLbls>
        <c:smooth val="0"/>
        <c:axId val="2065509776"/>
        <c:axId val="2065516016"/>
      </c:lineChart>
      <c:catAx>
        <c:axId val="2065509776"/>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i="0" baseline="0" dirty="0">
                    <a:effectLst/>
                  </a:rPr>
                  <a:t>Interstimulus interval, ISI</a:t>
                </a:r>
                <a:endParaRPr lang="zh-CN" altLang="zh-CN" sz="700" dirty="0">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65516016"/>
        <c:crosses val="autoZero"/>
        <c:auto val="1"/>
        <c:lblAlgn val="ctr"/>
        <c:lblOffset val="100"/>
        <c:noMultiLvlLbl val="0"/>
      </c:catAx>
      <c:valAx>
        <c:axId val="2065516016"/>
        <c:scaling>
          <c:orientation val="minMax"/>
          <c:max val="0.8"/>
          <c:min val="0.7"/>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400" b="1" dirty="0"/>
                  <a:t>RT</a:t>
                </a:r>
                <a:endParaRPr lang="zh-CN" altLang="en-US" sz="1400" b="1" dirty="0"/>
              </a:p>
            </c:rich>
          </c:tx>
          <c:layout>
            <c:manualLayout>
              <c:xMode val="edge"/>
              <c:yMode val="edge"/>
              <c:x val="2.5371095663074699E-2"/>
              <c:y val="0.39134598470540299"/>
            </c:manualLayout>
          </c:layout>
          <c:overlay val="0"/>
          <c:spPr>
            <a:noFill/>
            <a:ln>
              <a:noFill/>
            </a:ln>
            <a:effectLst/>
          </c:spPr>
        </c:title>
        <c:numFmt formatCode="General" sourceLinked="1"/>
        <c:majorTickMark val="out"/>
        <c:minorTickMark val="none"/>
        <c:tickLblPos val="nextTo"/>
        <c:spPr>
          <a:noFill/>
          <a:ln w="6350"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65509776"/>
        <c:crosses val="autoZero"/>
        <c:crossBetween val="between"/>
        <c:majorUnit val="0.05"/>
      </c:valAx>
    </c:plotArea>
    <c:legend>
      <c:legendPos val="r"/>
      <c:layout>
        <c:manualLayout>
          <c:xMode val="edge"/>
          <c:yMode val="edge"/>
          <c:x val="0.64737269118142005"/>
          <c:y val="0.25087172027182197"/>
          <c:w val="0.16062554680664901"/>
          <c:h val="0.156251093613298"/>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txPr>
    <a:bodyPr/>
    <a:lstStyle/>
    <a:p>
      <a:pPr>
        <a:defRPr lang="zh-CN"/>
      </a:pPr>
      <a:endParaRPr lang="zh-CN"/>
    </a:p>
  </c:txPr>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data.xlsx]表格!数据透视表4</c:name>
    <c:fmtId val="-1"/>
  </c:pivotSource>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400" b="1" dirty="0"/>
              <a:t>High-PL</a:t>
            </a:r>
            <a:endParaRPr lang="zh-CN" altLang="en-US" sz="1400" b="1" dirty="0"/>
          </a:p>
        </c:rich>
      </c:tx>
      <c:layout>
        <c:manualLayout>
          <c:xMode val="edge"/>
          <c:yMode val="edge"/>
          <c:x val="0.39232905383394301"/>
          <c:y val="4.0949042526160197E-2"/>
        </c:manualLayout>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124759405074401"/>
          <c:y val="0.14524843500958601"/>
          <c:w val="0.61768263342082197"/>
          <c:h val="0.58296008408214195"/>
        </c:manualLayout>
      </c:layout>
      <c:lineChart>
        <c:grouping val="standard"/>
        <c:varyColors val="0"/>
        <c:ser>
          <c:idx val="0"/>
          <c:order val="0"/>
          <c:tx>
            <c:strRef>
              <c:f>表格!$M$4:$M$5</c:f>
              <c:strCache>
                <c:ptCount val="1"/>
                <c:pt idx="0">
                  <c:v>novel</c:v>
                </c:pt>
              </c:strCache>
            </c:strRef>
          </c:tx>
          <c:spPr>
            <a:ln w="28575" cap="rnd">
              <a:solidFill>
                <a:srgbClr val="92D050"/>
              </a:solidFill>
              <a:round/>
            </a:ln>
            <a:effectLst/>
          </c:spPr>
          <c:marker>
            <c:symbol val="none"/>
          </c:marker>
          <c:cat>
            <c:strRef>
              <c:f>表格!$L$6:$L$9</c:f>
              <c:strCache>
                <c:ptCount val="3"/>
                <c:pt idx="0">
                  <c:v>0s</c:v>
                </c:pt>
                <c:pt idx="1">
                  <c:v>1s</c:v>
                </c:pt>
                <c:pt idx="2">
                  <c:v>2s</c:v>
                </c:pt>
              </c:strCache>
            </c:strRef>
          </c:cat>
          <c:val>
            <c:numRef>
              <c:f>表格!$M$6:$M$9</c:f>
              <c:numCache>
                <c:formatCode>General</c:formatCode>
                <c:ptCount val="3"/>
                <c:pt idx="0">
                  <c:v>1.1201821021653</c:v>
                </c:pt>
                <c:pt idx="1">
                  <c:v>1.1266119080030299</c:v>
                </c:pt>
                <c:pt idx="2">
                  <c:v>1.11002891958017</c:v>
                </c:pt>
              </c:numCache>
            </c:numRef>
          </c:val>
          <c:smooth val="0"/>
          <c:extLst>
            <c:ext xmlns:c16="http://schemas.microsoft.com/office/drawing/2014/chart" uri="{C3380CC4-5D6E-409C-BE32-E72D297353CC}">
              <c16:uniqueId val="{00000000-CD70-4D3B-915D-072ACA36D5DF}"/>
            </c:ext>
          </c:extLst>
        </c:ser>
        <c:ser>
          <c:idx val="1"/>
          <c:order val="1"/>
          <c:tx>
            <c:strRef>
              <c:f>表格!$N$4:$N$5</c:f>
              <c:strCache>
                <c:ptCount val="1"/>
                <c:pt idx="0">
                  <c:v>normal</c:v>
                </c:pt>
              </c:strCache>
            </c:strRef>
          </c:tx>
          <c:spPr>
            <a:ln w="28575" cap="rnd">
              <a:solidFill>
                <a:schemeClr val="accent2">
                  <a:lumMod val="60000"/>
                  <a:lumOff val="40000"/>
                </a:schemeClr>
              </a:solidFill>
              <a:round/>
            </a:ln>
            <a:effectLst/>
          </c:spPr>
          <c:marker>
            <c:symbol val="none"/>
          </c:marker>
          <c:cat>
            <c:strRef>
              <c:f>表格!$L$6:$L$9</c:f>
              <c:strCache>
                <c:ptCount val="3"/>
                <c:pt idx="0">
                  <c:v>0s</c:v>
                </c:pt>
                <c:pt idx="1">
                  <c:v>1s</c:v>
                </c:pt>
                <c:pt idx="2">
                  <c:v>2s</c:v>
                </c:pt>
              </c:strCache>
            </c:strRef>
          </c:cat>
          <c:val>
            <c:numRef>
              <c:f>表格!$N$6:$N$9</c:f>
              <c:numCache>
                <c:formatCode>General</c:formatCode>
                <c:ptCount val="3"/>
                <c:pt idx="0">
                  <c:v>1.15167572127908</c:v>
                </c:pt>
                <c:pt idx="1">
                  <c:v>1.0848085251720601</c:v>
                </c:pt>
                <c:pt idx="2">
                  <c:v>1.10231293333209</c:v>
                </c:pt>
              </c:numCache>
            </c:numRef>
          </c:val>
          <c:smooth val="0"/>
          <c:extLst>
            <c:ext xmlns:c16="http://schemas.microsoft.com/office/drawing/2014/chart" uri="{C3380CC4-5D6E-409C-BE32-E72D297353CC}">
              <c16:uniqueId val="{00000001-CD70-4D3B-915D-072ACA36D5DF}"/>
            </c:ext>
          </c:extLst>
        </c:ser>
        <c:ser>
          <c:idx val="2"/>
          <c:order val="2"/>
          <c:tx>
            <c:strRef>
              <c:f>表格!$O$4:$O$5</c:f>
              <c:strCache>
                <c:ptCount val="1"/>
                <c:pt idx="0">
                  <c:v>no-sound</c:v>
                </c:pt>
              </c:strCache>
            </c:strRef>
          </c:tx>
          <c:spPr>
            <a:ln w="28575" cap="rnd">
              <a:solidFill>
                <a:schemeClr val="bg2">
                  <a:lumMod val="50000"/>
                </a:schemeClr>
              </a:solidFill>
              <a:round/>
            </a:ln>
            <a:effectLst/>
          </c:spPr>
          <c:marker>
            <c:symbol val="none"/>
          </c:marker>
          <c:cat>
            <c:strRef>
              <c:f>表格!$L$6:$L$9</c:f>
              <c:strCache>
                <c:ptCount val="3"/>
                <c:pt idx="0">
                  <c:v>0s</c:v>
                </c:pt>
                <c:pt idx="1">
                  <c:v>1s</c:v>
                </c:pt>
                <c:pt idx="2">
                  <c:v>2s</c:v>
                </c:pt>
              </c:strCache>
            </c:strRef>
          </c:cat>
          <c:val>
            <c:numRef>
              <c:f>表格!$O$6:$O$9</c:f>
              <c:numCache>
                <c:formatCode>General</c:formatCode>
                <c:ptCount val="3"/>
                <c:pt idx="0">
                  <c:v>1.1700008342491901</c:v>
                </c:pt>
                <c:pt idx="1">
                  <c:v>1.0844213574491</c:v>
                </c:pt>
                <c:pt idx="2">
                  <c:v>1.08861763493313</c:v>
                </c:pt>
              </c:numCache>
            </c:numRef>
          </c:val>
          <c:smooth val="0"/>
          <c:extLst>
            <c:ext xmlns:c16="http://schemas.microsoft.com/office/drawing/2014/chart" uri="{C3380CC4-5D6E-409C-BE32-E72D297353CC}">
              <c16:uniqueId val="{00000002-CD70-4D3B-915D-072ACA36D5DF}"/>
            </c:ext>
          </c:extLst>
        </c:ser>
        <c:dLbls>
          <c:showLegendKey val="0"/>
          <c:showVal val="0"/>
          <c:showCatName val="0"/>
          <c:showSerName val="0"/>
          <c:showPercent val="0"/>
          <c:showBubbleSize val="0"/>
        </c:dLbls>
        <c:smooth val="0"/>
        <c:axId val="667068128"/>
        <c:axId val="1992901632"/>
      </c:lineChart>
      <c:catAx>
        <c:axId val="667068128"/>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i="0" baseline="0">
                    <a:effectLst/>
                  </a:rPr>
                  <a:t>Interstimulus interval, ISI</a:t>
                </a:r>
                <a:endParaRPr lang="zh-CN" altLang="zh-CN" sz="700">
                  <a:effectLst/>
                </a:endParaRPr>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92901632"/>
        <c:crosses val="autoZero"/>
        <c:auto val="1"/>
        <c:lblAlgn val="ctr"/>
        <c:lblOffset val="100"/>
        <c:noMultiLvlLbl val="0"/>
      </c:catAx>
      <c:valAx>
        <c:axId val="1992901632"/>
        <c:scaling>
          <c:orientation val="minMax"/>
          <c:min val="1.06"/>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a:t>RT</a:t>
                </a:r>
                <a:endParaRPr lang="zh-CN" altLang="en-US" sz="1200" b="1"/>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667068128"/>
        <c:crosses val="autoZero"/>
        <c:crossBetween val="between"/>
        <c:majorUnit val="0.02"/>
      </c:valAx>
      <c:spPr>
        <a:noFill/>
        <a:ln>
          <a:noFill/>
        </a:ln>
        <a:effectLst/>
      </c:spPr>
    </c:plotArea>
    <c:legend>
      <c:legendPos val="r"/>
      <c:layout>
        <c:manualLayout>
          <c:xMode val="edge"/>
          <c:yMode val="edge"/>
          <c:x val="0.69304234557742195"/>
          <c:y val="0.18130199774825301"/>
          <c:w val="0.19336387294067101"/>
          <c:h val="0.197995476796409"/>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 data.xlsx]表格!数据透视表5</c:name>
    <c:fmtId val="-1"/>
  </c:pivotSource>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b="1" dirty="0"/>
              <a:t>Low-PL</a:t>
            </a:r>
            <a:endParaRPr lang="zh-CN" altLang="en-US" b="1" dirty="0"/>
          </a:p>
        </c:rich>
      </c:tx>
      <c:layout>
        <c:manualLayout>
          <c:xMode val="edge"/>
          <c:yMode val="edge"/>
          <c:x val="0.37968744531933502"/>
          <c:y val="2.58817852247751E-3"/>
        </c:manualLayout>
      </c:layout>
      <c:overlay val="1"/>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124759405074401"/>
          <c:y val="0.120166638280847"/>
          <c:w val="0.62184930008748895"/>
          <c:h val="0.678776260262826"/>
        </c:manualLayout>
      </c:layout>
      <c:lineChart>
        <c:grouping val="standard"/>
        <c:varyColors val="0"/>
        <c:ser>
          <c:idx val="0"/>
          <c:order val="0"/>
          <c:tx>
            <c:strRef>
              <c:f>表格!$S$4:$S$5</c:f>
              <c:strCache>
                <c:ptCount val="1"/>
                <c:pt idx="0">
                  <c:v>novel</c:v>
                </c:pt>
              </c:strCache>
            </c:strRef>
          </c:tx>
          <c:spPr>
            <a:ln w="28575" cap="rnd">
              <a:solidFill>
                <a:srgbClr val="92D050"/>
              </a:solidFill>
              <a:round/>
            </a:ln>
            <a:effectLst/>
          </c:spPr>
          <c:marker>
            <c:symbol val="none"/>
          </c:marker>
          <c:cat>
            <c:strRef>
              <c:f>表格!$R$6:$R$9</c:f>
              <c:strCache>
                <c:ptCount val="3"/>
                <c:pt idx="0">
                  <c:v>0s</c:v>
                </c:pt>
                <c:pt idx="1">
                  <c:v>1s</c:v>
                </c:pt>
                <c:pt idx="2">
                  <c:v>2s</c:v>
                </c:pt>
              </c:strCache>
            </c:strRef>
          </c:cat>
          <c:val>
            <c:numRef>
              <c:f>表格!$S$6:$S$9</c:f>
              <c:numCache>
                <c:formatCode>General</c:formatCode>
                <c:ptCount val="3"/>
                <c:pt idx="0">
                  <c:v>0.74213463418097902</c:v>
                </c:pt>
                <c:pt idx="1">
                  <c:v>0.74857130569819197</c:v>
                </c:pt>
                <c:pt idx="2">
                  <c:v>0.70949423396191702</c:v>
                </c:pt>
              </c:numCache>
            </c:numRef>
          </c:val>
          <c:smooth val="0"/>
          <c:extLst>
            <c:ext xmlns:c16="http://schemas.microsoft.com/office/drawing/2014/chart" uri="{C3380CC4-5D6E-409C-BE32-E72D297353CC}">
              <c16:uniqueId val="{00000000-1EED-4648-B727-9045FAA499FE}"/>
            </c:ext>
          </c:extLst>
        </c:ser>
        <c:ser>
          <c:idx val="1"/>
          <c:order val="1"/>
          <c:tx>
            <c:strRef>
              <c:f>表格!$T$4:$T$5</c:f>
              <c:strCache>
                <c:ptCount val="1"/>
                <c:pt idx="0">
                  <c:v>normal</c:v>
                </c:pt>
              </c:strCache>
            </c:strRef>
          </c:tx>
          <c:spPr>
            <a:ln w="28575" cap="rnd">
              <a:solidFill>
                <a:schemeClr val="accent2">
                  <a:lumMod val="60000"/>
                  <a:lumOff val="40000"/>
                </a:schemeClr>
              </a:solidFill>
              <a:round/>
            </a:ln>
            <a:effectLst/>
          </c:spPr>
          <c:marker>
            <c:symbol val="none"/>
          </c:marker>
          <c:cat>
            <c:strRef>
              <c:f>表格!$R$6:$R$9</c:f>
              <c:strCache>
                <c:ptCount val="3"/>
                <c:pt idx="0">
                  <c:v>0s</c:v>
                </c:pt>
                <c:pt idx="1">
                  <c:v>1s</c:v>
                </c:pt>
                <c:pt idx="2">
                  <c:v>2s</c:v>
                </c:pt>
              </c:strCache>
            </c:strRef>
          </c:cat>
          <c:val>
            <c:numRef>
              <c:f>表格!$T$6:$T$9</c:f>
              <c:numCache>
                <c:formatCode>General</c:formatCode>
                <c:ptCount val="3"/>
                <c:pt idx="0">
                  <c:v>0.73698921006000495</c:v>
                </c:pt>
                <c:pt idx="1">
                  <c:v>0.70337020121355398</c:v>
                </c:pt>
                <c:pt idx="2">
                  <c:v>0.72569842874747903</c:v>
                </c:pt>
              </c:numCache>
            </c:numRef>
          </c:val>
          <c:smooth val="0"/>
          <c:extLst>
            <c:ext xmlns:c16="http://schemas.microsoft.com/office/drawing/2014/chart" uri="{C3380CC4-5D6E-409C-BE32-E72D297353CC}">
              <c16:uniqueId val="{00000001-1EED-4648-B727-9045FAA499FE}"/>
            </c:ext>
          </c:extLst>
        </c:ser>
        <c:ser>
          <c:idx val="2"/>
          <c:order val="2"/>
          <c:tx>
            <c:strRef>
              <c:f>表格!$U$4:$U$5</c:f>
              <c:strCache>
                <c:ptCount val="1"/>
                <c:pt idx="0">
                  <c:v>no-sound</c:v>
                </c:pt>
              </c:strCache>
            </c:strRef>
          </c:tx>
          <c:spPr>
            <a:ln w="28575" cap="rnd">
              <a:solidFill>
                <a:schemeClr val="bg2">
                  <a:lumMod val="50000"/>
                </a:schemeClr>
              </a:solidFill>
              <a:round/>
            </a:ln>
            <a:effectLst/>
          </c:spPr>
          <c:marker>
            <c:symbol val="none"/>
          </c:marker>
          <c:cat>
            <c:strRef>
              <c:f>表格!$R$6:$R$9</c:f>
              <c:strCache>
                <c:ptCount val="3"/>
                <c:pt idx="0">
                  <c:v>0s</c:v>
                </c:pt>
                <c:pt idx="1">
                  <c:v>1s</c:v>
                </c:pt>
                <c:pt idx="2">
                  <c:v>2s</c:v>
                </c:pt>
              </c:strCache>
            </c:strRef>
          </c:cat>
          <c:val>
            <c:numRef>
              <c:f>表格!$U$6:$U$9</c:f>
              <c:numCache>
                <c:formatCode>General</c:formatCode>
                <c:ptCount val="3"/>
                <c:pt idx="0">
                  <c:v>0.74252239550814603</c:v>
                </c:pt>
                <c:pt idx="1">
                  <c:v>0.746184577361102</c:v>
                </c:pt>
                <c:pt idx="2">
                  <c:v>0.71654864304038501</c:v>
                </c:pt>
              </c:numCache>
            </c:numRef>
          </c:val>
          <c:smooth val="0"/>
          <c:extLst>
            <c:ext xmlns:c16="http://schemas.microsoft.com/office/drawing/2014/chart" uri="{C3380CC4-5D6E-409C-BE32-E72D297353CC}">
              <c16:uniqueId val="{00000002-1EED-4648-B727-9045FAA499FE}"/>
            </c:ext>
          </c:extLst>
        </c:ser>
        <c:dLbls>
          <c:showLegendKey val="0"/>
          <c:showVal val="0"/>
          <c:showCatName val="0"/>
          <c:showSerName val="0"/>
          <c:showPercent val="0"/>
          <c:showBubbleSize val="0"/>
        </c:dLbls>
        <c:smooth val="0"/>
        <c:axId val="1582485167"/>
        <c:axId val="1648440463"/>
      </c:lineChart>
      <c:catAx>
        <c:axId val="1582485167"/>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i="0" baseline="0">
                    <a:effectLst/>
                  </a:rPr>
                  <a:t>Interstimulus interval, ISI</a:t>
                </a:r>
                <a:endParaRPr lang="zh-CN" altLang="zh-CN" sz="700">
                  <a:effectLst/>
                </a:endParaRPr>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648440463"/>
        <c:crosses val="autoZero"/>
        <c:auto val="1"/>
        <c:lblAlgn val="ctr"/>
        <c:lblOffset val="100"/>
        <c:noMultiLvlLbl val="0"/>
      </c:catAx>
      <c:valAx>
        <c:axId val="1648440463"/>
        <c:scaling>
          <c:orientation val="minMax"/>
          <c:min val="0.69"/>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a:t>RT</a:t>
                </a:r>
                <a:endParaRPr lang="zh-CN" altLang="en-US" sz="1200" b="1"/>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solidFill>
              <a:schemeClr val="bg2">
                <a:lumMod val="75000"/>
              </a:schemeClr>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582485167"/>
        <c:crosses val="autoZero"/>
        <c:crossBetween val="between"/>
      </c:valAx>
      <c:spPr>
        <a:noFill/>
        <a:ln>
          <a:noFill/>
        </a:ln>
        <a:effectLst/>
      </c:spPr>
    </c:plotArea>
    <c:legend>
      <c:legendPos val="r"/>
      <c:layout>
        <c:manualLayout>
          <c:xMode val="edge"/>
          <c:yMode val="edge"/>
          <c:x val="0.73976356080489902"/>
          <c:y val="0.132811679790026"/>
          <c:w val="0.17968088363954501"/>
          <c:h val="0.23437664041994799"/>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[量表数据-概念新异性听力刺激.xlsx]Sheet3!数据透视表9</c:name>
    <c:fmtId val="-1"/>
  </c:pivotSource>
  <c:chart>
    <c:autoTitleDeleted val="1"/>
    <c:plotArea>
      <c:layout/>
      <c:barChart>
        <c:barDir val="col"/>
        <c:grouping val="clustered"/>
        <c:varyColors val="0"/>
        <c:ser>
          <c:idx val="0"/>
          <c:order val="0"/>
          <c:tx>
            <c:strRef>
              <c:f>Sheet3!$E$1</c:f>
              <c:strCache>
                <c:ptCount val="1"/>
                <c:pt idx="0">
                  <c:v>平均值项:Novel</c:v>
                </c:pt>
              </c:strCache>
            </c:strRef>
          </c:tx>
          <c:spPr>
            <a:solidFill>
              <a:srgbClr val="92D050"/>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Sheet3!$E$2</c:f>
              <c:strCache>
                <c:ptCount val="1"/>
                <c:pt idx="0">
                  <c:v>汇总</c:v>
                </c:pt>
              </c:strCache>
            </c:strRef>
          </c:cat>
          <c:val>
            <c:numRef>
              <c:f>Sheet3!$E$2</c:f>
              <c:numCache>
                <c:formatCode>General</c:formatCode>
                <c:ptCount val="1"/>
                <c:pt idx="0">
                  <c:v>0.85142857142857098</c:v>
                </c:pt>
              </c:numCache>
            </c:numRef>
          </c:val>
          <c:extLst>
            <c:ext xmlns:c16="http://schemas.microsoft.com/office/drawing/2014/chart" uri="{C3380CC4-5D6E-409C-BE32-E72D297353CC}">
              <c16:uniqueId val="{00000000-768E-4BDB-80ED-0D63FFE82578}"/>
            </c:ext>
          </c:extLst>
        </c:ser>
        <c:ser>
          <c:idx val="1"/>
          <c:order val="1"/>
          <c:tx>
            <c:strRef>
              <c:f>Sheet3!$F$1</c:f>
              <c:strCache>
                <c:ptCount val="1"/>
                <c:pt idx="0">
                  <c:v>平均值项:Normal</c:v>
                </c:pt>
              </c:strCache>
            </c:strRef>
          </c:tx>
          <c:spPr>
            <a:solidFill>
              <a:schemeClr val="accent2">
                <a:lumMod val="60000"/>
                <a:lumOff val="40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Sheet3!$E$2</c:f>
              <c:strCache>
                <c:ptCount val="1"/>
                <c:pt idx="0">
                  <c:v>汇总</c:v>
                </c:pt>
              </c:strCache>
            </c:strRef>
          </c:cat>
          <c:val>
            <c:numRef>
              <c:f>Sheet3!$F$2</c:f>
              <c:numCache>
                <c:formatCode>General</c:formatCode>
                <c:ptCount val="1"/>
                <c:pt idx="0">
                  <c:v>0.70142857142857096</c:v>
                </c:pt>
              </c:numCache>
            </c:numRef>
          </c:val>
          <c:extLst>
            <c:ext xmlns:c16="http://schemas.microsoft.com/office/drawing/2014/chart" uri="{C3380CC4-5D6E-409C-BE32-E72D297353CC}">
              <c16:uniqueId val="{00000001-768E-4BDB-80ED-0D63FFE82578}"/>
            </c:ext>
          </c:extLst>
        </c:ser>
        <c:ser>
          <c:idx val="2"/>
          <c:order val="2"/>
          <c:tx>
            <c:strRef>
              <c:f>Sheet3!$G$1</c:f>
              <c:strCache>
                <c:ptCount val="1"/>
                <c:pt idx="0">
                  <c:v>平均值项:Disturbing</c:v>
                </c:pt>
              </c:strCache>
            </c:strRef>
          </c:tx>
          <c:spPr>
            <a:solidFill>
              <a:schemeClr val="accent3"/>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Sheet3!$E$2</c:f>
              <c:strCache>
                <c:ptCount val="1"/>
                <c:pt idx="0">
                  <c:v>汇总</c:v>
                </c:pt>
              </c:strCache>
            </c:strRef>
          </c:cat>
          <c:val>
            <c:numRef>
              <c:f>Sheet3!$G$2</c:f>
              <c:numCache>
                <c:formatCode>General</c:formatCode>
                <c:ptCount val="1"/>
                <c:pt idx="0">
                  <c:v>0.29642857142857099</c:v>
                </c:pt>
              </c:numCache>
            </c:numRef>
          </c:val>
          <c:extLst>
            <c:ext xmlns:c16="http://schemas.microsoft.com/office/drawing/2014/chart" uri="{C3380CC4-5D6E-409C-BE32-E72D297353CC}">
              <c16:uniqueId val="{00000002-768E-4BDB-80ED-0D63FFE82578}"/>
            </c:ext>
          </c:extLst>
        </c:ser>
        <c:dLbls>
          <c:showLegendKey val="0"/>
          <c:showVal val="0"/>
          <c:showCatName val="0"/>
          <c:showSerName val="0"/>
          <c:showPercent val="0"/>
          <c:showBubbleSize val="0"/>
        </c:dLbls>
        <c:gapWidth val="215"/>
        <c:overlap val="-27"/>
        <c:axId val="2055449775"/>
        <c:axId val="2055453103"/>
      </c:barChart>
      <c:catAx>
        <c:axId val="2055449775"/>
        <c:scaling>
          <c:orientation val="minMax"/>
        </c:scaling>
        <c:delete val="1"/>
        <c:axPos val="b"/>
        <c:title>
          <c:tx>
            <c:rich>
              <a:bodyPr rot="0" spcFirstLastPara="1" vertOverflow="ellipsis" vert="horz" wrap="square" anchor="ctr" anchorCtr="1"/>
              <a:lstStyle/>
              <a:p>
                <a:pPr algn="l">
                  <a:defRPr lang="zh-CN" sz="1000" b="0" i="0" u="none" strike="noStrike" kern="1200" baseline="0">
                    <a:solidFill>
                      <a:schemeClr val="tx1">
                        <a:lumMod val="65000"/>
                        <a:lumOff val="35000"/>
                      </a:schemeClr>
                    </a:solidFill>
                    <a:latin typeface="+mn-lt"/>
                    <a:ea typeface="+mn-ea"/>
                    <a:cs typeface="+mn-cs"/>
                  </a:defRPr>
                </a:pPr>
                <a:r>
                  <a:rPr lang="en-US" altLang="zh-CN" sz="900" dirty="0"/>
                  <a:t>  Novel    Normal</a:t>
                </a:r>
                <a:r>
                  <a:rPr lang="en-US" altLang="zh-CN" sz="900" baseline="0" dirty="0"/>
                  <a:t>  Disturbing</a:t>
                </a:r>
                <a:endParaRPr lang="zh-CN" altLang="en-US" sz="900" dirty="0"/>
              </a:p>
            </c:rich>
          </c:tx>
          <c:layout>
            <c:manualLayout>
              <c:xMode val="edge"/>
              <c:yMode val="edge"/>
              <c:x val="0.34522830796578202"/>
              <c:y val="0.87868055878044404"/>
            </c:manualLayout>
          </c:layout>
          <c:overlay val="0"/>
          <c:spPr>
            <a:noFill/>
            <a:ln>
              <a:noFill/>
            </a:ln>
            <a:effectLst/>
          </c:spPr>
          <c:txPr>
            <a:bodyPr rot="0" spcFirstLastPara="1" vertOverflow="ellipsis" vert="horz" wrap="square" anchor="ctr" anchorCtr="1"/>
            <a:lstStyle/>
            <a:p>
              <a:pPr algn="l">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crossAx val="2055453103"/>
        <c:crosses val="autoZero"/>
        <c:auto val="1"/>
        <c:lblAlgn val="ctr"/>
        <c:lblOffset val="100"/>
        <c:noMultiLvlLbl val="0"/>
      </c:catAx>
      <c:valAx>
        <c:axId val="2055453103"/>
        <c:scaling>
          <c:orientation val="minMax"/>
        </c:scaling>
        <c:delete val="0"/>
        <c:axPos val="l"/>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US" altLang="zh-CN" sz="1200" b="1"/>
                  <a:t>ACC</a:t>
                </a:r>
                <a:endParaRPr lang="zh-CN" altLang="en-US" sz="1200" b="1"/>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solidFill>
              <a:schemeClr val="bg2">
                <a:lumMod val="50000"/>
              </a:schemeClr>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55449775"/>
        <c:crosses val="autoZero"/>
        <c:crossBetween val="between"/>
        <c:majorUnit val="0.2"/>
      </c:valAx>
      <c:spPr>
        <a:noFill/>
        <a:ln>
          <a:noFill/>
        </a:ln>
        <a:effectLst/>
      </c:spPr>
    </c:plotArea>
    <c:plotVisOnly val="1"/>
    <c:dispBlanksAs val="gap"/>
    <c:showDLblsOverMax val="0"/>
  </c:chart>
  <c:spPr>
    <a:solidFill>
      <a:schemeClr val="bg1"/>
    </a:solidFill>
    <a:ln w="9525" cap="flat" cmpd="sng" algn="ctr">
      <a:solidFill>
        <a:schemeClr val="bg2">
          <a:lumMod val="50000"/>
        </a:schemeClr>
      </a:solidFill>
      <a:round/>
    </a:ln>
    <a:effectLst/>
  </c:spPr>
  <c:txPr>
    <a:bodyPr/>
    <a:lstStyle/>
    <a:p>
      <a:pPr>
        <a:defRPr lang="zh-CN"/>
      </a:pPr>
      <a:endParaRPr lang="zh-CN"/>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6C747-8546-41BC-BF7F-8053A62085C1}"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3CD1B-8C3C-41CB-8883-B2B3427AA9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Times New Roman" panose="02020603050405020304" charset="0"/>
                <a:cs typeface="Times New Roman" panose="02020603050405020304" charset="0"/>
              </a:rPr>
              <a:t>尽管新异性衍生变量的操作化定义</a:t>
            </a:r>
            <a:r>
              <a:rPr lang="zh-CN" altLang="en-US" sz="1200">
                <a:latin typeface="Times New Roman" panose="02020603050405020304" charset="0"/>
                <a:cs typeface="Times New Roman" panose="02020603050405020304" charset="0"/>
              </a:rPr>
              <a:t>不尽相同，但</a:t>
            </a:r>
            <a:r>
              <a:rPr lang="zh-CN" altLang="en-US" sz="1200" dirty="0">
                <a:latin typeface="Times New Roman" panose="02020603050405020304" charset="0"/>
                <a:cs typeface="Times New Roman" panose="02020603050405020304" charset="0"/>
              </a:rPr>
              <a:t>这些变量共享了刺激</a:t>
            </a:r>
            <a:r>
              <a:rPr lang="en-US" altLang="zh-CN" sz="1200" dirty="0">
                <a:latin typeface="Times New Roman" panose="02020603050405020304" charset="0"/>
                <a:cs typeface="Times New Roman" panose="02020603050405020304" charset="0"/>
              </a:rPr>
              <a:t>novelty</a:t>
            </a:r>
            <a:r>
              <a:rPr lang="zh-CN" altLang="en-US" sz="1200" dirty="0">
                <a:latin typeface="Times New Roman" panose="02020603050405020304" charset="0"/>
                <a:cs typeface="Times New Roman" panose="02020603050405020304" charset="0"/>
              </a:rPr>
              <a:t>这</a:t>
            </a:r>
            <a:r>
              <a:rPr lang="zh-CN" altLang="en-US" sz="1200">
                <a:latin typeface="Times New Roman" panose="02020603050405020304" charset="0"/>
                <a:cs typeface="Times New Roman" panose="02020603050405020304" charset="0"/>
              </a:rPr>
              <a:t>一属性，生理</a:t>
            </a:r>
            <a:r>
              <a:rPr lang="zh-CN" altLang="en-US" sz="1200" dirty="0">
                <a:latin typeface="Times New Roman" panose="02020603050405020304" charset="0"/>
                <a:cs typeface="Times New Roman" panose="02020603050405020304" charset="0"/>
              </a:rPr>
              <a:t>层面的研究已经证明这些变量均能激活相似的</a:t>
            </a:r>
            <a:r>
              <a:rPr lang="en-US" altLang="zh-CN" sz="1200" dirty="0">
                <a:latin typeface="Times New Roman" panose="02020603050405020304" charset="0"/>
                <a:cs typeface="Times New Roman" panose="02020603050405020304" charset="0"/>
              </a:rPr>
              <a:t>ERP</a:t>
            </a:r>
            <a:r>
              <a:rPr lang="zh-CN" altLang="en-US" sz="1200" dirty="0">
                <a:latin typeface="Times New Roman" panose="02020603050405020304" charset="0"/>
                <a:cs typeface="Times New Roman" panose="02020603050405020304" charset="0"/>
              </a:rPr>
              <a:t>成分</a:t>
            </a:r>
            <a:r>
              <a:rPr lang="en-US" altLang="zh-CN" sz="1200" dirty="0">
                <a:latin typeface="Times New Roman" panose="02020603050405020304" charset="0"/>
                <a:cs typeface="Times New Roman" panose="02020603050405020304" charset="0"/>
              </a:rPr>
              <a:t>(</a:t>
            </a:r>
            <a:r>
              <a:rPr lang="zh-CN" altLang="en-US" sz="1200">
                <a:latin typeface="Times New Roman" panose="02020603050405020304" charset="0"/>
                <a:cs typeface="Times New Roman" panose="02020603050405020304" charset="0"/>
              </a:rPr>
              <a:t>如</a:t>
            </a:r>
            <a:r>
              <a:rPr lang="en-US" altLang="zh-CN" sz="1200">
                <a:latin typeface="Times New Roman" panose="02020603050405020304" charset="0"/>
                <a:cs typeface="Times New Roman" panose="02020603050405020304" charset="0"/>
              </a:rPr>
              <a:t>N2b</a:t>
            </a:r>
            <a:r>
              <a:rPr lang="zh-CN" altLang="en-US" sz="1200">
                <a:latin typeface="Times New Roman" panose="02020603050405020304" charset="0"/>
                <a:cs typeface="Times New Roman" panose="02020603050405020304" charset="0"/>
              </a:rPr>
              <a:t>，</a:t>
            </a:r>
            <a:r>
              <a:rPr lang="en-US" altLang="zh-CN" sz="1200">
                <a:latin typeface="Times New Roman" panose="02020603050405020304" charset="0"/>
                <a:cs typeface="Times New Roman" panose="02020603050405020304" charset="0"/>
              </a:rPr>
              <a:t>P3a</a:t>
            </a:r>
            <a:r>
              <a:rPr lang="zh-CN" altLang="en-US" sz="1200">
                <a:latin typeface="Times New Roman" panose="02020603050405020304" charset="0"/>
                <a:cs typeface="Times New Roman" panose="02020603050405020304" charset="0"/>
              </a:rPr>
              <a:t>等等</a:t>
            </a:r>
            <a:r>
              <a:rPr lang="en-US" altLang="zh-CN" sz="1200">
                <a:latin typeface="Times New Roman" panose="02020603050405020304" charset="0"/>
                <a:cs typeface="Times New Roman" panose="02020603050405020304" charset="0"/>
              </a:rPr>
              <a:t>)</a:t>
            </a:r>
            <a:r>
              <a:rPr lang="zh-CN" altLang="en-US" sz="1200">
                <a:latin typeface="Times New Roman" panose="02020603050405020304" charset="0"/>
                <a:cs typeface="Times New Roman" panose="02020603050405020304" charset="0"/>
              </a:rPr>
              <a:t>，有着</a:t>
            </a:r>
            <a:r>
              <a:rPr lang="zh-CN" altLang="en-US" sz="1200" dirty="0">
                <a:latin typeface="Times New Roman" panose="02020603050405020304" charset="0"/>
                <a:cs typeface="Times New Roman" panose="02020603050405020304" charset="0"/>
              </a:rPr>
              <a:t>共同的神经基础。</a:t>
            </a:r>
            <a:endParaRPr lang="en-US" altLang="zh-CN" sz="1200" dirty="0">
              <a:latin typeface="Times New Roman" panose="02020603050405020304" charset="0"/>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该范式通过在视野中设置某一与任务无关的闪光来研究被试对之后目标刺激反应速度</a:t>
            </a:r>
            <a:r>
              <a:rPr lang="zh-CN" altLang="zh-CN" sz="1200" kern="1200">
                <a:solidFill>
                  <a:schemeClr val="tx1"/>
                </a:solidFill>
                <a:effectLst/>
                <a:latin typeface="+mn-lt"/>
                <a:ea typeface="+mn-ea"/>
                <a:cs typeface="+mn-cs"/>
              </a:rPr>
              <a:t>的影响，重复</a:t>
            </a:r>
            <a:r>
              <a:rPr lang="zh-CN" altLang="zh-CN" sz="1200" kern="1200" dirty="0">
                <a:solidFill>
                  <a:schemeClr val="tx1"/>
                </a:solidFill>
                <a:effectLst/>
                <a:latin typeface="+mn-lt"/>
                <a:ea typeface="+mn-ea"/>
                <a:cs typeface="+mn-cs"/>
              </a:rPr>
              <a:t>的研究结果一致表明这种自动注意效应具有</a:t>
            </a:r>
            <a:r>
              <a:rPr lang="zh-CN" altLang="zh-CN" sz="1200" kern="1200">
                <a:solidFill>
                  <a:schemeClr val="tx1"/>
                </a:solidFill>
                <a:effectLst/>
                <a:latin typeface="+mn-lt"/>
                <a:ea typeface="+mn-ea"/>
                <a:cs typeface="+mn-cs"/>
              </a:rPr>
              <a:t>空间特异性，会</a:t>
            </a:r>
            <a:r>
              <a:rPr lang="zh-CN" altLang="zh-CN" sz="1200" kern="1200" dirty="0">
                <a:solidFill>
                  <a:schemeClr val="tx1"/>
                </a:solidFill>
                <a:effectLst/>
                <a:latin typeface="+mn-lt"/>
                <a:ea typeface="+mn-ea"/>
                <a:cs typeface="+mn-cs"/>
              </a:rPr>
              <a:t>影响个体对被提示位置与周围区域的认知加工。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当提示的空间位置与目标刺激位置</a:t>
            </a:r>
            <a:r>
              <a:rPr lang="zh-CN" altLang="zh-CN" sz="1200" kern="1200">
                <a:solidFill>
                  <a:schemeClr val="tx1"/>
                </a:solidFill>
                <a:effectLst/>
                <a:latin typeface="+mn-lt"/>
                <a:ea typeface="+mn-ea"/>
                <a:cs typeface="+mn-cs"/>
              </a:rPr>
              <a:t>一致时，个体</a:t>
            </a:r>
            <a:r>
              <a:rPr lang="zh-CN" altLang="zh-CN" sz="1200" kern="1200" dirty="0">
                <a:solidFill>
                  <a:schemeClr val="tx1"/>
                </a:solidFill>
                <a:effectLst/>
                <a:latin typeface="+mn-lt"/>
                <a:ea typeface="+mn-ea"/>
                <a:cs typeface="+mn-cs"/>
              </a:rPr>
              <a:t>对于目标刺激的反应时会</a:t>
            </a:r>
            <a:r>
              <a:rPr lang="zh-CN" altLang="zh-CN" sz="1200" kern="1200">
                <a:solidFill>
                  <a:schemeClr val="tx1"/>
                </a:solidFill>
                <a:effectLst/>
                <a:latin typeface="+mn-lt"/>
                <a:ea typeface="+mn-ea"/>
                <a:cs typeface="+mn-cs"/>
              </a:rPr>
              <a:t>显著降低，搜索</a:t>
            </a:r>
            <a:r>
              <a:rPr lang="zh-CN" altLang="zh-CN" sz="1200" kern="1200" dirty="0">
                <a:solidFill>
                  <a:schemeClr val="tx1"/>
                </a:solidFill>
                <a:effectLst/>
                <a:latin typeface="+mn-lt"/>
                <a:ea typeface="+mn-ea"/>
                <a:cs typeface="+mn-cs"/>
              </a:rPr>
              <a:t>效率会更高；不一致时搜索效率则反之降低</a:t>
            </a:r>
            <a:r>
              <a:rPr lang="en-US" altLang="zh-CN" sz="1200" kern="1200" dirty="0">
                <a:solidFill>
                  <a:schemeClr val="tx1"/>
                </a:solidFill>
                <a:effectLst/>
                <a:latin typeface="+mn-lt"/>
                <a:ea typeface="+mn-ea"/>
                <a:cs typeface="+mn-cs"/>
              </a:rPr>
              <a:t>(Gazzaniga et </a:t>
            </a:r>
            <a:r>
              <a:rPr lang="en-US" altLang="zh-CN" sz="1200" kern="1200">
                <a:solidFill>
                  <a:schemeClr val="tx1"/>
                </a:solidFill>
                <a:effectLst/>
                <a:latin typeface="+mn-lt"/>
                <a:ea typeface="+mn-ea"/>
                <a:cs typeface="+mn-cs"/>
              </a:rPr>
              <a:t>al., </a:t>
            </a:r>
            <a:r>
              <a:rPr lang="en-US" altLang="zh-CN" sz="1200" kern="1200" dirty="0">
                <a:solidFill>
                  <a:schemeClr val="tx1"/>
                </a:solidFill>
                <a:effectLst/>
                <a:latin typeface="+mn-lt"/>
                <a:ea typeface="+mn-ea"/>
                <a:cs typeface="+mn-cs"/>
              </a:rPr>
              <a:t>1998)</a:t>
            </a:r>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charset="0"/>
                <a:cs typeface="Times New Roman" panose="02020603050405020304" charset="0"/>
              </a:rPr>
              <a:t>那么声音刺激与视觉刺激之间的时间间隔是否会影响分心刺激的干扰程度呢？是否时间间隔越长</a:t>
            </a:r>
            <a:r>
              <a:rPr lang="en-US" altLang="zh-CN" sz="1200" dirty="0">
                <a:latin typeface="Times New Roman" panose="02020603050405020304" charset="0"/>
                <a:cs typeface="Times New Roman" panose="02020603050405020304" charset="0"/>
              </a:rPr>
              <a:t>, </a:t>
            </a:r>
            <a:r>
              <a:rPr lang="zh-CN" altLang="en-US" sz="1200" dirty="0">
                <a:latin typeface="Times New Roman" panose="02020603050405020304" charset="0"/>
                <a:cs typeface="Times New Roman" panose="02020603050405020304" charset="0"/>
              </a:rPr>
              <a:t>干扰程度就越小呢？</a:t>
            </a:r>
            <a:endParaRPr lang="en-US" altLang="zh-CN" sz="1200" dirty="0">
              <a:latin typeface="Times New Roman" panose="02020603050405020304" charset="0"/>
              <a:cs typeface="Times New Roman" panose="02020603050405020304" charset="0"/>
            </a:endParaRPr>
          </a:p>
          <a:p>
            <a:r>
              <a:rPr lang="zh-CN" altLang="en-US" sz="1200" dirty="0">
                <a:latin typeface="Times New Roman" panose="02020603050405020304" charset="0"/>
                <a:cs typeface="Times New Roman" panose="02020603050405020304" charset="0"/>
              </a:rPr>
              <a:t>即个体将注意力从关注新异刺激再转移回到当前任务中需要花费一定的时间，但是当注意回到当前任务后，新异刺激的影响就会变小或消失。</a:t>
            </a:r>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charset="0"/>
                <a:cs typeface="Times New Roman" panose="02020603050405020304" charset="0"/>
              </a:rPr>
              <a:t>那么声音刺激与视觉刺激之间的时间间隔是否会影响分心刺激的干扰程度呢？是否时间间隔越长</a:t>
            </a:r>
            <a:r>
              <a:rPr lang="en-US" altLang="zh-CN" sz="1200" dirty="0">
                <a:latin typeface="Times New Roman" panose="02020603050405020304" charset="0"/>
                <a:cs typeface="Times New Roman" panose="02020603050405020304" charset="0"/>
              </a:rPr>
              <a:t>, </a:t>
            </a:r>
            <a:r>
              <a:rPr lang="zh-CN" altLang="en-US" sz="1200" dirty="0">
                <a:latin typeface="Times New Roman" panose="02020603050405020304" charset="0"/>
                <a:cs typeface="Times New Roman" panose="02020603050405020304" charset="0"/>
              </a:rPr>
              <a:t>干扰程度就越小呢？</a:t>
            </a:r>
            <a:endParaRPr lang="en-US" altLang="zh-CN" sz="1200" dirty="0">
              <a:latin typeface="Times New Roman" panose="02020603050405020304" charset="0"/>
              <a:cs typeface="Times New Roman" panose="02020603050405020304" charset="0"/>
            </a:endParaRPr>
          </a:p>
          <a:p>
            <a:r>
              <a:rPr lang="zh-CN" altLang="en-US" sz="1200" dirty="0">
                <a:latin typeface="Times New Roman" panose="02020603050405020304" charset="0"/>
                <a:cs typeface="Times New Roman" panose="02020603050405020304" charset="0"/>
              </a:rPr>
              <a:t>即个体将注意力从关注新异刺激再转移回到当前任务中需要花费一定的时间，但是当注意回到当前任务后，新异刺激的影响就会变小或消失。</a:t>
            </a:r>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30000"/>
              </a:lnSpc>
              <a:buFont typeface="Arial" panose="020B0604020202020204" pitchFamily="34" charset="0"/>
              <a:buChar char="•"/>
            </a:pPr>
            <a:r>
              <a:rPr lang="zh-CN" altLang="en-US" sz="1200" dirty="0">
                <a:latin typeface="Times New Roman" panose="02020603050405020304" charset="0"/>
                <a:cs typeface="Times New Roman" panose="02020603050405020304" charset="0"/>
              </a:rPr>
              <a:t>大部分关于无关新异刺激的研究集中于考察</a:t>
            </a:r>
            <a:r>
              <a:rPr lang="en-US" altLang="zh-CN" sz="1200" dirty="0">
                <a:latin typeface="Times New Roman" panose="02020603050405020304" charset="0"/>
                <a:cs typeface="Times New Roman" panose="02020603050405020304" charset="0"/>
              </a:rPr>
              <a:t>ADHD</a:t>
            </a:r>
            <a:r>
              <a:rPr lang="zh-CN" altLang="en-US" sz="1200" dirty="0">
                <a:latin typeface="Times New Roman" panose="02020603050405020304" charset="0"/>
                <a:cs typeface="Times New Roman" panose="02020603050405020304" charset="0"/>
              </a:rPr>
              <a:t>儿童</a:t>
            </a:r>
            <a:r>
              <a:rPr lang="en-US" altLang="zh-CN" sz="1200" dirty="0">
                <a:latin typeface="Times New Roman" panose="02020603050405020304" charset="0"/>
                <a:cs typeface="Times New Roman" panose="02020603050405020304" charset="0"/>
              </a:rPr>
              <a:t>/</a:t>
            </a:r>
            <a:r>
              <a:rPr lang="zh-CN" altLang="en-US" sz="1200" dirty="0">
                <a:latin typeface="Times New Roman" panose="02020603050405020304" charset="0"/>
                <a:cs typeface="Times New Roman" panose="02020603050405020304" charset="0"/>
              </a:rPr>
              <a:t>成人的分心刺激过滤能力；鲜有研究考察正常成人中无关新异刺激对于复杂目标任务加工的影响。</a:t>
            </a:r>
            <a:endParaRPr lang="en-US" altLang="zh-CN" sz="1200"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5"/>
          </p:nvPr>
        </p:nvSpPr>
        <p:spPr/>
        <p:txBody>
          <a:bodyPr/>
          <a:lstStyle/>
          <a:p>
            <a:fld id="{B723CD1B-8C3C-41CB-8883-B2B3427AA9F1}"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目前研究者们对于新异性</a:t>
            </a:r>
            <a:r>
              <a:rPr lang="en-US" altLang="zh-CN" sz="1200" kern="1200" dirty="0">
                <a:solidFill>
                  <a:schemeClr val="tx1"/>
                </a:solidFill>
                <a:effectLst/>
                <a:latin typeface="+mn-lt"/>
                <a:ea typeface="+mn-ea"/>
                <a:cs typeface="+mn-cs"/>
              </a:rPr>
              <a:t>(Novelty)</a:t>
            </a:r>
            <a:r>
              <a:rPr lang="zh-CN" altLang="zh-CN" sz="1200" kern="1200" dirty="0">
                <a:solidFill>
                  <a:schemeClr val="tx1"/>
                </a:solidFill>
                <a:effectLst/>
                <a:latin typeface="+mn-lt"/>
                <a:ea typeface="+mn-ea"/>
                <a:cs typeface="+mn-cs"/>
              </a:rPr>
              <a:t>的概念并没有一个确切的或者说被研究者所广泛认同的具体定义。根据具体实验环境以及实验程序</a:t>
            </a:r>
            <a:r>
              <a:rPr lang="zh-CN" altLang="zh-CN" sz="1200" kern="1200">
                <a:solidFill>
                  <a:schemeClr val="tx1"/>
                </a:solidFill>
                <a:effectLst/>
                <a:latin typeface="+mn-lt"/>
                <a:ea typeface="+mn-ea"/>
                <a:cs typeface="+mn-cs"/>
              </a:rPr>
              <a:t>的不同，研究者们</a:t>
            </a:r>
            <a:r>
              <a:rPr lang="zh-CN" altLang="zh-CN" sz="1200" kern="1200" dirty="0">
                <a:solidFill>
                  <a:schemeClr val="tx1"/>
                </a:solidFill>
                <a:effectLst/>
                <a:latin typeface="+mn-lt"/>
                <a:ea typeface="+mn-ea"/>
                <a:cs typeface="+mn-cs"/>
              </a:rPr>
              <a:t>对于新异性的内涵以及操作化定义</a:t>
            </a:r>
            <a:r>
              <a:rPr lang="zh-CN" altLang="zh-CN" sz="1200" kern="1200">
                <a:solidFill>
                  <a:schemeClr val="tx1"/>
                </a:solidFill>
                <a:effectLst/>
                <a:latin typeface="+mn-lt"/>
                <a:ea typeface="+mn-ea"/>
                <a:cs typeface="+mn-cs"/>
              </a:rPr>
              <a:t>不尽相同，新</a:t>
            </a:r>
            <a:r>
              <a:rPr lang="zh-CN" altLang="zh-CN" sz="1200" kern="1200" dirty="0">
                <a:solidFill>
                  <a:schemeClr val="tx1"/>
                </a:solidFill>
                <a:effectLst/>
                <a:latin typeface="+mn-lt"/>
                <a:ea typeface="+mn-ea"/>
                <a:cs typeface="+mn-cs"/>
              </a:rPr>
              <a:t>异性存在多个</a:t>
            </a:r>
            <a:r>
              <a:rPr lang="zh-CN" altLang="zh-CN" sz="1200" kern="1200">
                <a:solidFill>
                  <a:schemeClr val="tx1"/>
                </a:solidFill>
                <a:effectLst/>
                <a:latin typeface="+mn-lt"/>
                <a:ea typeface="+mn-ea"/>
                <a:cs typeface="+mn-cs"/>
              </a:rPr>
              <a:t>相关概念，例如</a:t>
            </a:r>
            <a:r>
              <a:rPr lang="zh-CN" altLang="zh-CN" sz="1200" kern="1200" dirty="0">
                <a:solidFill>
                  <a:schemeClr val="tx1"/>
                </a:solidFill>
                <a:effectLst/>
                <a:latin typeface="+mn-lt"/>
                <a:ea typeface="+mn-ea"/>
                <a:cs typeface="+mn-cs"/>
              </a:rPr>
              <a:t>刺激新异性、情景新异性和环境新异性等等。</a:t>
            </a:r>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5C230A-CB50-4E96-B85D-04C40F9295DB}" type="datetimeFigureOut">
              <a:rPr lang="zh-CN" altLang="en-US" smtClean="0"/>
              <a:t>2020/12/7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5C230A-CB50-4E96-B85D-04C40F9295DB}" type="datetimeFigureOut">
              <a:rPr lang="zh-CN" altLang="en-US" smtClean="0"/>
              <a:t>2020/12/7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E671041-9707-48A9-BA34-E92ACC587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microsoft.com/office/2007/relationships/media" Target="../media/media2.wav"/><Relationship Id="rId7" Type="http://schemas.openxmlformats.org/officeDocument/2006/relationships/tags" Target="../tags/tag25.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18.png"/><Relationship Id="rId4" Type="http://schemas.openxmlformats.org/officeDocument/2006/relationships/audio" Target="../media/media2.wav"/><Relationship Id="rId9"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tags" Target="../tags/tag28.xml"/><Relationship Id="rId7" Type="http://schemas.openxmlformats.org/officeDocument/2006/relationships/image" Target="../media/image20.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9.jpeg"/><Relationship Id="rId5" Type="http://schemas.openxmlformats.org/officeDocument/2006/relationships/notesSlide" Target="../notesSlides/notesSlide7.xml"/><Relationship Id="rId4" Type="http://schemas.openxmlformats.org/officeDocument/2006/relationships/slideLayout" Target="../slideLayouts/slideLayout1.xml"/><Relationship Id="rId9" Type="http://schemas.openxmlformats.org/officeDocument/2006/relationships/image" Target="../media/image22.jpe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tags" Target="../tags/tag31.xml"/><Relationship Id="rId7" Type="http://schemas.openxmlformats.org/officeDocument/2006/relationships/image" Target="../media/image2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slideLayout" Target="../slideLayouts/slideLayout1.xml"/><Relationship Id="rId9"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image" Target="../media/image34.svg"/><Relationship Id="rId3" Type="http://schemas.openxmlformats.org/officeDocument/2006/relationships/tags" Target="../tags/tag37.xml"/><Relationship Id="rId7" Type="http://schemas.openxmlformats.org/officeDocument/2006/relationships/image" Target="../media/image30.svg"/><Relationship Id="rId12" Type="http://schemas.openxmlformats.org/officeDocument/2006/relationships/image" Target="../media/image3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notesSlide" Target="../notesSlides/notesSlide8.xml"/><Relationship Id="rId10" Type="http://schemas.openxmlformats.org/officeDocument/2006/relationships/image" Target="../media/image31.png"/><Relationship Id="rId4" Type="http://schemas.openxmlformats.org/officeDocument/2006/relationships/slideLayout" Target="../slideLayouts/slideLayout1.xml"/><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7.png"/><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chart" Target="../charts/chart7.xml"/><Relationship Id="rId5" Type="http://schemas.openxmlformats.org/officeDocument/2006/relationships/image" Target="../media/image38.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39.em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62.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40.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66.xml"/></Relationships>
</file>

<file path=ppt/slides/_rels/slide2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72.xml"/><Relationship Id="rId7" Type="http://schemas.openxmlformats.org/officeDocument/2006/relationships/image" Target="../media/image43.jpe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1.xml"/><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75.xml"/><Relationship Id="rId7" Type="http://schemas.openxmlformats.org/officeDocument/2006/relationships/hyperlink" Target="https://github.com/Kunyuzou/hello-world" TargetMode="Externa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11" Type="http://schemas.openxmlformats.org/officeDocument/2006/relationships/image" Target="../media/image6.svg"/><Relationship Id="rId5" Type="http://schemas.openxmlformats.org/officeDocument/2006/relationships/slideLayout" Target="../slideLayouts/slideLayout1.xml"/><Relationship Id="rId10" Type="http://schemas.openxmlformats.org/officeDocument/2006/relationships/image" Target="../media/image5.png"/><Relationship Id="rId4" Type="http://schemas.openxmlformats.org/officeDocument/2006/relationships/tags" Target="../tags/tag7.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0.xml"/><Relationship Id="rId7" Type="http://schemas.openxmlformats.org/officeDocument/2006/relationships/image" Target="../media/image8.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1.xml"/><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6.xml"/><Relationship Id="rId7" Type="http://schemas.openxmlformats.org/officeDocument/2006/relationships/image" Target="../media/image12.sv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9.xml"/><Relationship Id="rId7" Type="http://schemas.openxmlformats.org/officeDocument/2006/relationships/image" Target="../media/image12.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4.xml"/><Relationship Id="rId4" Type="http://schemas.openxmlformats.org/officeDocument/2006/relationships/slideLayout" Target="../slideLayouts/slideLayout1.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2.sv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a:off x="1043304" y="2656205"/>
            <a:ext cx="7129095" cy="584775"/>
          </a:xfrm>
          <a:prstGeom prst="rect">
            <a:avLst/>
          </a:prstGeom>
          <a:noFill/>
        </p:spPr>
        <p:txBody>
          <a:bodyPr wrap="square" rtlCol="0">
            <a:spAutoFit/>
          </a:bodyPr>
          <a:lstStyle/>
          <a:p>
            <a:pPr algn="ctr"/>
            <a:r>
              <a:rPr lang="zh-CN" altLang="en-US" sz="3200" dirty="0">
                <a:ln w="6350">
                  <a:noFill/>
                </a:ln>
                <a:solidFill>
                  <a:schemeClr val="accent1"/>
                </a:solidFill>
                <a:latin typeface="微软雅黑" panose="020B0503020204020204" pitchFamily="34" charset="-122"/>
                <a:ea typeface="微软雅黑" panose="020B0503020204020204" pitchFamily="34" charset="-122"/>
              </a:rPr>
              <a:t>新异性对过滤分心刺激能力的影响</a:t>
            </a:r>
          </a:p>
        </p:txBody>
      </p:sp>
      <p:sp>
        <p:nvSpPr>
          <p:cNvPr id="89" name="圆角矩形 88"/>
          <p:cNvSpPr/>
          <p:nvPr/>
        </p:nvSpPr>
        <p:spPr>
          <a:xfrm>
            <a:off x="1115616" y="3433141"/>
            <a:ext cx="6912768" cy="202560"/>
          </a:xfrm>
          <a:prstGeom prst="roundRect">
            <a:avLst>
              <a:gd name="adj" fmla="val 0"/>
            </a:avLst>
          </a:prstGeom>
          <a:noFill/>
          <a:ln w="6350" cap="flat" cmpd="sng" algn="ctr">
            <a:noFill/>
            <a:prstDash val="solid"/>
          </a:ln>
          <a:effectLst/>
        </p:spPr>
        <p:txBody>
          <a:bodyPr rtlCol="0" anchor="ctr"/>
          <a:lstStyle/>
          <a:p>
            <a:pPr lvl="0" algn="ctr">
              <a:defRPr/>
            </a:pPr>
            <a:r>
              <a:rPr lang="en-US" altLang="zh-CN" sz="1200" kern="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The influence of novelty on the ability to filter distracting stimuli</a:t>
            </a:r>
            <a:endParaRPr kumimoji="0" lang="en-US" altLang="zh-CN" sz="1200" b="0" i="0" u="none" strike="noStrike" kern="0" cap="none" spc="0" normalizeH="0" baseline="0" noProof="0" dirty="0">
              <a:ln>
                <a:noFill/>
              </a:ln>
              <a:solidFill>
                <a:schemeClr val="bg1">
                  <a:lumMod val="50000"/>
                </a:schemeClr>
              </a:solidFill>
              <a:effectLst/>
              <a:uLnTx/>
              <a:uFillTx/>
              <a:latin typeface="Times New Roman" panose="02020603050405020304" charset="0"/>
              <a:ea typeface="微软雅黑" panose="020B0503020204020204" pitchFamily="34" charset="-122"/>
              <a:cs typeface="Times New Roman" panose="02020603050405020304" charset="0"/>
            </a:endParaRPr>
          </a:p>
        </p:txBody>
      </p:sp>
      <p:grpSp>
        <p:nvGrpSpPr>
          <p:cNvPr id="90" name="组合 89"/>
          <p:cNvGrpSpPr/>
          <p:nvPr/>
        </p:nvGrpSpPr>
        <p:grpSpPr>
          <a:xfrm>
            <a:off x="3037783" y="4169833"/>
            <a:ext cx="210860" cy="210858"/>
            <a:chOff x="801291" y="3535885"/>
            <a:chExt cx="219347" cy="219347"/>
          </a:xfrm>
        </p:grpSpPr>
        <p:sp>
          <p:nvSpPr>
            <p:cNvPr id="91" name="Oval 10"/>
            <p:cNvSpPr>
              <a:spLocks noChangeArrowheads="1"/>
            </p:cNvSpPr>
            <p:nvPr/>
          </p:nvSpPr>
          <p:spPr bwMode="auto">
            <a:xfrm>
              <a:off x="801291" y="3535885"/>
              <a:ext cx="219347" cy="219347"/>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nvGrpSpPr>
            <p:cNvPr id="92" name="组合 91"/>
            <p:cNvGrpSpPr/>
            <p:nvPr/>
          </p:nvGrpSpPr>
          <p:grpSpPr>
            <a:xfrm>
              <a:off x="860980" y="3583766"/>
              <a:ext cx="100336" cy="114060"/>
              <a:chOff x="860980" y="3583766"/>
              <a:chExt cx="100336" cy="114060"/>
            </a:xfrm>
          </p:grpSpPr>
          <p:sp>
            <p:nvSpPr>
              <p:cNvPr id="9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94"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grpSp>
        <p:nvGrpSpPr>
          <p:cNvPr id="95" name="Group 14"/>
          <p:cNvGrpSpPr/>
          <p:nvPr/>
        </p:nvGrpSpPr>
        <p:grpSpPr bwMode="auto">
          <a:xfrm>
            <a:off x="4782595" y="4169833"/>
            <a:ext cx="210860" cy="210858"/>
            <a:chOff x="4248" y="3024"/>
            <a:chExt cx="600" cy="599"/>
          </a:xfrm>
        </p:grpSpPr>
        <p:sp>
          <p:nvSpPr>
            <p:cNvPr id="96" name="Oval 15"/>
            <p:cNvSpPr>
              <a:spLocks noChangeArrowheads="1"/>
            </p:cNvSpPr>
            <p:nvPr/>
          </p:nvSpPr>
          <p:spPr bwMode="auto">
            <a:xfrm>
              <a:off x="4248" y="3024"/>
              <a:ext cx="600" cy="599"/>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nvGrpSpPr>
            <p:cNvPr id="97" name="Group 16"/>
            <p:cNvGrpSpPr/>
            <p:nvPr/>
          </p:nvGrpSpPr>
          <p:grpSpPr bwMode="auto">
            <a:xfrm>
              <a:off x="4441" y="3144"/>
              <a:ext cx="215" cy="345"/>
              <a:chOff x="4441" y="3144"/>
              <a:chExt cx="215" cy="345"/>
            </a:xfrm>
          </p:grpSpPr>
          <p:sp>
            <p:nvSpPr>
              <p:cNvPr id="9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9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sp>
        <p:nvSpPr>
          <p:cNvPr id="100" name="Text Box 19"/>
          <p:cNvSpPr txBox="1">
            <a:spLocks noChangeArrowheads="1"/>
          </p:cNvSpPr>
          <p:nvPr/>
        </p:nvSpPr>
        <p:spPr bwMode="auto">
          <a:xfrm>
            <a:off x="3243361" y="4157928"/>
            <a:ext cx="1198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panose="020B0503020204020204" pitchFamily="34" charset="-122"/>
                <a:ea typeface="微软雅黑" panose="020B0503020204020204" pitchFamily="34" charset="-122"/>
              </a:rPr>
              <a:t>指导老师：赵丽波</a:t>
            </a:r>
          </a:p>
        </p:txBody>
      </p:sp>
      <p:sp>
        <p:nvSpPr>
          <p:cNvPr id="101" name="Text Box 20"/>
          <p:cNvSpPr txBox="1">
            <a:spLocks noChangeArrowheads="1"/>
          </p:cNvSpPr>
          <p:nvPr/>
        </p:nvSpPr>
        <p:spPr bwMode="auto">
          <a:xfrm>
            <a:off x="5004048" y="4157928"/>
            <a:ext cx="1071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panose="020B0503020204020204" pitchFamily="34" charset="-122"/>
                <a:ea typeface="微软雅黑" panose="020B0503020204020204" pitchFamily="34" charset="-122"/>
              </a:rPr>
              <a:t>答辩人：邹焜宇</a:t>
            </a:r>
          </a:p>
        </p:txBody>
      </p:sp>
      <p:cxnSp>
        <p:nvCxnSpPr>
          <p:cNvPr id="102" name="直接连接符 101"/>
          <p:cNvCxnSpPr/>
          <p:nvPr/>
        </p:nvCxnSpPr>
        <p:spPr>
          <a:xfrm>
            <a:off x="1115616" y="3361133"/>
            <a:ext cx="6912768" cy="0"/>
          </a:xfrm>
          <a:prstGeom prst="line">
            <a:avLst/>
          </a:prstGeom>
          <a:noFill/>
          <a:ln w="6350" cap="flat" cmpd="sng" algn="ctr">
            <a:solidFill>
              <a:schemeClr val="bg1">
                <a:lumMod val="50000"/>
              </a:schemeClr>
            </a:solidFill>
            <a:prstDash val="solid"/>
          </a:ln>
          <a:effectLst/>
        </p:spPr>
      </p:cxn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819757" y="974445"/>
            <a:ext cx="1432096" cy="1432096"/>
          </a:xfrm>
          <a:prstGeom prst="rect">
            <a:avLst/>
          </a:prstGeom>
        </p:spPr>
      </p:pic>
      <p:sp>
        <p:nvSpPr>
          <p:cNvPr id="3" name="文本框 2"/>
          <p:cNvSpPr txBox="1"/>
          <p:nvPr/>
        </p:nvSpPr>
        <p:spPr>
          <a:xfrm>
            <a:off x="3976998" y="4637824"/>
            <a:ext cx="1117614" cy="276999"/>
          </a:xfrm>
          <a:prstGeom prst="rect">
            <a:avLst/>
          </a:prstGeom>
          <a:noFill/>
        </p:spPr>
        <p:txBody>
          <a:bodyPr wrap="none" rtlCol="0">
            <a:spAutoFit/>
          </a:bodyPr>
          <a:lstStyle/>
          <a:p>
            <a:r>
              <a:rPr lang="en-US" altLang="zh-CN" sz="1200" b="1" dirty="0">
                <a:solidFill>
                  <a:srgbClr val="AAAAA8"/>
                </a:solidFill>
              </a:rPr>
              <a:t>2020</a:t>
            </a:r>
            <a:r>
              <a:rPr lang="zh-CN" altLang="en-US" sz="1200" b="1" dirty="0">
                <a:solidFill>
                  <a:srgbClr val="AAAAA8"/>
                </a:solidFill>
              </a:rPr>
              <a:t>年</a:t>
            </a:r>
            <a:r>
              <a:rPr lang="en-US" altLang="zh-CN" sz="1200" b="1" dirty="0">
                <a:solidFill>
                  <a:srgbClr val="AAAAA8"/>
                </a:solidFill>
              </a:rPr>
              <a:t>6</a:t>
            </a:r>
            <a:r>
              <a:rPr lang="zh-CN" altLang="en-US" sz="1200" b="1" dirty="0">
                <a:solidFill>
                  <a:srgbClr val="AAAAA8"/>
                </a:solidFill>
              </a:rPr>
              <a:t>月</a:t>
            </a:r>
            <a:r>
              <a:rPr lang="en-US" altLang="zh-CN" sz="1200" b="1" dirty="0">
                <a:solidFill>
                  <a:srgbClr val="AAAAA8"/>
                </a:solidFill>
              </a:rPr>
              <a:t>8</a:t>
            </a:r>
            <a:r>
              <a:rPr lang="zh-CN" altLang="en-US" sz="1200" b="1" dirty="0">
                <a:solidFill>
                  <a:srgbClr val="AAAAA8"/>
                </a:solidFill>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5"/>
          <p:cNvSpPr>
            <a:spLocks noChangeArrowheads="1"/>
          </p:cNvSpPr>
          <p:nvPr/>
        </p:nvSpPr>
        <p:spPr bwMode="auto">
          <a:xfrm>
            <a:off x="2609443" y="1826957"/>
            <a:ext cx="6534557" cy="1515190"/>
          </a:xfrm>
          <a:custGeom>
            <a:avLst/>
            <a:gdLst/>
            <a:ahLst/>
            <a:cxnLst/>
            <a:rect l="l" t="t" r="r" b="b"/>
            <a:pathLst>
              <a:path w="6534557" h="1515190">
                <a:moveTo>
                  <a:pt x="756065" y="0"/>
                </a:moveTo>
                <a:lnTo>
                  <a:pt x="6534557" y="0"/>
                </a:lnTo>
                <a:lnTo>
                  <a:pt x="6534557" y="1515190"/>
                </a:lnTo>
                <a:lnTo>
                  <a:pt x="756065" y="1515190"/>
                </a:lnTo>
                <a:cubicBezTo>
                  <a:pt x="338502" y="1515190"/>
                  <a:pt x="0" y="1176003"/>
                  <a:pt x="0" y="757595"/>
                </a:cubicBezTo>
                <a:cubicBezTo>
                  <a:pt x="0" y="339187"/>
                  <a:pt x="338502" y="0"/>
                  <a:pt x="756065" y="0"/>
                </a:cubicBezTo>
                <a:close/>
              </a:path>
            </a:pathLst>
          </a:custGeom>
          <a:solidFill>
            <a:schemeClr val="accent2"/>
          </a:solidFill>
          <a:ln>
            <a:noFill/>
          </a:ln>
        </p:spPr>
        <p:txBody>
          <a:bodyPr/>
          <a:lstStyle/>
          <a:p>
            <a:endParaRPr lang="zh-CN" altLang="en-US"/>
          </a:p>
        </p:txBody>
      </p:sp>
      <p:sp>
        <p:nvSpPr>
          <p:cNvPr id="5155" name="Oval 35"/>
          <p:cNvSpPr>
            <a:spLocks noChangeArrowheads="1"/>
          </p:cNvSpPr>
          <p:nvPr/>
        </p:nvSpPr>
        <p:spPr bwMode="auto">
          <a:xfrm>
            <a:off x="2725702" y="1943451"/>
            <a:ext cx="1279612" cy="1282202"/>
          </a:xfrm>
          <a:prstGeom prst="ellipse">
            <a:avLst/>
          </a:prstGeom>
          <a:solidFill>
            <a:schemeClr val="accent1"/>
          </a:solidFill>
          <a:ln>
            <a:noFill/>
          </a:ln>
        </p:spPr>
        <p:txBody>
          <a:bodyPr/>
          <a:lstStyle/>
          <a:p>
            <a:endParaRPr lang="zh-CN" altLang="en-US"/>
          </a:p>
        </p:txBody>
      </p:sp>
      <p:sp>
        <p:nvSpPr>
          <p:cNvPr id="12" name="矩形 11"/>
          <p:cNvSpPr/>
          <p:nvPr/>
        </p:nvSpPr>
        <p:spPr>
          <a:xfrm>
            <a:off x="4809429" y="2224229"/>
            <a:ext cx="1765227" cy="1023742"/>
          </a:xfrm>
          <a:prstGeom prst="rect">
            <a:avLst/>
          </a:prstGeom>
        </p:spPr>
        <p:txBody>
          <a:bodyPr wrap="none">
            <a:spAutoFit/>
          </a:bodyPr>
          <a:lstStyle/>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2.1.</a:t>
            </a:r>
            <a:r>
              <a:rPr lang="zh-CN" altLang="en-US" sz="1400" dirty="0">
                <a:ln w="6350">
                  <a:noFill/>
                </a:ln>
                <a:solidFill>
                  <a:schemeClr val="bg1"/>
                </a:solidFill>
                <a:latin typeface="微软雅黑" panose="020B0503020204020204" pitchFamily="34" charset="-122"/>
                <a:ea typeface="微软雅黑" panose="020B0503020204020204" pitchFamily="34" charset="-122"/>
              </a:rPr>
              <a:t>实验设计与材料</a:t>
            </a:r>
            <a:endParaRPr lang="en-US" altLang="zh-CN" sz="1400" dirty="0">
              <a:ln w="6350">
                <a:noFill/>
              </a:ln>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2.2.</a:t>
            </a:r>
            <a:r>
              <a:rPr lang="zh-CN" altLang="en-US" sz="1400" dirty="0">
                <a:ln w="6350">
                  <a:noFill/>
                </a:ln>
                <a:solidFill>
                  <a:schemeClr val="bg1"/>
                </a:solidFill>
                <a:latin typeface="微软雅黑" panose="020B0503020204020204" pitchFamily="34" charset="-122"/>
                <a:ea typeface="微软雅黑" panose="020B0503020204020204" pitchFamily="34" charset="-122"/>
              </a:rPr>
              <a:t>实验流程</a:t>
            </a: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2.3.</a:t>
            </a:r>
            <a:r>
              <a:rPr lang="zh-CN" altLang="en-US" sz="1400" dirty="0">
                <a:ln w="6350">
                  <a:noFill/>
                </a:ln>
                <a:solidFill>
                  <a:schemeClr val="bg1"/>
                </a:solidFill>
                <a:latin typeface="微软雅黑" panose="020B0503020204020204" pitchFamily="34" charset="-122"/>
                <a:ea typeface="微软雅黑" panose="020B0503020204020204" pitchFamily="34" charset="-122"/>
              </a:rPr>
              <a:t>研究假设</a:t>
            </a:r>
          </a:p>
        </p:txBody>
      </p:sp>
      <p:sp>
        <p:nvSpPr>
          <p:cNvPr id="13" name="矩形 12"/>
          <p:cNvSpPr/>
          <p:nvPr/>
        </p:nvSpPr>
        <p:spPr>
          <a:xfrm>
            <a:off x="4572558" y="1875449"/>
            <a:ext cx="2807754" cy="400110"/>
          </a:xfrm>
          <a:prstGeom prst="rect">
            <a:avLst/>
          </a:prstGeom>
        </p:spPr>
        <p:txBody>
          <a:bodyPr wrap="square">
            <a:spAutoFit/>
          </a:bodyPr>
          <a:lstStyle/>
          <a:p>
            <a:r>
              <a:rPr lang="en-US" altLang="zh-CN" sz="2000" b="1" dirty="0">
                <a:ln w="6350">
                  <a:noFill/>
                </a:ln>
                <a:solidFill>
                  <a:schemeClr val="bg1"/>
                </a:solidFill>
                <a:latin typeface="微软雅黑" panose="020B0503020204020204" pitchFamily="34" charset="-122"/>
                <a:ea typeface="微软雅黑" panose="020B0503020204020204" pitchFamily="34" charset="-122"/>
              </a:rPr>
              <a:t>2.</a:t>
            </a:r>
            <a:r>
              <a:rPr lang="zh-CN" altLang="en-US" sz="2000" b="1" dirty="0">
                <a:ln w="6350">
                  <a:noFill/>
                </a:ln>
                <a:solidFill>
                  <a:schemeClr val="bg1"/>
                </a:solidFill>
                <a:latin typeface="微软雅黑" panose="020B0503020204020204" pitchFamily="34" charset="-122"/>
                <a:ea typeface="微软雅黑" panose="020B0503020204020204" pitchFamily="34" charset="-122"/>
              </a:rPr>
              <a:t>实验设计与假设</a:t>
            </a:r>
          </a:p>
        </p:txBody>
      </p:sp>
      <p:grpSp>
        <p:nvGrpSpPr>
          <p:cNvPr id="10" name="组合 9"/>
          <p:cNvGrpSpPr/>
          <p:nvPr/>
        </p:nvGrpSpPr>
        <p:grpSpPr>
          <a:xfrm>
            <a:off x="3114508" y="2253333"/>
            <a:ext cx="500760" cy="636834"/>
            <a:chOff x="476250" y="5340350"/>
            <a:chExt cx="584200" cy="742950"/>
          </a:xfrm>
        </p:grpSpPr>
        <p:sp>
          <p:nvSpPr>
            <p:cNvPr id="14" name="Freeform 7"/>
            <p:cNvSpPr/>
            <p:nvPr/>
          </p:nvSpPr>
          <p:spPr bwMode="auto">
            <a:xfrm>
              <a:off x="476250" y="5340350"/>
              <a:ext cx="584200" cy="742950"/>
            </a:xfrm>
            <a:custGeom>
              <a:avLst/>
              <a:gdLst>
                <a:gd name="T0" fmla="*/ 156 w 156"/>
                <a:gd name="T1" fmla="*/ 26 h 198"/>
                <a:gd name="T2" fmla="*/ 156 w 156"/>
                <a:gd name="T3" fmla="*/ 198 h 198"/>
                <a:gd name="T4" fmla="*/ 29 w 156"/>
                <a:gd name="T5" fmla="*/ 198 h 198"/>
                <a:gd name="T6" fmla="*/ 0 w 156"/>
                <a:gd name="T7" fmla="*/ 177 h 198"/>
                <a:gd name="T8" fmla="*/ 0 w 156"/>
                <a:gd name="T9" fmla="*/ 28 h 198"/>
                <a:gd name="T10" fmla="*/ 42 w 156"/>
                <a:gd name="T11" fmla="*/ 0 h 198"/>
                <a:gd name="T12" fmla="*/ 156 w 156"/>
                <a:gd name="T13" fmla="*/ 1 h 198"/>
                <a:gd name="T14" fmla="*/ 156 w 156"/>
                <a:gd name="T15" fmla="*/ 157 h 198"/>
                <a:gd name="T16" fmla="*/ 26 w 156"/>
                <a:gd name="T1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98">
                  <a:moveTo>
                    <a:pt x="156" y="26"/>
                  </a:moveTo>
                  <a:cubicBezTo>
                    <a:pt x="156" y="198"/>
                    <a:pt x="156" y="198"/>
                    <a:pt x="156" y="198"/>
                  </a:cubicBezTo>
                  <a:cubicBezTo>
                    <a:pt x="156" y="198"/>
                    <a:pt x="58" y="198"/>
                    <a:pt x="29" y="198"/>
                  </a:cubicBezTo>
                  <a:cubicBezTo>
                    <a:pt x="1" y="198"/>
                    <a:pt x="0" y="186"/>
                    <a:pt x="0" y="177"/>
                  </a:cubicBezTo>
                  <a:cubicBezTo>
                    <a:pt x="0" y="167"/>
                    <a:pt x="0" y="28"/>
                    <a:pt x="0" y="28"/>
                  </a:cubicBezTo>
                  <a:cubicBezTo>
                    <a:pt x="0" y="9"/>
                    <a:pt x="14" y="0"/>
                    <a:pt x="42" y="0"/>
                  </a:cubicBezTo>
                  <a:cubicBezTo>
                    <a:pt x="156" y="1"/>
                    <a:pt x="156" y="1"/>
                    <a:pt x="156" y="1"/>
                  </a:cubicBezTo>
                  <a:cubicBezTo>
                    <a:pt x="156" y="157"/>
                    <a:pt x="156" y="157"/>
                    <a:pt x="156" y="157"/>
                  </a:cubicBezTo>
                  <a:cubicBezTo>
                    <a:pt x="26" y="156"/>
                    <a:pt x="26" y="156"/>
                    <a:pt x="26" y="156"/>
                  </a:cubicBezTo>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Line 8"/>
            <p:cNvSpPr>
              <a:spLocks noChangeShapeType="1"/>
            </p:cNvSpPr>
            <p:nvPr/>
          </p:nvSpPr>
          <p:spPr bwMode="auto">
            <a:xfrm flipH="1">
              <a:off x="573088" y="6005513"/>
              <a:ext cx="487362" cy="0"/>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107504" y="178953"/>
            <a:ext cx="2952327" cy="595734"/>
            <a:chOff x="542542" y="302771"/>
            <a:chExt cx="2016224" cy="595734"/>
          </a:xfrm>
        </p:grpSpPr>
        <p:cxnSp>
          <p:nvCxnSpPr>
            <p:cNvPr id="57" name="直接连接符 56"/>
            <p:cNvCxnSpPr/>
            <p:nvPr>
              <p:custDataLst>
                <p:tags r:id="rId5"/>
              </p:custDataLst>
            </p:nvPr>
          </p:nvCxnSpPr>
          <p:spPr>
            <a:xfrm>
              <a:off x="902581" y="892510"/>
              <a:ext cx="1440160" cy="599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Text Box 42"/>
            <p:cNvSpPr txBox="1">
              <a:spLocks noChangeArrowheads="1"/>
            </p:cNvSpPr>
            <p:nvPr>
              <p:custDataLst>
                <p:tags r:id="rId6"/>
              </p:custDataLst>
            </p:nvPr>
          </p:nvSpPr>
          <p:spPr bwMode="auto">
            <a:xfrm>
              <a:off x="542542" y="30277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2.1.</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实验设计与材料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9" name="Text Box 43"/>
            <p:cNvSpPr txBox="1">
              <a:spLocks noChangeArrowheads="1"/>
            </p:cNvSpPr>
            <p:nvPr>
              <p:custDataLst>
                <p:tags r:id="rId7"/>
              </p:custDataLst>
            </p:nvPr>
          </p:nvSpPr>
          <p:spPr bwMode="auto">
            <a:xfrm>
              <a:off x="1075184" y="677066"/>
              <a:ext cx="10949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Experimental materials and design</a:t>
              </a:r>
            </a:p>
          </p:txBody>
        </p:sp>
      </p:grpSp>
      <p:sp>
        <p:nvSpPr>
          <p:cNvPr id="61" name="文本框 60"/>
          <p:cNvSpPr txBox="1"/>
          <p:nvPr/>
        </p:nvSpPr>
        <p:spPr>
          <a:xfrm>
            <a:off x="323528" y="1330673"/>
            <a:ext cx="8667116" cy="3329309"/>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Novel stimuli</a:t>
            </a:r>
          </a:p>
          <a:p>
            <a:pPr marL="285750" indent="-285750">
              <a:lnSpc>
                <a:spcPct val="150000"/>
              </a:lnSpc>
              <a:buFont typeface="Wingdings" panose="05000000000000000000" pitchFamily="2" charset="2"/>
              <a:buChar char="p"/>
            </a:pPr>
            <a:r>
              <a:rPr lang="zh-CN" altLang="en-US" sz="1600" dirty="0">
                <a:latin typeface="Times New Roman" panose="02020603050405020304" charset="0"/>
                <a:cs typeface="Times New Roman" panose="02020603050405020304" charset="0"/>
              </a:rPr>
              <a:t>内容：“</a:t>
            </a:r>
            <a:r>
              <a:rPr lang="en-US" altLang="zh-CN" sz="1600" dirty="0">
                <a:latin typeface="Times New Roman" panose="02020603050405020304" charset="0"/>
                <a:cs typeface="Times New Roman" panose="02020603050405020304" charset="0"/>
              </a:rPr>
              <a:t>Adj + Noun</a:t>
            </a:r>
            <a:r>
              <a:rPr lang="zh-CN" altLang="en-US" sz="1600" dirty="0">
                <a:latin typeface="Times New Roman" panose="02020603050405020304" charset="0"/>
                <a:cs typeface="Times New Roman" panose="02020603050405020304" charset="0"/>
              </a:rPr>
              <a:t>”</a:t>
            </a:r>
            <a:r>
              <a:rPr lang="en-US" altLang="zh-CN" sz="1600" dirty="0">
                <a:latin typeface="Times New Roman" panose="02020603050405020304" charset="0"/>
                <a:cs typeface="Times New Roman" panose="02020603050405020304" charset="0"/>
              </a:rPr>
              <a:t>(</a:t>
            </a:r>
            <a:r>
              <a:rPr lang="en-US" altLang="zh-CN" sz="1600" dirty="0" err="1">
                <a:solidFill>
                  <a:srgbClr val="000000"/>
                </a:solidFill>
                <a:effectLst/>
                <a:latin typeface="Times New Roman" panose="02020603050405020304" charset="0"/>
                <a:cs typeface="Times New Roman" panose="02020603050405020304" charset="0"/>
              </a:rPr>
              <a:t>Reggev</a:t>
            </a:r>
            <a:r>
              <a:rPr lang="en-US" altLang="zh-CN" sz="1600" dirty="0">
                <a:solidFill>
                  <a:srgbClr val="000000"/>
                </a:solidFill>
                <a:effectLst/>
                <a:latin typeface="Times New Roman" panose="02020603050405020304" charset="0"/>
                <a:cs typeface="Times New Roman" panose="02020603050405020304" charset="0"/>
              </a:rPr>
              <a:t> et al., 2016</a:t>
            </a:r>
            <a:r>
              <a:rPr lang="en-US" altLang="zh-CN" sz="1600" dirty="0">
                <a:latin typeface="Times New Roman" panose="02020603050405020304" charset="0"/>
                <a:cs typeface="Times New Roman" panose="02020603050405020304" charset="0"/>
              </a:rPr>
              <a:t>);</a:t>
            </a:r>
          </a:p>
          <a:p>
            <a:pPr marL="504190" indent="-285750">
              <a:lnSpc>
                <a:spcPct val="150000"/>
              </a:lnSpc>
              <a:buFont typeface="Arial" panose="020B0604020202020204" pitchFamily="34" charset="0"/>
              <a:buChar char="•"/>
            </a:pPr>
            <a:r>
              <a:rPr lang="en-US" altLang="zh-CN" sz="1400" dirty="0">
                <a:latin typeface="Times New Roman" panose="02020603050405020304" charset="0"/>
                <a:cs typeface="Times New Roman" panose="02020603050405020304" charset="0"/>
              </a:rPr>
              <a:t>Noun</a:t>
            </a:r>
            <a:r>
              <a:rPr lang="zh-CN" altLang="en-US" sz="1400" dirty="0">
                <a:latin typeface="Times New Roman" panose="02020603050405020304" charset="0"/>
                <a:cs typeface="Times New Roman" panose="02020603050405020304" charset="0"/>
              </a:rPr>
              <a:t>：</a:t>
            </a:r>
            <a:r>
              <a:rPr lang="en-US" altLang="zh-CN" sz="1400" dirty="0">
                <a:solidFill>
                  <a:srgbClr val="7030A0"/>
                </a:solidFill>
                <a:latin typeface="Times New Roman" panose="02020603050405020304" charset="0"/>
                <a:cs typeface="Times New Roman" panose="02020603050405020304" charset="0"/>
              </a:rPr>
              <a:t>THUOCL-</a:t>
            </a:r>
            <a:r>
              <a:rPr lang="zh-CN" altLang="en-US" sz="1400" dirty="0">
                <a:solidFill>
                  <a:srgbClr val="7030A0"/>
                </a:solidFill>
                <a:latin typeface="Times New Roman" panose="02020603050405020304" charset="0"/>
                <a:cs typeface="Times New Roman" panose="02020603050405020304" charset="0"/>
              </a:rPr>
              <a:t>清华大学开放中文词库</a:t>
            </a:r>
            <a:r>
              <a:rPr lang="zh-CN" altLang="en-US" sz="1400" dirty="0">
                <a:latin typeface="Times New Roman" panose="02020603050405020304" charset="0"/>
                <a:cs typeface="Times New Roman" panose="02020603050405020304" charset="0"/>
              </a:rPr>
              <a:t>中选取</a:t>
            </a:r>
            <a:r>
              <a:rPr lang="en-US" altLang="zh-CN" sz="1400" dirty="0">
                <a:latin typeface="Times New Roman" panose="02020603050405020304" charset="0"/>
                <a:cs typeface="Times New Roman" panose="02020603050405020304" charset="0"/>
              </a:rPr>
              <a:t>Animal/Food</a:t>
            </a:r>
            <a:r>
              <a:rPr lang="zh-CN" altLang="en-US" sz="1400" dirty="0">
                <a:latin typeface="Times New Roman" panose="02020603050405020304" charset="0"/>
                <a:cs typeface="Times New Roman" panose="02020603050405020304" charset="0"/>
              </a:rPr>
              <a:t>词库中词频</a:t>
            </a:r>
            <a:r>
              <a:rPr lang="en-US" altLang="zh-CN" sz="1400" dirty="0">
                <a:latin typeface="Times New Roman" panose="02020603050405020304" charset="0"/>
                <a:cs typeface="Times New Roman" panose="02020603050405020304" charset="0"/>
              </a:rPr>
              <a:t>top0.1%</a:t>
            </a:r>
            <a:r>
              <a:rPr lang="zh-CN" altLang="en-US" sz="1400" dirty="0">
                <a:latin typeface="Times New Roman" panose="02020603050405020304" charset="0"/>
                <a:cs typeface="Times New Roman" panose="02020603050405020304" charset="0"/>
              </a:rPr>
              <a:t>的名词作为</a:t>
            </a:r>
            <a:r>
              <a:rPr lang="en-US" altLang="zh-CN" sz="1400" dirty="0">
                <a:latin typeface="Times New Roman" panose="02020603050405020304" charset="0"/>
                <a:cs typeface="Times New Roman" panose="02020603050405020304" charset="0"/>
              </a:rPr>
              <a:t>A/B</a:t>
            </a:r>
            <a:r>
              <a:rPr lang="zh-CN" altLang="en-US" sz="1400" dirty="0">
                <a:latin typeface="Times New Roman" panose="02020603050405020304" charset="0"/>
                <a:cs typeface="Times New Roman" panose="02020603050405020304" charset="0"/>
              </a:rPr>
              <a:t>刺激组；</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en-US" altLang="zh-CN" sz="1400" dirty="0">
                <a:latin typeface="Times New Roman" panose="02020603050405020304" charset="0"/>
                <a:cs typeface="Times New Roman" panose="02020603050405020304" charset="0"/>
              </a:rPr>
              <a:t>Adj</a:t>
            </a:r>
            <a:r>
              <a:rPr lang="zh-CN" altLang="en-US" sz="1400" dirty="0">
                <a:latin typeface="Times New Roman" panose="02020603050405020304" charset="0"/>
                <a:cs typeface="Times New Roman" panose="02020603050405020304" charset="0"/>
              </a:rPr>
              <a:t>：百度百科 </a:t>
            </a:r>
            <a:r>
              <a:rPr lang="en-US" altLang="zh-CN" sz="1400" dirty="0">
                <a:latin typeface="Times New Roman" panose="02020603050405020304" charset="0"/>
                <a:cs typeface="Times New Roman" panose="02020603050405020304" charset="0"/>
              </a:rPr>
              <a:t>+ </a:t>
            </a:r>
            <a:r>
              <a:rPr lang="zh-CN" altLang="en-US" sz="1400" dirty="0">
                <a:latin typeface="Times New Roman" panose="02020603050405020304" charset="0"/>
                <a:cs typeface="Times New Roman" panose="02020603050405020304" charset="0"/>
              </a:rPr>
              <a:t>集思广益；</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en-US" altLang="zh-CN" sz="1400" dirty="0">
                <a:latin typeface="Times New Roman" panose="02020603050405020304" charset="0"/>
                <a:cs typeface="Times New Roman" panose="02020603050405020304" charset="0"/>
              </a:rPr>
              <a:t>Standard stimuli</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 Adj(animal/food) x Noun(animal/food) </a:t>
            </a:r>
            <a:r>
              <a:rPr lang="zh-CN" altLang="en-US" sz="1400" dirty="0">
                <a:latin typeface="Times New Roman" panose="02020603050405020304" charset="0"/>
                <a:cs typeface="Times New Roman" panose="02020603050405020304" charset="0"/>
              </a:rPr>
              <a:t>一一配对，形成</a:t>
            </a:r>
            <a:r>
              <a:rPr lang="en-US" altLang="zh-CN" sz="1400" dirty="0">
                <a:latin typeface="Times New Roman" panose="02020603050405020304" charset="0"/>
                <a:cs typeface="Times New Roman" panose="02020603050405020304" charset="0"/>
              </a:rPr>
              <a:t>12</a:t>
            </a:r>
            <a:r>
              <a:rPr lang="zh-CN" altLang="en-US" sz="1400" dirty="0">
                <a:latin typeface="Times New Roman" panose="02020603050405020304" charset="0"/>
                <a:cs typeface="Times New Roman" panose="02020603050405020304" charset="0"/>
              </a:rPr>
              <a:t>个标准刺激；</a:t>
            </a:r>
          </a:p>
          <a:p>
            <a:pPr marL="504190" indent="-285750">
              <a:lnSpc>
                <a:spcPct val="150000"/>
              </a:lnSpc>
              <a:buFont typeface="Arial" panose="020B0604020202020204" pitchFamily="34" charset="0"/>
              <a:buChar char="•"/>
            </a:pPr>
            <a:r>
              <a:rPr lang="en-US" altLang="zh-CN" sz="1400" dirty="0">
                <a:latin typeface="Times New Roman" panose="02020603050405020304" charset="0"/>
                <a:cs typeface="Times New Roman" panose="02020603050405020304" charset="0"/>
              </a:rPr>
              <a:t>Novel stimuli</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 Adj(animal/food) x Noun(animal/food) </a:t>
            </a:r>
            <a:r>
              <a:rPr lang="zh-CN" altLang="en-US" sz="1400" dirty="0">
                <a:latin typeface="Times New Roman" panose="02020603050405020304" charset="0"/>
                <a:cs typeface="Times New Roman" panose="02020603050405020304" charset="0"/>
              </a:rPr>
              <a:t>混合配对，形成</a:t>
            </a:r>
            <a:r>
              <a:rPr lang="en-US" altLang="zh-CN" sz="1400" dirty="0">
                <a:latin typeface="Times New Roman" panose="02020603050405020304" charset="0"/>
                <a:cs typeface="Times New Roman" panose="02020603050405020304" charset="0"/>
              </a:rPr>
              <a:t>12</a:t>
            </a:r>
            <a:r>
              <a:rPr lang="zh-CN" altLang="en-US" sz="1400" dirty="0">
                <a:latin typeface="Times New Roman" panose="02020603050405020304" charset="0"/>
                <a:cs typeface="Times New Roman" panose="02020603050405020304" charset="0"/>
              </a:rPr>
              <a:t>个新异刺激；</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zh-CN" altLang="en-US" sz="1400" dirty="0">
                <a:solidFill>
                  <a:srgbClr val="FF0000"/>
                </a:solidFill>
                <a:latin typeface="Times New Roman" panose="02020603050405020304" charset="0"/>
                <a:cs typeface="Times New Roman" panose="02020603050405020304" charset="0"/>
              </a:rPr>
              <a:t>刺激新异性评分</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p"/>
            </a:pPr>
            <a:r>
              <a:rPr lang="zh-CN" altLang="en-US" sz="1600" dirty="0">
                <a:latin typeface="Times New Roman" panose="02020603050405020304" charset="0"/>
                <a:cs typeface="Times New Roman" panose="02020603050405020304" charset="0"/>
              </a:rPr>
              <a:t>语音：</a:t>
            </a:r>
            <a:endParaRPr lang="en-US" altLang="zh-CN" sz="16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altLang="zh-CN" sz="1400" dirty="0">
                <a:solidFill>
                  <a:srgbClr val="7030A0"/>
                </a:solidFill>
                <a:latin typeface="Times New Roman" panose="02020603050405020304" charset="0"/>
                <a:cs typeface="Times New Roman" panose="02020603050405020304" charset="0"/>
              </a:rPr>
              <a:t>TTSTOOLs</a:t>
            </a:r>
            <a:r>
              <a:rPr lang="zh-CN" altLang="en-US" sz="1400" dirty="0">
                <a:solidFill>
                  <a:srgbClr val="7030A0"/>
                </a:solidFill>
                <a:latin typeface="Times New Roman" panose="02020603050405020304" charset="0"/>
                <a:cs typeface="Times New Roman" panose="02020603050405020304" charset="0"/>
              </a:rPr>
              <a:t>语音合成工具</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青年女声</a:t>
            </a:r>
            <a:r>
              <a:rPr lang="en-US" altLang="zh-CN" sz="1400" dirty="0">
                <a:latin typeface="Times New Roman" panose="02020603050405020304" charset="0"/>
                <a:cs typeface="Times New Roman" panose="02020603050405020304" charset="0"/>
              </a:rPr>
              <a:t>/</a:t>
            </a:r>
            <a:r>
              <a:rPr lang="zh-CN" altLang="en-US" sz="1400" dirty="0">
                <a:latin typeface="Times New Roman" panose="02020603050405020304" charset="0"/>
                <a:cs typeface="Times New Roman" panose="02020603050405020304" charset="0"/>
              </a:rPr>
              <a:t>语速</a:t>
            </a:r>
            <a:r>
              <a:rPr lang="en-US" altLang="zh-CN" sz="1400" dirty="0">
                <a:latin typeface="Times New Roman" panose="02020603050405020304" charset="0"/>
                <a:cs typeface="Times New Roman" panose="02020603050405020304" charset="0"/>
              </a:rPr>
              <a:t>70/</a:t>
            </a:r>
            <a:r>
              <a:rPr lang="zh-CN" altLang="en-US" sz="1400" dirty="0">
                <a:latin typeface="Times New Roman" panose="02020603050405020304" charset="0"/>
                <a:cs typeface="Times New Roman" panose="02020603050405020304" charset="0"/>
              </a:rPr>
              <a:t>采样率</a:t>
            </a:r>
            <a:r>
              <a:rPr lang="en-US" altLang="zh-CN" sz="1400" dirty="0">
                <a:latin typeface="Times New Roman" panose="02020603050405020304" charset="0"/>
                <a:cs typeface="Times New Roman" panose="02020603050405020304" charset="0"/>
              </a:rPr>
              <a:t>44100/Stereo</a:t>
            </a:r>
            <a:r>
              <a:rPr lang="zh-CN" altLang="en-US" sz="14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p:txBody>
      </p:sp>
      <p:grpSp>
        <p:nvGrpSpPr>
          <p:cNvPr id="71" name="组合 70"/>
          <p:cNvGrpSpPr/>
          <p:nvPr/>
        </p:nvGrpSpPr>
        <p:grpSpPr>
          <a:xfrm>
            <a:off x="4788024" y="3691597"/>
            <a:ext cx="3589892" cy="1351588"/>
            <a:chOff x="4716016" y="3382917"/>
            <a:chExt cx="3589892" cy="1351588"/>
          </a:xfrm>
        </p:grpSpPr>
        <p:grpSp>
          <p:nvGrpSpPr>
            <p:cNvPr id="66" name="组合 65"/>
            <p:cNvGrpSpPr/>
            <p:nvPr/>
          </p:nvGrpSpPr>
          <p:grpSpPr>
            <a:xfrm>
              <a:off x="4716016" y="3382917"/>
              <a:ext cx="2274193" cy="1351588"/>
              <a:chOff x="6660232" y="2215873"/>
              <a:chExt cx="2274193" cy="1351588"/>
            </a:xfrm>
          </p:grpSpPr>
          <p:sp>
            <p:nvSpPr>
              <p:cNvPr id="63" name="文本框 62"/>
              <p:cNvSpPr txBox="1"/>
              <p:nvPr/>
            </p:nvSpPr>
            <p:spPr>
              <a:xfrm>
                <a:off x="7782297" y="2215873"/>
                <a:ext cx="1152128" cy="1351588"/>
              </a:xfrm>
              <a:prstGeom prst="rect">
                <a:avLst/>
              </a:prstGeom>
              <a:noFill/>
            </p:spPr>
            <p:txBody>
              <a:bodyPr wrap="square">
                <a:spAutoFit/>
              </a:bodyPr>
              <a:lstStyle/>
              <a:p>
                <a:pPr>
                  <a:lnSpc>
                    <a:spcPct val="150000"/>
                  </a:lnSpc>
                </a:pPr>
                <a:r>
                  <a:rPr lang="zh-CN" altLang="en-US" sz="1400" dirty="0"/>
                  <a:t>甜蜜的犀牛</a:t>
                </a:r>
              </a:p>
              <a:p>
                <a:pPr>
                  <a:lnSpc>
                    <a:spcPct val="150000"/>
                  </a:lnSpc>
                </a:pPr>
                <a:r>
                  <a:rPr lang="zh-CN" altLang="en-US" sz="1400" dirty="0"/>
                  <a:t>油腻的柠檬</a:t>
                </a:r>
              </a:p>
              <a:p>
                <a:pPr>
                  <a:lnSpc>
                    <a:spcPct val="150000"/>
                  </a:lnSpc>
                </a:pPr>
                <a:r>
                  <a:rPr lang="zh-CN" altLang="en-US" sz="1400" dirty="0"/>
                  <a:t>飞翔的火锅</a:t>
                </a:r>
                <a:endParaRPr lang="en-US" altLang="zh-CN" sz="1400" dirty="0"/>
              </a:p>
              <a:p>
                <a:pPr>
                  <a:lnSpc>
                    <a:spcPct val="150000"/>
                  </a:lnSpc>
                </a:pPr>
                <a:r>
                  <a:rPr lang="en-US" altLang="zh-CN" sz="1400" dirty="0"/>
                  <a:t>……</a:t>
                </a:r>
                <a:endParaRPr lang="zh-CN" altLang="en-US" sz="1400" dirty="0"/>
              </a:p>
            </p:txBody>
          </p:sp>
          <p:sp>
            <p:nvSpPr>
              <p:cNvPr id="65" name="文本框 64"/>
              <p:cNvSpPr txBox="1"/>
              <p:nvPr/>
            </p:nvSpPr>
            <p:spPr>
              <a:xfrm>
                <a:off x="6660232" y="2215873"/>
                <a:ext cx="1152128" cy="1351588"/>
              </a:xfrm>
              <a:prstGeom prst="rect">
                <a:avLst/>
              </a:prstGeom>
              <a:noFill/>
            </p:spPr>
            <p:txBody>
              <a:bodyPr wrap="square">
                <a:spAutoFit/>
              </a:bodyPr>
              <a:lstStyle/>
              <a:p>
                <a:pPr>
                  <a:lnSpc>
                    <a:spcPct val="150000"/>
                  </a:lnSpc>
                </a:pPr>
                <a:r>
                  <a:rPr lang="zh-CN" altLang="en-US" sz="1400" dirty="0"/>
                  <a:t>强壮的犀牛</a:t>
                </a:r>
                <a:endParaRPr lang="en-US" altLang="zh-CN" sz="1400" dirty="0"/>
              </a:p>
              <a:p>
                <a:pPr>
                  <a:lnSpc>
                    <a:spcPct val="150000"/>
                  </a:lnSpc>
                </a:pPr>
                <a:r>
                  <a:rPr lang="zh-CN" altLang="en-US" sz="1400" dirty="0"/>
                  <a:t>甜蜜的蛋糕油腻的烤肉</a:t>
                </a:r>
              </a:p>
              <a:p>
                <a:pPr>
                  <a:lnSpc>
                    <a:spcPct val="150000"/>
                  </a:lnSpc>
                </a:pPr>
                <a:r>
                  <a:rPr lang="en-US" altLang="zh-CN" sz="1400" dirty="0"/>
                  <a:t>……</a:t>
                </a:r>
                <a:endParaRPr lang="zh-CN" altLang="en-US" sz="1400" dirty="0"/>
              </a:p>
            </p:txBody>
          </p:sp>
        </p:grpSp>
        <p:grpSp>
          <p:nvGrpSpPr>
            <p:cNvPr id="67" name="组合 66"/>
            <p:cNvGrpSpPr/>
            <p:nvPr/>
          </p:nvGrpSpPr>
          <p:grpSpPr>
            <a:xfrm>
              <a:off x="6996936" y="3382917"/>
              <a:ext cx="1308972" cy="706604"/>
              <a:chOff x="6203371" y="1722800"/>
              <a:chExt cx="1308972" cy="706604"/>
            </a:xfrm>
          </p:grpSpPr>
          <p:sp>
            <p:nvSpPr>
              <p:cNvPr id="68" name="文本框 67"/>
              <p:cNvSpPr txBox="1"/>
              <p:nvPr/>
            </p:nvSpPr>
            <p:spPr>
              <a:xfrm>
                <a:off x="6203371" y="1722800"/>
                <a:ext cx="1004172" cy="706604"/>
              </a:xfrm>
              <a:prstGeom prst="rect">
                <a:avLst/>
              </a:prstGeom>
              <a:noFill/>
            </p:spPr>
            <p:txBody>
              <a:bodyPr wrap="square">
                <a:spAutoFit/>
              </a:bodyPr>
              <a:lstStyle/>
              <a:p>
                <a:pPr>
                  <a:lnSpc>
                    <a:spcPct val="130000"/>
                  </a:lnSpc>
                </a:pPr>
                <a:r>
                  <a:rPr lang="en-US" altLang="zh-CN" sz="1600" dirty="0"/>
                  <a:t>Novel</a:t>
                </a:r>
              </a:p>
              <a:p>
                <a:pPr>
                  <a:lnSpc>
                    <a:spcPct val="130000"/>
                  </a:lnSpc>
                </a:pPr>
                <a:r>
                  <a:rPr lang="en-US" altLang="zh-CN" sz="1600" dirty="0"/>
                  <a:t>standard</a:t>
                </a:r>
                <a:endParaRPr lang="zh-CN" altLang="en-US" sz="1600" dirty="0"/>
              </a:p>
            </p:txBody>
          </p:sp>
          <p:pic>
            <p:nvPicPr>
              <p:cNvPr id="69" name="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7207543" y="1793871"/>
                <a:ext cx="304800" cy="304800"/>
              </a:xfrm>
              <a:prstGeom prst="rect">
                <a:avLst/>
              </a:prstGeom>
            </p:spPr>
          </p:pic>
          <p:pic>
            <p:nvPicPr>
              <p:cNvPr id="70" name="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7207543" y="2124604"/>
                <a:ext cx="304800" cy="304800"/>
              </a:xfrm>
              <a:prstGeom prst="rect">
                <a:avLst/>
              </a:prstGeom>
            </p:spPr>
          </p:pic>
        </p:grpSp>
      </p:grpSp>
      <p:sp>
        <p:nvSpPr>
          <p:cNvPr id="72" name="文本框 71"/>
          <p:cNvSpPr txBox="1"/>
          <p:nvPr/>
        </p:nvSpPr>
        <p:spPr>
          <a:xfrm>
            <a:off x="84371" y="785555"/>
            <a:ext cx="5256584" cy="418063"/>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ü"/>
            </a:pPr>
            <a:r>
              <a:rPr lang="en-US" altLang="zh-CN" sz="1600" b="1" dirty="0">
                <a:latin typeface="Times New Roman" panose="02020603050405020304" charset="0"/>
                <a:ea typeface="微软雅黑" panose="020B0503020204020204" pitchFamily="34" charset="-122"/>
                <a:cs typeface="Times New Roman" panose="02020603050405020304" charset="0"/>
              </a:rPr>
              <a:t>3</a:t>
            </a:r>
            <a:r>
              <a:rPr lang="en-US" altLang="zh-CN" sz="1400" dirty="0">
                <a:latin typeface="Times New Roman" panose="02020603050405020304" charset="0"/>
                <a:cs typeface="Times New Roman" panose="02020603050405020304" charset="0"/>
              </a:rPr>
              <a:t>(</a:t>
            </a:r>
            <a:r>
              <a:rPr lang="zh-CN" altLang="en-US" sz="1400" dirty="0">
                <a:latin typeface="Times New Roman" panose="02020603050405020304" charset="0"/>
                <a:cs typeface="Times New Roman" panose="02020603050405020304" charset="0"/>
              </a:rPr>
              <a:t>分心刺激</a:t>
            </a:r>
            <a:r>
              <a:rPr lang="en-US" altLang="zh-CN" sz="1400" dirty="0">
                <a:latin typeface="Times New Roman" panose="02020603050405020304" charset="0"/>
                <a:cs typeface="Times New Roman" panose="02020603050405020304" charset="0"/>
              </a:rPr>
              <a:t>)</a:t>
            </a:r>
            <a:r>
              <a:rPr lang="en-US" altLang="zh-CN" sz="1600" b="1" dirty="0">
                <a:latin typeface="Times New Roman" panose="02020603050405020304" charset="0"/>
                <a:ea typeface="微软雅黑" panose="020B0503020204020204" pitchFamily="34" charset="-122"/>
                <a:cs typeface="Times New Roman" panose="02020603050405020304" charset="0"/>
              </a:rPr>
              <a:t>x2</a:t>
            </a:r>
            <a:r>
              <a:rPr lang="en-US" altLang="zh-CN" sz="1400" dirty="0">
                <a:latin typeface="Times New Roman" panose="02020603050405020304" charset="0"/>
                <a:cs typeface="Times New Roman" panose="02020603050405020304" charset="0"/>
              </a:rPr>
              <a:t>(</a:t>
            </a:r>
            <a:r>
              <a:rPr lang="zh-CN" altLang="en-US" sz="1400" dirty="0">
                <a:latin typeface="Times New Roman" panose="02020603050405020304" charset="0"/>
                <a:cs typeface="Times New Roman" panose="02020603050405020304" charset="0"/>
              </a:rPr>
              <a:t>知觉负荷</a:t>
            </a:r>
            <a:r>
              <a:rPr lang="en-US" altLang="zh-CN" sz="1400" dirty="0">
                <a:latin typeface="Times New Roman" panose="02020603050405020304" charset="0"/>
                <a:cs typeface="Times New Roman" panose="02020603050405020304" charset="0"/>
              </a:rPr>
              <a:t>)</a:t>
            </a:r>
            <a:r>
              <a:rPr lang="en-US" altLang="zh-CN" sz="1600" b="1" dirty="0">
                <a:latin typeface="Times New Roman" panose="02020603050405020304" charset="0"/>
                <a:ea typeface="微软雅黑" panose="020B0503020204020204" pitchFamily="34" charset="-122"/>
                <a:cs typeface="Times New Roman" panose="02020603050405020304" charset="0"/>
              </a:rPr>
              <a:t>x3</a:t>
            </a:r>
            <a:r>
              <a:rPr lang="en-US" altLang="zh-CN" sz="1400" dirty="0">
                <a:latin typeface="Times New Roman" panose="02020603050405020304" charset="0"/>
                <a:cs typeface="Times New Roman" panose="02020603050405020304" charset="0"/>
              </a:rPr>
              <a:t>(</a:t>
            </a:r>
            <a:r>
              <a:rPr lang="zh-CN" altLang="en-US" sz="1400" dirty="0">
                <a:latin typeface="Times New Roman" panose="02020603050405020304" charset="0"/>
                <a:cs typeface="Times New Roman" panose="02020603050405020304" charset="0"/>
              </a:rPr>
              <a:t>间隔时间</a:t>
            </a:r>
            <a:r>
              <a:rPr lang="en-US" altLang="zh-CN" sz="1400" b="1" dirty="0">
                <a:latin typeface="Times New Roman" panose="02020603050405020304" charset="0"/>
                <a:ea typeface="微软雅黑" panose="020B0503020204020204" pitchFamily="34" charset="-122"/>
                <a:cs typeface="Times New Roman" panose="02020603050405020304" charset="0"/>
              </a:rPr>
              <a:t>)</a:t>
            </a:r>
            <a:r>
              <a:rPr lang="zh-CN" altLang="en-US" sz="1600" b="1" dirty="0">
                <a:latin typeface="Times New Roman" panose="02020603050405020304" charset="0"/>
                <a:ea typeface="微软雅黑" panose="020B0503020204020204" pitchFamily="34" charset="-122"/>
                <a:cs typeface="Times New Roman" panose="02020603050405020304" charset="0"/>
              </a:rPr>
              <a:t>被试内设计；</a:t>
            </a:r>
            <a:endParaRPr lang="en-US" altLang="zh-CN" sz="1600" b="1"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69"/>
                </p:tgtEl>
              </p:cMediaNode>
            </p:audio>
            <p:audio>
              <p:cMediaNode vol="80000">
                <p:cTn id="3" fill="hold" display="0">
                  <p:stCondLst>
                    <p:cond delay="indefinite"/>
                  </p:stCondLst>
                  <p:endCondLst>
                    <p:cond evt="onStopAudio" delay="0">
                      <p:tgtEl>
                        <p:sldTgt/>
                      </p:tgtEl>
                    </p:cond>
                  </p:endCondLst>
                </p:cTn>
                <p:tgtEl>
                  <p:spTgt spid="70"/>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107504" y="178953"/>
            <a:ext cx="2952327" cy="595734"/>
            <a:chOff x="542542" y="302771"/>
            <a:chExt cx="2016224" cy="595734"/>
          </a:xfrm>
        </p:grpSpPr>
        <p:cxnSp>
          <p:nvCxnSpPr>
            <p:cNvPr id="57" name="直接连接符 56"/>
            <p:cNvCxnSpPr/>
            <p:nvPr>
              <p:custDataLst>
                <p:tags r:id="rId1"/>
              </p:custDataLst>
            </p:nvPr>
          </p:nvCxnSpPr>
          <p:spPr>
            <a:xfrm>
              <a:off x="902581" y="892510"/>
              <a:ext cx="1440160" cy="599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Text Box 42"/>
            <p:cNvSpPr txBox="1">
              <a:spLocks noChangeArrowheads="1"/>
            </p:cNvSpPr>
            <p:nvPr>
              <p:custDataLst>
                <p:tags r:id="rId2"/>
              </p:custDataLst>
            </p:nvPr>
          </p:nvSpPr>
          <p:spPr bwMode="auto">
            <a:xfrm>
              <a:off x="542542" y="30277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2.1.</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实验设计与材料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9" name="Text Box 43"/>
            <p:cNvSpPr txBox="1">
              <a:spLocks noChangeArrowheads="1"/>
            </p:cNvSpPr>
            <p:nvPr>
              <p:custDataLst>
                <p:tags r:id="rId3"/>
              </p:custDataLst>
            </p:nvPr>
          </p:nvSpPr>
          <p:spPr bwMode="auto">
            <a:xfrm>
              <a:off x="1075184" y="677066"/>
              <a:ext cx="10949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Experimental materials and design</a:t>
              </a:r>
            </a:p>
          </p:txBody>
        </p:sp>
      </p:grpSp>
      <p:sp>
        <p:nvSpPr>
          <p:cNvPr id="61" name="文本框 60"/>
          <p:cNvSpPr txBox="1"/>
          <p:nvPr/>
        </p:nvSpPr>
        <p:spPr>
          <a:xfrm>
            <a:off x="467544" y="915566"/>
            <a:ext cx="7012817" cy="1990481"/>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Visual search task</a:t>
            </a:r>
          </a:p>
          <a:p>
            <a:pPr marL="285750" indent="-285750">
              <a:lnSpc>
                <a:spcPct val="150000"/>
              </a:lnSpc>
              <a:buFont typeface="Wingdings" panose="05000000000000000000" pitchFamily="2" charset="2"/>
              <a:buChar char="p"/>
            </a:pPr>
            <a:r>
              <a:rPr lang="zh-CN" altLang="en-US" sz="1600" dirty="0">
                <a:latin typeface="Times New Roman" panose="02020603050405020304" charset="0"/>
                <a:cs typeface="Times New Roman" panose="02020603050405020304" charset="0"/>
              </a:rPr>
              <a:t>视觉搜索任务</a:t>
            </a:r>
            <a:r>
              <a:rPr lang="en-US" altLang="zh-CN" sz="1600" dirty="0">
                <a:latin typeface="Times New Roman" panose="02020603050405020304" charset="0"/>
                <a:cs typeface="Times New Roman" panose="02020603050405020304" charset="0"/>
              </a:rPr>
              <a:t>(</a:t>
            </a:r>
            <a:r>
              <a:rPr lang="en-US" altLang="zh-CN" sz="1600" dirty="0">
                <a:solidFill>
                  <a:srgbClr val="000000"/>
                </a:solidFill>
                <a:effectLst/>
                <a:latin typeface="Times New Roman" panose="02020603050405020304" charset="0"/>
                <a:cs typeface="Times New Roman" panose="02020603050405020304" charset="0"/>
              </a:rPr>
              <a:t>Forster et al., 2014</a:t>
            </a:r>
            <a:r>
              <a:rPr lang="en-US" altLang="zh-CN" sz="1600" dirty="0">
                <a:latin typeface="Times New Roman" panose="02020603050405020304" charset="0"/>
                <a:cs typeface="Times New Roman" panose="02020603050405020304" charset="0"/>
              </a:rPr>
              <a:t>);</a:t>
            </a:r>
          </a:p>
          <a:p>
            <a:pPr marL="504190" indent="-285750">
              <a:lnSpc>
                <a:spcPct val="15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实验材料为英文字母；</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要求被试在由 </a:t>
            </a:r>
            <a:r>
              <a:rPr lang="en-US" altLang="zh-CN" sz="1400" dirty="0">
                <a:latin typeface="Times New Roman" panose="02020603050405020304" charset="0"/>
                <a:cs typeface="Times New Roman" panose="02020603050405020304" charset="0"/>
              </a:rPr>
              <a:t>6 </a:t>
            </a:r>
            <a:r>
              <a:rPr lang="zh-CN" altLang="en-US" sz="1400" dirty="0">
                <a:latin typeface="Times New Roman" panose="02020603050405020304" charset="0"/>
                <a:cs typeface="Times New Roman" panose="02020603050405020304" charset="0"/>
              </a:rPr>
              <a:t>个字母中寻找目标刺激 </a:t>
            </a:r>
            <a:r>
              <a:rPr lang="en-US" altLang="zh-CN" sz="1400" dirty="0">
                <a:latin typeface="Times New Roman" panose="02020603050405020304" charset="0"/>
                <a:cs typeface="Times New Roman" panose="02020603050405020304" charset="0"/>
              </a:rPr>
              <a:t>X </a:t>
            </a:r>
            <a:r>
              <a:rPr lang="zh-CN" altLang="en-US" sz="1400" dirty="0">
                <a:latin typeface="Times New Roman" panose="02020603050405020304" charset="0"/>
                <a:cs typeface="Times New Roman" panose="02020603050405020304" charset="0"/>
              </a:rPr>
              <a:t>或 </a:t>
            </a:r>
            <a:r>
              <a:rPr lang="en-US" altLang="zh-CN" sz="1400" dirty="0">
                <a:latin typeface="Times New Roman" panose="02020603050405020304" charset="0"/>
                <a:cs typeface="Times New Roman" panose="02020603050405020304" charset="0"/>
              </a:rPr>
              <a:t>N</a:t>
            </a:r>
            <a:r>
              <a:rPr lang="zh-CN" altLang="en-US" sz="1400" dirty="0">
                <a:latin typeface="Times New Roman" panose="02020603050405020304" charset="0"/>
                <a:cs typeface="Times New Roman" panose="02020603050405020304" charset="0"/>
              </a:rPr>
              <a:t>，同时按相应的字母键进行反应；</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在低知觉负荷条件下，除目标刺激另外 </a:t>
            </a:r>
            <a:r>
              <a:rPr lang="en-US" altLang="zh-CN" sz="1400" dirty="0">
                <a:latin typeface="Times New Roman" panose="02020603050405020304" charset="0"/>
                <a:cs typeface="Times New Roman" panose="02020603050405020304" charset="0"/>
              </a:rPr>
              <a:t>5 </a:t>
            </a:r>
            <a:r>
              <a:rPr lang="zh-CN" altLang="en-US" sz="1400" dirty="0">
                <a:latin typeface="Times New Roman" panose="02020603050405020304" charset="0"/>
                <a:cs typeface="Times New Roman" panose="02020603050405020304" charset="0"/>
              </a:rPr>
              <a:t>个都是字母 </a:t>
            </a:r>
            <a:r>
              <a:rPr lang="en-US" altLang="zh-CN" sz="1400" dirty="0">
                <a:latin typeface="Times New Roman" panose="02020603050405020304" charset="0"/>
                <a:cs typeface="Times New Roman" panose="02020603050405020304" charset="0"/>
              </a:rPr>
              <a:t>O</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a:p>
            <a:pPr marL="504190" indent="-285750">
              <a:lnSpc>
                <a:spcPct val="15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在高知觉负荷条件下，除了目标刺激其他 </a:t>
            </a:r>
            <a:r>
              <a:rPr lang="en-US" altLang="zh-CN" sz="1400" dirty="0">
                <a:latin typeface="Times New Roman" panose="02020603050405020304" charset="0"/>
                <a:cs typeface="Times New Roman" panose="02020603050405020304" charset="0"/>
              </a:rPr>
              <a:t>5 </a:t>
            </a:r>
            <a:r>
              <a:rPr lang="zh-CN" altLang="en-US" sz="1400" dirty="0">
                <a:latin typeface="Times New Roman" panose="02020603050405020304" charset="0"/>
                <a:cs typeface="Times New Roman" panose="02020603050405020304" charset="0"/>
              </a:rPr>
              <a:t>个字母分别是</a:t>
            </a:r>
            <a:r>
              <a:rPr lang="en-US" altLang="zh-CN" sz="1400" dirty="0">
                <a:latin typeface="Times New Roman" panose="02020603050405020304" charset="0"/>
                <a:cs typeface="Times New Roman" panose="02020603050405020304" charset="0"/>
              </a:rPr>
              <a:t>M</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K</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W</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V</a:t>
            </a:r>
            <a:r>
              <a:rPr lang="zh-CN" altLang="en-US" sz="1400" dirty="0">
                <a:latin typeface="Times New Roman" panose="02020603050405020304" charset="0"/>
                <a:cs typeface="Times New Roman" panose="02020603050405020304" charset="0"/>
              </a:rPr>
              <a:t>，</a:t>
            </a:r>
            <a:r>
              <a:rPr lang="en-US" altLang="zh-CN" sz="1400" dirty="0">
                <a:latin typeface="Times New Roman" panose="02020603050405020304" charset="0"/>
                <a:cs typeface="Times New Roman" panose="02020603050405020304" charset="0"/>
              </a:rPr>
              <a:t>H</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p:txBody>
      </p:sp>
      <p:grpSp>
        <p:nvGrpSpPr>
          <p:cNvPr id="15" name="组合 14"/>
          <p:cNvGrpSpPr/>
          <p:nvPr/>
        </p:nvGrpSpPr>
        <p:grpSpPr>
          <a:xfrm>
            <a:off x="3336428" y="2906047"/>
            <a:ext cx="2471143" cy="2000791"/>
            <a:chOff x="6084168" y="2667429"/>
            <a:chExt cx="2471143" cy="2000791"/>
          </a:xfrm>
        </p:grpSpPr>
        <p:grpSp>
          <p:nvGrpSpPr>
            <p:cNvPr id="16" name="组合 15"/>
            <p:cNvGrpSpPr/>
            <p:nvPr/>
          </p:nvGrpSpPr>
          <p:grpSpPr>
            <a:xfrm>
              <a:off x="6084168" y="3005983"/>
              <a:ext cx="2471143" cy="1662237"/>
              <a:chOff x="5539490" y="2662880"/>
              <a:chExt cx="2471143" cy="1662237"/>
            </a:xfrm>
          </p:grpSpPr>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5782" y="3570368"/>
                <a:ext cx="1124851" cy="749900"/>
              </a:xfrm>
              <a:prstGeom prst="rect">
                <a:avLst/>
              </a:prstGeom>
              <a:ln>
                <a:noFill/>
              </a:ln>
              <a:effectLst>
                <a:outerShdw blurRad="292100" dist="139700" dir="2700000" algn="tl" rotWithShape="0">
                  <a:srgbClr val="333333">
                    <a:alpha val="65000"/>
                  </a:srgbClr>
                </a:outerShdw>
              </a:effectLst>
            </p:spPr>
          </p:pic>
          <p:pic>
            <p:nvPicPr>
              <p:cNvPr id="19" name="图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5446" y="2672578"/>
                <a:ext cx="1124851" cy="749900"/>
              </a:xfrm>
              <a:prstGeom prst="rect">
                <a:avLst/>
              </a:prstGeom>
              <a:ln>
                <a:noFill/>
              </a:ln>
              <a:effectLst>
                <a:outerShdw blurRad="292100" dist="139700" dir="2700000" algn="tl" rotWithShape="0">
                  <a:srgbClr val="333333">
                    <a:alpha val="65000"/>
                  </a:srgbClr>
                </a:outerShdw>
              </a:effectLst>
            </p:spPr>
          </p:pic>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9491" y="3565519"/>
                <a:ext cx="1139397" cy="759598"/>
              </a:xfrm>
              <a:prstGeom prst="rect">
                <a:avLst/>
              </a:prstGeom>
              <a:ln>
                <a:noFill/>
              </a:ln>
              <a:effectLst>
                <a:outerShdw blurRad="292100" dist="139700" dir="2700000" algn="tl" rotWithShape="0">
                  <a:srgbClr val="333333">
                    <a:alpha val="65000"/>
                  </a:srgbClr>
                </a:outerShdw>
              </a:effectLst>
            </p:spPr>
          </p:pic>
          <p:pic>
            <p:nvPicPr>
              <p:cNvPr id="21" name="图片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39490" y="2662880"/>
                <a:ext cx="1139398" cy="759598"/>
              </a:xfrm>
              <a:prstGeom prst="rect">
                <a:avLst/>
              </a:prstGeom>
              <a:ln>
                <a:noFill/>
              </a:ln>
              <a:effectLst>
                <a:outerShdw blurRad="292100" dist="139700" dir="2700000" algn="tl" rotWithShape="0">
                  <a:srgbClr val="333333">
                    <a:alpha val="65000"/>
                  </a:srgbClr>
                </a:outerShdw>
              </a:effectLst>
            </p:spPr>
          </p:pic>
        </p:grpSp>
        <p:sp>
          <p:nvSpPr>
            <p:cNvPr id="17" name="文本框 16"/>
            <p:cNvSpPr txBox="1"/>
            <p:nvPr/>
          </p:nvSpPr>
          <p:spPr>
            <a:xfrm>
              <a:off x="6362337" y="2667429"/>
              <a:ext cx="1966834" cy="338554"/>
            </a:xfrm>
            <a:prstGeom prst="rect">
              <a:avLst/>
            </a:prstGeom>
            <a:noFill/>
          </p:spPr>
          <p:txBody>
            <a:bodyPr wrap="square">
              <a:spAutoFit/>
            </a:bodyPr>
            <a:lstStyle/>
            <a:p>
              <a:r>
                <a:rPr lang="en-US" altLang="zh-CN" sz="1600" dirty="0"/>
                <a:t>High                     Low</a:t>
              </a:r>
              <a:endParaRPr lang="zh-CN" altLang="en-US" sz="1600"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7504" y="178953"/>
            <a:ext cx="2952327" cy="589739"/>
            <a:chOff x="542542" y="302771"/>
            <a:chExt cx="2016224" cy="589739"/>
          </a:xfrm>
        </p:grpSpPr>
        <p:cxnSp>
          <p:nvCxnSpPr>
            <p:cNvPr id="6" name="直接连接符 5"/>
            <p:cNvCxnSpPr/>
            <p:nvPr>
              <p:custDataLst>
                <p:tags r:id="rId1"/>
              </p:custDataLst>
            </p:nvPr>
          </p:nvCxnSpPr>
          <p:spPr>
            <a:xfrm>
              <a:off x="872726" y="892510"/>
              <a:ext cx="948397"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 Box 42"/>
            <p:cNvSpPr txBox="1">
              <a:spLocks noChangeArrowheads="1"/>
            </p:cNvSpPr>
            <p:nvPr>
              <p:custDataLst>
                <p:tags r:id="rId2"/>
              </p:custDataLst>
            </p:nvPr>
          </p:nvSpPr>
          <p:spPr bwMode="auto">
            <a:xfrm>
              <a:off x="542542" y="30277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2.2.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实验流程</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8" name="Text Box 43"/>
            <p:cNvSpPr txBox="1">
              <a:spLocks noChangeArrowheads="1"/>
            </p:cNvSpPr>
            <p:nvPr>
              <p:custDataLst>
                <p:tags r:id="rId3"/>
              </p:custDataLst>
            </p:nvPr>
          </p:nvSpPr>
          <p:spPr bwMode="auto">
            <a:xfrm>
              <a:off x="947782" y="677066"/>
              <a:ext cx="79828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Experimental procedure</a:t>
              </a:r>
            </a:p>
          </p:txBody>
        </p:sp>
      </p:grpSp>
      <p:grpSp>
        <p:nvGrpSpPr>
          <p:cNvPr id="27" name="组合 26"/>
          <p:cNvGrpSpPr/>
          <p:nvPr/>
        </p:nvGrpSpPr>
        <p:grpSpPr>
          <a:xfrm>
            <a:off x="3707904" y="753012"/>
            <a:ext cx="5078619" cy="4074605"/>
            <a:chOff x="3707904" y="753012"/>
            <a:chExt cx="5078619" cy="4074605"/>
          </a:xfrm>
        </p:grpSpPr>
        <p:grpSp>
          <p:nvGrpSpPr>
            <p:cNvPr id="10" name="组合 9"/>
            <p:cNvGrpSpPr/>
            <p:nvPr/>
          </p:nvGrpSpPr>
          <p:grpSpPr>
            <a:xfrm>
              <a:off x="3707904" y="753012"/>
              <a:ext cx="5078619" cy="3637475"/>
              <a:chOff x="283140" y="707158"/>
              <a:chExt cx="5531842" cy="3955478"/>
            </a:xfrm>
          </p:grpSpPr>
          <p:grpSp>
            <p:nvGrpSpPr>
              <p:cNvPr id="11" name="组合 10"/>
              <p:cNvGrpSpPr/>
              <p:nvPr/>
            </p:nvGrpSpPr>
            <p:grpSpPr>
              <a:xfrm>
                <a:off x="283140" y="707158"/>
                <a:ext cx="2794349" cy="3955478"/>
                <a:chOff x="283140" y="707158"/>
                <a:chExt cx="2794349" cy="3955478"/>
              </a:xfrm>
            </p:grpSpPr>
            <p:grpSp>
              <p:nvGrpSpPr>
                <p:cNvPr id="20" name="组合 19"/>
                <p:cNvGrpSpPr/>
                <p:nvPr/>
              </p:nvGrpSpPr>
              <p:grpSpPr>
                <a:xfrm>
                  <a:off x="956979" y="707158"/>
                  <a:ext cx="1958690" cy="1480858"/>
                  <a:chOff x="807555" y="1249006"/>
                  <a:chExt cx="2396293" cy="1735144"/>
                </a:xfrm>
              </p:grpSpPr>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55" y="1249006"/>
                    <a:ext cx="2088232" cy="1174631"/>
                  </a:xfrm>
                  <a:prstGeom prst="rect">
                    <a:avLst/>
                  </a:prstGeom>
                  <a:ln>
                    <a:noFill/>
                  </a:ln>
                  <a:effectLst>
                    <a:outerShdw blurRad="292100" dist="139700" dir="2700000" algn="tl" rotWithShape="0">
                      <a:srgbClr val="333333">
                        <a:alpha val="65000"/>
                      </a:srgbClr>
                    </a:outerShdw>
                  </a:effectLst>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5616" y="1809519"/>
                    <a:ext cx="2088232" cy="1174631"/>
                  </a:xfrm>
                  <a:prstGeom prst="rect">
                    <a:avLst/>
                  </a:prstGeom>
                  <a:ln>
                    <a:noFill/>
                  </a:ln>
                  <a:effectLst>
                    <a:outerShdw blurRad="292100" dist="139700" dir="2700000" algn="tl" rotWithShape="0">
                      <a:srgbClr val="333333">
                        <a:alpha val="65000"/>
                      </a:srgbClr>
                    </a:outerShdw>
                  </a:effectLst>
                </p:spPr>
              </p:pic>
              <p:pic>
                <p:nvPicPr>
                  <p:cNvPr id="25" name="图形 24" descr="3b32303039303534303bc9f9d2f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61332" y="1881416"/>
                    <a:ext cx="396800" cy="396800"/>
                  </a:xfrm>
                  <a:prstGeom prst="rect">
                    <a:avLst/>
                  </a:prstGeom>
                </p:spPr>
              </p:pic>
            </p:grpSp>
            <p:cxnSp>
              <p:nvCxnSpPr>
                <p:cNvPr id="21" name="直接箭头连接符 20"/>
                <p:cNvCxnSpPr/>
                <p:nvPr/>
              </p:nvCxnSpPr>
              <p:spPr>
                <a:xfrm>
                  <a:off x="283140" y="1332034"/>
                  <a:ext cx="1932453" cy="333060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2" name="图形 21" descr="3b32303039303534303bc9f9d2f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53151" y="2997335"/>
                  <a:ext cx="324338" cy="338649"/>
                </a:xfrm>
                <a:prstGeom prst="rect">
                  <a:avLst/>
                </a:prstGeom>
              </p:spPr>
            </p:pic>
          </p:grpSp>
          <p:sp>
            <p:nvSpPr>
              <p:cNvPr id="12" name="文本框 11"/>
              <p:cNvSpPr txBox="1"/>
              <p:nvPr/>
            </p:nvSpPr>
            <p:spPr>
              <a:xfrm>
                <a:off x="2958928" y="4274872"/>
                <a:ext cx="502061" cy="369332"/>
              </a:xfrm>
              <a:prstGeom prst="rect">
                <a:avLst/>
              </a:prstGeom>
              <a:noFill/>
            </p:spPr>
            <p:txBody>
              <a:bodyPr wrap="none" rtlCol="0">
                <a:spAutoFit/>
              </a:bodyPr>
              <a:lstStyle/>
              <a:p>
                <a:r>
                  <a:rPr lang="en-US" altLang="zh-CN" dirty="0"/>
                  <a:t>……</a:t>
                </a:r>
                <a:endParaRPr lang="zh-CN" altLang="en-US" dirty="0"/>
              </a:p>
            </p:txBody>
          </p:sp>
          <p:sp>
            <p:nvSpPr>
              <p:cNvPr id="13" name="文本框 12"/>
              <p:cNvSpPr txBox="1"/>
              <p:nvPr/>
            </p:nvSpPr>
            <p:spPr>
              <a:xfrm>
                <a:off x="3192742" y="1307072"/>
                <a:ext cx="2249718" cy="276999"/>
              </a:xfrm>
              <a:prstGeom prst="rect">
                <a:avLst/>
              </a:prstGeom>
              <a:noFill/>
            </p:spPr>
            <p:txBody>
              <a:bodyPr wrap="none" rtlCol="0">
                <a:spAutoFit/>
              </a:bodyPr>
              <a:lstStyle/>
              <a:p>
                <a:r>
                  <a:rPr lang="en-US" altLang="zh-CN" sz="1200" dirty="0"/>
                  <a:t>Sound: novel/standard/no-sound</a:t>
                </a:r>
                <a:endParaRPr lang="zh-CN" altLang="en-US" sz="1200" dirty="0"/>
              </a:p>
            </p:txBody>
          </p:sp>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03073" y="1735495"/>
                <a:ext cx="1706886" cy="1002489"/>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72111" y="2260756"/>
                <a:ext cx="1706886" cy="1002489"/>
              </a:xfrm>
              <a:prstGeom prst="rect">
                <a:avLst/>
              </a:prstGeom>
              <a:ln>
                <a:noFill/>
              </a:ln>
              <a:effectLst>
                <a:outerShdw blurRad="292100" dist="139700" dir="2700000" algn="tl" rotWithShape="0">
                  <a:srgbClr val="333333">
                    <a:alpha val="65000"/>
                  </a:srgbClr>
                </a:outerShdw>
              </a:effectLst>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339" y="2859782"/>
                <a:ext cx="1706886" cy="1002489"/>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6567" y="3360147"/>
                <a:ext cx="1706886" cy="1002489"/>
              </a:xfrm>
              <a:prstGeom prst="rect">
                <a:avLst/>
              </a:prstGeom>
              <a:ln>
                <a:noFill/>
              </a:ln>
              <a:effectLst>
                <a:outerShdw blurRad="292100" dist="139700" dir="2700000" algn="tl" rotWithShape="0">
                  <a:srgbClr val="333333">
                    <a:alpha val="65000"/>
                  </a:srgbClr>
                </a:outerShdw>
              </a:effectLst>
            </p:spPr>
          </p:pic>
          <p:sp>
            <p:nvSpPr>
              <p:cNvPr id="18" name="文本框 17"/>
              <p:cNvSpPr txBox="1"/>
              <p:nvPr/>
            </p:nvSpPr>
            <p:spPr>
              <a:xfrm>
                <a:off x="3941037" y="1809402"/>
                <a:ext cx="1322115" cy="301215"/>
              </a:xfrm>
              <a:prstGeom prst="rect">
                <a:avLst/>
              </a:prstGeom>
              <a:noFill/>
            </p:spPr>
            <p:txBody>
              <a:bodyPr wrap="none" rtlCol="0">
                <a:spAutoFit/>
              </a:bodyPr>
              <a:lstStyle/>
              <a:p>
                <a:r>
                  <a:rPr lang="en-US" altLang="zh-CN" sz="1200" dirty="0"/>
                  <a:t>Black ISI:0/1s/2s</a:t>
                </a:r>
                <a:endParaRPr lang="zh-CN" altLang="en-US" sz="1200" dirty="0"/>
              </a:p>
            </p:txBody>
          </p:sp>
          <p:sp>
            <p:nvSpPr>
              <p:cNvPr id="19" name="文本框 18"/>
              <p:cNvSpPr txBox="1"/>
              <p:nvPr/>
            </p:nvSpPr>
            <p:spPr>
              <a:xfrm>
                <a:off x="3866242" y="2333610"/>
                <a:ext cx="1948740" cy="502026"/>
              </a:xfrm>
              <a:prstGeom prst="rect">
                <a:avLst/>
              </a:prstGeom>
              <a:noFill/>
            </p:spPr>
            <p:txBody>
              <a:bodyPr wrap="none" rtlCol="0">
                <a:spAutoFit/>
              </a:bodyPr>
              <a:lstStyle/>
              <a:p>
                <a:pPr algn="ctr"/>
                <a:r>
                  <a:rPr lang="en-US" altLang="zh-CN" sz="1200" dirty="0"/>
                  <a:t>Visual search task</a:t>
                </a:r>
              </a:p>
              <a:p>
                <a:r>
                  <a:rPr lang="en-US" altLang="zh-CN" sz="1200" dirty="0"/>
                  <a:t>Perceptual load: high/low</a:t>
                </a:r>
                <a:endParaRPr lang="zh-CN" altLang="en-US" sz="1200" dirty="0"/>
              </a:p>
            </p:txBody>
          </p:sp>
        </p:grpSp>
        <p:sp>
          <p:nvSpPr>
            <p:cNvPr id="26" name="文本框 25"/>
            <p:cNvSpPr txBox="1"/>
            <p:nvPr/>
          </p:nvSpPr>
          <p:spPr>
            <a:xfrm>
              <a:off x="5940743" y="4489063"/>
              <a:ext cx="1056700" cy="338554"/>
            </a:xfrm>
            <a:prstGeom prst="rect">
              <a:avLst/>
            </a:prstGeom>
            <a:noFill/>
          </p:spPr>
          <p:txBody>
            <a:bodyPr wrap="none" rtlCol="0">
              <a:spAutoFit/>
            </a:bodyPr>
            <a:lstStyle/>
            <a:p>
              <a:r>
                <a:rPr lang="en-US" altLang="zh-CN" sz="1600" dirty="0"/>
                <a:t>Single trial</a:t>
              </a:r>
              <a:endParaRPr lang="zh-CN" altLang="en-US" sz="1600" dirty="0"/>
            </a:p>
          </p:txBody>
        </p:sp>
      </p:grpSp>
      <p:sp>
        <p:nvSpPr>
          <p:cNvPr id="28" name="文本框 27"/>
          <p:cNvSpPr txBox="1"/>
          <p:nvPr/>
        </p:nvSpPr>
        <p:spPr>
          <a:xfrm>
            <a:off x="357477" y="858857"/>
            <a:ext cx="4503541" cy="3702617"/>
          </a:xfrm>
          <a:prstGeom prst="rect">
            <a:avLst/>
          </a:prstGeom>
          <a:noFill/>
        </p:spPr>
        <p:txBody>
          <a:bodyPr wrap="non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实验阶段</a:t>
            </a:r>
            <a:endParaRPr lang="en-US" altLang="zh-CN" sz="1600" b="1" dirty="0">
              <a:latin typeface="微软雅黑" panose="020B0503020204020204" pitchFamily="34" charset="-122"/>
              <a:ea typeface="微软雅黑" panose="020B0503020204020204" pitchFamily="34" charset="-122"/>
            </a:endParaRPr>
          </a:p>
          <a:p>
            <a:pPr marL="467995" indent="-285750">
              <a:lnSpc>
                <a:spcPct val="150000"/>
              </a:lnSpc>
              <a:buFont typeface="Arial" panose="020B0604020202020204" pitchFamily="34" charset="0"/>
              <a:buChar char="•"/>
            </a:pPr>
            <a:r>
              <a:rPr lang="zh-CN" altLang="en-US" sz="1400" dirty="0"/>
              <a:t>练习环节：</a:t>
            </a:r>
            <a:r>
              <a:rPr lang="en-US" altLang="zh-CN" sz="1400" dirty="0"/>
              <a:t>18 trial(1 block)</a:t>
            </a:r>
            <a:r>
              <a:rPr lang="zh-CN" altLang="en-US" sz="1400" dirty="0"/>
              <a:t>；</a:t>
            </a:r>
            <a:endParaRPr lang="en-US" altLang="zh-CN" sz="1400" dirty="0"/>
          </a:p>
          <a:p>
            <a:pPr marL="467995" indent="-285750">
              <a:lnSpc>
                <a:spcPct val="150000"/>
              </a:lnSpc>
              <a:buFont typeface="Arial" panose="020B0604020202020204" pitchFamily="34" charset="0"/>
              <a:buChar char="•"/>
            </a:pPr>
            <a:r>
              <a:rPr lang="zh-CN" altLang="en-US" sz="1400" dirty="0"/>
              <a:t>正式实验：</a:t>
            </a:r>
            <a:r>
              <a:rPr lang="en-US" altLang="zh-CN" sz="1400" dirty="0"/>
              <a:t>10 block / 180 trial</a:t>
            </a:r>
            <a:r>
              <a:rPr lang="zh-CN" altLang="en-US" sz="1400" dirty="0"/>
              <a:t>；</a:t>
            </a:r>
            <a:endParaRPr lang="en-US" altLang="zh-CN" sz="1400" dirty="0"/>
          </a:p>
          <a:p>
            <a:pPr marL="467995" indent="-285750">
              <a:lnSpc>
                <a:spcPct val="150000"/>
              </a:lnSpc>
              <a:buFont typeface="Arial" panose="020B0604020202020204" pitchFamily="34" charset="0"/>
              <a:buChar char="•"/>
            </a:pPr>
            <a:r>
              <a:rPr lang="zh-CN" altLang="en-US" sz="1400" dirty="0"/>
              <a:t>休息环节：</a:t>
            </a:r>
            <a:r>
              <a:rPr lang="en-US" altLang="zh-CN" sz="1400" dirty="0"/>
              <a:t>3 block / rest 10-20s/</a:t>
            </a:r>
          </a:p>
          <a:p>
            <a:pPr marL="182245">
              <a:lnSpc>
                <a:spcPct val="150000"/>
              </a:lnSpc>
            </a:pPr>
            <a:r>
              <a:rPr lang="en-US" altLang="zh-CN" sz="1400" dirty="0"/>
              <a:t>                             3 block / rest 10-20s/</a:t>
            </a:r>
          </a:p>
          <a:p>
            <a:pPr marL="182245">
              <a:lnSpc>
                <a:spcPct val="150000"/>
              </a:lnSpc>
            </a:pPr>
            <a:r>
              <a:rPr lang="en-US" altLang="zh-CN" sz="1400" dirty="0"/>
              <a:t>                             4 block / end;</a:t>
            </a:r>
          </a:p>
          <a:p>
            <a:pPr marL="467995" indent="-285750">
              <a:lnSpc>
                <a:spcPct val="150000"/>
              </a:lnSpc>
              <a:buFont typeface="Arial" panose="020B0604020202020204" pitchFamily="34" charset="0"/>
              <a:buChar char="•"/>
            </a:pPr>
            <a:r>
              <a:rPr lang="zh-CN" altLang="en-US" sz="1400" dirty="0"/>
              <a:t>总计时长：</a:t>
            </a:r>
            <a:r>
              <a:rPr lang="en-US" altLang="zh-CN" sz="1400" dirty="0"/>
              <a:t>10min</a:t>
            </a:r>
            <a:r>
              <a:rPr lang="zh-CN" altLang="en-US" sz="1400" dirty="0"/>
              <a:t>左右；</a:t>
            </a:r>
            <a:endParaRPr lang="en-US" altLang="zh-CN" sz="1400" dirty="0"/>
          </a:p>
          <a:p>
            <a:pPr marL="467995" indent="-285750">
              <a:lnSpc>
                <a:spcPct val="150000"/>
              </a:lnSpc>
              <a:buFont typeface="Arial" panose="020B0604020202020204" pitchFamily="34" charset="0"/>
              <a:buChar char="•"/>
            </a:pPr>
            <a:endParaRPr lang="en-US" altLang="zh-CN" sz="1400" dirty="0"/>
          </a:p>
          <a:p>
            <a:pPr>
              <a:lnSpc>
                <a:spcPct val="150000"/>
              </a:lnSpc>
            </a:pPr>
            <a:r>
              <a:rPr lang="zh-CN" altLang="en-US" sz="1600" b="1" dirty="0">
                <a:latin typeface="微软雅黑" panose="020B0503020204020204" pitchFamily="34" charset="-122"/>
                <a:ea typeface="微软雅黑" panose="020B0503020204020204" pitchFamily="34" charset="-122"/>
              </a:rPr>
              <a:t>再认阶段</a:t>
            </a:r>
            <a:endParaRPr lang="en-US" altLang="zh-CN" sz="1600" b="1" dirty="0">
              <a:latin typeface="微软雅黑" panose="020B0503020204020204" pitchFamily="34" charset="-122"/>
              <a:ea typeface="微软雅黑" panose="020B0503020204020204" pitchFamily="34" charset="-122"/>
            </a:endParaRPr>
          </a:p>
          <a:p>
            <a:pPr marL="467995" indent="-285750">
              <a:lnSpc>
                <a:spcPct val="150000"/>
              </a:lnSpc>
              <a:buFont typeface="Arial" panose="020B0604020202020204" pitchFamily="34" charset="0"/>
              <a:buChar char="•"/>
            </a:pPr>
            <a:r>
              <a:rPr lang="zh-CN" altLang="en-US" sz="1400" dirty="0"/>
              <a:t>填写听觉信息再认问卷</a:t>
            </a:r>
            <a:r>
              <a:rPr lang="en-US" altLang="zh-CN" sz="1400" dirty="0"/>
              <a:t>(36 items/5-rating points)</a:t>
            </a:r>
            <a:r>
              <a:rPr lang="zh-CN" altLang="en-US" sz="1400" dirty="0"/>
              <a:t>；</a:t>
            </a:r>
            <a:endParaRPr lang="en-US" altLang="zh-CN" sz="1400" dirty="0"/>
          </a:p>
          <a:p>
            <a:pPr marL="467995" indent="-285750">
              <a:lnSpc>
                <a:spcPct val="150000"/>
              </a:lnSpc>
              <a:buFont typeface="Arial" panose="020B0604020202020204" pitchFamily="34" charset="0"/>
              <a:buChar char="•"/>
            </a:pPr>
            <a:r>
              <a:rPr lang="en-US" altLang="zh-CN" sz="1400" dirty="0"/>
              <a:t>Novel/Standard/Disturbing</a:t>
            </a:r>
            <a:r>
              <a:rPr lang="zh-CN" altLang="en-US" sz="1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2952327" cy="589739"/>
            <a:chOff x="542542" y="302771"/>
            <a:chExt cx="2016224" cy="589739"/>
          </a:xfrm>
        </p:grpSpPr>
        <p:cxnSp>
          <p:nvCxnSpPr>
            <p:cNvPr id="3" name="直接连接符 2"/>
            <p:cNvCxnSpPr/>
            <p:nvPr>
              <p:custDataLst>
                <p:tags r:id="rId1"/>
              </p:custDataLst>
            </p:nvPr>
          </p:nvCxnSpPr>
          <p:spPr>
            <a:xfrm>
              <a:off x="872726" y="892510"/>
              <a:ext cx="948397"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2.3.</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实验假设</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936835" y="677066"/>
              <a:ext cx="82017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Experimental hypothesis</a:t>
              </a:r>
            </a:p>
          </p:txBody>
        </p:sp>
      </p:grpSp>
      <p:sp>
        <p:nvSpPr>
          <p:cNvPr id="6" name="文本框 5"/>
          <p:cNvSpPr txBox="1"/>
          <p:nvPr/>
        </p:nvSpPr>
        <p:spPr>
          <a:xfrm>
            <a:off x="590988" y="768692"/>
            <a:ext cx="6521016" cy="1891543"/>
          </a:xfrm>
          <a:prstGeom prst="rect">
            <a:avLst/>
          </a:prstGeom>
          <a:noFill/>
        </p:spPr>
        <p:txBody>
          <a:bodyPr wrap="none" rtlCol="0">
            <a:spAutoFit/>
          </a:bodyPr>
          <a:lstStyle/>
          <a:p>
            <a:pPr>
              <a:lnSpc>
                <a:spcPct val="150000"/>
              </a:lnSpc>
            </a:pPr>
            <a:r>
              <a:rPr lang="en-US" altLang="zh-CN" dirty="0"/>
              <a:t>H1: </a:t>
            </a:r>
            <a:r>
              <a:rPr lang="zh-CN" altLang="en-US" dirty="0"/>
              <a:t>分心刺激</a:t>
            </a:r>
            <a:r>
              <a:rPr lang="en-US" altLang="zh-CN" dirty="0"/>
              <a:t>/</a:t>
            </a:r>
            <a:r>
              <a:rPr lang="zh-CN" altLang="en-US" dirty="0"/>
              <a:t>知觉负荷</a:t>
            </a:r>
            <a:r>
              <a:rPr lang="en-US" altLang="zh-CN" dirty="0"/>
              <a:t>/</a:t>
            </a:r>
            <a:r>
              <a:rPr lang="zh-CN" altLang="en-US" dirty="0"/>
              <a:t>间隔时间的主效应显著；</a:t>
            </a:r>
            <a:endParaRPr lang="en-US" altLang="zh-CN" dirty="0"/>
          </a:p>
          <a:p>
            <a:pPr marL="360045" indent="-285750">
              <a:lnSpc>
                <a:spcPct val="150000"/>
              </a:lnSpc>
              <a:buFont typeface="Arial" panose="020B0604020202020204" pitchFamily="34" charset="0"/>
              <a:buChar char="•"/>
            </a:pPr>
            <a:r>
              <a:rPr lang="en-US" altLang="zh-CN" sz="1400" dirty="0"/>
              <a:t>H1a</a:t>
            </a:r>
            <a:r>
              <a:rPr lang="zh-CN" altLang="en-US" sz="1400" dirty="0"/>
              <a:t>：新异刺激带来的分心效应显著高于标准刺激；</a:t>
            </a:r>
            <a:endParaRPr lang="en-US" altLang="zh-CN" sz="1400" dirty="0"/>
          </a:p>
          <a:p>
            <a:pPr marL="360045" indent="-285750">
              <a:lnSpc>
                <a:spcPct val="150000"/>
              </a:lnSpc>
              <a:buFont typeface="Arial" panose="020B0604020202020204" pitchFamily="34" charset="0"/>
              <a:buChar char="•"/>
            </a:pPr>
            <a:r>
              <a:rPr lang="en-US" altLang="zh-CN" sz="1400" dirty="0"/>
              <a:t>H1b</a:t>
            </a:r>
            <a:r>
              <a:rPr lang="zh-CN" altLang="en-US" sz="1400" dirty="0"/>
              <a:t>：高知觉负荷条件下的分心效应显著高于低知觉负荷；</a:t>
            </a:r>
            <a:endParaRPr lang="en-US" altLang="zh-CN" sz="1400" dirty="0"/>
          </a:p>
          <a:p>
            <a:pPr marL="360045" indent="-285750">
              <a:lnSpc>
                <a:spcPct val="150000"/>
              </a:lnSpc>
              <a:buFont typeface="Arial" panose="020B0604020202020204" pitchFamily="34" charset="0"/>
              <a:buChar char="•"/>
            </a:pPr>
            <a:r>
              <a:rPr lang="en-US" altLang="zh-CN" sz="1400" dirty="0"/>
              <a:t>H1c</a:t>
            </a:r>
            <a:r>
              <a:rPr lang="zh-CN" altLang="en-US" sz="1400" dirty="0"/>
              <a:t>：随着间隔时间的增加，分心刺激带来的干扰效应呈“</a:t>
            </a:r>
            <a:r>
              <a:rPr lang="en-US" altLang="zh-CN" sz="1400" dirty="0"/>
              <a:t>V</a:t>
            </a:r>
            <a:r>
              <a:rPr lang="zh-CN" altLang="en-US" sz="1400" dirty="0"/>
              <a:t>”形规律变化</a:t>
            </a:r>
            <a:r>
              <a:rPr lang="zh-CN" altLang="en-US" sz="1600" dirty="0"/>
              <a:t>；</a:t>
            </a:r>
            <a:endParaRPr lang="en-US" altLang="zh-CN" sz="1600" dirty="0"/>
          </a:p>
          <a:p>
            <a:pPr>
              <a:lnSpc>
                <a:spcPct val="150000"/>
              </a:lnSpc>
            </a:pPr>
            <a:r>
              <a:rPr lang="en-US" altLang="zh-CN" dirty="0"/>
              <a:t>H2: </a:t>
            </a:r>
            <a:r>
              <a:rPr lang="zh-CN" altLang="en-US" dirty="0"/>
              <a:t>分心刺激*知觉负荷*间隔时间交互作用显著</a:t>
            </a:r>
            <a:r>
              <a:rPr lang="en-US" altLang="zh-CN"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5"/>
          <p:cNvSpPr>
            <a:spLocks noChangeArrowheads="1"/>
          </p:cNvSpPr>
          <p:nvPr/>
        </p:nvSpPr>
        <p:spPr bwMode="auto">
          <a:xfrm>
            <a:off x="2609443" y="1826957"/>
            <a:ext cx="6534557" cy="1515190"/>
          </a:xfrm>
          <a:custGeom>
            <a:avLst/>
            <a:gdLst/>
            <a:ahLst/>
            <a:cxnLst/>
            <a:rect l="l" t="t" r="r" b="b"/>
            <a:pathLst>
              <a:path w="6534557" h="1515190">
                <a:moveTo>
                  <a:pt x="756065" y="0"/>
                </a:moveTo>
                <a:lnTo>
                  <a:pt x="6534557" y="0"/>
                </a:lnTo>
                <a:lnTo>
                  <a:pt x="6534557" y="1515190"/>
                </a:lnTo>
                <a:lnTo>
                  <a:pt x="756065" y="1515190"/>
                </a:lnTo>
                <a:cubicBezTo>
                  <a:pt x="338502" y="1515190"/>
                  <a:pt x="0" y="1176003"/>
                  <a:pt x="0" y="757595"/>
                </a:cubicBezTo>
                <a:cubicBezTo>
                  <a:pt x="0" y="339187"/>
                  <a:pt x="338502" y="0"/>
                  <a:pt x="756065" y="0"/>
                </a:cubicBezTo>
                <a:close/>
              </a:path>
            </a:pathLst>
          </a:custGeom>
          <a:solidFill>
            <a:schemeClr val="accent2"/>
          </a:solidFill>
          <a:ln>
            <a:noFill/>
          </a:ln>
        </p:spPr>
        <p:txBody>
          <a:bodyPr/>
          <a:lstStyle/>
          <a:p>
            <a:endParaRPr lang="zh-CN" altLang="en-US"/>
          </a:p>
        </p:txBody>
      </p:sp>
      <p:sp>
        <p:nvSpPr>
          <p:cNvPr id="5155" name="Oval 35"/>
          <p:cNvSpPr>
            <a:spLocks noChangeArrowheads="1"/>
          </p:cNvSpPr>
          <p:nvPr/>
        </p:nvSpPr>
        <p:spPr bwMode="auto">
          <a:xfrm>
            <a:off x="2725702" y="1943451"/>
            <a:ext cx="1279612" cy="1282202"/>
          </a:xfrm>
          <a:prstGeom prst="ellipse">
            <a:avLst/>
          </a:prstGeom>
          <a:solidFill>
            <a:schemeClr val="accent1"/>
          </a:solidFill>
          <a:ln>
            <a:noFill/>
          </a:ln>
        </p:spPr>
        <p:txBody>
          <a:bodyPr/>
          <a:lstStyle/>
          <a:p>
            <a:endParaRPr lang="zh-CN" altLang="en-US"/>
          </a:p>
        </p:txBody>
      </p:sp>
      <p:sp>
        <p:nvSpPr>
          <p:cNvPr id="12" name="矩形 11"/>
          <p:cNvSpPr/>
          <p:nvPr/>
        </p:nvSpPr>
        <p:spPr>
          <a:xfrm>
            <a:off x="4788024" y="2275559"/>
            <a:ext cx="1919115" cy="1023742"/>
          </a:xfrm>
          <a:prstGeom prst="rect">
            <a:avLst/>
          </a:prstGeom>
        </p:spPr>
        <p:txBody>
          <a:bodyPr wrap="none">
            <a:spAutoFit/>
          </a:bodyPr>
          <a:lstStyle/>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3.1.</a:t>
            </a:r>
            <a:r>
              <a:rPr lang="zh-CN" altLang="en-US" sz="1400" dirty="0">
                <a:ln w="6350">
                  <a:noFill/>
                </a:ln>
                <a:solidFill>
                  <a:schemeClr val="bg1"/>
                </a:solidFill>
                <a:latin typeface="微软雅黑" panose="020B0503020204020204" pitchFamily="34" charset="-122"/>
                <a:ea typeface="微软雅黑" panose="020B0503020204020204" pitchFamily="34" charset="-122"/>
              </a:rPr>
              <a:t>基本信息</a:t>
            </a:r>
            <a:endParaRPr lang="en-US" altLang="zh-CN" sz="1400" dirty="0">
              <a:ln w="6350">
                <a:noFill/>
              </a:ln>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3.2.</a:t>
            </a:r>
            <a:r>
              <a:rPr lang="zh-CN" altLang="en-US" sz="1400" dirty="0">
                <a:ln w="6350">
                  <a:noFill/>
                </a:ln>
                <a:solidFill>
                  <a:schemeClr val="bg1"/>
                </a:solidFill>
                <a:latin typeface="微软雅黑" panose="020B0503020204020204" pitchFamily="34" charset="-122"/>
                <a:ea typeface="微软雅黑" panose="020B0503020204020204" pitchFamily="34" charset="-122"/>
              </a:rPr>
              <a:t>主效应与交互效应</a:t>
            </a: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3.2.</a:t>
            </a:r>
            <a:r>
              <a:rPr lang="zh-CN" altLang="en-US" sz="1400" dirty="0">
                <a:ln w="6350">
                  <a:noFill/>
                </a:ln>
                <a:solidFill>
                  <a:schemeClr val="bg1"/>
                </a:solidFill>
                <a:latin typeface="微软雅黑" panose="020B0503020204020204" pitchFamily="34" charset="-122"/>
                <a:ea typeface="微软雅黑" panose="020B0503020204020204" pitchFamily="34" charset="-122"/>
              </a:rPr>
              <a:t>不足与展望</a:t>
            </a:r>
          </a:p>
        </p:txBody>
      </p:sp>
      <p:sp>
        <p:nvSpPr>
          <p:cNvPr id="13" name="矩形 12"/>
          <p:cNvSpPr/>
          <p:nvPr/>
        </p:nvSpPr>
        <p:spPr>
          <a:xfrm>
            <a:off x="4572558" y="1875449"/>
            <a:ext cx="2807754" cy="400110"/>
          </a:xfrm>
          <a:prstGeom prst="rect">
            <a:avLst/>
          </a:prstGeom>
        </p:spPr>
        <p:txBody>
          <a:bodyPr wrap="square">
            <a:spAutoFit/>
          </a:bodyPr>
          <a:lstStyle/>
          <a:p>
            <a:r>
              <a:rPr lang="en-US" altLang="zh-CN" sz="2000" b="1" dirty="0">
                <a:ln w="6350">
                  <a:noFill/>
                </a:ln>
                <a:solidFill>
                  <a:schemeClr val="bg1"/>
                </a:solidFill>
                <a:latin typeface="微软雅黑" panose="020B0503020204020204" pitchFamily="34" charset="-122"/>
                <a:ea typeface="微软雅黑" panose="020B0503020204020204" pitchFamily="34" charset="-122"/>
              </a:rPr>
              <a:t>3.</a:t>
            </a:r>
            <a:r>
              <a:rPr lang="zh-CN" altLang="en-US" sz="2000" b="1" dirty="0">
                <a:ln w="6350">
                  <a:noFill/>
                </a:ln>
                <a:solidFill>
                  <a:schemeClr val="bg1"/>
                </a:solidFill>
                <a:latin typeface="微软雅黑" panose="020B0503020204020204" pitchFamily="34" charset="-122"/>
                <a:ea typeface="微软雅黑" panose="020B0503020204020204" pitchFamily="34" charset="-122"/>
              </a:rPr>
              <a:t>实验结果与展望</a:t>
            </a:r>
          </a:p>
        </p:txBody>
      </p:sp>
      <p:grpSp>
        <p:nvGrpSpPr>
          <p:cNvPr id="10" name="组合 9"/>
          <p:cNvGrpSpPr/>
          <p:nvPr/>
        </p:nvGrpSpPr>
        <p:grpSpPr>
          <a:xfrm>
            <a:off x="3114508" y="2253333"/>
            <a:ext cx="500760" cy="636834"/>
            <a:chOff x="476250" y="5340350"/>
            <a:chExt cx="584200" cy="742950"/>
          </a:xfrm>
        </p:grpSpPr>
        <p:sp>
          <p:nvSpPr>
            <p:cNvPr id="14" name="Freeform 7"/>
            <p:cNvSpPr/>
            <p:nvPr/>
          </p:nvSpPr>
          <p:spPr bwMode="auto">
            <a:xfrm>
              <a:off x="476250" y="5340350"/>
              <a:ext cx="584200" cy="742950"/>
            </a:xfrm>
            <a:custGeom>
              <a:avLst/>
              <a:gdLst>
                <a:gd name="T0" fmla="*/ 156 w 156"/>
                <a:gd name="T1" fmla="*/ 26 h 198"/>
                <a:gd name="T2" fmla="*/ 156 w 156"/>
                <a:gd name="T3" fmla="*/ 198 h 198"/>
                <a:gd name="T4" fmla="*/ 29 w 156"/>
                <a:gd name="T5" fmla="*/ 198 h 198"/>
                <a:gd name="T6" fmla="*/ 0 w 156"/>
                <a:gd name="T7" fmla="*/ 177 h 198"/>
                <a:gd name="T8" fmla="*/ 0 w 156"/>
                <a:gd name="T9" fmla="*/ 28 h 198"/>
                <a:gd name="T10" fmla="*/ 42 w 156"/>
                <a:gd name="T11" fmla="*/ 0 h 198"/>
                <a:gd name="T12" fmla="*/ 156 w 156"/>
                <a:gd name="T13" fmla="*/ 1 h 198"/>
                <a:gd name="T14" fmla="*/ 156 w 156"/>
                <a:gd name="T15" fmla="*/ 157 h 198"/>
                <a:gd name="T16" fmla="*/ 26 w 156"/>
                <a:gd name="T1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98">
                  <a:moveTo>
                    <a:pt x="156" y="26"/>
                  </a:moveTo>
                  <a:cubicBezTo>
                    <a:pt x="156" y="198"/>
                    <a:pt x="156" y="198"/>
                    <a:pt x="156" y="198"/>
                  </a:cubicBezTo>
                  <a:cubicBezTo>
                    <a:pt x="156" y="198"/>
                    <a:pt x="58" y="198"/>
                    <a:pt x="29" y="198"/>
                  </a:cubicBezTo>
                  <a:cubicBezTo>
                    <a:pt x="1" y="198"/>
                    <a:pt x="0" y="186"/>
                    <a:pt x="0" y="177"/>
                  </a:cubicBezTo>
                  <a:cubicBezTo>
                    <a:pt x="0" y="167"/>
                    <a:pt x="0" y="28"/>
                    <a:pt x="0" y="28"/>
                  </a:cubicBezTo>
                  <a:cubicBezTo>
                    <a:pt x="0" y="9"/>
                    <a:pt x="14" y="0"/>
                    <a:pt x="42" y="0"/>
                  </a:cubicBezTo>
                  <a:cubicBezTo>
                    <a:pt x="156" y="1"/>
                    <a:pt x="156" y="1"/>
                    <a:pt x="156" y="1"/>
                  </a:cubicBezTo>
                  <a:cubicBezTo>
                    <a:pt x="156" y="157"/>
                    <a:pt x="156" y="157"/>
                    <a:pt x="156" y="157"/>
                  </a:cubicBezTo>
                  <a:cubicBezTo>
                    <a:pt x="26" y="156"/>
                    <a:pt x="26" y="156"/>
                    <a:pt x="26" y="156"/>
                  </a:cubicBezTo>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Line 8"/>
            <p:cNvSpPr>
              <a:spLocks noChangeShapeType="1"/>
            </p:cNvSpPr>
            <p:nvPr/>
          </p:nvSpPr>
          <p:spPr bwMode="auto">
            <a:xfrm flipH="1">
              <a:off x="573088" y="6005513"/>
              <a:ext cx="487362" cy="0"/>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240361" cy="589739"/>
            <a:chOff x="542542" y="302771"/>
            <a:chExt cx="2212930" cy="589739"/>
          </a:xfrm>
        </p:grpSpPr>
        <p:cxnSp>
          <p:nvCxnSpPr>
            <p:cNvPr id="3" name="直接连接符 2"/>
            <p:cNvCxnSpPr/>
            <p:nvPr>
              <p:custDataLst>
                <p:tags r:id="rId1"/>
              </p:custDataLst>
            </p:nvPr>
          </p:nvCxnSpPr>
          <p:spPr>
            <a:xfrm>
              <a:off x="872726" y="892510"/>
              <a:ext cx="948397"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3.1.</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基本信息</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1030435" y="677066"/>
              <a:ext cx="63297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Basic Information</a:t>
              </a:r>
            </a:p>
          </p:txBody>
        </p:sp>
      </p:grpSp>
      <p:grpSp>
        <p:nvGrpSpPr>
          <p:cNvPr id="12" name="组合 11"/>
          <p:cNvGrpSpPr/>
          <p:nvPr/>
        </p:nvGrpSpPr>
        <p:grpSpPr>
          <a:xfrm>
            <a:off x="755576" y="758840"/>
            <a:ext cx="6022582" cy="1569084"/>
            <a:chOff x="750048" y="893650"/>
            <a:chExt cx="6022582" cy="1569084"/>
          </a:xfrm>
        </p:grpSpPr>
        <p:pic>
          <p:nvPicPr>
            <p:cNvPr id="6" name="图形 5" descr="3b333633363737383bc4d0c5aed0a1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048" y="1312761"/>
              <a:ext cx="1102837" cy="833403"/>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2195736" y="893650"/>
                  <a:ext cx="4576894" cy="1569084"/>
                </a:xfrm>
                <a:prstGeom prst="rect">
                  <a:avLst/>
                </a:prstGeom>
                <a:noFill/>
              </p:spPr>
              <p:txBody>
                <a:bodyPr wrap="non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被试</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北京航空航天大学一年级研究生</a:t>
                  </a:r>
                  <a:r>
                    <a:rPr lang="en-US" altLang="zh-CN" sz="1600" dirty="0">
                      <a:latin typeface="Times New Roman" panose="02020603050405020304" pitchFamily="18" charset="0"/>
                      <a:cs typeface="Times New Roman" panose="02020603050405020304" pitchFamily="18" charset="0"/>
                    </a:rPr>
                    <a:t>17</a:t>
                  </a:r>
                  <a:r>
                    <a:rPr lang="zh-CN" altLang="en-US" sz="1600" dirty="0">
                      <a:latin typeface="Times New Roman" panose="02020603050405020304" pitchFamily="18" charset="0"/>
                      <a:cs typeface="Times New Roman" panose="02020603050405020304" pitchFamily="18" charset="0"/>
                    </a:rPr>
                    <a:t>名；</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male-12 / female-5</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Ave-age</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23</a:t>
                  </a:r>
                  <a14:m>
                    <m:oMath xmlns:m="http://schemas.openxmlformats.org/officeDocument/2006/math">
                      <m:r>
                        <a:rPr lang="en-US" altLang="zh-CN" sz="1600" b="0" i="0" smtClean="0">
                          <a:latin typeface="Cambria Math" panose="02040503050406030204" pitchFamily="18" charset="0"/>
                          <a:ea typeface="Cambria Math" panose="02040503050406030204" pitchFamily="18" charset="0"/>
                        </a:rPr>
                        <m:t> </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oMath>
                  </a14:m>
                  <a:r>
                    <a:rPr lang="en-US" altLang="zh-CN" sz="1600" dirty="0">
                      <a:latin typeface="Times New Roman" panose="02020603050405020304" pitchFamily="18" charset="0"/>
                      <a:cs typeface="Times New Roman" panose="02020603050405020304" pitchFamily="18" charset="0"/>
                    </a:rPr>
                    <a:t>1.36</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17</a:t>
                  </a:r>
                  <a:r>
                    <a:rPr lang="zh-CN" altLang="en-US" sz="1600" dirty="0">
                      <a:latin typeface="Times New Roman" panose="02020603050405020304" pitchFamily="18" charset="0"/>
                      <a:cs typeface="Times New Roman" panose="02020603050405020304" pitchFamily="18" charset="0"/>
                    </a:rPr>
                    <a:t>人完成正式实验，</a:t>
                  </a:r>
                  <a:r>
                    <a:rPr lang="en-US" altLang="zh-CN" sz="1600" dirty="0">
                      <a:latin typeface="Times New Roman" panose="02020603050405020304" pitchFamily="18" charset="0"/>
                      <a:cs typeface="Times New Roman" panose="02020603050405020304" pitchFamily="18" charset="0"/>
                    </a:rPr>
                    <a:t>15</a:t>
                  </a:r>
                  <a:r>
                    <a:rPr lang="zh-CN" altLang="en-US" sz="1600" dirty="0">
                      <a:latin typeface="Times New Roman" panose="02020603050405020304" pitchFamily="18" charset="0"/>
                      <a:cs typeface="Times New Roman" panose="02020603050405020304" pitchFamily="18" charset="0"/>
                    </a:rPr>
                    <a:t>人完成事后再认测试；</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195736" y="893650"/>
                  <a:ext cx="4576894" cy="1569084"/>
                </a:xfrm>
                <a:prstGeom prst="rect">
                  <a:avLst/>
                </a:prstGeom>
                <a:blipFill rotWithShape="1">
                  <a:blip r:embed="rId8"/>
                  <a:stretch>
                    <a:fillRect l="-1065" b="-4264"/>
                  </a:stretch>
                </a:blipFill>
              </p:spPr>
              <p:txBody>
                <a:bodyPr/>
                <a:lstStyle/>
                <a:p>
                  <a:r>
                    <a:rPr lang="zh-CN" altLang="en-US">
                      <a:noFill/>
                    </a:rPr>
                    <a:t> </a:t>
                  </a:r>
                  <a:endParaRPr lang="zh-CN" altLang="en-US">
                    <a:noFill/>
                  </a:endParaRPr>
                </a:p>
              </p:txBody>
            </p:sp>
          </mc:Fallback>
        </mc:AlternateContent>
      </p:grpSp>
      <p:grpSp>
        <p:nvGrpSpPr>
          <p:cNvPr id="13" name="组合 12"/>
          <p:cNvGrpSpPr/>
          <p:nvPr/>
        </p:nvGrpSpPr>
        <p:grpSpPr>
          <a:xfrm>
            <a:off x="683568" y="2211710"/>
            <a:ext cx="8098187" cy="1315966"/>
            <a:chOff x="692624" y="2340264"/>
            <a:chExt cx="8098187" cy="1315966"/>
          </a:xfrm>
        </p:grpSpPr>
        <mc:AlternateContent xmlns:mc="http://schemas.openxmlformats.org/markup-compatibility/2006" xmlns:a14="http://schemas.microsoft.com/office/drawing/2010/main">
          <mc:Choice Requires="a14">
            <p:sp>
              <p:nvSpPr>
                <p:cNvPr id="8" name="文本框 7"/>
                <p:cNvSpPr txBox="1"/>
                <p:nvPr/>
              </p:nvSpPr>
              <p:spPr>
                <a:xfrm>
                  <a:off x="2195736" y="2456478"/>
                  <a:ext cx="6595075" cy="1199752"/>
                </a:xfrm>
                <a:prstGeom prst="rect">
                  <a:avLst/>
                </a:prstGeom>
                <a:noFill/>
              </p:spPr>
              <p:txBody>
                <a:bodyPr wrap="non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数据筛选</a:t>
                  </a:r>
                </a:p>
                <a:p>
                  <a:pPr marL="285750" indent="-285750">
                    <a:lnSpc>
                      <a:spcPct val="150000"/>
                    </a:lnSpc>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字母搜索任务的平均正确率为</a:t>
                  </a:r>
                  <a:r>
                    <a:rPr lang="en-US" altLang="zh-CN" sz="1600" dirty="0">
                      <a:latin typeface="Times New Roman" panose="02020603050405020304" pitchFamily="18" charset="0"/>
                      <a:cs typeface="Times New Roman" panose="02020603050405020304" pitchFamily="18" charset="0"/>
                    </a:rPr>
                    <a:t>0.9557</a:t>
                  </a:r>
                  <a:r>
                    <a:rPr lang="en-US" altLang="zh-CN" sz="1600" dirty="0">
                      <a:ea typeface="Cambria Math" panose="02040503050406030204" pitchFamily="18" charset="0"/>
                    </a:rPr>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a:latin typeface="Times New Roman" panose="02020603050405020304" pitchFamily="18" charset="0"/>
                      <a:cs typeface="Times New Roman" panose="02020603050405020304" pitchFamily="18" charset="0"/>
                    </a:rPr>
                    <a:t> 0.396</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剔除搜索正确率低于</a:t>
                  </a:r>
                  <a:r>
                    <a:rPr lang="en-US" altLang="zh-CN" sz="1600" dirty="0">
                      <a:latin typeface="Times New Roman" panose="02020603050405020304" pitchFamily="18" charset="0"/>
                      <a:cs typeface="Times New Roman" panose="02020603050405020304" pitchFamily="18" charset="0"/>
                    </a:rPr>
                    <a:t>80%</a:t>
                  </a:r>
                  <a:r>
                    <a:rPr lang="zh-CN" altLang="en-US" sz="1600" dirty="0">
                      <a:latin typeface="Times New Roman" panose="02020603050405020304" pitchFamily="18" charset="0"/>
                      <a:cs typeface="Times New Roman" panose="02020603050405020304" pitchFamily="18" charset="0"/>
                    </a:rPr>
                    <a:t>的被试</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人；剔除再认测试中规律填答</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人。</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195736" y="2456478"/>
                  <a:ext cx="6595075" cy="1199752"/>
                </a:xfrm>
                <a:prstGeom prst="rect">
                  <a:avLst/>
                </a:prstGeom>
                <a:blipFill rotWithShape="1">
                  <a:blip r:embed="rId9"/>
                  <a:stretch>
                    <a:fillRect l="-832" b="-6091"/>
                  </a:stretch>
                </a:blipFill>
              </p:spPr>
              <p:txBody>
                <a:bodyPr/>
                <a:lstStyle/>
                <a:p>
                  <a:r>
                    <a:rPr lang="zh-CN" altLang="en-US">
                      <a:noFill/>
                    </a:rPr>
                    <a:t> </a:t>
                  </a:r>
                  <a:endParaRPr lang="zh-CN" altLang="en-US">
                    <a:noFill/>
                  </a:endParaRPr>
                </a:p>
              </p:txBody>
            </p:sp>
          </mc:Fallback>
        </mc:AlternateContent>
        <p:pic>
          <p:nvPicPr>
            <p:cNvPr id="9" name="图形 8" descr="3b343639373834333bc8cbd4b1c9b8d1a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2624" y="2340264"/>
              <a:ext cx="1314146" cy="1314146"/>
            </a:xfrm>
            <a:prstGeom prst="rect">
              <a:avLst/>
            </a:prstGeom>
          </p:spPr>
        </p:pic>
      </p:grpSp>
      <p:grpSp>
        <p:nvGrpSpPr>
          <p:cNvPr id="14" name="组合 13"/>
          <p:cNvGrpSpPr/>
          <p:nvPr/>
        </p:nvGrpSpPr>
        <p:grpSpPr>
          <a:xfrm>
            <a:off x="892497" y="3649974"/>
            <a:ext cx="6448237" cy="1199752"/>
            <a:chOff x="892497" y="3649974"/>
            <a:chExt cx="6448237" cy="1199752"/>
          </a:xfrm>
        </p:grpSpPr>
        <p:sp>
          <p:nvSpPr>
            <p:cNvPr id="10" name="文本框 9"/>
            <p:cNvSpPr txBox="1"/>
            <p:nvPr/>
          </p:nvSpPr>
          <p:spPr>
            <a:xfrm>
              <a:off x="2195736" y="3649974"/>
              <a:ext cx="5144998" cy="1199752"/>
            </a:xfrm>
            <a:prstGeom prst="rect">
              <a:avLst/>
            </a:prstGeom>
            <a:noFill/>
          </p:spPr>
          <p:txBody>
            <a:bodyPr wrap="non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Times New Roman" panose="02020603050405020304" charset="0"/>
                </a:rPr>
                <a:t>统计分析</a:t>
              </a:r>
            </a:p>
            <a:p>
              <a:pPr marL="285750" indent="-285750">
                <a:lnSpc>
                  <a:spcPct val="150000"/>
                </a:lnSpc>
                <a:buFont typeface="Wingdings" panose="05000000000000000000" pitchFamily="2" charset="2"/>
                <a:buChar char="ü"/>
              </a:pPr>
              <a:r>
                <a:rPr lang="en-US" altLang="zh-CN" sz="1600" dirty="0">
                  <a:latin typeface="Times New Roman" panose="02020603050405020304" charset="0"/>
                  <a:cs typeface="Times New Roman" panose="02020603050405020304" charset="0"/>
                </a:rPr>
                <a:t>SPSS 25.0 / </a:t>
              </a:r>
              <a:r>
                <a:rPr lang="en-US" altLang="zh-CN" sz="1600" dirty="0" err="1">
                  <a:latin typeface="Times New Roman" panose="02020603050405020304" charset="0"/>
                  <a:cs typeface="Times New Roman" panose="02020603050405020304" charset="0"/>
                </a:rPr>
                <a:t>Matlab</a:t>
              </a:r>
              <a:r>
                <a:rPr lang="en-US" altLang="zh-CN" sz="1600" dirty="0">
                  <a:latin typeface="Times New Roman" panose="02020603050405020304" charset="0"/>
                  <a:cs typeface="Times New Roman" panose="02020603050405020304" charset="0"/>
                </a:rPr>
                <a:t> 2019a / Excel</a:t>
              </a:r>
              <a:r>
                <a:rPr lang="zh-CN" altLang="en-US"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ü"/>
              </a:pPr>
              <a:r>
                <a:rPr lang="zh-CN" altLang="en-US" sz="1600" dirty="0">
                  <a:latin typeface="Times New Roman" panose="02020603050405020304" charset="0"/>
                  <a:cs typeface="Times New Roman" panose="02020603050405020304" charset="0"/>
                </a:rPr>
                <a:t>重复测量方差分析</a:t>
              </a:r>
              <a:r>
                <a:rPr lang="en-US" altLang="zh-CN" sz="1600" dirty="0">
                  <a:latin typeface="Times New Roman" panose="02020603050405020304" charset="0"/>
                  <a:cs typeface="Times New Roman" panose="02020603050405020304" charset="0"/>
                </a:rPr>
                <a:t>(Repeated Measurement ANOVA)</a:t>
              </a:r>
              <a:r>
                <a:rPr lang="zh-CN" altLang="en-US"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p:txBody>
        </p:sp>
        <p:pic>
          <p:nvPicPr>
            <p:cNvPr id="11" name="图形 10" descr="3b333437363733333bcafdbeddcdb3bcc6"/>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2497" y="3845810"/>
              <a:ext cx="914400" cy="914400"/>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240361" cy="589739"/>
            <a:chOff x="542542" y="302771"/>
            <a:chExt cx="2212930" cy="589739"/>
          </a:xfrm>
        </p:grpSpPr>
        <p:cxnSp>
          <p:nvCxnSpPr>
            <p:cNvPr id="3" name="直接连接符 2"/>
            <p:cNvCxnSpPr/>
            <p:nvPr>
              <p:custDataLst>
                <p:tags r:id="rId1"/>
              </p:custDataLst>
            </p:nvPr>
          </p:nvCxnSpPr>
          <p:spPr>
            <a:xfrm>
              <a:off x="921902" y="892510"/>
              <a:ext cx="153851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主效应及交互效应</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1132656" y="656714"/>
              <a:ext cx="11135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Main effects and interaction effects</a:t>
              </a:r>
            </a:p>
          </p:txBody>
        </p:sp>
      </p:grpSp>
      <p:grpSp>
        <p:nvGrpSpPr>
          <p:cNvPr id="11" name="组合 10"/>
          <p:cNvGrpSpPr/>
          <p:nvPr/>
        </p:nvGrpSpPr>
        <p:grpSpPr>
          <a:xfrm>
            <a:off x="395536" y="1507725"/>
            <a:ext cx="3311811" cy="3227074"/>
            <a:chOff x="662995" y="1487927"/>
            <a:chExt cx="3311811" cy="3227074"/>
          </a:xfrm>
        </p:grpSpPr>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95" y="1487927"/>
              <a:ext cx="3311811" cy="3227074"/>
            </a:xfrm>
            <a:prstGeom prst="rect">
              <a:avLst/>
            </a:prstGeom>
          </p:spPr>
        </p:pic>
        <p:sp>
          <p:nvSpPr>
            <p:cNvPr id="10" name="矩形 9"/>
            <p:cNvSpPr/>
            <p:nvPr/>
          </p:nvSpPr>
          <p:spPr>
            <a:xfrm>
              <a:off x="3491880" y="1779662"/>
              <a:ext cx="432048" cy="2880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957130" y="1521154"/>
            <a:ext cx="4793240" cy="1917296"/>
            <a:chOff x="3957130" y="1521154"/>
            <a:chExt cx="4793240" cy="1917296"/>
          </a:xfrm>
        </p:grpSpPr>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7130" y="1521154"/>
              <a:ext cx="4793240" cy="1917296"/>
            </a:xfrm>
            <a:prstGeom prst="rect">
              <a:avLst/>
            </a:prstGeom>
          </p:spPr>
        </p:pic>
        <p:sp>
          <p:nvSpPr>
            <p:cNvPr id="14" name="矩形 13"/>
            <p:cNvSpPr/>
            <p:nvPr/>
          </p:nvSpPr>
          <p:spPr>
            <a:xfrm>
              <a:off x="6372200" y="2065090"/>
              <a:ext cx="504056" cy="1370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43075" y="789045"/>
            <a:ext cx="6197530" cy="458715"/>
          </a:xfrm>
          <a:prstGeom prst="rect">
            <a:avLst/>
          </a:prstGeom>
          <a:noFill/>
        </p:spPr>
        <p:txBody>
          <a:bodyPr wrap="none" rtlCol="0">
            <a:spAutoFit/>
          </a:bodyPr>
          <a:lstStyle/>
          <a:p>
            <a:pPr>
              <a:lnSpc>
                <a:spcPct val="150000"/>
              </a:lnSpc>
            </a:pPr>
            <a:r>
              <a:rPr lang="en-US" altLang="zh-CN" b="1" dirty="0">
                <a:latin typeface="Times New Roman" panose="02020603050405020304" charset="0"/>
                <a:cs typeface="Times New Roman" panose="02020603050405020304" charset="0"/>
              </a:rPr>
              <a:t>3</a:t>
            </a:r>
            <a:r>
              <a:rPr lang="en-US" altLang="zh-CN" sz="1600" dirty="0">
                <a:latin typeface="Times New Roman" panose="02020603050405020304" charset="0"/>
                <a:cs typeface="Times New Roman" panose="02020603050405020304" charset="0"/>
              </a:rPr>
              <a:t>(</a:t>
            </a:r>
            <a:r>
              <a:rPr lang="zh-CN" altLang="en-US" sz="1600" dirty="0">
                <a:latin typeface="Times New Roman" panose="02020603050405020304" charset="0"/>
                <a:cs typeface="Times New Roman" panose="02020603050405020304" charset="0"/>
              </a:rPr>
              <a:t>分心刺激</a:t>
            </a:r>
            <a:r>
              <a:rPr lang="en-US" altLang="zh-CN" sz="1600"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x</a:t>
            </a:r>
            <a:r>
              <a:rPr lang="en-US" altLang="zh-CN" b="1" dirty="0">
                <a:latin typeface="Times New Roman" panose="02020603050405020304" charset="0"/>
                <a:cs typeface="Times New Roman" panose="02020603050405020304" charset="0"/>
              </a:rPr>
              <a:t>2</a:t>
            </a:r>
            <a:r>
              <a:rPr lang="en-US" altLang="zh-CN" sz="1600" dirty="0">
                <a:latin typeface="Times New Roman" panose="02020603050405020304" charset="0"/>
                <a:cs typeface="Times New Roman" panose="02020603050405020304" charset="0"/>
              </a:rPr>
              <a:t>(</a:t>
            </a:r>
            <a:r>
              <a:rPr lang="zh-CN" altLang="en-US" sz="1600" dirty="0">
                <a:latin typeface="Times New Roman" panose="02020603050405020304" charset="0"/>
                <a:cs typeface="Times New Roman" panose="02020603050405020304" charset="0"/>
              </a:rPr>
              <a:t>知觉负荷</a:t>
            </a:r>
            <a:r>
              <a:rPr lang="en-US" altLang="zh-CN" sz="1600"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x</a:t>
            </a:r>
            <a:r>
              <a:rPr lang="en-US" altLang="zh-CN" b="1" dirty="0">
                <a:latin typeface="Times New Roman" panose="02020603050405020304" charset="0"/>
                <a:cs typeface="Times New Roman" panose="02020603050405020304" charset="0"/>
              </a:rPr>
              <a:t>3</a:t>
            </a:r>
            <a:r>
              <a:rPr lang="en-US" altLang="zh-CN" sz="1600" dirty="0">
                <a:latin typeface="Times New Roman" panose="02020603050405020304" charset="0"/>
                <a:cs typeface="Times New Roman" panose="02020603050405020304" charset="0"/>
              </a:rPr>
              <a:t>(</a:t>
            </a:r>
            <a:r>
              <a:rPr lang="zh-CN" altLang="en-US" sz="1600" dirty="0">
                <a:latin typeface="Times New Roman" panose="02020603050405020304" charset="0"/>
                <a:cs typeface="Times New Roman" panose="02020603050405020304" charset="0"/>
              </a:rPr>
              <a:t>间隔时间</a:t>
            </a:r>
            <a:r>
              <a:rPr lang="en-US" altLang="zh-CN" b="1" dirty="0">
                <a:latin typeface="微软雅黑" panose="020B0503020204020204" pitchFamily="34" charset="-122"/>
                <a:ea typeface="微软雅黑" panose="020B0503020204020204" pitchFamily="34" charset="-122"/>
                <a:cs typeface="Times New Roman" panose="02020603050405020304" charset="0"/>
              </a:rPr>
              <a:t>)</a:t>
            </a:r>
            <a:r>
              <a:rPr lang="zh-CN" altLang="en-US" b="1" dirty="0">
                <a:latin typeface="微软雅黑" panose="020B0503020204020204" pitchFamily="34" charset="-122"/>
                <a:ea typeface="微软雅黑" panose="020B0503020204020204" pitchFamily="34" charset="-122"/>
                <a:cs typeface="Times New Roman" panose="02020603050405020304" charset="0"/>
              </a:rPr>
              <a:t>三因素重复测量方差分析</a:t>
            </a:r>
            <a:endParaRPr lang="en-US" altLang="zh-CN" b="1"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240361" cy="589739"/>
            <a:chOff x="542542" y="302771"/>
            <a:chExt cx="2212930" cy="589739"/>
          </a:xfrm>
        </p:grpSpPr>
        <p:cxnSp>
          <p:nvCxnSpPr>
            <p:cNvPr id="3" name="直接连接符 2"/>
            <p:cNvCxnSpPr/>
            <p:nvPr>
              <p:custDataLst>
                <p:tags r:id="rId1"/>
              </p:custDataLst>
            </p:nvPr>
          </p:nvCxnSpPr>
          <p:spPr>
            <a:xfrm>
              <a:off x="921902" y="892510"/>
              <a:ext cx="153851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主效应及交互效应</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1132656" y="656714"/>
              <a:ext cx="11135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Main effects and interaction effects</a:t>
              </a:r>
            </a:p>
          </p:txBody>
        </p:sp>
      </p:grpSp>
      <p:sp>
        <p:nvSpPr>
          <p:cNvPr id="6" name="文本框 5"/>
          <p:cNvSpPr txBox="1"/>
          <p:nvPr/>
        </p:nvSpPr>
        <p:spPr>
          <a:xfrm>
            <a:off x="539552" y="771840"/>
            <a:ext cx="7432035" cy="1619802"/>
          </a:xfrm>
          <a:prstGeom prst="rect">
            <a:avLst/>
          </a:prstGeom>
          <a:noFill/>
        </p:spPr>
        <p:txBody>
          <a:bodyPr wrap="none" rtlCol="0">
            <a:spAutoFit/>
          </a:bodyPr>
          <a:lstStyle/>
          <a:p>
            <a:pPr marL="285750" indent="-285750">
              <a:lnSpc>
                <a:spcPct val="150000"/>
              </a:lnSpc>
              <a:buFont typeface="Wingdings" panose="05000000000000000000" pitchFamily="2" charset="2"/>
              <a:buChar char="p"/>
            </a:pPr>
            <a:r>
              <a:rPr lang="zh-CN" altLang="en-US" dirty="0"/>
              <a:t>知觉负荷</a:t>
            </a:r>
            <a:r>
              <a:rPr lang="en-US" altLang="zh-CN" dirty="0"/>
              <a:t>(PL)</a:t>
            </a:r>
            <a:r>
              <a:rPr lang="zh-CN" altLang="en-US" dirty="0"/>
              <a:t>主效应显著，</a:t>
            </a:r>
            <a:r>
              <a:rPr lang="en-US" altLang="zh-CN" i="1" dirty="0"/>
              <a:t>F</a:t>
            </a:r>
            <a:r>
              <a:rPr lang="en-US" altLang="zh-CN" dirty="0"/>
              <a:t>(1,15)=388.4, </a:t>
            </a:r>
            <a:r>
              <a:rPr lang="en-US" altLang="zh-CN" i="1" dirty="0"/>
              <a:t>p</a:t>
            </a:r>
            <a:r>
              <a:rPr lang="en-US" altLang="zh-CN" dirty="0"/>
              <a:t>&lt;0.001</a:t>
            </a:r>
            <a:r>
              <a:rPr lang="zh-CN" altLang="en-US" b="1" i="0" baseline="30000" dirty="0">
                <a:solidFill>
                  <a:srgbClr val="121212"/>
                </a:solidFill>
                <a:effectLst/>
                <a:latin typeface="-apple-system"/>
              </a:rPr>
              <a:t>* * *</a:t>
            </a:r>
            <a:r>
              <a:rPr lang="zh-CN" altLang="en-US" dirty="0"/>
              <a:t>；</a:t>
            </a:r>
            <a:endParaRPr lang="en-US" altLang="zh-CN" dirty="0"/>
          </a:p>
          <a:p>
            <a:pPr marL="504190" indent="-285750">
              <a:lnSpc>
                <a:spcPct val="150000"/>
              </a:lnSpc>
              <a:buFont typeface="Arial" panose="020B0604020202020204" pitchFamily="34" charset="0"/>
              <a:buChar char="•"/>
            </a:pPr>
            <a:r>
              <a:rPr lang="zh-CN" altLang="en-US" sz="1600" dirty="0"/>
              <a:t>高知觉负荷条件下，被试的</a:t>
            </a:r>
            <a:r>
              <a:rPr lang="en-US" altLang="zh-CN" sz="1600" dirty="0"/>
              <a:t>RT</a:t>
            </a:r>
            <a:r>
              <a:rPr lang="zh-CN" altLang="en-US" sz="1600" dirty="0"/>
              <a:t>显著更高；</a:t>
            </a:r>
            <a:endParaRPr lang="en-US" altLang="zh-CN" sz="1600" dirty="0"/>
          </a:p>
          <a:p>
            <a:pPr marL="285750" indent="-285750">
              <a:lnSpc>
                <a:spcPct val="150000"/>
              </a:lnSpc>
              <a:buFont typeface="Wingdings" panose="05000000000000000000" pitchFamily="2" charset="2"/>
              <a:buChar char="p"/>
            </a:pPr>
            <a:r>
              <a:rPr lang="zh-CN" altLang="en-US" dirty="0"/>
              <a:t>间隔时间</a:t>
            </a:r>
            <a:r>
              <a:rPr lang="en-US" altLang="zh-CN" dirty="0"/>
              <a:t>(ISI)</a:t>
            </a:r>
            <a:r>
              <a:rPr lang="zh-CN" altLang="en-US" dirty="0"/>
              <a:t>主效应显著，</a:t>
            </a:r>
            <a:r>
              <a:rPr lang="en-US" altLang="zh-CN" i="1" dirty="0"/>
              <a:t> F</a:t>
            </a:r>
            <a:r>
              <a:rPr lang="en-US" altLang="zh-CN" dirty="0"/>
              <a:t>(2,30)=6.002, </a:t>
            </a:r>
            <a:r>
              <a:rPr lang="en-US" altLang="zh-CN" i="1" dirty="0"/>
              <a:t>p=</a:t>
            </a:r>
            <a:r>
              <a:rPr lang="en-US" altLang="zh-CN" dirty="0"/>
              <a:t>0.006</a:t>
            </a:r>
            <a:r>
              <a:rPr lang="zh-CN" altLang="en-US" b="1" i="0" baseline="30000" dirty="0">
                <a:solidFill>
                  <a:srgbClr val="121212"/>
                </a:solidFill>
                <a:effectLst/>
                <a:latin typeface="-apple-system"/>
              </a:rPr>
              <a:t> * *</a:t>
            </a:r>
            <a:r>
              <a:rPr lang="zh-CN" altLang="en-US" dirty="0"/>
              <a:t> ；</a:t>
            </a:r>
            <a:endParaRPr lang="en-US" altLang="zh-CN" dirty="0"/>
          </a:p>
          <a:p>
            <a:pPr marL="504190" indent="-285750">
              <a:lnSpc>
                <a:spcPct val="150000"/>
              </a:lnSpc>
              <a:buFont typeface="Arial" panose="020B0604020202020204" pitchFamily="34" charset="0"/>
              <a:buChar char="•"/>
            </a:pPr>
            <a:r>
              <a:rPr lang="zh-CN" altLang="en-US" sz="1600" dirty="0"/>
              <a:t>随着间隔时间的增加，被试的</a:t>
            </a:r>
            <a:r>
              <a:rPr lang="en-US" altLang="zh-CN" sz="1600" dirty="0"/>
              <a:t>RT</a:t>
            </a:r>
            <a:r>
              <a:rPr lang="zh-CN" altLang="en-US" sz="1600" dirty="0"/>
              <a:t>显著降低，但</a:t>
            </a:r>
            <a:r>
              <a:rPr lang="en-US" altLang="zh-CN" sz="1600" dirty="0"/>
              <a:t>1s</a:t>
            </a:r>
            <a:r>
              <a:rPr lang="zh-CN" altLang="en-US" sz="1600" dirty="0"/>
              <a:t>和</a:t>
            </a:r>
            <a:r>
              <a:rPr lang="en-US" altLang="zh-CN" sz="1600" dirty="0"/>
              <a:t>2s</a:t>
            </a:r>
            <a:r>
              <a:rPr lang="zh-CN" altLang="en-US" sz="1600" dirty="0"/>
              <a:t>条件下</a:t>
            </a:r>
            <a:r>
              <a:rPr lang="en-US" altLang="zh-CN" sz="1600" dirty="0"/>
              <a:t>RT</a:t>
            </a:r>
            <a:r>
              <a:rPr lang="zh-CN" altLang="en-US" sz="1600" dirty="0"/>
              <a:t>无显著差异；</a:t>
            </a:r>
            <a:endParaRPr lang="en-US" altLang="zh-CN" sz="1600" dirty="0"/>
          </a:p>
        </p:txBody>
      </p:sp>
      <p:grpSp>
        <p:nvGrpSpPr>
          <p:cNvPr id="11" name="组合 10"/>
          <p:cNvGrpSpPr/>
          <p:nvPr/>
        </p:nvGrpSpPr>
        <p:grpSpPr>
          <a:xfrm>
            <a:off x="3769681" y="2631351"/>
            <a:ext cx="2952328" cy="2532686"/>
            <a:chOff x="3707904" y="2349301"/>
            <a:chExt cx="2943324" cy="2814737"/>
          </a:xfrm>
        </p:grpSpPr>
        <p:graphicFrame>
          <p:nvGraphicFramePr>
            <p:cNvPr id="17" name="图表 16"/>
            <p:cNvGraphicFramePr/>
            <p:nvPr/>
          </p:nvGraphicFramePr>
          <p:xfrm>
            <a:off x="3707904" y="2643758"/>
            <a:ext cx="2943324" cy="2520280"/>
          </p:xfrm>
          <a:graphic>
            <a:graphicData uri="http://schemas.openxmlformats.org/drawingml/2006/chart">
              <c:chart xmlns:c="http://schemas.openxmlformats.org/drawingml/2006/chart" xmlns:r="http://schemas.openxmlformats.org/officeDocument/2006/relationships" r:id="rId5"/>
            </a:graphicData>
          </a:graphic>
        </p:graphicFrame>
        <p:sp>
          <p:nvSpPr>
            <p:cNvPr id="8" name="左大括号 7"/>
            <p:cNvSpPr/>
            <p:nvPr/>
          </p:nvSpPr>
          <p:spPr>
            <a:xfrm rot="5400000">
              <a:off x="5112060" y="2359557"/>
              <a:ext cx="72008"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rot="5400000">
              <a:off x="5472100" y="1857115"/>
              <a:ext cx="72008" cy="144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5380494" y="2349301"/>
              <a:ext cx="278780"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sp>
          <p:nvSpPr>
            <p:cNvPr id="24" name="文本框 23"/>
            <p:cNvSpPr txBox="1"/>
            <p:nvPr/>
          </p:nvSpPr>
          <p:spPr>
            <a:xfrm>
              <a:off x="5008674" y="2506112"/>
              <a:ext cx="278780"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grpSp>
      <p:grpSp>
        <p:nvGrpSpPr>
          <p:cNvPr id="18" name="组合 17"/>
          <p:cNvGrpSpPr/>
          <p:nvPr/>
        </p:nvGrpSpPr>
        <p:grpSpPr>
          <a:xfrm>
            <a:off x="778698" y="2571750"/>
            <a:ext cx="2880320" cy="2495252"/>
            <a:chOff x="778698" y="2571750"/>
            <a:chExt cx="2880320" cy="2495252"/>
          </a:xfrm>
        </p:grpSpPr>
        <p:graphicFrame>
          <p:nvGraphicFramePr>
            <p:cNvPr id="12" name="图表 11"/>
            <p:cNvGraphicFramePr/>
            <p:nvPr/>
          </p:nvGraphicFramePr>
          <p:xfrm>
            <a:off x="778698" y="2645325"/>
            <a:ext cx="2880320" cy="2421677"/>
          </p:xfrm>
          <a:graphic>
            <a:graphicData uri="http://schemas.openxmlformats.org/drawingml/2006/chart">
              <c:chart xmlns:c="http://schemas.openxmlformats.org/drawingml/2006/chart" xmlns:r="http://schemas.openxmlformats.org/officeDocument/2006/relationships" r:id="rId6"/>
            </a:graphicData>
          </a:graphic>
        </p:graphicFrame>
        <p:sp>
          <p:nvSpPr>
            <p:cNvPr id="25" name="文本框 24"/>
            <p:cNvSpPr txBox="1"/>
            <p:nvPr/>
          </p:nvSpPr>
          <p:spPr>
            <a:xfrm>
              <a:off x="2113703" y="2571750"/>
              <a:ext cx="576063"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sp>
          <p:nvSpPr>
            <p:cNvPr id="26" name="左大括号 25"/>
            <p:cNvSpPr/>
            <p:nvPr/>
          </p:nvSpPr>
          <p:spPr>
            <a:xfrm rot="5400000">
              <a:off x="2256966" y="2289178"/>
              <a:ext cx="63960" cy="9657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240361" cy="589739"/>
            <a:chOff x="542542" y="302771"/>
            <a:chExt cx="2212930" cy="589739"/>
          </a:xfrm>
        </p:grpSpPr>
        <p:cxnSp>
          <p:nvCxnSpPr>
            <p:cNvPr id="3" name="直接连接符 2"/>
            <p:cNvCxnSpPr/>
            <p:nvPr>
              <p:custDataLst>
                <p:tags r:id="rId1"/>
              </p:custDataLst>
            </p:nvPr>
          </p:nvCxnSpPr>
          <p:spPr>
            <a:xfrm>
              <a:off x="921902" y="892510"/>
              <a:ext cx="153851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主效应及交互效应</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1132656" y="656714"/>
              <a:ext cx="11135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Main effects and interaction effects</a:t>
              </a:r>
            </a:p>
          </p:txBody>
        </p:sp>
      </p:grpSp>
      <p:sp>
        <p:nvSpPr>
          <p:cNvPr id="6" name="文本框 5"/>
          <p:cNvSpPr txBox="1"/>
          <p:nvPr/>
        </p:nvSpPr>
        <p:spPr>
          <a:xfrm>
            <a:off x="575556" y="789220"/>
            <a:ext cx="7992888" cy="1573636"/>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知觉负荷</a:t>
            </a:r>
            <a:r>
              <a:rPr lang="en-US" altLang="zh-CN" dirty="0"/>
              <a:t>(PL)*</a:t>
            </a:r>
            <a:r>
              <a:rPr lang="zh-CN" altLang="en-US" dirty="0"/>
              <a:t>间隔时间</a:t>
            </a:r>
            <a:r>
              <a:rPr lang="en-US" altLang="zh-CN" dirty="0"/>
              <a:t>(ISI)</a:t>
            </a:r>
            <a:r>
              <a:rPr lang="zh-CN" altLang="en-US" dirty="0"/>
              <a:t>交互作用显著，</a:t>
            </a:r>
            <a:r>
              <a:rPr lang="en-US" altLang="zh-CN" i="1" dirty="0"/>
              <a:t>F</a:t>
            </a:r>
            <a:r>
              <a:rPr lang="en-US" altLang="zh-CN" dirty="0"/>
              <a:t>(2,30)=2.715, </a:t>
            </a:r>
            <a:r>
              <a:rPr lang="en-US" altLang="zh-CN" i="1" dirty="0"/>
              <a:t>p=</a:t>
            </a:r>
            <a:r>
              <a:rPr lang="en-US" altLang="zh-CN" dirty="0"/>
              <a:t>0.082</a:t>
            </a:r>
            <a:r>
              <a:rPr lang="en-US" altLang="zh-CN" sz="1600" dirty="0"/>
              <a:t>(</a:t>
            </a:r>
            <a:r>
              <a:rPr lang="zh-CN" altLang="en-US" sz="1600" dirty="0"/>
              <a:t>边缘显著</a:t>
            </a:r>
            <a:r>
              <a:rPr lang="en-US" altLang="zh-CN" sz="1600" dirty="0"/>
              <a:t>)</a:t>
            </a:r>
            <a:r>
              <a:rPr lang="zh-CN" altLang="en-US" dirty="0"/>
              <a:t>；</a:t>
            </a:r>
            <a:endParaRPr lang="en-US" altLang="zh-CN" dirty="0"/>
          </a:p>
          <a:p>
            <a:pPr marL="504190" indent="-285750">
              <a:lnSpc>
                <a:spcPct val="150000"/>
              </a:lnSpc>
              <a:buFont typeface="Arial" panose="020B0604020202020204" pitchFamily="34" charset="0"/>
              <a:buChar char="•"/>
            </a:pPr>
            <a:r>
              <a:rPr lang="zh-CN" altLang="en-US" sz="1600" dirty="0"/>
              <a:t>进一步简单效应分析显示，</a:t>
            </a:r>
            <a:r>
              <a:rPr lang="en-US" altLang="zh-CN" sz="1600" dirty="0"/>
              <a:t>ISI</a:t>
            </a:r>
            <a:r>
              <a:rPr lang="zh-CN" altLang="en-US" sz="1600" dirty="0"/>
              <a:t>在不同</a:t>
            </a:r>
            <a:r>
              <a:rPr lang="en-US" altLang="zh-CN" sz="1600" dirty="0"/>
              <a:t>PL</a:t>
            </a:r>
            <a:r>
              <a:rPr lang="zh-CN" altLang="en-US" sz="1600" dirty="0"/>
              <a:t>条件下的</a:t>
            </a:r>
            <a:r>
              <a:rPr lang="en-US" altLang="zh-CN" sz="1600" dirty="0"/>
              <a:t>RT</a:t>
            </a:r>
            <a:r>
              <a:rPr lang="zh-CN" altLang="en-US" sz="1600" dirty="0"/>
              <a:t>差异显著；</a:t>
            </a:r>
            <a:endParaRPr lang="en-US" altLang="zh-CN" sz="1600" dirty="0"/>
          </a:p>
          <a:p>
            <a:pPr marL="504190" indent="-285750">
              <a:lnSpc>
                <a:spcPct val="150000"/>
              </a:lnSpc>
              <a:buFont typeface="Arial" panose="020B0604020202020204" pitchFamily="34" charset="0"/>
              <a:buChar char="•"/>
            </a:pPr>
            <a:r>
              <a:rPr lang="zh-CN" altLang="en-US" sz="1600" dirty="0"/>
              <a:t>在</a:t>
            </a:r>
            <a:r>
              <a:rPr lang="en-US" altLang="zh-CN" sz="1600" dirty="0"/>
              <a:t>High-PL</a:t>
            </a:r>
            <a:r>
              <a:rPr lang="zh-CN" altLang="en-US" sz="1600" dirty="0"/>
              <a:t>条件下，</a:t>
            </a:r>
            <a:r>
              <a:rPr lang="en-US" altLang="zh-CN" sz="1600" dirty="0"/>
              <a:t>ISI</a:t>
            </a:r>
            <a:r>
              <a:rPr lang="zh-CN" altLang="en-US" sz="1600" dirty="0"/>
              <a:t>由</a:t>
            </a:r>
            <a:r>
              <a:rPr lang="en-US" altLang="zh-CN" sz="1600" dirty="0"/>
              <a:t>0s</a:t>
            </a:r>
            <a:r>
              <a:rPr lang="zh-CN" altLang="en-US" sz="1600" dirty="0"/>
              <a:t>增至</a:t>
            </a:r>
            <a:r>
              <a:rPr lang="en-US" altLang="zh-CN" sz="1600" dirty="0"/>
              <a:t>1s</a:t>
            </a:r>
            <a:r>
              <a:rPr lang="zh-CN" altLang="en-US" sz="1600" dirty="0"/>
              <a:t>时，</a:t>
            </a:r>
            <a:r>
              <a:rPr lang="en-US" altLang="zh-CN" sz="1600" dirty="0"/>
              <a:t>RT</a:t>
            </a:r>
            <a:r>
              <a:rPr lang="zh-CN" altLang="en-US" sz="1600" dirty="0"/>
              <a:t>下降显著；但</a:t>
            </a:r>
            <a:r>
              <a:rPr lang="en-US" altLang="zh-CN" sz="1600" dirty="0"/>
              <a:t>1s</a:t>
            </a:r>
            <a:r>
              <a:rPr lang="zh-CN" altLang="en-US" sz="1600" dirty="0"/>
              <a:t>与</a:t>
            </a:r>
            <a:r>
              <a:rPr lang="en-US" altLang="zh-CN" sz="1600" dirty="0"/>
              <a:t>2s</a:t>
            </a:r>
            <a:r>
              <a:rPr lang="zh-CN" altLang="en-US" sz="1600" dirty="0"/>
              <a:t>条件下</a:t>
            </a:r>
            <a:r>
              <a:rPr lang="en-US" altLang="zh-CN" sz="1600" dirty="0"/>
              <a:t>RT</a:t>
            </a:r>
            <a:r>
              <a:rPr lang="zh-CN" altLang="en-US" sz="1600" dirty="0"/>
              <a:t>不显著；</a:t>
            </a:r>
            <a:endParaRPr lang="en-US" altLang="zh-CN" sz="1600" dirty="0"/>
          </a:p>
          <a:p>
            <a:pPr marL="504190" indent="-285750">
              <a:lnSpc>
                <a:spcPct val="150000"/>
              </a:lnSpc>
              <a:buFont typeface="Arial" panose="020B0604020202020204" pitchFamily="34" charset="0"/>
              <a:buChar char="•"/>
            </a:pPr>
            <a:r>
              <a:rPr lang="zh-CN" altLang="en-US" sz="1600" dirty="0"/>
              <a:t>在</a:t>
            </a:r>
            <a:r>
              <a:rPr lang="en-US" altLang="zh-CN" sz="1600" dirty="0"/>
              <a:t>Low-PL</a:t>
            </a:r>
            <a:r>
              <a:rPr lang="zh-CN" altLang="en-US" sz="1600" dirty="0"/>
              <a:t>条件下，</a:t>
            </a:r>
            <a:r>
              <a:rPr lang="en-US" altLang="zh-CN" sz="1600" dirty="0"/>
              <a:t>ISI</a:t>
            </a:r>
            <a:r>
              <a:rPr lang="zh-CN" altLang="en-US" sz="1600" dirty="0"/>
              <a:t>各条件间</a:t>
            </a:r>
            <a:r>
              <a:rPr lang="en-US" altLang="zh-CN" sz="1600" dirty="0"/>
              <a:t>RT</a:t>
            </a:r>
            <a:r>
              <a:rPr lang="zh-CN" altLang="en-US" sz="1600" dirty="0"/>
              <a:t>无显著差异。</a:t>
            </a:r>
            <a:endParaRPr lang="en-US" altLang="zh-CN" sz="1600" dirty="0"/>
          </a:p>
        </p:txBody>
      </p:sp>
      <p:grpSp>
        <p:nvGrpSpPr>
          <p:cNvPr id="8" name="组合 7"/>
          <p:cNvGrpSpPr/>
          <p:nvPr/>
        </p:nvGrpSpPr>
        <p:grpSpPr>
          <a:xfrm>
            <a:off x="395536" y="1851670"/>
            <a:ext cx="5328592" cy="3456384"/>
            <a:chOff x="1043608" y="1851670"/>
            <a:chExt cx="5328592" cy="3456384"/>
          </a:xfrm>
        </p:grpSpPr>
        <p:grpSp>
          <p:nvGrpSpPr>
            <p:cNvPr id="9" name="组合 8"/>
            <p:cNvGrpSpPr/>
            <p:nvPr/>
          </p:nvGrpSpPr>
          <p:grpSpPr>
            <a:xfrm>
              <a:off x="1043608" y="1851670"/>
              <a:ext cx="5328592" cy="3456384"/>
              <a:chOff x="1043608" y="2283718"/>
              <a:chExt cx="4860032" cy="2743200"/>
            </a:xfrm>
          </p:grpSpPr>
          <p:graphicFrame>
            <p:nvGraphicFramePr>
              <p:cNvPr id="10" name="图表 9"/>
              <p:cNvGraphicFramePr/>
              <p:nvPr/>
            </p:nvGraphicFramePr>
            <p:xfrm>
              <a:off x="1331640" y="2859782"/>
              <a:ext cx="4572000" cy="795536"/>
            </p:xfrm>
            <a:graphic>
              <a:graphicData uri="http://schemas.openxmlformats.org/drawingml/2006/chart">
                <c:chart xmlns:c="http://schemas.openxmlformats.org/drawingml/2006/chart" xmlns:r="http://schemas.openxmlformats.org/officeDocument/2006/relationships" r:id="rId5"/>
              </a:graphicData>
            </a:graphic>
          </p:graphicFrame>
          <p:cxnSp>
            <p:nvCxnSpPr>
              <p:cNvPr id="11" name="直接连接符 10"/>
              <p:cNvCxnSpPr/>
              <p:nvPr/>
            </p:nvCxnSpPr>
            <p:spPr>
              <a:xfrm>
                <a:off x="1547664" y="3507854"/>
                <a:ext cx="144016" cy="147464"/>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547664" y="3613546"/>
                <a:ext cx="144016" cy="147464"/>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nvGraphicFramePr>
            <p:xfrm>
              <a:off x="1043608" y="2283718"/>
              <a:ext cx="4572000" cy="2743200"/>
            </p:xfrm>
            <a:graphic>
              <a:graphicData uri="http://schemas.openxmlformats.org/drawingml/2006/chart">
                <c:chart xmlns:c="http://schemas.openxmlformats.org/drawingml/2006/chart" xmlns:r="http://schemas.openxmlformats.org/officeDocument/2006/relationships" r:id="rId6"/>
              </a:graphicData>
            </a:graphic>
          </p:graphicFrame>
        </p:grpSp>
        <p:sp>
          <p:nvSpPr>
            <p:cNvPr id="14" name="左大括号 13"/>
            <p:cNvSpPr/>
            <p:nvPr/>
          </p:nvSpPr>
          <p:spPr>
            <a:xfrm rot="5400000">
              <a:off x="2602733" y="2330675"/>
              <a:ext cx="108089" cy="95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2516960" y="2565999"/>
              <a:ext cx="279633" cy="332323"/>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grpSp>
      <p:sp>
        <p:nvSpPr>
          <p:cNvPr id="17" name="文本框 16"/>
          <p:cNvSpPr txBox="1"/>
          <p:nvPr/>
        </p:nvSpPr>
        <p:spPr>
          <a:xfrm>
            <a:off x="4603136" y="3196142"/>
            <a:ext cx="4262705" cy="1158138"/>
          </a:xfrm>
          <a:prstGeom prst="rect">
            <a:avLst/>
          </a:prstGeom>
          <a:noFill/>
        </p:spPr>
        <p:txBody>
          <a:bodyPr wrap="non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讨论</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a:t>High-PL</a:t>
            </a:r>
            <a:r>
              <a:rPr lang="zh-CN" altLang="en-US" sz="1600" dirty="0"/>
              <a:t>：</a:t>
            </a:r>
            <a:r>
              <a:rPr lang="zh-CN" altLang="en-US" sz="1600" b="1" dirty="0">
                <a:latin typeface="微软雅黑" panose="020B0503020204020204" pitchFamily="34" charset="-122"/>
                <a:ea typeface="微软雅黑" panose="020B0503020204020204" pitchFamily="34" charset="-122"/>
              </a:rPr>
              <a:t>启动效应的出现与消散</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负启动</a:t>
            </a:r>
            <a:r>
              <a:rPr lang="zh-CN" altLang="en-US" sz="1600" dirty="0"/>
              <a:t>；</a:t>
            </a:r>
            <a:endParaRPr lang="en-US" altLang="zh-CN" sz="1600" dirty="0"/>
          </a:p>
          <a:p>
            <a:pPr marL="285750" indent="-285750">
              <a:lnSpc>
                <a:spcPct val="150000"/>
              </a:lnSpc>
              <a:buFont typeface="Wingdings" panose="05000000000000000000" pitchFamily="2" charset="2"/>
              <a:buChar char="ü"/>
            </a:pPr>
            <a:r>
              <a:rPr lang="en-US" altLang="zh-CN" sz="1600" dirty="0"/>
              <a:t>Low-PL</a:t>
            </a:r>
            <a:r>
              <a:rPr lang="zh-CN" altLang="en-US" sz="1600" dirty="0"/>
              <a:t>：</a:t>
            </a:r>
            <a:r>
              <a:rPr lang="zh-CN" altLang="en-US" sz="1600" b="1" dirty="0">
                <a:latin typeface="微软雅黑" panose="020B0503020204020204" pitchFamily="34" charset="-122"/>
                <a:ea typeface="微软雅黑" panose="020B0503020204020204" pitchFamily="34" charset="-122"/>
              </a:rPr>
              <a:t>出现启动效应的趋势</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地板效应</a:t>
            </a:r>
            <a:r>
              <a:rPr lang="zh-CN" alt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754411" y="960989"/>
            <a:ext cx="690398"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 Box 42"/>
          <p:cNvSpPr txBox="1">
            <a:spLocks noChangeArrowheads="1"/>
          </p:cNvSpPr>
          <p:nvPr>
            <p:custDataLst>
              <p:tags r:id="rId2"/>
            </p:custDataLst>
          </p:nvPr>
        </p:nvSpPr>
        <p:spPr bwMode="auto">
          <a:xfrm>
            <a:off x="686496" y="285142"/>
            <a:ext cx="1440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目录</a:t>
            </a:r>
          </a:p>
        </p:txBody>
      </p:sp>
      <p:sp>
        <p:nvSpPr>
          <p:cNvPr id="4" name="Text Box 43"/>
          <p:cNvSpPr txBox="1">
            <a:spLocks noChangeArrowheads="1"/>
          </p:cNvSpPr>
          <p:nvPr>
            <p:custDataLst>
              <p:tags r:id="rId3"/>
            </p:custDataLst>
          </p:nvPr>
        </p:nvSpPr>
        <p:spPr bwMode="auto">
          <a:xfrm>
            <a:off x="859506" y="746807"/>
            <a:ext cx="47961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catalog</a:t>
            </a:r>
          </a:p>
        </p:txBody>
      </p:sp>
      <p:sp>
        <p:nvSpPr>
          <p:cNvPr id="6" name="文本框 5"/>
          <p:cNvSpPr txBox="1"/>
          <p:nvPr/>
        </p:nvSpPr>
        <p:spPr>
          <a:xfrm>
            <a:off x="754411" y="1601319"/>
            <a:ext cx="2441694" cy="1418915"/>
          </a:xfrm>
          <a:prstGeom prst="rect">
            <a:avLst/>
          </a:prstGeom>
          <a:noFill/>
        </p:spPr>
        <p:txBody>
          <a:bodyPr wrap="none" rtlCol="0">
            <a:spAutoFit/>
          </a:bodyPr>
          <a:lstStyle/>
          <a:p>
            <a:pPr marL="457200" indent="-457200">
              <a:lnSpc>
                <a:spcPct val="150000"/>
              </a:lnSpc>
              <a:buFont typeface="+mj-lt"/>
              <a:buAutoNum type="arabicPeriod"/>
            </a:pPr>
            <a:r>
              <a:rPr lang="zh-CN" altLang="en-US" sz="2000" dirty="0">
                <a:latin typeface="Times New Roman" panose="02020603050405020304" charset="0"/>
                <a:ea typeface="宋体" panose="02010600030101010101" pitchFamily="2" charset="-122"/>
                <a:cs typeface="Times New Roman" panose="02020603050405020304" charset="0"/>
              </a:rPr>
              <a:t>研究背景与目的</a:t>
            </a:r>
            <a:endParaRPr lang="en-US" altLang="zh-CN" sz="2000" dirty="0">
              <a:latin typeface="Times New Roman" panose="02020603050405020304" charset="0"/>
              <a:ea typeface="宋体" panose="02010600030101010101" pitchFamily="2" charset="-122"/>
              <a:cs typeface="Times New Roman" panose="02020603050405020304" charset="0"/>
            </a:endParaRPr>
          </a:p>
          <a:p>
            <a:pPr marL="457200" indent="-457200">
              <a:lnSpc>
                <a:spcPct val="150000"/>
              </a:lnSpc>
              <a:buFont typeface="+mj-lt"/>
              <a:buAutoNum type="arabicPeriod"/>
            </a:pPr>
            <a:r>
              <a:rPr lang="zh-CN" altLang="en-US" sz="2000" dirty="0">
                <a:latin typeface="Times New Roman" panose="02020603050405020304" charset="0"/>
                <a:ea typeface="宋体" panose="02010600030101010101" pitchFamily="2" charset="-122"/>
                <a:cs typeface="Times New Roman" panose="02020603050405020304" charset="0"/>
              </a:rPr>
              <a:t>实验设计与假设</a:t>
            </a:r>
            <a:endParaRPr lang="en-US" altLang="zh-CN" sz="2000" dirty="0">
              <a:latin typeface="Times New Roman" panose="02020603050405020304" charset="0"/>
              <a:ea typeface="宋体" panose="02010600030101010101" pitchFamily="2" charset="-122"/>
              <a:cs typeface="Times New Roman" panose="02020603050405020304" charset="0"/>
            </a:endParaRPr>
          </a:p>
          <a:p>
            <a:pPr marL="457200" indent="-457200">
              <a:lnSpc>
                <a:spcPct val="150000"/>
              </a:lnSpc>
              <a:buFont typeface="+mj-lt"/>
              <a:buAutoNum type="arabicPeriod"/>
            </a:pPr>
            <a:r>
              <a:rPr lang="zh-CN" altLang="en-US" sz="2000" dirty="0">
                <a:latin typeface="Times New Roman" panose="02020603050405020304" charset="0"/>
                <a:ea typeface="宋体" panose="02010600030101010101" pitchFamily="2" charset="-122"/>
                <a:cs typeface="Times New Roman" panose="02020603050405020304" charset="0"/>
              </a:rPr>
              <a:t>实验结果与展望</a:t>
            </a:r>
            <a:endParaRPr lang="en-US" altLang="zh-CN" sz="2000"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7504" y="178953"/>
            <a:ext cx="3240361" cy="589739"/>
            <a:chOff x="542542" y="302771"/>
            <a:chExt cx="2212930" cy="589739"/>
          </a:xfrm>
        </p:grpSpPr>
        <p:cxnSp>
          <p:nvCxnSpPr>
            <p:cNvPr id="7" name="直接连接符 6"/>
            <p:cNvCxnSpPr/>
            <p:nvPr>
              <p:custDataLst>
                <p:tags r:id="rId1"/>
              </p:custDataLst>
            </p:nvPr>
          </p:nvCxnSpPr>
          <p:spPr>
            <a:xfrm>
              <a:off x="921902" y="892510"/>
              <a:ext cx="153851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主效应及交互效应</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9" name="Text Box 43"/>
            <p:cNvSpPr txBox="1">
              <a:spLocks noChangeArrowheads="1"/>
            </p:cNvSpPr>
            <p:nvPr>
              <p:custDataLst>
                <p:tags r:id="rId3"/>
              </p:custDataLst>
            </p:nvPr>
          </p:nvSpPr>
          <p:spPr bwMode="auto">
            <a:xfrm>
              <a:off x="1132656" y="656714"/>
              <a:ext cx="11135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Main effects and interaction effects</a:t>
              </a:r>
            </a:p>
          </p:txBody>
        </p:sp>
      </p:grpSp>
      <p:sp>
        <p:nvSpPr>
          <p:cNvPr id="10" name="文本框 9"/>
          <p:cNvSpPr txBox="1"/>
          <p:nvPr/>
        </p:nvSpPr>
        <p:spPr>
          <a:xfrm>
            <a:off x="395536" y="748340"/>
            <a:ext cx="3960440" cy="194296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分心刺激</a:t>
            </a:r>
            <a:r>
              <a:rPr lang="en-US" altLang="zh-CN" b="1" dirty="0">
                <a:latin typeface="Times New Roman" panose="02020603050405020304" charset="0"/>
                <a:ea typeface="微软雅黑" panose="020B0503020204020204" pitchFamily="34" charset="-122"/>
                <a:cs typeface="Times New Roman" panose="02020603050405020304" charset="0"/>
              </a:rPr>
              <a:t>(Audio)</a:t>
            </a:r>
            <a:r>
              <a:rPr lang="zh-CN" altLang="en-US" b="1" dirty="0">
                <a:latin typeface="Times New Roman" panose="02020603050405020304" charset="0"/>
                <a:ea typeface="微软雅黑" panose="020B0503020204020204" pitchFamily="34" charset="-122"/>
                <a:cs typeface="Times New Roman" panose="02020603050405020304" charset="0"/>
              </a:rPr>
              <a:t>？</a:t>
            </a:r>
            <a:endParaRPr lang="en-US" altLang="zh-CN" b="1" dirty="0">
              <a:latin typeface="Times New Roman" panose="02020603050405020304" charset="0"/>
              <a:ea typeface="微软雅黑" panose="020B0503020204020204" pitchFamily="34" charset="-122"/>
              <a:cs typeface="Times New Roman" panose="02020603050405020304" charset="0"/>
            </a:endParaRPr>
          </a:p>
          <a:p>
            <a:pPr marL="504190" indent="-285750">
              <a:lnSpc>
                <a:spcPct val="150000"/>
              </a:lnSpc>
              <a:buFont typeface="Arial" panose="020B0604020202020204" pitchFamily="34" charset="0"/>
              <a:buChar char="•"/>
            </a:pPr>
            <a:r>
              <a:rPr lang="en-US" altLang="zh-CN" sz="1600" dirty="0"/>
              <a:t>Audio</a:t>
            </a:r>
            <a:r>
              <a:rPr lang="zh-CN" altLang="en-US" sz="1600" dirty="0"/>
              <a:t>：</a:t>
            </a:r>
            <a:r>
              <a:rPr lang="en-US" altLang="zh-CN" sz="1600" i="1" dirty="0"/>
              <a:t>F</a:t>
            </a:r>
            <a:r>
              <a:rPr lang="en-US" altLang="zh-CN" sz="1600" dirty="0"/>
              <a:t>(2,30)=0.094, </a:t>
            </a:r>
            <a:r>
              <a:rPr lang="en-US" altLang="zh-CN" sz="1600" i="1" dirty="0"/>
              <a:t>p</a:t>
            </a:r>
            <a:r>
              <a:rPr lang="en-US" altLang="zh-CN" sz="1600" dirty="0"/>
              <a:t>=0.910</a:t>
            </a:r>
            <a:r>
              <a:rPr lang="zh-CN" altLang="en-US" sz="1400" dirty="0"/>
              <a:t>；</a:t>
            </a:r>
            <a:endParaRPr lang="en-US" altLang="zh-CN" sz="1400" dirty="0"/>
          </a:p>
          <a:p>
            <a:pPr marL="504190" indent="-285750">
              <a:lnSpc>
                <a:spcPct val="150000"/>
              </a:lnSpc>
              <a:buFont typeface="Arial" panose="020B0604020202020204" pitchFamily="34" charset="0"/>
              <a:buChar char="•"/>
            </a:pPr>
            <a:r>
              <a:rPr lang="en-US" altLang="zh-CN" sz="1600" dirty="0"/>
              <a:t>Audio*ISI</a:t>
            </a:r>
            <a:r>
              <a:rPr lang="zh-CN" altLang="en-US" sz="1600" dirty="0"/>
              <a:t>：</a:t>
            </a:r>
            <a:r>
              <a:rPr lang="en-US" altLang="zh-CN" sz="1600" i="1" dirty="0"/>
              <a:t>F</a:t>
            </a:r>
            <a:r>
              <a:rPr lang="en-US" altLang="zh-CN" sz="1600" dirty="0"/>
              <a:t>(4,60)=1.13, </a:t>
            </a:r>
            <a:r>
              <a:rPr lang="en-US" altLang="zh-CN" sz="1600" i="1" dirty="0"/>
              <a:t>p=</a:t>
            </a:r>
            <a:r>
              <a:rPr lang="en-US" altLang="zh-CN" sz="1600" dirty="0"/>
              <a:t>0.350</a:t>
            </a:r>
            <a:r>
              <a:rPr lang="zh-CN" altLang="en-US" sz="1600" dirty="0"/>
              <a:t>；</a:t>
            </a:r>
            <a:endParaRPr lang="en-US" altLang="zh-CN" sz="1600" dirty="0"/>
          </a:p>
          <a:p>
            <a:pPr marL="504190" indent="-285750">
              <a:lnSpc>
                <a:spcPct val="150000"/>
              </a:lnSpc>
              <a:buFont typeface="Arial" panose="020B0604020202020204" pitchFamily="34" charset="0"/>
              <a:buChar char="•"/>
            </a:pPr>
            <a:r>
              <a:rPr lang="en-US" altLang="zh-CN" sz="1600" dirty="0"/>
              <a:t>Audio*PL</a:t>
            </a:r>
            <a:r>
              <a:rPr lang="zh-CN" altLang="en-US" sz="1600" dirty="0"/>
              <a:t>：</a:t>
            </a:r>
            <a:r>
              <a:rPr lang="en-US" altLang="zh-CN" sz="1600" i="1" dirty="0"/>
              <a:t>F</a:t>
            </a:r>
            <a:r>
              <a:rPr lang="en-US" altLang="zh-CN" sz="1600" dirty="0"/>
              <a:t>(2,30)=0.587, </a:t>
            </a:r>
            <a:r>
              <a:rPr lang="en-US" altLang="zh-CN" sz="1600" i="1" dirty="0"/>
              <a:t>p=</a:t>
            </a:r>
            <a:r>
              <a:rPr lang="en-US" altLang="zh-CN" sz="1600" dirty="0"/>
              <a:t>0.562</a:t>
            </a:r>
            <a:r>
              <a:rPr lang="zh-CN" altLang="en-US" sz="1600" dirty="0"/>
              <a:t>；</a:t>
            </a:r>
            <a:endParaRPr lang="en-US" altLang="zh-CN" sz="1600" dirty="0"/>
          </a:p>
          <a:p>
            <a:pPr marL="504190" indent="-285750">
              <a:lnSpc>
                <a:spcPct val="150000"/>
              </a:lnSpc>
              <a:buFont typeface="Arial" panose="020B0604020202020204" pitchFamily="34" charset="0"/>
              <a:buChar char="•"/>
            </a:pPr>
            <a:r>
              <a:rPr lang="en-US" altLang="zh-CN" sz="1600" dirty="0"/>
              <a:t>Audio*ISI*PL</a:t>
            </a:r>
            <a:r>
              <a:rPr lang="zh-CN" altLang="en-US" sz="1600" dirty="0"/>
              <a:t>：</a:t>
            </a:r>
            <a:r>
              <a:rPr lang="en-US" altLang="zh-CN" sz="1600" i="1" dirty="0"/>
              <a:t>F</a:t>
            </a:r>
            <a:r>
              <a:rPr lang="en-US" altLang="zh-CN" sz="1600" dirty="0"/>
              <a:t>(4,60)=0.75, </a:t>
            </a:r>
            <a:r>
              <a:rPr lang="en-US" altLang="zh-CN" sz="1600" i="1" dirty="0"/>
              <a:t>p=</a:t>
            </a:r>
            <a:r>
              <a:rPr lang="en-US" altLang="zh-CN" sz="1600" dirty="0"/>
              <a:t>0.562</a:t>
            </a:r>
            <a:r>
              <a:rPr lang="zh-CN" altLang="en-US" sz="1600" dirty="0"/>
              <a:t>；</a:t>
            </a:r>
            <a:endParaRPr lang="en-US" altLang="zh-CN" sz="1600" dirty="0"/>
          </a:p>
        </p:txBody>
      </p:sp>
      <p:pic>
        <p:nvPicPr>
          <p:cNvPr id="3" name="图片 2"/>
          <p:cNvPicPr>
            <a:picLocks noChangeAspect="1"/>
          </p:cNvPicPr>
          <p:nvPr/>
        </p:nvPicPr>
        <p:blipFill>
          <a:blip r:embed="rId5"/>
          <a:stretch>
            <a:fillRect/>
          </a:stretch>
        </p:blipFill>
        <p:spPr>
          <a:xfrm>
            <a:off x="4860032" y="1275606"/>
            <a:ext cx="1336040" cy="1240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115639674"/>
              </p:ext>
            </p:extLst>
          </p:nvPr>
        </p:nvGraphicFramePr>
        <p:xfrm>
          <a:off x="179512" y="987574"/>
          <a:ext cx="4248472" cy="3463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图表 2"/>
          <p:cNvGraphicFramePr/>
          <p:nvPr>
            <p:extLst>
              <p:ext uri="{D42A27DB-BD31-4B8C-83A1-F6EECF244321}">
                <p14:modId xmlns:p14="http://schemas.microsoft.com/office/powerpoint/2010/main" val="1281120912"/>
              </p:ext>
            </p:extLst>
          </p:nvPr>
        </p:nvGraphicFramePr>
        <p:xfrm>
          <a:off x="4205151" y="1131590"/>
          <a:ext cx="4572000" cy="2959224"/>
        </p:xfrm>
        <a:graphic>
          <a:graphicData uri="http://schemas.openxmlformats.org/drawingml/2006/chart">
            <c:chart xmlns:c="http://schemas.openxmlformats.org/drawingml/2006/chart" xmlns:r="http://schemas.openxmlformats.org/officeDocument/2006/relationships" r:id="rId6"/>
          </a:graphicData>
        </a:graphic>
      </p:graphicFrame>
      <p:grpSp>
        <p:nvGrpSpPr>
          <p:cNvPr id="4" name="组合 3"/>
          <p:cNvGrpSpPr/>
          <p:nvPr/>
        </p:nvGrpSpPr>
        <p:grpSpPr>
          <a:xfrm>
            <a:off x="107504" y="178953"/>
            <a:ext cx="3240361" cy="589739"/>
            <a:chOff x="542542" y="302771"/>
            <a:chExt cx="2212930" cy="589739"/>
          </a:xfrm>
        </p:grpSpPr>
        <p:cxnSp>
          <p:nvCxnSpPr>
            <p:cNvPr id="5" name="直接连接符 4"/>
            <p:cNvCxnSpPr/>
            <p:nvPr>
              <p:custDataLst>
                <p:tags r:id="rId1"/>
              </p:custDataLst>
            </p:nvPr>
          </p:nvCxnSpPr>
          <p:spPr>
            <a:xfrm>
              <a:off x="921902" y="892510"/>
              <a:ext cx="153851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主效应及交互效应</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7" name="Text Box 43"/>
            <p:cNvSpPr txBox="1">
              <a:spLocks noChangeArrowheads="1"/>
            </p:cNvSpPr>
            <p:nvPr>
              <p:custDataLst>
                <p:tags r:id="rId3"/>
              </p:custDataLst>
            </p:nvPr>
          </p:nvSpPr>
          <p:spPr bwMode="auto">
            <a:xfrm>
              <a:off x="1132656" y="656714"/>
              <a:ext cx="11135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Main effects and interaction effects</a:t>
              </a:r>
            </a:p>
          </p:txBody>
        </p:sp>
      </p:grpSp>
      <p:grpSp>
        <p:nvGrpSpPr>
          <p:cNvPr id="12" name="组合 11"/>
          <p:cNvGrpSpPr/>
          <p:nvPr/>
        </p:nvGrpSpPr>
        <p:grpSpPr>
          <a:xfrm>
            <a:off x="864892" y="2139702"/>
            <a:ext cx="2877711" cy="2574656"/>
            <a:chOff x="864892" y="2427734"/>
            <a:chExt cx="2877711" cy="2574656"/>
          </a:xfrm>
        </p:grpSpPr>
        <p:sp>
          <p:nvSpPr>
            <p:cNvPr id="8" name="矩形 7"/>
            <p:cNvSpPr/>
            <p:nvPr/>
          </p:nvSpPr>
          <p:spPr>
            <a:xfrm>
              <a:off x="1907704" y="2427734"/>
              <a:ext cx="504056" cy="10835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4892" y="4301814"/>
              <a:ext cx="2877711" cy="700576"/>
            </a:xfrm>
            <a:prstGeom prst="rect">
              <a:avLst/>
            </a:prstGeom>
            <a:noFill/>
          </p:spPr>
          <p:txBody>
            <a:bodyPr wrap="non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标准</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无声：启动</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负启动；</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新异刺激：知觉偏好带来的干扰。</a:t>
              </a:r>
            </a:p>
          </p:txBody>
        </p:sp>
      </p:grpSp>
      <p:grpSp>
        <p:nvGrpSpPr>
          <p:cNvPr id="13" name="组合 12"/>
          <p:cNvGrpSpPr/>
          <p:nvPr/>
        </p:nvGrpSpPr>
        <p:grpSpPr>
          <a:xfrm>
            <a:off x="4442353" y="1636908"/>
            <a:ext cx="4246675" cy="3221926"/>
            <a:chOff x="4442353" y="1924940"/>
            <a:chExt cx="4246675" cy="3221926"/>
          </a:xfrm>
        </p:grpSpPr>
        <p:sp>
          <p:nvSpPr>
            <p:cNvPr id="10" name="矩形 9"/>
            <p:cNvSpPr/>
            <p:nvPr/>
          </p:nvSpPr>
          <p:spPr>
            <a:xfrm>
              <a:off x="6137920" y="1924940"/>
              <a:ext cx="504056" cy="15863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442353" y="4241618"/>
              <a:ext cx="4246675" cy="905248"/>
            </a:xfrm>
            <a:prstGeom prst="rect">
              <a:avLst/>
            </a:prstGeom>
            <a:noFill/>
          </p:spPr>
          <p:txBody>
            <a:bodyPr wrap="none" rtlCol="0">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无声条件：</a:t>
              </a:r>
              <a:r>
                <a:rPr lang="en-US" altLang="zh-CN" sz="1400" b="1" dirty="0">
                  <a:latin typeface="微软雅黑" panose="020B0503020204020204" pitchFamily="34" charset="-122"/>
                  <a:ea typeface="微软雅黑" panose="020B0503020204020204" pitchFamily="34" charset="-122"/>
                </a:rPr>
                <a:t>0-1s</a:t>
              </a:r>
              <a:r>
                <a:rPr lang="zh-CN" altLang="en-US" sz="1400" b="1" dirty="0">
                  <a:latin typeface="微软雅黑" panose="020B0503020204020204" pitchFamily="34" charset="-122"/>
                  <a:ea typeface="微软雅黑" panose="020B0503020204020204" pitchFamily="34" charset="-122"/>
                </a:rPr>
                <a:t>启动</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分散效应；</a:t>
              </a:r>
              <a:r>
                <a:rPr lang="en-US" altLang="zh-CN" sz="1400" b="1" dirty="0">
                  <a:latin typeface="微软雅黑" panose="020B0503020204020204" pitchFamily="34" charset="-122"/>
                  <a:ea typeface="微软雅黑" panose="020B0503020204020204" pitchFamily="34" charset="-122"/>
                </a:rPr>
                <a:t>1-2s</a:t>
              </a:r>
              <a:r>
                <a:rPr lang="zh-CN" altLang="en-US" sz="1400" b="1" dirty="0">
                  <a:latin typeface="微软雅黑" panose="020B0503020204020204" pitchFamily="34" charset="-122"/>
                  <a:ea typeface="微软雅黑" panose="020B0503020204020204" pitchFamily="34" charset="-122"/>
                </a:rPr>
                <a:t>内再启动；</a:t>
              </a:r>
              <a:endParaRPr lang="en-US" altLang="zh-CN" sz="1400" b="1" dirty="0">
                <a:latin typeface="微软雅黑" panose="020B0503020204020204" pitchFamily="34" charset="-122"/>
                <a:ea typeface="微软雅黑" panose="020B0503020204020204" pitchFamily="34" charset="-122"/>
              </a:endParaRPr>
            </a:p>
            <a:p>
              <a:pPr>
                <a:lnSpc>
                  <a:spcPct val="130000"/>
                </a:lnSpc>
              </a:pPr>
              <a:r>
                <a:rPr lang="zh-CN" altLang="en-US" sz="1400" b="1" dirty="0">
                  <a:latin typeface="微软雅黑" panose="020B0503020204020204" pitchFamily="34" charset="-122"/>
                  <a:ea typeface="微软雅黑" panose="020B0503020204020204" pitchFamily="34" charset="-122"/>
                </a:rPr>
                <a:t>新异刺激：有声</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新异</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干扰作用；</a:t>
              </a:r>
              <a:r>
                <a:rPr lang="en-US" altLang="zh-CN" sz="1400" b="1" dirty="0">
                  <a:latin typeface="微软雅黑" panose="020B0503020204020204" pitchFamily="34" charset="-122"/>
                  <a:ea typeface="微软雅黑" panose="020B0503020204020204" pitchFamily="34" charset="-122"/>
                </a:rPr>
                <a:t>2s</a:t>
              </a:r>
              <a:r>
                <a:rPr lang="zh-CN" altLang="en-US" sz="1400" b="1" dirty="0">
                  <a:latin typeface="微软雅黑" panose="020B0503020204020204" pitchFamily="34" charset="-122"/>
                  <a:ea typeface="微软雅黑" panose="020B0503020204020204" pitchFamily="34" charset="-122"/>
                </a:rPr>
                <a:t>时警觉作用；</a:t>
              </a:r>
              <a:endParaRPr lang="en-US" altLang="zh-CN" sz="1400" b="1" dirty="0">
                <a:latin typeface="微软雅黑" panose="020B0503020204020204" pitchFamily="34" charset="-122"/>
                <a:ea typeface="微软雅黑" panose="020B0503020204020204" pitchFamily="34" charset="-122"/>
              </a:endParaRPr>
            </a:p>
            <a:p>
              <a:pPr>
                <a:lnSpc>
                  <a:spcPct val="130000"/>
                </a:lnSpc>
              </a:pPr>
              <a:r>
                <a:rPr lang="zh-CN" altLang="en-US" sz="1400" b="1" dirty="0">
                  <a:latin typeface="微软雅黑" panose="020B0503020204020204" pitchFamily="34" charset="-122"/>
                  <a:ea typeface="微软雅黑" panose="020B0503020204020204" pitchFamily="34" charset="-122"/>
                </a:rPr>
                <a:t>标准刺激：有声</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无新异</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警觉与唤醒作用。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8520" y="148972"/>
            <a:ext cx="3240361" cy="589739"/>
            <a:chOff x="542542" y="302771"/>
            <a:chExt cx="2212930" cy="589739"/>
          </a:xfrm>
        </p:grpSpPr>
        <p:cxnSp>
          <p:nvCxnSpPr>
            <p:cNvPr id="3" name="直接连接符 2"/>
            <p:cNvCxnSpPr/>
            <p:nvPr>
              <p:custDataLst>
                <p:tags r:id="rId1"/>
              </p:custDataLst>
            </p:nvPr>
          </p:nvCxnSpPr>
          <p:spPr>
            <a:xfrm>
              <a:off x="935952"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     </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事后再认测试</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p:cNvSpPr txBox="1">
              <a:spLocks noChangeArrowheads="1"/>
            </p:cNvSpPr>
            <p:nvPr>
              <p:custDataLst>
                <p:tags r:id="rId3"/>
              </p:custDataLst>
            </p:nvPr>
          </p:nvSpPr>
          <p:spPr bwMode="auto">
            <a:xfrm>
              <a:off x="1034304" y="677066"/>
              <a:ext cx="973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Hindsight Recertification Test</a:t>
              </a:r>
            </a:p>
          </p:txBody>
        </p:sp>
      </p:grpSp>
      <mc:AlternateContent xmlns:mc="http://schemas.openxmlformats.org/markup-compatibility/2006">
        <mc:Choice xmlns:a14="http://schemas.microsoft.com/office/drawing/2010/main" Requires="a14">
          <p:sp>
            <p:nvSpPr>
              <p:cNvPr id="8" name="文本框 7"/>
              <p:cNvSpPr txBox="1"/>
              <p:nvPr/>
            </p:nvSpPr>
            <p:spPr>
              <a:xfrm>
                <a:off x="431540" y="808701"/>
                <a:ext cx="8280920" cy="1619033"/>
              </a:xfrm>
              <a:prstGeom prst="rect">
                <a:avLst/>
              </a:prstGeom>
              <a:noFill/>
            </p:spPr>
            <p:txBody>
              <a:bodyPr wrap="square">
                <a:spAutoFit/>
              </a:bodyPr>
              <a:lstStyle/>
              <a:p>
                <a:pPr algn="just">
                  <a:lnSpc>
                    <a:spcPct val="150000"/>
                  </a:lnSpc>
                </a:pPr>
                <a:r>
                  <a:rPr lang="en-US" altLang="zh-CN" b="1" dirty="0">
                    <a:latin typeface="微软雅黑" panose="020B0503020204020204" pitchFamily="34" charset="-122"/>
                    <a:ea typeface="微软雅黑" panose="020B0503020204020204" pitchFamily="34" charset="-122"/>
                  </a:rPr>
                  <a:t>Stimuli</a:t>
                </a:r>
                <a:r>
                  <a:rPr lang="en-US" altLang="zh-CN" sz="1600" b="1" dirty="0">
                    <a:latin typeface="微软雅黑" panose="020B0503020204020204" pitchFamily="34" charset="-122"/>
                    <a:ea typeface="微软雅黑" panose="020B0503020204020204" pitchFamily="34" charset="-122"/>
                  </a:rPr>
                  <a:t>(</a:t>
                </a:r>
                <a:r>
                  <a:rPr lang="en-US" altLang="zh-CN" sz="1600" dirty="0"/>
                  <a:t>Novel/Normal/Disturbing</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单因素重复测量方差分析</a:t>
                </a:r>
              </a:p>
              <a:p>
                <a:pPr marL="467995" indent="-285750" algn="just">
                  <a:lnSpc>
                    <a:spcPct val="150000"/>
                  </a:lnSpc>
                  <a:buFont typeface="Arial" panose="020B0604020202020204" pitchFamily="34" charset="0"/>
                  <a:buChar char="•"/>
                </a:pPr>
                <a:r>
                  <a:rPr lang="zh-CN" altLang="en-US" sz="1600" dirty="0"/>
                  <a:t>主效应显著，</a:t>
                </a:r>
                <a:r>
                  <a:rPr lang="en-US" altLang="zh-CN" sz="1600" i="1" dirty="0"/>
                  <a:t>F</a:t>
                </a:r>
                <a:r>
                  <a:rPr lang="en-US" altLang="zh-CN" sz="1600" dirty="0"/>
                  <a:t>(1.23,15.9)=38.262, </a:t>
                </a:r>
                <a:r>
                  <a:rPr lang="en-US" altLang="zh-CN" sz="1600" i="1" dirty="0"/>
                  <a:t>p&lt;</a:t>
                </a:r>
                <a:r>
                  <a:rPr lang="en-US" altLang="zh-CN" sz="1600" dirty="0"/>
                  <a:t>0.001</a:t>
                </a:r>
                <a:r>
                  <a:rPr lang="zh-CN" altLang="en-US" sz="1400" b="1" i="0" baseline="30000" dirty="0">
                    <a:solidFill>
                      <a:srgbClr val="121212"/>
                    </a:solidFill>
                    <a:effectLst/>
                    <a:latin typeface="-apple-system"/>
                  </a:rPr>
                  <a:t> * * * </a:t>
                </a:r>
                <a:r>
                  <a:rPr lang="zh-CN" altLang="en-US" sz="1400" dirty="0"/>
                  <a:t>；</a:t>
                </a:r>
                <a:endParaRPr lang="en-US" altLang="zh-CN" sz="1400" dirty="0"/>
              </a:p>
              <a:p>
                <a:pPr marL="467995" indent="-285750" algn="just">
                  <a:lnSpc>
                    <a:spcPct val="150000"/>
                  </a:lnSpc>
                  <a:buFont typeface="Arial" panose="020B0604020202020204" pitchFamily="34" charset="0"/>
                  <a:buChar char="•"/>
                </a:pPr>
                <a:r>
                  <a:rPr lang="zh-CN" altLang="en-US" sz="1600" dirty="0"/>
                  <a:t>被试对干扰词的再认正确率显著低于新异词</a:t>
                </a:r>
                <a:r>
                  <a:rPr lang="en-US" altLang="zh-CN" sz="1400" dirty="0"/>
                  <a:t>(-0.554</a:t>
                </a:r>
                <a:r>
                  <a:rPr lang="zh-CN" altLang="en-US" sz="1400" b="1" baseline="30000" dirty="0">
                    <a:solidFill>
                      <a:srgbClr val="121212"/>
                    </a:solidFill>
                    <a:latin typeface="-apple-system"/>
                  </a:rPr>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oMath>
                </a14:m>
                <a:r>
                  <a:rPr lang="en-US" altLang="zh-CN" sz="1400" dirty="0"/>
                  <a:t>0.06</a:t>
                </a:r>
                <a:r>
                  <a:rPr lang="en-US" altLang="zh-CN" sz="1600" dirty="0"/>
                  <a:t>)</a:t>
                </a:r>
                <a:r>
                  <a:rPr lang="zh-CN" altLang="en-US" sz="1600" dirty="0"/>
                  <a:t>与标准词</a:t>
                </a:r>
                <a:r>
                  <a:rPr lang="en-US" altLang="zh-CN" sz="1400" dirty="0"/>
                  <a:t>(-0.405</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 </m:t>
                    </m:r>
                  </m:oMath>
                </a14:m>
                <a:r>
                  <a:rPr lang="en-US" altLang="zh-CN" sz="1400" dirty="0"/>
                  <a:t>0.086)</a:t>
                </a:r>
                <a:r>
                  <a:rPr lang="zh-CN" altLang="en-US" sz="1600" dirty="0"/>
                  <a:t>；</a:t>
                </a:r>
                <a:endParaRPr lang="en-US" altLang="zh-CN" sz="1600" dirty="0"/>
              </a:p>
              <a:p>
                <a:pPr marL="467995" indent="-285750" algn="just">
                  <a:lnSpc>
                    <a:spcPct val="150000"/>
                  </a:lnSpc>
                  <a:buFont typeface="Arial" panose="020B0604020202020204" pitchFamily="34" charset="0"/>
                  <a:buChar char="•"/>
                </a:pPr>
                <a:r>
                  <a:rPr lang="zh-CN" altLang="en-US" sz="1600" dirty="0"/>
                  <a:t>被试对新异词的再认正确率显著高于标准词</a:t>
                </a:r>
                <a:r>
                  <a:rPr lang="en-US" altLang="zh-CN" sz="1400" dirty="0"/>
                  <a:t>(0.149</a:t>
                </a:r>
                <a:r>
                  <a:rPr lang="zh-CN" altLang="en-US" sz="1400" b="1" baseline="30000" dirty="0">
                    <a:solidFill>
                      <a:srgbClr val="121212"/>
                    </a:solidFill>
                    <a:latin typeface="-apple-system"/>
                  </a:rPr>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oMath>
                </a14:m>
                <a:r>
                  <a:rPr lang="en-US" altLang="zh-CN" sz="1400" dirty="0"/>
                  <a:t>0.039</a:t>
                </a:r>
                <a:r>
                  <a:rPr lang="en-US" altLang="zh-CN" sz="1600" dirty="0"/>
                  <a:t>)</a:t>
                </a:r>
                <a:r>
                  <a:rPr lang="zh-CN" altLang="en-US" sz="1600" dirty="0"/>
                  <a:t>。</a:t>
                </a:r>
                <a:endParaRPr lang="en-US" altLang="zh-CN" sz="1600" dirty="0"/>
              </a:p>
            </p:txBody>
          </p:sp>
        </mc:Choice>
        <mc:Fallback>
          <p:sp>
            <p:nvSpPr>
              <p:cNvPr id="8" name="文本框 7"/>
              <p:cNvSpPr txBox="1">
                <a:spLocks noRot="1" noChangeAspect="1" noMove="1" noResize="1" noEditPoints="1" noAdjustHandles="1" noChangeArrowheads="1" noChangeShapeType="1" noTextEdit="1"/>
              </p:cNvSpPr>
              <p:nvPr/>
            </p:nvSpPr>
            <p:spPr>
              <a:xfrm>
                <a:off x="431540" y="808701"/>
                <a:ext cx="8280920" cy="1619033"/>
              </a:xfrm>
              <a:prstGeom prst="rect">
                <a:avLst/>
              </a:prstGeom>
              <a:blipFill>
                <a:blip r:embed="rId5"/>
                <a:stretch>
                  <a:fillRect l="-663" b="-1887"/>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37C5F933-091C-4624-A100-AA995D962B9D}"/>
              </a:ext>
            </a:extLst>
          </p:cNvPr>
          <p:cNvGrpSpPr/>
          <p:nvPr/>
        </p:nvGrpSpPr>
        <p:grpSpPr>
          <a:xfrm>
            <a:off x="539552" y="2437374"/>
            <a:ext cx="2520280" cy="2441379"/>
            <a:chOff x="899592" y="2395093"/>
            <a:chExt cx="2520280" cy="2441379"/>
          </a:xfrm>
        </p:grpSpPr>
        <p:graphicFrame>
          <p:nvGraphicFramePr>
            <p:cNvPr id="11" name="图表 10"/>
            <p:cNvGraphicFramePr/>
            <p:nvPr>
              <p:extLst>
                <p:ext uri="{D42A27DB-BD31-4B8C-83A1-F6EECF244321}">
                  <p14:modId xmlns:p14="http://schemas.microsoft.com/office/powerpoint/2010/main" val="1586995825"/>
                </p:ext>
              </p:extLst>
            </p:nvPr>
          </p:nvGraphicFramePr>
          <p:xfrm>
            <a:off x="899592" y="2467742"/>
            <a:ext cx="2520280" cy="2368730"/>
          </p:xfrm>
          <a:graphic>
            <a:graphicData uri="http://schemas.openxmlformats.org/drawingml/2006/chart">
              <c:chart xmlns:c="http://schemas.openxmlformats.org/drawingml/2006/chart" xmlns:r="http://schemas.openxmlformats.org/officeDocument/2006/relationships" r:id="rId6"/>
            </a:graphicData>
          </a:graphic>
        </p:graphicFrame>
        <p:sp>
          <p:nvSpPr>
            <p:cNvPr id="6" name="左大括号 5">
              <a:extLst>
                <a:ext uri="{FF2B5EF4-FFF2-40B4-BE49-F238E27FC236}">
                  <a16:creationId xmlns:a16="http://schemas.microsoft.com/office/drawing/2014/main" id="{4677D497-825E-470A-9E10-A047EE6FD29C}"/>
                </a:ext>
              </a:extLst>
            </p:cNvPr>
            <p:cNvSpPr/>
            <p:nvPr/>
          </p:nvSpPr>
          <p:spPr>
            <a:xfrm rot="5400000">
              <a:off x="2195736" y="2487805"/>
              <a:ext cx="72008"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80FD07B-92DF-4BA9-B517-2751FB9D47C1}"/>
                </a:ext>
              </a:extLst>
            </p:cNvPr>
            <p:cNvSpPr txBox="1"/>
            <p:nvPr/>
          </p:nvSpPr>
          <p:spPr>
            <a:xfrm>
              <a:off x="2068392" y="2525436"/>
              <a:ext cx="379372"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sp>
          <p:nvSpPr>
            <p:cNvPr id="13" name="左大括号 12">
              <a:extLst>
                <a:ext uri="{FF2B5EF4-FFF2-40B4-BE49-F238E27FC236}">
                  <a16:creationId xmlns:a16="http://schemas.microsoft.com/office/drawing/2014/main" id="{6ECC0889-B120-4B4F-B458-82E919612991}"/>
                </a:ext>
              </a:extLst>
            </p:cNvPr>
            <p:cNvSpPr/>
            <p:nvPr/>
          </p:nvSpPr>
          <p:spPr>
            <a:xfrm rot="5400000">
              <a:off x="2359020" y="2215037"/>
              <a:ext cx="72008" cy="7535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a:extLst>
                <a:ext uri="{FF2B5EF4-FFF2-40B4-BE49-F238E27FC236}">
                  <a16:creationId xmlns:a16="http://schemas.microsoft.com/office/drawing/2014/main" id="{43AFD623-CC80-4C3E-82C1-DF97DE6D02D8}"/>
                </a:ext>
              </a:extLst>
            </p:cNvPr>
            <p:cNvSpPr/>
            <p:nvPr/>
          </p:nvSpPr>
          <p:spPr>
            <a:xfrm rot="5400000">
              <a:off x="2557364" y="2792348"/>
              <a:ext cx="72008" cy="3568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6E21D02-FFE9-46FA-B2B1-1E9F3889E012}"/>
                </a:ext>
              </a:extLst>
            </p:cNvPr>
            <p:cNvSpPr txBox="1"/>
            <p:nvPr/>
          </p:nvSpPr>
          <p:spPr>
            <a:xfrm>
              <a:off x="2395024" y="2767796"/>
              <a:ext cx="479111"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sp>
          <p:nvSpPr>
            <p:cNvPr id="16" name="文本框 15">
              <a:extLst>
                <a:ext uri="{FF2B5EF4-FFF2-40B4-BE49-F238E27FC236}">
                  <a16:creationId xmlns:a16="http://schemas.microsoft.com/office/drawing/2014/main" id="{5FDF997D-2485-4600-A6C6-7A040562292F}"/>
                </a:ext>
              </a:extLst>
            </p:cNvPr>
            <p:cNvSpPr txBox="1"/>
            <p:nvPr/>
          </p:nvSpPr>
          <p:spPr>
            <a:xfrm>
              <a:off x="2175379" y="2395093"/>
              <a:ext cx="479111" cy="369332"/>
            </a:xfrm>
            <a:prstGeom prst="rect">
              <a:avLst/>
            </a:prstGeom>
            <a:noFill/>
          </p:spPr>
          <p:txBody>
            <a:bodyPr wrap="square">
              <a:spAutoFit/>
            </a:bodyPr>
            <a:lstStyle/>
            <a:p>
              <a:r>
                <a:rPr lang="zh-CN" altLang="en-US" b="1" i="0" baseline="30000" dirty="0">
                  <a:solidFill>
                    <a:srgbClr val="121212"/>
                  </a:solidFill>
                  <a:effectLst/>
                  <a:latin typeface="-apple-system"/>
                </a:rPr>
                <a:t>***</a:t>
              </a:r>
              <a:endParaRPr lang="zh-CN" altLang="en-US" dirty="0"/>
            </a:p>
          </p:txBody>
        </p:sp>
      </p:grpSp>
      <p:sp>
        <p:nvSpPr>
          <p:cNvPr id="17" name="文本框 16">
            <a:extLst>
              <a:ext uri="{FF2B5EF4-FFF2-40B4-BE49-F238E27FC236}">
                <a16:creationId xmlns:a16="http://schemas.microsoft.com/office/drawing/2014/main" id="{FF266BA1-B866-4A50-9A0B-3E88DC6DC4E4}"/>
              </a:ext>
            </a:extLst>
          </p:cNvPr>
          <p:cNvSpPr txBox="1"/>
          <p:nvPr/>
        </p:nvSpPr>
        <p:spPr>
          <a:xfrm>
            <a:off x="3789882" y="2484707"/>
            <a:ext cx="4966282" cy="1527469"/>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讨论</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600" dirty="0"/>
              <a:t>新异分心刺激对目标任务的影响被</a:t>
            </a:r>
            <a:r>
              <a:rPr lang="zh-CN" altLang="en-US" sz="1600" b="1" dirty="0">
                <a:latin typeface="微软雅黑" panose="020B0503020204020204" pitchFamily="34" charset="-122"/>
                <a:ea typeface="微软雅黑" panose="020B0503020204020204" pitchFamily="34" charset="-122"/>
              </a:rPr>
              <a:t>实验设置所遮蔽</a:t>
            </a:r>
            <a:r>
              <a:rPr lang="zh-CN" altLang="en-US" sz="1600" dirty="0"/>
              <a:t>；</a:t>
            </a:r>
            <a:endParaRPr lang="en-US" altLang="zh-CN" sz="1600" dirty="0"/>
          </a:p>
          <a:p>
            <a:pPr marL="285750" indent="-285750">
              <a:lnSpc>
                <a:spcPct val="150000"/>
              </a:lnSpc>
              <a:buFont typeface="Wingdings" panose="05000000000000000000" pitchFamily="2" charset="2"/>
              <a:buChar char="ü"/>
            </a:pPr>
            <a:r>
              <a:rPr lang="zh-CN" altLang="en-US" sz="1600" b="1" dirty="0">
                <a:latin typeface="微软雅黑" panose="020B0503020204020204" pitchFamily="34" charset="-122"/>
                <a:ea typeface="微软雅黑" panose="020B0503020204020204" pitchFamily="34" charset="-122"/>
              </a:rPr>
              <a:t>健康成人群体可能既能过滤无关新异刺激对任务的影响，又能对新异刺激进行加工</a:t>
            </a:r>
            <a:r>
              <a:rPr lang="zh-CN" altLang="en-US" sz="16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6CBACB9-5A39-4023-B97B-7C31BDBF4417}"/>
              </a:ext>
            </a:extLst>
          </p:cNvPr>
          <p:cNvGrpSpPr/>
          <p:nvPr/>
        </p:nvGrpSpPr>
        <p:grpSpPr>
          <a:xfrm>
            <a:off x="107504" y="178953"/>
            <a:ext cx="3240361" cy="589739"/>
            <a:chOff x="542542" y="302771"/>
            <a:chExt cx="2212930" cy="589739"/>
          </a:xfrm>
        </p:grpSpPr>
        <p:cxnSp>
          <p:nvCxnSpPr>
            <p:cNvPr id="3" name="直接连接符 2">
              <a:extLst>
                <a:ext uri="{FF2B5EF4-FFF2-40B4-BE49-F238E27FC236}">
                  <a16:creationId xmlns:a16="http://schemas.microsoft.com/office/drawing/2014/main" id="{E0515858-48CC-4D79-BF32-61BCEF619A10}"/>
                </a:ext>
              </a:extLst>
            </p:cNvPr>
            <p:cNvCxnSpPr/>
            <p:nvPr>
              <p:custDataLst>
                <p:tags r:id="rId1"/>
              </p:custDataLst>
            </p:nvPr>
          </p:nvCxnSpPr>
          <p:spPr>
            <a:xfrm>
              <a:off x="837599"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a:extLst>
                <a:ext uri="{FF2B5EF4-FFF2-40B4-BE49-F238E27FC236}">
                  <a16:creationId xmlns:a16="http://schemas.microsoft.com/office/drawing/2014/main" id="{8FE8ABF7-417E-42C6-B561-545BB001C759}"/>
                </a:ext>
              </a:extLst>
            </p:cNvPr>
            <p:cNvSpPr txBox="1">
              <a:spLocks noChangeArrowheads="1"/>
            </p:cNvSpPr>
            <p:nvPr>
              <p:custDataLst>
                <p:tags r:id="rId2"/>
              </p:custDataLst>
            </p:nvPr>
          </p:nvSpPr>
          <p:spPr bwMode="auto">
            <a:xfrm>
              <a:off x="542542" y="302771"/>
              <a:ext cx="221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3.3.</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不足与展望</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5" name="Text Box 43">
              <a:extLst>
                <a:ext uri="{FF2B5EF4-FFF2-40B4-BE49-F238E27FC236}">
                  <a16:creationId xmlns:a16="http://schemas.microsoft.com/office/drawing/2014/main" id="{B7094601-35D9-4040-A315-96FDEB742A26}"/>
                </a:ext>
              </a:extLst>
            </p:cNvPr>
            <p:cNvSpPr txBox="1">
              <a:spLocks noChangeArrowheads="1"/>
            </p:cNvSpPr>
            <p:nvPr>
              <p:custDataLst>
                <p:tags r:id="rId3"/>
              </p:custDataLst>
            </p:nvPr>
          </p:nvSpPr>
          <p:spPr bwMode="auto">
            <a:xfrm>
              <a:off x="886775" y="677066"/>
              <a:ext cx="100080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Shortcomings and Perspectives</a:t>
              </a:r>
            </a:p>
          </p:txBody>
        </p:sp>
      </p:grpSp>
      <p:sp>
        <p:nvSpPr>
          <p:cNvPr id="6" name="文本框 5">
            <a:extLst>
              <a:ext uri="{FF2B5EF4-FFF2-40B4-BE49-F238E27FC236}">
                <a16:creationId xmlns:a16="http://schemas.microsoft.com/office/drawing/2014/main" id="{C738284E-7D96-441E-A560-C0FAE1460982}"/>
              </a:ext>
            </a:extLst>
          </p:cNvPr>
          <p:cNvSpPr txBox="1"/>
          <p:nvPr/>
        </p:nvSpPr>
        <p:spPr>
          <a:xfrm>
            <a:off x="3563888" y="1563638"/>
            <a:ext cx="4104456" cy="25355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选取代表性样本样本，扩大样本量；</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出于限制，未控制形容词的词频；</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关于实验任务难度以及</a:t>
            </a:r>
            <a:r>
              <a:rPr lang="en-US" altLang="zh-CN" dirty="0">
                <a:latin typeface="Times New Roman" panose="02020603050405020304" pitchFamily="18" charset="0"/>
                <a:cs typeface="Times New Roman" panose="02020603050405020304" pitchFamily="18" charset="0"/>
              </a:rPr>
              <a:t>ISI</a:t>
            </a:r>
            <a:r>
              <a:rPr lang="zh-CN" altLang="en-US" dirty="0">
                <a:latin typeface="Times New Roman" panose="02020603050405020304" pitchFamily="18" charset="0"/>
                <a:cs typeface="Times New Roman" panose="02020603050405020304" pitchFamily="18" charset="0"/>
              </a:rPr>
              <a:t>的设置是否适用于健康成人被试有待进一步考量；</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a:t>
            </a:r>
          </a:p>
        </p:txBody>
      </p:sp>
      <p:grpSp>
        <p:nvGrpSpPr>
          <p:cNvPr id="7" name="组合 6">
            <a:extLst>
              <a:ext uri="{FF2B5EF4-FFF2-40B4-BE49-F238E27FC236}">
                <a16:creationId xmlns:a16="http://schemas.microsoft.com/office/drawing/2014/main" id="{37F98BC4-356F-4720-9A06-55649CD63D69}"/>
              </a:ext>
            </a:extLst>
          </p:cNvPr>
          <p:cNvGrpSpPr/>
          <p:nvPr/>
        </p:nvGrpSpPr>
        <p:grpSpPr>
          <a:xfrm>
            <a:off x="611559" y="1707654"/>
            <a:ext cx="1909898" cy="1844179"/>
            <a:chOff x="3648366" y="1649661"/>
            <a:chExt cx="1909898" cy="1844179"/>
          </a:xfrm>
        </p:grpSpPr>
        <p:sp>
          <p:nvSpPr>
            <p:cNvPr id="8" name="Freeform: Shape 8">
              <a:extLst>
                <a:ext uri="{FF2B5EF4-FFF2-40B4-BE49-F238E27FC236}">
                  <a16:creationId xmlns:a16="http://schemas.microsoft.com/office/drawing/2014/main" id="{924FBE0E-D946-4D59-A46A-C0BD2801817C}"/>
                </a:ext>
              </a:extLst>
            </p:cNvPr>
            <p:cNvSpPr/>
            <p:nvPr/>
          </p:nvSpPr>
          <p:spPr>
            <a:xfrm>
              <a:off x="3648366" y="2476547"/>
              <a:ext cx="1909898" cy="1017293"/>
            </a:xfrm>
            <a:custGeom>
              <a:avLst/>
              <a:gdLst/>
              <a:ahLst/>
              <a:cxnLst>
                <a:cxn ang="0">
                  <a:pos x="wd2" y="hd2"/>
                </a:cxn>
                <a:cxn ang="5400000">
                  <a:pos x="wd2" y="hd2"/>
                </a:cxn>
                <a:cxn ang="10800000">
                  <a:pos x="wd2" y="hd2"/>
                </a:cxn>
                <a:cxn ang="16200000">
                  <a:pos x="wd2" y="hd2"/>
                </a:cxn>
              </a:cxnLst>
              <a:rect l="0" t="0" r="r" b="b"/>
              <a:pathLst>
                <a:path w="21600" h="21600" extrusionOk="0">
                  <a:moveTo>
                    <a:pt x="21600" y="21387"/>
                  </a:moveTo>
                  <a:lnTo>
                    <a:pt x="60" y="21600"/>
                  </a:lnTo>
                  <a:lnTo>
                    <a:pt x="0" y="213"/>
                  </a:lnTo>
                  <a:lnTo>
                    <a:pt x="21540" y="0"/>
                  </a:lnTo>
                  <a:cubicBezTo>
                    <a:pt x="21540" y="0"/>
                    <a:pt x="21600" y="21387"/>
                    <a:pt x="21600" y="21387"/>
                  </a:cubicBezTo>
                  <a:close/>
                </a:path>
              </a:pathLst>
            </a:custGeom>
            <a:solidFill>
              <a:srgbClr val="85B311"/>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9" name="Freeform: Shape 9">
              <a:extLst>
                <a:ext uri="{FF2B5EF4-FFF2-40B4-BE49-F238E27FC236}">
                  <a16:creationId xmlns:a16="http://schemas.microsoft.com/office/drawing/2014/main" id="{7150B41B-1ABA-4B84-9FDF-AE3DE5509E78}"/>
                </a:ext>
              </a:extLst>
            </p:cNvPr>
            <p:cNvSpPr/>
            <p:nvPr/>
          </p:nvSpPr>
          <p:spPr>
            <a:xfrm>
              <a:off x="3648366" y="1848113"/>
              <a:ext cx="1904592" cy="639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2" y="0"/>
                  </a:lnTo>
                  <a:lnTo>
                    <a:pt x="21600" y="21261"/>
                  </a:lnTo>
                  <a:cubicBezTo>
                    <a:pt x="21600" y="21261"/>
                    <a:pt x="0" y="21600"/>
                    <a:pt x="0" y="21600"/>
                  </a:cubicBezTo>
                  <a:close/>
                </a:path>
              </a:pathLst>
            </a:custGeom>
            <a:solidFill>
              <a:srgbClr val="85B311"/>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10" name="Freeform: Shape 10">
              <a:extLst>
                <a:ext uri="{FF2B5EF4-FFF2-40B4-BE49-F238E27FC236}">
                  <a16:creationId xmlns:a16="http://schemas.microsoft.com/office/drawing/2014/main" id="{CB90D90D-7AE7-4860-85EB-D4CB9E96C2CA}"/>
                </a:ext>
              </a:extLst>
            </p:cNvPr>
            <p:cNvSpPr/>
            <p:nvPr/>
          </p:nvSpPr>
          <p:spPr>
            <a:xfrm>
              <a:off x="3817878" y="1649661"/>
              <a:ext cx="1525777" cy="1333206"/>
            </a:xfrm>
            <a:custGeom>
              <a:avLst/>
              <a:gdLst/>
              <a:ahLst/>
              <a:cxnLst>
                <a:cxn ang="0">
                  <a:pos x="wd2" y="hd2"/>
                </a:cxn>
                <a:cxn ang="5400000">
                  <a:pos x="wd2" y="hd2"/>
                </a:cxn>
                <a:cxn ang="10800000">
                  <a:pos x="wd2" y="hd2"/>
                </a:cxn>
                <a:cxn ang="16200000">
                  <a:pos x="wd2" y="hd2"/>
                </a:cxn>
              </a:cxnLst>
              <a:rect l="0" t="0" r="r" b="b"/>
              <a:pathLst>
                <a:path w="21600" h="21600" extrusionOk="0">
                  <a:moveTo>
                    <a:pt x="11107" y="21600"/>
                  </a:moveTo>
                  <a:lnTo>
                    <a:pt x="21600" y="15163"/>
                  </a:lnTo>
                  <a:lnTo>
                    <a:pt x="21581" y="0"/>
                  </a:lnTo>
                  <a:lnTo>
                    <a:pt x="0" y="0"/>
                  </a:lnTo>
                  <a:lnTo>
                    <a:pt x="31" y="14971"/>
                  </a:lnTo>
                  <a:cubicBezTo>
                    <a:pt x="31" y="14971"/>
                    <a:pt x="11107" y="21600"/>
                    <a:pt x="11107" y="21600"/>
                  </a:cubicBezTo>
                  <a:close/>
                </a:path>
              </a:pathLst>
            </a:custGeom>
            <a:gradFill flip="none" rotWithShape="1">
              <a:gsLst>
                <a:gs pos="11819">
                  <a:srgbClr val="E3E5E7"/>
                </a:gs>
                <a:gs pos="20041">
                  <a:srgbClr val="F1F2F3"/>
                </a:gs>
                <a:gs pos="51899">
                  <a:srgbClr val="FFFFFF"/>
                </a:gs>
              </a:gsLst>
              <a:lin ang="16200000" scaled="0"/>
            </a:gradFill>
            <a:ln w="12700" cap="flat">
              <a:noFill/>
              <a:miter lim="400000"/>
            </a:ln>
            <a:effectLst>
              <a:outerShdw blurRad="203200" dist="48429" dir="5400000" rotWithShape="0">
                <a:srgbClr val="000000"/>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11" name="Freeform: Shape 11">
              <a:extLst>
                <a:ext uri="{FF2B5EF4-FFF2-40B4-BE49-F238E27FC236}">
                  <a16:creationId xmlns:a16="http://schemas.microsoft.com/office/drawing/2014/main" id="{6F45673B-D405-4997-A0E3-4A7A4C261FCD}"/>
                </a:ext>
              </a:extLst>
            </p:cNvPr>
            <p:cNvSpPr/>
            <p:nvPr/>
          </p:nvSpPr>
          <p:spPr>
            <a:xfrm>
              <a:off x="3652501" y="2484816"/>
              <a:ext cx="954951" cy="1007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692"/>
                  </a:lnTo>
                  <a:lnTo>
                    <a:pt x="120" y="21600"/>
                  </a:lnTo>
                  <a:cubicBezTo>
                    <a:pt x="120" y="21600"/>
                    <a:pt x="0" y="0"/>
                    <a:pt x="0" y="0"/>
                  </a:cubicBezTo>
                  <a:close/>
                </a:path>
              </a:pathLst>
            </a:custGeom>
            <a:solidFill>
              <a:srgbClr val="508E53"/>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12" name="Freeform: Shape 12">
              <a:extLst>
                <a:ext uri="{FF2B5EF4-FFF2-40B4-BE49-F238E27FC236}">
                  <a16:creationId xmlns:a16="http://schemas.microsoft.com/office/drawing/2014/main" id="{64CCAE7B-6E23-4596-B736-44F187D060D5}"/>
                </a:ext>
              </a:extLst>
            </p:cNvPr>
            <p:cNvSpPr/>
            <p:nvPr/>
          </p:nvSpPr>
          <p:spPr>
            <a:xfrm>
              <a:off x="4599182" y="2476547"/>
              <a:ext cx="954947" cy="1007252"/>
            </a:xfrm>
            <a:custGeom>
              <a:avLst/>
              <a:gdLst/>
              <a:ahLst/>
              <a:cxnLst>
                <a:cxn ang="0">
                  <a:pos x="wd2" y="hd2"/>
                </a:cxn>
                <a:cxn ang="5400000">
                  <a:pos x="wd2" y="hd2"/>
                </a:cxn>
                <a:cxn ang="10800000">
                  <a:pos x="wd2" y="hd2"/>
                </a:cxn>
                <a:cxn ang="16200000">
                  <a:pos x="wd2" y="hd2"/>
                </a:cxn>
              </a:cxnLst>
              <a:rect l="0" t="0" r="r" b="b"/>
              <a:pathLst>
                <a:path w="21600" h="21600" extrusionOk="0">
                  <a:moveTo>
                    <a:pt x="21480" y="0"/>
                  </a:moveTo>
                  <a:lnTo>
                    <a:pt x="0" y="10908"/>
                  </a:lnTo>
                  <a:lnTo>
                    <a:pt x="21600" y="21600"/>
                  </a:lnTo>
                  <a:cubicBezTo>
                    <a:pt x="21600" y="21600"/>
                    <a:pt x="21480" y="0"/>
                    <a:pt x="21480" y="0"/>
                  </a:cubicBezTo>
                  <a:close/>
                </a:path>
              </a:pathLst>
            </a:custGeom>
            <a:solidFill>
              <a:srgbClr val="69A35B"/>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13" name="Freeform: Shape 13">
              <a:extLst>
                <a:ext uri="{FF2B5EF4-FFF2-40B4-BE49-F238E27FC236}">
                  <a16:creationId xmlns:a16="http://schemas.microsoft.com/office/drawing/2014/main" id="{0976C9BC-B5A0-46A1-AEA6-B25D39907FB2}"/>
                </a:ext>
              </a:extLst>
            </p:cNvPr>
            <p:cNvSpPr/>
            <p:nvPr/>
          </p:nvSpPr>
          <p:spPr>
            <a:xfrm>
              <a:off x="3653673" y="2985188"/>
              <a:ext cx="1904591" cy="508652"/>
            </a:xfrm>
            <a:custGeom>
              <a:avLst/>
              <a:gdLst/>
              <a:ahLst/>
              <a:cxnLst>
                <a:cxn ang="0">
                  <a:pos x="wd2" y="hd2"/>
                </a:cxn>
                <a:cxn ang="5400000">
                  <a:pos x="wd2" y="hd2"/>
                </a:cxn>
                <a:cxn ang="10800000">
                  <a:pos x="wd2" y="hd2"/>
                </a:cxn>
                <a:cxn ang="16200000">
                  <a:pos x="wd2" y="hd2"/>
                </a:cxn>
              </a:cxnLst>
              <a:rect l="0" t="0" r="r" b="b"/>
              <a:pathLst>
                <a:path w="21600" h="21600" extrusionOk="0">
                  <a:moveTo>
                    <a:pt x="10770" y="0"/>
                  </a:moveTo>
                  <a:lnTo>
                    <a:pt x="0" y="21600"/>
                  </a:lnTo>
                  <a:lnTo>
                    <a:pt x="21600" y="21174"/>
                  </a:lnTo>
                  <a:cubicBezTo>
                    <a:pt x="21600" y="21174"/>
                    <a:pt x="10770" y="0"/>
                    <a:pt x="10770" y="0"/>
                  </a:cubicBezTo>
                  <a:close/>
                </a:path>
              </a:pathLst>
            </a:custGeom>
            <a:solidFill>
              <a:srgbClr val="508E53"/>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sp>
          <p:nvSpPr>
            <p:cNvPr id="14" name="Freeform: Shape 14">
              <a:extLst>
                <a:ext uri="{FF2B5EF4-FFF2-40B4-BE49-F238E27FC236}">
                  <a16:creationId xmlns:a16="http://schemas.microsoft.com/office/drawing/2014/main" id="{4DE1FB41-397B-4AE3-838C-6043D61E5730}"/>
                </a:ext>
              </a:extLst>
            </p:cNvPr>
            <p:cNvSpPr/>
            <p:nvPr/>
          </p:nvSpPr>
          <p:spPr>
            <a:xfrm>
              <a:off x="4032933" y="1827438"/>
              <a:ext cx="1136711" cy="785027"/>
            </a:xfrm>
            <a:custGeom>
              <a:avLst/>
              <a:gdLst/>
              <a:ahLst/>
              <a:cxnLst>
                <a:cxn ang="0">
                  <a:pos x="wd2" y="hd2"/>
                </a:cxn>
                <a:cxn ang="5400000">
                  <a:pos x="wd2" y="hd2"/>
                </a:cxn>
                <a:cxn ang="10800000">
                  <a:pos x="wd2" y="hd2"/>
                </a:cxn>
                <a:cxn ang="16200000">
                  <a:pos x="wd2" y="hd2"/>
                </a:cxn>
              </a:cxnLst>
              <a:rect l="0" t="0" r="r" b="b"/>
              <a:pathLst>
                <a:path w="21596" h="21595" extrusionOk="0">
                  <a:moveTo>
                    <a:pt x="20946" y="0"/>
                  </a:moveTo>
                  <a:lnTo>
                    <a:pt x="643" y="156"/>
                  </a:lnTo>
                  <a:cubicBezTo>
                    <a:pt x="286" y="159"/>
                    <a:pt x="-2" y="581"/>
                    <a:pt x="0" y="1098"/>
                  </a:cubicBezTo>
                  <a:cubicBezTo>
                    <a:pt x="2" y="1615"/>
                    <a:pt x="294" y="2036"/>
                    <a:pt x="650" y="2033"/>
                  </a:cubicBezTo>
                  <a:lnTo>
                    <a:pt x="20951" y="1876"/>
                  </a:lnTo>
                  <a:cubicBezTo>
                    <a:pt x="21307" y="1874"/>
                    <a:pt x="21598" y="1451"/>
                    <a:pt x="21596" y="935"/>
                  </a:cubicBezTo>
                  <a:cubicBezTo>
                    <a:pt x="21594" y="418"/>
                    <a:pt x="21302" y="-3"/>
                    <a:pt x="20946" y="0"/>
                  </a:cubicBezTo>
                  <a:close/>
                  <a:moveTo>
                    <a:pt x="20943" y="3867"/>
                  </a:moveTo>
                  <a:lnTo>
                    <a:pt x="643" y="4023"/>
                  </a:lnTo>
                  <a:cubicBezTo>
                    <a:pt x="286" y="4026"/>
                    <a:pt x="-2" y="4448"/>
                    <a:pt x="0" y="4965"/>
                  </a:cubicBezTo>
                  <a:cubicBezTo>
                    <a:pt x="2" y="5481"/>
                    <a:pt x="294" y="5902"/>
                    <a:pt x="650" y="5900"/>
                  </a:cubicBezTo>
                  <a:lnTo>
                    <a:pt x="20951" y="5747"/>
                  </a:lnTo>
                  <a:cubicBezTo>
                    <a:pt x="21307" y="5744"/>
                    <a:pt x="21598" y="5318"/>
                    <a:pt x="21596" y="4801"/>
                  </a:cubicBezTo>
                  <a:cubicBezTo>
                    <a:pt x="21594" y="4285"/>
                    <a:pt x="21300" y="3864"/>
                    <a:pt x="20943" y="3867"/>
                  </a:cubicBezTo>
                  <a:close/>
                  <a:moveTo>
                    <a:pt x="20946" y="7734"/>
                  </a:moveTo>
                  <a:lnTo>
                    <a:pt x="643" y="7890"/>
                  </a:lnTo>
                  <a:cubicBezTo>
                    <a:pt x="286" y="7893"/>
                    <a:pt x="-2" y="8315"/>
                    <a:pt x="0" y="8832"/>
                  </a:cubicBezTo>
                  <a:cubicBezTo>
                    <a:pt x="2" y="9348"/>
                    <a:pt x="294" y="9769"/>
                    <a:pt x="650" y="9766"/>
                  </a:cubicBezTo>
                  <a:lnTo>
                    <a:pt x="20951" y="9610"/>
                  </a:lnTo>
                  <a:cubicBezTo>
                    <a:pt x="21307" y="9608"/>
                    <a:pt x="21598" y="9185"/>
                    <a:pt x="21596" y="8668"/>
                  </a:cubicBezTo>
                  <a:cubicBezTo>
                    <a:pt x="21594" y="8152"/>
                    <a:pt x="21302" y="7731"/>
                    <a:pt x="20946" y="7734"/>
                  </a:cubicBezTo>
                  <a:close/>
                  <a:moveTo>
                    <a:pt x="20943" y="11714"/>
                  </a:moveTo>
                  <a:lnTo>
                    <a:pt x="643" y="11870"/>
                  </a:lnTo>
                  <a:cubicBezTo>
                    <a:pt x="286" y="11873"/>
                    <a:pt x="-2" y="12296"/>
                    <a:pt x="0" y="12812"/>
                  </a:cubicBezTo>
                  <a:cubicBezTo>
                    <a:pt x="2" y="13329"/>
                    <a:pt x="294" y="13749"/>
                    <a:pt x="650" y="13747"/>
                  </a:cubicBezTo>
                  <a:lnTo>
                    <a:pt x="20951" y="13594"/>
                  </a:lnTo>
                  <a:cubicBezTo>
                    <a:pt x="21307" y="13592"/>
                    <a:pt x="21598" y="13166"/>
                    <a:pt x="21596" y="12649"/>
                  </a:cubicBezTo>
                  <a:cubicBezTo>
                    <a:pt x="21594" y="12133"/>
                    <a:pt x="21300" y="11711"/>
                    <a:pt x="20943" y="11714"/>
                  </a:cubicBezTo>
                  <a:close/>
                  <a:moveTo>
                    <a:pt x="20946" y="15581"/>
                  </a:moveTo>
                  <a:lnTo>
                    <a:pt x="643" y="15737"/>
                  </a:lnTo>
                  <a:cubicBezTo>
                    <a:pt x="286" y="15740"/>
                    <a:pt x="-2" y="16163"/>
                    <a:pt x="0" y="16679"/>
                  </a:cubicBezTo>
                  <a:cubicBezTo>
                    <a:pt x="2" y="17196"/>
                    <a:pt x="294" y="17617"/>
                    <a:pt x="650" y="17614"/>
                  </a:cubicBezTo>
                  <a:lnTo>
                    <a:pt x="20951" y="17458"/>
                  </a:lnTo>
                  <a:cubicBezTo>
                    <a:pt x="21307" y="17455"/>
                    <a:pt x="21598" y="17032"/>
                    <a:pt x="21596" y="16516"/>
                  </a:cubicBezTo>
                  <a:cubicBezTo>
                    <a:pt x="21594" y="15999"/>
                    <a:pt x="21302" y="15578"/>
                    <a:pt x="20946" y="15581"/>
                  </a:cubicBezTo>
                  <a:close/>
                  <a:moveTo>
                    <a:pt x="20943" y="19562"/>
                  </a:moveTo>
                  <a:lnTo>
                    <a:pt x="643" y="19718"/>
                  </a:lnTo>
                  <a:cubicBezTo>
                    <a:pt x="286" y="19721"/>
                    <a:pt x="-2" y="20143"/>
                    <a:pt x="0" y="20660"/>
                  </a:cubicBezTo>
                  <a:cubicBezTo>
                    <a:pt x="2" y="21176"/>
                    <a:pt x="294" y="21597"/>
                    <a:pt x="650" y="21594"/>
                  </a:cubicBezTo>
                  <a:lnTo>
                    <a:pt x="20951" y="21442"/>
                  </a:lnTo>
                  <a:cubicBezTo>
                    <a:pt x="21307" y="21439"/>
                    <a:pt x="21598" y="21013"/>
                    <a:pt x="21596" y="20496"/>
                  </a:cubicBezTo>
                  <a:cubicBezTo>
                    <a:pt x="21594" y="19980"/>
                    <a:pt x="21300" y="19559"/>
                    <a:pt x="20943" y="19562"/>
                  </a:cubicBezTo>
                  <a:close/>
                </a:path>
              </a:pathLst>
            </a:custGeom>
            <a:solidFill>
              <a:srgbClr val="D7D7D7"/>
            </a:solidFill>
            <a:ln w="12700" cap="flat">
              <a:noFill/>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defRPr/>
              </a:pPr>
              <a:endParaRPr sz="1350" kern="0">
                <a:solidFill>
                  <a:prstClr val="black"/>
                </a:solidFill>
              </a:endParaRPr>
            </a:p>
          </p:txBody>
        </p:sp>
      </p:grpSp>
    </p:spTree>
    <p:extLst>
      <p:ext uri="{BB962C8B-B14F-4D97-AF65-F5344CB8AC3E}">
        <p14:creationId xmlns:p14="http://schemas.microsoft.com/office/powerpoint/2010/main" val="595392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7"/>
          <a:stretch>
            <a:fillRect/>
          </a:stretch>
        </p:blipFill>
        <p:spPr>
          <a:xfrm>
            <a:off x="1578768" y="1203598"/>
            <a:ext cx="5986463" cy="2814638"/>
          </a:xfrm>
          <a:prstGeom prst="rect">
            <a:avLst/>
          </a:prstGeom>
        </p:spPr>
      </p:pic>
      <p:grpSp>
        <p:nvGrpSpPr>
          <p:cNvPr id="7" name="组合 6">
            <a:extLst>
              <a:ext uri="{FF2B5EF4-FFF2-40B4-BE49-F238E27FC236}">
                <a16:creationId xmlns:a16="http://schemas.microsoft.com/office/drawing/2014/main" id="{F7B055E9-78CF-4DCF-AD95-125C8FA28368}"/>
              </a:ext>
            </a:extLst>
          </p:cNvPr>
          <p:cNvGrpSpPr/>
          <p:nvPr/>
        </p:nvGrpSpPr>
        <p:grpSpPr>
          <a:xfrm>
            <a:off x="301289" y="145186"/>
            <a:ext cx="1676756" cy="601708"/>
            <a:chOff x="444190" y="290802"/>
            <a:chExt cx="1145103" cy="601708"/>
          </a:xfrm>
        </p:grpSpPr>
        <p:cxnSp>
          <p:nvCxnSpPr>
            <p:cNvPr id="8" name="直接连接符 7">
              <a:extLst>
                <a:ext uri="{FF2B5EF4-FFF2-40B4-BE49-F238E27FC236}">
                  <a16:creationId xmlns:a16="http://schemas.microsoft.com/office/drawing/2014/main" id="{30F8520E-53B3-434C-8EE3-7194803CDF93}"/>
                </a:ext>
              </a:extLst>
            </p:cNvPr>
            <p:cNvCxnSpPr/>
            <p:nvPr>
              <p:custDataLst>
                <p:tags r:id="rId2"/>
              </p:custDataLst>
            </p:nvPr>
          </p:nvCxnSpPr>
          <p:spPr>
            <a:xfrm>
              <a:off x="444190"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42">
              <a:extLst>
                <a:ext uri="{FF2B5EF4-FFF2-40B4-BE49-F238E27FC236}">
                  <a16:creationId xmlns:a16="http://schemas.microsoft.com/office/drawing/2014/main" id="{DDD5B217-7E01-4D0F-9301-53207EB44C8D}"/>
                </a:ext>
              </a:extLst>
            </p:cNvPr>
            <p:cNvSpPr txBox="1">
              <a:spLocks noChangeArrowheads="1"/>
            </p:cNvSpPr>
            <p:nvPr>
              <p:custDataLst>
                <p:tags r:id="rId3"/>
              </p:custDataLst>
            </p:nvPr>
          </p:nvSpPr>
          <p:spPr bwMode="auto">
            <a:xfrm>
              <a:off x="516338" y="290802"/>
              <a:ext cx="1000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附件材料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10" name="Text Box 43">
              <a:extLst>
                <a:ext uri="{FF2B5EF4-FFF2-40B4-BE49-F238E27FC236}">
                  <a16:creationId xmlns:a16="http://schemas.microsoft.com/office/drawing/2014/main" id="{61600883-4A1C-473D-9C85-8537EBF8692E}"/>
                </a:ext>
              </a:extLst>
            </p:cNvPr>
            <p:cNvSpPr txBox="1">
              <a:spLocks noChangeArrowheads="1"/>
            </p:cNvSpPr>
            <p:nvPr>
              <p:custDataLst>
                <p:tags r:id="rId4"/>
              </p:custDataLst>
            </p:nvPr>
          </p:nvSpPr>
          <p:spPr bwMode="auto">
            <a:xfrm>
              <a:off x="626924" y="677066"/>
              <a:ext cx="73369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Attachment Materials</a:t>
              </a:r>
            </a:p>
          </p:txBody>
        </p:sp>
      </p:gr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60032" y="1419622"/>
            <a:ext cx="3600400" cy="231409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zh-CN" altLang="en-US" sz="1400" dirty="0">
                <a:latin typeface="Times New Roman" panose="02020603050405020304" charset="0"/>
                <a:cs typeface="Times New Roman" panose="02020603050405020304" charset="0"/>
              </a:rPr>
              <a:t>生理机制的相关研究已经证明新异性的相关概念均能激活相似的</a:t>
            </a:r>
            <a:r>
              <a:rPr lang="en-US" altLang="zh-CN" sz="1400" dirty="0">
                <a:latin typeface="Times New Roman" panose="02020603050405020304" charset="0"/>
                <a:cs typeface="Times New Roman" panose="02020603050405020304" charset="0"/>
              </a:rPr>
              <a:t>ERP</a:t>
            </a:r>
            <a:r>
              <a:rPr lang="zh-CN" altLang="en-US" sz="1400" dirty="0">
                <a:latin typeface="Times New Roman" panose="02020603050405020304" charset="0"/>
                <a:cs typeface="Times New Roman" panose="02020603050405020304" charset="0"/>
              </a:rPr>
              <a:t>成分</a:t>
            </a:r>
            <a:r>
              <a:rPr lang="en-US" altLang="zh-CN" sz="1400" dirty="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如</a:t>
            </a:r>
            <a:r>
              <a:rPr lang="en-US" altLang="zh-CN" sz="1400">
                <a:latin typeface="Times New Roman" panose="02020603050405020304" charset="0"/>
                <a:cs typeface="Times New Roman" panose="02020603050405020304" charset="0"/>
              </a:rPr>
              <a:t>N2b</a:t>
            </a:r>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P3a</a:t>
            </a:r>
            <a:r>
              <a:rPr lang="zh-CN" altLang="en-US" sz="1400" dirty="0">
                <a:latin typeface="Times New Roman" panose="02020603050405020304" charset="0"/>
                <a:cs typeface="Times New Roman" panose="02020603050405020304" charset="0"/>
              </a:rPr>
              <a:t>以及</a:t>
            </a:r>
            <a:r>
              <a:rPr lang="en-US" altLang="zh-CN" sz="1400" dirty="0">
                <a:latin typeface="Times New Roman" panose="02020603050405020304" charset="0"/>
                <a:cs typeface="Times New Roman" panose="02020603050405020304" charset="0"/>
              </a:rPr>
              <a:t>P2</a:t>
            </a:r>
            <a:r>
              <a:rPr lang="zh-CN" altLang="en-US" sz="1400">
                <a:latin typeface="Times New Roman" panose="02020603050405020304" charset="0"/>
                <a:cs typeface="Times New Roman" panose="02020603050405020304" charset="0"/>
              </a:rPr>
              <a:t>等等</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，有着</a:t>
            </a:r>
            <a:r>
              <a:rPr lang="zh-CN" altLang="en-US" sz="1400" dirty="0">
                <a:latin typeface="Times New Roman" panose="02020603050405020304" charset="0"/>
                <a:cs typeface="Times New Roman" panose="02020603050405020304" charset="0"/>
              </a:rPr>
              <a:t>共同的神经基础。</a:t>
            </a:r>
            <a:endParaRPr lang="en-US" altLang="zh-CN" sz="1400" dirty="0">
              <a:latin typeface="Times New Roman" panose="02020603050405020304" charset="0"/>
              <a:cs typeface="Times New Roman" panose="02020603050405020304" charset="0"/>
            </a:endParaRPr>
          </a:p>
          <a:p>
            <a:pPr algn="just">
              <a:lnSpc>
                <a:spcPct val="150000"/>
              </a:lnSpc>
            </a:pPr>
            <a:endParaRPr lang="en-US" altLang="zh-CN" sz="140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ü"/>
            </a:pPr>
            <a:r>
              <a:rPr lang="zh-CN" altLang="en-US" sz="1400" b="1" dirty="0">
                <a:latin typeface="微软雅黑" panose="020B0503020204020204" pitchFamily="34" charset="-122"/>
                <a:ea typeface="微软雅黑" panose="020B0503020204020204" pitchFamily="34" charset="-122"/>
                <a:cs typeface="Times New Roman" panose="02020603050405020304" charset="0"/>
              </a:rPr>
              <a:t>过于注重概念上的定义与区分不仅困难往往也无必要</a:t>
            </a:r>
            <a:r>
              <a:rPr lang="en-US" altLang="zh-CN" sz="1400">
                <a:latin typeface="Times New Roman" panose="02020603050405020304" charset="0"/>
                <a:cs typeface="Times New Roman" panose="02020603050405020304" charset="0"/>
              </a:rPr>
              <a:t>(Schomaker, </a:t>
            </a:r>
            <a:r>
              <a:rPr lang="en-US" altLang="zh-CN" sz="1400" dirty="0">
                <a:latin typeface="Times New Roman" panose="02020603050405020304" charset="0"/>
                <a:cs typeface="Times New Roman" panose="02020603050405020304" charset="0"/>
              </a:rPr>
              <a:t>2015)</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p:txBody>
      </p:sp>
      <p:pic>
        <p:nvPicPr>
          <p:cNvPr id="15" name="图片 14"/>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514927" y="900992"/>
            <a:ext cx="4114830" cy="3495701"/>
          </a:xfrm>
          <a:prstGeom prst="rect">
            <a:avLst/>
          </a:prstGeom>
        </p:spPr>
      </p:pic>
      <p:grpSp>
        <p:nvGrpSpPr>
          <p:cNvPr id="8" name="组合 7">
            <a:extLst>
              <a:ext uri="{FF2B5EF4-FFF2-40B4-BE49-F238E27FC236}">
                <a16:creationId xmlns:a16="http://schemas.microsoft.com/office/drawing/2014/main" id="{74EDAC27-4FE3-477F-93F9-91E02833BD6C}"/>
              </a:ext>
            </a:extLst>
          </p:cNvPr>
          <p:cNvGrpSpPr/>
          <p:nvPr/>
        </p:nvGrpSpPr>
        <p:grpSpPr>
          <a:xfrm>
            <a:off x="301289" y="145186"/>
            <a:ext cx="1676756" cy="601708"/>
            <a:chOff x="444190" y="290802"/>
            <a:chExt cx="1145103" cy="601708"/>
          </a:xfrm>
        </p:grpSpPr>
        <p:cxnSp>
          <p:nvCxnSpPr>
            <p:cNvPr id="9" name="直接连接符 8">
              <a:extLst>
                <a:ext uri="{FF2B5EF4-FFF2-40B4-BE49-F238E27FC236}">
                  <a16:creationId xmlns:a16="http://schemas.microsoft.com/office/drawing/2014/main" id="{AE7031E7-071B-474E-B90F-E58FBB13C53D}"/>
                </a:ext>
              </a:extLst>
            </p:cNvPr>
            <p:cNvCxnSpPr/>
            <p:nvPr>
              <p:custDataLst>
                <p:tags r:id="rId2"/>
              </p:custDataLst>
            </p:nvPr>
          </p:nvCxnSpPr>
          <p:spPr>
            <a:xfrm>
              <a:off x="444190"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2">
              <a:extLst>
                <a:ext uri="{FF2B5EF4-FFF2-40B4-BE49-F238E27FC236}">
                  <a16:creationId xmlns:a16="http://schemas.microsoft.com/office/drawing/2014/main" id="{805BE855-C315-4864-AB59-8018C854E921}"/>
                </a:ext>
              </a:extLst>
            </p:cNvPr>
            <p:cNvSpPr txBox="1">
              <a:spLocks noChangeArrowheads="1"/>
            </p:cNvSpPr>
            <p:nvPr>
              <p:custDataLst>
                <p:tags r:id="rId3"/>
              </p:custDataLst>
            </p:nvPr>
          </p:nvSpPr>
          <p:spPr bwMode="auto">
            <a:xfrm>
              <a:off x="516338" y="290802"/>
              <a:ext cx="1000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附件材料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16" name="Text Box 43">
              <a:extLst>
                <a:ext uri="{FF2B5EF4-FFF2-40B4-BE49-F238E27FC236}">
                  <a16:creationId xmlns:a16="http://schemas.microsoft.com/office/drawing/2014/main" id="{DCC7E3ED-610E-4931-A554-193E61BBB2CC}"/>
                </a:ext>
              </a:extLst>
            </p:cNvPr>
            <p:cNvSpPr txBox="1">
              <a:spLocks noChangeArrowheads="1"/>
            </p:cNvSpPr>
            <p:nvPr>
              <p:custDataLst>
                <p:tags r:id="rId4"/>
              </p:custDataLst>
            </p:nvPr>
          </p:nvSpPr>
          <p:spPr bwMode="auto">
            <a:xfrm>
              <a:off x="626924" y="677066"/>
              <a:ext cx="73369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Attachment Materials</a:t>
              </a: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772B265-02F2-43B6-BCB3-301D6B4D3451}"/>
              </a:ext>
            </a:extLst>
          </p:cNvPr>
          <p:cNvGrpSpPr/>
          <p:nvPr/>
        </p:nvGrpSpPr>
        <p:grpSpPr>
          <a:xfrm>
            <a:off x="332164" y="1813007"/>
            <a:ext cx="3847128" cy="2339593"/>
            <a:chOff x="905782" y="1338321"/>
            <a:chExt cx="3847128" cy="2339593"/>
          </a:xfrm>
        </p:grpSpPr>
        <p:grpSp>
          <p:nvGrpSpPr>
            <p:cNvPr id="8" name="组合 7">
              <a:extLst>
                <a:ext uri="{FF2B5EF4-FFF2-40B4-BE49-F238E27FC236}">
                  <a16:creationId xmlns:a16="http://schemas.microsoft.com/office/drawing/2014/main" id="{72778746-2009-4DF7-B52B-1A90B488BE21}"/>
                </a:ext>
              </a:extLst>
            </p:cNvPr>
            <p:cNvGrpSpPr/>
            <p:nvPr/>
          </p:nvGrpSpPr>
          <p:grpSpPr>
            <a:xfrm>
              <a:off x="1115616" y="1707654"/>
              <a:ext cx="2808312" cy="1970260"/>
              <a:chOff x="1115616" y="1707654"/>
              <a:chExt cx="2808312" cy="1970260"/>
            </a:xfrm>
          </p:grpSpPr>
          <p:grpSp>
            <p:nvGrpSpPr>
              <p:cNvPr id="20" name="组合 19">
                <a:extLst>
                  <a:ext uri="{FF2B5EF4-FFF2-40B4-BE49-F238E27FC236}">
                    <a16:creationId xmlns:a16="http://schemas.microsoft.com/office/drawing/2014/main" id="{1AEE1E0E-0A7F-4F36-B1D3-3334F3272A5F}"/>
                  </a:ext>
                </a:extLst>
              </p:cNvPr>
              <p:cNvGrpSpPr/>
              <p:nvPr/>
            </p:nvGrpSpPr>
            <p:grpSpPr>
              <a:xfrm>
                <a:off x="1115616" y="1707654"/>
                <a:ext cx="2808312" cy="1656184"/>
                <a:chOff x="1475656" y="1707654"/>
                <a:chExt cx="2808312" cy="1656184"/>
              </a:xfrm>
            </p:grpSpPr>
            <p:cxnSp>
              <p:nvCxnSpPr>
                <p:cNvPr id="24" name="直接箭头连接符 23">
                  <a:extLst>
                    <a:ext uri="{FF2B5EF4-FFF2-40B4-BE49-F238E27FC236}">
                      <a16:creationId xmlns:a16="http://schemas.microsoft.com/office/drawing/2014/main" id="{8B612B4A-654F-4CCE-9C0C-BBEE0D3DA4BA}"/>
                    </a:ext>
                  </a:extLst>
                </p:cNvPr>
                <p:cNvCxnSpPr/>
                <p:nvPr/>
              </p:nvCxnSpPr>
              <p:spPr>
                <a:xfrm>
                  <a:off x="1475656" y="3363838"/>
                  <a:ext cx="280831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CF95324-03DE-4F36-837F-EDE1CF9DB4A9}"/>
                    </a:ext>
                  </a:extLst>
                </p:cNvPr>
                <p:cNvCxnSpPr/>
                <p:nvPr/>
              </p:nvCxnSpPr>
              <p:spPr>
                <a:xfrm flipV="1">
                  <a:off x="1484019" y="1707654"/>
                  <a:ext cx="0" cy="1656184"/>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7D9D57C7-9A72-461B-A5CA-AD21B8C3B257}"/>
                  </a:ext>
                </a:extLst>
              </p:cNvPr>
              <p:cNvSpPr txBox="1"/>
              <p:nvPr/>
            </p:nvSpPr>
            <p:spPr>
              <a:xfrm>
                <a:off x="1403648" y="330858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3A1542DB-333A-40E6-A5ED-CA6DEB64DF42}"/>
                  </a:ext>
                </a:extLst>
              </p:cNvPr>
              <p:cNvSpPr txBox="1"/>
              <p:nvPr/>
            </p:nvSpPr>
            <p:spPr>
              <a:xfrm>
                <a:off x="2339752" y="330858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a:extLst>
                  <a:ext uri="{FF2B5EF4-FFF2-40B4-BE49-F238E27FC236}">
                    <a16:creationId xmlns:a16="http://schemas.microsoft.com/office/drawing/2014/main" id="{9B9DD085-B1B4-4E75-A4CB-3D1E8901A1D5}"/>
                  </a:ext>
                </a:extLst>
              </p:cNvPr>
              <p:cNvSpPr txBox="1"/>
              <p:nvPr/>
            </p:nvSpPr>
            <p:spPr>
              <a:xfrm>
                <a:off x="3275856" y="3308582"/>
                <a:ext cx="301686" cy="369332"/>
              </a:xfrm>
              <a:prstGeom prst="rect">
                <a:avLst/>
              </a:prstGeom>
              <a:noFill/>
            </p:spPr>
            <p:txBody>
              <a:bodyPr wrap="none" rtlCol="0">
                <a:spAutoFit/>
              </a:bodyPr>
              <a:lstStyle/>
              <a:p>
                <a:r>
                  <a:rPr lang="en-US" altLang="zh-CN" dirty="0"/>
                  <a:t>2</a:t>
                </a:r>
                <a:endParaRPr lang="zh-CN" altLang="en-US" dirty="0"/>
              </a:p>
            </p:txBody>
          </p:sp>
        </p:grpSp>
        <p:sp>
          <p:nvSpPr>
            <p:cNvPr id="9" name="文本框 8">
              <a:extLst>
                <a:ext uri="{FF2B5EF4-FFF2-40B4-BE49-F238E27FC236}">
                  <a16:creationId xmlns:a16="http://schemas.microsoft.com/office/drawing/2014/main" id="{1C832B6D-661E-4896-A701-F17C77A17345}"/>
                </a:ext>
              </a:extLst>
            </p:cNvPr>
            <p:cNvSpPr txBox="1"/>
            <p:nvPr/>
          </p:nvSpPr>
          <p:spPr>
            <a:xfrm>
              <a:off x="905782" y="1338321"/>
              <a:ext cx="419667" cy="369332"/>
            </a:xfrm>
            <a:prstGeom prst="rect">
              <a:avLst/>
            </a:prstGeom>
            <a:noFill/>
          </p:spPr>
          <p:txBody>
            <a:bodyPr wrap="none" rtlCol="0">
              <a:spAutoFit/>
            </a:bodyPr>
            <a:lstStyle/>
            <a:p>
              <a:r>
                <a:rPr lang="en-US" altLang="zh-CN" dirty="0"/>
                <a:t>RT</a:t>
              </a:r>
              <a:endParaRPr lang="zh-CN" altLang="en-US" dirty="0"/>
            </a:p>
          </p:txBody>
        </p:sp>
        <p:sp>
          <p:nvSpPr>
            <p:cNvPr id="10" name="文本框 9">
              <a:extLst>
                <a:ext uri="{FF2B5EF4-FFF2-40B4-BE49-F238E27FC236}">
                  <a16:creationId xmlns:a16="http://schemas.microsoft.com/office/drawing/2014/main" id="{187ADCB1-5FBD-4247-93FE-6943E2045BC3}"/>
                </a:ext>
              </a:extLst>
            </p:cNvPr>
            <p:cNvSpPr txBox="1"/>
            <p:nvPr/>
          </p:nvSpPr>
          <p:spPr>
            <a:xfrm>
              <a:off x="3923928" y="3179172"/>
              <a:ext cx="405880" cy="369332"/>
            </a:xfrm>
            <a:prstGeom prst="rect">
              <a:avLst/>
            </a:prstGeom>
            <a:noFill/>
          </p:spPr>
          <p:txBody>
            <a:bodyPr wrap="none" rtlCol="0">
              <a:spAutoFit/>
            </a:bodyPr>
            <a:lstStyle/>
            <a:p>
              <a:r>
                <a:rPr lang="en-US" altLang="zh-CN" dirty="0"/>
                <a:t>ISI</a:t>
              </a:r>
              <a:endParaRPr lang="zh-CN" altLang="en-US" dirty="0"/>
            </a:p>
          </p:txBody>
        </p:sp>
        <p:grpSp>
          <p:nvGrpSpPr>
            <p:cNvPr id="11" name="组合 10">
              <a:extLst>
                <a:ext uri="{FF2B5EF4-FFF2-40B4-BE49-F238E27FC236}">
                  <a16:creationId xmlns:a16="http://schemas.microsoft.com/office/drawing/2014/main" id="{4935A599-4C90-4F95-9DC7-6C616155D228}"/>
                </a:ext>
              </a:extLst>
            </p:cNvPr>
            <p:cNvGrpSpPr/>
            <p:nvPr/>
          </p:nvGrpSpPr>
          <p:grpSpPr>
            <a:xfrm>
              <a:off x="1554491" y="2495185"/>
              <a:ext cx="1872208" cy="427133"/>
              <a:chOff x="1554491" y="2495185"/>
              <a:chExt cx="1872208" cy="427133"/>
            </a:xfrm>
          </p:grpSpPr>
          <p:cxnSp>
            <p:nvCxnSpPr>
              <p:cNvPr id="18" name="直接连接符 17">
                <a:extLst>
                  <a:ext uri="{FF2B5EF4-FFF2-40B4-BE49-F238E27FC236}">
                    <a16:creationId xmlns:a16="http://schemas.microsoft.com/office/drawing/2014/main" id="{4D0E60D2-8D10-472B-B835-7C07A9DE8873}"/>
                  </a:ext>
                </a:extLst>
              </p:cNvPr>
              <p:cNvCxnSpPr/>
              <p:nvPr/>
            </p:nvCxnSpPr>
            <p:spPr>
              <a:xfrm>
                <a:off x="1554491" y="2495185"/>
                <a:ext cx="936104" cy="427133"/>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D845DA8-2F74-4D20-B766-061B35E2A34D}"/>
                  </a:ext>
                </a:extLst>
              </p:cNvPr>
              <p:cNvCxnSpPr/>
              <p:nvPr/>
            </p:nvCxnSpPr>
            <p:spPr>
              <a:xfrm flipV="1">
                <a:off x="2490595" y="2741810"/>
                <a:ext cx="936104" cy="180508"/>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a:extLst>
                <a:ext uri="{FF2B5EF4-FFF2-40B4-BE49-F238E27FC236}">
                  <a16:creationId xmlns:a16="http://schemas.microsoft.com/office/drawing/2014/main" id="{5BB991C3-2639-45F2-B258-87258FB9CDB3}"/>
                </a:ext>
              </a:extLst>
            </p:cNvPr>
            <p:cNvCxnSpPr/>
            <p:nvPr/>
          </p:nvCxnSpPr>
          <p:spPr>
            <a:xfrm>
              <a:off x="1554491" y="2412145"/>
              <a:ext cx="936104" cy="24264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CF45B36-E8D0-44AD-A594-2BC456319AF3}"/>
                </a:ext>
              </a:extLst>
            </p:cNvPr>
            <p:cNvCxnSpPr/>
            <p:nvPr/>
          </p:nvCxnSpPr>
          <p:spPr>
            <a:xfrm flipV="1">
              <a:off x="2490595" y="2387085"/>
              <a:ext cx="936104" cy="267706"/>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9FEE1B9-2684-4CFF-886A-5113A3BF031E}"/>
                </a:ext>
              </a:extLst>
            </p:cNvPr>
            <p:cNvCxnSpPr/>
            <p:nvPr/>
          </p:nvCxnSpPr>
          <p:spPr>
            <a:xfrm>
              <a:off x="1569189" y="2315166"/>
              <a:ext cx="921406" cy="969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F6E1C42-ECA6-4E6A-AEC0-85588290E39E}"/>
                </a:ext>
              </a:extLst>
            </p:cNvPr>
            <p:cNvCxnSpPr/>
            <p:nvPr/>
          </p:nvCxnSpPr>
          <p:spPr>
            <a:xfrm flipV="1">
              <a:off x="2490595" y="2252361"/>
              <a:ext cx="936104" cy="1597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7BD2F8F-51B3-4718-B357-15259545BCE4}"/>
                </a:ext>
              </a:extLst>
            </p:cNvPr>
            <p:cNvSpPr txBox="1"/>
            <p:nvPr/>
          </p:nvSpPr>
          <p:spPr>
            <a:xfrm>
              <a:off x="2038489" y="1371372"/>
              <a:ext cx="899605" cy="369332"/>
            </a:xfrm>
            <a:prstGeom prst="rect">
              <a:avLst/>
            </a:prstGeom>
            <a:noFill/>
          </p:spPr>
          <p:txBody>
            <a:bodyPr wrap="none" rtlCol="0">
              <a:spAutoFit/>
            </a:bodyPr>
            <a:lstStyle/>
            <a:p>
              <a:r>
                <a:rPr lang="en-US" altLang="zh-CN" dirty="0"/>
                <a:t>High-PL</a:t>
              </a:r>
              <a:endParaRPr lang="zh-CN" altLang="en-US" dirty="0"/>
            </a:p>
          </p:txBody>
        </p:sp>
        <p:sp>
          <p:nvSpPr>
            <p:cNvPr id="17" name="文本框 16">
              <a:extLst>
                <a:ext uri="{FF2B5EF4-FFF2-40B4-BE49-F238E27FC236}">
                  <a16:creationId xmlns:a16="http://schemas.microsoft.com/office/drawing/2014/main" id="{39C14878-2BCE-4C37-BFCD-7347DB063C1E}"/>
                </a:ext>
              </a:extLst>
            </p:cNvPr>
            <p:cNvSpPr txBox="1"/>
            <p:nvPr/>
          </p:nvSpPr>
          <p:spPr>
            <a:xfrm>
              <a:off x="3854907" y="1576502"/>
              <a:ext cx="898003" cy="738664"/>
            </a:xfrm>
            <a:prstGeom prst="rect">
              <a:avLst/>
            </a:prstGeom>
            <a:noFill/>
          </p:spPr>
          <p:txBody>
            <a:bodyPr wrap="none" rtlCol="0">
              <a:spAutoFit/>
            </a:bodyPr>
            <a:lstStyle/>
            <a:p>
              <a:r>
                <a:rPr lang="en-US" altLang="zh-CN" sz="1400" dirty="0">
                  <a:solidFill>
                    <a:srgbClr val="FF0000"/>
                  </a:solidFill>
                </a:rPr>
                <a:t>Novel</a:t>
              </a:r>
            </a:p>
            <a:p>
              <a:r>
                <a:rPr lang="en-US" altLang="zh-CN" sz="1400" dirty="0">
                  <a:solidFill>
                    <a:srgbClr val="0070C0"/>
                  </a:solidFill>
                </a:rPr>
                <a:t>Standard</a:t>
              </a:r>
            </a:p>
            <a:p>
              <a:r>
                <a:rPr lang="en-US" altLang="zh-CN" sz="1400" dirty="0"/>
                <a:t>No-sound</a:t>
              </a:r>
            </a:p>
          </p:txBody>
        </p:sp>
      </p:grpSp>
      <p:grpSp>
        <p:nvGrpSpPr>
          <p:cNvPr id="26" name="组合 25">
            <a:extLst>
              <a:ext uri="{FF2B5EF4-FFF2-40B4-BE49-F238E27FC236}">
                <a16:creationId xmlns:a16="http://schemas.microsoft.com/office/drawing/2014/main" id="{8CEE170E-F679-42D5-B3FD-AD2D3ADFAFE0}"/>
              </a:ext>
            </a:extLst>
          </p:cNvPr>
          <p:cNvGrpSpPr/>
          <p:nvPr/>
        </p:nvGrpSpPr>
        <p:grpSpPr>
          <a:xfrm>
            <a:off x="4716925" y="1800074"/>
            <a:ext cx="3847128" cy="2339593"/>
            <a:chOff x="905782" y="1326635"/>
            <a:chExt cx="3847128" cy="2339593"/>
          </a:xfrm>
        </p:grpSpPr>
        <p:grpSp>
          <p:nvGrpSpPr>
            <p:cNvPr id="27" name="组合 26">
              <a:extLst>
                <a:ext uri="{FF2B5EF4-FFF2-40B4-BE49-F238E27FC236}">
                  <a16:creationId xmlns:a16="http://schemas.microsoft.com/office/drawing/2014/main" id="{E6C16C5B-F089-4177-9D57-59BC8D0AFB0F}"/>
                </a:ext>
              </a:extLst>
            </p:cNvPr>
            <p:cNvGrpSpPr/>
            <p:nvPr/>
          </p:nvGrpSpPr>
          <p:grpSpPr>
            <a:xfrm>
              <a:off x="1115616" y="1707654"/>
              <a:ext cx="2808312" cy="1958574"/>
              <a:chOff x="1115616" y="1707654"/>
              <a:chExt cx="2808312" cy="1958574"/>
            </a:xfrm>
          </p:grpSpPr>
          <p:grpSp>
            <p:nvGrpSpPr>
              <p:cNvPr id="39" name="组合 38">
                <a:extLst>
                  <a:ext uri="{FF2B5EF4-FFF2-40B4-BE49-F238E27FC236}">
                    <a16:creationId xmlns:a16="http://schemas.microsoft.com/office/drawing/2014/main" id="{F034E900-8382-436B-8D68-F99D8369CEBB}"/>
                  </a:ext>
                </a:extLst>
              </p:cNvPr>
              <p:cNvGrpSpPr/>
              <p:nvPr/>
            </p:nvGrpSpPr>
            <p:grpSpPr>
              <a:xfrm>
                <a:off x="1115616" y="1707654"/>
                <a:ext cx="2808312" cy="1656184"/>
                <a:chOff x="1475656" y="1707654"/>
                <a:chExt cx="2808312" cy="1656184"/>
              </a:xfrm>
            </p:grpSpPr>
            <p:cxnSp>
              <p:nvCxnSpPr>
                <p:cNvPr id="43" name="直接箭头连接符 42">
                  <a:extLst>
                    <a:ext uri="{FF2B5EF4-FFF2-40B4-BE49-F238E27FC236}">
                      <a16:creationId xmlns:a16="http://schemas.microsoft.com/office/drawing/2014/main" id="{75F22B02-9575-4646-AC38-0BF5DE2247AA}"/>
                    </a:ext>
                  </a:extLst>
                </p:cNvPr>
                <p:cNvCxnSpPr/>
                <p:nvPr/>
              </p:nvCxnSpPr>
              <p:spPr>
                <a:xfrm>
                  <a:off x="1475656" y="3363838"/>
                  <a:ext cx="2808312"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7F8D7F4-4422-400A-B158-D33F1276F49A}"/>
                    </a:ext>
                  </a:extLst>
                </p:cNvPr>
                <p:cNvCxnSpPr/>
                <p:nvPr/>
              </p:nvCxnSpPr>
              <p:spPr>
                <a:xfrm flipV="1">
                  <a:off x="1484019" y="1707654"/>
                  <a:ext cx="0" cy="1656184"/>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550EEEBF-DAD3-49A2-AD68-4E1F538EAF9F}"/>
                  </a:ext>
                </a:extLst>
              </p:cNvPr>
              <p:cNvSpPr txBox="1"/>
              <p:nvPr/>
            </p:nvSpPr>
            <p:spPr>
              <a:xfrm>
                <a:off x="1403648" y="3287604"/>
                <a:ext cx="301686" cy="369332"/>
              </a:xfrm>
              <a:prstGeom prst="rect">
                <a:avLst/>
              </a:prstGeom>
              <a:noFill/>
            </p:spPr>
            <p:txBody>
              <a:bodyPr wrap="none" rtlCol="0">
                <a:spAutoFit/>
              </a:bodyPr>
              <a:lstStyle/>
              <a:p>
                <a:r>
                  <a:rPr lang="en-US" altLang="zh-CN" dirty="0"/>
                  <a:t>0</a:t>
                </a:r>
                <a:endParaRPr lang="zh-CN" altLang="en-US" dirty="0"/>
              </a:p>
            </p:txBody>
          </p:sp>
          <p:sp>
            <p:nvSpPr>
              <p:cNvPr id="41" name="文本框 40">
                <a:extLst>
                  <a:ext uri="{FF2B5EF4-FFF2-40B4-BE49-F238E27FC236}">
                    <a16:creationId xmlns:a16="http://schemas.microsoft.com/office/drawing/2014/main" id="{4BE461EE-B96A-4EB2-8223-E67BEE0762C9}"/>
                  </a:ext>
                </a:extLst>
              </p:cNvPr>
              <p:cNvSpPr txBox="1"/>
              <p:nvPr/>
            </p:nvSpPr>
            <p:spPr>
              <a:xfrm>
                <a:off x="2339752" y="3296896"/>
                <a:ext cx="301686" cy="369332"/>
              </a:xfrm>
              <a:prstGeom prst="rect">
                <a:avLst/>
              </a:prstGeom>
              <a:noFill/>
            </p:spPr>
            <p:txBody>
              <a:bodyPr wrap="none" rtlCol="0">
                <a:spAutoFit/>
              </a:bodyPr>
              <a:lstStyle/>
              <a:p>
                <a:r>
                  <a:rPr lang="en-US" altLang="zh-CN" dirty="0"/>
                  <a:t>1</a:t>
                </a:r>
                <a:endParaRPr lang="zh-CN" altLang="en-US" dirty="0"/>
              </a:p>
            </p:txBody>
          </p:sp>
          <p:sp>
            <p:nvSpPr>
              <p:cNvPr id="42" name="文本框 41">
                <a:extLst>
                  <a:ext uri="{FF2B5EF4-FFF2-40B4-BE49-F238E27FC236}">
                    <a16:creationId xmlns:a16="http://schemas.microsoft.com/office/drawing/2014/main" id="{103B8F28-5727-4951-982D-5FB93F86885E}"/>
                  </a:ext>
                </a:extLst>
              </p:cNvPr>
              <p:cNvSpPr txBox="1"/>
              <p:nvPr/>
            </p:nvSpPr>
            <p:spPr>
              <a:xfrm>
                <a:off x="3275856" y="3296896"/>
                <a:ext cx="301686" cy="369332"/>
              </a:xfrm>
              <a:prstGeom prst="rect">
                <a:avLst/>
              </a:prstGeom>
              <a:noFill/>
            </p:spPr>
            <p:txBody>
              <a:bodyPr wrap="none" rtlCol="0">
                <a:spAutoFit/>
              </a:bodyPr>
              <a:lstStyle/>
              <a:p>
                <a:r>
                  <a:rPr lang="en-US" altLang="zh-CN" dirty="0"/>
                  <a:t>2</a:t>
                </a:r>
                <a:endParaRPr lang="zh-CN" altLang="en-US" dirty="0"/>
              </a:p>
            </p:txBody>
          </p:sp>
        </p:grpSp>
        <p:sp>
          <p:nvSpPr>
            <p:cNvPr id="28" name="文本框 27">
              <a:extLst>
                <a:ext uri="{FF2B5EF4-FFF2-40B4-BE49-F238E27FC236}">
                  <a16:creationId xmlns:a16="http://schemas.microsoft.com/office/drawing/2014/main" id="{892469B8-3AF8-4D94-977D-8B04A2A7526A}"/>
                </a:ext>
              </a:extLst>
            </p:cNvPr>
            <p:cNvSpPr txBox="1"/>
            <p:nvPr/>
          </p:nvSpPr>
          <p:spPr>
            <a:xfrm>
              <a:off x="905782" y="1338321"/>
              <a:ext cx="419667" cy="369332"/>
            </a:xfrm>
            <a:prstGeom prst="rect">
              <a:avLst/>
            </a:prstGeom>
            <a:noFill/>
          </p:spPr>
          <p:txBody>
            <a:bodyPr wrap="none" rtlCol="0">
              <a:spAutoFit/>
            </a:bodyPr>
            <a:lstStyle/>
            <a:p>
              <a:r>
                <a:rPr lang="en-US" altLang="zh-CN" dirty="0"/>
                <a:t>RT</a:t>
              </a:r>
              <a:endParaRPr lang="zh-CN" altLang="en-US" dirty="0"/>
            </a:p>
          </p:txBody>
        </p:sp>
        <p:sp>
          <p:nvSpPr>
            <p:cNvPr id="29" name="文本框 28">
              <a:extLst>
                <a:ext uri="{FF2B5EF4-FFF2-40B4-BE49-F238E27FC236}">
                  <a16:creationId xmlns:a16="http://schemas.microsoft.com/office/drawing/2014/main" id="{20D824F8-415C-418D-BF82-48D7717DE77A}"/>
                </a:ext>
              </a:extLst>
            </p:cNvPr>
            <p:cNvSpPr txBox="1"/>
            <p:nvPr/>
          </p:nvSpPr>
          <p:spPr>
            <a:xfrm>
              <a:off x="3923928" y="3179172"/>
              <a:ext cx="405880" cy="369332"/>
            </a:xfrm>
            <a:prstGeom prst="rect">
              <a:avLst/>
            </a:prstGeom>
            <a:noFill/>
          </p:spPr>
          <p:txBody>
            <a:bodyPr wrap="none" rtlCol="0">
              <a:spAutoFit/>
            </a:bodyPr>
            <a:lstStyle/>
            <a:p>
              <a:r>
                <a:rPr lang="en-US" altLang="zh-CN" dirty="0"/>
                <a:t>ISI</a:t>
              </a:r>
              <a:endParaRPr lang="zh-CN" altLang="en-US" dirty="0"/>
            </a:p>
          </p:txBody>
        </p:sp>
        <p:grpSp>
          <p:nvGrpSpPr>
            <p:cNvPr id="30" name="组合 29">
              <a:extLst>
                <a:ext uri="{FF2B5EF4-FFF2-40B4-BE49-F238E27FC236}">
                  <a16:creationId xmlns:a16="http://schemas.microsoft.com/office/drawing/2014/main" id="{64C2C85D-FDD7-49BD-9A7C-DD706246C2A6}"/>
                </a:ext>
              </a:extLst>
            </p:cNvPr>
            <p:cNvGrpSpPr/>
            <p:nvPr/>
          </p:nvGrpSpPr>
          <p:grpSpPr>
            <a:xfrm>
              <a:off x="1569189" y="2654790"/>
              <a:ext cx="1857509" cy="96980"/>
              <a:chOff x="1569189" y="2654790"/>
              <a:chExt cx="1857509" cy="96980"/>
            </a:xfrm>
          </p:grpSpPr>
          <p:cxnSp>
            <p:nvCxnSpPr>
              <p:cNvPr id="37" name="直接连接符 36">
                <a:extLst>
                  <a:ext uri="{FF2B5EF4-FFF2-40B4-BE49-F238E27FC236}">
                    <a16:creationId xmlns:a16="http://schemas.microsoft.com/office/drawing/2014/main" id="{E8604A66-BEF4-4AD9-AC9A-34A4BC0CF890}"/>
                  </a:ext>
                </a:extLst>
              </p:cNvPr>
              <p:cNvCxnSpPr/>
              <p:nvPr/>
            </p:nvCxnSpPr>
            <p:spPr>
              <a:xfrm>
                <a:off x="1569189" y="2654790"/>
                <a:ext cx="881001" cy="9697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03ECA68-8539-4A42-B800-0DB0286C5900}"/>
                  </a:ext>
                </a:extLst>
              </p:cNvPr>
              <p:cNvCxnSpPr/>
              <p:nvPr/>
            </p:nvCxnSpPr>
            <p:spPr>
              <a:xfrm flipV="1">
                <a:off x="2450190" y="2751769"/>
                <a:ext cx="976508" cy="1"/>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D42A4C79-8695-4776-9D03-7F7348F82E4A}"/>
                </a:ext>
              </a:extLst>
            </p:cNvPr>
            <p:cNvCxnSpPr/>
            <p:nvPr/>
          </p:nvCxnSpPr>
          <p:spPr>
            <a:xfrm flipV="1">
              <a:off x="1592592" y="2240675"/>
              <a:ext cx="857598" cy="14641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FFEE81D-8771-4E89-8F15-186D9D2058DB}"/>
                </a:ext>
              </a:extLst>
            </p:cNvPr>
            <p:cNvCxnSpPr/>
            <p:nvPr/>
          </p:nvCxnSpPr>
          <p:spPr>
            <a:xfrm>
              <a:off x="2450190" y="2240675"/>
              <a:ext cx="976508" cy="134724"/>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AC01240-D42F-41E9-B569-AFD66D5218DD}"/>
                </a:ext>
              </a:extLst>
            </p:cNvPr>
            <p:cNvCxnSpPr/>
            <p:nvPr/>
          </p:nvCxnSpPr>
          <p:spPr>
            <a:xfrm flipV="1">
              <a:off x="1592592" y="1880633"/>
              <a:ext cx="857598" cy="2154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65C45F7-ADAB-4739-9DF0-86C468BFEEE3}"/>
                </a:ext>
              </a:extLst>
            </p:cNvPr>
            <p:cNvCxnSpPr/>
            <p:nvPr/>
          </p:nvCxnSpPr>
          <p:spPr>
            <a:xfrm>
              <a:off x="2450190" y="1880633"/>
              <a:ext cx="976508" cy="1294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34EA1E7-0AE6-49E6-8A54-B692959C8988}"/>
                </a:ext>
              </a:extLst>
            </p:cNvPr>
            <p:cNvSpPr txBox="1"/>
            <p:nvPr/>
          </p:nvSpPr>
          <p:spPr>
            <a:xfrm>
              <a:off x="2162464" y="1326635"/>
              <a:ext cx="855427" cy="369332"/>
            </a:xfrm>
            <a:prstGeom prst="rect">
              <a:avLst/>
            </a:prstGeom>
            <a:noFill/>
          </p:spPr>
          <p:txBody>
            <a:bodyPr wrap="none" rtlCol="0">
              <a:spAutoFit/>
            </a:bodyPr>
            <a:lstStyle/>
            <a:p>
              <a:r>
                <a:rPr lang="en-US" altLang="zh-CN" dirty="0"/>
                <a:t>Low-PL</a:t>
              </a:r>
              <a:endParaRPr lang="zh-CN" altLang="en-US" dirty="0"/>
            </a:p>
          </p:txBody>
        </p:sp>
        <p:sp>
          <p:nvSpPr>
            <p:cNvPr id="36" name="文本框 35">
              <a:extLst>
                <a:ext uri="{FF2B5EF4-FFF2-40B4-BE49-F238E27FC236}">
                  <a16:creationId xmlns:a16="http://schemas.microsoft.com/office/drawing/2014/main" id="{B580BDAF-2FEC-49CC-B70F-2977A6338E50}"/>
                </a:ext>
              </a:extLst>
            </p:cNvPr>
            <p:cNvSpPr txBox="1"/>
            <p:nvPr/>
          </p:nvSpPr>
          <p:spPr>
            <a:xfrm>
              <a:off x="3854907" y="1576502"/>
              <a:ext cx="898003" cy="738664"/>
            </a:xfrm>
            <a:prstGeom prst="rect">
              <a:avLst/>
            </a:prstGeom>
            <a:noFill/>
          </p:spPr>
          <p:txBody>
            <a:bodyPr wrap="none" rtlCol="0">
              <a:spAutoFit/>
            </a:bodyPr>
            <a:lstStyle/>
            <a:p>
              <a:r>
                <a:rPr lang="en-US" altLang="zh-CN" sz="1400" dirty="0">
                  <a:solidFill>
                    <a:srgbClr val="FF0000"/>
                  </a:solidFill>
                </a:rPr>
                <a:t>Novel</a:t>
              </a:r>
            </a:p>
            <a:p>
              <a:r>
                <a:rPr lang="en-US" altLang="zh-CN" sz="1400" dirty="0">
                  <a:solidFill>
                    <a:srgbClr val="0070C0"/>
                  </a:solidFill>
                </a:rPr>
                <a:t>Standard</a:t>
              </a:r>
            </a:p>
            <a:p>
              <a:r>
                <a:rPr lang="en-US" altLang="zh-CN" sz="1400" dirty="0"/>
                <a:t>No-sound</a:t>
              </a:r>
            </a:p>
          </p:txBody>
        </p:sp>
      </p:grpSp>
      <p:grpSp>
        <p:nvGrpSpPr>
          <p:cNvPr id="45" name="组合 44">
            <a:extLst>
              <a:ext uri="{FF2B5EF4-FFF2-40B4-BE49-F238E27FC236}">
                <a16:creationId xmlns:a16="http://schemas.microsoft.com/office/drawing/2014/main" id="{8CCC9AE0-2303-43FC-9AF2-3259865D65BA}"/>
              </a:ext>
            </a:extLst>
          </p:cNvPr>
          <p:cNvGrpSpPr/>
          <p:nvPr/>
        </p:nvGrpSpPr>
        <p:grpSpPr>
          <a:xfrm>
            <a:off x="301289" y="145186"/>
            <a:ext cx="1676756" cy="601708"/>
            <a:chOff x="444190" y="290802"/>
            <a:chExt cx="1145103" cy="601708"/>
          </a:xfrm>
        </p:grpSpPr>
        <p:cxnSp>
          <p:nvCxnSpPr>
            <p:cNvPr id="46" name="直接连接符 45">
              <a:extLst>
                <a:ext uri="{FF2B5EF4-FFF2-40B4-BE49-F238E27FC236}">
                  <a16:creationId xmlns:a16="http://schemas.microsoft.com/office/drawing/2014/main" id="{3B24B600-29E2-445A-BC4F-0DB733E515E9}"/>
                </a:ext>
              </a:extLst>
            </p:cNvPr>
            <p:cNvCxnSpPr/>
            <p:nvPr>
              <p:custDataLst>
                <p:tags r:id="rId1"/>
              </p:custDataLst>
            </p:nvPr>
          </p:nvCxnSpPr>
          <p:spPr>
            <a:xfrm>
              <a:off x="444190"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42">
              <a:extLst>
                <a:ext uri="{FF2B5EF4-FFF2-40B4-BE49-F238E27FC236}">
                  <a16:creationId xmlns:a16="http://schemas.microsoft.com/office/drawing/2014/main" id="{032BFBA7-715F-41DA-BC9B-0E16D6089C96}"/>
                </a:ext>
              </a:extLst>
            </p:cNvPr>
            <p:cNvSpPr txBox="1">
              <a:spLocks noChangeArrowheads="1"/>
            </p:cNvSpPr>
            <p:nvPr>
              <p:custDataLst>
                <p:tags r:id="rId2"/>
              </p:custDataLst>
            </p:nvPr>
          </p:nvSpPr>
          <p:spPr bwMode="auto">
            <a:xfrm>
              <a:off x="516338" y="290802"/>
              <a:ext cx="1000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附件材料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48" name="Text Box 43">
              <a:extLst>
                <a:ext uri="{FF2B5EF4-FFF2-40B4-BE49-F238E27FC236}">
                  <a16:creationId xmlns:a16="http://schemas.microsoft.com/office/drawing/2014/main" id="{A7358DDE-6D9C-4158-BCD8-8BE7B44A85E5}"/>
                </a:ext>
              </a:extLst>
            </p:cNvPr>
            <p:cNvSpPr txBox="1">
              <a:spLocks noChangeArrowheads="1"/>
            </p:cNvSpPr>
            <p:nvPr>
              <p:custDataLst>
                <p:tags r:id="rId3"/>
              </p:custDataLst>
            </p:nvPr>
          </p:nvSpPr>
          <p:spPr bwMode="auto">
            <a:xfrm>
              <a:off x="626924" y="677066"/>
              <a:ext cx="73369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Attachment Materials</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44FA578-150F-4090-A0F9-8E48658A1CF9}"/>
              </a:ext>
            </a:extLst>
          </p:cNvPr>
          <p:cNvGrpSpPr/>
          <p:nvPr/>
        </p:nvGrpSpPr>
        <p:grpSpPr>
          <a:xfrm>
            <a:off x="2499324" y="756535"/>
            <a:ext cx="4145352" cy="1069813"/>
            <a:chOff x="662994" y="2134537"/>
            <a:chExt cx="5574075" cy="1411766"/>
          </a:xfrm>
        </p:grpSpPr>
        <p:pic>
          <p:nvPicPr>
            <p:cNvPr id="3" name="图片 2">
              <a:extLst>
                <a:ext uri="{FF2B5EF4-FFF2-40B4-BE49-F238E27FC236}">
                  <a16:creationId xmlns:a16="http://schemas.microsoft.com/office/drawing/2014/main" id="{ECCBB2EB-3E0C-4093-BCD2-997C595547D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86189"/>
            <a:stretch>
              <a:fillRect/>
            </a:stretch>
          </p:blipFill>
          <p:spPr>
            <a:xfrm>
              <a:off x="662995" y="2134537"/>
              <a:ext cx="5562641" cy="612358"/>
            </a:xfrm>
            <a:prstGeom prst="rect">
              <a:avLst/>
            </a:prstGeom>
          </p:spPr>
        </p:pic>
        <p:pic>
          <p:nvPicPr>
            <p:cNvPr id="4" name="图片 3">
              <a:extLst>
                <a:ext uri="{FF2B5EF4-FFF2-40B4-BE49-F238E27FC236}">
                  <a16:creationId xmlns:a16="http://schemas.microsoft.com/office/drawing/2014/main" id="{09C6F009-4E49-498D-BE05-07F031D92D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95500"/>
            <a:stretch>
              <a:fillRect/>
            </a:stretch>
          </p:blipFill>
          <p:spPr>
            <a:xfrm>
              <a:off x="669666" y="3474295"/>
              <a:ext cx="5567403" cy="72008"/>
            </a:xfrm>
            <a:prstGeom prst="rect">
              <a:avLst/>
            </a:prstGeom>
          </p:spPr>
        </p:pic>
        <p:pic>
          <p:nvPicPr>
            <p:cNvPr id="5" name="图片 4">
              <a:extLst>
                <a:ext uri="{FF2B5EF4-FFF2-40B4-BE49-F238E27FC236}">
                  <a16:creationId xmlns:a16="http://schemas.microsoft.com/office/drawing/2014/main" id="{A68D83C4-DA96-4A6F-A92F-FA6DF56D3EA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2576" b="646"/>
            <a:stretch>
              <a:fillRect/>
            </a:stretch>
          </p:blipFill>
          <p:spPr>
            <a:xfrm>
              <a:off x="662994" y="2746895"/>
              <a:ext cx="5562641" cy="743946"/>
            </a:xfrm>
            <a:prstGeom prst="rect">
              <a:avLst/>
            </a:prstGeom>
          </p:spPr>
        </p:pic>
      </p:grpSp>
      <p:pic>
        <p:nvPicPr>
          <p:cNvPr id="6" name="图片 5">
            <a:extLst>
              <a:ext uri="{FF2B5EF4-FFF2-40B4-BE49-F238E27FC236}">
                <a16:creationId xmlns:a16="http://schemas.microsoft.com/office/drawing/2014/main" id="{8D251065-605E-4B3E-AC93-2FFF68F930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26662" y="2335533"/>
            <a:ext cx="1777786" cy="2421712"/>
          </a:xfrm>
          <a:prstGeom prst="rect">
            <a:avLst/>
          </a:prstGeom>
        </p:spPr>
      </p:pic>
      <p:pic>
        <p:nvPicPr>
          <p:cNvPr id="8" name="图片 7">
            <a:extLst>
              <a:ext uri="{FF2B5EF4-FFF2-40B4-BE49-F238E27FC236}">
                <a16:creationId xmlns:a16="http://schemas.microsoft.com/office/drawing/2014/main" id="{D55415C3-7D34-4B31-84BB-F374C230A5AE}"/>
              </a:ext>
            </a:extLst>
          </p:cNvPr>
          <p:cNvPicPr>
            <a:picLocks noChangeAspect="1"/>
          </p:cNvPicPr>
          <p:nvPr/>
        </p:nvPicPr>
        <p:blipFill>
          <a:blip r:embed="rId8"/>
          <a:stretch>
            <a:fillRect/>
          </a:stretch>
        </p:blipFill>
        <p:spPr>
          <a:xfrm>
            <a:off x="323528" y="756535"/>
            <a:ext cx="1985925" cy="4008814"/>
          </a:xfrm>
          <a:prstGeom prst="rect">
            <a:avLst/>
          </a:prstGeom>
        </p:spPr>
      </p:pic>
      <p:pic>
        <p:nvPicPr>
          <p:cNvPr id="10" name="图片 9">
            <a:extLst>
              <a:ext uri="{FF2B5EF4-FFF2-40B4-BE49-F238E27FC236}">
                <a16:creationId xmlns:a16="http://schemas.microsoft.com/office/drawing/2014/main" id="{E4CA5D92-5F4A-46C7-A128-1C3FE6C82E4A}"/>
              </a:ext>
            </a:extLst>
          </p:cNvPr>
          <p:cNvPicPr>
            <a:picLocks noChangeAspect="1"/>
          </p:cNvPicPr>
          <p:nvPr/>
        </p:nvPicPr>
        <p:blipFill>
          <a:blip r:embed="rId9"/>
          <a:stretch>
            <a:fillRect/>
          </a:stretch>
        </p:blipFill>
        <p:spPr>
          <a:xfrm>
            <a:off x="2505510" y="2335532"/>
            <a:ext cx="4145352" cy="2421713"/>
          </a:xfrm>
          <a:prstGeom prst="rect">
            <a:avLst/>
          </a:prstGeom>
        </p:spPr>
      </p:pic>
      <p:grpSp>
        <p:nvGrpSpPr>
          <p:cNvPr id="11" name="组合 10">
            <a:extLst>
              <a:ext uri="{FF2B5EF4-FFF2-40B4-BE49-F238E27FC236}">
                <a16:creationId xmlns:a16="http://schemas.microsoft.com/office/drawing/2014/main" id="{EA68C34C-A41A-4BCE-881C-7298AD5017C0}"/>
              </a:ext>
            </a:extLst>
          </p:cNvPr>
          <p:cNvGrpSpPr/>
          <p:nvPr/>
        </p:nvGrpSpPr>
        <p:grpSpPr>
          <a:xfrm>
            <a:off x="301289" y="145186"/>
            <a:ext cx="1676756" cy="601708"/>
            <a:chOff x="444190" y="290802"/>
            <a:chExt cx="1145103" cy="601708"/>
          </a:xfrm>
        </p:grpSpPr>
        <p:cxnSp>
          <p:nvCxnSpPr>
            <p:cNvPr id="12" name="直接连接符 11">
              <a:extLst>
                <a:ext uri="{FF2B5EF4-FFF2-40B4-BE49-F238E27FC236}">
                  <a16:creationId xmlns:a16="http://schemas.microsoft.com/office/drawing/2014/main" id="{8D8E8028-A42B-465B-8A9E-C45333455975}"/>
                </a:ext>
              </a:extLst>
            </p:cNvPr>
            <p:cNvCxnSpPr/>
            <p:nvPr>
              <p:custDataLst>
                <p:tags r:id="rId1"/>
              </p:custDataLst>
            </p:nvPr>
          </p:nvCxnSpPr>
          <p:spPr>
            <a:xfrm>
              <a:off x="444190"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42">
              <a:extLst>
                <a:ext uri="{FF2B5EF4-FFF2-40B4-BE49-F238E27FC236}">
                  <a16:creationId xmlns:a16="http://schemas.microsoft.com/office/drawing/2014/main" id="{CB1F0F88-AEE1-4AAD-B676-C808D026E2FF}"/>
                </a:ext>
              </a:extLst>
            </p:cNvPr>
            <p:cNvSpPr txBox="1">
              <a:spLocks noChangeArrowheads="1"/>
            </p:cNvSpPr>
            <p:nvPr>
              <p:custDataLst>
                <p:tags r:id="rId2"/>
              </p:custDataLst>
            </p:nvPr>
          </p:nvSpPr>
          <p:spPr bwMode="auto">
            <a:xfrm>
              <a:off x="516338" y="290802"/>
              <a:ext cx="1000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附件材料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14" name="Text Box 43">
              <a:extLst>
                <a:ext uri="{FF2B5EF4-FFF2-40B4-BE49-F238E27FC236}">
                  <a16:creationId xmlns:a16="http://schemas.microsoft.com/office/drawing/2014/main" id="{00798861-0700-4294-8C53-07C1F4EF01BA}"/>
                </a:ext>
              </a:extLst>
            </p:cNvPr>
            <p:cNvSpPr txBox="1">
              <a:spLocks noChangeArrowheads="1"/>
            </p:cNvSpPr>
            <p:nvPr>
              <p:custDataLst>
                <p:tags r:id="rId3"/>
              </p:custDataLst>
            </p:nvPr>
          </p:nvSpPr>
          <p:spPr bwMode="auto">
            <a:xfrm>
              <a:off x="626924" y="677066"/>
              <a:ext cx="73369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Attachment Materials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5433D3-5D8C-4090-A74F-D049BE088A13}"/>
              </a:ext>
            </a:extLst>
          </p:cNvPr>
          <p:cNvPicPr>
            <a:picLocks noChangeAspect="1"/>
          </p:cNvPicPr>
          <p:nvPr/>
        </p:nvPicPr>
        <p:blipFill>
          <a:blip r:embed="rId5"/>
          <a:stretch>
            <a:fillRect/>
          </a:stretch>
        </p:blipFill>
        <p:spPr>
          <a:xfrm>
            <a:off x="5004048" y="1059582"/>
            <a:ext cx="3384376" cy="2005296"/>
          </a:xfrm>
          <a:prstGeom prst="rect">
            <a:avLst/>
          </a:prstGeom>
        </p:spPr>
      </p:pic>
      <p:pic>
        <p:nvPicPr>
          <p:cNvPr id="5" name="图片 4">
            <a:extLst>
              <a:ext uri="{FF2B5EF4-FFF2-40B4-BE49-F238E27FC236}">
                <a16:creationId xmlns:a16="http://schemas.microsoft.com/office/drawing/2014/main" id="{14AFBBE4-A261-4B17-8B37-348768C19F03}"/>
              </a:ext>
            </a:extLst>
          </p:cNvPr>
          <p:cNvPicPr>
            <a:picLocks noChangeAspect="1"/>
          </p:cNvPicPr>
          <p:nvPr/>
        </p:nvPicPr>
        <p:blipFill>
          <a:blip r:embed="rId6"/>
          <a:stretch>
            <a:fillRect/>
          </a:stretch>
        </p:blipFill>
        <p:spPr>
          <a:xfrm>
            <a:off x="781756" y="1059582"/>
            <a:ext cx="4104456" cy="2005296"/>
          </a:xfrm>
          <a:prstGeom prst="rect">
            <a:avLst/>
          </a:prstGeom>
        </p:spPr>
      </p:pic>
      <p:grpSp>
        <p:nvGrpSpPr>
          <p:cNvPr id="6" name="组合 5">
            <a:extLst>
              <a:ext uri="{FF2B5EF4-FFF2-40B4-BE49-F238E27FC236}">
                <a16:creationId xmlns:a16="http://schemas.microsoft.com/office/drawing/2014/main" id="{31FA2BFC-BE7F-4712-9C7B-E5A7299DF53C}"/>
              </a:ext>
            </a:extLst>
          </p:cNvPr>
          <p:cNvGrpSpPr/>
          <p:nvPr/>
        </p:nvGrpSpPr>
        <p:grpSpPr>
          <a:xfrm>
            <a:off x="301289" y="145186"/>
            <a:ext cx="1676756" cy="601708"/>
            <a:chOff x="444190" y="290802"/>
            <a:chExt cx="1145103" cy="601708"/>
          </a:xfrm>
        </p:grpSpPr>
        <p:cxnSp>
          <p:nvCxnSpPr>
            <p:cNvPr id="7" name="直接连接符 6">
              <a:extLst>
                <a:ext uri="{FF2B5EF4-FFF2-40B4-BE49-F238E27FC236}">
                  <a16:creationId xmlns:a16="http://schemas.microsoft.com/office/drawing/2014/main" id="{CA4207D3-D530-4799-8348-1158C9F3DE73}"/>
                </a:ext>
              </a:extLst>
            </p:cNvPr>
            <p:cNvCxnSpPr/>
            <p:nvPr>
              <p:custDataLst>
                <p:tags r:id="rId1"/>
              </p:custDataLst>
            </p:nvPr>
          </p:nvCxnSpPr>
          <p:spPr>
            <a:xfrm>
              <a:off x="444190" y="892510"/>
              <a:ext cx="114510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Box 42">
              <a:extLst>
                <a:ext uri="{FF2B5EF4-FFF2-40B4-BE49-F238E27FC236}">
                  <a16:creationId xmlns:a16="http://schemas.microsoft.com/office/drawing/2014/main" id="{91762EEE-F433-4214-A2F5-0E339095620F}"/>
                </a:ext>
              </a:extLst>
            </p:cNvPr>
            <p:cNvSpPr txBox="1">
              <a:spLocks noChangeArrowheads="1"/>
            </p:cNvSpPr>
            <p:nvPr>
              <p:custDataLst>
                <p:tags r:id="rId2"/>
              </p:custDataLst>
            </p:nvPr>
          </p:nvSpPr>
          <p:spPr bwMode="auto">
            <a:xfrm>
              <a:off x="516338" y="290802"/>
              <a:ext cx="1000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附件材料</a:t>
              </a:r>
              <a:endPar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endParaRPr>
            </a:p>
          </p:txBody>
        </p:sp>
        <p:sp>
          <p:nvSpPr>
            <p:cNvPr id="9" name="Text Box 43">
              <a:extLst>
                <a:ext uri="{FF2B5EF4-FFF2-40B4-BE49-F238E27FC236}">
                  <a16:creationId xmlns:a16="http://schemas.microsoft.com/office/drawing/2014/main" id="{C57B369C-5968-49CC-A76F-FA023001125E}"/>
                </a:ext>
              </a:extLst>
            </p:cNvPr>
            <p:cNvSpPr txBox="1">
              <a:spLocks noChangeArrowheads="1"/>
            </p:cNvSpPr>
            <p:nvPr>
              <p:custDataLst>
                <p:tags r:id="rId3"/>
              </p:custDataLst>
            </p:nvPr>
          </p:nvSpPr>
          <p:spPr bwMode="auto">
            <a:xfrm>
              <a:off x="626924" y="677066"/>
              <a:ext cx="73369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Attachment Materials</a:t>
              </a:r>
            </a:p>
          </p:txBody>
        </p:sp>
      </p:grpSp>
      <p:sp>
        <p:nvSpPr>
          <p:cNvPr id="10" name="文本框 9">
            <a:extLst>
              <a:ext uri="{FF2B5EF4-FFF2-40B4-BE49-F238E27FC236}">
                <a16:creationId xmlns:a16="http://schemas.microsoft.com/office/drawing/2014/main" id="{C9C07D64-E660-456A-AECD-065A4DAFEE07}"/>
              </a:ext>
            </a:extLst>
          </p:cNvPr>
          <p:cNvSpPr txBox="1"/>
          <p:nvPr/>
        </p:nvSpPr>
        <p:spPr>
          <a:xfrm>
            <a:off x="1570629" y="3208037"/>
            <a:ext cx="5926622" cy="1295868"/>
          </a:xfrm>
          <a:prstGeom prst="rect">
            <a:avLst/>
          </a:prstGeom>
          <a:noFill/>
        </p:spPr>
        <p:txBody>
          <a:bodyPr wrap="none" rtlCol="0">
            <a:spAutoFit/>
          </a:bodyPr>
          <a:lstStyle/>
          <a:p>
            <a:pPr algn="ctr">
              <a:lnSpc>
                <a:spcPct val="150000"/>
              </a:lnSpc>
            </a:pPr>
            <a:r>
              <a:rPr lang="zh-CN" altLang="en-US" dirty="0"/>
              <a:t>目前所有的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实验代码</a:t>
            </a:r>
            <a:r>
              <a:rPr lang="zh-CN" altLang="en-US" dirty="0"/>
              <a:t>、</a:t>
            </a:r>
            <a:r>
              <a:rPr lang="zh-CN" altLang="en-US" b="1" dirty="0">
                <a:latin typeface="微软雅黑" panose="020B0503020204020204" pitchFamily="34" charset="-122"/>
                <a:ea typeface="微软雅黑" panose="020B0503020204020204" pitchFamily="34" charset="-122"/>
              </a:rPr>
              <a:t>测量数据</a:t>
            </a:r>
            <a:r>
              <a:rPr lang="zh-CN" altLang="en-US" dirty="0"/>
              <a:t>以及</a:t>
            </a:r>
            <a:r>
              <a:rPr lang="en-US" altLang="zh-CN" b="1" dirty="0">
                <a:latin typeface="微软雅黑" panose="020B0503020204020204" pitchFamily="34" charset="-122"/>
                <a:ea typeface="微软雅黑" panose="020B0503020204020204" pitchFamily="34" charset="-122"/>
              </a:rPr>
              <a:t>PPT</a:t>
            </a:r>
            <a:r>
              <a:rPr lang="zh-CN" altLang="en-US" dirty="0"/>
              <a:t>均上传至</a:t>
            </a:r>
            <a:r>
              <a:rPr lang="en-US" altLang="zh-CN" b="1" dirty="0"/>
              <a:t>GitHub</a:t>
            </a:r>
          </a:p>
          <a:p>
            <a:pPr algn="ctr">
              <a:lnSpc>
                <a:spcPct val="150000"/>
              </a:lnSpc>
            </a:pPr>
            <a:r>
              <a:rPr lang="zh-CN" altLang="en-US" dirty="0"/>
              <a:t>欢迎大家查看下载与我讨论</a:t>
            </a:r>
            <a:r>
              <a:rPr lang="en-US" altLang="zh-CN" dirty="0"/>
              <a:t>~</a:t>
            </a:r>
          </a:p>
          <a:p>
            <a:pPr algn="ctr">
              <a:lnSpc>
                <a:spcPct val="150000"/>
              </a:lnSpc>
            </a:pPr>
            <a:r>
              <a:rPr lang="zh-CN" altLang="en-US" dirty="0"/>
              <a:t>链接🔗：</a:t>
            </a:r>
            <a:r>
              <a:rPr lang="en-US" altLang="zh-CN" dirty="0">
                <a:hlinkClick r:id="rId7"/>
              </a:rPr>
              <a:t>https://github.com/Kunyuzou/hello-world</a:t>
            </a:r>
            <a:endParaRPr lang="zh-CN" altLang="en-US" dirty="0"/>
          </a:p>
        </p:txBody>
      </p:sp>
      <p:pic>
        <p:nvPicPr>
          <p:cNvPr id="11" name="图片 10">
            <a:extLst>
              <a:ext uri="{FF2B5EF4-FFF2-40B4-BE49-F238E27FC236}">
                <a16:creationId xmlns:a16="http://schemas.microsoft.com/office/drawing/2014/main" id="{515A6C5B-D7A6-4890-AF2A-B56AA3F6338E}"/>
              </a:ext>
            </a:extLst>
          </p:cNvPr>
          <p:cNvPicPr>
            <a:picLocks noChangeAspect="1"/>
          </p:cNvPicPr>
          <p:nvPr/>
        </p:nvPicPr>
        <p:blipFill>
          <a:blip r:embed="rId8"/>
          <a:stretch>
            <a:fillRect/>
          </a:stretch>
        </p:blipFill>
        <p:spPr>
          <a:xfrm>
            <a:off x="1280663" y="3921998"/>
            <a:ext cx="725066" cy="7250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085994" y="1144249"/>
            <a:ext cx="983124" cy="980702"/>
            <a:chOff x="3679919" y="1463711"/>
            <a:chExt cx="1885760" cy="1881117"/>
          </a:xfrm>
        </p:grpSpPr>
        <p:sp>
          <p:nvSpPr>
            <p:cNvPr id="6" name="Oval 8"/>
            <p:cNvSpPr>
              <a:spLocks noChangeArrowheads="1"/>
            </p:cNvSpPr>
            <p:nvPr/>
          </p:nvSpPr>
          <p:spPr bwMode="auto">
            <a:xfrm>
              <a:off x="3679919" y="1463711"/>
              <a:ext cx="1885760" cy="1881117"/>
            </a:xfrm>
            <a:prstGeom prst="ellipse">
              <a:avLst/>
            </a:prstGeom>
            <a:solidFill>
              <a:srgbClr val="4A5F74"/>
            </a:solidFill>
            <a:ln w="76200">
              <a:solidFill>
                <a:schemeClr val="accent2"/>
              </a:solidFill>
            </a:ln>
          </p:spPr>
          <p:txBody>
            <a:bodyPr vert="horz" wrap="square" lIns="91440" tIns="45720" rIns="91440" bIns="45720" numCol="1" anchor="t" anchorCtr="0" compatLnSpc="1"/>
            <a:lstStyle/>
            <a:p>
              <a:endParaRPr lang="zh-CN" altLang="en-US" b="1" dirty="0"/>
            </a:p>
          </p:txBody>
        </p:sp>
        <p:sp>
          <p:nvSpPr>
            <p:cNvPr id="9" name="Freeform 11"/>
            <p:cNvSpPr>
              <a:spLocks noEditPoints="1"/>
            </p:cNvSpPr>
            <p:nvPr/>
          </p:nvSpPr>
          <p:spPr bwMode="auto">
            <a:xfrm>
              <a:off x="4154488" y="2016125"/>
              <a:ext cx="847725" cy="776288"/>
            </a:xfrm>
            <a:custGeom>
              <a:avLst/>
              <a:gdLst>
                <a:gd name="T0" fmla="*/ 72 w 226"/>
                <a:gd name="T1" fmla="*/ 143 h 207"/>
                <a:gd name="T2" fmla="*/ 4 w 226"/>
                <a:gd name="T3" fmla="*/ 122 h 207"/>
                <a:gd name="T4" fmla="*/ 4 w 226"/>
                <a:gd name="T5" fmla="*/ 116 h 207"/>
                <a:gd name="T6" fmla="*/ 220 w 226"/>
                <a:gd name="T7" fmla="*/ 1 h 207"/>
                <a:gd name="T8" fmla="*/ 115 w 226"/>
                <a:gd name="T9" fmla="*/ 163 h 207"/>
                <a:gd name="T10" fmla="*/ 182 w 226"/>
                <a:gd name="T11" fmla="*/ 184 h 207"/>
                <a:gd name="T12" fmla="*/ 191 w 226"/>
                <a:gd name="T13" fmla="*/ 178 h 207"/>
                <a:gd name="T14" fmla="*/ 225 w 226"/>
                <a:gd name="T15" fmla="*/ 5 h 207"/>
                <a:gd name="T16" fmla="*/ 222 w 226"/>
                <a:gd name="T17" fmla="*/ 3 h 207"/>
                <a:gd name="T18" fmla="*/ 99 w 226"/>
                <a:gd name="T19" fmla="*/ 146 h 207"/>
                <a:gd name="T20" fmla="*/ 95 w 226"/>
                <a:gd name="T21" fmla="*/ 159 h 207"/>
                <a:gd name="T22" fmla="*/ 95 w 226"/>
                <a:gd name="T23"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207">
                  <a:moveTo>
                    <a:pt x="72" y="143"/>
                  </a:moveTo>
                  <a:cubicBezTo>
                    <a:pt x="4" y="122"/>
                    <a:pt x="4" y="122"/>
                    <a:pt x="4" y="122"/>
                  </a:cubicBezTo>
                  <a:cubicBezTo>
                    <a:pt x="0" y="120"/>
                    <a:pt x="0" y="118"/>
                    <a:pt x="4" y="116"/>
                  </a:cubicBezTo>
                  <a:cubicBezTo>
                    <a:pt x="220" y="1"/>
                    <a:pt x="220" y="1"/>
                    <a:pt x="220" y="1"/>
                  </a:cubicBezTo>
                  <a:moveTo>
                    <a:pt x="115" y="163"/>
                  </a:moveTo>
                  <a:cubicBezTo>
                    <a:pt x="182" y="184"/>
                    <a:pt x="182" y="184"/>
                    <a:pt x="182" y="184"/>
                  </a:cubicBezTo>
                  <a:cubicBezTo>
                    <a:pt x="186" y="185"/>
                    <a:pt x="190" y="182"/>
                    <a:pt x="191" y="178"/>
                  </a:cubicBezTo>
                  <a:cubicBezTo>
                    <a:pt x="225" y="5"/>
                    <a:pt x="225" y="5"/>
                    <a:pt x="225" y="5"/>
                  </a:cubicBezTo>
                  <a:cubicBezTo>
                    <a:pt x="226" y="1"/>
                    <a:pt x="224" y="0"/>
                    <a:pt x="222" y="3"/>
                  </a:cubicBezTo>
                  <a:cubicBezTo>
                    <a:pt x="99" y="146"/>
                    <a:pt x="99" y="146"/>
                    <a:pt x="99" y="146"/>
                  </a:cubicBezTo>
                  <a:cubicBezTo>
                    <a:pt x="96" y="149"/>
                    <a:pt x="95" y="155"/>
                    <a:pt x="95" y="159"/>
                  </a:cubicBezTo>
                  <a:cubicBezTo>
                    <a:pt x="95" y="207"/>
                    <a:pt x="95" y="207"/>
                    <a:pt x="95" y="207"/>
                  </a:cubicBezTo>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88" name="TextBox 87"/>
          <p:cNvSpPr txBox="1"/>
          <p:nvPr/>
        </p:nvSpPr>
        <p:spPr>
          <a:xfrm>
            <a:off x="1043608" y="2715766"/>
            <a:ext cx="7056784" cy="707886"/>
          </a:xfrm>
          <a:prstGeom prst="rect">
            <a:avLst/>
          </a:prstGeom>
          <a:noFill/>
        </p:spPr>
        <p:txBody>
          <a:bodyPr wrap="square" rtlCol="0">
            <a:spAutoFit/>
          </a:bodyPr>
          <a:lstStyle/>
          <a:p>
            <a:pPr algn="dist"/>
            <a:r>
              <a:rPr lang="zh-CN" altLang="en-US" sz="4000" dirty="0">
                <a:ln w="6350">
                  <a:noFill/>
                </a:ln>
                <a:solidFill>
                  <a:schemeClr val="accent1"/>
                </a:solidFill>
                <a:latin typeface="微软雅黑" panose="020B0503020204020204" pitchFamily="34" charset="-122"/>
                <a:ea typeface="微软雅黑" panose="020B0503020204020204" pitchFamily="34" charset="-122"/>
              </a:rPr>
              <a:t>敬请老师同学批评指正</a:t>
            </a:r>
          </a:p>
        </p:txBody>
      </p:sp>
      <p:sp>
        <p:nvSpPr>
          <p:cNvPr id="89" name="圆角矩形 88"/>
          <p:cNvSpPr/>
          <p:nvPr/>
        </p:nvSpPr>
        <p:spPr>
          <a:xfrm>
            <a:off x="1115616" y="3492955"/>
            <a:ext cx="6912768" cy="202560"/>
          </a:xfrm>
          <a:prstGeom prst="roundRect">
            <a:avLst>
              <a:gd name="adj" fmla="val 0"/>
            </a:avLst>
          </a:prstGeom>
          <a:noFill/>
          <a:ln w="6350" cap="flat" cmpd="sng" algn="ctr">
            <a:noFill/>
            <a:prstDash val="solid"/>
          </a:ln>
          <a:effectLst/>
        </p:spPr>
        <p:txBody>
          <a:bodyPr rtlCol="0" anchor="ctr"/>
          <a:lstStyle/>
          <a:p>
            <a:pPr lvl="0" algn="dist">
              <a:defRPr/>
            </a:pPr>
            <a:r>
              <a:rPr lang="en-US" altLang="zh-CN" sz="1200" kern="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THANK YOU FOR WATCHING</a:t>
            </a:r>
          </a:p>
        </p:txBody>
      </p:sp>
      <p:cxnSp>
        <p:nvCxnSpPr>
          <p:cNvPr id="102" name="直接连接符 101"/>
          <p:cNvCxnSpPr/>
          <p:nvPr/>
        </p:nvCxnSpPr>
        <p:spPr>
          <a:xfrm>
            <a:off x="1115616" y="3420947"/>
            <a:ext cx="6912768" cy="0"/>
          </a:xfrm>
          <a:prstGeom prst="line">
            <a:avLst/>
          </a:prstGeom>
          <a:noFill/>
          <a:ln w="6350" cap="flat" cmpd="sng" algn="ctr">
            <a:solidFill>
              <a:schemeClr val="bg1">
                <a:lumMod val="50000"/>
              </a:schemeClr>
            </a:solidFill>
            <a:prstDash val="solid"/>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5"/>
          <p:cNvSpPr>
            <a:spLocks noChangeArrowheads="1"/>
          </p:cNvSpPr>
          <p:nvPr/>
        </p:nvSpPr>
        <p:spPr bwMode="auto">
          <a:xfrm>
            <a:off x="2609443" y="1826957"/>
            <a:ext cx="6534557" cy="1515190"/>
          </a:xfrm>
          <a:custGeom>
            <a:avLst/>
            <a:gdLst/>
            <a:ahLst/>
            <a:cxnLst/>
            <a:rect l="l" t="t" r="r" b="b"/>
            <a:pathLst>
              <a:path w="6534557" h="1515190">
                <a:moveTo>
                  <a:pt x="756065" y="0"/>
                </a:moveTo>
                <a:lnTo>
                  <a:pt x="6534557" y="0"/>
                </a:lnTo>
                <a:lnTo>
                  <a:pt x="6534557" y="1515190"/>
                </a:lnTo>
                <a:lnTo>
                  <a:pt x="756065" y="1515190"/>
                </a:lnTo>
                <a:cubicBezTo>
                  <a:pt x="338502" y="1515190"/>
                  <a:pt x="0" y="1176003"/>
                  <a:pt x="0" y="757595"/>
                </a:cubicBezTo>
                <a:cubicBezTo>
                  <a:pt x="0" y="339187"/>
                  <a:pt x="338502" y="0"/>
                  <a:pt x="756065" y="0"/>
                </a:cubicBezTo>
                <a:close/>
              </a:path>
            </a:pathLst>
          </a:custGeom>
          <a:solidFill>
            <a:schemeClr val="accent2"/>
          </a:solidFill>
          <a:ln>
            <a:noFill/>
          </a:ln>
        </p:spPr>
        <p:txBody>
          <a:bodyPr/>
          <a:lstStyle/>
          <a:p>
            <a:endParaRPr lang="zh-CN" altLang="en-US"/>
          </a:p>
        </p:txBody>
      </p:sp>
      <p:sp>
        <p:nvSpPr>
          <p:cNvPr id="5155" name="Oval 35"/>
          <p:cNvSpPr>
            <a:spLocks noChangeArrowheads="1"/>
          </p:cNvSpPr>
          <p:nvPr/>
        </p:nvSpPr>
        <p:spPr bwMode="auto">
          <a:xfrm>
            <a:off x="2725702" y="1943451"/>
            <a:ext cx="1279612" cy="1282202"/>
          </a:xfrm>
          <a:prstGeom prst="ellipse">
            <a:avLst/>
          </a:prstGeom>
          <a:solidFill>
            <a:schemeClr val="accent1"/>
          </a:solidFill>
          <a:ln>
            <a:noFill/>
          </a:ln>
        </p:spPr>
        <p:txBody>
          <a:bodyPr/>
          <a:lstStyle/>
          <a:p>
            <a:endParaRPr lang="zh-CN" altLang="en-US"/>
          </a:p>
        </p:txBody>
      </p:sp>
      <p:sp>
        <p:nvSpPr>
          <p:cNvPr id="12" name="矩形 11"/>
          <p:cNvSpPr/>
          <p:nvPr/>
        </p:nvSpPr>
        <p:spPr>
          <a:xfrm>
            <a:off x="4827395" y="2252005"/>
            <a:ext cx="2098651" cy="1023742"/>
          </a:xfrm>
          <a:prstGeom prst="rect">
            <a:avLst/>
          </a:prstGeom>
        </p:spPr>
        <p:txBody>
          <a:bodyPr wrap="none">
            <a:spAutoFit/>
          </a:bodyPr>
          <a:lstStyle/>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1.1.</a:t>
            </a:r>
            <a:r>
              <a:rPr lang="zh-CN" altLang="en-US" sz="1400" dirty="0">
                <a:ln w="6350">
                  <a:noFill/>
                </a:ln>
                <a:solidFill>
                  <a:schemeClr val="bg1"/>
                </a:solidFill>
                <a:latin typeface="微软雅黑" panose="020B0503020204020204" pitchFamily="34" charset="-122"/>
                <a:ea typeface="微软雅黑" panose="020B0503020204020204" pitchFamily="34" charset="-122"/>
              </a:rPr>
              <a:t>新异性的概念与内涵</a:t>
            </a: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1.2.</a:t>
            </a:r>
            <a:r>
              <a:rPr lang="zh-CN" altLang="en-US" sz="1400" dirty="0">
                <a:ln w="6350">
                  <a:noFill/>
                </a:ln>
                <a:solidFill>
                  <a:schemeClr val="bg1"/>
                </a:solidFill>
                <a:latin typeface="微软雅黑" panose="020B0503020204020204" pitchFamily="34" charset="-122"/>
                <a:ea typeface="微软雅黑" panose="020B0503020204020204" pitchFamily="34" charset="-122"/>
              </a:rPr>
              <a:t>关于新异刺激的争论</a:t>
            </a:r>
          </a:p>
          <a:p>
            <a:pPr>
              <a:lnSpc>
                <a:spcPct val="150000"/>
              </a:lnSpc>
            </a:pPr>
            <a:r>
              <a:rPr lang="en-US" altLang="zh-CN" sz="1400" dirty="0">
                <a:ln w="6350">
                  <a:noFill/>
                </a:ln>
                <a:solidFill>
                  <a:schemeClr val="bg1"/>
                </a:solidFill>
                <a:latin typeface="微软雅黑" panose="020B0503020204020204" pitchFamily="34" charset="-122"/>
                <a:ea typeface="微软雅黑" panose="020B0503020204020204" pitchFamily="34" charset="-122"/>
              </a:rPr>
              <a:t>1.3.</a:t>
            </a:r>
            <a:r>
              <a:rPr lang="zh-CN" altLang="en-US" sz="1400" dirty="0">
                <a:ln w="6350">
                  <a:noFill/>
                </a:ln>
                <a:solidFill>
                  <a:schemeClr val="bg1"/>
                </a:solidFill>
                <a:latin typeface="微软雅黑" panose="020B0503020204020204" pitchFamily="34" charset="-122"/>
                <a:ea typeface="微软雅黑" panose="020B0503020204020204" pitchFamily="34" charset="-122"/>
              </a:rPr>
              <a:t>研究目的</a:t>
            </a:r>
          </a:p>
        </p:txBody>
      </p:sp>
      <p:sp>
        <p:nvSpPr>
          <p:cNvPr id="13" name="矩形 12"/>
          <p:cNvSpPr/>
          <p:nvPr/>
        </p:nvSpPr>
        <p:spPr>
          <a:xfrm>
            <a:off x="4572558" y="1875449"/>
            <a:ext cx="2807754" cy="400110"/>
          </a:xfrm>
          <a:prstGeom prst="rect">
            <a:avLst/>
          </a:prstGeom>
        </p:spPr>
        <p:txBody>
          <a:bodyPr wrap="square">
            <a:spAutoFit/>
          </a:bodyPr>
          <a:lstStyle/>
          <a:p>
            <a:r>
              <a:rPr lang="en-US" altLang="zh-CN" sz="2000" b="1" dirty="0">
                <a:ln w="6350">
                  <a:noFill/>
                </a:ln>
                <a:solidFill>
                  <a:schemeClr val="bg1"/>
                </a:solidFill>
                <a:latin typeface="微软雅黑" panose="020B0503020204020204" pitchFamily="34" charset="-122"/>
                <a:ea typeface="微软雅黑" panose="020B0503020204020204" pitchFamily="34" charset="-122"/>
              </a:rPr>
              <a:t>1.</a:t>
            </a:r>
            <a:r>
              <a:rPr lang="zh-CN" altLang="en-US" sz="2000" b="1" dirty="0">
                <a:ln w="6350">
                  <a:noFill/>
                </a:ln>
                <a:solidFill>
                  <a:schemeClr val="bg1"/>
                </a:solidFill>
                <a:latin typeface="微软雅黑" panose="020B0503020204020204" pitchFamily="34" charset="-122"/>
                <a:ea typeface="微软雅黑" panose="020B0503020204020204" pitchFamily="34" charset="-122"/>
              </a:rPr>
              <a:t>研究背景与目的</a:t>
            </a:r>
          </a:p>
        </p:txBody>
      </p:sp>
      <p:grpSp>
        <p:nvGrpSpPr>
          <p:cNvPr id="10" name="组合 9"/>
          <p:cNvGrpSpPr/>
          <p:nvPr/>
        </p:nvGrpSpPr>
        <p:grpSpPr>
          <a:xfrm>
            <a:off x="3114508" y="2253333"/>
            <a:ext cx="500760" cy="636834"/>
            <a:chOff x="476250" y="5340350"/>
            <a:chExt cx="584200" cy="742950"/>
          </a:xfrm>
        </p:grpSpPr>
        <p:sp>
          <p:nvSpPr>
            <p:cNvPr id="14" name="Freeform 7"/>
            <p:cNvSpPr/>
            <p:nvPr/>
          </p:nvSpPr>
          <p:spPr bwMode="auto">
            <a:xfrm>
              <a:off x="476250" y="5340350"/>
              <a:ext cx="584200" cy="742950"/>
            </a:xfrm>
            <a:custGeom>
              <a:avLst/>
              <a:gdLst>
                <a:gd name="T0" fmla="*/ 156 w 156"/>
                <a:gd name="T1" fmla="*/ 26 h 198"/>
                <a:gd name="T2" fmla="*/ 156 w 156"/>
                <a:gd name="T3" fmla="*/ 198 h 198"/>
                <a:gd name="T4" fmla="*/ 29 w 156"/>
                <a:gd name="T5" fmla="*/ 198 h 198"/>
                <a:gd name="T6" fmla="*/ 0 w 156"/>
                <a:gd name="T7" fmla="*/ 177 h 198"/>
                <a:gd name="T8" fmla="*/ 0 w 156"/>
                <a:gd name="T9" fmla="*/ 28 h 198"/>
                <a:gd name="T10" fmla="*/ 42 w 156"/>
                <a:gd name="T11" fmla="*/ 0 h 198"/>
                <a:gd name="T12" fmla="*/ 156 w 156"/>
                <a:gd name="T13" fmla="*/ 1 h 198"/>
                <a:gd name="T14" fmla="*/ 156 w 156"/>
                <a:gd name="T15" fmla="*/ 157 h 198"/>
                <a:gd name="T16" fmla="*/ 26 w 156"/>
                <a:gd name="T1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98">
                  <a:moveTo>
                    <a:pt x="156" y="26"/>
                  </a:moveTo>
                  <a:cubicBezTo>
                    <a:pt x="156" y="198"/>
                    <a:pt x="156" y="198"/>
                    <a:pt x="156" y="198"/>
                  </a:cubicBezTo>
                  <a:cubicBezTo>
                    <a:pt x="156" y="198"/>
                    <a:pt x="58" y="198"/>
                    <a:pt x="29" y="198"/>
                  </a:cubicBezTo>
                  <a:cubicBezTo>
                    <a:pt x="1" y="198"/>
                    <a:pt x="0" y="186"/>
                    <a:pt x="0" y="177"/>
                  </a:cubicBezTo>
                  <a:cubicBezTo>
                    <a:pt x="0" y="167"/>
                    <a:pt x="0" y="28"/>
                    <a:pt x="0" y="28"/>
                  </a:cubicBezTo>
                  <a:cubicBezTo>
                    <a:pt x="0" y="9"/>
                    <a:pt x="14" y="0"/>
                    <a:pt x="42" y="0"/>
                  </a:cubicBezTo>
                  <a:cubicBezTo>
                    <a:pt x="156" y="1"/>
                    <a:pt x="156" y="1"/>
                    <a:pt x="156" y="1"/>
                  </a:cubicBezTo>
                  <a:cubicBezTo>
                    <a:pt x="156" y="157"/>
                    <a:pt x="156" y="157"/>
                    <a:pt x="156" y="157"/>
                  </a:cubicBezTo>
                  <a:cubicBezTo>
                    <a:pt x="26" y="156"/>
                    <a:pt x="26" y="156"/>
                    <a:pt x="26" y="156"/>
                  </a:cubicBezTo>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Line 8"/>
            <p:cNvSpPr>
              <a:spLocks noChangeShapeType="1"/>
            </p:cNvSpPr>
            <p:nvPr/>
          </p:nvSpPr>
          <p:spPr bwMode="auto">
            <a:xfrm flipH="1">
              <a:off x="573088" y="6005513"/>
              <a:ext cx="487362" cy="0"/>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EC"/>
        </a:solidFill>
        <a:effectLst/>
      </p:bgPr>
    </p:bg>
    <p:spTree>
      <p:nvGrpSpPr>
        <p:cNvPr id="1" name=""/>
        <p:cNvGrpSpPr/>
        <p:nvPr/>
      </p:nvGrpSpPr>
      <p:grpSpPr>
        <a:xfrm>
          <a:off x="0" y="0"/>
          <a:ext cx="0" cy="0"/>
          <a:chOff x="0" y="0"/>
          <a:chExt cx="0" cy="0"/>
        </a:xfrm>
      </p:grpSpPr>
      <p:grpSp>
        <p:nvGrpSpPr>
          <p:cNvPr id="3" name="组合 2"/>
          <p:cNvGrpSpPr/>
          <p:nvPr/>
        </p:nvGrpSpPr>
        <p:grpSpPr>
          <a:xfrm>
            <a:off x="107504" y="178953"/>
            <a:ext cx="3948767" cy="595734"/>
            <a:chOff x="542541" y="302771"/>
            <a:chExt cx="3948767" cy="595734"/>
          </a:xfrm>
        </p:grpSpPr>
        <p:cxnSp>
          <p:nvCxnSpPr>
            <p:cNvPr id="86" name="直接连接符 85"/>
            <p:cNvCxnSpPr/>
            <p:nvPr>
              <p:custDataLst>
                <p:tags r:id="rId2"/>
              </p:custDataLst>
            </p:nvPr>
          </p:nvCxnSpPr>
          <p:spPr>
            <a:xfrm>
              <a:off x="902581" y="892510"/>
              <a:ext cx="216024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7" name="Text Box 42"/>
            <p:cNvSpPr txBox="1">
              <a:spLocks noChangeArrowheads="1"/>
            </p:cNvSpPr>
            <p:nvPr>
              <p:custDataLst>
                <p:tags r:id="rId3"/>
              </p:custDataLst>
            </p:nvPr>
          </p:nvSpPr>
          <p:spPr bwMode="auto">
            <a:xfrm>
              <a:off x="542541" y="302771"/>
              <a:ext cx="394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1.1.</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新异性的概念与内涵</a:t>
              </a:r>
            </a:p>
          </p:txBody>
        </p:sp>
        <p:sp>
          <p:nvSpPr>
            <p:cNvPr id="88" name="Text Box 43"/>
            <p:cNvSpPr txBox="1">
              <a:spLocks noChangeArrowheads="1"/>
            </p:cNvSpPr>
            <p:nvPr>
              <p:custDataLst>
                <p:tags r:id="rId4"/>
              </p:custDataLst>
            </p:nvPr>
          </p:nvSpPr>
          <p:spPr bwMode="auto">
            <a:xfrm>
              <a:off x="1099610" y="683061"/>
              <a:ext cx="179087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The concept and essence of the novelty</a:t>
              </a:r>
            </a:p>
          </p:txBody>
        </p:sp>
      </p:grpSp>
      <p:pic>
        <p:nvPicPr>
          <p:cNvPr id="7" name="图片 6"/>
          <p:cNvPicPr>
            <a:picLocks noChangeAspect="1"/>
          </p:cNvPicPr>
          <p:nvPr/>
        </p:nvPicPr>
        <p:blipFill>
          <a:blip r:embed="rId7"/>
          <a:stretch>
            <a:fillRect/>
          </a:stretch>
        </p:blipFill>
        <p:spPr>
          <a:xfrm>
            <a:off x="535397" y="987574"/>
            <a:ext cx="2935567" cy="2047249"/>
          </a:xfrm>
          <a:prstGeom prst="rect">
            <a:avLst/>
          </a:prstGeom>
        </p:spPr>
      </p:pic>
      <p:grpSp>
        <p:nvGrpSpPr>
          <p:cNvPr id="8" name="组合 7"/>
          <p:cNvGrpSpPr/>
          <p:nvPr/>
        </p:nvGrpSpPr>
        <p:grpSpPr>
          <a:xfrm>
            <a:off x="7451244" y="1647570"/>
            <a:ext cx="963291" cy="1426820"/>
            <a:chOff x="6554656" y="1863140"/>
            <a:chExt cx="963291" cy="1426820"/>
          </a:xfrm>
        </p:grpSpPr>
        <p:sp>
          <p:nvSpPr>
            <p:cNvPr id="5" name="文本框 4"/>
            <p:cNvSpPr txBox="1"/>
            <p:nvPr/>
          </p:nvSpPr>
          <p:spPr>
            <a:xfrm>
              <a:off x="7125251" y="2487125"/>
              <a:ext cx="389850" cy="338554"/>
            </a:xfrm>
            <a:prstGeom prst="rect">
              <a:avLst/>
            </a:prstGeom>
            <a:noFill/>
          </p:spPr>
          <p:txBody>
            <a:bodyPr wrap="none" rtlCol="0">
              <a:spAutoFit/>
            </a:bodyPr>
            <a:lstStyle/>
            <a:p>
              <a:r>
                <a:rPr lang="zh-CN" altLang="en-US" sz="1600" dirty="0"/>
                <a:t>人</a:t>
              </a:r>
            </a:p>
          </p:txBody>
        </p:sp>
        <p:sp>
          <p:nvSpPr>
            <p:cNvPr id="16" name="文本框 15"/>
            <p:cNvSpPr txBox="1"/>
            <p:nvPr/>
          </p:nvSpPr>
          <p:spPr>
            <a:xfrm>
              <a:off x="7128097" y="2892704"/>
              <a:ext cx="389850" cy="338554"/>
            </a:xfrm>
            <a:prstGeom prst="rect">
              <a:avLst/>
            </a:prstGeom>
            <a:noFill/>
          </p:spPr>
          <p:txBody>
            <a:bodyPr wrap="none" rtlCol="0">
              <a:spAutoFit/>
            </a:bodyPr>
            <a:lstStyle/>
            <a:p>
              <a:r>
                <a:rPr lang="zh-CN" altLang="en-US" sz="1600" dirty="0"/>
                <a:t>人</a:t>
              </a:r>
            </a:p>
          </p:txBody>
        </p:sp>
        <p:sp>
          <p:nvSpPr>
            <p:cNvPr id="17" name="文本框 16"/>
            <p:cNvSpPr txBox="1"/>
            <p:nvPr/>
          </p:nvSpPr>
          <p:spPr>
            <a:xfrm>
              <a:off x="6577846" y="2951406"/>
              <a:ext cx="389850" cy="338554"/>
            </a:xfrm>
            <a:prstGeom prst="rect">
              <a:avLst/>
            </a:prstGeom>
            <a:noFill/>
          </p:spPr>
          <p:txBody>
            <a:bodyPr wrap="none" rtlCol="0">
              <a:spAutoFit/>
            </a:bodyPr>
            <a:lstStyle/>
            <a:p>
              <a:r>
                <a:rPr lang="zh-CN" altLang="en-US" sz="1600" dirty="0"/>
                <a:t>人</a:t>
              </a:r>
            </a:p>
          </p:txBody>
        </p:sp>
        <p:sp>
          <p:nvSpPr>
            <p:cNvPr id="18" name="文本框 17"/>
            <p:cNvSpPr txBox="1"/>
            <p:nvPr/>
          </p:nvSpPr>
          <p:spPr>
            <a:xfrm>
              <a:off x="6610268" y="2655780"/>
              <a:ext cx="389850" cy="338554"/>
            </a:xfrm>
            <a:prstGeom prst="rect">
              <a:avLst/>
            </a:prstGeom>
            <a:noFill/>
          </p:spPr>
          <p:txBody>
            <a:bodyPr wrap="none" rtlCol="0">
              <a:spAutoFit/>
            </a:bodyPr>
            <a:lstStyle/>
            <a:p>
              <a:r>
                <a:rPr lang="zh-CN" altLang="en-US" sz="1600" dirty="0"/>
                <a:t>人</a:t>
              </a:r>
            </a:p>
          </p:txBody>
        </p:sp>
        <p:sp>
          <p:nvSpPr>
            <p:cNvPr id="19" name="文本框 18"/>
            <p:cNvSpPr txBox="1"/>
            <p:nvPr/>
          </p:nvSpPr>
          <p:spPr>
            <a:xfrm>
              <a:off x="6611361" y="2417172"/>
              <a:ext cx="389850" cy="338554"/>
            </a:xfrm>
            <a:prstGeom prst="rect">
              <a:avLst/>
            </a:prstGeom>
            <a:noFill/>
          </p:spPr>
          <p:txBody>
            <a:bodyPr wrap="none" rtlCol="0">
              <a:spAutoFit/>
            </a:bodyPr>
            <a:lstStyle/>
            <a:p>
              <a:r>
                <a:rPr lang="zh-CN" altLang="en-US" sz="1600" dirty="0"/>
                <a:t>人</a:t>
              </a:r>
            </a:p>
          </p:txBody>
        </p:sp>
        <p:sp>
          <p:nvSpPr>
            <p:cNvPr id="20" name="文本框 19"/>
            <p:cNvSpPr txBox="1"/>
            <p:nvPr/>
          </p:nvSpPr>
          <p:spPr>
            <a:xfrm>
              <a:off x="6554656" y="1863140"/>
              <a:ext cx="389850" cy="338554"/>
            </a:xfrm>
            <a:prstGeom prst="rect">
              <a:avLst/>
            </a:prstGeom>
            <a:noFill/>
          </p:spPr>
          <p:txBody>
            <a:bodyPr wrap="none" rtlCol="0">
              <a:spAutoFit/>
            </a:bodyPr>
            <a:lstStyle/>
            <a:p>
              <a:r>
                <a:rPr lang="zh-CN" altLang="en-US" sz="1600" dirty="0"/>
                <a:t>人</a:t>
              </a:r>
            </a:p>
          </p:txBody>
        </p:sp>
        <p:sp>
          <p:nvSpPr>
            <p:cNvPr id="21" name="文本框 20"/>
            <p:cNvSpPr txBox="1"/>
            <p:nvPr/>
          </p:nvSpPr>
          <p:spPr>
            <a:xfrm>
              <a:off x="6819043" y="1888668"/>
              <a:ext cx="389850" cy="338554"/>
            </a:xfrm>
            <a:prstGeom prst="rect">
              <a:avLst/>
            </a:prstGeom>
            <a:noFill/>
          </p:spPr>
          <p:txBody>
            <a:bodyPr wrap="none" rtlCol="0">
              <a:spAutoFit/>
            </a:bodyPr>
            <a:lstStyle/>
            <a:p>
              <a:r>
                <a:rPr lang="zh-CN" altLang="en-US" sz="1600" dirty="0"/>
                <a:t>人</a:t>
              </a:r>
            </a:p>
          </p:txBody>
        </p:sp>
        <p:sp>
          <p:nvSpPr>
            <p:cNvPr id="22" name="文本框 21"/>
            <p:cNvSpPr txBox="1"/>
            <p:nvPr/>
          </p:nvSpPr>
          <p:spPr>
            <a:xfrm>
              <a:off x="7013968" y="2114454"/>
              <a:ext cx="389850" cy="338554"/>
            </a:xfrm>
            <a:prstGeom prst="rect">
              <a:avLst/>
            </a:prstGeom>
            <a:noFill/>
          </p:spPr>
          <p:txBody>
            <a:bodyPr wrap="none" rtlCol="0">
              <a:spAutoFit/>
            </a:bodyPr>
            <a:lstStyle/>
            <a:p>
              <a:r>
                <a:rPr lang="zh-CN" altLang="en-US" sz="1600" dirty="0"/>
                <a:t>人</a:t>
              </a:r>
            </a:p>
          </p:txBody>
        </p:sp>
        <p:sp>
          <p:nvSpPr>
            <p:cNvPr id="23" name="文本框 22"/>
            <p:cNvSpPr txBox="1"/>
            <p:nvPr/>
          </p:nvSpPr>
          <p:spPr>
            <a:xfrm>
              <a:off x="6647867" y="2134426"/>
              <a:ext cx="389850" cy="338554"/>
            </a:xfrm>
            <a:prstGeom prst="rect">
              <a:avLst/>
            </a:prstGeom>
            <a:noFill/>
          </p:spPr>
          <p:txBody>
            <a:bodyPr wrap="none" rtlCol="0">
              <a:spAutoFit/>
            </a:bodyPr>
            <a:lstStyle/>
            <a:p>
              <a:r>
                <a:rPr lang="zh-CN" altLang="en-US" sz="1600" dirty="0"/>
                <a:t>人</a:t>
              </a:r>
            </a:p>
          </p:txBody>
        </p:sp>
        <p:sp>
          <p:nvSpPr>
            <p:cNvPr id="24" name="文本框 23"/>
            <p:cNvSpPr txBox="1"/>
            <p:nvPr/>
          </p:nvSpPr>
          <p:spPr>
            <a:xfrm>
              <a:off x="6868306" y="2355508"/>
              <a:ext cx="389850" cy="338554"/>
            </a:xfrm>
            <a:prstGeom prst="rect">
              <a:avLst/>
            </a:prstGeom>
            <a:noFill/>
          </p:spPr>
          <p:txBody>
            <a:bodyPr wrap="none" rtlCol="0">
              <a:spAutoFit/>
            </a:bodyPr>
            <a:lstStyle/>
            <a:p>
              <a:r>
                <a:rPr lang="zh-CN" altLang="en-US" sz="1600" dirty="0"/>
                <a:t>人</a:t>
              </a:r>
            </a:p>
          </p:txBody>
        </p:sp>
        <p:sp>
          <p:nvSpPr>
            <p:cNvPr id="25" name="文本框 24"/>
            <p:cNvSpPr txBox="1"/>
            <p:nvPr/>
          </p:nvSpPr>
          <p:spPr>
            <a:xfrm>
              <a:off x="6958686" y="2631088"/>
              <a:ext cx="389850" cy="338554"/>
            </a:xfrm>
            <a:prstGeom prst="rect">
              <a:avLst/>
            </a:prstGeom>
            <a:noFill/>
          </p:spPr>
          <p:txBody>
            <a:bodyPr wrap="none" rtlCol="0">
              <a:spAutoFit/>
            </a:bodyPr>
            <a:lstStyle/>
            <a:p>
              <a:r>
                <a:rPr lang="zh-CN" altLang="en-US" sz="1600" dirty="0"/>
                <a:t>人</a:t>
              </a:r>
            </a:p>
          </p:txBody>
        </p:sp>
        <p:sp>
          <p:nvSpPr>
            <p:cNvPr id="26" name="文本框 25"/>
            <p:cNvSpPr txBox="1"/>
            <p:nvPr/>
          </p:nvSpPr>
          <p:spPr>
            <a:xfrm>
              <a:off x="6842792" y="2858587"/>
              <a:ext cx="389850" cy="338554"/>
            </a:xfrm>
            <a:prstGeom prst="rect">
              <a:avLst/>
            </a:prstGeom>
            <a:noFill/>
          </p:spPr>
          <p:txBody>
            <a:bodyPr wrap="none" rtlCol="0">
              <a:spAutoFit/>
            </a:bodyPr>
            <a:lstStyle/>
            <a:p>
              <a:r>
                <a:rPr lang="zh-CN" altLang="en-US" sz="1600" dirty="0"/>
                <a:t>人</a:t>
              </a:r>
            </a:p>
          </p:txBody>
        </p:sp>
      </p:grpSp>
      <p:sp>
        <p:nvSpPr>
          <p:cNvPr id="29" name="文本框 28"/>
          <p:cNvSpPr txBox="1"/>
          <p:nvPr/>
        </p:nvSpPr>
        <p:spPr>
          <a:xfrm>
            <a:off x="563997" y="3469104"/>
            <a:ext cx="8044520" cy="1067152"/>
          </a:xfrm>
          <a:prstGeom prst="rect">
            <a:avLst/>
          </a:prstGeom>
          <a:noFill/>
        </p:spPr>
        <p:txBody>
          <a:bodyPr wrap="square">
            <a:spAutoFit/>
          </a:bodyPr>
          <a:lstStyle/>
          <a:p>
            <a:pPr algn="just">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charset="0"/>
              </a:rPr>
              <a:t>探究反射</a:t>
            </a:r>
            <a:r>
              <a:rPr lang="en-US" altLang="zh-CN" sz="1600" b="1" dirty="0">
                <a:latin typeface="微软雅黑" panose="020B0503020204020204" pitchFamily="34" charset="-122"/>
                <a:ea typeface="微软雅黑" panose="020B0503020204020204" pitchFamily="34" charset="-122"/>
                <a:cs typeface="Times New Roman" panose="02020603050405020304" charset="0"/>
              </a:rPr>
              <a:t>&amp;</a:t>
            </a:r>
            <a:r>
              <a:rPr lang="zh-CN" altLang="en-US" sz="1600" b="1" dirty="0">
                <a:latin typeface="微软雅黑" panose="020B0503020204020204" pitchFamily="34" charset="-122"/>
                <a:ea typeface="微软雅黑" panose="020B0503020204020204" pitchFamily="34" charset="-122"/>
                <a:cs typeface="Times New Roman" panose="02020603050405020304" charset="0"/>
              </a:rPr>
              <a:t>定向反应</a:t>
            </a:r>
            <a:endParaRPr lang="en-US" altLang="zh-CN" sz="1600" b="1" dirty="0">
              <a:latin typeface="微软雅黑" panose="020B0503020204020204" pitchFamily="34" charset="-122"/>
              <a:ea typeface="微软雅黑" panose="020B0503020204020204" pitchFamily="34" charset="-122"/>
              <a:cs typeface="Times New Roman" panose="02020603050405020304" charset="0"/>
            </a:endParaRPr>
          </a:p>
          <a:p>
            <a:pPr algn="just">
              <a:lnSpc>
                <a:spcPct val="150000"/>
              </a:lnSpc>
            </a:pPr>
            <a:r>
              <a:rPr lang="zh-CN" altLang="en-US" sz="1400" dirty="0">
                <a:latin typeface="Times New Roman" panose="02020603050405020304" charset="0"/>
                <a:cs typeface="Times New Roman" panose="02020603050405020304" charset="0"/>
              </a:rPr>
              <a:t>有机体为适应环境对新异刺激产生的一种</a:t>
            </a:r>
            <a:r>
              <a:rPr lang="zh-CN" altLang="en-US" sz="1400" b="1" dirty="0">
                <a:latin typeface="微软雅黑" panose="020B0503020204020204" pitchFamily="34" charset="-122"/>
                <a:ea typeface="微软雅黑" panose="020B0503020204020204" pitchFamily="34" charset="-122"/>
                <a:cs typeface="Times New Roman" panose="02020603050405020304" charset="0"/>
              </a:rPr>
              <a:t>趋近和适应性直觉反应</a:t>
            </a:r>
            <a:r>
              <a:rPr lang="zh-CN" altLang="en-US" sz="1400" dirty="0">
                <a:latin typeface="Times New Roman" panose="02020603050405020304" charset="0"/>
                <a:cs typeface="Times New Roman" panose="02020603050405020304" charset="0"/>
              </a:rPr>
              <a:t>。人类婴幼儿一出生就对那些没有经验过的新异刺激有着天生的强烈偏好</a:t>
            </a:r>
            <a:r>
              <a:rPr lang="en-US" altLang="zh-CN" sz="1400" dirty="0">
                <a:latin typeface="Times New Roman" panose="02020603050405020304" charset="0"/>
                <a:cs typeface="Times New Roman" panose="02020603050405020304" charset="0"/>
              </a:rPr>
              <a:t>(Reynolds, 2015)</a:t>
            </a:r>
            <a:r>
              <a:rPr lang="zh-CN" altLang="en-US" sz="1400" dirty="0">
                <a:latin typeface="Times New Roman" panose="02020603050405020304" charset="0"/>
                <a:cs typeface="Times New Roman" panose="02020603050405020304" charset="0"/>
              </a:rPr>
              <a:t>，并且这种偏好存在跨种族的一致性</a:t>
            </a:r>
            <a:r>
              <a:rPr lang="en-US" altLang="zh-CN" sz="1400" dirty="0">
                <a:latin typeface="Times New Roman" panose="02020603050405020304" charset="0"/>
                <a:cs typeface="Times New Roman" panose="02020603050405020304" charset="0"/>
              </a:rPr>
              <a:t>(Hall, 2018)</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p:txBody>
      </p:sp>
      <p:grpSp>
        <p:nvGrpSpPr>
          <p:cNvPr id="28" name="组合 27"/>
          <p:cNvGrpSpPr/>
          <p:nvPr/>
        </p:nvGrpSpPr>
        <p:grpSpPr>
          <a:xfrm>
            <a:off x="4272295" y="987651"/>
            <a:ext cx="2864806" cy="2032837"/>
            <a:chOff x="4272295" y="987651"/>
            <a:chExt cx="2864806" cy="2032837"/>
          </a:xfrm>
        </p:grpSpPr>
        <p:grpSp>
          <p:nvGrpSpPr>
            <p:cNvPr id="6" name="组合 5"/>
            <p:cNvGrpSpPr/>
            <p:nvPr/>
          </p:nvGrpSpPr>
          <p:grpSpPr>
            <a:xfrm>
              <a:off x="4272295" y="987651"/>
              <a:ext cx="2864806" cy="2032837"/>
              <a:chOff x="4083458" y="1198421"/>
              <a:chExt cx="2864806" cy="2032837"/>
            </a:xfrm>
          </p:grpSpPr>
          <p:grpSp>
            <p:nvGrpSpPr>
              <p:cNvPr id="2" name="组合 1"/>
              <p:cNvGrpSpPr/>
              <p:nvPr/>
            </p:nvGrpSpPr>
            <p:grpSpPr>
              <a:xfrm>
                <a:off x="4083458" y="1382104"/>
                <a:ext cx="2864806" cy="1849154"/>
                <a:chOff x="4083458" y="1382104"/>
                <a:chExt cx="2864806" cy="1849154"/>
              </a:xfrm>
            </p:grpSpPr>
            <p:pic>
              <p:nvPicPr>
                <p:cNvPr id="4" name="图片 3"/>
                <p:cNvPicPr>
                  <a:picLocks noChangeAspect="1"/>
                </p:cNvPicPr>
                <p:nvPr/>
              </p:nvPicPr>
              <p:blipFill>
                <a:blip r:embed="rId8">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4083458" y="1382104"/>
                  <a:ext cx="2293728" cy="1843977"/>
                </a:xfrm>
                <a:prstGeom prst="rect">
                  <a:avLst/>
                </a:prstGeom>
                <a:ln>
                  <a:noFill/>
                </a:ln>
              </p:spPr>
            </p:pic>
            <p:grpSp>
              <p:nvGrpSpPr>
                <p:cNvPr id="12" name="组合 11"/>
                <p:cNvGrpSpPr/>
                <p:nvPr/>
              </p:nvGrpSpPr>
              <p:grpSpPr>
                <a:xfrm>
                  <a:off x="6318188" y="2369473"/>
                  <a:ext cx="630076" cy="861785"/>
                  <a:chOff x="5941963" y="1851670"/>
                  <a:chExt cx="1896669" cy="1696399"/>
                </a:xfrm>
              </p:grpSpPr>
              <p:pic>
                <p:nvPicPr>
                  <p:cNvPr id="13" name="图片 12"/>
                  <p:cNvPicPr>
                    <a:picLocks noChangeAspect="1"/>
                  </p:cNvPicPr>
                  <p:nvPr/>
                </p:nvPicPr>
                <p:blipFill rotWithShape="1">
                  <a:blip r:embed="rId9"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22369" t="13123"/>
                  <a:stretch>
                    <a:fillRect/>
                  </a:stretch>
                </p:blipFill>
                <p:spPr>
                  <a:xfrm>
                    <a:off x="5941963" y="1851670"/>
                    <a:ext cx="1896669" cy="1696399"/>
                  </a:xfrm>
                  <a:prstGeom prst="rect">
                    <a:avLst/>
                  </a:prstGeom>
                  <a:ln>
                    <a:noFill/>
                  </a:ln>
                </p:spPr>
              </p:pic>
              <p:sp>
                <p:nvSpPr>
                  <p:cNvPr id="14" name="椭圆 13"/>
                  <p:cNvSpPr/>
                  <p:nvPr/>
                </p:nvSpPr>
                <p:spPr>
                  <a:xfrm>
                    <a:off x="6533996" y="2414991"/>
                    <a:ext cx="216023" cy="216024"/>
                  </a:xfrm>
                  <a:prstGeom prst="ellipse">
                    <a:avLst/>
                  </a:prstGeom>
                  <a:solidFill>
                    <a:srgbClr val="F1B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7" name="图形 26" descr="3b32313534373338343bbeaad1c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48994" y="1198421"/>
                <a:ext cx="1010297" cy="978064"/>
              </a:xfrm>
              <a:prstGeom prst="rect">
                <a:avLst/>
              </a:prstGeom>
            </p:spPr>
          </p:pic>
        </p:grpSp>
        <p:sp>
          <p:nvSpPr>
            <p:cNvPr id="15" name="椭圆 14"/>
            <p:cNvSpPr/>
            <p:nvPr/>
          </p:nvSpPr>
          <p:spPr>
            <a:xfrm>
              <a:off x="6865842" y="2558379"/>
              <a:ext cx="174566" cy="195693"/>
            </a:xfrm>
            <a:prstGeom prst="ellipse">
              <a:avLst/>
            </a:prstGeom>
            <a:solidFill>
              <a:srgbClr val="FFF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98957"/>
            <a:ext cx="5632881" cy="458715"/>
          </a:xfrm>
          <a:prstGeom prst="rect">
            <a:avLst/>
          </a:prstGeom>
        </p:spPr>
        <p:txBody>
          <a:bodyPr wrap="square">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cs typeface="Times New Roman" panose="02020603050405020304" charset="0"/>
              </a:rPr>
              <a:t>关于任务无关的新异刺激怎样影响目标任务</a:t>
            </a:r>
            <a:r>
              <a:rPr lang="zh-CN" altLang="en-US" b="1" dirty="0">
                <a:latin typeface="Times New Roman" panose="02020603050405020304" charset="0"/>
                <a:ea typeface="微软雅黑" panose="020B0503020204020204" pitchFamily="34" charset="-122"/>
                <a:cs typeface="Times New Roman" panose="02020603050405020304" charset="0"/>
              </a:rPr>
              <a:t>的争论</a:t>
            </a:r>
            <a:endParaRPr lang="en-US" altLang="zh-CN" b="1" dirty="0">
              <a:latin typeface="Times New Roman" panose="02020603050405020304" charset="0"/>
              <a:ea typeface="微软雅黑" panose="020B0503020204020204" pitchFamily="34" charset="-122"/>
              <a:cs typeface="Times New Roman" panose="02020603050405020304" charset="0"/>
            </a:endParaRPr>
          </a:p>
        </p:txBody>
      </p:sp>
      <p:grpSp>
        <p:nvGrpSpPr>
          <p:cNvPr id="5" name="组合 4"/>
          <p:cNvGrpSpPr/>
          <p:nvPr/>
        </p:nvGrpSpPr>
        <p:grpSpPr>
          <a:xfrm>
            <a:off x="611560" y="1563638"/>
            <a:ext cx="7840721" cy="2876444"/>
            <a:chOff x="691712" y="1801118"/>
            <a:chExt cx="7840721" cy="2876444"/>
          </a:xfrm>
        </p:grpSpPr>
        <p:sp>
          <p:nvSpPr>
            <p:cNvPr id="3" name="文本框 2"/>
            <p:cNvSpPr txBox="1"/>
            <p:nvPr/>
          </p:nvSpPr>
          <p:spPr>
            <a:xfrm>
              <a:off x="4441191" y="3240278"/>
              <a:ext cx="479618"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VS</a:t>
              </a:r>
              <a:endParaRPr lang="zh-CN" altLang="en-US" dirty="0">
                <a:latin typeface="Times New Roman" panose="02020603050405020304" charset="0"/>
                <a:cs typeface="Times New Roman" panose="02020603050405020304" charset="0"/>
              </a:endParaRPr>
            </a:p>
          </p:txBody>
        </p:sp>
        <p:sp>
          <p:nvSpPr>
            <p:cNvPr id="16" name="直接连接符 15"/>
            <p:cNvSpPr/>
            <p:nvPr/>
          </p:nvSpPr>
          <p:spPr>
            <a:xfrm flipH="1">
              <a:off x="4681000" y="3598617"/>
              <a:ext cx="0" cy="917349"/>
            </a:xfrm>
            <a:prstGeom prst="line">
              <a:avLst/>
            </a:prstGeom>
            <a:solidFill>
              <a:srgbClr val="D62F4D"/>
            </a:solidFill>
            <a:ln w="6350" cap="flat" cmpd="sng">
              <a:solidFill>
                <a:srgbClr val="63686B"/>
              </a:solidFill>
              <a:prstDash val="solid"/>
              <a:miter/>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3755" noProof="1">
                <a:solidFill>
                  <a:srgbClr val="63686B"/>
                </a:solidFill>
              </a:endParaRPr>
            </a:p>
          </p:txBody>
        </p:sp>
        <p:grpSp>
          <p:nvGrpSpPr>
            <p:cNvPr id="4" name="组合 3"/>
            <p:cNvGrpSpPr/>
            <p:nvPr/>
          </p:nvGrpSpPr>
          <p:grpSpPr>
            <a:xfrm>
              <a:off x="691712" y="1801118"/>
              <a:ext cx="7840721" cy="2876444"/>
              <a:chOff x="691712" y="1801118"/>
              <a:chExt cx="7840721" cy="2876444"/>
            </a:xfrm>
          </p:grpSpPr>
          <p:grpSp>
            <p:nvGrpSpPr>
              <p:cNvPr id="6" name="组合 5"/>
              <p:cNvGrpSpPr/>
              <p:nvPr/>
            </p:nvGrpSpPr>
            <p:grpSpPr>
              <a:xfrm>
                <a:off x="691712" y="2283718"/>
                <a:ext cx="7840721" cy="2393844"/>
                <a:chOff x="721869" y="2322314"/>
                <a:chExt cx="7840721" cy="2393844"/>
              </a:xfrm>
            </p:grpSpPr>
            <p:sp>
              <p:nvSpPr>
                <p:cNvPr id="8" name="矩形 7"/>
                <p:cNvSpPr/>
                <p:nvPr/>
              </p:nvSpPr>
              <p:spPr>
                <a:xfrm>
                  <a:off x="721869" y="2838785"/>
                  <a:ext cx="3528392" cy="1877373"/>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cs typeface="Times New Roman" panose="02020603050405020304" charset="0"/>
                    </a:rPr>
                    <a:t>外部新异刺激往往会使个体脱离对当下目标任务的持续注意；</a:t>
                  </a:r>
                  <a:endParaRPr lang="en-US" altLang="zh-CN" sz="1400" dirty="0">
                    <a:latin typeface="宋体" panose="02010600030101010101" pitchFamily="2" charset="-122"/>
                    <a:ea typeface="宋体" panose="02010600030101010101" pitchFamily="2" charset="-122"/>
                    <a:cs typeface="Times New Roman" panose="02020603050405020304" charset="0"/>
                  </a:endParaRPr>
                </a:p>
                <a:p>
                  <a:pPr marL="285750" indent="-285750" algn="just">
                    <a:lnSpc>
                      <a:spcPct val="120000"/>
                    </a:lnSpc>
                    <a:buFont typeface="Wingdings" panose="05000000000000000000" pitchFamily="2" charset="2"/>
                    <a:buChar char="Ø"/>
                  </a:pPr>
                  <a:endParaRPr lang="en-US" altLang="zh-CN" sz="1400" dirty="0">
                    <a:latin typeface="宋体" panose="02010600030101010101" pitchFamily="2" charset="-122"/>
                    <a:ea typeface="宋体" panose="02010600030101010101" pitchFamily="2" charset="-122"/>
                    <a:cs typeface="Times New Roman" panose="02020603050405020304" charset="0"/>
                  </a:endParaRPr>
                </a:p>
                <a:p>
                  <a:pPr marL="285750" indent="-285750" algn="just">
                    <a:lnSpc>
                      <a:spcPct val="12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视觉：</a:t>
                  </a:r>
                  <a:r>
                    <a:rPr lang="en-US" altLang="zh-CN" sz="1400" dirty="0">
                      <a:latin typeface="Times New Roman" panose="02020603050405020304" charset="0"/>
                      <a:ea typeface="宋体" panose="02010600030101010101" pitchFamily="2" charset="-122"/>
                      <a:cs typeface="Times New Roman" panose="02020603050405020304" charset="0"/>
                    </a:rPr>
                    <a:t>Bendixen, 2010; </a:t>
                  </a:r>
                  <a:r>
                    <a:rPr lang="en-US" altLang="zh-CN" sz="1400" dirty="0" err="1">
                      <a:latin typeface="Times New Roman" panose="02020603050405020304" charset="0"/>
                      <a:ea typeface="宋体" panose="02010600030101010101" pitchFamily="2" charset="-122"/>
                      <a:cs typeface="Times New Roman" panose="02020603050405020304" charset="0"/>
                    </a:rPr>
                    <a:t>Berti</a:t>
                  </a:r>
                  <a:r>
                    <a:rPr lang="en-US" altLang="zh-CN" sz="1400" dirty="0">
                      <a:latin typeface="Times New Roman" panose="02020603050405020304" charset="0"/>
                      <a:ea typeface="宋体" panose="02010600030101010101" pitchFamily="2" charset="-122"/>
                      <a:cs typeface="Times New Roman" panose="02020603050405020304" charset="0"/>
                    </a:rPr>
                    <a:t>, 2006;</a:t>
                  </a:r>
                </a:p>
                <a:p>
                  <a:pPr marL="285750" indent="-285750" algn="just">
                    <a:lnSpc>
                      <a:spcPct val="12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听觉：</a:t>
                  </a:r>
                  <a:r>
                    <a:rPr lang="en-US" altLang="zh-CN" sz="1400" dirty="0" err="1">
                      <a:latin typeface="Times New Roman" panose="02020603050405020304" charset="0"/>
                      <a:ea typeface="宋体" panose="02010600030101010101" pitchFamily="2" charset="-122"/>
                      <a:cs typeface="Times New Roman" panose="02020603050405020304" charset="0"/>
                    </a:rPr>
                    <a:t>Berti</a:t>
                  </a:r>
                  <a:r>
                    <a:rPr lang="en-US" altLang="zh-CN" sz="1400" dirty="0">
                      <a:latin typeface="Times New Roman" panose="02020603050405020304" charset="0"/>
                      <a:ea typeface="宋体" panose="02010600030101010101" pitchFamily="2" charset="-122"/>
                      <a:cs typeface="Times New Roman" panose="02020603050405020304" charset="0"/>
                    </a:rPr>
                    <a:t>, 2004; Wetzel, 2013;</a:t>
                  </a:r>
                </a:p>
                <a:p>
                  <a:pPr marL="285750" indent="-285750" algn="just">
                    <a:lnSpc>
                      <a:spcPct val="12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视听跨通道：</a:t>
                  </a:r>
                  <a:r>
                    <a:rPr lang="en-US" altLang="zh-CN" sz="1400" dirty="0">
                      <a:latin typeface="Times New Roman" panose="02020603050405020304" charset="0"/>
                      <a:ea typeface="宋体" panose="02010600030101010101" pitchFamily="2" charset="-122"/>
                      <a:cs typeface="Times New Roman" panose="02020603050405020304" charset="0"/>
                    </a:rPr>
                    <a:t>Gumenyuka, 2005;</a:t>
                  </a:r>
                </a:p>
                <a:p>
                  <a:pPr marL="285750" indent="-285750" algn="just">
                    <a:lnSpc>
                      <a:spcPct val="12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触觉：</a:t>
                  </a:r>
                  <a:r>
                    <a:rPr lang="en-US" altLang="zh-CN" sz="1400" dirty="0">
                      <a:latin typeface="Times New Roman" panose="02020603050405020304" charset="0"/>
                      <a:ea typeface="宋体" panose="02010600030101010101" pitchFamily="2" charset="-122"/>
                      <a:cs typeface="Times New Roman" panose="02020603050405020304" charset="0"/>
                    </a:rPr>
                    <a:t>Ljungberg, 2012; </a:t>
                  </a:r>
                  <a:r>
                    <a:rPr lang="en-US" altLang="zh-CN" sz="1400" dirty="0" err="1">
                      <a:latin typeface="Times New Roman" panose="02020603050405020304" charset="0"/>
                      <a:ea typeface="宋体" panose="02010600030101010101" pitchFamily="2" charset="-122"/>
                      <a:cs typeface="Times New Roman" panose="02020603050405020304" charset="0"/>
                    </a:rPr>
                    <a:t>Parmentier</a:t>
                  </a:r>
                  <a:r>
                    <a:rPr lang="en-US" altLang="zh-CN" sz="1400" dirty="0">
                      <a:latin typeface="Times New Roman" panose="02020603050405020304" charset="0"/>
                      <a:ea typeface="宋体" panose="02010600030101010101" pitchFamily="2" charset="-122"/>
                      <a:cs typeface="Times New Roman" panose="02020603050405020304" charset="0"/>
                    </a:rPr>
                    <a:t>, 2011.</a:t>
                  </a:r>
                  <a:endParaRPr lang="zh-CN" altLang="en-US" sz="1400" dirty="0">
                    <a:latin typeface="Times New Roman" panose="02020603050405020304" charset="0"/>
                    <a:ea typeface="宋体" panose="02010600030101010101" pitchFamily="2" charset="-122"/>
                    <a:cs typeface="Times New Roman" panose="02020603050405020304" charset="0"/>
                  </a:endParaRPr>
                </a:p>
              </p:txBody>
            </p:sp>
            <p:sp>
              <p:nvSpPr>
                <p:cNvPr id="13" name="直接连接符 12"/>
                <p:cNvSpPr/>
                <p:nvPr/>
              </p:nvSpPr>
              <p:spPr>
                <a:xfrm>
                  <a:off x="4711157" y="2322314"/>
                  <a:ext cx="1" cy="911016"/>
                </a:xfrm>
                <a:prstGeom prst="line">
                  <a:avLst/>
                </a:prstGeom>
                <a:solidFill>
                  <a:srgbClr val="D62F4D"/>
                </a:solidFill>
                <a:ln w="6350" cap="flat" cmpd="sng">
                  <a:solidFill>
                    <a:srgbClr val="63686B"/>
                  </a:solidFill>
                  <a:prstDash val="solid"/>
                  <a:miter/>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3755" noProof="1">
                    <a:solidFill>
                      <a:srgbClr val="63686B"/>
                    </a:solidFill>
                  </a:endParaRPr>
                </a:p>
              </p:txBody>
            </p:sp>
            <p:sp>
              <p:nvSpPr>
                <p:cNvPr id="10" name="矩形 9"/>
                <p:cNvSpPr/>
                <p:nvPr/>
              </p:nvSpPr>
              <p:spPr>
                <a:xfrm>
                  <a:off x="1768274" y="2380162"/>
                  <a:ext cx="1989647" cy="338554"/>
                </a:xfrm>
                <a:prstGeom prst="rect">
                  <a:avLst/>
                </a:prstGeom>
              </p:spPr>
              <p:txBody>
                <a:bodyPr wrap="none">
                  <a:spAutoFit/>
                </a:bodyPr>
                <a:lstStyle/>
                <a:p>
                  <a:pPr algn="ctr"/>
                  <a:r>
                    <a:rPr lang="zh-CN" altLang="en-US" sz="1600" dirty="0">
                      <a:latin typeface="Times New Roman" panose="02020603050405020304" charset="0"/>
                      <a:cs typeface="Times New Roman" panose="02020603050405020304" charset="0"/>
                    </a:rPr>
                    <a:t>干扰分心 </a:t>
                  </a:r>
                  <a:r>
                    <a:rPr lang="en-US" altLang="zh-CN" sz="1600" dirty="0">
                      <a:latin typeface="Times New Roman" panose="02020603050405020304" charset="0"/>
                      <a:cs typeface="Times New Roman" panose="02020603050405020304" charset="0"/>
                    </a:rPr>
                    <a:t>Distraction</a:t>
                  </a:r>
                  <a:endParaRPr lang="zh-CN" altLang="en-US" sz="1600" dirty="0"/>
                </a:p>
              </p:txBody>
            </p:sp>
            <p:sp>
              <p:nvSpPr>
                <p:cNvPr id="11" name="矩形 10"/>
                <p:cNvSpPr/>
                <p:nvPr/>
              </p:nvSpPr>
              <p:spPr>
                <a:xfrm>
                  <a:off x="6138726" y="2377921"/>
                  <a:ext cx="2165978" cy="338554"/>
                </a:xfrm>
                <a:prstGeom prst="rect">
                  <a:avLst/>
                </a:prstGeom>
              </p:spPr>
              <p:txBody>
                <a:bodyPr wrap="none">
                  <a:spAutoFit/>
                </a:bodyPr>
                <a:lstStyle/>
                <a:p>
                  <a:pPr algn="ctr"/>
                  <a:r>
                    <a:rPr lang="zh-CN" altLang="en-US" sz="1600" dirty="0">
                      <a:latin typeface="Times New Roman" panose="02020603050405020304" charset="0"/>
                      <a:ea typeface="宋体" panose="02010600030101010101" pitchFamily="2" charset="-122"/>
                      <a:cs typeface="Times New Roman" panose="02020603050405020304" charset="0"/>
                    </a:rPr>
                    <a:t>促进改善 </a:t>
                  </a:r>
                  <a:r>
                    <a:rPr lang="en-US" altLang="zh-CN" sz="1600" dirty="0">
                      <a:latin typeface="Times New Roman" panose="02020603050405020304" charset="0"/>
                      <a:ea typeface="宋体" panose="02010600030101010101" pitchFamily="2" charset="-122"/>
                      <a:cs typeface="Times New Roman" panose="02020603050405020304" charset="0"/>
                    </a:rPr>
                    <a:t>Improvement</a:t>
                  </a:r>
                  <a:endParaRPr lang="zh-CN" altLang="en-US" sz="1600" dirty="0">
                    <a:latin typeface="Times New Roman" panose="02020603050405020304" charset="0"/>
                    <a:ea typeface="宋体" panose="02010600030101010101" pitchFamily="2" charset="-122"/>
                    <a:cs typeface="Times New Roman" panose="02020603050405020304" charset="0"/>
                  </a:endParaRPr>
                </a:p>
              </p:txBody>
            </p:sp>
            <p:sp>
              <p:nvSpPr>
                <p:cNvPr id="12" name="矩形 11"/>
                <p:cNvSpPr/>
                <p:nvPr/>
              </p:nvSpPr>
              <p:spPr>
                <a:xfrm>
                  <a:off x="5209557" y="2832712"/>
                  <a:ext cx="3353033" cy="1462644"/>
                </a:xfrm>
                <a:prstGeom prst="rect">
                  <a:avLst/>
                </a:prstGeom>
              </p:spPr>
              <p:txBody>
                <a:bodyPr wrap="square">
                  <a:spAutoFit/>
                </a:bodyPr>
                <a:lstStyle/>
                <a:p>
                  <a:pPr marL="285750" indent="-285750" algn="just">
                    <a:lnSpc>
                      <a:spcPct val="130000"/>
                    </a:lnSpc>
                    <a:buFont typeface="Wingdings" panose="05000000000000000000" pitchFamily="2" charset="2"/>
                    <a:buChar char="Ø"/>
                  </a:pPr>
                  <a:r>
                    <a:rPr lang="zh-CN" altLang="en-US" sz="1400" dirty="0">
                      <a:latin typeface="宋体" panose="02010600030101010101" pitchFamily="2" charset="-122"/>
                      <a:cs typeface="Times New Roman" panose="02020603050405020304" charset="0"/>
                    </a:rPr>
                    <a:t>与任务无关的刺激</a:t>
                  </a:r>
                  <a:r>
                    <a:rPr lang="zh-CN" altLang="en-US" sz="1400" dirty="0">
                      <a:latin typeface="Times New Roman" panose="02020603050405020304" charset="0"/>
                      <a:ea typeface="宋体" panose="02010600030101010101" pitchFamily="2" charset="-122"/>
                      <a:cs typeface="Times New Roman" panose="02020603050405020304" charset="0"/>
                    </a:rPr>
                    <a:t>能够提高个体的</a:t>
                  </a:r>
                  <a:r>
                    <a:rPr lang="zh-CN" altLang="en-US" sz="1400" dirty="0">
                      <a:latin typeface="宋体" panose="02010600030101010101" pitchFamily="2" charset="-122"/>
                      <a:ea typeface="宋体" panose="02010600030101010101" pitchFamily="2" charset="-122"/>
                      <a:cs typeface="Times New Roman" panose="02020603050405020304" charset="0"/>
                    </a:rPr>
                    <a:t>生理唤醒水平，促进对目标任务的加工</a:t>
                  </a:r>
                  <a:r>
                    <a:rPr lang="zh-CN" altLang="en-US" sz="1400" dirty="0">
                      <a:latin typeface="Times New Roman" panose="02020603050405020304" charset="0"/>
                      <a:ea typeface="宋体" panose="02010600030101010101" pitchFamily="2" charset="-122"/>
                      <a:cs typeface="Times New Roman" panose="02020603050405020304" charset="0"/>
                    </a:rPr>
                    <a:t>；</a:t>
                  </a:r>
                  <a:endParaRPr lang="en-US" altLang="zh-CN" sz="1400" dirty="0">
                    <a:latin typeface="Times New Roman" panose="02020603050405020304" charset="0"/>
                    <a:ea typeface="宋体" panose="02010600030101010101" pitchFamily="2" charset="-122"/>
                    <a:cs typeface="Times New Roman" panose="02020603050405020304" charset="0"/>
                  </a:endParaRPr>
                </a:p>
                <a:p>
                  <a:pPr algn="just">
                    <a:lnSpc>
                      <a:spcPct val="130000"/>
                    </a:lnSpc>
                  </a:pPr>
                  <a:endParaRPr lang="en-US" altLang="zh-CN" sz="1400" dirty="0">
                    <a:latin typeface="Times New Roman" panose="02020603050405020304" charset="0"/>
                    <a:ea typeface="宋体" panose="02010600030101010101" pitchFamily="2" charset="-122"/>
                    <a:cs typeface="Times New Roman" panose="02020603050405020304" charset="0"/>
                  </a:endParaRPr>
                </a:p>
                <a:p>
                  <a:pPr marL="285750" indent="-285750" algn="just">
                    <a:lnSpc>
                      <a:spcPct val="13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听觉：</a:t>
                  </a:r>
                  <a:r>
                    <a:rPr lang="en-US" altLang="zh-CN" sz="1400" dirty="0">
                      <a:latin typeface="Times New Roman" panose="02020603050405020304" charset="0"/>
                      <a:cs typeface="Times New Roman" panose="02020603050405020304" charset="0"/>
                    </a:rPr>
                    <a:t>Jana Tegelbeckers1,</a:t>
                  </a:r>
                  <a:r>
                    <a:rPr lang="zh-CN" altLang="en-US" sz="1400" dirty="0">
                      <a:latin typeface="Times New Roman" panose="02020603050405020304" charset="0"/>
                      <a:cs typeface="Times New Roman" panose="02020603050405020304" charset="0"/>
                    </a:rPr>
                    <a:t> </a:t>
                  </a:r>
                  <a:r>
                    <a:rPr lang="en-US" altLang="zh-CN" sz="1400" dirty="0">
                      <a:latin typeface="Times New Roman" panose="02020603050405020304" charset="0"/>
                      <a:cs typeface="Times New Roman" panose="02020603050405020304" charset="0"/>
                    </a:rPr>
                    <a:t>2016;</a:t>
                  </a:r>
                  <a:endParaRPr lang="en-US" altLang="zh-CN" sz="1400" dirty="0">
                    <a:latin typeface="Times New Roman" panose="02020603050405020304" charset="0"/>
                    <a:ea typeface="宋体" panose="02010600030101010101" pitchFamily="2" charset="-122"/>
                    <a:cs typeface="Times New Roman" panose="02020603050405020304" charset="0"/>
                  </a:endParaRPr>
                </a:p>
                <a:p>
                  <a:pPr marL="285750" indent="-285750" algn="just">
                    <a:lnSpc>
                      <a:spcPct val="130000"/>
                    </a:lnSpc>
                    <a:buFont typeface="Arial" panose="020B0604020202020204" pitchFamily="34" charset="0"/>
                    <a:buChar char="•"/>
                  </a:pPr>
                  <a:r>
                    <a:rPr lang="zh-CN" altLang="en-US" sz="1400" dirty="0">
                      <a:latin typeface="Times New Roman" panose="02020603050405020304" charset="0"/>
                      <a:ea typeface="宋体" panose="02010600030101010101" pitchFamily="2" charset="-122"/>
                      <a:cs typeface="Times New Roman" panose="02020603050405020304" charset="0"/>
                    </a:rPr>
                    <a:t>视听跨通道：</a:t>
                  </a:r>
                  <a:r>
                    <a:rPr lang="en-US" altLang="zh-CN" sz="1400" dirty="0">
                      <a:latin typeface="Times New Roman" panose="02020603050405020304" charset="0"/>
                      <a:cs typeface="Times New Roman" panose="02020603050405020304" charset="0"/>
                    </a:rPr>
                    <a:t>van Mourik,</a:t>
                  </a:r>
                  <a:r>
                    <a:rPr lang="zh-CN" altLang="en-US" sz="1400" dirty="0">
                      <a:latin typeface="Times New Roman" panose="02020603050405020304" charset="0"/>
                      <a:cs typeface="Times New Roman" panose="02020603050405020304" charset="0"/>
                    </a:rPr>
                    <a:t> </a:t>
                  </a:r>
                  <a:r>
                    <a:rPr lang="en-US" altLang="zh-CN" sz="1400" dirty="0">
                      <a:latin typeface="Times New Roman" panose="02020603050405020304" charset="0"/>
                      <a:cs typeface="Times New Roman" panose="02020603050405020304" charset="0"/>
                    </a:rPr>
                    <a:t>2007.</a:t>
                  </a:r>
                </a:p>
              </p:txBody>
            </p:sp>
          </p:grpSp>
          <p:pic>
            <p:nvPicPr>
              <p:cNvPr id="15" name="图片 5" descr="2154056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1220" y="1801118"/>
                <a:ext cx="965200" cy="965200"/>
              </a:xfrm>
              <a:prstGeom prst="rect">
                <a:avLst/>
              </a:prstGeom>
            </p:spPr>
          </p:pic>
          <p:pic>
            <p:nvPicPr>
              <p:cNvPr id="17" name="图片 4" descr="21540569"/>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7037" y="1849677"/>
                <a:ext cx="914400" cy="914400"/>
              </a:xfrm>
              <a:prstGeom prst="rect">
                <a:avLst/>
              </a:prstGeom>
            </p:spPr>
          </p:pic>
        </p:grpSp>
      </p:grpSp>
      <p:grpSp>
        <p:nvGrpSpPr>
          <p:cNvPr id="18" name="组合 17"/>
          <p:cNvGrpSpPr/>
          <p:nvPr/>
        </p:nvGrpSpPr>
        <p:grpSpPr>
          <a:xfrm>
            <a:off x="107504" y="178953"/>
            <a:ext cx="3948767" cy="595734"/>
            <a:chOff x="542541" y="302771"/>
            <a:chExt cx="3948767" cy="595734"/>
          </a:xfrm>
        </p:grpSpPr>
        <p:cxnSp>
          <p:nvCxnSpPr>
            <p:cNvPr id="19" name="直接连接符 18"/>
            <p:cNvCxnSpPr/>
            <p:nvPr>
              <p:custDataLst>
                <p:tags r:id="rId1"/>
              </p:custDataLst>
            </p:nvPr>
          </p:nvCxnSpPr>
          <p:spPr>
            <a:xfrm>
              <a:off x="1262621" y="892510"/>
              <a:ext cx="216024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Box 42"/>
            <p:cNvSpPr txBox="1">
              <a:spLocks noChangeArrowheads="1"/>
            </p:cNvSpPr>
            <p:nvPr>
              <p:custDataLst>
                <p:tags r:id="rId2"/>
              </p:custDataLst>
            </p:nvPr>
          </p:nvSpPr>
          <p:spPr bwMode="auto">
            <a:xfrm>
              <a:off x="542541" y="302771"/>
              <a:ext cx="394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关于新异刺激的争论</a:t>
              </a:r>
            </a:p>
          </p:txBody>
        </p:sp>
        <p:sp>
          <p:nvSpPr>
            <p:cNvPr id="21" name="Text Box 43"/>
            <p:cNvSpPr txBox="1">
              <a:spLocks noChangeArrowheads="1"/>
            </p:cNvSpPr>
            <p:nvPr>
              <p:custDataLst>
                <p:tags r:id="rId3"/>
              </p:custDataLst>
            </p:nvPr>
          </p:nvSpPr>
          <p:spPr bwMode="auto">
            <a:xfrm>
              <a:off x="1623156" y="683061"/>
              <a:ext cx="14638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Controversy over novel stimuli</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948767" cy="595734"/>
            <a:chOff x="542541" y="302771"/>
            <a:chExt cx="3948767" cy="595734"/>
          </a:xfrm>
        </p:grpSpPr>
        <p:cxnSp>
          <p:nvCxnSpPr>
            <p:cNvPr id="3" name="直接连接符 2"/>
            <p:cNvCxnSpPr/>
            <p:nvPr>
              <p:custDataLst>
                <p:tags r:id="rId1"/>
              </p:custDataLst>
            </p:nvPr>
          </p:nvCxnSpPr>
          <p:spPr>
            <a:xfrm>
              <a:off x="1262621" y="892510"/>
              <a:ext cx="216024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1" y="302771"/>
              <a:ext cx="394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关于新异刺激的争论</a:t>
              </a:r>
            </a:p>
          </p:txBody>
        </p:sp>
        <p:sp>
          <p:nvSpPr>
            <p:cNvPr id="5" name="Text Box 43"/>
            <p:cNvSpPr txBox="1">
              <a:spLocks noChangeArrowheads="1"/>
            </p:cNvSpPr>
            <p:nvPr>
              <p:custDataLst>
                <p:tags r:id="rId3"/>
              </p:custDataLst>
            </p:nvPr>
          </p:nvSpPr>
          <p:spPr bwMode="auto">
            <a:xfrm>
              <a:off x="1623156" y="683061"/>
              <a:ext cx="14638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Controversy over novel stimuli</a:t>
              </a:r>
            </a:p>
          </p:txBody>
        </p:sp>
      </p:grpSp>
      <p:pic>
        <p:nvPicPr>
          <p:cNvPr id="7" name="图形 6" descr="3b31393936353535363bcecabac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4" y="835380"/>
            <a:ext cx="817735" cy="817735"/>
          </a:xfrm>
          <a:prstGeom prst="rect">
            <a:avLst/>
          </a:prstGeom>
        </p:spPr>
      </p:pic>
      <p:grpSp>
        <p:nvGrpSpPr>
          <p:cNvPr id="13" name="组合 12"/>
          <p:cNvGrpSpPr/>
          <p:nvPr/>
        </p:nvGrpSpPr>
        <p:grpSpPr>
          <a:xfrm>
            <a:off x="900569" y="988855"/>
            <a:ext cx="7559863" cy="1139471"/>
            <a:chOff x="900570" y="1059582"/>
            <a:chExt cx="7559863" cy="1139471"/>
          </a:xfrm>
        </p:grpSpPr>
        <p:sp>
          <p:nvSpPr>
            <p:cNvPr id="9" name="文本框 8"/>
            <p:cNvSpPr txBox="1"/>
            <p:nvPr/>
          </p:nvSpPr>
          <p:spPr>
            <a:xfrm>
              <a:off x="900571" y="1414799"/>
              <a:ext cx="7559862" cy="784254"/>
            </a:xfrm>
            <a:prstGeom prst="rect">
              <a:avLst/>
            </a:prstGeom>
            <a:noFill/>
          </p:spPr>
          <p:txBody>
            <a:bodyPr wrap="square">
              <a:spAutoFit/>
            </a:bodyPr>
            <a:lstStyle/>
            <a:p>
              <a:pPr algn="just">
                <a:lnSpc>
                  <a:spcPct val="150000"/>
                </a:lnSpc>
              </a:pPr>
              <a:r>
                <a:rPr lang="zh-CN" altLang="en-US" sz="1600" dirty="0">
                  <a:latin typeface="Times New Roman" panose="02020603050405020304" charset="0"/>
                  <a:cs typeface="Times New Roman" panose="02020603050405020304" charset="0"/>
                </a:rPr>
                <a:t>知觉负荷理论”</a:t>
              </a:r>
              <a:r>
                <a:rPr lang="en-US" altLang="zh-CN" sz="1600" dirty="0">
                  <a:latin typeface="Times New Roman" panose="02020603050405020304" charset="0"/>
                  <a:cs typeface="Times New Roman" panose="02020603050405020304" charset="0"/>
                </a:rPr>
                <a:t>(perceptual load theory)</a:t>
              </a:r>
              <a:r>
                <a:rPr lang="zh-CN" altLang="en-US" sz="1600" dirty="0">
                  <a:latin typeface="Times New Roman" panose="02020603050405020304" charset="0"/>
                  <a:cs typeface="Times New Roman" panose="02020603050405020304" charset="0"/>
                </a:rPr>
                <a:t>认为人类的信息处理能力是有限的，影响个体过滤分心刺激的主要因素在于所需处理的外界信息的多少</a:t>
              </a:r>
              <a:r>
                <a:rPr lang="en-US" altLang="zh-CN" sz="1600" dirty="0">
                  <a:latin typeface="Times New Roman" panose="02020603050405020304" charset="0"/>
                  <a:cs typeface="Times New Roman" panose="02020603050405020304" charset="0"/>
                </a:rPr>
                <a:t>(Lavie et</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al.,</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2004)</a:t>
              </a:r>
              <a:r>
                <a:rPr lang="zh-CN" altLang="en-US"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p:txBody>
        </p:sp>
        <p:sp>
          <p:nvSpPr>
            <p:cNvPr id="10" name="文本框 9"/>
            <p:cNvSpPr txBox="1"/>
            <p:nvPr/>
          </p:nvSpPr>
          <p:spPr>
            <a:xfrm>
              <a:off x="900570" y="1059582"/>
              <a:ext cx="1306768"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知觉负荷</a:t>
              </a:r>
            </a:p>
          </p:txBody>
        </p:sp>
      </p:grpSp>
      <p:grpSp>
        <p:nvGrpSpPr>
          <p:cNvPr id="24" name="组合 23"/>
          <p:cNvGrpSpPr/>
          <p:nvPr/>
        </p:nvGrpSpPr>
        <p:grpSpPr>
          <a:xfrm>
            <a:off x="1044557" y="2499742"/>
            <a:ext cx="3096344" cy="1473370"/>
            <a:chOff x="964472" y="2355726"/>
            <a:chExt cx="3096344" cy="1473370"/>
          </a:xfrm>
        </p:grpSpPr>
        <p:pic>
          <p:nvPicPr>
            <p:cNvPr id="11" name="图片 10"/>
            <p:cNvPicPr>
              <a:picLocks noChangeAspect="1"/>
            </p:cNvPicPr>
            <p:nvPr/>
          </p:nvPicPr>
          <p:blipFill rotWithShape="1">
            <a:blip r:embed="rId7" cstate="print">
              <a:extLst>
                <a:ext uri="{28A0092B-C50C-407E-A947-70E740481C1C}">
                  <a14:useLocalDpi xmlns:a14="http://schemas.microsoft.com/office/drawing/2010/main" val="0"/>
                </a:ext>
              </a:extLst>
            </a:blip>
            <a:srcRect l="17736" t="-344" r="18712" b="21509"/>
            <a:stretch>
              <a:fillRect/>
            </a:stretch>
          </p:blipFill>
          <p:spPr>
            <a:xfrm>
              <a:off x="964472" y="2355726"/>
              <a:ext cx="3096344" cy="1196371"/>
            </a:xfrm>
            <a:prstGeom prst="rect">
              <a:avLst/>
            </a:prstGeom>
          </p:spPr>
        </p:pic>
        <p:sp>
          <p:nvSpPr>
            <p:cNvPr id="14" name="矩形 13"/>
            <p:cNvSpPr/>
            <p:nvPr/>
          </p:nvSpPr>
          <p:spPr>
            <a:xfrm>
              <a:off x="1691680" y="2373718"/>
              <a:ext cx="648072"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813726" y="3552097"/>
              <a:ext cx="1333040" cy="276999"/>
            </a:xfrm>
            <a:prstGeom prst="rect">
              <a:avLst/>
            </a:prstGeom>
            <a:noFill/>
          </p:spPr>
          <p:txBody>
            <a:bodyPr wrap="square">
              <a:spAutoFit/>
            </a:bodyPr>
            <a:lstStyle/>
            <a:p>
              <a:pPr algn="just"/>
              <a:r>
                <a:rPr lang="en-US" altLang="zh-CN" sz="1200" dirty="0">
                  <a:latin typeface="Times New Roman" panose="02020603050405020304" charset="0"/>
                  <a:cs typeface="Times New Roman" panose="02020603050405020304" charset="0"/>
                </a:rPr>
                <a:t>van Mourik (2007)</a:t>
              </a:r>
            </a:p>
          </p:txBody>
        </p:sp>
      </p:grpSp>
      <p:grpSp>
        <p:nvGrpSpPr>
          <p:cNvPr id="8" name="组合 7"/>
          <p:cNvGrpSpPr/>
          <p:nvPr/>
        </p:nvGrpSpPr>
        <p:grpSpPr>
          <a:xfrm>
            <a:off x="5250812" y="2518243"/>
            <a:ext cx="2872070" cy="1459902"/>
            <a:chOff x="971600" y="2495705"/>
            <a:chExt cx="2872070" cy="1459902"/>
          </a:xfrm>
        </p:grpSpPr>
        <p:sp>
          <p:nvSpPr>
            <p:cNvPr id="23" name="文本框 22"/>
            <p:cNvSpPr txBox="1"/>
            <p:nvPr/>
          </p:nvSpPr>
          <p:spPr>
            <a:xfrm>
              <a:off x="1499633" y="3678608"/>
              <a:ext cx="1816004" cy="276999"/>
            </a:xfrm>
            <a:prstGeom prst="rect">
              <a:avLst/>
            </a:prstGeom>
            <a:noFill/>
          </p:spPr>
          <p:txBody>
            <a:bodyPr wrap="square">
              <a:spAutoFit/>
            </a:bodyPr>
            <a:lstStyle/>
            <a:p>
              <a:pPr algn="just"/>
              <a:r>
                <a:rPr lang="en-US" altLang="zh-CN" sz="1200" dirty="0">
                  <a:latin typeface="Times New Roman" panose="02020603050405020304" charset="0"/>
                  <a:ea typeface="微软雅黑" panose="020B0503020204020204" pitchFamily="34" charset="-122"/>
                  <a:cs typeface="Times New Roman" panose="02020603050405020304" charset="0"/>
                </a:rPr>
                <a:t>Jana Tegelbeckers1(2016) </a:t>
              </a:r>
            </a:p>
          </p:txBody>
        </p:sp>
        <p:pic>
          <p:nvPicPr>
            <p:cNvPr id="6" name="图片 5"/>
            <p:cNvPicPr>
              <a:picLocks noChangeAspect="1"/>
            </p:cNvPicPr>
            <p:nvPr/>
          </p:nvPicPr>
          <p:blipFill rotWithShape="1">
            <a:blip r:embed="rId8"/>
            <a:srcRect l="12636" t="5414" r="14173" b="16686"/>
            <a:stretch>
              <a:fillRect/>
            </a:stretch>
          </p:blipFill>
          <p:spPr>
            <a:xfrm>
              <a:off x="971600" y="2495705"/>
              <a:ext cx="2872070" cy="1184209"/>
            </a:xfrm>
            <a:prstGeom prst="rect">
              <a:avLst/>
            </a:prstGeom>
          </p:spPr>
        </p:pic>
        <p:sp>
          <p:nvSpPr>
            <p:cNvPr id="20" name="矩形 19"/>
            <p:cNvSpPr/>
            <p:nvPr/>
          </p:nvSpPr>
          <p:spPr>
            <a:xfrm>
              <a:off x="2650068" y="3075806"/>
              <a:ext cx="1057835" cy="5760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5148065" y="4058591"/>
            <a:ext cx="3168352" cy="738664"/>
          </a:xfrm>
          <a:prstGeom prst="rect">
            <a:avLst/>
          </a:prstGeom>
          <a:noFill/>
        </p:spPr>
        <p:txBody>
          <a:bodyPr wrap="square">
            <a:spAutoFit/>
          </a:bodyPr>
          <a:lstStyle/>
          <a:p>
            <a:pPr marL="285750" indent="-285750" algn="just">
              <a:buFont typeface="Wingdings" panose="05000000000000000000" pitchFamily="2" charset="2"/>
              <a:buChar char="ü"/>
            </a:pPr>
            <a:r>
              <a:rPr lang="zh-CN" altLang="en-US" sz="1400" dirty="0">
                <a:latin typeface="楷体" panose="02010609060101010101" pitchFamily="49" charset="-122"/>
                <a:ea typeface="楷体" panose="02010609060101010101" pitchFamily="49" charset="-122"/>
              </a:rPr>
              <a:t>没有多余的资源对新异信息进行深度加工，过滤发生在被动的知觉选择阶段，分心刺激的干扰效应小。</a:t>
            </a:r>
          </a:p>
        </p:txBody>
      </p:sp>
      <p:sp>
        <p:nvSpPr>
          <p:cNvPr id="30" name="文本框 29"/>
          <p:cNvSpPr txBox="1"/>
          <p:nvPr/>
        </p:nvSpPr>
        <p:spPr>
          <a:xfrm>
            <a:off x="976155" y="4060155"/>
            <a:ext cx="3168352" cy="738664"/>
          </a:xfrm>
          <a:prstGeom prst="rect">
            <a:avLst/>
          </a:prstGeom>
          <a:noFill/>
        </p:spPr>
        <p:txBody>
          <a:bodyPr wrap="square">
            <a:spAutoFit/>
          </a:bodyPr>
          <a:lstStyle/>
          <a:p>
            <a:pPr marL="285750" indent="-285750" algn="just">
              <a:buFont typeface="Wingdings" panose="05000000000000000000" pitchFamily="2" charset="2"/>
              <a:buChar char="ü"/>
            </a:pPr>
            <a:r>
              <a:rPr lang="zh-CN" altLang="en-US" sz="1400" dirty="0">
                <a:latin typeface="楷体" panose="02010609060101010101" pitchFamily="49" charset="-122"/>
                <a:ea typeface="楷体" panose="02010609060101010101" pitchFamily="49" charset="-122"/>
              </a:rPr>
              <a:t>多余的认知资源就会自动对新异刺激进行主动的深度加工，此时干扰效应就会更大。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948767" cy="595734"/>
            <a:chOff x="542541" y="302771"/>
            <a:chExt cx="3948767" cy="595734"/>
          </a:xfrm>
        </p:grpSpPr>
        <p:cxnSp>
          <p:nvCxnSpPr>
            <p:cNvPr id="3" name="直接连接符 2"/>
            <p:cNvCxnSpPr/>
            <p:nvPr>
              <p:custDataLst>
                <p:tags r:id="rId1"/>
              </p:custDataLst>
            </p:nvPr>
          </p:nvCxnSpPr>
          <p:spPr>
            <a:xfrm>
              <a:off x="1262621" y="892510"/>
              <a:ext cx="216024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1" y="302771"/>
              <a:ext cx="394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关于新异刺激的争论</a:t>
              </a:r>
            </a:p>
          </p:txBody>
        </p:sp>
        <p:sp>
          <p:nvSpPr>
            <p:cNvPr id="5" name="Text Box 43"/>
            <p:cNvSpPr txBox="1">
              <a:spLocks noChangeArrowheads="1"/>
            </p:cNvSpPr>
            <p:nvPr>
              <p:custDataLst>
                <p:tags r:id="rId3"/>
              </p:custDataLst>
            </p:nvPr>
          </p:nvSpPr>
          <p:spPr bwMode="auto">
            <a:xfrm>
              <a:off x="1623156" y="683061"/>
              <a:ext cx="14638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Controversy over novel stimuli</a:t>
              </a:r>
            </a:p>
          </p:txBody>
        </p:sp>
      </p:grpSp>
      <p:pic>
        <p:nvPicPr>
          <p:cNvPr id="7" name="图形 6" descr="3b31393936353535363bcecabac5"/>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34" y="835380"/>
            <a:ext cx="817735" cy="817735"/>
          </a:xfrm>
          <a:prstGeom prst="rect">
            <a:avLst/>
          </a:prstGeom>
        </p:spPr>
      </p:pic>
      <p:grpSp>
        <p:nvGrpSpPr>
          <p:cNvPr id="13" name="组合 12"/>
          <p:cNvGrpSpPr/>
          <p:nvPr/>
        </p:nvGrpSpPr>
        <p:grpSpPr>
          <a:xfrm>
            <a:off x="900569" y="988855"/>
            <a:ext cx="7559863" cy="1139471"/>
            <a:chOff x="900570" y="1059582"/>
            <a:chExt cx="7559863" cy="1139471"/>
          </a:xfrm>
        </p:grpSpPr>
        <p:sp>
          <p:nvSpPr>
            <p:cNvPr id="9" name="文本框 8"/>
            <p:cNvSpPr txBox="1"/>
            <p:nvPr/>
          </p:nvSpPr>
          <p:spPr>
            <a:xfrm>
              <a:off x="900571" y="1414799"/>
              <a:ext cx="7559862" cy="784254"/>
            </a:xfrm>
            <a:prstGeom prst="rect">
              <a:avLst/>
            </a:prstGeom>
            <a:noFill/>
          </p:spPr>
          <p:txBody>
            <a:bodyPr wrap="square">
              <a:spAutoFit/>
            </a:bodyPr>
            <a:lstStyle/>
            <a:p>
              <a:pPr algn="just">
                <a:lnSpc>
                  <a:spcPct val="150000"/>
                </a:lnSpc>
              </a:pPr>
              <a:r>
                <a:rPr lang="en-US" altLang="zh-CN" sz="1600" dirty="0" err="1">
                  <a:latin typeface="Times New Roman" panose="02020603050405020304" charset="0"/>
                  <a:cs typeface="Times New Roman" panose="02020603050405020304" charset="0"/>
                </a:rPr>
                <a:t>Parmentier</a:t>
              </a:r>
              <a:r>
                <a:rPr lang="zh-CN" altLang="en-US" sz="1600" dirty="0">
                  <a:latin typeface="Times New Roman" panose="02020603050405020304" charset="0"/>
                  <a:cs typeface="Times New Roman" panose="02020603050405020304" charset="0"/>
                </a:rPr>
                <a:t>等人</a:t>
              </a:r>
              <a:r>
                <a:rPr lang="en-US" altLang="zh-CN" sz="1600" dirty="0">
                  <a:latin typeface="Times New Roman" panose="02020603050405020304" charset="0"/>
                  <a:cs typeface="Times New Roman" panose="02020603050405020304" charset="0"/>
                </a:rPr>
                <a:t>(2008)</a:t>
              </a:r>
              <a:r>
                <a:rPr lang="zh-CN" altLang="en-US" sz="1600" dirty="0">
                  <a:latin typeface="Times New Roman" panose="02020603050405020304" charset="0"/>
                  <a:cs typeface="Times New Roman" panose="02020603050405020304" charset="0"/>
                </a:rPr>
                <a:t>认为</a:t>
              </a:r>
              <a:r>
                <a:rPr lang="en-US" altLang="zh-CN" sz="1600" dirty="0">
                  <a:latin typeface="Times New Roman" panose="02020603050405020304" charset="0"/>
                  <a:cs typeface="Times New Roman" panose="02020603050405020304" charset="0"/>
                </a:rPr>
                <a:t>, </a:t>
              </a:r>
              <a:r>
                <a:rPr lang="zh-CN" altLang="en-US" sz="1600" dirty="0">
                  <a:latin typeface="Times New Roman" panose="02020603050405020304" charset="0"/>
                  <a:cs typeface="Times New Roman" panose="02020603050405020304" charset="0"/>
                </a:rPr>
                <a:t>在视听跨通道中，新异刺激对目标任务的影响可能并不是作用于任务加工过程本身，而是</a:t>
              </a:r>
              <a:r>
                <a:rPr lang="zh-CN" altLang="en-US" sz="1600" b="1" dirty="0">
                  <a:latin typeface="微软雅黑" panose="020B0503020204020204" pitchFamily="34" charset="-122"/>
                  <a:ea typeface="微软雅黑" panose="020B0503020204020204" pitchFamily="34" charset="-122"/>
                  <a:cs typeface="Times New Roman" panose="02020603050405020304" charset="0"/>
                </a:rPr>
                <a:t>启动该加工过程的时间</a:t>
              </a:r>
              <a:r>
                <a:rPr lang="zh-CN" altLang="en-US"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p:txBody>
        </p:sp>
        <p:sp>
          <p:nvSpPr>
            <p:cNvPr id="10" name="文本框 9"/>
            <p:cNvSpPr txBox="1"/>
            <p:nvPr/>
          </p:nvSpPr>
          <p:spPr>
            <a:xfrm>
              <a:off x="900570" y="1059582"/>
              <a:ext cx="5064207" cy="369332"/>
            </a:xfrm>
            <a:prstGeom prst="rect">
              <a:avLst/>
            </a:prstGeom>
            <a:noFill/>
          </p:spPr>
          <p:txBody>
            <a:bodyPr wrap="none" rtlCol="0">
              <a:spAutoFit/>
            </a:bodyPr>
            <a:lstStyle/>
            <a:p>
              <a:r>
                <a:rPr lang="en-US" altLang="zh-CN" b="1" dirty="0">
                  <a:latin typeface="Times New Roman" panose="02020603050405020304" charset="0"/>
                  <a:ea typeface="微软雅黑" panose="020B0503020204020204" pitchFamily="34" charset="-122"/>
                  <a:cs typeface="Times New Roman" panose="02020603050405020304" charset="0"/>
                </a:rPr>
                <a:t>b. </a:t>
              </a:r>
              <a:r>
                <a:rPr lang="zh-CN" altLang="en-US" b="1" dirty="0">
                  <a:latin typeface="Times New Roman" panose="02020603050405020304" charset="0"/>
                  <a:ea typeface="微软雅黑" panose="020B0503020204020204" pitchFamily="34" charset="-122"/>
                  <a:cs typeface="Times New Roman" panose="02020603050405020304" charset="0"/>
                </a:rPr>
                <a:t>刺激间时间间隔（</a:t>
              </a:r>
              <a:r>
                <a:rPr lang="en-US" altLang="zh-CN" b="1" dirty="0">
                  <a:latin typeface="Times New Roman" panose="02020603050405020304" charset="0"/>
                  <a:ea typeface="微软雅黑" panose="020B0503020204020204" pitchFamily="34" charset="-122"/>
                  <a:cs typeface="Times New Roman" panose="02020603050405020304" charset="0"/>
                </a:rPr>
                <a:t>ISI, interstimulus interval</a:t>
              </a:r>
              <a:r>
                <a:rPr lang="zh-CN" altLang="en-US" b="1" dirty="0">
                  <a:latin typeface="Times New Roman" panose="02020603050405020304" charset="0"/>
                  <a:ea typeface="微软雅黑" panose="020B0503020204020204" pitchFamily="34" charset="-122"/>
                  <a:cs typeface="Times New Roman" panose="02020603050405020304" charset="0"/>
                </a:rPr>
                <a:t>）</a:t>
              </a:r>
            </a:p>
          </p:txBody>
        </p:sp>
      </p:grpSp>
      <p:grpSp>
        <p:nvGrpSpPr>
          <p:cNvPr id="18" name="组合 17"/>
          <p:cNvGrpSpPr/>
          <p:nvPr/>
        </p:nvGrpSpPr>
        <p:grpSpPr>
          <a:xfrm>
            <a:off x="3347864" y="2355726"/>
            <a:ext cx="2979593" cy="2477881"/>
            <a:chOff x="1043608" y="2284733"/>
            <a:chExt cx="2448272" cy="2128399"/>
          </a:xfrm>
        </p:grpSpPr>
        <p:pic>
          <p:nvPicPr>
            <p:cNvPr id="12" name="图片 11"/>
            <p:cNvPicPr>
              <a:picLocks noChangeAspect="1"/>
            </p:cNvPicPr>
            <p:nvPr/>
          </p:nvPicPr>
          <p:blipFill>
            <a:blip r:embed="rId8"/>
            <a:stretch>
              <a:fillRect/>
            </a:stretch>
          </p:blipFill>
          <p:spPr>
            <a:xfrm>
              <a:off x="1043608" y="2284733"/>
              <a:ext cx="2448272" cy="1869912"/>
            </a:xfrm>
            <a:prstGeom prst="rect">
              <a:avLst/>
            </a:prstGeom>
          </p:spPr>
        </p:pic>
        <p:sp>
          <p:nvSpPr>
            <p:cNvPr id="31" name="文本框 30"/>
            <p:cNvSpPr txBox="1"/>
            <p:nvPr/>
          </p:nvSpPr>
          <p:spPr>
            <a:xfrm>
              <a:off x="1339446" y="4175201"/>
              <a:ext cx="2011696" cy="237931"/>
            </a:xfrm>
            <a:prstGeom prst="rect">
              <a:avLst/>
            </a:prstGeom>
            <a:noFill/>
          </p:spPr>
          <p:txBody>
            <a:bodyPr wrap="square">
              <a:spAutoFit/>
            </a:bodyPr>
            <a:lstStyle/>
            <a:p>
              <a:r>
                <a:rPr lang="zh-CN" altLang="en-US" sz="1200" i="1" dirty="0">
                  <a:latin typeface="Times New Roman" panose="02020603050405020304" charset="0"/>
                  <a:cs typeface="Times New Roman" panose="02020603050405020304" charset="0"/>
                </a:rPr>
                <a:t>金颖</a:t>
              </a:r>
              <a:r>
                <a:rPr lang="en-US" altLang="zh-CN" sz="1200" i="1" dirty="0">
                  <a:latin typeface="Times New Roman" panose="02020603050405020304" charset="0"/>
                  <a:cs typeface="Times New Roman" panose="02020603050405020304" charset="0"/>
                </a:rPr>
                <a:t>,</a:t>
              </a:r>
              <a:r>
                <a:rPr lang="zh-CN" altLang="en-US" sz="1200" i="1" dirty="0">
                  <a:latin typeface="Times New Roman" panose="02020603050405020304" charset="0"/>
                  <a:cs typeface="Times New Roman" panose="02020603050405020304" charset="0"/>
                </a:rPr>
                <a:t>刘翔平</a:t>
              </a:r>
              <a:r>
                <a:rPr lang="en-US" altLang="zh-CN" sz="1200" i="1" dirty="0">
                  <a:latin typeface="Times New Roman" panose="02020603050405020304" charset="0"/>
                  <a:cs typeface="Times New Roman" panose="02020603050405020304" charset="0"/>
                </a:rPr>
                <a:t>,</a:t>
              </a:r>
              <a:r>
                <a:rPr lang="zh-CN" altLang="en-US" sz="1200" i="1" dirty="0">
                  <a:latin typeface="Times New Roman" panose="02020603050405020304" charset="0"/>
                  <a:cs typeface="Times New Roman" panose="02020603050405020304" charset="0"/>
                </a:rPr>
                <a:t>李开强</a:t>
              </a:r>
              <a:r>
                <a:rPr lang="en-US" altLang="zh-CN" sz="1200" i="1" dirty="0">
                  <a:latin typeface="Times New Roman" panose="02020603050405020304" charset="0"/>
                  <a:cs typeface="Times New Roman" panose="02020603050405020304" charset="0"/>
                </a:rPr>
                <a:t>,</a:t>
              </a:r>
              <a:r>
                <a:rPr lang="zh-CN" altLang="en-US" sz="1200" i="1" dirty="0">
                  <a:latin typeface="Times New Roman" panose="02020603050405020304" charset="0"/>
                  <a:cs typeface="Times New Roman" panose="02020603050405020304" charset="0"/>
                </a:rPr>
                <a:t>兰彦婷</a:t>
              </a:r>
              <a:r>
                <a:rPr lang="en-US" altLang="zh-CN" sz="1200" i="1" dirty="0">
                  <a:latin typeface="Times New Roman" panose="02020603050405020304" charset="0"/>
                  <a:cs typeface="Times New Roman" panose="02020603050405020304" charset="0"/>
                </a:rPr>
                <a:t>, (2013)</a:t>
              </a:r>
              <a:endParaRPr lang="zh-CN" altLang="en-US" sz="1200" i="1" dirty="0">
                <a:latin typeface="Times New Roman" panose="02020603050405020304" charset="0"/>
                <a:cs typeface="Times New Roman" panose="0202060305040502030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04" y="178953"/>
            <a:ext cx="3948767" cy="595734"/>
            <a:chOff x="542541" y="302771"/>
            <a:chExt cx="3948767" cy="595734"/>
          </a:xfrm>
        </p:grpSpPr>
        <p:cxnSp>
          <p:nvCxnSpPr>
            <p:cNvPr id="3" name="直接连接符 2"/>
            <p:cNvCxnSpPr/>
            <p:nvPr>
              <p:custDataLst>
                <p:tags r:id="rId1"/>
              </p:custDataLst>
            </p:nvPr>
          </p:nvCxnSpPr>
          <p:spPr>
            <a:xfrm>
              <a:off x="1262621" y="892510"/>
              <a:ext cx="216024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 Box 42"/>
            <p:cNvSpPr txBox="1">
              <a:spLocks noChangeArrowheads="1"/>
            </p:cNvSpPr>
            <p:nvPr>
              <p:custDataLst>
                <p:tags r:id="rId2"/>
              </p:custDataLst>
            </p:nvPr>
          </p:nvSpPr>
          <p:spPr bwMode="auto">
            <a:xfrm>
              <a:off x="542541" y="302771"/>
              <a:ext cx="394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1.2.</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关于新异刺激的争论</a:t>
              </a:r>
            </a:p>
          </p:txBody>
        </p:sp>
        <p:sp>
          <p:nvSpPr>
            <p:cNvPr id="5" name="Text Box 43"/>
            <p:cNvSpPr txBox="1">
              <a:spLocks noChangeArrowheads="1"/>
            </p:cNvSpPr>
            <p:nvPr>
              <p:custDataLst>
                <p:tags r:id="rId3"/>
              </p:custDataLst>
            </p:nvPr>
          </p:nvSpPr>
          <p:spPr bwMode="auto">
            <a:xfrm>
              <a:off x="1623156" y="683061"/>
              <a:ext cx="14638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Controversy over novel stimuli</a:t>
              </a:r>
            </a:p>
          </p:txBody>
        </p:sp>
      </p:grpSp>
      <p:pic>
        <p:nvPicPr>
          <p:cNvPr id="7" name="图形 6" descr="3b31393936353535363bcecabac5"/>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34" y="835380"/>
            <a:ext cx="817735" cy="817735"/>
          </a:xfrm>
          <a:prstGeom prst="rect">
            <a:avLst/>
          </a:prstGeom>
        </p:spPr>
      </p:pic>
      <p:grpSp>
        <p:nvGrpSpPr>
          <p:cNvPr id="13" name="组合 12"/>
          <p:cNvGrpSpPr/>
          <p:nvPr/>
        </p:nvGrpSpPr>
        <p:grpSpPr>
          <a:xfrm>
            <a:off x="900569" y="988855"/>
            <a:ext cx="7559863" cy="1376650"/>
            <a:chOff x="900570" y="1059582"/>
            <a:chExt cx="7559863" cy="1376650"/>
          </a:xfrm>
        </p:grpSpPr>
        <p:sp>
          <p:nvSpPr>
            <p:cNvPr id="9" name="文本框 8"/>
            <p:cNvSpPr txBox="1"/>
            <p:nvPr/>
          </p:nvSpPr>
          <p:spPr>
            <a:xfrm>
              <a:off x="900571" y="1414799"/>
              <a:ext cx="7559862" cy="1021433"/>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altLang="zh-CN" sz="1600" dirty="0">
                  <a:latin typeface="Times New Roman" panose="02020603050405020304" charset="0"/>
                  <a:ea typeface="宋体" panose="02010600030101010101" pitchFamily="2" charset="-122"/>
                  <a:cs typeface="Times New Roman" panose="02020603050405020304" charset="0"/>
                </a:rPr>
                <a:t>Ruhnau(2010)</a:t>
              </a:r>
              <a:r>
                <a:rPr lang="zh-CN" altLang="en-US" sz="1600" dirty="0">
                  <a:latin typeface="Times New Roman" panose="02020603050405020304" charset="0"/>
                  <a:ea typeface="宋体" panose="02010600030101010101" pitchFamily="2" charset="-122"/>
                  <a:cs typeface="Times New Roman" panose="02020603050405020304" charset="0"/>
                </a:rPr>
                <a:t>的实验结果显示与任务无关的新异声音刺激对儿童和成人的视觉任务表现可能会产生相反的影响。</a:t>
              </a:r>
              <a:r>
                <a:rPr lang="zh-CN" altLang="en-US" sz="1600" b="1" dirty="0">
                  <a:latin typeface="微软雅黑" panose="020B0503020204020204" pitchFamily="34" charset="-122"/>
                  <a:ea typeface="微软雅黑" panose="020B0503020204020204" pitchFamily="34" charset="-122"/>
                  <a:cs typeface="Times New Roman" panose="02020603050405020304" charset="0"/>
                </a:rPr>
                <a:t>对于成人来说，新异刺激似乎扮演着分心的角色，但对儿童却能够产生提高唤醒程度的促进作用。</a:t>
              </a:r>
              <a:endParaRPr lang="en-US" altLang="zh-CN" sz="1600" b="1" dirty="0">
                <a:latin typeface="微软雅黑" panose="020B0503020204020204" pitchFamily="34" charset="-122"/>
                <a:ea typeface="微软雅黑" panose="020B0503020204020204" pitchFamily="34" charset="-122"/>
                <a:cs typeface="Times New Roman" panose="02020603050405020304" charset="0"/>
              </a:endParaRPr>
            </a:p>
          </p:txBody>
        </p:sp>
        <p:sp>
          <p:nvSpPr>
            <p:cNvPr id="10" name="文本框 9"/>
            <p:cNvSpPr txBox="1"/>
            <p:nvPr/>
          </p:nvSpPr>
          <p:spPr>
            <a:xfrm>
              <a:off x="900570" y="1059582"/>
              <a:ext cx="1928733" cy="369332"/>
            </a:xfrm>
            <a:prstGeom prst="rect">
              <a:avLst/>
            </a:prstGeom>
            <a:noFill/>
          </p:spPr>
          <p:txBody>
            <a:bodyPr wrap="none" rtlCol="0">
              <a:spAutoFit/>
            </a:bodyPr>
            <a:lstStyle/>
            <a:p>
              <a:r>
                <a:rPr lang="en-US" altLang="zh-CN" b="1" dirty="0">
                  <a:latin typeface="Times New Roman" panose="02020603050405020304" charset="0"/>
                  <a:ea typeface="微软雅黑" panose="020B0503020204020204" pitchFamily="34" charset="-122"/>
                  <a:cs typeface="Times New Roman" panose="02020603050405020304" charset="0"/>
                </a:rPr>
                <a:t>c. </a:t>
              </a:r>
              <a:r>
                <a:rPr lang="zh-CN" altLang="en-US" b="1" dirty="0">
                  <a:latin typeface="Times New Roman" panose="02020603050405020304" charset="0"/>
                  <a:ea typeface="微软雅黑" panose="020B0503020204020204" pitchFamily="34" charset="-122"/>
                  <a:cs typeface="Times New Roman" panose="02020603050405020304" charset="0"/>
                </a:rPr>
                <a:t>被试</a:t>
              </a:r>
              <a:r>
                <a:rPr lang="en-US" altLang="zh-CN" b="1" dirty="0">
                  <a:latin typeface="Times New Roman" panose="02020603050405020304" charset="0"/>
                  <a:ea typeface="微软雅黑" panose="020B0503020204020204" pitchFamily="34" charset="-122"/>
                  <a:cs typeface="Times New Roman" panose="02020603050405020304" charset="0"/>
                </a:rPr>
                <a:t>:</a:t>
              </a:r>
              <a:r>
                <a:rPr lang="zh-CN" altLang="en-US" b="1" dirty="0">
                  <a:latin typeface="Times New Roman" panose="02020603050405020304" charset="0"/>
                  <a:ea typeface="微软雅黑" panose="020B0503020204020204" pitchFamily="34" charset="-122"/>
                  <a:cs typeface="Times New Roman" panose="02020603050405020304" charset="0"/>
                </a:rPr>
                <a:t>成人</a:t>
              </a:r>
              <a:r>
                <a:rPr lang="en-US" altLang="zh-CN" b="1" dirty="0">
                  <a:latin typeface="Times New Roman" panose="02020603050405020304" charset="0"/>
                  <a:ea typeface="微软雅黑" panose="020B0503020204020204" pitchFamily="34" charset="-122"/>
                  <a:cs typeface="Times New Roman" panose="02020603050405020304" charset="0"/>
                </a:rPr>
                <a:t>/</a:t>
              </a:r>
              <a:r>
                <a:rPr lang="zh-CN" altLang="en-US" b="1" dirty="0">
                  <a:latin typeface="Times New Roman" panose="02020603050405020304" charset="0"/>
                  <a:ea typeface="微软雅黑" panose="020B0503020204020204" pitchFamily="34" charset="-122"/>
                  <a:cs typeface="Times New Roman" panose="02020603050405020304" charset="0"/>
                </a:rPr>
                <a:t>儿童</a:t>
              </a:r>
            </a:p>
          </p:txBody>
        </p:sp>
      </p:grpSp>
      <p:sp>
        <p:nvSpPr>
          <p:cNvPr id="14" name="矩形 13"/>
          <p:cNvSpPr/>
          <p:nvPr/>
        </p:nvSpPr>
        <p:spPr>
          <a:xfrm>
            <a:off x="-19539" y="4912668"/>
            <a:ext cx="8460432" cy="230832"/>
          </a:xfrm>
          <a:prstGeom prst="rect">
            <a:avLst/>
          </a:prstGeom>
        </p:spPr>
        <p:txBody>
          <a:bodyPr wrap="square">
            <a:spAutoFit/>
          </a:bodyPr>
          <a:lstStyle/>
          <a:p>
            <a:pPr algn="just"/>
            <a:r>
              <a:rPr lang="en-US" altLang="zh-CN" sz="900" i="1" dirty="0">
                <a:latin typeface="Times New Roman" panose="02020603050405020304" charset="0"/>
                <a:cs typeface="Times New Roman" panose="02020603050405020304" charset="0"/>
              </a:rPr>
              <a:t>Ruhnau(2010),</a:t>
            </a:r>
            <a:r>
              <a:rPr lang="zh-CN" altLang="en-US" sz="900" i="1" dirty="0">
                <a:latin typeface="Times New Roman" panose="02020603050405020304" charset="0"/>
                <a:cs typeface="Times New Roman" panose="02020603050405020304" charset="0"/>
              </a:rPr>
              <a:t> </a:t>
            </a:r>
            <a:r>
              <a:rPr lang="en-US" altLang="zh-CN" sz="900" dirty="0">
                <a:latin typeface="Times New Roman" panose="02020603050405020304" charset="0"/>
                <a:cs typeface="Times New Roman" panose="02020603050405020304" charset="0"/>
              </a:rPr>
              <a:t>The modulation of auditory novelty processing by working memory load in school age children and adults: a combined behavioral and event-related potential study</a:t>
            </a:r>
            <a:endParaRPr lang="zh-CN" altLang="en-US" sz="900" dirty="0">
              <a:latin typeface="Times New Roman" panose="02020603050405020304" charset="0"/>
              <a:cs typeface="Times New Roman" panose="02020603050405020304" charset="0"/>
            </a:endParaRPr>
          </a:p>
        </p:txBody>
      </p:sp>
      <p:pic>
        <p:nvPicPr>
          <p:cNvPr id="16" name="图片 15"/>
          <p:cNvPicPr>
            <a:picLocks noChangeAspect="1"/>
          </p:cNvPicPr>
          <p:nvPr/>
        </p:nvPicPr>
        <p:blipFill>
          <a:blip r:embed="rId8"/>
          <a:stretch>
            <a:fillRect/>
          </a:stretch>
        </p:blipFill>
        <p:spPr>
          <a:xfrm>
            <a:off x="1353138" y="2488119"/>
            <a:ext cx="2952328" cy="2129621"/>
          </a:xfrm>
          <a:prstGeom prst="rect">
            <a:avLst/>
          </a:prstGeom>
        </p:spPr>
      </p:pic>
      <p:grpSp>
        <p:nvGrpSpPr>
          <p:cNvPr id="17" name="组合 16"/>
          <p:cNvGrpSpPr/>
          <p:nvPr/>
        </p:nvGrpSpPr>
        <p:grpSpPr>
          <a:xfrm>
            <a:off x="4932040" y="2488119"/>
            <a:ext cx="3240360" cy="2129621"/>
            <a:chOff x="6777004" y="3956652"/>
            <a:chExt cx="4576796" cy="2509856"/>
          </a:xfrm>
        </p:grpSpPr>
        <p:pic>
          <p:nvPicPr>
            <p:cNvPr id="19" name="图片 18"/>
            <p:cNvPicPr>
              <a:picLocks noChangeAspect="1"/>
            </p:cNvPicPr>
            <p:nvPr/>
          </p:nvPicPr>
          <p:blipFill>
            <a:blip r:embed="rId9"/>
            <a:stretch>
              <a:fillRect/>
            </a:stretch>
          </p:blipFill>
          <p:spPr>
            <a:xfrm>
              <a:off x="6777004" y="3956652"/>
              <a:ext cx="4576796" cy="2509856"/>
            </a:xfrm>
            <a:prstGeom prst="rect">
              <a:avLst/>
            </a:prstGeom>
          </p:spPr>
        </p:pic>
        <p:sp>
          <p:nvSpPr>
            <p:cNvPr id="20" name="矩形 19"/>
            <p:cNvSpPr/>
            <p:nvPr/>
          </p:nvSpPr>
          <p:spPr>
            <a:xfrm>
              <a:off x="8022214" y="5068389"/>
              <a:ext cx="514363" cy="1260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9524605" y="5068389"/>
              <a:ext cx="514363" cy="1260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3b31393936353535363bcecabac5"/>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34" y="835380"/>
            <a:ext cx="817735" cy="817735"/>
          </a:xfrm>
          <a:prstGeom prst="rect">
            <a:avLst/>
          </a:prstGeom>
        </p:spPr>
      </p:pic>
      <p:grpSp>
        <p:nvGrpSpPr>
          <p:cNvPr id="13" name="组合 12"/>
          <p:cNvGrpSpPr/>
          <p:nvPr/>
        </p:nvGrpSpPr>
        <p:grpSpPr>
          <a:xfrm>
            <a:off x="900569" y="864808"/>
            <a:ext cx="7559863" cy="885263"/>
            <a:chOff x="900570" y="1059582"/>
            <a:chExt cx="7559863" cy="885263"/>
          </a:xfrm>
        </p:grpSpPr>
        <p:sp>
          <p:nvSpPr>
            <p:cNvPr id="9" name="文本框 8"/>
            <p:cNvSpPr txBox="1"/>
            <p:nvPr/>
          </p:nvSpPr>
          <p:spPr>
            <a:xfrm>
              <a:off x="900571" y="1322431"/>
              <a:ext cx="7559862" cy="622414"/>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altLang="zh-CN" sz="1400" dirty="0">
                  <a:latin typeface="Times New Roman" panose="02020603050405020304" charset="0"/>
                  <a:cs typeface="Times New Roman" panose="02020603050405020304" charset="0"/>
                </a:rPr>
                <a:t>ADHD</a:t>
              </a:r>
              <a:r>
                <a:rPr lang="zh-CN" altLang="en-US" sz="1400" dirty="0">
                  <a:latin typeface="Times New Roman" panose="02020603050405020304" charset="0"/>
                  <a:cs typeface="Times New Roman" panose="02020603050405020304" charset="0"/>
                </a:rPr>
                <a:t>群体中</a:t>
              </a:r>
              <a:r>
                <a:rPr lang="en-US" altLang="zh-CN" sz="1400" dirty="0">
                  <a:latin typeface="Times New Roman" panose="02020603050405020304" charset="0"/>
                  <a:cs typeface="Times New Roman" panose="02020603050405020304" charset="0"/>
                </a:rPr>
                <a:t>oddball</a:t>
              </a:r>
              <a:r>
                <a:rPr lang="zh-CN" altLang="en-US" sz="1400" dirty="0">
                  <a:latin typeface="Times New Roman" panose="02020603050405020304" charset="0"/>
                  <a:cs typeface="Times New Roman" panose="02020603050405020304" charset="0"/>
                </a:rPr>
                <a:t>范式易于显著；</a:t>
              </a:r>
              <a:endParaRPr lang="en-US" altLang="zh-CN" sz="1400" dirty="0">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健康成人群体中没有固定统一的研究范式；</a:t>
              </a:r>
              <a:endParaRPr lang="en-US" altLang="zh-CN" sz="1400" dirty="0">
                <a:latin typeface="Times New Roman" panose="02020603050405020304" charset="0"/>
                <a:cs typeface="Times New Roman" panose="02020603050405020304" charset="0"/>
              </a:endParaRPr>
            </a:p>
          </p:txBody>
        </p:sp>
        <p:sp>
          <p:nvSpPr>
            <p:cNvPr id="10" name="文本框 9"/>
            <p:cNvSpPr txBox="1"/>
            <p:nvPr/>
          </p:nvSpPr>
          <p:spPr>
            <a:xfrm>
              <a:off x="900570" y="1059582"/>
              <a:ext cx="5519460" cy="338554"/>
            </a:xfrm>
            <a:prstGeom prst="rect">
              <a:avLst/>
            </a:prstGeom>
            <a:noFill/>
          </p:spPr>
          <p:txBody>
            <a:bodyPr wrap="none" rtlCol="0">
              <a:spAutoFit/>
            </a:bodyPr>
            <a:lstStyle/>
            <a:p>
              <a:r>
                <a:rPr lang="en-US" altLang="zh-CN" sz="1600" b="1" dirty="0">
                  <a:latin typeface="Times New Roman" panose="02020603050405020304" charset="0"/>
                  <a:ea typeface="微软雅黑" panose="020B0503020204020204" pitchFamily="34" charset="-122"/>
                  <a:cs typeface="Times New Roman" panose="02020603050405020304" charset="0"/>
                </a:rPr>
                <a:t>a. </a:t>
              </a:r>
              <a:r>
                <a:rPr lang="zh-CN" altLang="en-US" sz="1600" b="1" dirty="0">
                  <a:latin typeface="Times New Roman" panose="02020603050405020304" charset="0"/>
                  <a:ea typeface="微软雅黑" panose="020B0503020204020204" pitchFamily="34" charset="-122"/>
                  <a:cs typeface="Times New Roman" panose="02020603050405020304" charset="0"/>
                </a:rPr>
                <a:t>健康成人群体中新异性与过滤分心刺激能力的关系如何？</a:t>
              </a:r>
            </a:p>
          </p:txBody>
        </p:sp>
      </p:grpSp>
      <p:grpSp>
        <p:nvGrpSpPr>
          <p:cNvPr id="6" name="组合 5"/>
          <p:cNvGrpSpPr/>
          <p:nvPr/>
        </p:nvGrpSpPr>
        <p:grpSpPr>
          <a:xfrm>
            <a:off x="896795" y="1839956"/>
            <a:ext cx="7563637" cy="926531"/>
            <a:chOff x="896795" y="2110250"/>
            <a:chExt cx="7563637" cy="926531"/>
          </a:xfrm>
        </p:grpSpPr>
        <p:sp>
          <p:nvSpPr>
            <p:cNvPr id="27" name="文本框 26"/>
            <p:cNvSpPr txBox="1"/>
            <p:nvPr/>
          </p:nvSpPr>
          <p:spPr>
            <a:xfrm>
              <a:off x="900570" y="2448287"/>
              <a:ext cx="7559862" cy="588494"/>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概念新异性</a:t>
              </a:r>
              <a:r>
                <a:rPr lang="en-US" altLang="zh-CN" sz="1200" dirty="0">
                  <a:latin typeface="Times New Roman" panose="02020603050405020304" charset="0"/>
                  <a:cs typeface="Times New Roman" panose="02020603050405020304" charset="0"/>
                </a:rPr>
                <a:t>(Conceptual novelty)</a:t>
              </a:r>
              <a:r>
                <a:rPr lang="zh-CN" altLang="en-US" sz="1400" dirty="0">
                  <a:latin typeface="Times New Roman" panose="02020603050405020304" charset="0"/>
                  <a:cs typeface="Times New Roman" panose="02020603050405020304" charset="0"/>
                </a:rPr>
                <a:t>：由彼此之间不相关或冲突的概念所组合形成的新奇概念</a:t>
              </a:r>
              <a:r>
                <a:rPr lang="en-US" altLang="zh-CN" sz="1200" dirty="0">
                  <a:latin typeface="Times New Roman" panose="02020603050405020304" charset="0"/>
                  <a:cs typeface="Times New Roman" panose="02020603050405020304" charset="0"/>
                </a:rPr>
                <a:t>(</a:t>
              </a:r>
              <a:r>
                <a:rPr lang="en-US" altLang="zh-CN" sz="1200" dirty="0" err="1">
                  <a:latin typeface="Times New Roman" panose="02020603050405020304" charset="0"/>
                  <a:cs typeface="Times New Roman" panose="02020603050405020304" charset="0"/>
                </a:rPr>
                <a:t>e.g.,“</a:t>
              </a:r>
              <a:r>
                <a:rPr lang="en-US" altLang="zh-CN" sz="1200" b="1" dirty="0" err="1">
                  <a:solidFill>
                    <a:srgbClr val="7030A0"/>
                  </a:solidFill>
                  <a:latin typeface="Times New Roman" panose="02020603050405020304" charset="0"/>
                  <a:cs typeface="Times New Roman" panose="02020603050405020304" charset="0"/>
                </a:rPr>
                <a:t>purple</a:t>
              </a:r>
              <a:r>
                <a:rPr lang="en-US" altLang="zh-CN" sz="1200" b="1" dirty="0">
                  <a:solidFill>
                    <a:srgbClr val="7030A0"/>
                  </a:solidFill>
                  <a:latin typeface="Times New Roman" panose="02020603050405020304" charset="0"/>
                  <a:cs typeface="Times New Roman" panose="02020603050405020304" charset="0"/>
                </a:rPr>
                <a:t> banana</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Reggev</a:t>
              </a:r>
              <a:r>
                <a:rPr lang="en-US" altLang="zh-CN" sz="1200" dirty="0">
                  <a:latin typeface="Times New Roman" panose="02020603050405020304" charset="0"/>
                  <a:cs typeface="Times New Roman" panose="02020603050405020304" charset="0"/>
                </a:rPr>
                <a:t>., 2016; Wisniewski, 1997);</a:t>
              </a:r>
              <a:endParaRPr lang="en-US" altLang="zh-CN" sz="1400" dirty="0">
                <a:latin typeface="Times New Roman" panose="02020603050405020304" charset="0"/>
                <a:cs typeface="Times New Roman" panose="02020603050405020304" charset="0"/>
              </a:endParaRPr>
            </a:p>
          </p:txBody>
        </p:sp>
        <p:sp>
          <p:nvSpPr>
            <p:cNvPr id="25" name="文本框 24"/>
            <p:cNvSpPr txBox="1"/>
            <p:nvPr/>
          </p:nvSpPr>
          <p:spPr>
            <a:xfrm>
              <a:off x="896795" y="2110250"/>
              <a:ext cx="5120312" cy="338554"/>
            </a:xfrm>
            <a:prstGeom prst="rect">
              <a:avLst/>
            </a:prstGeom>
            <a:noFill/>
          </p:spPr>
          <p:txBody>
            <a:bodyPr wrap="none" rtlCol="0">
              <a:spAutoFit/>
            </a:bodyPr>
            <a:lstStyle/>
            <a:p>
              <a:r>
                <a:rPr lang="en-US" altLang="zh-CN" sz="1600" b="1" dirty="0">
                  <a:latin typeface="Times New Roman" panose="02020603050405020304" charset="0"/>
                  <a:ea typeface="微软雅黑" panose="020B0503020204020204" pitchFamily="34" charset="-122"/>
                  <a:cs typeface="Times New Roman" panose="02020603050405020304" charset="0"/>
                </a:rPr>
                <a:t>b. </a:t>
              </a:r>
              <a:r>
                <a:rPr lang="zh-CN" altLang="en-US" sz="1600" b="1" dirty="0">
                  <a:latin typeface="Times New Roman" panose="02020603050405020304" charset="0"/>
                  <a:ea typeface="微软雅黑" panose="020B0503020204020204" pitchFamily="34" charset="-122"/>
                  <a:cs typeface="Times New Roman" panose="02020603050405020304" charset="0"/>
                </a:rPr>
                <a:t>概念新异性是否对个体过滤分心刺激能力产生影响？</a:t>
              </a:r>
            </a:p>
          </p:txBody>
        </p:sp>
      </p:grpSp>
      <p:grpSp>
        <p:nvGrpSpPr>
          <p:cNvPr id="8" name="组合 7"/>
          <p:cNvGrpSpPr/>
          <p:nvPr/>
        </p:nvGrpSpPr>
        <p:grpSpPr>
          <a:xfrm>
            <a:off x="898681" y="2859782"/>
            <a:ext cx="7561751" cy="916808"/>
            <a:chOff x="896795" y="3281292"/>
            <a:chExt cx="7561751" cy="916808"/>
          </a:xfrm>
        </p:grpSpPr>
        <p:sp>
          <p:nvSpPr>
            <p:cNvPr id="26" name="文本框 25"/>
            <p:cNvSpPr txBox="1"/>
            <p:nvPr/>
          </p:nvSpPr>
          <p:spPr>
            <a:xfrm>
              <a:off x="896795" y="3281292"/>
              <a:ext cx="6328977" cy="338554"/>
            </a:xfrm>
            <a:prstGeom prst="rect">
              <a:avLst/>
            </a:prstGeom>
            <a:noFill/>
          </p:spPr>
          <p:txBody>
            <a:bodyPr wrap="none" rtlCol="0">
              <a:spAutoFit/>
            </a:bodyPr>
            <a:lstStyle/>
            <a:p>
              <a:r>
                <a:rPr lang="en-US" altLang="zh-CN" sz="1600" b="1" dirty="0">
                  <a:latin typeface="Times New Roman" panose="02020603050405020304" charset="0"/>
                  <a:ea typeface="微软雅黑" panose="020B0503020204020204" pitchFamily="34" charset="-122"/>
                  <a:cs typeface="Times New Roman" panose="02020603050405020304" charset="0"/>
                </a:rPr>
                <a:t>c. </a:t>
              </a:r>
              <a:r>
                <a:rPr lang="zh-CN" altLang="en-US" sz="1600" b="1" dirty="0">
                  <a:latin typeface="Times New Roman" panose="02020603050405020304" charset="0"/>
                  <a:ea typeface="微软雅黑" panose="020B0503020204020204" pitchFamily="34" charset="-122"/>
                  <a:cs typeface="Times New Roman" panose="02020603050405020304" charset="0"/>
                </a:rPr>
                <a:t>健康成人群体中过滤分心刺激能力是否受到前述额外变量的影响？</a:t>
              </a:r>
            </a:p>
          </p:txBody>
        </p:sp>
        <p:sp>
          <p:nvSpPr>
            <p:cNvPr id="28" name="文本框 27"/>
            <p:cNvSpPr txBox="1"/>
            <p:nvPr/>
          </p:nvSpPr>
          <p:spPr>
            <a:xfrm>
              <a:off x="898684" y="3575686"/>
              <a:ext cx="7559862" cy="622414"/>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知觉负荷；</a:t>
              </a:r>
              <a:endParaRPr lang="en-US" altLang="zh-CN" sz="1400" dirty="0">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zh-CN" altLang="en-US" sz="1400" dirty="0">
                  <a:latin typeface="Times New Roman" panose="02020603050405020304" charset="0"/>
                  <a:cs typeface="Times New Roman" panose="02020603050405020304" charset="0"/>
                </a:rPr>
                <a:t>间隔时间</a:t>
              </a:r>
              <a:r>
                <a:rPr lang="en-US" altLang="zh-CN" sz="1400" dirty="0">
                  <a:latin typeface="Times New Roman" panose="02020603050405020304" charset="0"/>
                  <a:cs typeface="Times New Roman" panose="02020603050405020304" charset="0"/>
                </a:rPr>
                <a:t>ISI</a:t>
              </a:r>
              <a:r>
                <a:rPr lang="zh-CN" altLang="en-US" sz="14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p:txBody>
        </p:sp>
      </p:grpSp>
      <p:sp>
        <p:nvSpPr>
          <p:cNvPr id="29" name="文本框 28"/>
          <p:cNvSpPr txBox="1"/>
          <p:nvPr/>
        </p:nvSpPr>
        <p:spPr>
          <a:xfrm>
            <a:off x="644654" y="3913717"/>
            <a:ext cx="8071693" cy="788806"/>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zh-CN" altLang="en-US" sz="1600" dirty="0"/>
              <a:t>将</a:t>
            </a:r>
            <a:r>
              <a:rPr lang="zh-CN" altLang="en-US" sz="1600" b="1" dirty="0">
                <a:latin typeface="微软雅黑" panose="020B0503020204020204" pitchFamily="34" charset="-122"/>
                <a:ea typeface="微软雅黑" panose="020B0503020204020204" pitchFamily="34" charset="-122"/>
              </a:rPr>
              <a:t>概念新异性</a:t>
            </a:r>
            <a:r>
              <a:rPr lang="zh-CN" altLang="en-US" sz="1600" dirty="0"/>
              <a:t>与</a:t>
            </a:r>
            <a:r>
              <a:rPr lang="en-US" altLang="zh-CN" sz="1600" dirty="0"/>
              <a:t>oddball</a:t>
            </a:r>
            <a:r>
              <a:rPr lang="zh-CN" altLang="en-US" sz="1600" dirty="0"/>
              <a:t>范式</a:t>
            </a:r>
            <a:r>
              <a:rPr lang="zh-CN" altLang="en-US" sz="1600" dirty="0">
                <a:latin typeface="+mn-ea"/>
              </a:rPr>
              <a:t>结合</a:t>
            </a:r>
            <a:r>
              <a:rPr lang="zh-CN" altLang="en-US" sz="1600" dirty="0"/>
              <a:t>起来，在</a:t>
            </a:r>
            <a:r>
              <a:rPr lang="zh-CN" altLang="en-US" sz="1600" b="1" dirty="0">
                <a:latin typeface="微软雅黑" panose="020B0503020204020204" pitchFamily="34" charset="-122"/>
                <a:ea typeface="微软雅黑" panose="020B0503020204020204" pitchFamily="34" charset="-122"/>
              </a:rPr>
              <a:t>正常成人群体</a:t>
            </a:r>
            <a:r>
              <a:rPr lang="zh-CN" altLang="en-US" sz="1600" dirty="0"/>
              <a:t>中细致考察任务无关的新异刺激对个体过滤无关分心刺激的</a:t>
            </a:r>
            <a:r>
              <a:rPr lang="zh-CN" altLang="en-US" sz="1600" b="1" dirty="0">
                <a:latin typeface="微软雅黑" panose="020B0503020204020204" pitchFamily="34" charset="-122"/>
                <a:ea typeface="微软雅黑" panose="020B0503020204020204" pitchFamily="34" charset="-122"/>
              </a:rPr>
              <a:t>影响机制</a:t>
            </a:r>
            <a:r>
              <a:rPr lang="zh-CN" altLang="en-US" sz="1600" dirty="0"/>
              <a:t>。</a:t>
            </a:r>
          </a:p>
        </p:txBody>
      </p:sp>
      <p:grpSp>
        <p:nvGrpSpPr>
          <p:cNvPr id="30" name="组合 29"/>
          <p:cNvGrpSpPr/>
          <p:nvPr/>
        </p:nvGrpSpPr>
        <p:grpSpPr>
          <a:xfrm>
            <a:off x="107505" y="178953"/>
            <a:ext cx="2016224" cy="595734"/>
            <a:chOff x="542542" y="302771"/>
            <a:chExt cx="2016224" cy="595734"/>
          </a:xfrm>
        </p:grpSpPr>
        <p:cxnSp>
          <p:nvCxnSpPr>
            <p:cNvPr id="31" name="直接连接符 30"/>
            <p:cNvCxnSpPr/>
            <p:nvPr>
              <p:custDataLst>
                <p:tags r:id="rId1"/>
              </p:custDataLst>
            </p:nvPr>
          </p:nvCxnSpPr>
          <p:spPr>
            <a:xfrm>
              <a:off x="902581" y="892510"/>
              <a:ext cx="1440160" cy="599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 Box 42"/>
            <p:cNvSpPr txBox="1">
              <a:spLocks noChangeArrowheads="1"/>
            </p:cNvSpPr>
            <p:nvPr>
              <p:custDataLst>
                <p:tags r:id="rId2"/>
              </p:custDataLst>
            </p:nvPr>
          </p:nvSpPr>
          <p:spPr bwMode="auto">
            <a:xfrm>
              <a:off x="542542" y="30277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anose="020B0604020202020204" pitchFamily="34" charset="0"/>
                <a:buNone/>
              </a:pPr>
              <a:r>
                <a:rPr lang="en-US" altLang="zh-CN" sz="2400" b="1" dirty="0">
                  <a:solidFill>
                    <a:schemeClr val="accent1"/>
                  </a:solidFill>
                  <a:latin typeface="Times New Roman" panose="02020603050405020304" charset="0"/>
                  <a:ea typeface="微软雅黑" panose="020B0503020204020204" pitchFamily="34" charset="-122"/>
                  <a:cs typeface="Times New Roman" panose="02020603050405020304" charset="0"/>
                </a:rPr>
                <a:t>1.3.</a:t>
              </a:r>
              <a:r>
                <a:rPr lang="zh-CN" altLang="en-US" sz="2400" b="1" dirty="0">
                  <a:solidFill>
                    <a:schemeClr val="accent1"/>
                  </a:solidFill>
                  <a:latin typeface="Times New Roman" panose="02020603050405020304" charset="0"/>
                  <a:ea typeface="微软雅黑" panose="020B0503020204020204" pitchFamily="34" charset="-122"/>
                  <a:cs typeface="Times New Roman" panose="02020603050405020304" charset="0"/>
                </a:rPr>
                <a:t>研究目的</a:t>
              </a:r>
            </a:p>
          </p:txBody>
        </p:sp>
        <p:sp>
          <p:nvSpPr>
            <p:cNvPr id="33" name="Text Box 43"/>
            <p:cNvSpPr txBox="1">
              <a:spLocks noChangeArrowheads="1"/>
            </p:cNvSpPr>
            <p:nvPr>
              <p:custDataLst>
                <p:tags r:id="rId3"/>
              </p:custDataLst>
            </p:nvPr>
          </p:nvSpPr>
          <p:spPr bwMode="auto">
            <a:xfrm>
              <a:off x="1197704" y="677066"/>
              <a:ext cx="84991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Research Target</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99102364"/>
</p:tagLst>
</file>

<file path=ppt/tags/tag10.xml><?xml version="1.0" encoding="utf-8"?>
<p:tagLst xmlns:a="http://schemas.openxmlformats.org/drawingml/2006/main" xmlns:r="http://schemas.openxmlformats.org/officeDocument/2006/relationships" xmlns:p="http://schemas.openxmlformats.org/presentationml/2006/main">
  <p:tag name="REFSHAPE" val="499462316"/>
</p:tagLst>
</file>

<file path=ppt/tags/tag11.xml><?xml version="1.0" encoding="utf-8"?>
<p:tagLst xmlns:a="http://schemas.openxmlformats.org/drawingml/2006/main" xmlns:r="http://schemas.openxmlformats.org/officeDocument/2006/relationships" xmlns:p="http://schemas.openxmlformats.org/presentationml/2006/main">
  <p:tag name="REFSHAPE" val="499102364"/>
</p:tagLst>
</file>

<file path=ppt/tags/tag12.xml><?xml version="1.0" encoding="utf-8"?>
<p:tagLst xmlns:a="http://schemas.openxmlformats.org/drawingml/2006/main" xmlns:r="http://schemas.openxmlformats.org/officeDocument/2006/relationships" xmlns:p="http://schemas.openxmlformats.org/presentationml/2006/main">
  <p:tag name="REFSHAPE" val="499461636"/>
</p:tagLst>
</file>

<file path=ppt/tags/tag13.xml><?xml version="1.0" encoding="utf-8"?>
<p:tagLst xmlns:a="http://schemas.openxmlformats.org/drawingml/2006/main" xmlns:r="http://schemas.openxmlformats.org/officeDocument/2006/relationships" xmlns:p="http://schemas.openxmlformats.org/presentationml/2006/main">
  <p:tag name="REFSHAPE" val="499462316"/>
</p:tagLst>
</file>

<file path=ppt/tags/tag14.xml><?xml version="1.0" encoding="utf-8"?>
<p:tagLst xmlns:a="http://schemas.openxmlformats.org/drawingml/2006/main" xmlns:r="http://schemas.openxmlformats.org/officeDocument/2006/relationships" xmlns:p="http://schemas.openxmlformats.org/presentationml/2006/main">
  <p:tag name="REFSHAPE" val="499102364"/>
</p:tagLst>
</file>

<file path=ppt/tags/tag15.xml><?xml version="1.0" encoding="utf-8"?>
<p:tagLst xmlns:a="http://schemas.openxmlformats.org/drawingml/2006/main" xmlns:r="http://schemas.openxmlformats.org/officeDocument/2006/relationships" xmlns:p="http://schemas.openxmlformats.org/presentationml/2006/main">
  <p:tag name="REFSHAPE" val="499461636"/>
</p:tagLst>
</file>

<file path=ppt/tags/tag16.xml><?xml version="1.0" encoding="utf-8"?>
<p:tagLst xmlns:a="http://schemas.openxmlformats.org/drawingml/2006/main" xmlns:r="http://schemas.openxmlformats.org/officeDocument/2006/relationships" xmlns:p="http://schemas.openxmlformats.org/presentationml/2006/main">
  <p:tag name="REFSHAPE" val="499462316"/>
</p:tagLst>
</file>

<file path=ppt/tags/tag17.xml><?xml version="1.0" encoding="utf-8"?>
<p:tagLst xmlns:a="http://schemas.openxmlformats.org/drawingml/2006/main" xmlns:r="http://schemas.openxmlformats.org/officeDocument/2006/relationships" xmlns:p="http://schemas.openxmlformats.org/presentationml/2006/main">
  <p:tag name="REFSHAPE" val="499102364"/>
</p:tagLst>
</file>

<file path=ppt/tags/tag18.xml><?xml version="1.0" encoding="utf-8"?>
<p:tagLst xmlns:a="http://schemas.openxmlformats.org/drawingml/2006/main" xmlns:r="http://schemas.openxmlformats.org/officeDocument/2006/relationships" xmlns:p="http://schemas.openxmlformats.org/presentationml/2006/main">
  <p:tag name="REFSHAPE" val="499461636"/>
</p:tagLst>
</file>

<file path=ppt/tags/tag19.xml><?xml version="1.0" encoding="utf-8"?>
<p:tagLst xmlns:a="http://schemas.openxmlformats.org/drawingml/2006/main" xmlns:r="http://schemas.openxmlformats.org/officeDocument/2006/relationships" xmlns:p="http://schemas.openxmlformats.org/presentationml/2006/main">
  <p:tag name="REFSHAPE" val="499462316"/>
</p:tagLst>
</file>

<file path=ppt/tags/tag2.xml><?xml version="1.0" encoding="utf-8"?>
<p:tagLst xmlns:a="http://schemas.openxmlformats.org/drawingml/2006/main" xmlns:r="http://schemas.openxmlformats.org/officeDocument/2006/relationships" xmlns:p="http://schemas.openxmlformats.org/presentationml/2006/main">
  <p:tag name="REFSHAPE" val="499461636"/>
</p:tagLst>
</file>

<file path=ppt/tags/tag20.xml><?xml version="1.0" encoding="utf-8"?>
<p:tagLst xmlns:a="http://schemas.openxmlformats.org/drawingml/2006/main" xmlns:r="http://schemas.openxmlformats.org/officeDocument/2006/relationships" xmlns:p="http://schemas.openxmlformats.org/presentationml/2006/main">
  <p:tag name="REFSHAPE" val="499102364"/>
</p:tagLst>
</file>

<file path=ppt/tags/tag21.xml><?xml version="1.0" encoding="utf-8"?>
<p:tagLst xmlns:a="http://schemas.openxmlformats.org/drawingml/2006/main" xmlns:r="http://schemas.openxmlformats.org/officeDocument/2006/relationships" xmlns:p="http://schemas.openxmlformats.org/presentationml/2006/main">
  <p:tag name="REFSHAPE" val="499461636"/>
</p:tagLst>
</file>

<file path=ppt/tags/tag22.xml><?xml version="1.0" encoding="utf-8"?>
<p:tagLst xmlns:a="http://schemas.openxmlformats.org/drawingml/2006/main" xmlns:r="http://schemas.openxmlformats.org/officeDocument/2006/relationships" xmlns:p="http://schemas.openxmlformats.org/presentationml/2006/main">
  <p:tag name="REFSHAPE" val="499462316"/>
</p:tagLst>
</file>

<file path=ppt/tags/tag23.xml><?xml version="1.0" encoding="utf-8"?>
<p:tagLst xmlns:a="http://schemas.openxmlformats.org/drawingml/2006/main" xmlns:r="http://schemas.openxmlformats.org/officeDocument/2006/relationships" xmlns:p="http://schemas.openxmlformats.org/presentationml/2006/main">
  <p:tag name="REFSHAPE" val="499102364"/>
</p:tagLst>
</file>

<file path=ppt/tags/tag24.xml><?xml version="1.0" encoding="utf-8"?>
<p:tagLst xmlns:a="http://schemas.openxmlformats.org/drawingml/2006/main" xmlns:r="http://schemas.openxmlformats.org/officeDocument/2006/relationships" xmlns:p="http://schemas.openxmlformats.org/presentationml/2006/main">
  <p:tag name="REFSHAPE" val="499461636"/>
</p:tagLst>
</file>

<file path=ppt/tags/tag25.xml><?xml version="1.0" encoding="utf-8"?>
<p:tagLst xmlns:a="http://schemas.openxmlformats.org/drawingml/2006/main" xmlns:r="http://schemas.openxmlformats.org/officeDocument/2006/relationships" xmlns:p="http://schemas.openxmlformats.org/presentationml/2006/main">
  <p:tag name="REFSHAPE" val="499462316"/>
</p:tagLst>
</file>

<file path=ppt/tags/tag26.xml><?xml version="1.0" encoding="utf-8"?>
<p:tagLst xmlns:a="http://schemas.openxmlformats.org/drawingml/2006/main" xmlns:r="http://schemas.openxmlformats.org/officeDocument/2006/relationships" xmlns:p="http://schemas.openxmlformats.org/presentationml/2006/main">
  <p:tag name="REFSHAPE" val="499102364"/>
</p:tagLst>
</file>

<file path=ppt/tags/tag27.xml><?xml version="1.0" encoding="utf-8"?>
<p:tagLst xmlns:a="http://schemas.openxmlformats.org/drawingml/2006/main" xmlns:r="http://schemas.openxmlformats.org/officeDocument/2006/relationships" xmlns:p="http://schemas.openxmlformats.org/presentationml/2006/main">
  <p:tag name="REFSHAPE" val="499461636"/>
</p:tagLst>
</file>

<file path=ppt/tags/tag28.xml><?xml version="1.0" encoding="utf-8"?>
<p:tagLst xmlns:a="http://schemas.openxmlformats.org/drawingml/2006/main" xmlns:r="http://schemas.openxmlformats.org/officeDocument/2006/relationships" xmlns:p="http://schemas.openxmlformats.org/presentationml/2006/main">
  <p:tag name="REFSHAPE" val="499462316"/>
</p:tagLst>
</file>

<file path=ppt/tags/tag29.xml><?xml version="1.0" encoding="utf-8"?>
<p:tagLst xmlns:a="http://schemas.openxmlformats.org/drawingml/2006/main" xmlns:r="http://schemas.openxmlformats.org/officeDocument/2006/relationships" xmlns:p="http://schemas.openxmlformats.org/presentationml/2006/main">
  <p:tag name="REFSHAPE" val="499102364"/>
</p:tagLst>
</file>

<file path=ppt/tags/tag3.xml><?xml version="1.0" encoding="utf-8"?>
<p:tagLst xmlns:a="http://schemas.openxmlformats.org/drawingml/2006/main" xmlns:r="http://schemas.openxmlformats.org/officeDocument/2006/relationships" xmlns:p="http://schemas.openxmlformats.org/presentationml/2006/main">
  <p:tag name="REFSHAPE" val="499462316"/>
</p:tagLst>
</file>

<file path=ppt/tags/tag30.xml><?xml version="1.0" encoding="utf-8"?>
<p:tagLst xmlns:a="http://schemas.openxmlformats.org/drawingml/2006/main" xmlns:r="http://schemas.openxmlformats.org/officeDocument/2006/relationships" xmlns:p="http://schemas.openxmlformats.org/presentationml/2006/main">
  <p:tag name="REFSHAPE" val="499461636"/>
</p:tagLst>
</file>

<file path=ppt/tags/tag31.xml><?xml version="1.0" encoding="utf-8"?>
<p:tagLst xmlns:a="http://schemas.openxmlformats.org/drawingml/2006/main" xmlns:r="http://schemas.openxmlformats.org/officeDocument/2006/relationships" xmlns:p="http://schemas.openxmlformats.org/presentationml/2006/main">
  <p:tag name="REFSHAPE" val="499462316"/>
</p:tagLst>
</file>

<file path=ppt/tags/tag32.xml><?xml version="1.0" encoding="utf-8"?>
<p:tagLst xmlns:a="http://schemas.openxmlformats.org/drawingml/2006/main" xmlns:r="http://schemas.openxmlformats.org/officeDocument/2006/relationships" xmlns:p="http://schemas.openxmlformats.org/presentationml/2006/main">
  <p:tag name="REFSHAPE" val="499102364"/>
</p:tagLst>
</file>

<file path=ppt/tags/tag33.xml><?xml version="1.0" encoding="utf-8"?>
<p:tagLst xmlns:a="http://schemas.openxmlformats.org/drawingml/2006/main" xmlns:r="http://schemas.openxmlformats.org/officeDocument/2006/relationships" xmlns:p="http://schemas.openxmlformats.org/presentationml/2006/main">
  <p:tag name="REFSHAPE" val="499461636"/>
</p:tagLst>
</file>

<file path=ppt/tags/tag34.xml><?xml version="1.0" encoding="utf-8"?>
<p:tagLst xmlns:a="http://schemas.openxmlformats.org/drawingml/2006/main" xmlns:r="http://schemas.openxmlformats.org/officeDocument/2006/relationships" xmlns:p="http://schemas.openxmlformats.org/presentationml/2006/main">
  <p:tag name="REFSHAPE" val="499462316"/>
</p:tagLst>
</file>

<file path=ppt/tags/tag35.xml><?xml version="1.0" encoding="utf-8"?>
<p:tagLst xmlns:a="http://schemas.openxmlformats.org/drawingml/2006/main" xmlns:r="http://schemas.openxmlformats.org/officeDocument/2006/relationships" xmlns:p="http://schemas.openxmlformats.org/presentationml/2006/main">
  <p:tag name="REFSHAPE" val="499102364"/>
</p:tagLst>
</file>

<file path=ppt/tags/tag36.xml><?xml version="1.0" encoding="utf-8"?>
<p:tagLst xmlns:a="http://schemas.openxmlformats.org/drawingml/2006/main" xmlns:r="http://schemas.openxmlformats.org/officeDocument/2006/relationships" xmlns:p="http://schemas.openxmlformats.org/presentationml/2006/main">
  <p:tag name="REFSHAPE" val="499461636"/>
</p:tagLst>
</file>

<file path=ppt/tags/tag37.xml><?xml version="1.0" encoding="utf-8"?>
<p:tagLst xmlns:a="http://schemas.openxmlformats.org/drawingml/2006/main" xmlns:r="http://schemas.openxmlformats.org/officeDocument/2006/relationships" xmlns:p="http://schemas.openxmlformats.org/presentationml/2006/main">
  <p:tag name="REFSHAPE" val="499462316"/>
</p:tagLst>
</file>

<file path=ppt/tags/tag38.xml><?xml version="1.0" encoding="utf-8"?>
<p:tagLst xmlns:a="http://schemas.openxmlformats.org/drawingml/2006/main" xmlns:r="http://schemas.openxmlformats.org/officeDocument/2006/relationships" xmlns:p="http://schemas.openxmlformats.org/presentationml/2006/main">
  <p:tag name="REFSHAPE" val="499102364"/>
</p:tagLst>
</file>

<file path=ppt/tags/tag39.xml><?xml version="1.0" encoding="utf-8"?>
<p:tagLst xmlns:a="http://schemas.openxmlformats.org/drawingml/2006/main" xmlns:r="http://schemas.openxmlformats.org/officeDocument/2006/relationships" xmlns:p="http://schemas.openxmlformats.org/presentationml/2006/main">
  <p:tag name="REFSHAPE" val="499461636"/>
</p:tagLst>
</file>

<file path=ppt/tags/tag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0.xml><?xml version="1.0" encoding="utf-8"?>
<p:tagLst xmlns:a="http://schemas.openxmlformats.org/drawingml/2006/main" xmlns:r="http://schemas.openxmlformats.org/officeDocument/2006/relationships" xmlns:p="http://schemas.openxmlformats.org/presentationml/2006/main">
  <p:tag name="REFSHAPE" val="499462316"/>
</p:tagLst>
</file>

<file path=ppt/tags/tag41.xml><?xml version="1.0" encoding="utf-8"?>
<p:tagLst xmlns:a="http://schemas.openxmlformats.org/drawingml/2006/main" xmlns:r="http://schemas.openxmlformats.org/officeDocument/2006/relationships" xmlns:p="http://schemas.openxmlformats.org/presentationml/2006/main">
  <p:tag name="REFSHAPE" val="499102364"/>
</p:tagLst>
</file>

<file path=ppt/tags/tag42.xml><?xml version="1.0" encoding="utf-8"?>
<p:tagLst xmlns:a="http://schemas.openxmlformats.org/drawingml/2006/main" xmlns:r="http://schemas.openxmlformats.org/officeDocument/2006/relationships" xmlns:p="http://schemas.openxmlformats.org/presentationml/2006/main">
  <p:tag name="REFSHAPE" val="499461636"/>
</p:tagLst>
</file>

<file path=ppt/tags/tag43.xml><?xml version="1.0" encoding="utf-8"?>
<p:tagLst xmlns:a="http://schemas.openxmlformats.org/drawingml/2006/main" xmlns:r="http://schemas.openxmlformats.org/officeDocument/2006/relationships" xmlns:p="http://schemas.openxmlformats.org/presentationml/2006/main">
  <p:tag name="REFSHAPE" val="499462316"/>
</p:tagLst>
</file>

<file path=ppt/tags/tag44.xml><?xml version="1.0" encoding="utf-8"?>
<p:tagLst xmlns:a="http://schemas.openxmlformats.org/drawingml/2006/main" xmlns:r="http://schemas.openxmlformats.org/officeDocument/2006/relationships" xmlns:p="http://schemas.openxmlformats.org/presentationml/2006/main">
  <p:tag name="REFSHAPE" val="499102364"/>
</p:tagLst>
</file>

<file path=ppt/tags/tag45.xml><?xml version="1.0" encoding="utf-8"?>
<p:tagLst xmlns:a="http://schemas.openxmlformats.org/drawingml/2006/main" xmlns:r="http://schemas.openxmlformats.org/officeDocument/2006/relationships" xmlns:p="http://schemas.openxmlformats.org/presentationml/2006/main">
  <p:tag name="REFSHAPE" val="499461636"/>
</p:tagLst>
</file>

<file path=ppt/tags/tag46.xml><?xml version="1.0" encoding="utf-8"?>
<p:tagLst xmlns:a="http://schemas.openxmlformats.org/drawingml/2006/main" xmlns:r="http://schemas.openxmlformats.org/officeDocument/2006/relationships" xmlns:p="http://schemas.openxmlformats.org/presentationml/2006/main">
  <p:tag name="REFSHAPE" val="499462316"/>
</p:tagLst>
</file>

<file path=ppt/tags/tag47.xml><?xml version="1.0" encoding="utf-8"?>
<p:tagLst xmlns:a="http://schemas.openxmlformats.org/drawingml/2006/main" xmlns:r="http://schemas.openxmlformats.org/officeDocument/2006/relationships" xmlns:p="http://schemas.openxmlformats.org/presentationml/2006/main">
  <p:tag name="REFSHAPE" val="499102364"/>
</p:tagLst>
</file>

<file path=ppt/tags/tag48.xml><?xml version="1.0" encoding="utf-8"?>
<p:tagLst xmlns:a="http://schemas.openxmlformats.org/drawingml/2006/main" xmlns:r="http://schemas.openxmlformats.org/officeDocument/2006/relationships" xmlns:p="http://schemas.openxmlformats.org/presentationml/2006/main">
  <p:tag name="REFSHAPE" val="499461636"/>
</p:tagLst>
</file>

<file path=ppt/tags/tag49.xml><?xml version="1.0" encoding="utf-8"?>
<p:tagLst xmlns:a="http://schemas.openxmlformats.org/drawingml/2006/main" xmlns:r="http://schemas.openxmlformats.org/officeDocument/2006/relationships" xmlns:p="http://schemas.openxmlformats.org/presentationml/2006/main">
  <p:tag name="REFSHAPE" val="499462316"/>
</p:tagLst>
</file>

<file path=ppt/tags/tag5.xml><?xml version="1.0" encoding="utf-8"?>
<p:tagLst xmlns:a="http://schemas.openxmlformats.org/drawingml/2006/main" xmlns:r="http://schemas.openxmlformats.org/officeDocument/2006/relationships" xmlns:p="http://schemas.openxmlformats.org/presentationml/2006/main">
  <p:tag name="REFSHAPE" val="499102364"/>
</p:tagLst>
</file>

<file path=ppt/tags/tag50.xml><?xml version="1.0" encoding="utf-8"?>
<p:tagLst xmlns:a="http://schemas.openxmlformats.org/drawingml/2006/main" xmlns:r="http://schemas.openxmlformats.org/officeDocument/2006/relationships" xmlns:p="http://schemas.openxmlformats.org/presentationml/2006/main">
  <p:tag name="REFSHAPE" val="499102364"/>
</p:tagLst>
</file>

<file path=ppt/tags/tag51.xml><?xml version="1.0" encoding="utf-8"?>
<p:tagLst xmlns:a="http://schemas.openxmlformats.org/drawingml/2006/main" xmlns:r="http://schemas.openxmlformats.org/officeDocument/2006/relationships" xmlns:p="http://schemas.openxmlformats.org/presentationml/2006/main">
  <p:tag name="REFSHAPE" val="499461636"/>
</p:tagLst>
</file>

<file path=ppt/tags/tag52.xml><?xml version="1.0" encoding="utf-8"?>
<p:tagLst xmlns:a="http://schemas.openxmlformats.org/drawingml/2006/main" xmlns:r="http://schemas.openxmlformats.org/officeDocument/2006/relationships" xmlns:p="http://schemas.openxmlformats.org/presentationml/2006/main">
  <p:tag name="REFSHAPE" val="499462316"/>
</p:tagLst>
</file>

<file path=ppt/tags/tag53.xml><?xml version="1.0" encoding="utf-8"?>
<p:tagLst xmlns:a="http://schemas.openxmlformats.org/drawingml/2006/main" xmlns:r="http://schemas.openxmlformats.org/officeDocument/2006/relationships" xmlns:p="http://schemas.openxmlformats.org/presentationml/2006/main">
  <p:tag name="REFSHAPE" val="499102364"/>
</p:tagLst>
</file>

<file path=ppt/tags/tag54.xml><?xml version="1.0" encoding="utf-8"?>
<p:tagLst xmlns:a="http://schemas.openxmlformats.org/drawingml/2006/main" xmlns:r="http://schemas.openxmlformats.org/officeDocument/2006/relationships" xmlns:p="http://schemas.openxmlformats.org/presentationml/2006/main">
  <p:tag name="REFSHAPE" val="499461636"/>
</p:tagLst>
</file>

<file path=ppt/tags/tag55.xml><?xml version="1.0" encoding="utf-8"?>
<p:tagLst xmlns:a="http://schemas.openxmlformats.org/drawingml/2006/main" xmlns:r="http://schemas.openxmlformats.org/officeDocument/2006/relationships" xmlns:p="http://schemas.openxmlformats.org/presentationml/2006/main">
  <p:tag name="REFSHAPE" val="499462316"/>
</p:tagLst>
</file>

<file path=ppt/tags/tag56.xml><?xml version="1.0" encoding="utf-8"?>
<p:tagLst xmlns:a="http://schemas.openxmlformats.org/drawingml/2006/main" xmlns:r="http://schemas.openxmlformats.org/officeDocument/2006/relationships" xmlns:p="http://schemas.openxmlformats.org/presentationml/2006/main">
  <p:tag name="REFSHAPE" val="499102364"/>
</p:tagLst>
</file>

<file path=ppt/tags/tag57.xml><?xml version="1.0" encoding="utf-8"?>
<p:tagLst xmlns:a="http://schemas.openxmlformats.org/drawingml/2006/main" xmlns:r="http://schemas.openxmlformats.org/officeDocument/2006/relationships" xmlns:p="http://schemas.openxmlformats.org/presentationml/2006/main">
  <p:tag name="REFSHAPE" val="499461636"/>
</p:tagLst>
</file>

<file path=ppt/tags/tag58.xml><?xml version="1.0" encoding="utf-8"?>
<p:tagLst xmlns:a="http://schemas.openxmlformats.org/drawingml/2006/main" xmlns:r="http://schemas.openxmlformats.org/officeDocument/2006/relationships" xmlns:p="http://schemas.openxmlformats.org/presentationml/2006/main">
  <p:tag name="REFSHAPE" val="499462316"/>
</p:tagLst>
</file>

<file path=ppt/tags/tag5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6.xml><?xml version="1.0" encoding="utf-8"?>
<p:tagLst xmlns:a="http://schemas.openxmlformats.org/drawingml/2006/main" xmlns:r="http://schemas.openxmlformats.org/officeDocument/2006/relationships" xmlns:p="http://schemas.openxmlformats.org/presentationml/2006/main">
  <p:tag name="REFSHAPE" val="499461636"/>
</p:tagLst>
</file>

<file path=ppt/tags/tag60.xml><?xml version="1.0" encoding="utf-8"?>
<p:tagLst xmlns:a="http://schemas.openxmlformats.org/drawingml/2006/main" xmlns:r="http://schemas.openxmlformats.org/officeDocument/2006/relationships" xmlns:p="http://schemas.openxmlformats.org/presentationml/2006/main">
  <p:tag name="REFSHAPE" val="499102364"/>
</p:tagLst>
</file>

<file path=ppt/tags/tag61.xml><?xml version="1.0" encoding="utf-8"?>
<p:tagLst xmlns:a="http://schemas.openxmlformats.org/drawingml/2006/main" xmlns:r="http://schemas.openxmlformats.org/officeDocument/2006/relationships" xmlns:p="http://schemas.openxmlformats.org/presentationml/2006/main">
  <p:tag name="REFSHAPE" val="499461636"/>
</p:tagLst>
</file>

<file path=ppt/tags/tag62.xml><?xml version="1.0" encoding="utf-8"?>
<p:tagLst xmlns:a="http://schemas.openxmlformats.org/drawingml/2006/main" xmlns:r="http://schemas.openxmlformats.org/officeDocument/2006/relationships" xmlns:p="http://schemas.openxmlformats.org/presentationml/2006/main">
  <p:tag name="REFSHAPE" val="499462316"/>
</p:tagLst>
</file>

<file path=ppt/tags/tag63.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64.xml><?xml version="1.0" encoding="utf-8"?>
<p:tagLst xmlns:a="http://schemas.openxmlformats.org/drawingml/2006/main" xmlns:r="http://schemas.openxmlformats.org/officeDocument/2006/relationships" xmlns:p="http://schemas.openxmlformats.org/presentationml/2006/main">
  <p:tag name="REFSHAPE" val="499102364"/>
</p:tagLst>
</file>

<file path=ppt/tags/tag65.xml><?xml version="1.0" encoding="utf-8"?>
<p:tagLst xmlns:a="http://schemas.openxmlformats.org/drawingml/2006/main" xmlns:r="http://schemas.openxmlformats.org/officeDocument/2006/relationships" xmlns:p="http://schemas.openxmlformats.org/presentationml/2006/main">
  <p:tag name="REFSHAPE" val="499461636"/>
</p:tagLst>
</file>

<file path=ppt/tags/tag66.xml><?xml version="1.0" encoding="utf-8"?>
<p:tagLst xmlns:a="http://schemas.openxmlformats.org/drawingml/2006/main" xmlns:r="http://schemas.openxmlformats.org/officeDocument/2006/relationships" xmlns:p="http://schemas.openxmlformats.org/presentationml/2006/main">
  <p:tag name="REFSHAPE" val="499462316"/>
</p:tagLst>
</file>

<file path=ppt/tags/tag67.xml><?xml version="1.0" encoding="utf-8"?>
<p:tagLst xmlns:a="http://schemas.openxmlformats.org/drawingml/2006/main" xmlns:r="http://schemas.openxmlformats.org/officeDocument/2006/relationships" xmlns:p="http://schemas.openxmlformats.org/presentationml/2006/main">
  <p:tag name="REFSHAPE" val="499102364"/>
</p:tagLst>
</file>

<file path=ppt/tags/tag68.xml><?xml version="1.0" encoding="utf-8"?>
<p:tagLst xmlns:a="http://schemas.openxmlformats.org/drawingml/2006/main" xmlns:r="http://schemas.openxmlformats.org/officeDocument/2006/relationships" xmlns:p="http://schemas.openxmlformats.org/presentationml/2006/main">
  <p:tag name="REFSHAPE" val="499461636"/>
</p:tagLst>
</file>

<file path=ppt/tags/tag69.xml><?xml version="1.0" encoding="utf-8"?>
<p:tagLst xmlns:a="http://schemas.openxmlformats.org/drawingml/2006/main" xmlns:r="http://schemas.openxmlformats.org/officeDocument/2006/relationships" xmlns:p="http://schemas.openxmlformats.org/presentationml/2006/main">
  <p:tag name="REFSHAPE" val="499462316"/>
</p:tagLst>
</file>

<file path=ppt/tags/tag7.xml><?xml version="1.0" encoding="utf-8"?>
<p:tagLst xmlns:a="http://schemas.openxmlformats.org/drawingml/2006/main" xmlns:r="http://schemas.openxmlformats.org/officeDocument/2006/relationships" xmlns:p="http://schemas.openxmlformats.org/presentationml/2006/main">
  <p:tag name="REFSHAPE" val="499462316"/>
</p:tagLst>
</file>

<file path=ppt/tags/tag70.xml><?xml version="1.0" encoding="utf-8"?>
<p:tagLst xmlns:a="http://schemas.openxmlformats.org/drawingml/2006/main" xmlns:r="http://schemas.openxmlformats.org/officeDocument/2006/relationships" xmlns:p="http://schemas.openxmlformats.org/presentationml/2006/main">
  <p:tag name="REFSHAPE" val="499102364"/>
</p:tagLst>
</file>

<file path=ppt/tags/tag71.xml><?xml version="1.0" encoding="utf-8"?>
<p:tagLst xmlns:a="http://schemas.openxmlformats.org/drawingml/2006/main" xmlns:r="http://schemas.openxmlformats.org/officeDocument/2006/relationships" xmlns:p="http://schemas.openxmlformats.org/presentationml/2006/main">
  <p:tag name="REFSHAPE" val="499461636"/>
</p:tagLst>
</file>

<file path=ppt/tags/tag72.xml><?xml version="1.0" encoding="utf-8"?>
<p:tagLst xmlns:a="http://schemas.openxmlformats.org/drawingml/2006/main" xmlns:r="http://schemas.openxmlformats.org/officeDocument/2006/relationships" xmlns:p="http://schemas.openxmlformats.org/presentationml/2006/main">
  <p:tag name="REFSHAPE" val="499462316"/>
</p:tagLst>
</file>

<file path=ppt/tags/tag73.xml><?xml version="1.0" encoding="utf-8"?>
<p:tagLst xmlns:a="http://schemas.openxmlformats.org/drawingml/2006/main" xmlns:r="http://schemas.openxmlformats.org/officeDocument/2006/relationships" xmlns:p="http://schemas.openxmlformats.org/presentationml/2006/main">
  <p:tag name="REFSHAPE" val="499102364"/>
</p:tagLst>
</file>

<file path=ppt/tags/tag74.xml><?xml version="1.0" encoding="utf-8"?>
<p:tagLst xmlns:a="http://schemas.openxmlformats.org/drawingml/2006/main" xmlns:r="http://schemas.openxmlformats.org/officeDocument/2006/relationships" xmlns:p="http://schemas.openxmlformats.org/presentationml/2006/main">
  <p:tag name="REFSHAPE" val="499461636"/>
</p:tagLst>
</file>

<file path=ppt/tags/tag75.xml><?xml version="1.0" encoding="utf-8"?>
<p:tagLst xmlns:a="http://schemas.openxmlformats.org/drawingml/2006/main" xmlns:r="http://schemas.openxmlformats.org/officeDocument/2006/relationships" xmlns:p="http://schemas.openxmlformats.org/presentationml/2006/main">
  <p:tag name="REFSHAPE" val="499462316"/>
</p:tagLst>
</file>

<file path=ppt/tags/tag8.xml><?xml version="1.0" encoding="utf-8"?>
<p:tagLst xmlns:a="http://schemas.openxmlformats.org/drawingml/2006/main" xmlns:r="http://schemas.openxmlformats.org/officeDocument/2006/relationships" xmlns:p="http://schemas.openxmlformats.org/presentationml/2006/main">
  <p:tag name="REFSHAPE" val="499102364"/>
</p:tagLst>
</file>

<file path=ppt/tags/tag9.xml><?xml version="1.0" encoding="utf-8"?>
<p:tagLst xmlns:a="http://schemas.openxmlformats.org/drawingml/2006/main" xmlns:r="http://schemas.openxmlformats.org/officeDocument/2006/relationships" xmlns:p="http://schemas.openxmlformats.org/presentationml/2006/main">
  <p:tag name="REFSHAPE" val="499461636"/>
</p:tagLst>
</file>

<file path=ppt/theme/theme1.xml><?xml version="1.0" encoding="utf-8"?>
<a:theme xmlns:a="http://schemas.openxmlformats.org/drawingml/2006/main" name="Office 主题​​">
  <a:themeElements>
    <a:clrScheme name="自定义 2">
      <a:dk1>
        <a:srgbClr val="333333"/>
      </a:dk1>
      <a:lt1>
        <a:srgbClr val="FFFFFF"/>
      </a:lt1>
      <a:dk2>
        <a:srgbClr val="333333"/>
      </a:dk2>
      <a:lt2>
        <a:srgbClr val="F5F4EF"/>
      </a:lt2>
      <a:accent1>
        <a:srgbClr val="4A5F74"/>
      </a:accent1>
      <a:accent2>
        <a:srgbClr val="304860"/>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53</TotalTime>
  <Words>2419</Words>
  <Application>Microsoft Office PowerPoint</Application>
  <PresentationFormat>全屏显示(16:9)</PresentationFormat>
  <Paragraphs>275</Paragraphs>
  <Slides>29</Slides>
  <Notes>10</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-apple-system</vt:lpstr>
      <vt:lpstr>楷体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kunyuzou.buaa@gmail.com</cp:lastModifiedBy>
  <cp:revision>1617</cp:revision>
  <dcterms:created xsi:type="dcterms:W3CDTF">2016-04-12T08:19:00Z</dcterms:created>
  <dcterms:modified xsi:type="dcterms:W3CDTF">2020-12-07T09:42:00Z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