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xian You" initials="SY [2]" lastIdx="1" clrIdx="0">
    <p:extLst>
      <p:ext uri="{19B8F6BF-5375-455C-9EA6-DF929625EA0E}">
        <p15:presenceInfo xmlns:p15="http://schemas.microsoft.com/office/powerpoint/2012/main" userId="Sixian You" providerId="None"/>
      </p:ext>
    </p:extLst>
  </p:cmAuthor>
  <p:cmAuthor id="2" name="Jiashu Han" initials="JH" lastIdx="1" clrIdx="1">
    <p:extLst>
      <p:ext uri="{19B8F6BF-5375-455C-9EA6-DF929625EA0E}">
        <p15:presenceInfo xmlns:p15="http://schemas.microsoft.com/office/powerpoint/2012/main" userId="Jiashu 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6F6"/>
    <a:srgbClr val="007DE5"/>
    <a:srgbClr val="D044D0"/>
    <a:srgbClr val="569DE3"/>
    <a:srgbClr val="9BEE9A"/>
    <a:srgbClr val="0060CA"/>
    <a:srgbClr val="BAF3B9"/>
    <a:srgbClr val="909090"/>
    <a:srgbClr val="4B4D4D"/>
    <a:srgbClr val="487D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2"/>
    <p:restoredTop sz="89184"/>
  </p:normalViewPr>
  <p:slideViewPr>
    <p:cSldViewPr snapToGrid="0">
      <p:cViewPr>
        <p:scale>
          <a:sx n="125" d="100"/>
          <a:sy n="125" d="100"/>
        </p:scale>
        <p:origin x="2920" y="-2696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8" d="100"/>
          <a:sy n="118" d="100"/>
        </p:scale>
        <p:origin x="3952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E3D78-8B4B-9E4A-B012-F1C048C3119B}" type="datetimeFigureOut">
              <a:rPr lang="en-US" smtClean="0"/>
              <a:t>2/25/24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00081-9674-714B-9380-4EBA7901F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5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Technical part</a:t>
            </a:r>
          </a:p>
          <a:p>
            <a:pPr marL="685800" lvl="1" indent="-228600">
              <a:buAutoNum type="arabicPeriod"/>
            </a:pPr>
            <a:r>
              <a:rPr lang="en-US" dirty="0"/>
              <a:t>NADH is better in SLAM</a:t>
            </a:r>
          </a:p>
          <a:p>
            <a:pPr marL="685800" lvl="1" indent="-228600">
              <a:buAutoNum type="arabicPeriod"/>
            </a:pPr>
            <a:r>
              <a:rPr lang="en-US" dirty="0"/>
              <a:t>The use of longer wavelength and higher order nonlinearity – which one is the main reason</a:t>
            </a:r>
          </a:p>
          <a:p>
            <a:pPr marL="685800" lvl="1" indent="-228600">
              <a:buAutoNum type="arabicPeriod"/>
            </a:pPr>
            <a:r>
              <a:rPr lang="en-US" dirty="0"/>
              <a:t>750 1100</a:t>
            </a:r>
          </a:p>
          <a:p>
            <a:pPr marL="228600" lvl="0" indent="-228600">
              <a:buAutoNum type="arabicPeriod"/>
            </a:pPr>
            <a:r>
              <a:rPr lang="en-US" dirty="0"/>
              <a:t>Bio part</a:t>
            </a:r>
          </a:p>
          <a:p>
            <a:pPr marL="685800" lvl="1" indent="-228600">
              <a:buAutoNum type="arabicPeriod"/>
            </a:pPr>
            <a:r>
              <a:rPr lang="en-US" dirty="0"/>
              <a:t>Tie to tech strength</a:t>
            </a:r>
          </a:p>
          <a:p>
            <a:pPr marL="685800" lvl="1" indent="-228600">
              <a:buAutoNum type="arabicPeriod"/>
            </a:pPr>
            <a:r>
              <a:rPr lang="en-US" dirty="0"/>
              <a:t>Imaging organoids – Jason new, 750 1100 comparison</a:t>
            </a:r>
          </a:p>
          <a:p>
            <a:pPr marL="228600" indent="-228600">
              <a:buAutoNum type="arabicPeriod"/>
            </a:pPr>
            <a:r>
              <a:rPr lang="en-US" dirty="0"/>
              <a:t>Energy at different depth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500081-9674-714B-9380-4EBA7901FF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8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8548-A62E-DE49-A76B-57CF6B53DF2A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1D74-72D5-6C4D-8EFD-034A28A83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8548-A62E-DE49-A76B-57CF6B53DF2A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1D74-72D5-6C4D-8EFD-034A28A83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5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8548-A62E-DE49-A76B-57CF6B53DF2A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1D74-72D5-6C4D-8EFD-034A28A83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9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8548-A62E-DE49-A76B-57CF6B53DF2A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1D74-72D5-6C4D-8EFD-034A28A83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3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8548-A62E-DE49-A76B-57CF6B53DF2A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1D74-72D5-6C4D-8EFD-034A28A83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8548-A62E-DE49-A76B-57CF6B53DF2A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1D74-72D5-6C4D-8EFD-034A28A83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1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8548-A62E-DE49-A76B-57CF6B53DF2A}" type="datetimeFigureOut">
              <a:rPr lang="en-US" smtClean="0"/>
              <a:t>2/25/24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1D74-72D5-6C4D-8EFD-034A28A83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4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8548-A62E-DE49-A76B-57CF6B53DF2A}" type="datetimeFigureOut">
              <a:rPr lang="en-US" smtClean="0"/>
              <a:t>2/25/24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1D74-72D5-6C4D-8EFD-034A28A83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8548-A62E-DE49-A76B-57CF6B53DF2A}" type="datetimeFigureOut">
              <a:rPr lang="en-US" smtClean="0"/>
              <a:t>2/25/24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1D74-72D5-6C4D-8EFD-034A28A83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2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8548-A62E-DE49-A76B-57CF6B53DF2A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1D74-72D5-6C4D-8EFD-034A28A83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9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8548-A62E-DE49-A76B-57CF6B53DF2A}" type="datetimeFigureOut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41D74-72D5-6C4D-8EFD-034A28A83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3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F8548-A62E-DE49-A76B-57CF6B53DF2A}" type="datetimeFigureOut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41D74-72D5-6C4D-8EFD-034A28A83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2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197">
            <a:extLst>
              <a:ext uri="{FF2B5EF4-FFF2-40B4-BE49-F238E27FC236}">
                <a16:creationId xmlns:a16="http://schemas.microsoft.com/office/drawing/2014/main" id="{EE6EB140-7ECE-4AD6-B00F-8F5CE79E5D4C}"/>
              </a:ext>
            </a:extLst>
          </p:cNvPr>
          <p:cNvSpPr/>
          <p:nvPr/>
        </p:nvSpPr>
        <p:spPr>
          <a:xfrm>
            <a:off x="92252" y="4626579"/>
            <a:ext cx="6664395" cy="43197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B11B54-32E8-4A51-848B-BA41BD8786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02" t="18449" r="3024" b="3435"/>
          <a:stretch/>
        </p:blipFill>
        <p:spPr>
          <a:xfrm>
            <a:off x="170496" y="4740881"/>
            <a:ext cx="1603376" cy="15157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E11D9C-21F6-430F-A72A-48A8BA5F92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02" t="18449" r="3024" b="3435"/>
          <a:stretch/>
        </p:blipFill>
        <p:spPr>
          <a:xfrm>
            <a:off x="1771920" y="4740880"/>
            <a:ext cx="1603376" cy="15157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0A1EB4-4C42-460E-BC9E-63A4B122A6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303" t="18449" r="3023" b="3435"/>
          <a:stretch/>
        </p:blipFill>
        <p:spPr>
          <a:xfrm>
            <a:off x="177532" y="6383330"/>
            <a:ext cx="1603376" cy="15157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B2B273-623F-45BE-AE04-7B75B73394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302" t="18449" r="3024" b="3435"/>
          <a:stretch/>
        </p:blipFill>
        <p:spPr>
          <a:xfrm>
            <a:off x="1778956" y="6383329"/>
            <a:ext cx="1603376" cy="1515795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2374683-4F60-462E-ABB2-D7C32AA1E00D}"/>
              </a:ext>
            </a:extLst>
          </p:cNvPr>
          <p:cNvCxnSpPr>
            <a:cxnSpLocks/>
          </p:cNvCxnSpPr>
          <p:nvPr/>
        </p:nvCxnSpPr>
        <p:spPr>
          <a:xfrm flipV="1">
            <a:off x="177532" y="4759932"/>
            <a:ext cx="712787" cy="3254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E337DAD-CAA9-446C-AB37-F145B1D7E1DF}"/>
              </a:ext>
            </a:extLst>
          </p:cNvPr>
          <p:cNvCxnSpPr>
            <a:cxnSpLocks/>
          </p:cNvCxnSpPr>
          <p:nvPr/>
        </p:nvCxnSpPr>
        <p:spPr>
          <a:xfrm flipV="1">
            <a:off x="945882" y="5044093"/>
            <a:ext cx="696912" cy="5349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865419B-11EC-4F4C-AD2B-6448CC3514AA}"/>
              </a:ext>
            </a:extLst>
          </p:cNvPr>
          <p:cNvCxnSpPr>
            <a:cxnSpLocks/>
          </p:cNvCxnSpPr>
          <p:nvPr/>
        </p:nvCxnSpPr>
        <p:spPr>
          <a:xfrm>
            <a:off x="177532" y="5085371"/>
            <a:ext cx="768350" cy="4937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2DECC92-C6D2-46A2-9796-370063BEBD92}"/>
              </a:ext>
            </a:extLst>
          </p:cNvPr>
          <p:cNvCxnSpPr>
            <a:cxnSpLocks/>
          </p:cNvCxnSpPr>
          <p:nvPr/>
        </p:nvCxnSpPr>
        <p:spPr>
          <a:xfrm>
            <a:off x="890319" y="4759931"/>
            <a:ext cx="752475" cy="284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8672C74-8034-4932-958B-28D8EA378C99}"/>
              </a:ext>
            </a:extLst>
          </p:cNvPr>
          <p:cNvCxnSpPr>
            <a:cxnSpLocks/>
          </p:cNvCxnSpPr>
          <p:nvPr/>
        </p:nvCxnSpPr>
        <p:spPr>
          <a:xfrm>
            <a:off x="177532" y="5085370"/>
            <a:ext cx="163512" cy="622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752C4A5-C4E9-4521-B445-60746F393004}"/>
              </a:ext>
            </a:extLst>
          </p:cNvPr>
          <p:cNvCxnSpPr>
            <a:cxnSpLocks/>
          </p:cNvCxnSpPr>
          <p:nvPr/>
        </p:nvCxnSpPr>
        <p:spPr>
          <a:xfrm flipH="1">
            <a:off x="1495157" y="5044093"/>
            <a:ext cx="147637" cy="6223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A37B916-A3EB-48AE-ABA2-B38513605AB1}"/>
              </a:ext>
            </a:extLst>
          </p:cNvPr>
          <p:cNvCxnSpPr>
            <a:cxnSpLocks/>
          </p:cNvCxnSpPr>
          <p:nvPr/>
        </p:nvCxnSpPr>
        <p:spPr>
          <a:xfrm>
            <a:off x="340332" y="5708055"/>
            <a:ext cx="605550" cy="5060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216524A-8553-4B4F-B385-7F47C89C8ED4}"/>
              </a:ext>
            </a:extLst>
          </p:cNvPr>
          <p:cNvCxnSpPr>
            <a:cxnSpLocks/>
          </p:cNvCxnSpPr>
          <p:nvPr/>
        </p:nvCxnSpPr>
        <p:spPr>
          <a:xfrm flipH="1">
            <a:off x="945882" y="5666395"/>
            <a:ext cx="549275" cy="5476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71EBC66-6ADD-419D-A987-F4ED40CFCEDB}"/>
              </a:ext>
            </a:extLst>
          </p:cNvPr>
          <p:cNvCxnSpPr>
            <a:cxnSpLocks/>
          </p:cNvCxnSpPr>
          <p:nvPr/>
        </p:nvCxnSpPr>
        <p:spPr>
          <a:xfrm flipH="1">
            <a:off x="945882" y="5577471"/>
            <a:ext cx="1" cy="6366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133">
            <a:extLst>
              <a:ext uri="{FF2B5EF4-FFF2-40B4-BE49-F238E27FC236}">
                <a16:creationId xmlns:a16="http://schemas.microsoft.com/office/drawing/2014/main" id="{2EAA7E55-BBE3-4861-9B12-911670BCB601}"/>
              </a:ext>
            </a:extLst>
          </p:cNvPr>
          <p:cNvSpPr txBox="1"/>
          <p:nvPr/>
        </p:nvSpPr>
        <p:spPr>
          <a:xfrm>
            <a:off x="1575327" y="4944066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0" name="文本框 133">
            <a:extLst>
              <a:ext uri="{FF2B5EF4-FFF2-40B4-BE49-F238E27FC236}">
                <a16:creationId xmlns:a16="http://schemas.microsoft.com/office/drawing/2014/main" id="{0BBAAA14-83F1-45B0-A954-DC03E3B6B407}"/>
              </a:ext>
            </a:extLst>
          </p:cNvPr>
          <p:cNvSpPr txBox="1"/>
          <p:nvPr/>
        </p:nvSpPr>
        <p:spPr>
          <a:xfrm>
            <a:off x="1524046" y="5130055"/>
            <a:ext cx="3337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81" name="文本框 133">
            <a:extLst>
              <a:ext uri="{FF2B5EF4-FFF2-40B4-BE49-F238E27FC236}">
                <a16:creationId xmlns:a16="http://schemas.microsoft.com/office/drawing/2014/main" id="{3F61AB3D-85FD-488F-B3FF-3EE1D881AD1B}"/>
              </a:ext>
            </a:extLst>
          </p:cNvPr>
          <p:cNvSpPr txBox="1"/>
          <p:nvPr/>
        </p:nvSpPr>
        <p:spPr>
          <a:xfrm>
            <a:off x="1489112" y="5316044"/>
            <a:ext cx="3337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</a:p>
        </p:txBody>
      </p:sp>
      <p:sp>
        <p:nvSpPr>
          <p:cNvPr id="82" name="文本框 133">
            <a:extLst>
              <a:ext uri="{FF2B5EF4-FFF2-40B4-BE49-F238E27FC236}">
                <a16:creationId xmlns:a16="http://schemas.microsoft.com/office/drawing/2014/main" id="{E4A6BA80-76F2-4980-A5EB-D6DEA871F440}"/>
              </a:ext>
            </a:extLst>
          </p:cNvPr>
          <p:cNvSpPr txBox="1"/>
          <p:nvPr/>
        </p:nvSpPr>
        <p:spPr>
          <a:xfrm>
            <a:off x="1442367" y="5502033"/>
            <a:ext cx="3337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10B33BA-8DC8-4672-B6CF-EF2AA90AF5C2}"/>
              </a:ext>
            </a:extLst>
          </p:cNvPr>
          <p:cNvCxnSpPr>
            <a:cxnSpLocks/>
          </p:cNvCxnSpPr>
          <p:nvPr/>
        </p:nvCxnSpPr>
        <p:spPr>
          <a:xfrm flipH="1">
            <a:off x="1614003" y="5045679"/>
            <a:ext cx="457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EB3399E-19CE-4E8A-83D6-5CAA4A2B63B2}"/>
              </a:ext>
            </a:extLst>
          </p:cNvPr>
          <p:cNvCxnSpPr>
            <a:cxnSpLocks/>
          </p:cNvCxnSpPr>
          <p:nvPr/>
        </p:nvCxnSpPr>
        <p:spPr>
          <a:xfrm flipH="1">
            <a:off x="1571244" y="5231139"/>
            <a:ext cx="457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D0A5079-C43E-41E2-A3BC-7D97EA3D2029}"/>
              </a:ext>
            </a:extLst>
          </p:cNvPr>
          <p:cNvCxnSpPr>
            <a:cxnSpLocks/>
          </p:cNvCxnSpPr>
          <p:nvPr/>
        </p:nvCxnSpPr>
        <p:spPr>
          <a:xfrm flipH="1">
            <a:off x="1528485" y="5416599"/>
            <a:ext cx="457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FA6B69B-2185-49DA-A973-0CFB89466E6C}"/>
              </a:ext>
            </a:extLst>
          </p:cNvPr>
          <p:cNvCxnSpPr>
            <a:cxnSpLocks/>
          </p:cNvCxnSpPr>
          <p:nvPr/>
        </p:nvCxnSpPr>
        <p:spPr>
          <a:xfrm flipH="1">
            <a:off x="1485726" y="5602058"/>
            <a:ext cx="457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6EAD3B3-997D-4CB2-95FA-3246D5CF59F2}"/>
              </a:ext>
            </a:extLst>
          </p:cNvPr>
          <p:cNvCxnSpPr>
            <a:cxnSpLocks/>
          </p:cNvCxnSpPr>
          <p:nvPr/>
        </p:nvCxnSpPr>
        <p:spPr>
          <a:xfrm flipV="1">
            <a:off x="1776742" y="4759932"/>
            <a:ext cx="712787" cy="3254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4C2AE68-DF11-4716-BED9-7A7DAEA85630}"/>
              </a:ext>
            </a:extLst>
          </p:cNvPr>
          <p:cNvCxnSpPr>
            <a:cxnSpLocks/>
          </p:cNvCxnSpPr>
          <p:nvPr/>
        </p:nvCxnSpPr>
        <p:spPr>
          <a:xfrm flipV="1">
            <a:off x="2545092" y="5044093"/>
            <a:ext cx="696912" cy="5349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C39A6C7-5289-4DC2-AFD3-F61E405CA400}"/>
              </a:ext>
            </a:extLst>
          </p:cNvPr>
          <p:cNvCxnSpPr>
            <a:cxnSpLocks/>
          </p:cNvCxnSpPr>
          <p:nvPr/>
        </p:nvCxnSpPr>
        <p:spPr>
          <a:xfrm>
            <a:off x="1776742" y="5085371"/>
            <a:ext cx="768350" cy="4937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CA59768-15A8-4104-B0E0-F875BB476F88}"/>
              </a:ext>
            </a:extLst>
          </p:cNvPr>
          <p:cNvCxnSpPr>
            <a:cxnSpLocks/>
          </p:cNvCxnSpPr>
          <p:nvPr/>
        </p:nvCxnSpPr>
        <p:spPr>
          <a:xfrm>
            <a:off x="2489529" y="4759931"/>
            <a:ext cx="752475" cy="284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C7742DB-B5F3-4A4E-B2E4-44D884C0F380}"/>
              </a:ext>
            </a:extLst>
          </p:cNvPr>
          <p:cNvCxnSpPr>
            <a:cxnSpLocks/>
          </p:cNvCxnSpPr>
          <p:nvPr/>
        </p:nvCxnSpPr>
        <p:spPr>
          <a:xfrm>
            <a:off x="1776742" y="5085370"/>
            <a:ext cx="163512" cy="622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75B867A-953F-46E4-8ED5-B4EBB4FBA4B2}"/>
              </a:ext>
            </a:extLst>
          </p:cNvPr>
          <p:cNvCxnSpPr>
            <a:cxnSpLocks/>
          </p:cNvCxnSpPr>
          <p:nvPr/>
        </p:nvCxnSpPr>
        <p:spPr>
          <a:xfrm flipH="1">
            <a:off x="3094367" y="5044093"/>
            <a:ext cx="147637" cy="6223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A44CE57-108A-4FFA-8B08-745784655AD2}"/>
              </a:ext>
            </a:extLst>
          </p:cNvPr>
          <p:cNvCxnSpPr>
            <a:cxnSpLocks/>
          </p:cNvCxnSpPr>
          <p:nvPr/>
        </p:nvCxnSpPr>
        <p:spPr>
          <a:xfrm>
            <a:off x="1939542" y="5708055"/>
            <a:ext cx="605550" cy="5060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9DE6A4D-BA87-4B46-9AC4-D189020E74E2}"/>
              </a:ext>
            </a:extLst>
          </p:cNvPr>
          <p:cNvCxnSpPr>
            <a:cxnSpLocks/>
          </p:cNvCxnSpPr>
          <p:nvPr/>
        </p:nvCxnSpPr>
        <p:spPr>
          <a:xfrm flipH="1">
            <a:off x="2545092" y="5666395"/>
            <a:ext cx="549275" cy="5476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BC585C2-D600-43CD-ACC1-E0D59C9E48D1}"/>
              </a:ext>
            </a:extLst>
          </p:cNvPr>
          <p:cNvCxnSpPr>
            <a:cxnSpLocks/>
          </p:cNvCxnSpPr>
          <p:nvPr/>
        </p:nvCxnSpPr>
        <p:spPr>
          <a:xfrm flipH="1">
            <a:off x="2545092" y="5577471"/>
            <a:ext cx="1" cy="6366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33">
            <a:extLst>
              <a:ext uri="{FF2B5EF4-FFF2-40B4-BE49-F238E27FC236}">
                <a16:creationId xmlns:a16="http://schemas.microsoft.com/office/drawing/2014/main" id="{14475B91-A5B5-4264-928D-C27F7C959BFC}"/>
              </a:ext>
            </a:extLst>
          </p:cNvPr>
          <p:cNvSpPr txBox="1"/>
          <p:nvPr/>
        </p:nvSpPr>
        <p:spPr>
          <a:xfrm>
            <a:off x="3174537" y="4944066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14" name="文本框 133">
            <a:extLst>
              <a:ext uri="{FF2B5EF4-FFF2-40B4-BE49-F238E27FC236}">
                <a16:creationId xmlns:a16="http://schemas.microsoft.com/office/drawing/2014/main" id="{1CB76472-E87B-43AB-8056-F4D4C271AF2F}"/>
              </a:ext>
            </a:extLst>
          </p:cNvPr>
          <p:cNvSpPr txBox="1"/>
          <p:nvPr/>
        </p:nvSpPr>
        <p:spPr>
          <a:xfrm>
            <a:off x="3123256" y="5130055"/>
            <a:ext cx="3337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115" name="文本框 133">
            <a:extLst>
              <a:ext uri="{FF2B5EF4-FFF2-40B4-BE49-F238E27FC236}">
                <a16:creationId xmlns:a16="http://schemas.microsoft.com/office/drawing/2014/main" id="{8F58D63D-316E-4BFD-B6F9-40BC8A68C52C}"/>
              </a:ext>
            </a:extLst>
          </p:cNvPr>
          <p:cNvSpPr txBox="1"/>
          <p:nvPr/>
        </p:nvSpPr>
        <p:spPr>
          <a:xfrm>
            <a:off x="3088322" y="5316044"/>
            <a:ext cx="3337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</a:p>
        </p:txBody>
      </p:sp>
      <p:sp>
        <p:nvSpPr>
          <p:cNvPr id="116" name="文本框 133">
            <a:extLst>
              <a:ext uri="{FF2B5EF4-FFF2-40B4-BE49-F238E27FC236}">
                <a16:creationId xmlns:a16="http://schemas.microsoft.com/office/drawing/2014/main" id="{57CF93D4-2208-4BED-A9D0-334FE36114B7}"/>
              </a:ext>
            </a:extLst>
          </p:cNvPr>
          <p:cNvSpPr txBox="1"/>
          <p:nvPr/>
        </p:nvSpPr>
        <p:spPr>
          <a:xfrm>
            <a:off x="3041577" y="5502033"/>
            <a:ext cx="3337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07A1603-C367-4736-B97C-BA19A3F51022}"/>
              </a:ext>
            </a:extLst>
          </p:cNvPr>
          <p:cNvCxnSpPr>
            <a:cxnSpLocks/>
          </p:cNvCxnSpPr>
          <p:nvPr/>
        </p:nvCxnSpPr>
        <p:spPr>
          <a:xfrm flipH="1">
            <a:off x="3213213" y="5045679"/>
            <a:ext cx="457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EA0457C-A21F-49D0-A32B-6C258FDDAEB2}"/>
              </a:ext>
            </a:extLst>
          </p:cNvPr>
          <p:cNvCxnSpPr>
            <a:cxnSpLocks/>
          </p:cNvCxnSpPr>
          <p:nvPr/>
        </p:nvCxnSpPr>
        <p:spPr>
          <a:xfrm flipH="1">
            <a:off x="3170454" y="5231139"/>
            <a:ext cx="457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AAEF1AE-1047-4E69-9AA6-D006952D0DD4}"/>
              </a:ext>
            </a:extLst>
          </p:cNvPr>
          <p:cNvCxnSpPr>
            <a:cxnSpLocks/>
          </p:cNvCxnSpPr>
          <p:nvPr/>
        </p:nvCxnSpPr>
        <p:spPr>
          <a:xfrm flipH="1">
            <a:off x="3127695" y="5416599"/>
            <a:ext cx="457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9653E6C-E607-4497-B4A5-E4B9DC32BE7A}"/>
              </a:ext>
            </a:extLst>
          </p:cNvPr>
          <p:cNvCxnSpPr>
            <a:cxnSpLocks/>
          </p:cNvCxnSpPr>
          <p:nvPr/>
        </p:nvCxnSpPr>
        <p:spPr>
          <a:xfrm flipH="1">
            <a:off x="3084936" y="5602058"/>
            <a:ext cx="457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83D8D6D8-52B3-49B2-BC57-32DC01C242F0}"/>
              </a:ext>
            </a:extLst>
          </p:cNvPr>
          <p:cNvCxnSpPr>
            <a:cxnSpLocks/>
          </p:cNvCxnSpPr>
          <p:nvPr/>
        </p:nvCxnSpPr>
        <p:spPr>
          <a:xfrm flipV="1">
            <a:off x="185529" y="6402383"/>
            <a:ext cx="712787" cy="3254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0306514A-D4A1-47F4-99D5-BD96A4F91E32}"/>
              </a:ext>
            </a:extLst>
          </p:cNvPr>
          <p:cNvCxnSpPr>
            <a:cxnSpLocks/>
          </p:cNvCxnSpPr>
          <p:nvPr/>
        </p:nvCxnSpPr>
        <p:spPr>
          <a:xfrm flipV="1">
            <a:off x="953879" y="6686544"/>
            <a:ext cx="696912" cy="5349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D4E7B3A-B0C9-434F-9EE5-565D960D0337}"/>
              </a:ext>
            </a:extLst>
          </p:cNvPr>
          <p:cNvCxnSpPr>
            <a:cxnSpLocks/>
          </p:cNvCxnSpPr>
          <p:nvPr/>
        </p:nvCxnSpPr>
        <p:spPr>
          <a:xfrm>
            <a:off x="185529" y="6727822"/>
            <a:ext cx="768350" cy="4937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9548F59-21B5-4FF2-9980-4CC17B1654E2}"/>
              </a:ext>
            </a:extLst>
          </p:cNvPr>
          <p:cNvCxnSpPr>
            <a:cxnSpLocks/>
          </p:cNvCxnSpPr>
          <p:nvPr/>
        </p:nvCxnSpPr>
        <p:spPr>
          <a:xfrm>
            <a:off x="898316" y="6402382"/>
            <a:ext cx="752475" cy="284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9F21419-08FA-4D4E-9207-C58FE7A81FA5}"/>
              </a:ext>
            </a:extLst>
          </p:cNvPr>
          <p:cNvCxnSpPr>
            <a:cxnSpLocks/>
          </p:cNvCxnSpPr>
          <p:nvPr/>
        </p:nvCxnSpPr>
        <p:spPr>
          <a:xfrm>
            <a:off x="185529" y="6727821"/>
            <a:ext cx="163512" cy="622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0A5792-EC4E-4E23-88AF-C56C22A8FDF0}"/>
              </a:ext>
            </a:extLst>
          </p:cNvPr>
          <p:cNvCxnSpPr>
            <a:cxnSpLocks/>
          </p:cNvCxnSpPr>
          <p:nvPr/>
        </p:nvCxnSpPr>
        <p:spPr>
          <a:xfrm flipH="1">
            <a:off x="1503154" y="6686544"/>
            <a:ext cx="147637" cy="6223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517C92F-68E1-4779-95FC-3AB7C7A28130}"/>
              </a:ext>
            </a:extLst>
          </p:cNvPr>
          <p:cNvCxnSpPr>
            <a:cxnSpLocks/>
          </p:cNvCxnSpPr>
          <p:nvPr/>
        </p:nvCxnSpPr>
        <p:spPr>
          <a:xfrm>
            <a:off x="348329" y="7350506"/>
            <a:ext cx="605550" cy="5060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CF3DEA46-0586-42F7-91EB-014A4CF7327E}"/>
              </a:ext>
            </a:extLst>
          </p:cNvPr>
          <p:cNvCxnSpPr>
            <a:cxnSpLocks/>
          </p:cNvCxnSpPr>
          <p:nvPr/>
        </p:nvCxnSpPr>
        <p:spPr>
          <a:xfrm flipH="1">
            <a:off x="953879" y="7308846"/>
            <a:ext cx="549275" cy="5476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00F8179-E913-4399-9A2B-B19DE6FE09BF}"/>
              </a:ext>
            </a:extLst>
          </p:cNvPr>
          <p:cNvCxnSpPr>
            <a:cxnSpLocks/>
          </p:cNvCxnSpPr>
          <p:nvPr/>
        </p:nvCxnSpPr>
        <p:spPr>
          <a:xfrm flipH="1">
            <a:off x="953879" y="7219922"/>
            <a:ext cx="1" cy="6366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框 133">
            <a:extLst>
              <a:ext uri="{FF2B5EF4-FFF2-40B4-BE49-F238E27FC236}">
                <a16:creationId xmlns:a16="http://schemas.microsoft.com/office/drawing/2014/main" id="{DBC9A802-9B04-45F8-80A2-FDD8F4B2DB44}"/>
              </a:ext>
            </a:extLst>
          </p:cNvPr>
          <p:cNvSpPr txBox="1"/>
          <p:nvPr/>
        </p:nvSpPr>
        <p:spPr>
          <a:xfrm>
            <a:off x="1583324" y="658651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65" name="文本框 133">
            <a:extLst>
              <a:ext uri="{FF2B5EF4-FFF2-40B4-BE49-F238E27FC236}">
                <a16:creationId xmlns:a16="http://schemas.microsoft.com/office/drawing/2014/main" id="{049975F5-3849-431D-A033-2439CE4819BA}"/>
              </a:ext>
            </a:extLst>
          </p:cNvPr>
          <p:cNvSpPr txBox="1"/>
          <p:nvPr/>
        </p:nvSpPr>
        <p:spPr>
          <a:xfrm>
            <a:off x="1532043" y="6772506"/>
            <a:ext cx="3337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166" name="文本框 133">
            <a:extLst>
              <a:ext uri="{FF2B5EF4-FFF2-40B4-BE49-F238E27FC236}">
                <a16:creationId xmlns:a16="http://schemas.microsoft.com/office/drawing/2014/main" id="{DE08A01D-D0CA-4548-A588-E4ADE129BE66}"/>
              </a:ext>
            </a:extLst>
          </p:cNvPr>
          <p:cNvSpPr txBox="1"/>
          <p:nvPr/>
        </p:nvSpPr>
        <p:spPr>
          <a:xfrm>
            <a:off x="1497109" y="6958495"/>
            <a:ext cx="3337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</a:p>
        </p:txBody>
      </p:sp>
      <p:sp>
        <p:nvSpPr>
          <p:cNvPr id="167" name="文本框 133">
            <a:extLst>
              <a:ext uri="{FF2B5EF4-FFF2-40B4-BE49-F238E27FC236}">
                <a16:creationId xmlns:a16="http://schemas.microsoft.com/office/drawing/2014/main" id="{84017FA0-A0BA-4041-9DBC-CEE58FDC1B2D}"/>
              </a:ext>
            </a:extLst>
          </p:cNvPr>
          <p:cNvSpPr txBox="1"/>
          <p:nvPr/>
        </p:nvSpPr>
        <p:spPr>
          <a:xfrm>
            <a:off x="1450364" y="7144484"/>
            <a:ext cx="3337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C6B49CC-E981-4DDA-AAD1-C5BB334423D8}"/>
              </a:ext>
            </a:extLst>
          </p:cNvPr>
          <p:cNvCxnSpPr>
            <a:cxnSpLocks/>
          </p:cNvCxnSpPr>
          <p:nvPr/>
        </p:nvCxnSpPr>
        <p:spPr>
          <a:xfrm flipH="1">
            <a:off x="1622000" y="6688130"/>
            <a:ext cx="457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8D4A718-3205-4321-A4DB-8F91D063C1B5}"/>
              </a:ext>
            </a:extLst>
          </p:cNvPr>
          <p:cNvCxnSpPr>
            <a:cxnSpLocks/>
          </p:cNvCxnSpPr>
          <p:nvPr/>
        </p:nvCxnSpPr>
        <p:spPr>
          <a:xfrm flipH="1">
            <a:off x="1579241" y="6873590"/>
            <a:ext cx="457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C60775E8-677E-4F10-A8DB-B62F010CAD2E}"/>
              </a:ext>
            </a:extLst>
          </p:cNvPr>
          <p:cNvCxnSpPr>
            <a:cxnSpLocks/>
          </p:cNvCxnSpPr>
          <p:nvPr/>
        </p:nvCxnSpPr>
        <p:spPr>
          <a:xfrm flipH="1">
            <a:off x="1536482" y="7059050"/>
            <a:ext cx="457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9C93A35-791E-464C-BD8B-F8C63AA19BFB}"/>
              </a:ext>
            </a:extLst>
          </p:cNvPr>
          <p:cNvCxnSpPr>
            <a:cxnSpLocks/>
          </p:cNvCxnSpPr>
          <p:nvPr/>
        </p:nvCxnSpPr>
        <p:spPr>
          <a:xfrm flipH="1">
            <a:off x="1493723" y="7244509"/>
            <a:ext cx="457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129A501-FDC3-4F14-AF19-80AE6680141F}"/>
              </a:ext>
            </a:extLst>
          </p:cNvPr>
          <p:cNvCxnSpPr>
            <a:cxnSpLocks/>
          </p:cNvCxnSpPr>
          <p:nvPr/>
        </p:nvCxnSpPr>
        <p:spPr>
          <a:xfrm flipV="1">
            <a:off x="1780010" y="6402383"/>
            <a:ext cx="712787" cy="3254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F1D9E14-253B-485C-BEDB-BBC2D4BE7513}"/>
              </a:ext>
            </a:extLst>
          </p:cNvPr>
          <p:cNvCxnSpPr>
            <a:cxnSpLocks/>
          </p:cNvCxnSpPr>
          <p:nvPr/>
        </p:nvCxnSpPr>
        <p:spPr>
          <a:xfrm flipV="1">
            <a:off x="2548360" y="6686544"/>
            <a:ext cx="696912" cy="5349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74D44A8-5BAA-49B3-BE3C-561BC783465A}"/>
              </a:ext>
            </a:extLst>
          </p:cNvPr>
          <p:cNvCxnSpPr>
            <a:cxnSpLocks/>
          </p:cNvCxnSpPr>
          <p:nvPr/>
        </p:nvCxnSpPr>
        <p:spPr>
          <a:xfrm>
            <a:off x="1780010" y="6727822"/>
            <a:ext cx="768350" cy="4937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39D3B29-9C32-4DAC-9490-B688D377915A}"/>
              </a:ext>
            </a:extLst>
          </p:cNvPr>
          <p:cNvCxnSpPr>
            <a:cxnSpLocks/>
          </p:cNvCxnSpPr>
          <p:nvPr/>
        </p:nvCxnSpPr>
        <p:spPr>
          <a:xfrm>
            <a:off x="2492797" y="6402382"/>
            <a:ext cx="752475" cy="2841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5F2ED19-88BB-41B6-A048-C9622E9C6D13}"/>
              </a:ext>
            </a:extLst>
          </p:cNvPr>
          <p:cNvCxnSpPr>
            <a:cxnSpLocks/>
          </p:cNvCxnSpPr>
          <p:nvPr/>
        </p:nvCxnSpPr>
        <p:spPr>
          <a:xfrm>
            <a:off x="1780010" y="6727821"/>
            <a:ext cx="163512" cy="622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14E3BC98-FB77-43B6-9EDA-F5A76247DBAE}"/>
              </a:ext>
            </a:extLst>
          </p:cNvPr>
          <p:cNvCxnSpPr>
            <a:cxnSpLocks/>
          </p:cNvCxnSpPr>
          <p:nvPr/>
        </p:nvCxnSpPr>
        <p:spPr>
          <a:xfrm flipH="1">
            <a:off x="3097635" y="6686544"/>
            <a:ext cx="147637" cy="6223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51BC2EE-EC96-4808-BF4A-E2165EAA9EC9}"/>
              </a:ext>
            </a:extLst>
          </p:cNvPr>
          <p:cNvCxnSpPr>
            <a:cxnSpLocks/>
          </p:cNvCxnSpPr>
          <p:nvPr/>
        </p:nvCxnSpPr>
        <p:spPr>
          <a:xfrm>
            <a:off x="1942810" y="7350506"/>
            <a:ext cx="605550" cy="5060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C6960390-FA4A-41EE-8366-181070EF2326}"/>
              </a:ext>
            </a:extLst>
          </p:cNvPr>
          <p:cNvCxnSpPr>
            <a:cxnSpLocks/>
          </p:cNvCxnSpPr>
          <p:nvPr/>
        </p:nvCxnSpPr>
        <p:spPr>
          <a:xfrm flipH="1">
            <a:off x="2548360" y="7308846"/>
            <a:ext cx="549275" cy="5476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75483B0-79FA-4F79-94A2-BBCCF2D79BC8}"/>
              </a:ext>
            </a:extLst>
          </p:cNvPr>
          <p:cNvCxnSpPr>
            <a:cxnSpLocks/>
          </p:cNvCxnSpPr>
          <p:nvPr/>
        </p:nvCxnSpPr>
        <p:spPr>
          <a:xfrm flipH="1">
            <a:off x="2548360" y="7219922"/>
            <a:ext cx="1" cy="63661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本框 133">
            <a:extLst>
              <a:ext uri="{FF2B5EF4-FFF2-40B4-BE49-F238E27FC236}">
                <a16:creationId xmlns:a16="http://schemas.microsoft.com/office/drawing/2014/main" id="{D1C3FF0D-FED2-4043-A07D-32D7242B67AD}"/>
              </a:ext>
            </a:extLst>
          </p:cNvPr>
          <p:cNvSpPr txBox="1"/>
          <p:nvPr/>
        </p:nvSpPr>
        <p:spPr>
          <a:xfrm>
            <a:off x="3177805" y="6586517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82" name="文本框 133">
            <a:extLst>
              <a:ext uri="{FF2B5EF4-FFF2-40B4-BE49-F238E27FC236}">
                <a16:creationId xmlns:a16="http://schemas.microsoft.com/office/drawing/2014/main" id="{30370DA8-B6D6-44E3-BE9D-5955E8EDFBC0}"/>
              </a:ext>
            </a:extLst>
          </p:cNvPr>
          <p:cNvSpPr txBox="1"/>
          <p:nvPr/>
        </p:nvSpPr>
        <p:spPr>
          <a:xfrm>
            <a:off x="3126524" y="6772506"/>
            <a:ext cx="3337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183" name="文本框 133">
            <a:extLst>
              <a:ext uri="{FF2B5EF4-FFF2-40B4-BE49-F238E27FC236}">
                <a16:creationId xmlns:a16="http://schemas.microsoft.com/office/drawing/2014/main" id="{D72FDDEC-C6C2-4DA1-BDA2-77D788D28DA9}"/>
              </a:ext>
            </a:extLst>
          </p:cNvPr>
          <p:cNvSpPr txBox="1"/>
          <p:nvPr/>
        </p:nvSpPr>
        <p:spPr>
          <a:xfrm>
            <a:off x="3091590" y="6958495"/>
            <a:ext cx="3337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</a:p>
        </p:txBody>
      </p:sp>
      <p:sp>
        <p:nvSpPr>
          <p:cNvPr id="184" name="文本框 133">
            <a:extLst>
              <a:ext uri="{FF2B5EF4-FFF2-40B4-BE49-F238E27FC236}">
                <a16:creationId xmlns:a16="http://schemas.microsoft.com/office/drawing/2014/main" id="{50AF9019-039D-45D0-BACF-66FB4A1BDFDD}"/>
              </a:ext>
            </a:extLst>
          </p:cNvPr>
          <p:cNvSpPr txBox="1"/>
          <p:nvPr/>
        </p:nvSpPr>
        <p:spPr>
          <a:xfrm>
            <a:off x="3044845" y="7144484"/>
            <a:ext cx="3337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15026AD2-D6F4-489B-AC42-DD21798EE00B}"/>
              </a:ext>
            </a:extLst>
          </p:cNvPr>
          <p:cNvCxnSpPr>
            <a:cxnSpLocks/>
          </p:cNvCxnSpPr>
          <p:nvPr/>
        </p:nvCxnSpPr>
        <p:spPr>
          <a:xfrm flipH="1">
            <a:off x="3216481" y="6688130"/>
            <a:ext cx="457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21837667-6218-4D10-9D00-3E5E652A6EF8}"/>
              </a:ext>
            </a:extLst>
          </p:cNvPr>
          <p:cNvCxnSpPr>
            <a:cxnSpLocks/>
          </p:cNvCxnSpPr>
          <p:nvPr/>
        </p:nvCxnSpPr>
        <p:spPr>
          <a:xfrm flipH="1">
            <a:off x="3173722" y="6873590"/>
            <a:ext cx="457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AE388687-77F4-4BA5-9E7A-502FEF8D5288}"/>
              </a:ext>
            </a:extLst>
          </p:cNvPr>
          <p:cNvCxnSpPr>
            <a:cxnSpLocks/>
          </p:cNvCxnSpPr>
          <p:nvPr/>
        </p:nvCxnSpPr>
        <p:spPr>
          <a:xfrm flipH="1">
            <a:off x="3130963" y="7059050"/>
            <a:ext cx="457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65AED2C-E4E8-4C0D-87D9-2A0AC3068DAE}"/>
              </a:ext>
            </a:extLst>
          </p:cNvPr>
          <p:cNvCxnSpPr>
            <a:cxnSpLocks/>
          </p:cNvCxnSpPr>
          <p:nvPr/>
        </p:nvCxnSpPr>
        <p:spPr>
          <a:xfrm flipH="1">
            <a:off x="3088204" y="7244509"/>
            <a:ext cx="457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FA1E1405-B87A-4DCB-A78B-DD0AD0D05B37}"/>
              </a:ext>
            </a:extLst>
          </p:cNvPr>
          <p:cNvSpPr txBox="1"/>
          <p:nvPr/>
        </p:nvSpPr>
        <p:spPr>
          <a:xfrm>
            <a:off x="35895" y="4071991"/>
            <a:ext cx="34467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Fig 4. Demo 2: deep imaging</a:t>
            </a:r>
          </a:p>
          <a:p>
            <a:pPr marL="228600" indent="-228600">
              <a:buAutoNum type="alphaLcParenBoth"/>
            </a:pPr>
            <a:r>
              <a:rPr lang="en-US" sz="1000" dirty="0"/>
              <a:t>Results: deep imaging over 300 um</a:t>
            </a:r>
          </a:p>
          <a:p>
            <a:pPr marL="228600" indent="-228600">
              <a:buAutoNum type="alphaLcParenBoth"/>
            </a:pPr>
            <a:r>
              <a:rPr lang="en-US" sz="1000" dirty="0"/>
              <a:t>Mechanism: high peak power improves depth penetration</a:t>
            </a:r>
          </a:p>
        </p:txBody>
      </p:sp>
      <p:sp>
        <p:nvSpPr>
          <p:cNvPr id="194" name="文本框 133">
            <a:extLst>
              <a:ext uri="{FF2B5EF4-FFF2-40B4-BE49-F238E27FC236}">
                <a16:creationId xmlns:a16="http://schemas.microsoft.com/office/drawing/2014/main" id="{164EA928-2724-47E0-9A73-26F01BBAD4CB}"/>
              </a:ext>
            </a:extLst>
          </p:cNvPr>
          <p:cNvSpPr txBox="1"/>
          <p:nvPr/>
        </p:nvSpPr>
        <p:spPr>
          <a:xfrm>
            <a:off x="710444" y="4602702"/>
            <a:ext cx="3738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00" dirty="0">
                <a:solidFill>
                  <a:srgbClr val="D044D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THG</a:t>
            </a:r>
          </a:p>
        </p:txBody>
      </p:sp>
      <p:sp>
        <p:nvSpPr>
          <p:cNvPr id="195" name="文本框 133">
            <a:extLst>
              <a:ext uri="{FF2B5EF4-FFF2-40B4-BE49-F238E27FC236}">
                <a16:creationId xmlns:a16="http://schemas.microsoft.com/office/drawing/2014/main" id="{34F85767-896B-490F-874B-2F1DC0496CEB}"/>
              </a:ext>
            </a:extLst>
          </p:cNvPr>
          <p:cNvSpPr txBox="1"/>
          <p:nvPr/>
        </p:nvSpPr>
        <p:spPr>
          <a:xfrm>
            <a:off x="2282413" y="4602702"/>
            <a:ext cx="4074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00" dirty="0">
                <a:solidFill>
                  <a:srgbClr val="007D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3PAF</a:t>
            </a:r>
          </a:p>
        </p:txBody>
      </p:sp>
      <p:sp>
        <p:nvSpPr>
          <p:cNvPr id="196" name="文本框 133">
            <a:extLst>
              <a:ext uri="{FF2B5EF4-FFF2-40B4-BE49-F238E27FC236}">
                <a16:creationId xmlns:a16="http://schemas.microsoft.com/office/drawing/2014/main" id="{B3493B6F-C009-4CFF-8BAF-C3DA4EEADB68}"/>
              </a:ext>
            </a:extLst>
          </p:cNvPr>
          <p:cNvSpPr txBox="1"/>
          <p:nvPr/>
        </p:nvSpPr>
        <p:spPr>
          <a:xfrm>
            <a:off x="713954" y="6245153"/>
            <a:ext cx="3786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SHG</a:t>
            </a:r>
          </a:p>
        </p:txBody>
      </p:sp>
      <p:sp>
        <p:nvSpPr>
          <p:cNvPr id="197" name="文本框 133">
            <a:extLst>
              <a:ext uri="{FF2B5EF4-FFF2-40B4-BE49-F238E27FC236}">
                <a16:creationId xmlns:a16="http://schemas.microsoft.com/office/drawing/2014/main" id="{4D782A5A-0662-4F99-86A4-C06D960C4943}"/>
              </a:ext>
            </a:extLst>
          </p:cNvPr>
          <p:cNvSpPr txBox="1"/>
          <p:nvPr/>
        </p:nvSpPr>
        <p:spPr>
          <a:xfrm>
            <a:off x="2290130" y="6245153"/>
            <a:ext cx="4074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7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2PAF</a:t>
            </a:r>
          </a:p>
        </p:txBody>
      </p:sp>
    </p:spTree>
    <p:extLst>
      <p:ext uri="{BB962C8B-B14F-4D97-AF65-F5344CB8AC3E}">
        <p14:creationId xmlns:p14="http://schemas.microsoft.com/office/powerpoint/2010/main" val="186299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27552</TotalTime>
  <Words>88</Words>
  <Application>Microsoft Macintosh PowerPoint</Application>
  <PresentationFormat>A4 Paper (210x297 mm)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Kunzan Liu</dc:creator>
  <cp:lastModifiedBy>Kunzan Liu</cp:lastModifiedBy>
  <cp:revision>413</cp:revision>
  <cp:lastPrinted>2024-01-05T21:58:14Z</cp:lastPrinted>
  <dcterms:created xsi:type="dcterms:W3CDTF">2023-11-22T07:11:20Z</dcterms:created>
  <dcterms:modified xsi:type="dcterms:W3CDTF">2024-02-26T04:27:55Z</dcterms:modified>
</cp:coreProperties>
</file>