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3"/>
    <p:sldMasterId id="2147483917" r:id="rId4"/>
    <p:sldMasterId id="2147483932" r:id="rId5"/>
  </p:sldMasterIdLst>
  <p:notesMasterIdLst>
    <p:notesMasterId r:id="rId10"/>
  </p:notesMasterIdLst>
  <p:handoutMasterIdLst>
    <p:handoutMasterId r:id="rId11"/>
  </p:handoutMasterIdLst>
  <p:sldIdLst>
    <p:sldId id="9474" r:id="rId6"/>
    <p:sldId id="9473" r:id="rId7"/>
    <p:sldId id="9475" r:id="rId8"/>
    <p:sldId id="9476" r:id="rId9"/>
  </p:sldIdLst>
  <p:sldSz cx="12192000" cy="6858000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0071C5"/>
    <a:srgbClr val="0086B0"/>
    <a:srgbClr val="0090BF"/>
    <a:srgbClr val="49AFDB"/>
    <a:srgbClr val="F39F23"/>
    <a:srgbClr val="4E7A00"/>
    <a:srgbClr val="0091BD"/>
    <a:srgbClr val="C57D1D"/>
    <a:srgbClr val="DD8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/>
    <p:restoredTop sz="84556" autoAdjust="0"/>
  </p:normalViewPr>
  <p:slideViewPr>
    <p:cSldViewPr snapToGrid="0">
      <p:cViewPr>
        <p:scale>
          <a:sx n="75" d="100"/>
          <a:sy n="75" d="100"/>
        </p:scale>
        <p:origin x="10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6650701-39C2-4C39-B774-AC0ACA9B57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159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5D6E0B5-C9D1-4321-9F3E-3F5A2FCA6E31}" type="datetimeFigureOut">
              <a:rPr lang="zh-TW" altLang="en-US"/>
              <a:pPr>
                <a:defRPr/>
              </a:pPr>
              <a:t>2024/11/1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6D86CCB-8F76-4AE6-907E-95309338C6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368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客戶不知道如何使用它以及客戶不願意做嘗試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D86CCB-8F76-4AE6-907E-95309338C679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90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2"/>
          <p:cNvSpPr>
            <a:spLocks noChangeArrowheads="1"/>
          </p:cNvSpPr>
          <p:nvPr userDrawn="1"/>
        </p:nvSpPr>
        <p:spPr bwMode="auto">
          <a:xfrm>
            <a:off x="-1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pic>
        <p:nvPicPr>
          <p:cNvPr id="11" name="Picture 26" descr="itri_CEL_A_W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" y="579438"/>
            <a:ext cx="33289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群組 2"/>
          <p:cNvGrpSpPr/>
          <p:nvPr userDrawn="1"/>
        </p:nvGrpSpPr>
        <p:grpSpPr>
          <a:xfrm>
            <a:off x="10074276" y="0"/>
            <a:ext cx="2117723" cy="6858000"/>
            <a:chOff x="10074276" y="0"/>
            <a:chExt cx="2117723" cy="6858000"/>
          </a:xfrm>
        </p:grpSpPr>
        <p:pic>
          <p:nvPicPr>
            <p:cNvPr id="15" name="圖片 1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4276" y="0"/>
              <a:ext cx="2117723" cy="6858000"/>
            </a:xfrm>
            <a:prstGeom prst="rect">
              <a:avLst/>
            </a:prstGeom>
          </p:spPr>
        </p:pic>
        <p:pic>
          <p:nvPicPr>
            <p:cNvPr id="16" name="圖片 16" descr="氣球.gif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3173" y="660401"/>
              <a:ext cx="1436687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Rectangle 2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6698" y="2584703"/>
            <a:ext cx="6596065" cy="1219201"/>
          </a:xfrm>
        </p:spPr>
        <p:txBody>
          <a:bodyPr anchor="t" anchorCtr="0"/>
          <a:lstStyle>
            <a:lvl1pPr>
              <a:defRPr sz="4400" b="1" i="0">
                <a:solidFill>
                  <a:srgbClr val="00B2B3"/>
                </a:solidFill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4" name="Rectangle 2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53791" y="5059680"/>
            <a:ext cx="6770872" cy="755904"/>
          </a:xfrm>
        </p:spPr>
        <p:txBody>
          <a:bodyPr anchor="b" anchorCtr="0"/>
          <a:lstStyle>
            <a:lvl1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TW" altLang="en-US" sz="2000"/>
              <a:t>簡報單位 簡報人名稱</a:t>
            </a:r>
            <a:r>
              <a:rPr lang="en-US" altLang="zh-TW" sz="2000"/>
              <a:t> </a:t>
            </a:r>
            <a:r>
              <a:rPr lang="zh-TW" altLang="en-US" sz="2000"/>
              <a:t>職稱</a:t>
            </a:r>
            <a:endParaRPr lang="en-US" altLang="zh-TW" sz="2000"/>
          </a:p>
        </p:txBody>
      </p:sp>
      <p:sp>
        <p:nvSpPr>
          <p:cNvPr id="17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11614808" y="6619875"/>
            <a:ext cx="571500" cy="238125"/>
          </a:xfr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8" name="文字版面配置區 8"/>
          <p:cNvSpPr>
            <a:spLocks noGrp="1"/>
          </p:cNvSpPr>
          <p:nvPr>
            <p:ph type="body" sz="quarter" idx="12" hasCustomPrompt="1"/>
          </p:nvPr>
        </p:nvSpPr>
        <p:spPr>
          <a:xfrm>
            <a:off x="853790" y="5902262"/>
            <a:ext cx="2788603" cy="43230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/>
              <a:t>簡報日期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192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273325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372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311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2855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5194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72553" y="425301"/>
            <a:ext cx="2789767" cy="5665973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1136" y="425301"/>
            <a:ext cx="8168217" cy="5665973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6546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57" descr="E版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5802" y="2991902"/>
            <a:ext cx="3886200" cy="386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pic>
        <p:nvPicPr>
          <p:cNvPr id="11" name="Picture 26" descr="itri_CEL_A_W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8851" y="579438"/>
            <a:ext cx="33289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6698" y="2584703"/>
            <a:ext cx="6596065" cy="1219201"/>
          </a:xfrm>
        </p:spPr>
        <p:txBody>
          <a:bodyPr anchor="t" anchorCtr="0"/>
          <a:lstStyle>
            <a:lvl1pPr>
              <a:defRPr sz="4400" b="1">
                <a:solidFill>
                  <a:srgbClr val="00B2B3"/>
                </a:solidFill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4" name="Rectangle 2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53791" y="5059680"/>
            <a:ext cx="6770872" cy="755904"/>
          </a:xfrm>
        </p:spPr>
        <p:txBody>
          <a:bodyPr anchor="b" anchorCtr="0"/>
          <a:lstStyle>
            <a:lvl1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TW" altLang="en-US" sz="2000"/>
              <a:t>簡報單位 簡報人名稱</a:t>
            </a:r>
            <a:r>
              <a:rPr lang="en-US" altLang="zh-TW" sz="2000"/>
              <a:t> </a:t>
            </a:r>
            <a:r>
              <a:rPr lang="zh-TW" altLang="en-US" sz="2000"/>
              <a:t>職稱</a:t>
            </a:r>
            <a:endParaRPr lang="en-US" altLang="zh-TW" sz="2000"/>
          </a:p>
        </p:txBody>
      </p:sp>
      <p:sp>
        <p:nvSpPr>
          <p:cNvPr id="18" name="文字版面配置區 8"/>
          <p:cNvSpPr>
            <a:spLocks noGrp="1"/>
          </p:cNvSpPr>
          <p:nvPr>
            <p:ph type="body" sz="quarter" idx="12" hasCustomPrompt="1"/>
          </p:nvPr>
        </p:nvSpPr>
        <p:spPr>
          <a:xfrm>
            <a:off x="853790" y="5902262"/>
            <a:ext cx="2788603" cy="43230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/>
              <a:t>簡報日期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414622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19469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1" y="1439864"/>
            <a:ext cx="7981506" cy="47577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8825023" y="1439864"/>
            <a:ext cx="2822033" cy="47577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85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39865"/>
            <a:ext cx="11037455" cy="28556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609601" y="4444409"/>
            <a:ext cx="11037456" cy="1753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10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174355" y="2564904"/>
            <a:ext cx="7772400" cy="1035546"/>
          </a:xfrm>
        </p:spPr>
        <p:txBody>
          <a:bodyPr anchor="t" anchorCtr="0">
            <a:noAutofit/>
          </a:bodyPr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2" name="副標題 2"/>
          <p:cNvSpPr>
            <a:spLocks noGrp="1"/>
          </p:cNvSpPr>
          <p:nvPr>
            <p:ph type="subTitle" idx="1"/>
          </p:nvPr>
        </p:nvSpPr>
        <p:spPr>
          <a:xfrm>
            <a:off x="2860155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99469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CC1FAC09-114A-874B-BD23-78D15B707FD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66179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6827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2" y="1439864"/>
            <a:ext cx="54737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86502" y="1439864"/>
            <a:ext cx="5475817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6096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5029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03347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2742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72695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1537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4286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72553" y="425301"/>
            <a:ext cx="2789767" cy="56659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1136" y="425301"/>
            <a:ext cx="8168217" cy="566597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70249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57" descr="E版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2" y="2991902"/>
            <a:ext cx="3886200" cy="386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2"/>
          <p:cNvSpPr>
            <a:spLocks noChangeArrowheads="1"/>
          </p:cNvSpPr>
          <p:nvPr userDrawn="1"/>
        </p:nvSpPr>
        <p:spPr bwMode="auto">
          <a:xfrm>
            <a:off x="-1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pic>
        <p:nvPicPr>
          <p:cNvPr id="11" name="Picture 26" descr="itri_CEL_A_W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" y="579438"/>
            <a:ext cx="33289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6698" y="2584703"/>
            <a:ext cx="6596065" cy="1219201"/>
          </a:xfrm>
        </p:spPr>
        <p:txBody>
          <a:bodyPr anchor="t" anchorCtr="0"/>
          <a:lstStyle>
            <a:lvl1pPr>
              <a:defRPr sz="4400" b="1">
                <a:solidFill>
                  <a:srgbClr val="00B2B3"/>
                </a:solidFill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4" name="Rectangle 2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53791" y="5059680"/>
            <a:ext cx="6770872" cy="755904"/>
          </a:xfrm>
        </p:spPr>
        <p:txBody>
          <a:bodyPr anchor="b" anchorCtr="0"/>
          <a:lstStyle>
            <a:lvl1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TW" altLang="en-US" sz="2000"/>
              <a:t>簡報單位 簡報人名稱</a:t>
            </a:r>
            <a:r>
              <a:rPr lang="en-US" altLang="zh-TW" sz="2000"/>
              <a:t> </a:t>
            </a:r>
            <a:r>
              <a:rPr lang="zh-TW" altLang="en-US" sz="2000"/>
              <a:t>職稱</a:t>
            </a:r>
            <a:endParaRPr lang="en-US" altLang="zh-TW" sz="2000"/>
          </a:p>
        </p:txBody>
      </p:sp>
      <p:sp>
        <p:nvSpPr>
          <p:cNvPr id="17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11614808" y="6619875"/>
            <a:ext cx="571500" cy="238125"/>
          </a:xfr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8" name="文字版面配置區 8"/>
          <p:cNvSpPr>
            <a:spLocks noGrp="1"/>
          </p:cNvSpPr>
          <p:nvPr>
            <p:ph type="body" sz="quarter" idx="12" hasCustomPrompt="1"/>
          </p:nvPr>
        </p:nvSpPr>
        <p:spPr>
          <a:xfrm>
            <a:off x="853790" y="5902262"/>
            <a:ext cx="2788603" cy="43230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/>
              <a:t>簡報日期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149529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1" y="1439864"/>
            <a:ext cx="7981506" cy="4757737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8825023" y="1439864"/>
            <a:ext cx="2822033" cy="47577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EDAD147C-15E0-D86E-1716-4A605C6D6A8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76379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105524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1" y="1439864"/>
            <a:ext cx="7981506" cy="47577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8825023" y="1439864"/>
            <a:ext cx="2822033" cy="47577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1966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39865"/>
            <a:ext cx="11037455" cy="28556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609601" y="4444409"/>
            <a:ext cx="11037456" cy="1753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5827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174355" y="2564904"/>
            <a:ext cx="7772400" cy="1035546"/>
          </a:xfrm>
        </p:spPr>
        <p:txBody>
          <a:bodyPr anchor="t" anchorCtr="0">
            <a:noAutofit/>
          </a:bodyPr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2" name="副標題 2"/>
          <p:cNvSpPr>
            <a:spLocks noGrp="1"/>
          </p:cNvSpPr>
          <p:nvPr>
            <p:ph type="subTitle" idx="1"/>
          </p:nvPr>
        </p:nvSpPr>
        <p:spPr>
          <a:xfrm>
            <a:off x="2860155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8113675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48391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2" y="1439864"/>
            <a:ext cx="54737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86502" y="1439864"/>
            <a:ext cx="5475817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15119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44667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43719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77553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463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39865"/>
            <a:ext cx="11037455" cy="28556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609601" y="4444409"/>
            <a:ext cx="11037456" cy="1753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CBFE61FC-D966-E03D-2772-7F05D18764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38828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28544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86323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72553" y="425301"/>
            <a:ext cx="2789767" cy="56659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1136" y="425301"/>
            <a:ext cx="8168217" cy="566597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774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174355" y="2564904"/>
            <a:ext cx="7772400" cy="1035546"/>
          </a:xfrm>
        </p:spPr>
        <p:txBody>
          <a:bodyPr anchor="t" anchorCtr="0">
            <a:noAutofit/>
          </a:bodyPr>
          <a:lstStyle>
            <a:lvl1pPr algn="ctr"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2" name="副標題 2"/>
          <p:cNvSpPr>
            <a:spLocks noGrp="1"/>
          </p:cNvSpPr>
          <p:nvPr>
            <p:ph type="subTitle" idx="1"/>
          </p:nvPr>
        </p:nvSpPr>
        <p:spPr>
          <a:xfrm>
            <a:off x="2860155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1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150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2" y="1439864"/>
            <a:ext cx="54737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86502" y="1439864"/>
            <a:ext cx="5475817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545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010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643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601133" y="264920"/>
            <a:ext cx="11045923" cy="94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39864"/>
            <a:ext cx="11037455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9743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Line 50"/>
          <p:cNvSpPr>
            <a:spLocks noChangeShapeType="1"/>
          </p:cNvSpPr>
          <p:nvPr/>
        </p:nvSpPr>
        <p:spPr bwMode="auto">
          <a:xfrm>
            <a:off x="12194119" y="6202363"/>
            <a:ext cx="1155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Line 51"/>
          <p:cNvSpPr>
            <a:spLocks noChangeShapeType="1"/>
          </p:cNvSpPr>
          <p:nvPr/>
        </p:nvSpPr>
        <p:spPr bwMode="auto">
          <a:xfrm rot="5400000">
            <a:off x="10084331" y="7127876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6" name="Text Box 52"/>
          <p:cNvSpPr txBox="1">
            <a:spLocks noChangeArrowheads="1"/>
          </p:cNvSpPr>
          <p:nvPr/>
        </p:nvSpPr>
        <p:spPr bwMode="auto">
          <a:xfrm>
            <a:off x="0" y="7200900"/>
            <a:ext cx="721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TW" altLang="en-US" sz="2400">
                <a:ea typeface="微軟正黑體" panose="020B0604030504040204" pitchFamily="34" charset="-120"/>
              </a:rPr>
              <a:t>建議字型：中文微軟正黑體，英文</a:t>
            </a:r>
            <a:r>
              <a:rPr lang="en-US" altLang="zh-TW" sz="2400">
                <a:ea typeface="微軟正黑體" panose="020B0604030504040204" pitchFamily="34" charset="-120"/>
              </a:rPr>
              <a:t>Arial</a:t>
            </a:r>
          </a:p>
        </p:txBody>
      </p:sp>
      <p:pic>
        <p:nvPicPr>
          <p:cNvPr id="14" name="Picture 28" descr="itri_CEL_A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178" y="6159948"/>
            <a:ext cx="1476375" cy="3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03" r:id="rId2"/>
    <p:sldLayoutId id="2147483914" r:id="rId3"/>
    <p:sldLayoutId id="2147483915" r:id="rId4"/>
    <p:sldLayoutId id="2147483904" r:id="rId5"/>
    <p:sldLayoutId id="2147483916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B2B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601133" y="264920"/>
            <a:ext cx="11045923" cy="94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39864"/>
            <a:ext cx="11037455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3" name="Line 50"/>
          <p:cNvSpPr>
            <a:spLocks noChangeShapeType="1"/>
          </p:cNvSpPr>
          <p:nvPr/>
        </p:nvSpPr>
        <p:spPr bwMode="auto">
          <a:xfrm>
            <a:off x="12194119" y="6202363"/>
            <a:ext cx="1155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Line 51"/>
          <p:cNvSpPr>
            <a:spLocks noChangeShapeType="1"/>
          </p:cNvSpPr>
          <p:nvPr/>
        </p:nvSpPr>
        <p:spPr bwMode="auto">
          <a:xfrm rot="5400000">
            <a:off x="10084331" y="7127876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6" name="Text Box 52"/>
          <p:cNvSpPr txBox="1">
            <a:spLocks noChangeArrowheads="1"/>
          </p:cNvSpPr>
          <p:nvPr/>
        </p:nvSpPr>
        <p:spPr bwMode="auto">
          <a:xfrm>
            <a:off x="0" y="7200900"/>
            <a:ext cx="721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TW" altLang="en-US" sz="2400">
                <a:ea typeface="微軟正黑體" panose="020B0604030504040204" pitchFamily="34" charset="-120"/>
              </a:rPr>
              <a:t>建議字型：中文微軟正黑體，英文</a:t>
            </a:r>
            <a:r>
              <a:rPr lang="en-US" altLang="zh-TW" sz="2400">
                <a:ea typeface="微軟正黑體" panose="020B0604030504040204" pitchFamily="34" charset="-120"/>
              </a:rPr>
              <a:t>Arial</a:t>
            </a:r>
          </a:p>
        </p:txBody>
      </p:sp>
      <p:pic>
        <p:nvPicPr>
          <p:cNvPr id="14" name="Picture 28" descr="itri_CEL_A"/>
          <p:cNvPicPr>
            <a:picLocks noChangeAspect="1" noChangeArrowheads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4178" y="6159948"/>
            <a:ext cx="1476375" cy="3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89658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B2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601133" y="264920"/>
            <a:ext cx="11045923" cy="94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39864"/>
            <a:ext cx="11037455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9743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Line 50"/>
          <p:cNvSpPr>
            <a:spLocks noChangeShapeType="1"/>
          </p:cNvSpPr>
          <p:nvPr/>
        </p:nvSpPr>
        <p:spPr bwMode="auto">
          <a:xfrm>
            <a:off x="12194119" y="6202363"/>
            <a:ext cx="1155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Line 51"/>
          <p:cNvSpPr>
            <a:spLocks noChangeShapeType="1"/>
          </p:cNvSpPr>
          <p:nvPr/>
        </p:nvSpPr>
        <p:spPr bwMode="auto">
          <a:xfrm rot="5400000">
            <a:off x="10084331" y="7127876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6" name="Text Box 52"/>
          <p:cNvSpPr txBox="1">
            <a:spLocks noChangeArrowheads="1"/>
          </p:cNvSpPr>
          <p:nvPr/>
        </p:nvSpPr>
        <p:spPr bwMode="auto">
          <a:xfrm>
            <a:off x="0" y="7200900"/>
            <a:ext cx="721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TW" altLang="en-US" sz="2400">
                <a:ea typeface="微軟正黑體" panose="020B0604030504040204" pitchFamily="34" charset="-120"/>
              </a:rPr>
              <a:t>建議字型：中文微軟正黑體，英文</a:t>
            </a:r>
            <a:r>
              <a:rPr lang="en-US" altLang="zh-TW" sz="2400">
                <a:ea typeface="微軟正黑體" panose="020B0604030504040204" pitchFamily="34" charset="-120"/>
              </a:rPr>
              <a:t>Arial</a:t>
            </a:r>
          </a:p>
        </p:txBody>
      </p:sp>
      <p:pic>
        <p:nvPicPr>
          <p:cNvPr id="14" name="Picture 28" descr="itri_CEL_A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178" y="6159948"/>
            <a:ext cx="1476375" cy="3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187808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B2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DEC086-EE6E-4061-B2D3-791119A1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分項三</a:t>
            </a:r>
            <a:r>
              <a:rPr lang="en-US" altLang="zh-TW" dirty="0"/>
              <a:t>.2 </a:t>
            </a:r>
            <a:r>
              <a:rPr lang="zh-TW" altLang="en-US" dirty="0"/>
              <a:t>智慧應用系統測試服務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C81C3F-1081-42D6-A580-50C2B2830DB0}"/>
              </a:ext>
            </a:extLst>
          </p:cNvPr>
          <p:cNvSpPr/>
          <p:nvPr/>
        </p:nvSpPr>
        <p:spPr>
          <a:xfrm>
            <a:off x="377653" y="984496"/>
            <a:ext cx="1567261" cy="1636446"/>
          </a:xfrm>
          <a:prstGeom prst="rect">
            <a:avLst/>
          </a:prstGeom>
          <a:solidFill>
            <a:srgbClr val="FFFFCC"/>
          </a:solidFill>
          <a:ln w="28575">
            <a:solidFill>
              <a:srgbClr val="A2F1F5">
                <a:lumMod val="50000"/>
              </a:srgbClr>
            </a:solidFill>
          </a:ln>
        </p:spPr>
        <p:txBody>
          <a:bodyPr wrap="square" lIns="36000" tIns="72000" rIns="36000" bIns="72000" anchor="ctr" anchorCtr="0">
            <a:no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zh-TW" altLang="en-US" sz="2800" b="1" kern="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擴散應用的瓶頸</a:t>
            </a:r>
            <a:endParaRPr lang="en-US" altLang="zh-TW" sz="2800" b="1" kern="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altLang="zh-TW" b="1" kern="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kern="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百工百業</a:t>
            </a:r>
            <a:r>
              <a:rPr lang="en-US" altLang="zh-TW" b="1" kern="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345835F-E98B-4D0F-B485-A83A6213C52E}"/>
              </a:ext>
            </a:extLst>
          </p:cNvPr>
          <p:cNvSpPr txBox="1"/>
          <p:nvPr/>
        </p:nvSpPr>
        <p:spPr>
          <a:xfrm>
            <a:off x="301453" y="5595213"/>
            <a:ext cx="4218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引導網站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驗測報告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選開發方案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9C729B-D5D0-4AFB-8C10-BF2A4AD2AE21}"/>
              </a:ext>
            </a:extLst>
          </p:cNvPr>
          <p:cNvSpPr txBox="1"/>
          <p:nvPr/>
        </p:nvSpPr>
        <p:spPr>
          <a:xfrm>
            <a:off x="4960381" y="5620623"/>
            <a:ext cx="3516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開發者白皮書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已驗證的開發流程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C90D0B9-C849-4DBD-B8CF-B11A8D62A285}"/>
              </a:ext>
            </a:extLst>
          </p:cNvPr>
          <p:cNvSpPr txBox="1"/>
          <p:nvPr/>
        </p:nvSpPr>
        <p:spPr>
          <a:xfrm>
            <a:off x="8942748" y="5595213"/>
            <a:ext cx="266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應用範例程式庫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4DFA7F1B-E762-4114-842B-FB9D6DE4C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04" y="2938161"/>
            <a:ext cx="4353410" cy="2662371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E314852D-FDFC-4F27-9EFC-B57EA4BF0E80}"/>
              </a:ext>
            </a:extLst>
          </p:cNvPr>
          <p:cNvSpPr/>
          <p:nvPr/>
        </p:nvSpPr>
        <p:spPr>
          <a:xfrm>
            <a:off x="6126903" y="1000818"/>
            <a:ext cx="1119220" cy="1028641"/>
          </a:xfrm>
          <a:prstGeom prst="rect">
            <a:avLst/>
          </a:prstGeom>
          <a:solidFill>
            <a:srgbClr val="FFFFCC"/>
          </a:solidFill>
          <a:ln w="28575">
            <a:solidFill>
              <a:srgbClr val="A2F1F5">
                <a:lumMod val="50000"/>
              </a:srgbClr>
            </a:solidFill>
          </a:ln>
        </p:spPr>
        <p:txBody>
          <a:bodyPr wrap="square" lIns="36000" tIns="72000" rIns="36000" bIns="72000" anchor="ctr" anchorCtr="0">
            <a:no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zh-TW" altLang="en-US" sz="2800" b="1" kern="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解決</a:t>
            </a:r>
            <a:endParaRPr lang="en-US" altLang="zh-TW" sz="2800" b="1" kern="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Aft>
                <a:spcPts val="600"/>
              </a:spcAft>
              <a:defRPr/>
            </a:pPr>
            <a:r>
              <a:rPr lang="zh-TW" altLang="en-US" sz="2800" b="1" kern="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方案</a:t>
            </a:r>
            <a:endParaRPr lang="en-US" altLang="zh-TW" sz="2800" b="1" kern="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54EF810-D31D-4288-9BBC-F5F85E7EFD67}"/>
              </a:ext>
            </a:extLst>
          </p:cNvPr>
          <p:cNvCxnSpPr>
            <a:cxnSpLocks/>
          </p:cNvCxnSpPr>
          <p:nvPr/>
        </p:nvCxnSpPr>
        <p:spPr bwMode="auto">
          <a:xfrm flipH="1">
            <a:off x="377654" y="2776023"/>
            <a:ext cx="110886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73612C5-15CE-4A6A-AAFA-B01A4287BC4B}"/>
              </a:ext>
            </a:extLst>
          </p:cNvPr>
          <p:cNvSpPr txBox="1"/>
          <p:nvPr/>
        </p:nvSpPr>
        <p:spPr>
          <a:xfrm>
            <a:off x="7303003" y="2145299"/>
            <a:ext cx="40464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  <a:ea typeface="+mn-ea"/>
              </a:rPr>
              <a:t>開發時程由</a:t>
            </a:r>
            <a:r>
              <a:rPr lang="en-US" altLang="zh-TW" sz="2400" b="1" dirty="0">
                <a:latin typeface="+mn-ea"/>
                <a:ea typeface="+mn-ea"/>
              </a:rPr>
              <a:t>95%</a:t>
            </a:r>
            <a:r>
              <a:rPr lang="zh-TW" altLang="en-US" sz="2400" dirty="0">
                <a:latin typeface="+mn-ea"/>
                <a:ea typeface="+mn-ea"/>
              </a:rPr>
              <a:t>降至</a:t>
            </a:r>
            <a:r>
              <a:rPr lang="en-US" altLang="zh-TW" sz="2400" b="1" dirty="0">
                <a:solidFill>
                  <a:srgbClr val="00B0F0"/>
                </a:solidFill>
                <a:latin typeface="+mn-ea"/>
                <a:ea typeface="+mn-ea"/>
              </a:rPr>
              <a:t>5%</a:t>
            </a:r>
            <a:endParaRPr lang="zh-TW" altLang="en-US" sz="2400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2B888CE-8E0E-4DCB-A9ED-86BDE0FAA5E0}"/>
              </a:ext>
            </a:extLst>
          </p:cNvPr>
          <p:cNvSpPr/>
          <p:nvPr/>
        </p:nvSpPr>
        <p:spPr>
          <a:xfrm>
            <a:off x="6126903" y="2132521"/>
            <a:ext cx="1119220" cy="492908"/>
          </a:xfrm>
          <a:prstGeom prst="rect">
            <a:avLst/>
          </a:prstGeom>
          <a:solidFill>
            <a:srgbClr val="FFFFCC"/>
          </a:solidFill>
          <a:ln w="28575">
            <a:solidFill>
              <a:srgbClr val="A2F1F5">
                <a:lumMod val="50000"/>
              </a:srgbClr>
            </a:solidFill>
          </a:ln>
        </p:spPr>
        <p:txBody>
          <a:bodyPr wrap="square" lIns="36000" tIns="72000" rIns="36000" bIns="72000" anchor="ctr" anchorCtr="0">
            <a:no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zh-TW" altLang="en-US" sz="2800" b="1" kern="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效益</a:t>
            </a:r>
            <a:endParaRPr lang="en-US" altLang="zh-TW" sz="2800" b="1" kern="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3156F55-2D81-4116-B4B6-70A51EDD908B}"/>
              </a:ext>
            </a:extLst>
          </p:cNvPr>
          <p:cNvSpPr txBox="1"/>
          <p:nvPr/>
        </p:nvSpPr>
        <p:spPr>
          <a:xfrm>
            <a:off x="1961826" y="920271"/>
            <a:ext cx="4152377" cy="1686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+mj-ea"/>
                <a:ea typeface="+mj-ea"/>
              </a:rPr>
              <a:t>即使晶片性能明顯具有優勢，</a:t>
            </a:r>
            <a:endParaRPr lang="en-US" altLang="zh-TW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+mj-ea"/>
                <a:ea typeface="+mj-ea"/>
              </a:rPr>
              <a:t>但客戶不知道如何使用它，</a:t>
            </a:r>
            <a:endParaRPr lang="en-US" altLang="zh-TW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+mj-ea"/>
                <a:ea typeface="+mj-ea"/>
              </a:rPr>
              <a:t>甚至不願意做新的嘗試。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3D132F7-F18E-4B77-A8B5-BB37EA82A958}"/>
              </a:ext>
            </a:extLst>
          </p:cNvPr>
          <p:cNvSpPr txBox="1"/>
          <p:nvPr/>
        </p:nvSpPr>
        <p:spPr>
          <a:xfrm>
            <a:off x="7303003" y="895410"/>
            <a:ext cx="4400933" cy="1132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  <a:ea typeface="+mn-ea"/>
              </a:rPr>
              <a:t>提供 </a:t>
            </a:r>
            <a:r>
              <a:rPr lang="en-US" altLang="zh-TW" sz="2400" dirty="0">
                <a:latin typeface="+mn-ea"/>
                <a:ea typeface="+mn-ea"/>
              </a:rPr>
              <a:t>AI</a:t>
            </a:r>
            <a:r>
              <a:rPr lang="zh-TW" altLang="en-US" sz="2400" dirty="0">
                <a:latin typeface="+mn-ea"/>
                <a:ea typeface="+mn-ea"/>
              </a:rPr>
              <a:t>基礎功能</a:t>
            </a:r>
            <a:r>
              <a:rPr lang="zh-TW" altLang="en-US" sz="2400" dirty="0">
                <a:latin typeface="+mj-ea"/>
                <a:ea typeface="+mj-ea"/>
              </a:rPr>
              <a:t>的實作模板</a:t>
            </a:r>
            <a:endParaRPr lang="en-US" altLang="zh-TW" sz="24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j-ea"/>
                <a:ea typeface="+mj-ea"/>
              </a:rPr>
              <a:t>落實共享開源軟體研發筆記</a:t>
            </a:r>
            <a:endParaRPr lang="zh-TW" altLang="en-US" sz="2400" dirty="0"/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1915598D-3071-410F-BE29-03E6485FF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148" y="2985680"/>
            <a:ext cx="2678908" cy="2485252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544890E7-528C-4A2A-9F63-8A1463E08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781" y="3000174"/>
            <a:ext cx="3865199" cy="243861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121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B3B053-3A97-44FA-B2BE-4D01609DF15E}"/>
              </a:ext>
            </a:extLst>
          </p:cNvPr>
          <p:cNvSpPr/>
          <p:nvPr/>
        </p:nvSpPr>
        <p:spPr bwMode="auto">
          <a:xfrm>
            <a:off x="3665127" y="1030536"/>
            <a:ext cx="6912124" cy="37831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新細明體" pitchFamily="18" charset="-120"/>
              </a:rPr>
              <a:t>Model Zoo</a:t>
            </a:r>
            <a:endParaRPr kumimoji="1" lang="zh-TW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ABE06CF-E345-42FD-BB29-348952682297}"/>
              </a:ext>
            </a:extLst>
          </p:cNvPr>
          <p:cNvSpPr/>
          <p:nvPr/>
        </p:nvSpPr>
        <p:spPr bwMode="auto">
          <a:xfrm>
            <a:off x="3652427" y="2946073"/>
            <a:ext cx="6912124" cy="16463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724946-FC27-4A8C-A53A-AA1336101D9D}"/>
              </a:ext>
            </a:extLst>
          </p:cNvPr>
          <p:cNvSpPr/>
          <p:nvPr/>
        </p:nvSpPr>
        <p:spPr bwMode="auto">
          <a:xfrm>
            <a:off x="3655210" y="4715848"/>
            <a:ext cx="6912123" cy="13549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481015F-6E6E-49B9-A7A3-3C305D7995BA}"/>
              </a:ext>
            </a:extLst>
          </p:cNvPr>
          <p:cNvSpPr/>
          <p:nvPr/>
        </p:nvSpPr>
        <p:spPr bwMode="auto">
          <a:xfrm>
            <a:off x="3643321" y="2093535"/>
            <a:ext cx="6912125" cy="7033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AFD3B7DA-C7B3-481D-9814-60D305191CD3}"/>
              </a:ext>
            </a:extLst>
          </p:cNvPr>
          <p:cNvSpPr txBox="1"/>
          <p:nvPr/>
        </p:nvSpPr>
        <p:spPr>
          <a:xfrm>
            <a:off x="888467" y="1437049"/>
            <a:ext cx="2678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Foundamental</a:t>
            </a:r>
            <a:r>
              <a:rPr lang="en-US" altLang="zh-TW" b="1" dirty="0"/>
              <a:t> AI Services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BE40C34-0236-48A7-9592-86159CAF95A5}"/>
              </a:ext>
            </a:extLst>
          </p:cNvPr>
          <p:cNvSpPr txBox="1"/>
          <p:nvPr/>
        </p:nvSpPr>
        <p:spPr>
          <a:xfrm>
            <a:off x="833364" y="2935817"/>
            <a:ext cx="223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High Performance Work Station</a:t>
            </a:r>
            <a:endParaRPr lang="zh-TW" altLang="en-US" b="1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E51D7FC-170B-425B-A68F-FDE5782FEB54}"/>
              </a:ext>
            </a:extLst>
          </p:cNvPr>
          <p:cNvSpPr txBox="1"/>
          <p:nvPr/>
        </p:nvSpPr>
        <p:spPr>
          <a:xfrm>
            <a:off x="444074" y="4693525"/>
            <a:ext cx="255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/>
              <a:t>Embedded System</a:t>
            </a:r>
            <a:endParaRPr lang="zh-TW" altLang="en-US" b="1" dirty="0"/>
          </a:p>
        </p:txBody>
      </p:sp>
      <p:pic>
        <p:nvPicPr>
          <p:cNvPr id="1026" name="Picture 2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FA7D31C7-A1FB-4DF0-A92F-90B29F014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1" b="26384"/>
          <a:stretch/>
        </p:blipFill>
        <p:spPr bwMode="auto">
          <a:xfrm>
            <a:off x="3828705" y="1572793"/>
            <a:ext cx="2097082" cy="35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orch. 接續上篇建好虛擬環境，如果覺得本篇已經看不懂的話可以先去看之前的文章，連結如下… | by Chicc | Medium">
            <a:extLst>
              <a:ext uri="{FF2B5EF4-FFF2-40B4-BE49-F238E27FC236}">
                <a16:creationId xmlns:a16="http://schemas.microsoft.com/office/drawing/2014/main" id="{542C0362-CBC2-402E-B258-D42A547FA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3" b="18375"/>
          <a:stretch/>
        </p:blipFill>
        <p:spPr bwMode="auto">
          <a:xfrm>
            <a:off x="6010281" y="1504750"/>
            <a:ext cx="1551231" cy="49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ugging Face - My AI">
            <a:extLst>
              <a:ext uri="{FF2B5EF4-FFF2-40B4-BE49-F238E27FC236}">
                <a16:creationId xmlns:a16="http://schemas.microsoft.com/office/drawing/2014/main" id="{826C2FCB-9B8F-4ED5-9D96-3D6F253485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" t="8828" r="4749" b="7084"/>
          <a:stretch/>
        </p:blipFill>
        <p:spPr bwMode="auto">
          <a:xfrm>
            <a:off x="7877946" y="1495719"/>
            <a:ext cx="2159745" cy="52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E1A0F385-6205-4D7C-85DF-2FC6AC4B2C91}"/>
              </a:ext>
            </a:extLst>
          </p:cNvPr>
          <p:cNvSpPr/>
          <p:nvPr/>
        </p:nvSpPr>
        <p:spPr bwMode="auto">
          <a:xfrm>
            <a:off x="3844189" y="2181022"/>
            <a:ext cx="1206128" cy="48997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02BC357-240B-4D54-B29B-051557F08633}"/>
              </a:ext>
            </a:extLst>
          </p:cNvPr>
          <p:cNvSpPr txBox="1"/>
          <p:nvPr/>
        </p:nvSpPr>
        <p:spPr>
          <a:xfrm>
            <a:off x="3859435" y="2252177"/>
            <a:ext cx="120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/>
                </a:solidFill>
              </a:rPr>
              <a:t>Vision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D9A8D3A-25CB-4497-914C-BC33407BF192}"/>
              </a:ext>
            </a:extLst>
          </p:cNvPr>
          <p:cNvSpPr/>
          <p:nvPr/>
        </p:nvSpPr>
        <p:spPr bwMode="auto">
          <a:xfrm>
            <a:off x="5139827" y="2181022"/>
            <a:ext cx="1750838" cy="48997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92C556E6-283E-42F3-A252-591E18B57D64}"/>
              </a:ext>
            </a:extLst>
          </p:cNvPr>
          <p:cNvSpPr txBox="1"/>
          <p:nvPr/>
        </p:nvSpPr>
        <p:spPr>
          <a:xfrm>
            <a:off x="5140664" y="2252177"/>
            <a:ext cx="1758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/>
                </a:solidFill>
              </a:rPr>
              <a:t>Voice/</a:t>
            </a:r>
            <a:r>
              <a:rPr lang="zh-TW" altLang="en-US" sz="1600" b="1" dirty="0">
                <a:solidFill>
                  <a:schemeClr val="bg1"/>
                </a:solidFill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</a:rPr>
              <a:t>Signal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43AB427-7E44-46A3-A3C4-52BEAD6BBAF3}"/>
              </a:ext>
            </a:extLst>
          </p:cNvPr>
          <p:cNvSpPr/>
          <p:nvPr/>
        </p:nvSpPr>
        <p:spPr bwMode="auto">
          <a:xfrm>
            <a:off x="6980611" y="2179741"/>
            <a:ext cx="1481458" cy="48997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529CD397-5798-463A-ADF4-81F992F850FE}"/>
              </a:ext>
            </a:extLst>
          </p:cNvPr>
          <p:cNvSpPr txBox="1"/>
          <p:nvPr/>
        </p:nvSpPr>
        <p:spPr>
          <a:xfrm>
            <a:off x="6984656" y="2242950"/>
            <a:ext cx="1495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/>
                </a:solidFill>
              </a:rPr>
              <a:t>Language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69799E6-F8C6-4C14-AEE0-BEB4CF34680F}"/>
              </a:ext>
            </a:extLst>
          </p:cNvPr>
          <p:cNvSpPr/>
          <p:nvPr/>
        </p:nvSpPr>
        <p:spPr bwMode="auto">
          <a:xfrm>
            <a:off x="8548960" y="2176228"/>
            <a:ext cx="1738284" cy="48997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54182CD8-9A1F-4BA7-8CC9-3502C4CB8CCA}"/>
              </a:ext>
            </a:extLst>
          </p:cNvPr>
          <p:cNvSpPr txBox="1"/>
          <p:nvPr/>
        </p:nvSpPr>
        <p:spPr>
          <a:xfrm>
            <a:off x="8573587" y="2154350"/>
            <a:ext cx="171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bg1"/>
                </a:solidFill>
              </a:rPr>
              <a:t>Processing and Optimization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279580A-0C76-44DB-AFC9-31A9C5C13CC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8467" y="2875808"/>
            <a:ext cx="97439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E88D95E1-22A4-43E7-8397-D086B5F493FE}"/>
              </a:ext>
            </a:extLst>
          </p:cNvPr>
          <p:cNvSpPr txBox="1"/>
          <p:nvPr/>
        </p:nvSpPr>
        <p:spPr>
          <a:xfrm>
            <a:off x="862392" y="3553330"/>
            <a:ext cx="3119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TW" sz="1500" dirty="0"/>
              <a:t>Model Development</a:t>
            </a:r>
          </a:p>
          <a:p>
            <a:pPr marL="285750" indent="-285750">
              <a:buFontTx/>
              <a:buChar char="-"/>
            </a:pPr>
            <a:r>
              <a:rPr lang="en-US" altLang="zh-TW" sz="1500" dirty="0"/>
              <a:t>Cloud based </a:t>
            </a:r>
            <a:r>
              <a:rPr lang="en-US" altLang="zh-TW" sz="1500" dirty="0" err="1"/>
              <a:t>Sevices</a:t>
            </a:r>
            <a:endParaRPr lang="en-US" altLang="zh-TW" sz="1500" dirty="0"/>
          </a:p>
          <a:p>
            <a:pPr marL="285750" indent="-285750">
              <a:buFontTx/>
              <a:buChar char="-"/>
            </a:pPr>
            <a:r>
              <a:rPr lang="en-US" altLang="zh-TW" sz="1500" dirty="0"/>
              <a:t>General Application (ex. Game, Digital Twin…</a:t>
            </a:r>
            <a:r>
              <a:rPr lang="en-US" altLang="zh-TW" sz="1500" dirty="0" err="1"/>
              <a:t>etc</a:t>
            </a:r>
            <a:r>
              <a:rPr lang="en-US" altLang="zh-TW" sz="1500" dirty="0"/>
              <a:t>)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D1E8602-2CA8-4D7D-8799-0FF70D8B834E}"/>
              </a:ext>
            </a:extLst>
          </p:cNvPr>
          <p:cNvSpPr/>
          <p:nvPr/>
        </p:nvSpPr>
        <p:spPr bwMode="auto">
          <a:xfrm>
            <a:off x="3772402" y="3012321"/>
            <a:ext cx="3298545" cy="52628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A95BF2B-C446-427C-984D-9A566C3A069D}"/>
              </a:ext>
            </a:extLst>
          </p:cNvPr>
          <p:cNvSpPr/>
          <p:nvPr/>
        </p:nvSpPr>
        <p:spPr bwMode="auto">
          <a:xfrm>
            <a:off x="5479249" y="3081208"/>
            <a:ext cx="1473303" cy="33855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9AD23D12-D14D-49C1-9B21-723273DA7B38}"/>
              </a:ext>
            </a:extLst>
          </p:cNvPr>
          <p:cNvSpPr txBox="1"/>
          <p:nvPr/>
        </p:nvSpPr>
        <p:spPr>
          <a:xfrm>
            <a:off x="5476625" y="3092356"/>
            <a:ext cx="1518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ROCm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D72ECD7F-574A-4E02-B1EB-822FB50322DF}"/>
              </a:ext>
            </a:extLst>
          </p:cNvPr>
          <p:cNvSpPr txBox="1"/>
          <p:nvPr/>
        </p:nvSpPr>
        <p:spPr>
          <a:xfrm>
            <a:off x="3750722" y="3524458"/>
            <a:ext cx="333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Data Center (GPU)</a:t>
            </a:r>
            <a:endParaRPr lang="zh-TW" altLang="en-US" sz="1400" b="1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05B69522-6962-4B00-823A-4280D5ADD61A}"/>
              </a:ext>
            </a:extLst>
          </p:cNvPr>
          <p:cNvSpPr/>
          <p:nvPr/>
        </p:nvSpPr>
        <p:spPr bwMode="auto">
          <a:xfrm>
            <a:off x="3775632" y="3907972"/>
            <a:ext cx="6636369" cy="5407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566F9103-38E0-4373-A6AD-6EE8B7685066}"/>
              </a:ext>
            </a:extLst>
          </p:cNvPr>
          <p:cNvSpPr/>
          <p:nvPr/>
        </p:nvSpPr>
        <p:spPr bwMode="auto">
          <a:xfrm>
            <a:off x="7423343" y="4004429"/>
            <a:ext cx="1473303" cy="338554"/>
          </a:xfrm>
          <a:prstGeom prst="rect">
            <a:avLst/>
          </a:prstGeom>
          <a:solidFill>
            <a:srgbClr val="F39F23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30D2DBEB-8291-446B-B6A8-C1C52280D805}"/>
              </a:ext>
            </a:extLst>
          </p:cNvPr>
          <p:cNvSpPr txBox="1"/>
          <p:nvPr/>
        </p:nvSpPr>
        <p:spPr>
          <a:xfrm>
            <a:off x="7418949" y="4004429"/>
            <a:ext cx="1518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NeuronPilot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1C06F38A-5784-44FB-8B18-38EC263A8D98}"/>
              </a:ext>
            </a:extLst>
          </p:cNvPr>
          <p:cNvSpPr/>
          <p:nvPr/>
        </p:nvSpPr>
        <p:spPr bwMode="auto">
          <a:xfrm>
            <a:off x="5637255" y="3993906"/>
            <a:ext cx="1473303" cy="338554"/>
          </a:xfrm>
          <a:prstGeom prst="rect">
            <a:avLst/>
          </a:prstGeom>
          <a:solidFill>
            <a:srgbClr val="49AFD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9E780AF1-E1FF-412B-B105-25ABB2D5FF3C}"/>
              </a:ext>
            </a:extLst>
          </p:cNvPr>
          <p:cNvSpPr txBox="1"/>
          <p:nvPr/>
        </p:nvSpPr>
        <p:spPr>
          <a:xfrm>
            <a:off x="5632861" y="3993906"/>
            <a:ext cx="1518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Data Compiler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531DD598-5F23-4212-ABDE-4325D89D6F7C}"/>
              </a:ext>
            </a:extLst>
          </p:cNvPr>
          <p:cNvSpPr/>
          <p:nvPr/>
        </p:nvSpPr>
        <p:spPr bwMode="auto">
          <a:xfrm>
            <a:off x="3861935" y="3076898"/>
            <a:ext cx="1529390" cy="338554"/>
          </a:xfrm>
          <a:prstGeom prst="rect">
            <a:avLst/>
          </a:prstGeom>
          <a:solidFill>
            <a:srgbClr val="76B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5E4C0C62-619D-4D35-B893-FF1EBC2A9611}"/>
              </a:ext>
            </a:extLst>
          </p:cNvPr>
          <p:cNvSpPr txBox="1"/>
          <p:nvPr/>
        </p:nvSpPr>
        <p:spPr>
          <a:xfrm>
            <a:off x="3877898" y="3088328"/>
            <a:ext cx="15293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CUDA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89237F24-85CA-46DF-A1C2-8DB7F7EC5487}"/>
              </a:ext>
            </a:extLst>
          </p:cNvPr>
          <p:cNvSpPr/>
          <p:nvPr/>
        </p:nvSpPr>
        <p:spPr bwMode="auto">
          <a:xfrm>
            <a:off x="7138366" y="3012321"/>
            <a:ext cx="3273635" cy="52628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AFCA69F-F634-4EF1-B01E-96D29F855A4D}"/>
              </a:ext>
            </a:extLst>
          </p:cNvPr>
          <p:cNvSpPr/>
          <p:nvPr/>
        </p:nvSpPr>
        <p:spPr bwMode="auto">
          <a:xfrm>
            <a:off x="8794413" y="3081208"/>
            <a:ext cx="1473303" cy="33855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3" name="文字方塊 192">
            <a:extLst>
              <a:ext uri="{FF2B5EF4-FFF2-40B4-BE49-F238E27FC236}">
                <a16:creationId xmlns:a16="http://schemas.microsoft.com/office/drawing/2014/main" id="{AB88D771-278A-490C-81F2-181672436558}"/>
              </a:ext>
            </a:extLst>
          </p:cNvPr>
          <p:cNvSpPr txBox="1"/>
          <p:nvPr/>
        </p:nvSpPr>
        <p:spPr>
          <a:xfrm>
            <a:off x="8791789" y="3092356"/>
            <a:ext cx="1518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Ryzen AI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194" name="文字方塊 193">
            <a:extLst>
              <a:ext uri="{FF2B5EF4-FFF2-40B4-BE49-F238E27FC236}">
                <a16:creationId xmlns:a16="http://schemas.microsoft.com/office/drawing/2014/main" id="{CF3CF8DE-8EB6-46B6-90FE-7FA2B09A458C}"/>
              </a:ext>
            </a:extLst>
          </p:cNvPr>
          <p:cNvSpPr txBox="1"/>
          <p:nvPr/>
        </p:nvSpPr>
        <p:spPr>
          <a:xfrm>
            <a:off x="7116686" y="3524458"/>
            <a:ext cx="333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AI PC (APU)</a:t>
            </a:r>
            <a:endParaRPr lang="zh-TW" altLang="en-US" sz="1400" b="1" dirty="0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0EF9C472-6A2E-4A1F-8DB1-47F5ADE101BB}"/>
              </a:ext>
            </a:extLst>
          </p:cNvPr>
          <p:cNvSpPr/>
          <p:nvPr/>
        </p:nvSpPr>
        <p:spPr bwMode="auto">
          <a:xfrm>
            <a:off x="7247988" y="3076350"/>
            <a:ext cx="1467517" cy="338554"/>
          </a:xfrm>
          <a:prstGeom prst="rect">
            <a:avLst/>
          </a:prstGeom>
          <a:solidFill>
            <a:srgbClr val="0071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A7526603-C890-48F0-B852-03F2C2157DFF}"/>
              </a:ext>
            </a:extLst>
          </p:cNvPr>
          <p:cNvSpPr txBox="1"/>
          <p:nvPr/>
        </p:nvSpPr>
        <p:spPr>
          <a:xfrm>
            <a:off x="7263951" y="3087780"/>
            <a:ext cx="1467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OpenVINO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219" name="文字方塊 218">
            <a:extLst>
              <a:ext uri="{FF2B5EF4-FFF2-40B4-BE49-F238E27FC236}">
                <a16:creationId xmlns:a16="http://schemas.microsoft.com/office/drawing/2014/main" id="{45D01B30-B924-4C1F-8667-417450E44320}"/>
              </a:ext>
            </a:extLst>
          </p:cNvPr>
          <p:cNvSpPr txBox="1"/>
          <p:nvPr/>
        </p:nvSpPr>
        <p:spPr>
          <a:xfrm>
            <a:off x="847878" y="5061628"/>
            <a:ext cx="31192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TW" sz="1500" dirty="0"/>
              <a:t>Portable Devices</a:t>
            </a:r>
          </a:p>
          <a:p>
            <a:pPr marL="285750" indent="-285750">
              <a:buFontTx/>
              <a:buChar char="-"/>
            </a:pPr>
            <a:r>
              <a:rPr lang="en-US" altLang="zh-TW" sz="1500" dirty="0"/>
              <a:t>Electronic Product</a:t>
            </a:r>
          </a:p>
          <a:p>
            <a:pPr marL="285750" indent="-285750">
              <a:buFontTx/>
              <a:buChar char="-"/>
            </a:pPr>
            <a:r>
              <a:rPr lang="en-US" altLang="zh-TW" sz="1500" dirty="0"/>
              <a:t>Mobile Application</a:t>
            </a:r>
          </a:p>
        </p:txBody>
      </p:sp>
      <p:cxnSp>
        <p:nvCxnSpPr>
          <p:cNvPr id="222" name="直線接點 221">
            <a:extLst>
              <a:ext uri="{FF2B5EF4-FFF2-40B4-BE49-F238E27FC236}">
                <a16:creationId xmlns:a16="http://schemas.microsoft.com/office/drawing/2014/main" id="{2AE74209-0C92-4E33-9251-900B7F2738BA}"/>
              </a:ext>
            </a:extLst>
          </p:cNvPr>
          <p:cNvCxnSpPr>
            <a:cxnSpLocks/>
          </p:cNvCxnSpPr>
          <p:nvPr/>
        </p:nvCxnSpPr>
        <p:spPr bwMode="auto">
          <a:xfrm flipH="1">
            <a:off x="902981" y="4645200"/>
            <a:ext cx="97439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9" name="矩形 238">
            <a:extLst>
              <a:ext uri="{FF2B5EF4-FFF2-40B4-BE49-F238E27FC236}">
                <a16:creationId xmlns:a16="http://schemas.microsoft.com/office/drawing/2014/main" id="{4E4D2BC2-EA45-4EE9-9FC7-93E4CFA4D0B1}"/>
              </a:ext>
            </a:extLst>
          </p:cNvPr>
          <p:cNvSpPr/>
          <p:nvPr/>
        </p:nvSpPr>
        <p:spPr bwMode="auto">
          <a:xfrm>
            <a:off x="12102635" y="7048433"/>
            <a:ext cx="1473303" cy="338554"/>
          </a:xfrm>
          <a:prstGeom prst="rect">
            <a:avLst/>
          </a:prstGeom>
          <a:solidFill>
            <a:srgbClr val="F39F23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40" name="文字方塊 239">
            <a:extLst>
              <a:ext uri="{FF2B5EF4-FFF2-40B4-BE49-F238E27FC236}">
                <a16:creationId xmlns:a16="http://schemas.microsoft.com/office/drawing/2014/main" id="{120E8778-A8F1-4B8E-8428-47A0EC0A23F6}"/>
              </a:ext>
            </a:extLst>
          </p:cNvPr>
          <p:cNvSpPr txBox="1"/>
          <p:nvPr/>
        </p:nvSpPr>
        <p:spPr>
          <a:xfrm>
            <a:off x="12098241" y="7048433"/>
            <a:ext cx="1518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NeuronRT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94F4EEB9-9A22-4BFE-A07B-88264805A7FC}"/>
              </a:ext>
            </a:extLst>
          </p:cNvPr>
          <p:cNvSpPr/>
          <p:nvPr/>
        </p:nvSpPr>
        <p:spPr bwMode="auto">
          <a:xfrm>
            <a:off x="3769421" y="4814707"/>
            <a:ext cx="1707204" cy="94844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67" name="文字方塊 266">
            <a:extLst>
              <a:ext uri="{FF2B5EF4-FFF2-40B4-BE49-F238E27FC236}">
                <a16:creationId xmlns:a16="http://schemas.microsoft.com/office/drawing/2014/main" id="{5BF0A3D5-A29C-41E6-AAE3-3349013A593A}"/>
              </a:ext>
            </a:extLst>
          </p:cNvPr>
          <p:cNvSpPr txBox="1"/>
          <p:nvPr/>
        </p:nvSpPr>
        <p:spPr>
          <a:xfrm>
            <a:off x="3769422" y="5778335"/>
            <a:ext cx="1707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 GPU</a:t>
            </a:r>
            <a:endParaRPr lang="zh-TW" altLang="en-US" sz="1400" b="1" dirty="0"/>
          </a:p>
        </p:txBody>
      </p:sp>
      <p:sp>
        <p:nvSpPr>
          <p:cNvPr id="271" name="文字方塊 270">
            <a:extLst>
              <a:ext uri="{FF2B5EF4-FFF2-40B4-BE49-F238E27FC236}">
                <a16:creationId xmlns:a16="http://schemas.microsoft.com/office/drawing/2014/main" id="{DB5856E0-5E1A-4D66-998E-E9B0EB70DB0A}"/>
              </a:ext>
            </a:extLst>
          </p:cNvPr>
          <p:cNvSpPr txBox="1"/>
          <p:nvPr/>
        </p:nvSpPr>
        <p:spPr>
          <a:xfrm>
            <a:off x="7330877" y="5763007"/>
            <a:ext cx="1682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MPU</a:t>
            </a:r>
            <a:endParaRPr lang="zh-TW" altLang="en-US" sz="1400" b="1" dirty="0"/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BE1A294E-5524-45BA-82F9-87CC9DB71CE6}"/>
              </a:ext>
            </a:extLst>
          </p:cNvPr>
          <p:cNvSpPr/>
          <p:nvPr/>
        </p:nvSpPr>
        <p:spPr bwMode="auto">
          <a:xfrm>
            <a:off x="9109742" y="4801135"/>
            <a:ext cx="1302259" cy="97719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75" name="文字方塊 274">
            <a:extLst>
              <a:ext uri="{FF2B5EF4-FFF2-40B4-BE49-F238E27FC236}">
                <a16:creationId xmlns:a16="http://schemas.microsoft.com/office/drawing/2014/main" id="{F12E1655-5D2D-4837-906D-CA0B156A3EB3}"/>
              </a:ext>
            </a:extLst>
          </p:cNvPr>
          <p:cNvSpPr txBox="1"/>
          <p:nvPr/>
        </p:nvSpPr>
        <p:spPr>
          <a:xfrm>
            <a:off x="9086754" y="5778335"/>
            <a:ext cx="1325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FPGA</a:t>
            </a:r>
            <a:endParaRPr lang="zh-TW" altLang="en-US" sz="1400" b="1" dirty="0"/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ED9918CA-1B00-4755-A904-5B403845712F}"/>
              </a:ext>
            </a:extLst>
          </p:cNvPr>
          <p:cNvSpPr/>
          <p:nvPr/>
        </p:nvSpPr>
        <p:spPr bwMode="auto">
          <a:xfrm>
            <a:off x="3890633" y="5311757"/>
            <a:ext cx="1466233" cy="338554"/>
          </a:xfrm>
          <a:prstGeom prst="rect">
            <a:avLst/>
          </a:prstGeom>
          <a:solidFill>
            <a:srgbClr val="0086B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79" name="文字方塊 278">
            <a:extLst>
              <a:ext uri="{FF2B5EF4-FFF2-40B4-BE49-F238E27FC236}">
                <a16:creationId xmlns:a16="http://schemas.microsoft.com/office/drawing/2014/main" id="{6174AE1E-4B1F-486C-AA2A-39ACA981D8BB}"/>
              </a:ext>
            </a:extLst>
          </p:cNvPr>
          <p:cNvSpPr txBox="1"/>
          <p:nvPr/>
        </p:nvSpPr>
        <p:spPr>
          <a:xfrm>
            <a:off x="3898464" y="5311757"/>
            <a:ext cx="14662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 </a:t>
            </a:r>
            <a:r>
              <a:rPr lang="en-US" altLang="zh-TW" sz="1500" b="1" dirty="0" err="1">
                <a:solidFill>
                  <a:schemeClr val="bg1"/>
                </a:solidFill>
              </a:rPr>
              <a:t>ArmNN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284" name="文字方塊 283">
            <a:extLst>
              <a:ext uri="{FF2B5EF4-FFF2-40B4-BE49-F238E27FC236}">
                <a16:creationId xmlns:a16="http://schemas.microsoft.com/office/drawing/2014/main" id="{5FC21996-76EA-4080-940D-40F2A59CF28A}"/>
              </a:ext>
            </a:extLst>
          </p:cNvPr>
          <p:cNvSpPr txBox="1"/>
          <p:nvPr/>
        </p:nvSpPr>
        <p:spPr>
          <a:xfrm>
            <a:off x="5552010" y="5768876"/>
            <a:ext cx="1682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ASIC</a:t>
            </a:r>
            <a:endParaRPr lang="zh-TW" altLang="en-US" sz="1400" b="1" dirty="0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AAF08D2F-859C-4944-B81B-2C3C8110A878}"/>
              </a:ext>
            </a:extLst>
          </p:cNvPr>
          <p:cNvSpPr/>
          <p:nvPr/>
        </p:nvSpPr>
        <p:spPr bwMode="auto">
          <a:xfrm>
            <a:off x="3885072" y="4875057"/>
            <a:ext cx="1465492" cy="338554"/>
          </a:xfrm>
          <a:prstGeom prst="rect">
            <a:avLst/>
          </a:prstGeom>
          <a:solidFill>
            <a:srgbClr val="76B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92" name="文字方塊 291">
            <a:extLst>
              <a:ext uri="{FF2B5EF4-FFF2-40B4-BE49-F238E27FC236}">
                <a16:creationId xmlns:a16="http://schemas.microsoft.com/office/drawing/2014/main" id="{73E7EBB8-4631-4634-91CC-0B32D8523CE5}"/>
              </a:ext>
            </a:extLst>
          </p:cNvPr>
          <p:cNvSpPr txBox="1"/>
          <p:nvPr/>
        </p:nvSpPr>
        <p:spPr>
          <a:xfrm>
            <a:off x="3901035" y="4886487"/>
            <a:ext cx="14654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TensorRT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D33ECE09-EED0-47F7-AF36-B33421765BA7}"/>
              </a:ext>
            </a:extLst>
          </p:cNvPr>
          <p:cNvSpPr/>
          <p:nvPr/>
        </p:nvSpPr>
        <p:spPr bwMode="auto">
          <a:xfrm>
            <a:off x="5552009" y="4812998"/>
            <a:ext cx="1682306" cy="94844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00C602C3-49A5-489E-816D-9198A598EB16}"/>
              </a:ext>
            </a:extLst>
          </p:cNvPr>
          <p:cNvSpPr/>
          <p:nvPr/>
        </p:nvSpPr>
        <p:spPr bwMode="auto">
          <a:xfrm>
            <a:off x="5632861" y="4893795"/>
            <a:ext cx="1473949" cy="338554"/>
          </a:xfrm>
          <a:prstGeom prst="rect">
            <a:avLst/>
          </a:prstGeom>
          <a:solidFill>
            <a:srgbClr val="49AFD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96" name="文字方塊 295">
            <a:extLst>
              <a:ext uri="{FF2B5EF4-FFF2-40B4-BE49-F238E27FC236}">
                <a16:creationId xmlns:a16="http://schemas.microsoft.com/office/drawing/2014/main" id="{B541FFA7-8329-40F6-9794-D286D026ADB3}"/>
              </a:ext>
            </a:extLst>
          </p:cNvPr>
          <p:cNvSpPr txBox="1"/>
          <p:nvPr/>
        </p:nvSpPr>
        <p:spPr>
          <a:xfrm>
            <a:off x="5632862" y="4893795"/>
            <a:ext cx="14838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Hailo</a:t>
            </a:r>
            <a:r>
              <a:rPr lang="en-US" altLang="zh-TW" sz="1500" b="1" dirty="0">
                <a:solidFill>
                  <a:schemeClr val="bg1"/>
                </a:solidFill>
              </a:rPr>
              <a:t> RT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F255E13B-E9A7-4817-9C2B-9060C0349C30}"/>
              </a:ext>
            </a:extLst>
          </p:cNvPr>
          <p:cNvSpPr/>
          <p:nvPr/>
        </p:nvSpPr>
        <p:spPr bwMode="auto">
          <a:xfrm>
            <a:off x="5637255" y="5314256"/>
            <a:ext cx="1473303" cy="338554"/>
          </a:xfrm>
          <a:prstGeom prst="rect">
            <a:avLst/>
          </a:prstGeom>
          <a:solidFill>
            <a:srgbClr val="F39F23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98" name="文字方塊 297">
            <a:extLst>
              <a:ext uri="{FF2B5EF4-FFF2-40B4-BE49-F238E27FC236}">
                <a16:creationId xmlns:a16="http://schemas.microsoft.com/office/drawing/2014/main" id="{68E99E7E-B403-4F1A-8AF2-B18D8BBDF600}"/>
              </a:ext>
            </a:extLst>
          </p:cNvPr>
          <p:cNvSpPr txBox="1"/>
          <p:nvPr/>
        </p:nvSpPr>
        <p:spPr>
          <a:xfrm>
            <a:off x="5632861" y="5314256"/>
            <a:ext cx="1518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NeuronRT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834D0E89-9945-4040-B019-8ACE2EE2AAE3}"/>
              </a:ext>
            </a:extLst>
          </p:cNvPr>
          <p:cNvSpPr/>
          <p:nvPr/>
        </p:nvSpPr>
        <p:spPr bwMode="auto">
          <a:xfrm>
            <a:off x="7330876" y="4812998"/>
            <a:ext cx="1682306" cy="94844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8B12C5BD-1CE8-40F7-8FB9-EC4C44C1D95C}"/>
              </a:ext>
            </a:extLst>
          </p:cNvPr>
          <p:cNvSpPr/>
          <p:nvPr/>
        </p:nvSpPr>
        <p:spPr bwMode="auto">
          <a:xfrm>
            <a:off x="7416948" y="4893795"/>
            <a:ext cx="1466233" cy="338554"/>
          </a:xfrm>
          <a:prstGeom prst="rect">
            <a:avLst/>
          </a:prstGeom>
          <a:solidFill>
            <a:srgbClr val="0086B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04" name="文字方塊 303">
            <a:extLst>
              <a:ext uri="{FF2B5EF4-FFF2-40B4-BE49-F238E27FC236}">
                <a16:creationId xmlns:a16="http://schemas.microsoft.com/office/drawing/2014/main" id="{1B1E2EE1-0472-40F3-90D8-FA72D5974B3C}"/>
              </a:ext>
            </a:extLst>
          </p:cNvPr>
          <p:cNvSpPr txBox="1"/>
          <p:nvPr/>
        </p:nvSpPr>
        <p:spPr>
          <a:xfrm>
            <a:off x="7424779" y="4893795"/>
            <a:ext cx="14662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 </a:t>
            </a:r>
            <a:r>
              <a:rPr lang="en-US" altLang="zh-TW" sz="1500" b="1" dirty="0" err="1">
                <a:solidFill>
                  <a:schemeClr val="bg1"/>
                </a:solidFill>
              </a:rPr>
              <a:t>Kleidi</a:t>
            </a:r>
            <a:r>
              <a:rPr lang="en-US" altLang="zh-TW" sz="1500" b="1" dirty="0">
                <a:solidFill>
                  <a:schemeClr val="bg1"/>
                </a:solidFill>
              </a:rPr>
              <a:t> AI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1027" name="直線單箭頭接點 1026">
            <a:extLst>
              <a:ext uri="{FF2B5EF4-FFF2-40B4-BE49-F238E27FC236}">
                <a16:creationId xmlns:a16="http://schemas.microsoft.com/office/drawing/2014/main" id="{54F5B8B8-922E-42D8-AF4E-FC9374A20175}"/>
              </a:ext>
            </a:extLst>
          </p:cNvPr>
          <p:cNvCxnSpPr>
            <a:stCxn id="170" idx="2"/>
            <a:endCxn id="296" idx="0"/>
          </p:cNvCxnSpPr>
          <p:nvPr/>
        </p:nvCxnSpPr>
        <p:spPr bwMode="auto">
          <a:xfrm>
            <a:off x="6373907" y="4332460"/>
            <a:ext cx="867" cy="5613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5" name="接點: 肘形 1034">
            <a:extLst>
              <a:ext uri="{FF2B5EF4-FFF2-40B4-BE49-F238E27FC236}">
                <a16:creationId xmlns:a16="http://schemas.microsoft.com/office/drawing/2014/main" id="{E28B7276-0508-4750-9738-B537C57F0384}"/>
              </a:ext>
            </a:extLst>
          </p:cNvPr>
          <p:cNvCxnSpPr>
            <a:stCxn id="169" idx="1"/>
            <a:endCxn id="298" idx="3"/>
          </p:cNvCxnSpPr>
          <p:nvPr/>
        </p:nvCxnSpPr>
        <p:spPr bwMode="auto">
          <a:xfrm rot="10800000" flipV="1">
            <a:off x="7151597" y="4166011"/>
            <a:ext cx="267353" cy="130982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2" name="文字方塊 311">
            <a:extLst>
              <a:ext uri="{FF2B5EF4-FFF2-40B4-BE49-F238E27FC236}">
                <a16:creationId xmlns:a16="http://schemas.microsoft.com/office/drawing/2014/main" id="{BE241FCB-5E9C-4A07-8D3C-2635D2200762}"/>
              </a:ext>
            </a:extLst>
          </p:cNvPr>
          <p:cNvSpPr txBox="1"/>
          <p:nvPr/>
        </p:nvSpPr>
        <p:spPr>
          <a:xfrm>
            <a:off x="8918793" y="5133329"/>
            <a:ext cx="1682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… …</a:t>
            </a:r>
            <a:endParaRPr lang="zh-TW" altLang="en-US" sz="1400" b="1" dirty="0"/>
          </a:p>
        </p:txBody>
      </p:sp>
      <p:sp>
        <p:nvSpPr>
          <p:cNvPr id="313" name="標題 1">
            <a:extLst>
              <a:ext uri="{FF2B5EF4-FFF2-40B4-BE49-F238E27FC236}">
                <a16:creationId xmlns:a16="http://schemas.microsoft.com/office/drawing/2014/main" id="{7BC5ACA1-93A1-413C-A2C8-D0B92793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33" y="264920"/>
            <a:ext cx="11045923" cy="941580"/>
          </a:xfrm>
        </p:spPr>
        <p:txBody>
          <a:bodyPr/>
          <a:lstStyle/>
          <a:p>
            <a:r>
              <a:rPr lang="zh-TW" altLang="en-US" dirty="0"/>
              <a:t>驗測內容及現有資源</a:t>
            </a:r>
          </a:p>
        </p:txBody>
      </p:sp>
      <p:sp>
        <p:nvSpPr>
          <p:cNvPr id="1036" name="矩形 1035">
            <a:extLst>
              <a:ext uri="{FF2B5EF4-FFF2-40B4-BE49-F238E27FC236}">
                <a16:creationId xmlns:a16="http://schemas.microsoft.com/office/drawing/2014/main" id="{6E3C07D5-0EEB-4889-B756-04C257E428B5}"/>
              </a:ext>
            </a:extLst>
          </p:cNvPr>
          <p:cNvSpPr/>
          <p:nvPr/>
        </p:nvSpPr>
        <p:spPr bwMode="auto">
          <a:xfrm>
            <a:off x="8981619" y="4089589"/>
            <a:ext cx="2926907" cy="1215057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800" b="1" kern="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需統整大家手中具有的硬體資源，望與各單位合作產出文件手冊，實現該服務的完整性。</a:t>
            </a: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D4D4C4B8-3FA8-439B-8E47-9249695966DB}"/>
              </a:ext>
            </a:extLst>
          </p:cNvPr>
          <p:cNvSpPr/>
          <p:nvPr/>
        </p:nvSpPr>
        <p:spPr bwMode="auto">
          <a:xfrm>
            <a:off x="3032353" y="3227508"/>
            <a:ext cx="919288" cy="419217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800" b="1" kern="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E43FF9B5-1067-43FC-8473-811A80B854EB}"/>
              </a:ext>
            </a:extLst>
          </p:cNvPr>
          <p:cNvSpPr/>
          <p:nvPr/>
        </p:nvSpPr>
        <p:spPr bwMode="auto">
          <a:xfrm>
            <a:off x="2931407" y="5126520"/>
            <a:ext cx="919288" cy="419217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800" b="1" kern="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80%</a:t>
            </a: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807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DEC086-EE6E-4061-B2D3-791119A1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B3C9C12-84DD-4AB0-ACFC-42F8D9BEC32C}"/>
              </a:ext>
            </a:extLst>
          </p:cNvPr>
          <p:cNvSpPr txBox="1"/>
          <p:nvPr/>
        </p:nvSpPr>
        <p:spPr>
          <a:xfrm>
            <a:off x="889000" y="4133748"/>
            <a:ext cx="152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銷售工程師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2D48654-C700-4A47-9870-6D57999AF18A}"/>
              </a:ext>
            </a:extLst>
          </p:cNvPr>
          <p:cNvSpPr txBox="1"/>
          <p:nvPr/>
        </p:nvSpPr>
        <p:spPr>
          <a:xfrm>
            <a:off x="3086100" y="4133748"/>
            <a:ext cx="152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測試工程師</a:t>
            </a:r>
          </a:p>
        </p:txBody>
      </p:sp>
    </p:spTree>
    <p:extLst>
      <p:ext uri="{BB962C8B-B14F-4D97-AF65-F5344CB8AC3E}">
        <p14:creationId xmlns:p14="http://schemas.microsoft.com/office/powerpoint/2010/main" val="151852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DEC086-EE6E-4061-B2D3-791119A1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標準</a:t>
            </a:r>
          </a:p>
        </p:txBody>
      </p:sp>
    </p:spTree>
    <p:extLst>
      <p:ext uri="{BB962C8B-B14F-4D97-AF65-F5344CB8AC3E}">
        <p14:creationId xmlns:p14="http://schemas.microsoft.com/office/powerpoint/2010/main" val="2069230526"/>
      </p:ext>
    </p:extLst>
  </p:cSld>
  <p:clrMapOvr>
    <a:masterClrMapping/>
  </p:clrMapOvr>
</p:sld>
</file>

<file path=ppt/theme/theme1.xml><?xml version="1.0" encoding="utf-8"?>
<a:theme xmlns:a="http://schemas.openxmlformats.org/drawingml/2006/main" name="簡報內頁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簡報內頁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TRI_pptA_中文_限閱版_169" id="{3B7F7F39-3A4B-914E-8EA4-856E9D0BCABE}" vid="{8925203A-4910-4044-8F90-7AB66467ED79}"/>
    </a:ext>
  </a:extLst>
</a:theme>
</file>

<file path=ppt/theme/theme2.xml><?xml version="1.0" encoding="utf-8"?>
<a:theme xmlns:a="http://schemas.openxmlformats.org/drawingml/2006/main" name="1_簡報內頁">
  <a:themeElements>
    <a:clrScheme name="簡報內頁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簡報內頁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簡報內頁">
  <a:themeElements>
    <a:clrScheme name="簡報內頁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簡報內頁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D35F6141B534892DDB72C1AF70815" ma:contentTypeVersion="3" ma:contentTypeDescription="Create a new document." ma:contentTypeScope="" ma:versionID="b659d664bf3ce40de54a2ffe6a34c0dd">
  <xsd:schema xmlns:xsd="http://www.w3.org/2001/XMLSchema" xmlns:xs="http://www.w3.org/2001/XMLSchema" xmlns:p="http://schemas.microsoft.com/office/2006/metadata/properties" xmlns:ns2="2ae71aaa-6310-4ecb-9baa-8d5cf672e3d2" targetNamespace="http://schemas.microsoft.com/office/2006/metadata/properties" ma:root="true" ma:fieldsID="87d9f9c2b21dd49a2636f8b6d55849ad" ns2:_="">
    <xsd:import namespace="2ae71aaa-6310-4ecb-9baa-8d5cf672e3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e71aaa-6310-4ecb-9baa-8d5cf672e3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5E0B4A-6262-452A-B0B9-4C3A8A4C81F3}">
  <ds:schemaRefs>
    <ds:schemaRef ds:uri="2ae71aaa-6310-4ecb-9baa-8d5cf672e3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AABC409-4141-477E-8EF5-C08D310ABB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簡報內頁</Template>
  <TotalTime>11611</TotalTime>
  <Words>226</Words>
  <Application>Microsoft Office PowerPoint</Application>
  <PresentationFormat>寬螢幕</PresentationFormat>
  <Paragraphs>59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Arial</vt:lpstr>
      <vt:lpstr>Calibri</vt:lpstr>
      <vt:lpstr>簡報內頁</vt:lpstr>
      <vt:lpstr>1_簡報內頁</vt:lpstr>
      <vt:lpstr>2_簡報內頁</vt:lpstr>
      <vt:lpstr>分項三.2 智慧應用系統測試服務</vt:lpstr>
      <vt:lpstr>驗測內容及現有資源</vt:lpstr>
      <vt:lpstr>PowerPoint 簡報</vt:lpstr>
      <vt:lpstr>標準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FY113 院級前瞻競爭型計畫審查會議： 9/19 (二) T.智慧化致能技術</dc:title>
  <dc:creator>周嘉政</dc:creator>
  <cp:keywords>2008NewCIS</cp:keywords>
  <cp:lastModifiedBy>冠穎 陳</cp:lastModifiedBy>
  <cp:revision>598</cp:revision>
  <cp:lastPrinted>2024-06-12T05:11:54Z</cp:lastPrinted>
  <dcterms:created xsi:type="dcterms:W3CDTF">2023-09-14T03:21:30Z</dcterms:created>
  <dcterms:modified xsi:type="dcterms:W3CDTF">2024-11-03T15:24:56Z</dcterms:modified>
</cp:coreProperties>
</file>