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3"/>
    <p:sldMasterId id="2147483917" r:id="rId4"/>
    <p:sldMasterId id="2147483932" r:id="rId5"/>
  </p:sldMasterIdLst>
  <p:notesMasterIdLst>
    <p:notesMasterId r:id="rId9"/>
  </p:notesMasterIdLst>
  <p:handoutMasterIdLst>
    <p:handoutMasterId r:id="rId10"/>
  </p:handoutMasterIdLst>
  <p:sldIdLst>
    <p:sldId id="9474" r:id="rId6"/>
    <p:sldId id="9473" r:id="rId7"/>
    <p:sldId id="9475" r:id="rId8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71C5"/>
    <a:srgbClr val="0086B0"/>
    <a:srgbClr val="0090BF"/>
    <a:srgbClr val="49AFDB"/>
    <a:srgbClr val="F39F23"/>
    <a:srgbClr val="4E7A00"/>
    <a:srgbClr val="0091BD"/>
    <a:srgbClr val="C57D1D"/>
    <a:srgbClr val="DD8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4556" autoAdjust="0"/>
  </p:normalViewPr>
  <p:slideViewPr>
    <p:cSldViewPr snapToGrid="0">
      <p:cViewPr varScale="1">
        <p:scale>
          <a:sx n="81" d="100"/>
          <a:sy n="81" d="100"/>
        </p:scale>
        <p:origin x="1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客戶不知道如何使用它以及客戶不願意做嘗試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0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21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414622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194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1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946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CC1FAC09-114A-874B-BD23-78D15B707F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82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02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0334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4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269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537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428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024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4952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DAD147C-15E0-D86E-1716-4A605C6D6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0552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9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58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11367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83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511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4466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55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6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BFE61FC-D966-E03D-2772-7F05D1876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8544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632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7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965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8780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EC086-EE6E-4061-B2D3-791119A1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分項三</a:t>
            </a:r>
            <a:r>
              <a:rPr lang="en-US" altLang="zh-TW" dirty="0"/>
              <a:t>.2 </a:t>
            </a:r>
            <a:r>
              <a:rPr lang="zh-TW" altLang="en-US" dirty="0"/>
              <a:t>智慧應用系統測試服務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C81C3F-1081-42D6-A580-50C2B2830DB0}"/>
              </a:ext>
            </a:extLst>
          </p:cNvPr>
          <p:cNvSpPr/>
          <p:nvPr/>
        </p:nvSpPr>
        <p:spPr>
          <a:xfrm>
            <a:off x="377653" y="984496"/>
            <a:ext cx="1567261" cy="1636446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擴散應用的瓶頸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zh-TW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百工百業</a:t>
            </a:r>
            <a:r>
              <a:rPr lang="en-US" altLang="zh-TW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45835F-E98B-4D0F-B485-A83A6213C52E}"/>
              </a:ext>
            </a:extLst>
          </p:cNvPr>
          <p:cNvSpPr txBox="1"/>
          <p:nvPr/>
        </p:nvSpPr>
        <p:spPr>
          <a:xfrm>
            <a:off x="301453" y="5595213"/>
            <a:ext cx="421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引導網站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驗測報告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選開發方案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9C729B-D5D0-4AFB-8C10-BF2A4AD2AE21}"/>
              </a:ext>
            </a:extLst>
          </p:cNvPr>
          <p:cNvSpPr txBox="1"/>
          <p:nvPr/>
        </p:nvSpPr>
        <p:spPr>
          <a:xfrm>
            <a:off x="4960381" y="5620623"/>
            <a:ext cx="351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開發者白皮書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已驗證的開發流程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C90D0B9-C849-4DBD-B8CF-B11A8D62A285}"/>
              </a:ext>
            </a:extLst>
          </p:cNvPr>
          <p:cNvSpPr txBox="1"/>
          <p:nvPr/>
        </p:nvSpPr>
        <p:spPr>
          <a:xfrm>
            <a:off x="8942748" y="5595213"/>
            <a:ext cx="266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應用範例程式庫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DFA7F1B-E762-4114-842B-FB9D6DE4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4" y="2938161"/>
            <a:ext cx="4353410" cy="266237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314852D-FDFC-4F27-9EFC-B57EA4BF0E80}"/>
              </a:ext>
            </a:extLst>
          </p:cNvPr>
          <p:cNvSpPr/>
          <p:nvPr/>
        </p:nvSpPr>
        <p:spPr>
          <a:xfrm>
            <a:off x="6126903" y="1000818"/>
            <a:ext cx="1119220" cy="1028641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方案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4EF810-D31D-4288-9BBC-F5F85E7EFD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7654" y="2776023"/>
            <a:ext cx="110886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73612C5-15CE-4A6A-AAFA-B01A4287BC4B}"/>
              </a:ext>
            </a:extLst>
          </p:cNvPr>
          <p:cNvSpPr txBox="1"/>
          <p:nvPr/>
        </p:nvSpPr>
        <p:spPr>
          <a:xfrm>
            <a:off x="7303003" y="2145299"/>
            <a:ext cx="4046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ea typeface="+mn-ea"/>
              </a:rPr>
              <a:t>開發時程由</a:t>
            </a:r>
            <a:r>
              <a:rPr lang="en-US" altLang="zh-TW" sz="2400" b="1" dirty="0">
                <a:latin typeface="+mn-ea"/>
                <a:ea typeface="+mn-ea"/>
              </a:rPr>
              <a:t>95%</a:t>
            </a:r>
            <a:r>
              <a:rPr lang="zh-TW" altLang="en-US" sz="2400" dirty="0">
                <a:latin typeface="+mn-ea"/>
                <a:ea typeface="+mn-ea"/>
              </a:rPr>
              <a:t>降至</a:t>
            </a:r>
            <a:r>
              <a:rPr lang="en-US" altLang="zh-TW" sz="2400" b="1" dirty="0">
                <a:solidFill>
                  <a:srgbClr val="00B0F0"/>
                </a:solidFill>
                <a:latin typeface="+mn-ea"/>
                <a:ea typeface="+mn-ea"/>
              </a:rPr>
              <a:t>5%</a:t>
            </a:r>
            <a:endParaRPr lang="zh-TW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B888CE-8E0E-4DCB-A9ED-86BDE0FAA5E0}"/>
              </a:ext>
            </a:extLst>
          </p:cNvPr>
          <p:cNvSpPr/>
          <p:nvPr/>
        </p:nvSpPr>
        <p:spPr>
          <a:xfrm>
            <a:off x="6126903" y="2132521"/>
            <a:ext cx="1119220" cy="492908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效益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156F55-2D81-4116-B4B6-70A51EDD908B}"/>
              </a:ext>
            </a:extLst>
          </p:cNvPr>
          <p:cNvSpPr txBox="1"/>
          <p:nvPr/>
        </p:nvSpPr>
        <p:spPr>
          <a:xfrm>
            <a:off x="1961826" y="920271"/>
            <a:ext cx="4152377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即使晶片性能明顯具有優勢，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但客戶不知道如何使用它，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甚至不願意做新的嘗試。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3D132F7-F18E-4B77-A8B5-BB37EA82A958}"/>
              </a:ext>
            </a:extLst>
          </p:cNvPr>
          <p:cNvSpPr txBox="1"/>
          <p:nvPr/>
        </p:nvSpPr>
        <p:spPr>
          <a:xfrm>
            <a:off x="7303003" y="895410"/>
            <a:ext cx="4400933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ea typeface="+mn-ea"/>
              </a:rPr>
              <a:t>提供 </a:t>
            </a:r>
            <a:r>
              <a:rPr lang="en-US" altLang="zh-TW" sz="2400" dirty="0">
                <a:latin typeface="+mn-ea"/>
                <a:ea typeface="+mn-ea"/>
              </a:rPr>
              <a:t>AI</a:t>
            </a:r>
            <a:r>
              <a:rPr lang="zh-TW" altLang="en-US" sz="2400" dirty="0">
                <a:latin typeface="+mn-ea"/>
                <a:ea typeface="+mn-ea"/>
              </a:rPr>
              <a:t>基礎功能</a:t>
            </a:r>
            <a:r>
              <a:rPr lang="zh-TW" altLang="en-US" sz="2400" dirty="0">
                <a:latin typeface="+mj-ea"/>
                <a:ea typeface="+mj-ea"/>
              </a:rPr>
              <a:t>的實作模板</a:t>
            </a:r>
            <a:endParaRPr lang="en-US" altLang="zh-TW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落實共享</a:t>
            </a:r>
            <a:r>
              <a:rPr lang="zh-TW" altLang="en-US" sz="2400" i="1" u="sng" dirty="0">
                <a:latin typeface="+mj-ea"/>
                <a:ea typeface="+mj-ea"/>
              </a:rPr>
              <a:t>開源軟體</a:t>
            </a:r>
            <a:r>
              <a:rPr lang="zh-TW" altLang="en-US" sz="2400" dirty="0">
                <a:latin typeface="+mj-ea"/>
                <a:ea typeface="+mj-ea"/>
              </a:rPr>
              <a:t>研發筆記</a:t>
            </a:r>
            <a:endParaRPr lang="zh-TW" altLang="en-US" sz="2400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1915598D-3071-410F-BE29-03E6485FF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48" y="2985680"/>
            <a:ext cx="2678908" cy="24852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44890E7-528C-4A2A-9F63-8A1463E08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781" y="3000174"/>
            <a:ext cx="3865199" cy="243861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2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3B053-3A97-44FA-B2BE-4D01609DF15E}"/>
              </a:ext>
            </a:extLst>
          </p:cNvPr>
          <p:cNvSpPr/>
          <p:nvPr/>
        </p:nvSpPr>
        <p:spPr bwMode="auto">
          <a:xfrm>
            <a:off x="3665127" y="1030536"/>
            <a:ext cx="6912124" cy="3783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Model Zoo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E06CF-E345-42FD-BB29-348952682297}"/>
              </a:ext>
            </a:extLst>
          </p:cNvPr>
          <p:cNvSpPr/>
          <p:nvPr/>
        </p:nvSpPr>
        <p:spPr bwMode="auto">
          <a:xfrm>
            <a:off x="3652427" y="2946073"/>
            <a:ext cx="6912124" cy="16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724946-FC27-4A8C-A53A-AA1336101D9D}"/>
              </a:ext>
            </a:extLst>
          </p:cNvPr>
          <p:cNvSpPr/>
          <p:nvPr/>
        </p:nvSpPr>
        <p:spPr bwMode="auto">
          <a:xfrm>
            <a:off x="3655210" y="4715848"/>
            <a:ext cx="6912123" cy="13549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81015F-6E6E-49B9-A7A3-3C305D7995BA}"/>
              </a:ext>
            </a:extLst>
          </p:cNvPr>
          <p:cNvSpPr/>
          <p:nvPr/>
        </p:nvSpPr>
        <p:spPr bwMode="auto">
          <a:xfrm>
            <a:off x="3643321" y="2093535"/>
            <a:ext cx="6912125" cy="7033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FD3B7DA-C7B3-481D-9814-60D305191CD3}"/>
              </a:ext>
            </a:extLst>
          </p:cNvPr>
          <p:cNvSpPr txBox="1"/>
          <p:nvPr/>
        </p:nvSpPr>
        <p:spPr>
          <a:xfrm>
            <a:off x="888467" y="1437049"/>
            <a:ext cx="267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Foundamental</a:t>
            </a:r>
            <a:r>
              <a:rPr lang="en-US" altLang="zh-TW" b="1" dirty="0"/>
              <a:t> AI Services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BE40C34-0236-48A7-9592-86159CAF95A5}"/>
              </a:ext>
            </a:extLst>
          </p:cNvPr>
          <p:cNvSpPr txBox="1"/>
          <p:nvPr/>
        </p:nvSpPr>
        <p:spPr>
          <a:xfrm>
            <a:off x="833364" y="2935817"/>
            <a:ext cx="2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High Performance Work Station</a:t>
            </a:r>
            <a:endParaRPr lang="zh-TW" altLang="en-US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51D7FC-170B-425B-A68F-FDE5782FEB54}"/>
              </a:ext>
            </a:extLst>
          </p:cNvPr>
          <p:cNvSpPr txBox="1"/>
          <p:nvPr/>
        </p:nvSpPr>
        <p:spPr>
          <a:xfrm>
            <a:off x="444074" y="4693525"/>
            <a:ext cx="25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/>
              <a:t>Embedded System</a:t>
            </a:r>
            <a:endParaRPr lang="zh-TW" altLang="en-US" b="1" dirty="0"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FA7D31C7-A1FB-4DF0-A92F-90B29F014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1" b="26384"/>
          <a:stretch/>
        </p:blipFill>
        <p:spPr bwMode="auto">
          <a:xfrm>
            <a:off x="3828705" y="1572793"/>
            <a:ext cx="2097082" cy="3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. 接續上篇建好虛擬環境，如果覺得本篇已經看不懂的話可以先去看之前的文章，連結如下… | by Chicc | Medium">
            <a:extLst>
              <a:ext uri="{FF2B5EF4-FFF2-40B4-BE49-F238E27FC236}">
                <a16:creationId xmlns:a16="http://schemas.microsoft.com/office/drawing/2014/main" id="{542C0362-CBC2-402E-B258-D42A547FA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3" b="18375"/>
          <a:stretch/>
        </p:blipFill>
        <p:spPr bwMode="auto">
          <a:xfrm>
            <a:off x="6010281" y="1504750"/>
            <a:ext cx="1551231" cy="4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gging Face - My AI">
            <a:extLst>
              <a:ext uri="{FF2B5EF4-FFF2-40B4-BE49-F238E27FC236}">
                <a16:creationId xmlns:a16="http://schemas.microsoft.com/office/drawing/2014/main" id="{826C2FCB-9B8F-4ED5-9D96-3D6F25348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8828" r="4749" b="7084"/>
          <a:stretch/>
        </p:blipFill>
        <p:spPr bwMode="auto">
          <a:xfrm>
            <a:off x="7877946" y="1495719"/>
            <a:ext cx="2159745" cy="52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E1A0F385-6205-4D7C-85DF-2FC6AC4B2C91}"/>
              </a:ext>
            </a:extLst>
          </p:cNvPr>
          <p:cNvSpPr/>
          <p:nvPr/>
        </p:nvSpPr>
        <p:spPr bwMode="auto">
          <a:xfrm>
            <a:off x="3844189" y="2181022"/>
            <a:ext cx="120612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02BC357-240B-4D54-B29B-051557F08633}"/>
              </a:ext>
            </a:extLst>
          </p:cNvPr>
          <p:cNvSpPr txBox="1"/>
          <p:nvPr/>
        </p:nvSpPr>
        <p:spPr>
          <a:xfrm>
            <a:off x="3859435" y="2252177"/>
            <a:ext cx="12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Vision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9A8D3A-25CB-4497-914C-BC33407BF192}"/>
              </a:ext>
            </a:extLst>
          </p:cNvPr>
          <p:cNvSpPr/>
          <p:nvPr/>
        </p:nvSpPr>
        <p:spPr bwMode="auto">
          <a:xfrm>
            <a:off x="5139827" y="2181022"/>
            <a:ext cx="175083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2C556E6-283E-42F3-A252-591E18B57D64}"/>
              </a:ext>
            </a:extLst>
          </p:cNvPr>
          <p:cNvSpPr txBox="1"/>
          <p:nvPr/>
        </p:nvSpPr>
        <p:spPr>
          <a:xfrm>
            <a:off x="5140664" y="2252177"/>
            <a:ext cx="175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Voice/</a:t>
            </a:r>
            <a:r>
              <a:rPr lang="zh-TW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</a:rPr>
              <a:t>Signal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43AB427-7E44-46A3-A3C4-52BEAD6BBAF3}"/>
              </a:ext>
            </a:extLst>
          </p:cNvPr>
          <p:cNvSpPr/>
          <p:nvPr/>
        </p:nvSpPr>
        <p:spPr bwMode="auto">
          <a:xfrm>
            <a:off x="6980611" y="2179741"/>
            <a:ext cx="148145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29CD397-5798-463A-ADF4-81F992F850FE}"/>
              </a:ext>
            </a:extLst>
          </p:cNvPr>
          <p:cNvSpPr txBox="1"/>
          <p:nvPr/>
        </p:nvSpPr>
        <p:spPr>
          <a:xfrm>
            <a:off x="6984656" y="2242950"/>
            <a:ext cx="1495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69799E6-F8C6-4C14-AEE0-BEB4CF34680F}"/>
              </a:ext>
            </a:extLst>
          </p:cNvPr>
          <p:cNvSpPr/>
          <p:nvPr/>
        </p:nvSpPr>
        <p:spPr bwMode="auto">
          <a:xfrm>
            <a:off x="8548960" y="2176228"/>
            <a:ext cx="1738284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4182CD8-9A1F-4BA7-8CC9-3502C4CB8CCA}"/>
              </a:ext>
            </a:extLst>
          </p:cNvPr>
          <p:cNvSpPr txBox="1"/>
          <p:nvPr/>
        </p:nvSpPr>
        <p:spPr>
          <a:xfrm>
            <a:off x="8573587" y="2154350"/>
            <a:ext cx="17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Processing and Optimization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79580A-0C76-44DB-AFC9-31A9C5C13C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467" y="2875808"/>
            <a:ext cx="9743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88D95E1-22A4-43E7-8397-D086B5F493FE}"/>
              </a:ext>
            </a:extLst>
          </p:cNvPr>
          <p:cNvSpPr txBox="1"/>
          <p:nvPr/>
        </p:nvSpPr>
        <p:spPr>
          <a:xfrm>
            <a:off x="862392" y="3553330"/>
            <a:ext cx="3119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1500" dirty="0"/>
              <a:t>Model Development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Cloud based </a:t>
            </a:r>
            <a:r>
              <a:rPr lang="en-US" altLang="zh-TW" sz="1500" dirty="0" err="1"/>
              <a:t>Sevices</a:t>
            </a:r>
            <a:endParaRPr lang="en-US" altLang="zh-TW" sz="1500" dirty="0"/>
          </a:p>
          <a:p>
            <a:pPr marL="285750" indent="-285750">
              <a:buFontTx/>
              <a:buChar char="-"/>
            </a:pPr>
            <a:r>
              <a:rPr lang="en-US" altLang="zh-TW" sz="1500" dirty="0"/>
              <a:t>General Application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D1E8602-2CA8-4D7D-8799-0FF70D8B834E}"/>
              </a:ext>
            </a:extLst>
          </p:cNvPr>
          <p:cNvSpPr/>
          <p:nvPr/>
        </p:nvSpPr>
        <p:spPr bwMode="auto">
          <a:xfrm>
            <a:off x="3772402" y="3012321"/>
            <a:ext cx="3298545" cy="5262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A95BF2B-C446-427C-984D-9A566C3A069D}"/>
              </a:ext>
            </a:extLst>
          </p:cNvPr>
          <p:cNvSpPr/>
          <p:nvPr/>
        </p:nvSpPr>
        <p:spPr bwMode="auto">
          <a:xfrm>
            <a:off x="5479249" y="3081208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9AD23D12-D14D-49C1-9B21-723273DA7B38}"/>
              </a:ext>
            </a:extLst>
          </p:cNvPr>
          <p:cNvSpPr txBox="1"/>
          <p:nvPr/>
        </p:nvSpPr>
        <p:spPr>
          <a:xfrm>
            <a:off x="5476625" y="30923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ROCm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72ECD7F-574A-4E02-B1EB-822FB50322DF}"/>
              </a:ext>
            </a:extLst>
          </p:cNvPr>
          <p:cNvSpPr txBox="1"/>
          <p:nvPr/>
        </p:nvSpPr>
        <p:spPr>
          <a:xfrm>
            <a:off x="3750722" y="3524458"/>
            <a:ext cx="333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Data Center (GPU)</a:t>
            </a:r>
            <a:endParaRPr lang="zh-TW" altLang="en-US" sz="1400" b="1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5B69522-6962-4B00-823A-4280D5ADD61A}"/>
              </a:ext>
            </a:extLst>
          </p:cNvPr>
          <p:cNvSpPr/>
          <p:nvPr/>
        </p:nvSpPr>
        <p:spPr bwMode="auto">
          <a:xfrm>
            <a:off x="3775632" y="3907972"/>
            <a:ext cx="6636369" cy="5407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6F9103-38E0-4373-A6AD-6EE8B7685066}"/>
              </a:ext>
            </a:extLst>
          </p:cNvPr>
          <p:cNvSpPr/>
          <p:nvPr/>
        </p:nvSpPr>
        <p:spPr bwMode="auto">
          <a:xfrm>
            <a:off x="7423343" y="4004429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0D2DBEB-8291-446B-B6A8-C1C52280D805}"/>
              </a:ext>
            </a:extLst>
          </p:cNvPr>
          <p:cNvSpPr txBox="1"/>
          <p:nvPr/>
        </p:nvSpPr>
        <p:spPr>
          <a:xfrm>
            <a:off x="7418949" y="4004429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NeuronPilot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C06F38A-5784-44FB-8B18-38EC263A8D98}"/>
              </a:ext>
            </a:extLst>
          </p:cNvPr>
          <p:cNvSpPr/>
          <p:nvPr/>
        </p:nvSpPr>
        <p:spPr bwMode="auto">
          <a:xfrm>
            <a:off x="5637255" y="3993906"/>
            <a:ext cx="1473303" cy="338554"/>
          </a:xfrm>
          <a:prstGeom prst="rect">
            <a:avLst/>
          </a:prstGeom>
          <a:solidFill>
            <a:srgbClr val="49AFD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9E780AF1-E1FF-412B-B105-25ABB2D5FF3C}"/>
              </a:ext>
            </a:extLst>
          </p:cNvPr>
          <p:cNvSpPr txBox="1"/>
          <p:nvPr/>
        </p:nvSpPr>
        <p:spPr>
          <a:xfrm>
            <a:off x="5632861" y="399390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Data Compiler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31DD598-5F23-4212-ABDE-4325D89D6F7C}"/>
              </a:ext>
            </a:extLst>
          </p:cNvPr>
          <p:cNvSpPr/>
          <p:nvPr/>
        </p:nvSpPr>
        <p:spPr bwMode="auto">
          <a:xfrm>
            <a:off x="3861935" y="3076898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5E4C0C62-619D-4D35-B893-FF1EBC2A9611}"/>
              </a:ext>
            </a:extLst>
          </p:cNvPr>
          <p:cNvSpPr txBox="1"/>
          <p:nvPr/>
        </p:nvSpPr>
        <p:spPr>
          <a:xfrm>
            <a:off x="3877898" y="3088328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CUDA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9237F24-85CA-46DF-A1C2-8DB7F7EC5487}"/>
              </a:ext>
            </a:extLst>
          </p:cNvPr>
          <p:cNvSpPr/>
          <p:nvPr/>
        </p:nvSpPr>
        <p:spPr bwMode="auto">
          <a:xfrm>
            <a:off x="7138366" y="3012321"/>
            <a:ext cx="3273635" cy="5262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AFCA69F-F634-4EF1-B01E-96D29F855A4D}"/>
              </a:ext>
            </a:extLst>
          </p:cNvPr>
          <p:cNvSpPr/>
          <p:nvPr/>
        </p:nvSpPr>
        <p:spPr bwMode="auto">
          <a:xfrm>
            <a:off x="8794413" y="3081208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AB88D771-278A-490C-81F2-181672436558}"/>
              </a:ext>
            </a:extLst>
          </p:cNvPr>
          <p:cNvSpPr txBox="1"/>
          <p:nvPr/>
        </p:nvSpPr>
        <p:spPr>
          <a:xfrm>
            <a:off x="8791789" y="30923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Ryzen AI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CF3CF8DE-8EB6-46B6-90FE-7FA2B09A458C}"/>
              </a:ext>
            </a:extLst>
          </p:cNvPr>
          <p:cNvSpPr txBox="1"/>
          <p:nvPr/>
        </p:nvSpPr>
        <p:spPr>
          <a:xfrm>
            <a:off x="7116686" y="3524458"/>
            <a:ext cx="333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AI PC (APU)</a:t>
            </a:r>
            <a:endParaRPr lang="zh-TW" altLang="en-US" sz="1400" b="1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EF9C472-6A2E-4A1F-8DB1-47F5ADE101BB}"/>
              </a:ext>
            </a:extLst>
          </p:cNvPr>
          <p:cNvSpPr/>
          <p:nvPr/>
        </p:nvSpPr>
        <p:spPr bwMode="auto">
          <a:xfrm>
            <a:off x="7247988" y="3076350"/>
            <a:ext cx="1467517" cy="338554"/>
          </a:xfrm>
          <a:prstGeom prst="rect">
            <a:avLst/>
          </a:prstGeom>
          <a:solidFill>
            <a:srgbClr val="0071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A7526603-C890-48F0-B852-03F2C2157DFF}"/>
              </a:ext>
            </a:extLst>
          </p:cNvPr>
          <p:cNvSpPr txBox="1"/>
          <p:nvPr/>
        </p:nvSpPr>
        <p:spPr>
          <a:xfrm>
            <a:off x="7263951" y="3087780"/>
            <a:ext cx="1467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OpenVINO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45D01B30-B924-4C1F-8667-417450E44320}"/>
              </a:ext>
            </a:extLst>
          </p:cNvPr>
          <p:cNvSpPr txBox="1"/>
          <p:nvPr/>
        </p:nvSpPr>
        <p:spPr>
          <a:xfrm>
            <a:off x="847878" y="5061628"/>
            <a:ext cx="3119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1500" dirty="0"/>
              <a:t>Portable Devices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Electronic Product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Mobile Application</a:t>
            </a:r>
          </a:p>
        </p:txBody>
      </p: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AE74209-0C92-4E33-9251-900B7F2738BA}"/>
              </a:ext>
            </a:extLst>
          </p:cNvPr>
          <p:cNvCxnSpPr>
            <a:cxnSpLocks/>
          </p:cNvCxnSpPr>
          <p:nvPr/>
        </p:nvCxnSpPr>
        <p:spPr bwMode="auto">
          <a:xfrm flipH="1">
            <a:off x="902981" y="4645200"/>
            <a:ext cx="9743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94F4EEB9-9A22-4BFE-A07B-88264805A7FC}"/>
              </a:ext>
            </a:extLst>
          </p:cNvPr>
          <p:cNvSpPr/>
          <p:nvPr/>
        </p:nvSpPr>
        <p:spPr bwMode="auto">
          <a:xfrm>
            <a:off x="3769421" y="4814707"/>
            <a:ext cx="1707204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id="{5BF0A3D5-A29C-41E6-AAE3-3349013A593A}"/>
              </a:ext>
            </a:extLst>
          </p:cNvPr>
          <p:cNvSpPr txBox="1"/>
          <p:nvPr/>
        </p:nvSpPr>
        <p:spPr>
          <a:xfrm>
            <a:off x="3769422" y="5778335"/>
            <a:ext cx="170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 GPU</a:t>
            </a:r>
            <a:endParaRPr lang="zh-TW" altLang="en-US" sz="1400" b="1" dirty="0"/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DB5856E0-5E1A-4D66-998E-E9B0EB70DB0A}"/>
              </a:ext>
            </a:extLst>
          </p:cNvPr>
          <p:cNvSpPr txBox="1"/>
          <p:nvPr/>
        </p:nvSpPr>
        <p:spPr>
          <a:xfrm>
            <a:off x="7330877" y="5763007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MPU</a:t>
            </a:r>
            <a:endParaRPr lang="zh-TW" altLang="en-US" sz="1400" b="1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BE1A294E-5524-45BA-82F9-87CC9DB71CE6}"/>
              </a:ext>
            </a:extLst>
          </p:cNvPr>
          <p:cNvSpPr/>
          <p:nvPr/>
        </p:nvSpPr>
        <p:spPr bwMode="auto">
          <a:xfrm>
            <a:off x="9109742" y="4801135"/>
            <a:ext cx="1302259" cy="9771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F12E1655-5D2D-4837-906D-CA0B156A3EB3}"/>
              </a:ext>
            </a:extLst>
          </p:cNvPr>
          <p:cNvSpPr txBox="1"/>
          <p:nvPr/>
        </p:nvSpPr>
        <p:spPr>
          <a:xfrm>
            <a:off x="9086754" y="5778335"/>
            <a:ext cx="132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FPGA</a:t>
            </a:r>
            <a:endParaRPr lang="zh-TW" altLang="en-US" sz="1400" b="1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ED9918CA-1B00-4755-A904-5B403845712F}"/>
              </a:ext>
            </a:extLst>
          </p:cNvPr>
          <p:cNvSpPr/>
          <p:nvPr/>
        </p:nvSpPr>
        <p:spPr bwMode="auto">
          <a:xfrm>
            <a:off x="3890633" y="5311757"/>
            <a:ext cx="1466233" cy="338554"/>
          </a:xfrm>
          <a:prstGeom prst="rect">
            <a:avLst/>
          </a:prstGeom>
          <a:solidFill>
            <a:srgbClr val="0086B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6174AE1E-4B1F-486C-AA2A-39ACA981D8BB}"/>
              </a:ext>
            </a:extLst>
          </p:cNvPr>
          <p:cNvSpPr txBox="1"/>
          <p:nvPr/>
        </p:nvSpPr>
        <p:spPr>
          <a:xfrm>
            <a:off x="3898464" y="5311757"/>
            <a:ext cx="1466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 </a:t>
            </a:r>
            <a:r>
              <a:rPr lang="en-US" altLang="zh-TW" sz="1500" b="1" dirty="0" err="1">
                <a:solidFill>
                  <a:schemeClr val="bg1"/>
                </a:solidFill>
              </a:rPr>
              <a:t>ArmNN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84" name="文字方塊 283">
            <a:extLst>
              <a:ext uri="{FF2B5EF4-FFF2-40B4-BE49-F238E27FC236}">
                <a16:creationId xmlns:a16="http://schemas.microsoft.com/office/drawing/2014/main" id="{5FC21996-76EA-4080-940D-40F2A59CF28A}"/>
              </a:ext>
            </a:extLst>
          </p:cNvPr>
          <p:cNvSpPr txBox="1"/>
          <p:nvPr/>
        </p:nvSpPr>
        <p:spPr>
          <a:xfrm>
            <a:off x="5552010" y="5768876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ASIC</a:t>
            </a:r>
            <a:endParaRPr lang="zh-TW" altLang="en-US" sz="1400" b="1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AAF08D2F-859C-4944-B81B-2C3C8110A878}"/>
              </a:ext>
            </a:extLst>
          </p:cNvPr>
          <p:cNvSpPr/>
          <p:nvPr/>
        </p:nvSpPr>
        <p:spPr bwMode="auto">
          <a:xfrm>
            <a:off x="3885072" y="4875057"/>
            <a:ext cx="1465492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73E7EBB8-4631-4634-91CC-0B32D8523CE5}"/>
              </a:ext>
            </a:extLst>
          </p:cNvPr>
          <p:cNvSpPr txBox="1"/>
          <p:nvPr/>
        </p:nvSpPr>
        <p:spPr>
          <a:xfrm>
            <a:off x="3901035" y="4886487"/>
            <a:ext cx="1465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TensorRT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D33ECE09-EED0-47F7-AF36-B33421765BA7}"/>
              </a:ext>
            </a:extLst>
          </p:cNvPr>
          <p:cNvSpPr/>
          <p:nvPr/>
        </p:nvSpPr>
        <p:spPr bwMode="auto">
          <a:xfrm>
            <a:off x="5552009" y="4812998"/>
            <a:ext cx="1682306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0C602C3-49A5-489E-816D-9198A598EB16}"/>
              </a:ext>
            </a:extLst>
          </p:cNvPr>
          <p:cNvSpPr/>
          <p:nvPr/>
        </p:nvSpPr>
        <p:spPr bwMode="auto">
          <a:xfrm>
            <a:off x="5632861" y="4893795"/>
            <a:ext cx="1473949" cy="338554"/>
          </a:xfrm>
          <a:prstGeom prst="rect">
            <a:avLst/>
          </a:prstGeom>
          <a:solidFill>
            <a:srgbClr val="49AFD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6" name="文字方塊 295">
            <a:extLst>
              <a:ext uri="{FF2B5EF4-FFF2-40B4-BE49-F238E27FC236}">
                <a16:creationId xmlns:a16="http://schemas.microsoft.com/office/drawing/2014/main" id="{B541FFA7-8329-40F6-9794-D286D026ADB3}"/>
              </a:ext>
            </a:extLst>
          </p:cNvPr>
          <p:cNvSpPr txBox="1"/>
          <p:nvPr/>
        </p:nvSpPr>
        <p:spPr>
          <a:xfrm>
            <a:off x="5632862" y="4893795"/>
            <a:ext cx="1483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Hailo</a:t>
            </a:r>
            <a:r>
              <a:rPr lang="en-US" altLang="zh-TW" sz="1500" b="1" dirty="0">
                <a:solidFill>
                  <a:schemeClr val="bg1"/>
                </a:solidFill>
              </a:rPr>
              <a:t> 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55E13B-E9A7-4817-9C2B-9060C0349C30}"/>
              </a:ext>
            </a:extLst>
          </p:cNvPr>
          <p:cNvSpPr/>
          <p:nvPr/>
        </p:nvSpPr>
        <p:spPr bwMode="auto">
          <a:xfrm>
            <a:off x="5637255" y="5314256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8" name="文字方塊 297">
            <a:extLst>
              <a:ext uri="{FF2B5EF4-FFF2-40B4-BE49-F238E27FC236}">
                <a16:creationId xmlns:a16="http://schemas.microsoft.com/office/drawing/2014/main" id="{68E99E7E-B403-4F1A-8AF2-B18D8BBDF600}"/>
              </a:ext>
            </a:extLst>
          </p:cNvPr>
          <p:cNvSpPr txBox="1"/>
          <p:nvPr/>
        </p:nvSpPr>
        <p:spPr>
          <a:xfrm>
            <a:off x="5632861" y="53142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834D0E89-9945-4040-B019-8ACE2EE2AAE3}"/>
              </a:ext>
            </a:extLst>
          </p:cNvPr>
          <p:cNvSpPr/>
          <p:nvPr/>
        </p:nvSpPr>
        <p:spPr bwMode="auto">
          <a:xfrm>
            <a:off x="7330876" y="4812998"/>
            <a:ext cx="1682306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8B12C5BD-1CE8-40F7-8FB9-EC4C44C1D95C}"/>
              </a:ext>
            </a:extLst>
          </p:cNvPr>
          <p:cNvSpPr/>
          <p:nvPr/>
        </p:nvSpPr>
        <p:spPr bwMode="auto">
          <a:xfrm>
            <a:off x="7416948" y="4893795"/>
            <a:ext cx="1466233" cy="338554"/>
          </a:xfrm>
          <a:prstGeom prst="rect">
            <a:avLst/>
          </a:prstGeom>
          <a:solidFill>
            <a:srgbClr val="0086B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1B1E2EE1-0472-40F3-90D8-FA72D5974B3C}"/>
              </a:ext>
            </a:extLst>
          </p:cNvPr>
          <p:cNvSpPr txBox="1"/>
          <p:nvPr/>
        </p:nvSpPr>
        <p:spPr>
          <a:xfrm>
            <a:off x="7424779" y="4893795"/>
            <a:ext cx="1466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 </a:t>
            </a:r>
            <a:r>
              <a:rPr lang="en-US" altLang="zh-TW" sz="1500" b="1" dirty="0" err="1">
                <a:solidFill>
                  <a:schemeClr val="bg1"/>
                </a:solidFill>
              </a:rPr>
              <a:t>Kleidi</a:t>
            </a:r>
            <a:r>
              <a:rPr lang="en-US" altLang="zh-TW" sz="1500" b="1" dirty="0">
                <a:solidFill>
                  <a:schemeClr val="bg1"/>
                </a:solidFill>
              </a:rPr>
              <a:t> AI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1027" name="直線單箭頭接點 1026">
            <a:extLst>
              <a:ext uri="{FF2B5EF4-FFF2-40B4-BE49-F238E27FC236}">
                <a16:creationId xmlns:a16="http://schemas.microsoft.com/office/drawing/2014/main" id="{54F5B8B8-922E-42D8-AF4E-FC9374A20175}"/>
              </a:ext>
            </a:extLst>
          </p:cNvPr>
          <p:cNvCxnSpPr>
            <a:stCxn id="170" idx="2"/>
            <a:endCxn id="296" idx="0"/>
          </p:cNvCxnSpPr>
          <p:nvPr/>
        </p:nvCxnSpPr>
        <p:spPr bwMode="auto">
          <a:xfrm>
            <a:off x="6373907" y="4332460"/>
            <a:ext cx="867" cy="561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5" name="接點: 肘形 1034">
            <a:extLst>
              <a:ext uri="{FF2B5EF4-FFF2-40B4-BE49-F238E27FC236}">
                <a16:creationId xmlns:a16="http://schemas.microsoft.com/office/drawing/2014/main" id="{E28B7276-0508-4750-9738-B537C57F0384}"/>
              </a:ext>
            </a:extLst>
          </p:cNvPr>
          <p:cNvCxnSpPr>
            <a:stCxn id="169" idx="1"/>
            <a:endCxn id="298" idx="3"/>
          </p:cNvCxnSpPr>
          <p:nvPr/>
        </p:nvCxnSpPr>
        <p:spPr bwMode="auto">
          <a:xfrm rot="10800000" flipV="1">
            <a:off x="7151597" y="4166011"/>
            <a:ext cx="267353" cy="13098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2" name="文字方塊 311">
            <a:extLst>
              <a:ext uri="{FF2B5EF4-FFF2-40B4-BE49-F238E27FC236}">
                <a16:creationId xmlns:a16="http://schemas.microsoft.com/office/drawing/2014/main" id="{BE241FCB-5E9C-4A07-8D3C-2635D2200762}"/>
              </a:ext>
            </a:extLst>
          </p:cNvPr>
          <p:cNvSpPr txBox="1"/>
          <p:nvPr/>
        </p:nvSpPr>
        <p:spPr>
          <a:xfrm>
            <a:off x="8918793" y="5133329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… …</a:t>
            </a:r>
            <a:endParaRPr lang="zh-TW" altLang="en-US" sz="1400" b="1" dirty="0"/>
          </a:p>
        </p:txBody>
      </p:sp>
      <p:sp>
        <p:nvSpPr>
          <p:cNvPr id="313" name="標題 1">
            <a:extLst>
              <a:ext uri="{FF2B5EF4-FFF2-40B4-BE49-F238E27FC236}">
                <a16:creationId xmlns:a16="http://schemas.microsoft.com/office/drawing/2014/main" id="{7BC5ACA1-93A1-413C-A2C8-D0B92793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264920"/>
            <a:ext cx="11045923" cy="941580"/>
          </a:xfrm>
        </p:spPr>
        <p:txBody>
          <a:bodyPr/>
          <a:lstStyle/>
          <a:p>
            <a:r>
              <a:rPr lang="zh-TW" altLang="en-US" dirty="0"/>
              <a:t>驗測範疇及對應的開源軟體</a:t>
            </a:r>
          </a:p>
        </p:txBody>
      </p:sp>
      <p:sp>
        <p:nvSpPr>
          <p:cNvPr id="1036" name="矩形 1035">
            <a:extLst>
              <a:ext uri="{FF2B5EF4-FFF2-40B4-BE49-F238E27FC236}">
                <a16:creationId xmlns:a16="http://schemas.microsoft.com/office/drawing/2014/main" id="{6E3C07D5-0EEB-4889-B756-04C257E428B5}"/>
              </a:ext>
            </a:extLst>
          </p:cNvPr>
          <p:cNvSpPr/>
          <p:nvPr/>
        </p:nvSpPr>
        <p:spPr bwMode="auto">
          <a:xfrm>
            <a:off x="8994319" y="4026089"/>
            <a:ext cx="3029969" cy="121505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需統整大家手中的硬體資源與開發成果，望能與各單位合作產生標準文件手冊，實現服務完整性。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D4D4C4B8-3FA8-439B-8E47-9249695966DB}"/>
              </a:ext>
            </a:extLst>
          </p:cNvPr>
          <p:cNvSpPr/>
          <p:nvPr/>
        </p:nvSpPr>
        <p:spPr bwMode="auto">
          <a:xfrm>
            <a:off x="3032353" y="3227508"/>
            <a:ext cx="919288" cy="41921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E43FF9B5-1067-43FC-8473-811A80B854EB}"/>
              </a:ext>
            </a:extLst>
          </p:cNvPr>
          <p:cNvSpPr/>
          <p:nvPr/>
        </p:nvSpPr>
        <p:spPr bwMode="auto">
          <a:xfrm>
            <a:off x="2943564" y="4985420"/>
            <a:ext cx="919288" cy="41921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0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5463865F-BC75-487A-8FC7-02BC0E3729A8}"/>
              </a:ext>
            </a:extLst>
          </p:cNvPr>
          <p:cNvSpPr/>
          <p:nvPr/>
        </p:nvSpPr>
        <p:spPr bwMode="auto">
          <a:xfrm>
            <a:off x="3469686" y="1206500"/>
            <a:ext cx="3883614" cy="4279900"/>
          </a:xfrm>
          <a:prstGeom prst="roundRect">
            <a:avLst>
              <a:gd name="adj" fmla="val 7184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704A853-7A46-4FD7-88B6-53B0D6B23518}"/>
              </a:ext>
            </a:extLst>
          </p:cNvPr>
          <p:cNvSpPr/>
          <p:nvPr/>
        </p:nvSpPr>
        <p:spPr bwMode="auto">
          <a:xfrm>
            <a:off x="7581900" y="1206500"/>
            <a:ext cx="3883614" cy="4279900"/>
          </a:xfrm>
          <a:prstGeom prst="roundRect">
            <a:avLst>
              <a:gd name="adj" fmla="val 7184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3C9C12-84DD-4AB0-ACFC-42F8D9BEC32C}"/>
              </a:ext>
            </a:extLst>
          </p:cNvPr>
          <p:cNvSpPr txBox="1"/>
          <p:nvPr/>
        </p:nvSpPr>
        <p:spPr>
          <a:xfrm>
            <a:off x="3583986" y="1149964"/>
            <a:ext cx="37185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 </a:t>
            </a:r>
            <a:r>
              <a:rPr lang="en-US" altLang="zh-TW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R3-</a:t>
            </a:r>
            <a:r>
              <a:rPr lang="zh-TW" altLang="en-US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子欣</a:t>
            </a:r>
            <a:endParaRPr lang="en-US" altLang="zh-TW" sz="22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向外部呈現現有晶片的真實資訊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15C58-D9FD-4318-BCD6-C12FB2AFDA42}"/>
              </a:ext>
            </a:extLst>
          </p:cNvPr>
          <p:cNvSpPr txBox="1"/>
          <p:nvPr/>
        </p:nvSpPr>
        <p:spPr>
          <a:xfrm>
            <a:off x="3583986" y="3171111"/>
            <a:ext cx="37185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 </a:t>
            </a:r>
            <a:r>
              <a:rPr lang="en-US" altLang="zh-TW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R3-</a:t>
            </a:r>
            <a:r>
              <a:rPr lang="zh-TW" altLang="en-US" sz="2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冠穎</a:t>
            </a:r>
            <a:endParaRPr lang="en-US" altLang="zh-TW" sz="22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統整技術成果，確保服務內容的一致性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1668C3C6-13D2-4656-81D3-14C26277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264920"/>
            <a:ext cx="11045923" cy="941580"/>
          </a:xfrm>
        </p:spPr>
        <p:txBody>
          <a:bodyPr/>
          <a:lstStyle/>
          <a:p>
            <a:r>
              <a:rPr lang="zh-TW" altLang="en-US" dirty="0"/>
              <a:t>工作分配及推進方式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43C35B-94B8-4920-9792-9FC00691AAB2}"/>
              </a:ext>
            </a:extLst>
          </p:cNvPr>
          <p:cNvSpPr txBox="1"/>
          <p:nvPr/>
        </p:nvSpPr>
        <p:spPr>
          <a:xfrm>
            <a:off x="7675302" y="1149965"/>
            <a:ext cx="37185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建立晶片性能測試標準，確保資訊可被信任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64F7DF-25CA-4857-9185-E3C651FDE94B}"/>
              </a:ext>
            </a:extLst>
          </p:cNvPr>
          <p:cNvSpPr txBox="1"/>
          <p:nvPr/>
        </p:nvSpPr>
        <p:spPr>
          <a:xfrm>
            <a:off x="7675301" y="3209210"/>
            <a:ext cx="37465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精簡計畫成果，打包模型部屬範例程式。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B339750-D17F-4EC8-BE7E-4A9F21831BA6}"/>
              </a:ext>
            </a:extLst>
          </p:cNvPr>
          <p:cNvSpPr txBox="1"/>
          <p:nvPr/>
        </p:nvSpPr>
        <p:spPr>
          <a:xfrm>
            <a:off x="3469686" y="5486400"/>
            <a:ext cx="3883614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CF8FA2-2A8B-462D-9D15-6E1B126B89AD}"/>
              </a:ext>
            </a:extLst>
          </p:cNvPr>
          <p:cNvSpPr txBox="1"/>
          <p:nvPr/>
        </p:nvSpPr>
        <p:spPr>
          <a:xfrm>
            <a:off x="7604494" y="5458142"/>
            <a:ext cx="3883614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RD</a:t>
            </a:r>
          </a:p>
        </p:txBody>
      </p:sp>
      <p:pic>
        <p:nvPicPr>
          <p:cNvPr id="3080" name="Picture 8" descr="Arm Taiwan | Taipei">
            <a:extLst>
              <a:ext uri="{FF2B5EF4-FFF2-40B4-BE49-F238E27FC236}">
                <a16:creationId xmlns:a16="http://schemas.microsoft.com/office/drawing/2014/main" id="{66874370-ACA3-4082-BE6F-F8EFFD56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04" y="1442064"/>
            <a:ext cx="947903" cy="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icrosoft Azure 雲端服務平台| 快克利雲端解決方案專家- 微軟經銷商">
            <a:extLst>
              <a:ext uri="{FF2B5EF4-FFF2-40B4-BE49-F238E27FC236}">
                <a16:creationId xmlns:a16="http://schemas.microsoft.com/office/drawing/2014/main" id="{132994F5-6A0B-4CDE-AA3B-B40A79314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5" b="33611"/>
          <a:stretch/>
        </p:blipFill>
        <p:spPr bwMode="auto">
          <a:xfrm>
            <a:off x="613833" y="2573825"/>
            <a:ext cx="2297053" cy="64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實作分享】在GitHub上佈署你的網頁. GitHub… | by Ray | Medium">
            <a:extLst>
              <a:ext uri="{FF2B5EF4-FFF2-40B4-BE49-F238E27FC236}">
                <a16:creationId xmlns:a16="http://schemas.microsoft.com/office/drawing/2014/main" id="{778C7841-0C44-477B-AB12-79DD71413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7"/>
          <a:stretch/>
        </p:blipFill>
        <p:spPr bwMode="auto">
          <a:xfrm>
            <a:off x="531963" y="3236481"/>
            <a:ext cx="2278144" cy="90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EDIATEK INC (TWSE:2454) 的技術分析— TradingView">
            <a:extLst>
              <a:ext uri="{FF2B5EF4-FFF2-40B4-BE49-F238E27FC236}">
                <a16:creationId xmlns:a16="http://schemas.microsoft.com/office/drawing/2014/main" id="{B3F22918-6C55-4434-966A-8000CAD6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97" y="1445162"/>
            <a:ext cx="947903" cy="9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452541B2-7ECD-42DB-A51D-DF9D14D9B39E}"/>
              </a:ext>
            </a:extLst>
          </p:cNvPr>
          <p:cNvSpPr/>
          <p:nvPr/>
        </p:nvSpPr>
        <p:spPr bwMode="auto">
          <a:xfrm>
            <a:off x="2827979" y="2876011"/>
            <a:ext cx="771408" cy="1045769"/>
          </a:xfrm>
          <a:prstGeom prst="leftRightArrow">
            <a:avLst>
              <a:gd name="adj1" fmla="val 45079"/>
              <a:gd name="adj2" fmla="val 258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092" name="Picture 20" descr="晶片組合作夥伴：AMD | Micron Technology Inc.">
            <a:extLst>
              <a:ext uri="{FF2B5EF4-FFF2-40B4-BE49-F238E27FC236}">
                <a16:creationId xmlns:a16="http://schemas.microsoft.com/office/drawing/2014/main" id="{315D0031-07CC-41E7-8723-20717BC1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23735" r="4667" b="34021"/>
          <a:stretch/>
        </p:blipFill>
        <p:spPr bwMode="auto">
          <a:xfrm>
            <a:off x="780693" y="4215370"/>
            <a:ext cx="1978614" cy="5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箭號: 左-右雙向 26">
            <a:extLst>
              <a:ext uri="{FF2B5EF4-FFF2-40B4-BE49-F238E27FC236}">
                <a16:creationId xmlns:a16="http://schemas.microsoft.com/office/drawing/2014/main" id="{F2A6CECE-DAEE-4CD3-A145-02FD0A95AC71}"/>
              </a:ext>
            </a:extLst>
          </p:cNvPr>
          <p:cNvSpPr/>
          <p:nvPr/>
        </p:nvSpPr>
        <p:spPr bwMode="auto">
          <a:xfrm>
            <a:off x="7081896" y="2876012"/>
            <a:ext cx="771408" cy="1045769"/>
          </a:xfrm>
          <a:prstGeom prst="leftRightArrow">
            <a:avLst>
              <a:gd name="adj1" fmla="val 45079"/>
              <a:gd name="adj2" fmla="val 258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525393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RI_pptA_中文_限閱版_169" id="{3B7F7F39-3A4B-914E-8EA4-856E9D0BCABE}" vid="{8925203A-4910-4044-8F90-7AB66467ED79}"/>
    </a:ext>
  </a:extLst>
</a:theme>
</file>

<file path=ppt/theme/theme2.xml><?xml version="1.0" encoding="utf-8"?>
<a:theme xmlns:a="http://schemas.openxmlformats.org/drawingml/2006/main" name="1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D35F6141B534892DDB72C1AF70815" ma:contentTypeVersion="3" ma:contentTypeDescription="Create a new document." ma:contentTypeScope="" ma:versionID="b659d664bf3ce40de54a2ffe6a34c0dd">
  <xsd:schema xmlns:xsd="http://www.w3.org/2001/XMLSchema" xmlns:xs="http://www.w3.org/2001/XMLSchema" xmlns:p="http://schemas.microsoft.com/office/2006/metadata/properties" xmlns:ns2="2ae71aaa-6310-4ecb-9baa-8d5cf672e3d2" targetNamespace="http://schemas.microsoft.com/office/2006/metadata/properties" ma:root="true" ma:fieldsID="87d9f9c2b21dd49a2636f8b6d55849ad" ns2:_="">
    <xsd:import namespace="2ae71aaa-6310-4ecb-9baa-8d5cf672e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71aaa-6310-4ecb-9baa-8d5cf672e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5E0B4A-6262-452A-B0B9-4C3A8A4C81F3}">
  <ds:schemaRefs>
    <ds:schemaRef ds:uri="2ae71aaa-6310-4ecb-9baa-8d5cf672e3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ABC409-4141-477E-8EF5-C08D310AB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簡報內頁</Template>
  <TotalTime>11651</TotalTime>
  <Words>279</Words>
  <Application>Microsoft Office PowerPoint</Application>
  <PresentationFormat>寬螢幕</PresentationFormat>
  <Paragraphs>71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簡報內頁</vt:lpstr>
      <vt:lpstr>1_簡報內頁</vt:lpstr>
      <vt:lpstr>2_簡報內頁</vt:lpstr>
      <vt:lpstr>分項三.2 智慧應用系統測試服務</vt:lpstr>
      <vt:lpstr>驗測範疇及對應的開源軟體</vt:lpstr>
      <vt:lpstr>工作分配及推進方式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FY113 院級前瞻競爭型計畫審查會議： 9/19 (二) T.智慧化致能技術</dc:title>
  <dc:creator>周嘉政</dc:creator>
  <cp:keywords>2008NewCIS</cp:keywords>
  <cp:lastModifiedBy>冠穎 陳</cp:lastModifiedBy>
  <cp:revision>701</cp:revision>
  <cp:lastPrinted>2024-06-12T05:11:54Z</cp:lastPrinted>
  <dcterms:created xsi:type="dcterms:W3CDTF">2023-09-14T03:21:30Z</dcterms:created>
  <dcterms:modified xsi:type="dcterms:W3CDTF">2024-11-04T09:08:15Z</dcterms:modified>
</cp:coreProperties>
</file>