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58"/>
  </p:notesMasterIdLst>
  <p:sldIdLst>
    <p:sldId id="256" r:id="rId2"/>
    <p:sldId id="432" r:id="rId3"/>
    <p:sldId id="497" r:id="rId4"/>
    <p:sldId id="431" r:id="rId5"/>
    <p:sldId id="458" r:id="rId6"/>
    <p:sldId id="454" r:id="rId7"/>
    <p:sldId id="453" r:id="rId8"/>
    <p:sldId id="493" r:id="rId9"/>
    <p:sldId id="438" r:id="rId10"/>
    <p:sldId id="439" r:id="rId11"/>
    <p:sldId id="440" r:id="rId12"/>
    <p:sldId id="441" r:id="rId13"/>
    <p:sldId id="442" r:id="rId14"/>
    <p:sldId id="443" r:id="rId15"/>
    <p:sldId id="449" r:id="rId16"/>
    <p:sldId id="444" r:id="rId17"/>
    <p:sldId id="445" r:id="rId18"/>
    <p:sldId id="447" r:id="rId19"/>
    <p:sldId id="446" r:id="rId20"/>
    <p:sldId id="448" r:id="rId21"/>
    <p:sldId id="451" r:id="rId22"/>
    <p:sldId id="452" r:id="rId23"/>
    <p:sldId id="492" r:id="rId24"/>
    <p:sldId id="498" r:id="rId25"/>
    <p:sldId id="456" r:id="rId26"/>
    <p:sldId id="455" r:id="rId27"/>
    <p:sldId id="471" r:id="rId28"/>
    <p:sldId id="457" r:id="rId29"/>
    <p:sldId id="459" r:id="rId30"/>
    <p:sldId id="460" r:id="rId31"/>
    <p:sldId id="461" r:id="rId32"/>
    <p:sldId id="462" r:id="rId33"/>
    <p:sldId id="463" r:id="rId34"/>
    <p:sldId id="465" r:id="rId35"/>
    <p:sldId id="466" r:id="rId36"/>
    <p:sldId id="468" r:id="rId37"/>
    <p:sldId id="472" r:id="rId38"/>
    <p:sldId id="470" r:id="rId39"/>
    <p:sldId id="473" r:id="rId40"/>
    <p:sldId id="469" r:id="rId41"/>
    <p:sldId id="475" r:id="rId42"/>
    <p:sldId id="482" r:id="rId43"/>
    <p:sldId id="483" r:id="rId44"/>
    <p:sldId id="484" r:id="rId45"/>
    <p:sldId id="479" r:id="rId46"/>
    <p:sldId id="494" r:id="rId47"/>
    <p:sldId id="487" r:id="rId48"/>
    <p:sldId id="485" r:id="rId49"/>
    <p:sldId id="495" r:id="rId50"/>
    <p:sldId id="488" r:id="rId51"/>
    <p:sldId id="486" r:id="rId52"/>
    <p:sldId id="496" r:id="rId53"/>
    <p:sldId id="476" r:id="rId54"/>
    <p:sldId id="489" r:id="rId55"/>
    <p:sldId id="478" r:id="rId56"/>
    <p:sldId id="281" r:id="rId5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1346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9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7954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2306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3034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286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966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33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5186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104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1232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739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8265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23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6781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6383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658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01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04458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1916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2357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6400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99810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1980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7051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54090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67723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9953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79716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90957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760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7469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53662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27354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73462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9891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8329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36839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89626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7221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47658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84656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8526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34429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5114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96010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34916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0696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19207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4509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195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954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358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42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1832000" y="-7499"/>
            <a:ext cx="360000" cy="6865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0" y="-7498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-13705" y="0"/>
            <a:ext cx="360000" cy="6865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11832000" y="-7499"/>
            <a:ext cx="360000" cy="6865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0" y="-7498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-13705" y="0"/>
            <a:ext cx="360000" cy="6865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1832000" y="-7499"/>
            <a:ext cx="360000" cy="6865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-7498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-13705" y="0"/>
            <a:ext cx="360000" cy="6865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/>
        </p:nvSpPr>
        <p:spPr>
          <a:xfrm>
            <a:off x="-1" y="2080145"/>
            <a:ext cx="1219199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altLang="zh-TW" sz="32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 B-tree: Adaptive Performance Enhancement of B-tree on Byte-addressable Nonvolatile Memories</a:t>
            </a:r>
            <a:endParaRPr sz="1050" dirty="0"/>
          </a:p>
        </p:txBody>
      </p:sp>
      <p:sp>
        <p:nvSpPr>
          <p:cNvPr id="40" name="Google Shape;40;p4"/>
          <p:cNvSpPr txBox="1"/>
          <p:nvPr/>
        </p:nvSpPr>
        <p:spPr>
          <a:xfrm>
            <a:off x="1295400" y="3983402"/>
            <a:ext cx="96012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i-FI" altLang="zh-TW" sz="2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Yi-Hua Chen; Yi-Han Lien; Po-Chun Huang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fi-FI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zh-TW" sz="2400" b="1" i="0" u="none" strike="noStrike" cap="none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National Taipei University of Technology, Taipei City, Taiwan</a:t>
            </a:r>
            <a:endParaRPr lang="fi-FI" altLang="zh-TW" sz="24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fi-FI" altLang="zh-TW" sz="24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2020 IEEE Green Technologies Conference(</a:t>
            </a:r>
            <a:r>
              <a:rPr lang="en-US" altLang="zh-TW" sz="24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GreenTech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2400" b="1" i="0" u="none" strike="noStrike" cap="none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2741689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2741689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4134643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413464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4135152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4127070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3310118"/>
            <a:ext cx="786337" cy="824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3310118"/>
            <a:ext cx="785626" cy="824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27662"/>
            <a:ext cx="1233315" cy="808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3428199"/>
            <a:ext cx="1" cy="706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3327662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假如我們新增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6344A1A-7B4B-8B9C-083C-049D5E841519}"/>
              </a:ext>
            </a:extLst>
          </p:cNvPr>
          <p:cNvSpPr/>
          <p:nvPr/>
        </p:nvSpPr>
        <p:spPr>
          <a:xfrm>
            <a:off x="4724399" y="675523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Google Shape;102;p14">
            <a:extLst>
              <a:ext uri="{FF2B5EF4-FFF2-40B4-BE49-F238E27FC236}">
                <a16:creationId xmlns:a16="http://schemas.microsoft.com/office/drawing/2014/main" id="{9AB17DE2-4DB4-4324-A919-6FB1FD899AC7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新增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69688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-0.18346 0.29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0" y="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346 0.29583 L -0.29596 0.495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2741689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2741689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4134643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2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3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413464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4135152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4127070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3310118"/>
            <a:ext cx="786337" cy="824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3310118"/>
            <a:ext cx="785626" cy="824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27662"/>
            <a:ext cx="1233315" cy="808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3428199"/>
            <a:ext cx="1" cy="706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3327662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爆了</a:t>
            </a:r>
            <a:endParaRPr lang="en-US" altLang="zh-TW" sz="2400"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F8A32788-4B8F-48C9-9752-A9D3BC6F4D7E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新增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22956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2741689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2741689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4134643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413464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4135152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4127070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3310118"/>
            <a:ext cx="786337" cy="824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3310118"/>
            <a:ext cx="785626" cy="824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27662"/>
            <a:ext cx="1233315" cy="808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3428199"/>
            <a:ext cx="1" cy="706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3327662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從原始節點分裂出去，並且帶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離家出走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2AA78F2-FF3F-9DB1-AA85-F6D60F948CB6}"/>
              </a:ext>
            </a:extLst>
          </p:cNvPr>
          <p:cNvSpPr/>
          <p:nvPr/>
        </p:nvSpPr>
        <p:spPr>
          <a:xfrm>
            <a:off x="351680" y="4134642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E84F2E9-36A0-457F-6CB2-1351FC2A889F}"/>
              </a:ext>
            </a:extLst>
          </p:cNvPr>
          <p:cNvSpPr/>
          <p:nvPr/>
        </p:nvSpPr>
        <p:spPr>
          <a:xfrm>
            <a:off x="2002000" y="2762243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2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C6ECEC5-CA2E-9555-D7C9-474A9ACFCC75}"/>
              </a:ext>
            </a:extLst>
          </p:cNvPr>
          <p:cNvCxnSpPr>
            <a:cxnSpLocks/>
            <a:stCxn id="16" idx="4"/>
            <a:endCxn id="8" idx="0"/>
          </p:cNvCxnSpPr>
          <p:nvPr/>
        </p:nvCxnSpPr>
        <p:spPr>
          <a:xfrm flipH="1">
            <a:off x="1037481" y="3428199"/>
            <a:ext cx="1307775" cy="7064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Google Shape;102;p14">
            <a:extLst>
              <a:ext uri="{FF2B5EF4-FFF2-40B4-BE49-F238E27FC236}">
                <a16:creationId xmlns:a16="http://schemas.microsoft.com/office/drawing/2014/main" id="{83AA6E80-03F9-49BA-AA1E-2B8537DA692D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新增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003600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2741689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041656" y="2741689"/>
            <a:ext cx="1330000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2 5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295398" y="4127070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745204" y="411631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4135152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4127070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176882" y="3310118"/>
            <a:ext cx="1254122" cy="806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981199" y="3310118"/>
            <a:ext cx="1255231" cy="816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706656" y="1254231"/>
            <a:ext cx="2154626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27662"/>
            <a:ext cx="1233315" cy="808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3428199"/>
            <a:ext cx="1" cy="706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3327662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合併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2AA78F2-FF3F-9DB1-AA85-F6D60F948CB6}"/>
              </a:ext>
            </a:extLst>
          </p:cNvPr>
          <p:cNvSpPr/>
          <p:nvPr/>
        </p:nvSpPr>
        <p:spPr>
          <a:xfrm>
            <a:off x="3020301" y="4127069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3D5DB-8E4B-AF74-B579-826E23A760B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706102" y="3407645"/>
            <a:ext cx="554" cy="719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Google Shape;102;p14">
            <a:extLst>
              <a:ext uri="{FF2B5EF4-FFF2-40B4-BE49-F238E27FC236}">
                <a16:creationId xmlns:a16="http://schemas.microsoft.com/office/drawing/2014/main" id="{B657C985-FF16-4A19-AB15-8C99EF443635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新增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36348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2741689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041656" y="2741689"/>
            <a:ext cx="1330000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2 5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295398" y="4127070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745204" y="411631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4135152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4127070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176882" y="3310118"/>
            <a:ext cx="1254122" cy="806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981199" y="3310118"/>
            <a:ext cx="1255231" cy="816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706656" y="1254231"/>
            <a:ext cx="2154626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27662"/>
            <a:ext cx="1233315" cy="808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3428199"/>
            <a:ext cx="1" cy="706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3327662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假設我們再新增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18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2AA78F2-FF3F-9DB1-AA85-F6D60F948CB6}"/>
              </a:ext>
            </a:extLst>
          </p:cNvPr>
          <p:cNvSpPr/>
          <p:nvPr/>
        </p:nvSpPr>
        <p:spPr>
          <a:xfrm>
            <a:off x="3020301" y="4127069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3D5DB-8E4B-AF74-B579-826E23A760B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706102" y="3407645"/>
            <a:ext cx="554" cy="719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FC445C3B-6DCD-6006-9F01-53CA58AD9066}"/>
              </a:ext>
            </a:extLst>
          </p:cNvPr>
          <p:cNvSpPr/>
          <p:nvPr/>
        </p:nvSpPr>
        <p:spPr>
          <a:xfrm>
            <a:off x="6820295" y="670182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Google Shape;102;p14">
            <a:extLst>
              <a:ext uri="{FF2B5EF4-FFF2-40B4-BE49-F238E27FC236}">
                <a16:creationId xmlns:a16="http://schemas.microsoft.com/office/drawing/2014/main" id="{FA2C6E45-6C41-4CF2-8986-A196B2FBC77C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新增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10235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301 L 0.22239 0.30138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83 0.30046 L 0.19049 0.50949 " pathEditMode="relative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2741689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041656" y="2741689"/>
            <a:ext cx="1330000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2 5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295398" y="4127070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745204" y="411631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4135152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16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17 18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4127070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176882" y="3310118"/>
            <a:ext cx="1254122" cy="806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981199" y="3310118"/>
            <a:ext cx="1255231" cy="816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706656" y="1254231"/>
            <a:ext cx="2154626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27662"/>
            <a:ext cx="1233315" cy="808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3428199"/>
            <a:ext cx="1" cy="706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3327662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爆了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2AA78F2-FF3F-9DB1-AA85-F6D60F948CB6}"/>
              </a:ext>
            </a:extLst>
          </p:cNvPr>
          <p:cNvSpPr/>
          <p:nvPr/>
        </p:nvSpPr>
        <p:spPr>
          <a:xfrm>
            <a:off x="3020301" y="4127069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3D5DB-8E4B-AF74-B579-826E23A760B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706102" y="3407645"/>
            <a:ext cx="554" cy="719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Google Shape;102;p14">
            <a:extLst>
              <a:ext uri="{FF2B5EF4-FFF2-40B4-BE49-F238E27FC236}">
                <a16:creationId xmlns:a16="http://schemas.microsoft.com/office/drawing/2014/main" id="{665A7F17-675D-46AB-AC52-0B883F2C284C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新增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71584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134542" y="2721135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041656" y="2741689"/>
            <a:ext cx="1330000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2 5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295398" y="4127070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745204" y="411631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467603" y="4098689"/>
            <a:ext cx="66388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8464542" y="4114709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176882" y="3310118"/>
            <a:ext cx="1254122" cy="806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981199" y="3310118"/>
            <a:ext cx="1255231" cy="816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706656" y="1254231"/>
            <a:ext cx="2154626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1468826" cy="14669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07108"/>
            <a:ext cx="547513" cy="8287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7799542" y="3407645"/>
            <a:ext cx="1" cy="691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269768" y="3307108"/>
            <a:ext cx="859774" cy="8076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17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從原始節點分裂出去，並且帶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18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離家出走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2AA78F2-FF3F-9DB1-AA85-F6D60F948CB6}"/>
              </a:ext>
            </a:extLst>
          </p:cNvPr>
          <p:cNvSpPr/>
          <p:nvPr/>
        </p:nvSpPr>
        <p:spPr>
          <a:xfrm>
            <a:off x="3020301" y="4127069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3D5DB-8E4B-AF74-B579-826E23A760B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706102" y="3407645"/>
            <a:ext cx="554" cy="719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F95E0C49-6E30-0914-D78D-EBA827A4523C}"/>
              </a:ext>
            </a:extLst>
          </p:cNvPr>
          <p:cNvSpPr/>
          <p:nvPr/>
        </p:nvSpPr>
        <p:spPr>
          <a:xfrm>
            <a:off x="9545801" y="2742490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17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4A91B0C-C882-558F-B7FA-F891E610EA25}"/>
              </a:ext>
            </a:extLst>
          </p:cNvPr>
          <p:cNvSpPr/>
          <p:nvPr/>
        </p:nvSpPr>
        <p:spPr>
          <a:xfrm>
            <a:off x="10202246" y="4139412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17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03DB63F-EF56-2F7F-B7ED-0807FC0410A0}"/>
              </a:ext>
            </a:extLst>
          </p:cNvPr>
          <p:cNvCxnSpPr>
            <a:cxnSpLocks/>
            <a:stCxn id="7" idx="4"/>
            <a:endCxn id="18" idx="0"/>
          </p:cNvCxnSpPr>
          <p:nvPr/>
        </p:nvCxnSpPr>
        <p:spPr>
          <a:xfrm>
            <a:off x="10210801" y="3429000"/>
            <a:ext cx="656445" cy="710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Google Shape;102;p14">
            <a:extLst>
              <a:ext uri="{FF2B5EF4-FFF2-40B4-BE49-F238E27FC236}">
                <a16:creationId xmlns:a16="http://schemas.microsoft.com/office/drawing/2014/main" id="{4DED4CDC-840F-4D13-B457-AEB6ABC06A07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新增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300711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134542" y="2721135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16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17</a:t>
            </a:r>
            <a:r>
              <a:rPr lang="zh-TW" altLang="en-US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30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041656" y="2741689"/>
            <a:ext cx="1330000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2 5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295398" y="4127070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745204" y="411631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467603" y="4098689"/>
            <a:ext cx="66388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10231602" y="4136893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176882" y="3310118"/>
            <a:ext cx="1254122" cy="806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981199" y="3310118"/>
            <a:ext cx="1255231" cy="816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706656" y="1254231"/>
            <a:ext cx="2154626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1468826" cy="14669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07108"/>
            <a:ext cx="547513" cy="8287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7799542" y="3407645"/>
            <a:ext cx="1" cy="691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269768" y="3307108"/>
            <a:ext cx="2626834" cy="8297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合併進去還是衝突，必須再分裂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2AA78F2-FF3F-9DB1-AA85-F6D60F948CB6}"/>
              </a:ext>
            </a:extLst>
          </p:cNvPr>
          <p:cNvSpPr/>
          <p:nvPr/>
        </p:nvSpPr>
        <p:spPr>
          <a:xfrm>
            <a:off x="3020301" y="4127069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3D5DB-8E4B-AF74-B579-826E23A760B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706102" y="3407645"/>
            <a:ext cx="554" cy="719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D4A91B0C-C882-558F-B7FA-F891E610EA25}"/>
              </a:ext>
            </a:extLst>
          </p:cNvPr>
          <p:cNvSpPr/>
          <p:nvPr/>
        </p:nvSpPr>
        <p:spPr>
          <a:xfrm>
            <a:off x="8431844" y="4135830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17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34C307B-6EE3-7830-1A67-33BD3391FF77}"/>
              </a:ext>
            </a:extLst>
          </p:cNvPr>
          <p:cNvCxnSpPr>
            <a:cxnSpLocks/>
            <a:stCxn id="9" idx="5"/>
            <a:endCxn id="18" idx="0"/>
          </p:cNvCxnSpPr>
          <p:nvPr/>
        </p:nvCxnSpPr>
        <p:spPr>
          <a:xfrm>
            <a:off x="8269768" y="3307108"/>
            <a:ext cx="827076" cy="8287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Google Shape;102;p14">
            <a:extLst>
              <a:ext uri="{FF2B5EF4-FFF2-40B4-BE49-F238E27FC236}">
                <a16:creationId xmlns:a16="http://schemas.microsoft.com/office/drawing/2014/main" id="{C0693761-9181-4353-A978-84E7BC98D7BD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新增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541882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134542" y="2721135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041656" y="2741689"/>
            <a:ext cx="1330000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2 5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295398" y="4127070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745204" y="411631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467603" y="4098689"/>
            <a:ext cx="66388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176882" y="3310118"/>
            <a:ext cx="1254122" cy="806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981199" y="3310118"/>
            <a:ext cx="1255231" cy="816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706656" y="1254231"/>
            <a:ext cx="2154626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6095999" y="1351758"/>
            <a:ext cx="1703543" cy="13693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07108"/>
            <a:ext cx="547513" cy="8287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7799542" y="3407645"/>
            <a:ext cx="1" cy="691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17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跟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30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這個內部節點，無法直接與根節點連線</a:t>
            </a:r>
            <a:b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由於根節點只有一個值，但根節點的子節點卻有三個，這是不被允許的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2AA78F2-FF3F-9DB1-AA85-F6D60F948CB6}"/>
              </a:ext>
            </a:extLst>
          </p:cNvPr>
          <p:cNvSpPr/>
          <p:nvPr/>
        </p:nvSpPr>
        <p:spPr>
          <a:xfrm>
            <a:off x="3020301" y="4127069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3D5DB-8E4B-AF74-B579-826E23A760B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706102" y="3407645"/>
            <a:ext cx="554" cy="719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48E6F168-18D5-22D6-3A3F-8E20F82C4D86}"/>
              </a:ext>
            </a:extLst>
          </p:cNvPr>
          <p:cNvSpPr/>
          <p:nvPr/>
        </p:nvSpPr>
        <p:spPr>
          <a:xfrm>
            <a:off x="10367675" y="4099407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F2FFAD8-29FA-68FB-53B2-A35C5A98AD5F}"/>
              </a:ext>
            </a:extLst>
          </p:cNvPr>
          <p:cNvCxnSpPr>
            <a:cxnSpLocks/>
            <a:stCxn id="32" idx="5"/>
            <a:endCxn id="29" idx="0"/>
          </p:cNvCxnSpPr>
          <p:nvPr/>
        </p:nvCxnSpPr>
        <p:spPr>
          <a:xfrm>
            <a:off x="10518961" y="3332112"/>
            <a:ext cx="513714" cy="767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CCE4CF13-D2F9-DB77-9BE5-241E68C8DFFC}"/>
              </a:ext>
            </a:extLst>
          </p:cNvPr>
          <p:cNvSpPr/>
          <p:nvPr/>
        </p:nvSpPr>
        <p:spPr>
          <a:xfrm>
            <a:off x="9383735" y="2746139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17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6647D3BA-532E-3E92-2D9A-CB0A6C433655}"/>
              </a:ext>
            </a:extLst>
          </p:cNvPr>
          <p:cNvSpPr/>
          <p:nvPr/>
        </p:nvSpPr>
        <p:spPr>
          <a:xfrm>
            <a:off x="8800211" y="4099408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17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9099DC4-0121-0849-6421-5329F3EF93DE}"/>
              </a:ext>
            </a:extLst>
          </p:cNvPr>
          <p:cNvCxnSpPr>
            <a:cxnSpLocks/>
            <a:stCxn id="32" idx="3"/>
            <a:endCxn id="34" idx="0"/>
          </p:cNvCxnSpPr>
          <p:nvPr/>
        </p:nvCxnSpPr>
        <p:spPr>
          <a:xfrm flipH="1">
            <a:off x="9465211" y="3332112"/>
            <a:ext cx="113298" cy="76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65ED483B-5714-4E5B-E774-AD00BAE97F57}"/>
              </a:ext>
            </a:extLst>
          </p:cNvPr>
          <p:cNvCxnSpPr>
            <a:cxnSpLocks/>
            <a:stCxn id="2" idx="5"/>
            <a:endCxn id="32" idx="0"/>
          </p:cNvCxnSpPr>
          <p:nvPr/>
        </p:nvCxnSpPr>
        <p:spPr>
          <a:xfrm>
            <a:off x="6330716" y="1254231"/>
            <a:ext cx="3718019" cy="14919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Google Shape;102;p14">
            <a:extLst>
              <a:ext uri="{FF2B5EF4-FFF2-40B4-BE49-F238E27FC236}">
                <a16:creationId xmlns:a16="http://schemas.microsoft.com/office/drawing/2014/main" id="{093231EF-3E49-4954-B200-FC8D10789496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新增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38879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6303779" y="692873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6234502" y="2746346"/>
            <a:ext cx="794307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2395638" y="2738715"/>
            <a:ext cx="1330000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2 5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649380" y="4124096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99186" y="4113338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5769206" y="411381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6765026" y="4091719"/>
            <a:ext cx="66388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728694" y="4095758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530864" y="3307144"/>
            <a:ext cx="1254122" cy="806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335181" y="3307144"/>
            <a:ext cx="1255231" cy="816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060638" y="1261304"/>
            <a:ext cx="3340364" cy="14774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6631656" y="1358831"/>
            <a:ext cx="4063" cy="1387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101146" y="3332319"/>
            <a:ext cx="249680" cy="7814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5"/>
            <a:endCxn id="14" idx="0"/>
          </p:cNvCxnSpPr>
          <p:nvPr/>
        </p:nvCxnSpPr>
        <p:spPr>
          <a:xfrm>
            <a:off x="6912485" y="3332319"/>
            <a:ext cx="184481" cy="759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9378442" y="3328463"/>
            <a:ext cx="1015252" cy="767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故我們需再將第二層分裂出一層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17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2AA78F2-FF3F-9DB1-AA85-F6D60F948CB6}"/>
              </a:ext>
            </a:extLst>
          </p:cNvPr>
          <p:cNvSpPr/>
          <p:nvPr/>
        </p:nvSpPr>
        <p:spPr>
          <a:xfrm>
            <a:off x="2374283" y="4124095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3D5DB-8E4B-AF74-B579-826E23A760B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060084" y="3404671"/>
            <a:ext cx="554" cy="719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F95E0C49-6E30-0914-D78D-EBA827A4523C}"/>
              </a:ext>
            </a:extLst>
          </p:cNvPr>
          <p:cNvSpPr/>
          <p:nvPr/>
        </p:nvSpPr>
        <p:spPr>
          <a:xfrm>
            <a:off x="8744754" y="2742490"/>
            <a:ext cx="742412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4A91B0C-C882-558F-B7FA-F891E610EA25}"/>
              </a:ext>
            </a:extLst>
          </p:cNvPr>
          <p:cNvSpPr/>
          <p:nvPr/>
        </p:nvSpPr>
        <p:spPr>
          <a:xfrm>
            <a:off x="8161230" y="4095759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17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03DB63F-EF56-2F7F-B7ED-0807FC0410A0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 flipH="1">
            <a:off x="8826230" y="3328463"/>
            <a:ext cx="27248" cy="76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橢圓 57">
            <a:extLst>
              <a:ext uri="{FF2B5EF4-FFF2-40B4-BE49-F238E27FC236}">
                <a16:creationId xmlns:a16="http://schemas.microsoft.com/office/drawing/2014/main" id="{6BE608B8-0610-F25A-EA2B-CF5AB366AB5A}"/>
              </a:ext>
            </a:extLst>
          </p:cNvPr>
          <p:cNvSpPr/>
          <p:nvPr/>
        </p:nvSpPr>
        <p:spPr>
          <a:xfrm>
            <a:off x="8124347" y="692873"/>
            <a:ext cx="715507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17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26259F74-9AF7-FB47-9C6E-AE3D6126BCD8}"/>
              </a:ext>
            </a:extLst>
          </p:cNvPr>
          <p:cNvCxnSpPr>
            <a:cxnSpLocks/>
            <a:stCxn id="58" idx="4"/>
            <a:endCxn id="7" idx="0"/>
          </p:cNvCxnSpPr>
          <p:nvPr/>
        </p:nvCxnSpPr>
        <p:spPr>
          <a:xfrm>
            <a:off x="8482101" y="1379383"/>
            <a:ext cx="633859" cy="1363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Google Shape;102;p14">
            <a:extLst>
              <a:ext uri="{FF2B5EF4-FFF2-40B4-BE49-F238E27FC236}">
                <a16:creationId xmlns:a16="http://schemas.microsoft.com/office/drawing/2014/main" id="{F1262F0E-FF0C-414C-A73A-88FED4B32A8A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新增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76645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0" y="2921189"/>
            <a:ext cx="121919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研究背景</a:t>
            </a:r>
            <a:endParaRPr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68438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6069091" y="685800"/>
            <a:ext cx="1125127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9 17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6234502" y="2746346"/>
            <a:ext cx="794307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2395638" y="2738715"/>
            <a:ext cx="1330000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2 5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649380" y="4124096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99186" y="4113338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5769206" y="411381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6765026" y="4091719"/>
            <a:ext cx="66388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728694" y="4095758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530864" y="3307144"/>
            <a:ext cx="1254122" cy="806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335181" y="3307144"/>
            <a:ext cx="1255231" cy="816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060638" y="1254231"/>
            <a:ext cx="3173224" cy="14844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6631655" y="1351758"/>
            <a:ext cx="1" cy="1394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101146" y="3332319"/>
            <a:ext cx="249680" cy="7814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5"/>
            <a:endCxn id="14" idx="0"/>
          </p:cNvCxnSpPr>
          <p:nvPr/>
        </p:nvCxnSpPr>
        <p:spPr>
          <a:xfrm>
            <a:off x="6912485" y="3332319"/>
            <a:ext cx="184481" cy="759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9378442" y="3328463"/>
            <a:ext cx="1015252" cy="767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最後合併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2AA78F2-FF3F-9DB1-AA85-F6D60F948CB6}"/>
              </a:ext>
            </a:extLst>
          </p:cNvPr>
          <p:cNvSpPr/>
          <p:nvPr/>
        </p:nvSpPr>
        <p:spPr>
          <a:xfrm>
            <a:off x="2374283" y="4124095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3D5DB-8E4B-AF74-B579-826E23A760B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060084" y="3404671"/>
            <a:ext cx="554" cy="719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F95E0C49-6E30-0914-D78D-EBA827A4523C}"/>
              </a:ext>
            </a:extLst>
          </p:cNvPr>
          <p:cNvSpPr/>
          <p:nvPr/>
        </p:nvSpPr>
        <p:spPr>
          <a:xfrm>
            <a:off x="8744754" y="2742490"/>
            <a:ext cx="742412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4A91B0C-C882-558F-B7FA-F891E610EA25}"/>
              </a:ext>
            </a:extLst>
          </p:cNvPr>
          <p:cNvSpPr/>
          <p:nvPr/>
        </p:nvSpPr>
        <p:spPr>
          <a:xfrm>
            <a:off x="8161230" y="4095759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17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03DB63F-EF56-2F7F-B7ED-0807FC0410A0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 flipH="1">
            <a:off x="8826230" y="3328463"/>
            <a:ext cx="27248" cy="76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26259F74-9AF7-FB47-9C6E-AE3D6126BCD8}"/>
              </a:ext>
            </a:extLst>
          </p:cNvPr>
          <p:cNvCxnSpPr>
            <a:cxnSpLocks/>
            <a:stCxn id="2" idx="5"/>
            <a:endCxn id="7" idx="0"/>
          </p:cNvCxnSpPr>
          <p:nvPr/>
        </p:nvCxnSpPr>
        <p:spPr>
          <a:xfrm>
            <a:off x="7029447" y="1254231"/>
            <a:ext cx="2086513" cy="14882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Google Shape;102;p14">
            <a:extLst>
              <a:ext uri="{FF2B5EF4-FFF2-40B4-BE49-F238E27FC236}">
                <a16:creationId xmlns:a16="http://schemas.microsoft.com/office/drawing/2014/main" id="{4FD93E46-F0B5-482A-AA3C-2558E35C539B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新增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171522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6069091" y="685800"/>
            <a:ext cx="1125127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9 17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6234502" y="2746346"/>
            <a:ext cx="794307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2395638" y="2738715"/>
            <a:ext cx="1330000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2 5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649380" y="4124096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99186" y="4113338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5769206" y="411381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6765026" y="4091719"/>
            <a:ext cx="66388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728694" y="4095758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530864" y="3307144"/>
            <a:ext cx="1254122" cy="806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335181" y="3307144"/>
            <a:ext cx="1255231" cy="816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060638" y="1254231"/>
            <a:ext cx="3173224" cy="14844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6631655" y="1351758"/>
            <a:ext cx="1" cy="1394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101146" y="3332319"/>
            <a:ext cx="249680" cy="7814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5"/>
            <a:endCxn id="14" idx="0"/>
          </p:cNvCxnSpPr>
          <p:nvPr/>
        </p:nvCxnSpPr>
        <p:spPr>
          <a:xfrm>
            <a:off x="6912485" y="3332319"/>
            <a:ext cx="184481" cy="759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9378442" y="3328463"/>
            <a:ext cx="1015252" cy="767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假如我們今天要刪掉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2AA78F2-FF3F-9DB1-AA85-F6D60F948CB6}"/>
              </a:ext>
            </a:extLst>
          </p:cNvPr>
          <p:cNvSpPr/>
          <p:nvPr/>
        </p:nvSpPr>
        <p:spPr>
          <a:xfrm>
            <a:off x="2374283" y="4124095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3D5DB-8E4B-AF74-B579-826E23A760B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060084" y="3404671"/>
            <a:ext cx="554" cy="719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F95E0C49-6E30-0914-D78D-EBA827A4523C}"/>
              </a:ext>
            </a:extLst>
          </p:cNvPr>
          <p:cNvSpPr/>
          <p:nvPr/>
        </p:nvSpPr>
        <p:spPr>
          <a:xfrm>
            <a:off x="8744754" y="2742490"/>
            <a:ext cx="742412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4A91B0C-C882-558F-B7FA-F891E610EA25}"/>
              </a:ext>
            </a:extLst>
          </p:cNvPr>
          <p:cNvSpPr/>
          <p:nvPr/>
        </p:nvSpPr>
        <p:spPr>
          <a:xfrm>
            <a:off x="8161230" y="4095759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17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03DB63F-EF56-2F7F-B7ED-0807FC0410A0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 flipH="1">
            <a:off x="8826230" y="3328463"/>
            <a:ext cx="27248" cy="76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26259F74-9AF7-FB47-9C6E-AE3D6126BCD8}"/>
              </a:ext>
            </a:extLst>
          </p:cNvPr>
          <p:cNvCxnSpPr>
            <a:cxnSpLocks/>
            <a:stCxn id="2" idx="5"/>
            <a:endCxn id="7" idx="0"/>
          </p:cNvCxnSpPr>
          <p:nvPr/>
        </p:nvCxnSpPr>
        <p:spPr>
          <a:xfrm>
            <a:off x="7029447" y="1254231"/>
            <a:ext cx="2086513" cy="14882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Google Shape;102;p14">
            <a:extLst>
              <a:ext uri="{FF2B5EF4-FFF2-40B4-BE49-F238E27FC236}">
                <a16:creationId xmlns:a16="http://schemas.microsoft.com/office/drawing/2014/main" id="{ECEFA914-DAC8-40E6-BC69-32D1E340A92F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刪除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40265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6069091" y="685800"/>
            <a:ext cx="1125127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9 17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6234502" y="2746346"/>
            <a:ext cx="794307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2395638" y="2738715"/>
            <a:ext cx="1330000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3 5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649380" y="4124096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99186" y="4113338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5769206" y="411381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6765026" y="4091719"/>
            <a:ext cx="66388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728694" y="4095758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530864" y="3307144"/>
            <a:ext cx="1254122" cy="806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335181" y="3307144"/>
            <a:ext cx="1255231" cy="816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060638" y="1254231"/>
            <a:ext cx="3173224" cy="14844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>
            <a:off x="6631655" y="1351758"/>
            <a:ext cx="1" cy="1394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101146" y="3332319"/>
            <a:ext cx="249680" cy="7814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5"/>
            <a:endCxn id="14" idx="0"/>
          </p:cNvCxnSpPr>
          <p:nvPr/>
        </p:nvCxnSpPr>
        <p:spPr>
          <a:xfrm>
            <a:off x="6912485" y="3332319"/>
            <a:ext cx="184481" cy="759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>
          <a:xfrm>
            <a:off x="9378442" y="3328463"/>
            <a:ext cx="1015252" cy="767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2BC77FB7-F4EF-801F-164A-2087D49BF56E}"/>
              </a:ext>
            </a:extLst>
          </p:cNvPr>
          <p:cNvSpPr txBox="1"/>
          <p:nvPr/>
        </p:nvSpPr>
        <p:spPr>
          <a:xfrm>
            <a:off x="353041" y="5312495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假如我們今天要刪掉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，可以有兩種解法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取決於程式怎麼寫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2AA78F2-FF3F-9DB1-AA85-F6D60F948CB6}"/>
              </a:ext>
            </a:extLst>
          </p:cNvPr>
          <p:cNvSpPr/>
          <p:nvPr/>
        </p:nvSpPr>
        <p:spPr>
          <a:xfrm>
            <a:off x="2374283" y="4124095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863D5DB-8E4B-AF74-B579-826E23A760B6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3060084" y="3404671"/>
            <a:ext cx="554" cy="719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F95E0C49-6E30-0914-D78D-EBA827A4523C}"/>
              </a:ext>
            </a:extLst>
          </p:cNvPr>
          <p:cNvSpPr/>
          <p:nvPr/>
        </p:nvSpPr>
        <p:spPr>
          <a:xfrm>
            <a:off x="8744754" y="2742490"/>
            <a:ext cx="742412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4A91B0C-C882-558F-B7FA-F891E610EA25}"/>
              </a:ext>
            </a:extLst>
          </p:cNvPr>
          <p:cNvSpPr/>
          <p:nvPr/>
        </p:nvSpPr>
        <p:spPr>
          <a:xfrm>
            <a:off x="8161230" y="4095759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17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E03DB63F-EF56-2F7F-B7ED-0807FC0410A0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 flipH="1">
            <a:off x="8826230" y="3328463"/>
            <a:ext cx="27248" cy="76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26259F74-9AF7-FB47-9C6E-AE3D6126BCD8}"/>
              </a:ext>
            </a:extLst>
          </p:cNvPr>
          <p:cNvCxnSpPr>
            <a:cxnSpLocks/>
            <a:stCxn id="2" idx="5"/>
            <a:endCxn id="7" idx="0"/>
          </p:cNvCxnSpPr>
          <p:nvPr/>
        </p:nvCxnSpPr>
        <p:spPr>
          <a:xfrm>
            <a:off x="7029447" y="1254231"/>
            <a:ext cx="2086513" cy="14882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379CD8D5-9D10-B585-C316-2E3859ACC7E1}"/>
              </a:ext>
            </a:extLst>
          </p:cNvPr>
          <p:cNvSpPr/>
          <p:nvPr/>
        </p:nvSpPr>
        <p:spPr>
          <a:xfrm>
            <a:off x="1290023" y="476751"/>
            <a:ext cx="1330000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54138D8-21F2-E5A7-F5FF-986B4879F966}"/>
              </a:ext>
            </a:extLst>
          </p:cNvPr>
          <p:cNvSpPr/>
          <p:nvPr/>
        </p:nvSpPr>
        <p:spPr>
          <a:xfrm>
            <a:off x="2139199" y="1452787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8283321-09B9-2BAB-DE17-89839B399EDC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2425249" y="1045180"/>
            <a:ext cx="399750" cy="4076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7CF9E8A5-4D8C-280D-5B6A-A251D5BC7D55}"/>
              </a:ext>
            </a:extLst>
          </p:cNvPr>
          <p:cNvSpPr/>
          <p:nvPr/>
        </p:nvSpPr>
        <p:spPr>
          <a:xfrm>
            <a:off x="365265" y="1434129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2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A14B10F-9F25-0AA5-5220-F0732ADE7E15}"/>
              </a:ext>
            </a:extLst>
          </p:cNvPr>
          <p:cNvCxnSpPr>
            <a:cxnSpLocks/>
            <a:stCxn id="4" idx="3"/>
            <a:endCxn id="23" idx="0"/>
          </p:cNvCxnSpPr>
          <p:nvPr/>
        </p:nvCxnSpPr>
        <p:spPr>
          <a:xfrm flipH="1">
            <a:off x="1051066" y="1045180"/>
            <a:ext cx="433731" cy="388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5AF10089-E42A-618D-D332-14096D7D0232}"/>
              </a:ext>
            </a:extLst>
          </p:cNvPr>
          <p:cNvSpPr/>
          <p:nvPr/>
        </p:nvSpPr>
        <p:spPr>
          <a:xfrm>
            <a:off x="533404" y="2514600"/>
            <a:ext cx="3328318" cy="2590800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4D43C6C9-09CC-1A0D-4D1D-0034FE8000B5}"/>
              </a:ext>
            </a:extLst>
          </p:cNvPr>
          <p:cNvSpPr/>
          <p:nvPr/>
        </p:nvSpPr>
        <p:spPr>
          <a:xfrm>
            <a:off x="327563" y="383366"/>
            <a:ext cx="3253837" cy="1815886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Google Shape;102;p14">
            <a:extLst>
              <a:ext uri="{FF2B5EF4-FFF2-40B4-BE49-F238E27FC236}">
                <a16:creationId xmlns:a16="http://schemas.microsoft.com/office/drawing/2014/main" id="{96B3CE6B-7F0B-071E-0AA4-ECB0F79F54F5}"/>
              </a:ext>
            </a:extLst>
          </p:cNvPr>
          <p:cNvSpPr txBox="1"/>
          <p:nvPr/>
        </p:nvSpPr>
        <p:spPr>
          <a:xfrm>
            <a:off x="1835441" y="2105850"/>
            <a:ext cx="78458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or</a:t>
            </a:r>
          </a:p>
        </p:txBody>
      </p:sp>
      <p:sp>
        <p:nvSpPr>
          <p:cNvPr id="35" name="Google Shape;102;p14">
            <a:extLst>
              <a:ext uri="{FF2B5EF4-FFF2-40B4-BE49-F238E27FC236}">
                <a16:creationId xmlns:a16="http://schemas.microsoft.com/office/drawing/2014/main" id="{FF300996-050F-44CB-831C-E65AE29980F3}"/>
              </a:ext>
            </a:extLst>
          </p:cNvPr>
          <p:cNvSpPr txBox="1"/>
          <p:nvPr/>
        </p:nvSpPr>
        <p:spPr>
          <a:xfrm>
            <a:off x="347891" y="346797"/>
            <a:ext cx="11496215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刪除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509210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/>
        </p:nvSpPr>
        <p:spPr>
          <a:xfrm>
            <a:off x="353040" y="1720860"/>
            <a:ext cx="11485917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由以上簡介可以看出，一個新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Key-Value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的加入，就可能會導致節點大幅度的移動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假設有大量的資料依序的新增、刪除呢？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那將會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導致節點頻繁的分裂、合併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，寫入的資料被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放大數倍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的影響。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這有一個專門的術語叫做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寫放大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(Write Amplification)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寫入放大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Write amplification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）是快閃記憶體和固態硬碟（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SSD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）中一種不良的現象，即實際寫入的物理資料量是寫入資料量的多倍。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這種現象，出現在有寫入壽命限制的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SSD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上是不被希望的。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1191E81C-C8DE-CE24-7A94-3A8935B91894}"/>
              </a:ext>
            </a:extLst>
          </p:cNvPr>
          <p:cNvSpPr txBox="1"/>
          <p:nvPr/>
        </p:nvSpPr>
        <p:spPr>
          <a:xfrm>
            <a:off x="347892" y="594554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4.3 </a:t>
            </a:r>
            <a:r>
              <a:rPr lang="zh-TW" altLang="en-US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討論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129975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;p14">
            <a:extLst>
              <a:ext uri="{FF2B5EF4-FFF2-40B4-BE49-F238E27FC236}">
                <a16:creationId xmlns:a16="http://schemas.microsoft.com/office/drawing/2014/main" id="{A3E81869-AE04-B1BC-0223-196860D6B8BA}"/>
              </a:ext>
            </a:extLst>
          </p:cNvPr>
          <p:cNvSpPr txBox="1"/>
          <p:nvPr/>
        </p:nvSpPr>
        <p:spPr>
          <a:xfrm>
            <a:off x="358190" y="1551758"/>
            <a:ext cx="11485917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4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</a:defRPr>
            </a:lvl1pPr>
          </a:lstStyle>
          <a:p>
            <a:r>
              <a:rPr lang="zh-TW" altLang="en-US" dirty="0"/>
              <a:t>由於節點拆分的開銷特別高，經典 </a:t>
            </a:r>
            <a:r>
              <a:rPr lang="en-US" altLang="zh-TW" dirty="0"/>
              <a:t>B-Tree </a:t>
            </a:r>
            <a:r>
              <a:rPr lang="zh-TW" altLang="en-US" dirty="0"/>
              <a:t>設計的性能在位元組可尋址記憶體 </a:t>
            </a:r>
            <a:r>
              <a:rPr lang="en-US" altLang="zh-TW" dirty="0"/>
              <a:t>(Byte-addressable NVM)</a:t>
            </a:r>
            <a:r>
              <a:rPr lang="zh-TW" altLang="en-US" dirty="0"/>
              <a:t>上，效能相當不穩定。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當一個 </a:t>
            </a:r>
            <a:r>
              <a:rPr lang="en-US" altLang="zh-TW" dirty="0"/>
              <a:t>B </a:t>
            </a:r>
            <a:r>
              <a:rPr lang="zh-TW" altLang="en-US" dirty="0"/>
              <a:t>樹節點被拆分時，其幾乎一半的</a:t>
            </a:r>
            <a:r>
              <a:rPr lang="en-US" altLang="zh-TW" dirty="0"/>
              <a:t>Key</a:t>
            </a:r>
            <a:r>
              <a:rPr lang="zh-TW" altLang="en-US" dirty="0"/>
              <a:t>必須遷移到另一個 </a:t>
            </a:r>
            <a:r>
              <a:rPr lang="en-US" altLang="zh-TW" dirty="0"/>
              <a:t>B </a:t>
            </a:r>
            <a:r>
              <a:rPr lang="zh-TW" altLang="en-US" dirty="0"/>
              <a:t>樹節點，這會產生相當大的寫入流量到記憶體。</a:t>
            </a:r>
            <a:endParaRPr lang="en-US" altLang="zh-TW" dirty="0"/>
          </a:p>
          <a:p>
            <a:endParaRPr lang="en-US" altLang="zh-TW" dirty="0">
              <a:sym typeface="Microsoft JhengHei"/>
            </a:endParaRPr>
          </a:p>
          <a:p>
            <a:pPr lvl="0"/>
            <a:r>
              <a:rPr lang="zh-TW" altLang="en-US" dirty="0">
                <a:sym typeface="Microsoft JhengHei"/>
              </a:rPr>
              <a:t>我們必須相當頻繁地執行平衡</a:t>
            </a:r>
            <a:r>
              <a:rPr lang="en-US" altLang="zh-TW" dirty="0">
                <a:sym typeface="Microsoft JhengHei"/>
              </a:rPr>
              <a:t>(balancing)</a:t>
            </a:r>
            <a:r>
              <a:rPr lang="zh-TW" altLang="en-US" dirty="0">
                <a:sym typeface="Microsoft JhengHei"/>
              </a:rPr>
              <a:t>、重定位節點</a:t>
            </a:r>
            <a:r>
              <a:rPr lang="en-US" altLang="zh-TW" dirty="0">
                <a:sym typeface="Microsoft JhengHei"/>
              </a:rPr>
              <a:t>(relocate nodes)</a:t>
            </a:r>
            <a:r>
              <a:rPr lang="zh-TW" altLang="en-US" dirty="0">
                <a:sym typeface="Microsoft JhengHei"/>
              </a:rPr>
              <a:t>和更新指標</a:t>
            </a:r>
            <a:r>
              <a:rPr lang="en-US" altLang="zh-TW" dirty="0">
                <a:sym typeface="Microsoft JhengHei"/>
              </a:rPr>
              <a:t>(update pointers)</a:t>
            </a:r>
            <a:r>
              <a:rPr lang="zh-TW" altLang="en-US" dirty="0">
                <a:sym typeface="Microsoft JhengHei"/>
              </a:rPr>
              <a:t>。增加的維護成本使</a:t>
            </a:r>
            <a:r>
              <a:rPr lang="en-US" altLang="zh-TW" dirty="0">
                <a:sym typeface="Microsoft JhengHei"/>
              </a:rPr>
              <a:t>B-Tree</a:t>
            </a:r>
            <a:r>
              <a:rPr lang="zh-TW" altLang="en-US" dirty="0">
                <a:sym typeface="Microsoft JhengHei"/>
              </a:rPr>
              <a:t>作為磁碟資料結構變得不切實際</a:t>
            </a:r>
            <a:endParaRPr lang="en-US" altLang="zh-TW" dirty="0">
              <a:sym typeface="Microsoft JhengHei"/>
            </a:endParaRPr>
          </a:p>
          <a:p>
            <a:pPr lvl="0"/>
            <a:endParaRPr lang="en-US" altLang="zh-TW" dirty="0">
              <a:sym typeface="Microsoft JhengHei"/>
            </a:endParaRPr>
          </a:p>
          <a:p>
            <a:pPr lvl="0"/>
            <a:r>
              <a:rPr lang="zh-TW" altLang="en-US" dirty="0">
                <a:sym typeface="Microsoft JhengHei"/>
              </a:rPr>
              <a:t>因此本研究提出了</a:t>
            </a:r>
            <a:r>
              <a:rPr lang="en-US" altLang="zh-TW" dirty="0">
                <a:sym typeface="Microsoft JhengHei"/>
              </a:rPr>
              <a:t>Hashed B-Tree</a:t>
            </a:r>
            <a:r>
              <a:rPr lang="zh-TW" altLang="en-US" dirty="0">
                <a:sym typeface="Microsoft JhengHei"/>
              </a:rPr>
              <a:t>的概念，試圖解決此問題。</a:t>
            </a:r>
            <a:endParaRPr lang="en-US" altLang="zh-TW" dirty="0">
              <a:sym typeface="Microsoft JhengHei"/>
            </a:endParaRPr>
          </a:p>
          <a:p>
            <a:pPr lvl="0"/>
            <a:r>
              <a:rPr lang="zh-TW" altLang="en-US" dirty="0">
                <a:sym typeface="Microsoft JhengHei"/>
              </a:rPr>
              <a:t>本研究的</a:t>
            </a:r>
            <a:r>
              <a:rPr lang="zh-TW" altLang="en-US" dirty="0">
                <a:solidFill>
                  <a:srgbClr val="FF0000"/>
                </a:solidFill>
                <a:sym typeface="Microsoft JhengHei"/>
              </a:rPr>
              <a:t>關鍵在於減少節點頻繁的分裂、合併</a:t>
            </a:r>
            <a:r>
              <a:rPr lang="zh-TW" altLang="en-US" dirty="0">
                <a:sym typeface="Microsoft JhengHei"/>
              </a:rPr>
              <a:t>。</a:t>
            </a:r>
            <a:endParaRPr lang="en-US" altLang="zh-TW" dirty="0"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964688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1447800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1447800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2840754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2840753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2841940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2841263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2833181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2016229"/>
            <a:ext cx="786337" cy="824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2016229"/>
            <a:ext cx="785626" cy="824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2033773"/>
            <a:ext cx="1233315" cy="808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2134310"/>
            <a:ext cx="1" cy="706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2033773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Hashed B-Tree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FB2C96-EBBF-97F9-CDD7-832530A9C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228" y="3832864"/>
            <a:ext cx="8277543" cy="2667702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BB6900-9743-EF4D-6545-3C35B2B364C7}"/>
              </a:ext>
            </a:extLst>
          </p:cNvPr>
          <p:cNvSpPr/>
          <p:nvPr/>
        </p:nvSpPr>
        <p:spPr>
          <a:xfrm>
            <a:off x="1524001" y="2619862"/>
            <a:ext cx="9982197" cy="1035526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54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895E91C-FFF3-0A64-A08F-37328639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457497"/>
            <a:ext cx="9220200" cy="2971503"/>
          </a:xfrm>
          <a:prstGeom prst="rect">
            <a:avLst/>
          </a:prstGeom>
        </p:spPr>
      </p:pic>
      <p:sp>
        <p:nvSpPr>
          <p:cNvPr id="7" name="Google Shape;102;p14">
            <a:extLst>
              <a:ext uri="{FF2B5EF4-FFF2-40B4-BE49-F238E27FC236}">
                <a16:creationId xmlns:a16="http://schemas.microsoft.com/office/drawing/2014/main" id="{D0D21371-767D-616D-5B52-977B46C53B56}"/>
              </a:ext>
            </a:extLst>
          </p:cNvPr>
          <p:cNvSpPr txBox="1"/>
          <p:nvPr/>
        </p:nvSpPr>
        <p:spPr>
          <a:xfrm>
            <a:off x="353041" y="3505200"/>
            <a:ext cx="11485917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H-area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，代表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表區域，資料若要更新，會先進入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表，記錄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及其記錄於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Index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，接著再實際寫入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S-area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，代表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區域，存放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已經存在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Key-Value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L-area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，代表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區域，新的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Key-Value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對都會進入此區。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區與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區的存在會壓縮節點內部的空間，因此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區的大小取決於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區與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區佔多大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095401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1" y="2459524"/>
            <a:ext cx="1219199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altLang="zh-TW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 B-Tree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新增</a:t>
            </a:r>
            <a:r>
              <a:rPr lang="en-US" altLang="zh-TW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</a:t>
            </a:r>
            <a:r>
              <a:rPr lang="zh-TW" altLang="en-US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更新</a:t>
            </a:r>
            <a:endParaRPr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4239912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1447800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1447800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2375841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2375840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237702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2376350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2833181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2016229"/>
            <a:ext cx="786337" cy="359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2016229"/>
            <a:ext cx="785626" cy="35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2033773"/>
            <a:ext cx="1233315" cy="34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2134310"/>
            <a:ext cx="1" cy="242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2033773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Hashed B-Tree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35453B7-2511-D889-02BE-44AFEF8678B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46487" y="3176437"/>
            <a:ext cx="9231256" cy="898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C8A6771-A2BE-6377-98E4-F38AA4BA7BC1}"/>
              </a:ext>
            </a:extLst>
          </p:cNvPr>
          <p:cNvSpPr/>
          <p:nvPr/>
        </p:nvSpPr>
        <p:spPr>
          <a:xfrm>
            <a:off x="646487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64F746-07D1-EDF9-D21F-AB678E00AEF4}"/>
              </a:ext>
            </a:extLst>
          </p:cNvPr>
          <p:cNvSpPr/>
          <p:nvPr/>
        </p:nvSpPr>
        <p:spPr>
          <a:xfrm>
            <a:off x="1027833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23C0B5F-5D49-B030-384D-C0F91DDCC2F7}"/>
              </a:ext>
            </a:extLst>
          </p:cNvPr>
          <p:cNvSpPr/>
          <p:nvPr/>
        </p:nvSpPr>
        <p:spPr>
          <a:xfrm>
            <a:off x="1409179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3FE79A-CDBA-2E6C-672C-0DFFFDCC2AAA}"/>
              </a:ext>
            </a:extLst>
          </p:cNvPr>
          <p:cNvSpPr/>
          <p:nvPr/>
        </p:nvSpPr>
        <p:spPr>
          <a:xfrm>
            <a:off x="1790525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F6A272-7C93-03E9-28DE-6EFC06E5FA5B}"/>
              </a:ext>
            </a:extLst>
          </p:cNvPr>
          <p:cNvSpPr/>
          <p:nvPr/>
        </p:nvSpPr>
        <p:spPr>
          <a:xfrm>
            <a:off x="2171871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62D534-E2B4-6C92-877B-03097707807C}"/>
              </a:ext>
            </a:extLst>
          </p:cNvPr>
          <p:cNvSpPr/>
          <p:nvPr/>
        </p:nvSpPr>
        <p:spPr>
          <a:xfrm>
            <a:off x="2553217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36E18C-1726-9EFE-364D-6C437B47F6EB}"/>
              </a:ext>
            </a:extLst>
          </p:cNvPr>
          <p:cNvSpPr/>
          <p:nvPr/>
        </p:nvSpPr>
        <p:spPr>
          <a:xfrm>
            <a:off x="2934563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650A2A-C7BC-8E33-0187-3B7808C96C37}"/>
              </a:ext>
            </a:extLst>
          </p:cNvPr>
          <p:cNvSpPr/>
          <p:nvPr/>
        </p:nvSpPr>
        <p:spPr>
          <a:xfrm>
            <a:off x="3315909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A00195-3458-76CE-DCD6-0D2C1ED4A410}"/>
              </a:ext>
            </a:extLst>
          </p:cNvPr>
          <p:cNvSpPr/>
          <p:nvPr/>
        </p:nvSpPr>
        <p:spPr>
          <a:xfrm>
            <a:off x="3697255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2" name="Google Shape;102;p14">
            <a:extLst>
              <a:ext uri="{FF2B5EF4-FFF2-40B4-BE49-F238E27FC236}">
                <a16:creationId xmlns:a16="http://schemas.microsoft.com/office/drawing/2014/main" id="{B8BB8FA2-F440-8583-A4C7-C466FA51880C}"/>
              </a:ext>
            </a:extLst>
          </p:cNvPr>
          <p:cNvSpPr txBox="1"/>
          <p:nvPr/>
        </p:nvSpPr>
        <p:spPr>
          <a:xfrm>
            <a:off x="646487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8B0B27-25D3-2C7B-6CBF-9DB14DDDD5E8}"/>
              </a:ext>
            </a:extLst>
          </p:cNvPr>
          <p:cNvSpPr/>
          <p:nvPr/>
        </p:nvSpPr>
        <p:spPr>
          <a:xfrm>
            <a:off x="4586141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30k</a:t>
            </a:r>
          </a:p>
          <a:p>
            <a:pPr algn="ctr"/>
            <a:r>
              <a:rPr lang="en-US" altLang="zh-TW" dirty="0"/>
              <a:t>30v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A8835-4F8B-CB9A-EAB8-44C65605957F}"/>
              </a:ext>
            </a:extLst>
          </p:cNvPr>
          <p:cNvSpPr/>
          <p:nvPr/>
        </p:nvSpPr>
        <p:spPr>
          <a:xfrm>
            <a:off x="4967487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40k</a:t>
            </a:r>
          </a:p>
          <a:p>
            <a:pPr algn="ctr"/>
            <a:r>
              <a:rPr lang="en-US" altLang="zh-TW" dirty="0"/>
              <a:t>40v</a:t>
            </a:r>
            <a:endParaRPr lang="zh-TW" altLang="en-US" dirty="0"/>
          </a:p>
        </p:txBody>
      </p:sp>
      <p:sp>
        <p:nvSpPr>
          <p:cNvPr id="47" name="Google Shape;102;p14">
            <a:extLst>
              <a:ext uri="{FF2B5EF4-FFF2-40B4-BE49-F238E27FC236}">
                <a16:creationId xmlns:a16="http://schemas.microsoft.com/office/drawing/2014/main" id="{42DCAEC0-4316-2A3B-3E91-08080EE6A5F6}"/>
              </a:ext>
            </a:extLst>
          </p:cNvPr>
          <p:cNvSpPr txBox="1"/>
          <p:nvPr/>
        </p:nvSpPr>
        <p:spPr>
          <a:xfrm>
            <a:off x="4309173" y="4603036"/>
            <a:ext cx="1219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" name="Google Shape;102;p14">
            <a:extLst>
              <a:ext uri="{FF2B5EF4-FFF2-40B4-BE49-F238E27FC236}">
                <a16:creationId xmlns:a16="http://schemas.microsoft.com/office/drawing/2014/main" id="{449CB803-0B1B-EA9A-89C6-116F37BA642C}"/>
              </a:ext>
            </a:extLst>
          </p:cNvPr>
          <p:cNvSpPr txBox="1"/>
          <p:nvPr/>
        </p:nvSpPr>
        <p:spPr>
          <a:xfrm>
            <a:off x="5775464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1" name="Google Shape;102;p14">
            <a:extLst>
              <a:ext uri="{FF2B5EF4-FFF2-40B4-BE49-F238E27FC236}">
                <a16:creationId xmlns:a16="http://schemas.microsoft.com/office/drawing/2014/main" id="{1C33898E-938B-0089-C1A2-0F3EDA5752F8}"/>
              </a:ext>
            </a:extLst>
          </p:cNvPr>
          <p:cNvSpPr txBox="1"/>
          <p:nvPr/>
        </p:nvSpPr>
        <p:spPr>
          <a:xfrm>
            <a:off x="6840926" y="3922443"/>
            <a:ext cx="43327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持續往後增長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45ACBFB-F046-6A97-EE64-70926EB48BEA}"/>
              </a:ext>
            </a:extLst>
          </p:cNvPr>
          <p:cNvSpPr/>
          <p:nvPr/>
        </p:nvSpPr>
        <p:spPr>
          <a:xfrm>
            <a:off x="5775465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BA3B5E6-3BED-2AF0-DA8D-4E663CF14001}"/>
              </a:ext>
            </a:extLst>
          </p:cNvPr>
          <p:cNvSpPr/>
          <p:nvPr/>
        </p:nvSpPr>
        <p:spPr>
          <a:xfrm>
            <a:off x="6156811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6C3AF70-C73D-79D3-7A12-C9AE5895B26B}"/>
              </a:ext>
            </a:extLst>
          </p:cNvPr>
          <p:cNvSpPr/>
          <p:nvPr/>
        </p:nvSpPr>
        <p:spPr>
          <a:xfrm>
            <a:off x="6538157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B98656B-386B-5013-1179-FD55C0352BBD}"/>
              </a:ext>
            </a:extLst>
          </p:cNvPr>
          <p:cNvSpPr/>
          <p:nvPr/>
        </p:nvSpPr>
        <p:spPr>
          <a:xfrm>
            <a:off x="6919503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D871E90-D504-C0B4-03E1-ED3C5FE75842}"/>
              </a:ext>
            </a:extLst>
          </p:cNvPr>
          <p:cNvSpPr/>
          <p:nvPr/>
        </p:nvSpPr>
        <p:spPr>
          <a:xfrm>
            <a:off x="7300849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3CF8DB2-8A18-A3C1-00C1-4A10BD3A12E6}"/>
              </a:ext>
            </a:extLst>
          </p:cNvPr>
          <p:cNvSpPr/>
          <p:nvPr/>
        </p:nvSpPr>
        <p:spPr>
          <a:xfrm>
            <a:off x="7682195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C1CFD09-8A24-2FDC-3B8F-9B93D8D07DA5}"/>
              </a:ext>
            </a:extLst>
          </p:cNvPr>
          <p:cNvSpPr/>
          <p:nvPr/>
        </p:nvSpPr>
        <p:spPr>
          <a:xfrm>
            <a:off x="8063541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235B13A-95C5-7965-4367-5D67F9150D19}"/>
              </a:ext>
            </a:extLst>
          </p:cNvPr>
          <p:cNvSpPr/>
          <p:nvPr/>
        </p:nvSpPr>
        <p:spPr>
          <a:xfrm>
            <a:off x="8444887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A0945AF-8E88-0223-B59B-28F08A6839C4}"/>
              </a:ext>
            </a:extLst>
          </p:cNvPr>
          <p:cNvSpPr/>
          <p:nvPr/>
        </p:nvSpPr>
        <p:spPr>
          <a:xfrm>
            <a:off x="8826233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154DD93-A599-45DE-5C55-432BC54D4A50}"/>
              </a:ext>
            </a:extLst>
          </p:cNvPr>
          <p:cNvSpPr/>
          <p:nvPr/>
        </p:nvSpPr>
        <p:spPr>
          <a:xfrm>
            <a:off x="11127431" y="379610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86782299-EB7B-5384-8B96-29C62195AE78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1207742" y="3176437"/>
            <a:ext cx="636364" cy="557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27C7F222-B0E8-246B-C6F5-AF0C6284C444}"/>
              </a:ext>
            </a:extLst>
          </p:cNvPr>
          <p:cNvGrpSpPr/>
          <p:nvPr/>
        </p:nvGrpSpPr>
        <p:grpSpPr>
          <a:xfrm>
            <a:off x="646487" y="4491253"/>
            <a:ext cx="3432114" cy="382818"/>
            <a:chOff x="646487" y="4491253"/>
            <a:chExt cx="3432114" cy="382818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7516760-38C2-6C76-2596-B055289A55AE}"/>
                </a:ext>
              </a:extLst>
            </p:cNvPr>
            <p:cNvSpPr/>
            <p:nvPr/>
          </p:nvSpPr>
          <p:spPr>
            <a:xfrm>
              <a:off x="646487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0</a:t>
              </a:r>
              <a:endParaRPr lang="zh-TW" altLang="en-US" sz="1000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13B9152-FAA8-387E-CFBD-6EFF29638E63}"/>
                </a:ext>
              </a:extLst>
            </p:cNvPr>
            <p:cNvSpPr/>
            <p:nvPr/>
          </p:nvSpPr>
          <p:spPr>
            <a:xfrm>
              <a:off x="1027833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1</a:t>
              </a:r>
              <a:endParaRPr lang="zh-TW" altLang="en-US" sz="1000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352FDA2-F3AA-1C6B-BDB2-ED31DF96D51E}"/>
                </a:ext>
              </a:extLst>
            </p:cNvPr>
            <p:cNvSpPr/>
            <p:nvPr/>
          </p:nvSpPr>
          <p:spPr>
            <a:xfrm>
              <a:off x="1409179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2</a:t>
              </a:r>
              <a:endParaRPr lang="zh-TW" altLang="en-US" sz="1000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9B75B3B-A4F6-89BA-0C45-18026307B53A}"/>
                </a:ext>
              </a:extLst>
            </p:cNvPr>
            <p:cNvSpPr/>
            <p:nvPr/>
          </p:nvSpPr>
          <p:spPr>
            <a:xfrm>
              <a:off x="1790525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3</a:t>
              </a:r>
              <a:endParaRPr lang="zh-TW" altLang="en-US" sz="1000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1666B48-254C-4E23-8AFE-5833A59A13A0}"/>
                </a:ext>
              </a:extLst>
            </p:cNvPr>
            <p:cNvSpPr/>
            <p:nvPr/>
          </p:nvSpPr>
          <p:spPr>
            <a:xfrm>
              <a:off x="2171871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4</a:t>
              </a:r>
              <a:endParaRPr lang="zh-TW" altLang="en-US" sz="1000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C23CBC5-EDA4-B248-1C86-937DF2606A4F}"/>
                </a:ext>
              </a:extLst>
            </p:cNvPr>
            <p:cNvSpPr/>
            <p:nvPr/>
          </p:nvSpPr>
          <p:spPr>
            <a:xfrm>
              <a:off x="2553217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5</a:t>
              </a:r>
              <a:endParaRPr lang="zh-TW" altLang="en-US" sz="1000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523E2AF-996B-F1FF-B0A7-5B3D94E74524}"/>
                </a:ext>
              </a:extLst>
            </p:cNvPr>
            <p:cNvSpPr/>
            <p:nvPr/>
          </p:nvSpPr>
          <p:spPr>
            <a:xfrm>
              <a:off x="2934563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6</a:t>
              </a:r>
              <a:endParaRPr lang="zh-TW" altLang="en-US" sz="1000" dirty="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52DF6B0-40B6-17A3-FB10-B076DA5FF95B}"/>
                </a:ext>
              </a:extLst>
            </p:cNvPr>
            <p:cNvSpPr/>
            <p:nvPr/>
          </p:nvSpPr>
          <p:spPr>
            <a:xfrm>
              <a:off x="3315909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7</a:t>
              </a:r>
              <a:endParaRPr lang="zh-TW" altLang="en-US" sz="1000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D871C25E-45B2-A276-5261-167A6D3D286D}"/>
                </a:ext>
              </a:extLst>
            </p:cNvPr>
            <p:cNvSpPr/>
            <p:nvPr/>
          </p:nvSpPr>
          <p:spPr>
            <a:xfrm>
              <a:off x="3697255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8</a:t>
              </a:r>
              <a:endParaRPr lang="zh-TW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299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1447800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1447800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2375841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2375840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237702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2376350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2833181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2016229"/>
            <a:ext cx="786337" cy="359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2016229"/>
            <a:ext cx="785626" cy="35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2033773"/>
            <a:ext cx="1233315" cy="34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2134310"/>
            <a:ext cx="1" cy="242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2033773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Hashed B-Tree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35453B7-2511-D889-02BE-44AFEF8678B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46487" y="3176437"/>
            <a:ext cx="9231256" cy="898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C8A6771-A2BE-6377-98E4-F38AA4BA7BC1}"/>
              </a:ext>
            </a:extLst>
          </p:cNvPr>
          <p:cNvSpPr/>
          <p:nvPr/>
        </p:nvSpPr>
        <p:spPr>
          <a:xfrm>
            <a:off x="646487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64F746-07D1-EDF9-D21F-AB678E00AEF4}"/>
              </a:ext>
            </a:extLst>
          </p:cNvPr>
          <p:cNvSpPr/>
          <p:nvPr/>
        </p:nvSpPr>
        <p:spPr>
          <a:xfrm>
            <a:off x="1027833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23C0B5F-5D49-B030-384D-C0F91DDCC2F7}"/>
              </a:ext>
            </a:extLst>
          </p:cNvPr>
          <p:cNvSpPr/>
          <p:nvPr/>
        </p:nvSpPr>
        <p:spPr>
          <a:xfrm>
            <a:off x="1409179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3FE79A-CDBA-2E6C-672C-0DFFFDCC2AAA}"/>
              </a:ext>
            </a:extLst>
          </p:cNvPr>
          <p:cNvSpPr/>
          <p:nvPr/>
        </p:nvSpPr>
        <p:spPr>
          <a:xfrm>
            <a:off x="1790525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F6A272-7C93-03E9-28DE-6EFC06E5FA5B}"/>
              </a:ext>
            </a:extLst>
          </p:cNvPr>
          <p:cNvSpPr/>
          <p:nvPr/>
        </p:nvSpPr>
        <p:spPr>
          <a:xfrm>
            <a:off x="2171871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62D534-E2B4-6C92-877B-03097707807C}"/>
              </a:ext>
            </a:extLst>
          </p:cNvPr>
          <p:cNvSpPr/>
          <p:nvPr/>
        </p:nvSpPr>
        <p:spPr>
          <a:xfrm>
            <a:off x="2553217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36E18C-1726-9EFE-364D-6C437B47F6EB}"/>
              </a:ext>
            </a:extLst>
          </p:cNvPr>
          <p:cNvSpPr/>
          <p:nvPr/>
        </p:nvSpPr>
        <p:spPr>
          <a:xfrm>
            <a:off x="2934563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650A2A-C7BC-8E33-0187-3B7808C96C37}"/>
              </a:ext>
            </a:extLst>
          </p:cNvPr>
          <p:cNvSpPr/>
          <p:nvPr/>
        </p:nvSpPr>
        <p:spPr>
          <a:xfrm>
            <a:off x="3315909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A00195-3458-76CE-DCD6-0D2C1ED4A410}"/>
              </a:ext>
            </a:extLst>
          </p:cNvPr>
          <p:cNvSpPr/>
          <p:nvPr/>
        </p:nvSpPr>
        <p:spPr>
          <a:xfrm>
            <a:off x="3697255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2" name="Google Shape;102;p14">
            <a:extLst>
              <a:ext uri="{FF2B5EF4-FFF2-40B4-BE49-F238E27FC236}">
                <a16:creationId xmlns:a16="http://schemas.microsoft.com/office/drawing/2014/main" id="{B8BB8FA2-F440-8583-A4C7-C466FA51880C}"/>
              </a:ext>
            </a:extLst>
          </p:cNvPr>
          <p:cNvSpPr txBox="1"/>
          <p:nvPr/>
        </p:nvSpPr>
        <p:spPr>
          <a:xfrm>
            <a:off x="646487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8B0B27-25D3-2C7B-6CBF-9DB14DDDD5E8}"/>
              </a:ext>
            </a:extLst>
          </p:cNvPr>
          <p:cNvSpPr/>
          <p:nvPr/>
        </p:nvSpPr>
        <p:spPr>
          <a:xfrm>
            <a:off x="4586141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30k</a:t>
            </a:r>
          </a:p>
          <a:p>
            <a:pPr algn="ctr"/>
            <a:r>
              <a:rPr lang="en-US" altLang="zh-TW" dirty="0"/>
              <a:t>30v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A8835-4F8B-CB9A-EAB8-44C65605957F}"/>
              </a:ext>
            </a:extLst>
          </p:cNvPr>
          <p:cNvSpPr/>
          <p:nvPr/>
        </p:nvSpPr>
        <p:spPr>
          <a:xfrm>
            <a:off x="4967487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40k</a:t>
            </a:r>
          </a:p>
          <a:p>
            <a:pPr algn="ctr"/>
            <a:r>
              <a:rPr lang="en-US" altLang="zh-TW" dirty="0"/>
              <a:t>40v</a:t>
            </a:r>
            <a:endParaRPr lang="zh-TW" altLang="en-US" dirty="0"/>
          </a:p>
        </p:txBody>
      </p:sp>
      <p:sp>
        <p:nvSpPr>
          <p:cNvPr id="47" name="Google Shape;102;p14">
            <a:extLst>
              <a:ext uri="{FF2B5EF4-FFF2-40B4-BE49-F238E27FC236}">
                <a16:creationId xmlns:a16="http://schemas.microsoft.com/office/drawing/2014/main" id="{42DCAEC0-4316-2A3B-3E91-08080EE6A5F6}"/>
              </a:ext>
            </a:extLst>
          </p:cNvPr>
          <p:cNvSpPr txBox="1"/>
          <p:nvPr/>
        </p:nvSpPr>
        <p:spPr>
          <a:xfrm>
            <a:off x="4309173" y="4603036"/>
            <a:ext cx="1219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" name="Google Shape;102;p14">
            <a:extLst>
              <a:ext uri="{FF2B5EF4-FFF2-40B4-BE49-F238E27FC236}">
                <a16:creationId xmlns:a16="http://schemas.microsoft.com/office/drawing/2014/main" id="{449CB803-0B1B-EA9A-89C6-116F37BA642C}"/>
              </a:ext>
            </a:extLst>
          </p:cNvPr>
          <p:cNvSpPr txBox="1"/>
          <p:nvPr/>
        </p:nvSpPr>
        <p:spPr>
          <a:xfrm>
            <a:off x="5775464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6D7B1B-CCAE-4694-C537-C65B13D30233}"/>
              </a:ext>
            </a:extLst>
          </p:cNvPr>
          <p:cNvSpPr/>
          <p:nvPr/>
        </p:nvSpPr>
        <p:spPr>
          <a:xfrm>
            <a:off x="6744150" y="671743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41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C8C28A-729C-82AF-9D85-A7D4CC246E13}"/>
              </a:ext>
            </a:extLst>
          </p:cNvPr>
          <p:cNvSpPr/>
          <p:nvPr/>
        </p:nvSpPr>
        <p:spPr>
          <a:xfrm>
            <a:off x="641985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41k</a:t>
            </a:r>
            <a:endParaRPr lang="zh-TW" altLang="en-US" dirty="0"/>
          </a:p>
        </p:txBody>
      </p:sp>
      <p:sp>
        <p:nvSpPr>
          <p:cNvPr id="72" name="Google Shape;102;p14">
            <a:extLst>
              <a:ext uri="{FF2B5EF4-FFF2-40B4-BE49-F238E27FC236}">
                <a16:creationId xmlns:a16="http://schemas.microsoft.com/office/drawing/2014/main" id="{FAC4A72D-9641-C8C0-4ED8-E6EE2197A13E}"/>
              </a:ext>
            </a:extLst>
          </p:cNvPr>
          <p:cNvSpPr txBox="1"/>
          <p:nvPr/>
        </p:nvSpPr>
        <p:spPr>
          <a:xfrm>
            <a:off x="6840926" y="3922443"/>
            <a:ext cx="43327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持續往後增長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4256CF-0C84-ED09-8813-B36642505BE7}"/>
              </a:ext>
            </a:extLst>
          </p:cNvPr>
          <p:cNvSpPr/>
          <p:nvPr/>
        </p:nvSpPr>
        <p:spPr>
          <a:xfrm>
            <a:off x="5775465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90777CA-E24D-E8C3-9594-6A38F22683B1}"/>
              </a:ext>
            </a:extLst>
          </p:cNvPr>
          <p:cNvSpPr/>
          <p:nvPr/>
        </p:nvSpPr>
        <p:spPr>
          <a:xfrm>
            <a:off x="6156811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B172E9-091A-5EF6-9FFB-C4280D8C7182}"/>
              </a:ext>
            </a:extLst>
          </p:cNvPr>
          <p:cNvSpPr/>
          <p:nvPr/>
        </p:nvSpPr>
        <p:spPr>
          <a:xfrm>
            <a:off x="6538157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6081180-9D09-DA8C-62AF-868600C00749}"/>
              </a:ext>
            </a:extLst>
          </p:cNvPr>
          <p:cNvSpPr/>
          <p:nvPr/>
        </p:nvSpPr>
        <p:spPr>
          <a:xfrm>
            <a:off x="6919503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03F8F39-0D36-13F6-DFDB-D9B75682BA03}"/>
              </a:ext>
            </a:extLst>
          </p:cNvPr>
          <p:cNvSpPr/>
          <p:nvPr/>
        </p:nvSpPr>
        <p:spPr>
          <a:xfrm>
            <a:off x="7300849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CB44576-FCF2-5F63-0BEC-72CCF2F56D80}"/>
              </a:ext>
            </a:extLst>
          </p:cNvPr>
          <p:cNvSpPr/>
          <p:nvPr/>
        </p:nvSpPr>
        <p:spPr>
          <a:xfrm>
            <a:off x="7682195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A025564-9A35-4842-6FAD-3F251D4C1D94}"/>
              </a:ext>
            </a:extLst>
          </p:cNvPr>
          <p:cNvSpPr/>
          <p:nvPr/>
        </p:nvSpPr>
        <p:spPr>
          <a:xfrm>
            <a:off x="8063541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6854AC-A598-26CF-3948-9BC4C435A5E2}"/>
              </a:ext>
            </a:extLst>
          </p:cNvPr>
          <p:cNvSpPr/>
          <p:nvPr/>
        </p:nvSpPr>
        <p:spPr>
          <a:xfrm>
            <a:off x="8444887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686C76-47D4-EC4C-7DB2-917D592B6BE5}"/>
              </a:ext>
            </a:extLst>
          </p:cNvPr>
          <p:cNvSpPr/>
          <p:nvPr/>
        </p:nvSpPr>
        <p:spPr>
          <a:xfrm>
            <a:off x="8826233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478EEB9-488F-C8E5-EAFB-36F1C0CAADF3}"/>
              </a:ext>
            </a:extLst>
          </p:cNvPr>
          <p:cNvSpPr/>
          <p:nvPr/>
        </p:nvSpPr>
        <p:spPr>
          <a:xfrm>
            <a:off x="11127431" y="379610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8FF3B08-3E7F-AC24-F272-548E98026446}"/>
              </a:ext>
            </a:extLst>
          </p:cNvPr>
          <p:cNvSpPr/>
          <p:nvPr/>
        </p:nvSpPr>
        <p:spPr>
          <a:xfrm>
            <a:off x="5775464" y="3810000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41k</a:t>
            </a:r>
          </a:p>
          <a:p>
            <a:pPr algn="ctr"/>
            <a:r>
              <a:rPr lang="en-US" altLang="zh-TW" dirty="0"/>
              <a:t>41v</a:t>
            </a:r>
            <a:endParaRPr lang="zh-TW" altLang="en-US" dirty="0"/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38761477-4BFB-589B-B725-A812D7ED5E9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1207742" y="3176437"/>
            <a:ext cx="636364" cy="557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8ED6401C-A3D9-B9BD-968F-B7D92456E063}"/>
              </a:ext>
            </a:extLst>
          </p:cNvPr>
          <p:cNvGrpSpPr/>
          <p:nvPr/>
        </p:nvGrpSpPr>
        <p:grpSpPr>
          <a:xfrm>
            <a:off x="646487" y="4491253"/>
            <a:ext cx="3432114" cy="382818"/>
            <a:chOff x="646487" y="4491253"/>
            <a:chExt cx="3432114" cy="382818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4FCE21B-8570-EB7E-C518-1059642B25A5}"/>
                </a:ext>
              </a:extLst>
            </p:cNvPr>
            <p:cNvSpPr/>
            <p:nvPr/>
          </p:nvSpPr>
          <p:spPr>
            <a:xfrm>
              <a:off x="646487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0</a:t>
              </a:r>
              <a:endParaRPr lang="zh-TW" altLang="en-US" sz="1000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38DA6DF-F9F0-45A4-0218-26847B528270}"/>
                </a:ext>
              </a:extLst>
            </p:cNvPr>
            <p:cNvSpPr/>
            <p:nvPr/>
          </p:nvSpPr>
          <p:spPr>
            <a:xfrm>
              <a:off x="1027833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1</a:t>
              </a:r>
              <a:endParaRPr lang="zh-TW" altLang="en-US" sz="1000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132FFD9-9636-D1C4-3B74-6FD2F718CC74}"/>
                </a:ext>
              </a:extLst>
            </p:cNvPr>
            <p:cNvSpPr/>
            <p:nvPr/>
          </p:nvSpPr>
          <p:spPr>
            <a:xfrm>
              <a:off x="1409179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2</a:t>
              </a:r>
              <a:endParaRPr lang="zh-TW" altLang="en-US" sz="1000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477AB32-280E-69F6-D98E-B1F795DE96B7}"/>
                </a:ext>
              </a:extLst>
            </p:cNvPr>
            <p:cNvSpPr/>
            <p:nvPr/>
          </p:nvSpPr>
          <p:spPr>
            <a:xfrm>
              <a:off x="1790525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3</a:t>
              </a:r>
              <a:endParaRPr lang="zh-TW" altLang="en-US" sz="1000" dirty="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C03E050A-23AF-1C09-88CD-341CE9568090}"/>
                </a:ext>
              </a:extLst>
            </p:cNvPr>
            <p:cNvSpPr/>
            <p:nvPr/>
          </p:nvSpPr>
          <p:spPr>
            <a:xfrm>
              <a:off x="2171871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4</a:t>
              </a:r>
              <a:endParaRPr lang="zh-TW" altLang="en-US" sz="1000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D78D1EFD-3B4C-5ACE-E3D3-B8B1DD811898}"/>
                </a:ext>
              </a:extLst>
            </p:cNvPr>
            <p:cNvSpPr/>
            <p:nvPr/>
          </p:nvSpPr>
          <p:spPr>
            <a:xfrm>
              <a:off x="2553217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5</a:t>
              </a:r>
              <a:endParaRPr lang="zh-TW" altLang="en-US" sz="1000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4AA45AC1-1D18-4717-BD56-5A0233FA53CB}"/>
                </a:ext>
              </a:extLst>
            </p:cNvPr>
            <p:cNvSpPr/>
            <p:nvPr/>
          </p:nvSpPr>
          <p:spPr>
            <a:xfrm>
              <a:off x="2934563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6</a:t>
              </a:r>
              <a:endParaRPr lang="zh-TW" altLang="en-US" sz="1000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49D8C794-36F5-8766-857E-EBEB2838DC9A}"/>
                </a:ext>
              </a:extLst>
            </p:cNvPr>
            <p:cNvSpPr/>
            <p:nvPr/>
          </p:nvSpPr>
          <p:spPr>
            <a:xfrm>
              <a:off x="3315909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7</a:t>
              </a:r>
              <a:endParaRPr lang="zh-TW" altLang="en-US" sz="1000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D6AF6B84-756B-7E72-0303-377AADD29257}"/>
                </a:ext>
              </a:extLst>
            </p:cNvPr>
            <p:cNvSpPr/>
            <p:nvPr/>
          </p:nvSpPr>
          <p:spPr>
            <a:xfrm>
              <a:off x="3697255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8</a:t>
              </a:r>
              <a:endParaRPr lang="zh-TW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791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393 L 0.20794 0.11389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73 0.11296 L 0.36888 0.32615 " pathEditMode="relative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;p14">
            <a:extLst>
              <a:ext uri="{FF2B5EF4-FFF2-40B4-BE49-F238E27FC236}">
                <a16:creationId xmlns:a16="http://schemas.microsoft.com/office/drawing/2014/main" id="{A3E81869-AE04-B1BC-0223-196860D6B8BA}"/>
              </a:ext>
            </a:extLst>
          </p:cNvPr>
          <p:cNvSpPr txBox="1"/>
          <p:nvPr/>
        </p:nvSpPr>
        <p:spPr>
          <a:xfrm>
            <a:off x="358190" y="3886200"/>
            <a:ext cx="11485917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大多數傳統的儲存設備，使用的演算法都是在旋轉磁碟為儲存媒體時發展起來的，這極大地影響了它們的設計。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然而，如快閃磁碟機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(Flash Drives)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</a:rPr>
              <a:t>位元組可尋址記憶體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</a:rPr>
              <a:t>(Byte-addressable NVM)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等新科技的發明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，激發了對新資料結構的需求和對現有演算法的修改。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1B69356-3245-E752-36B7-6C9D955AC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0" y="538175"/>
            <a:ext cx="35337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676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1447800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1447800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2375841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2375840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237702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2376350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2833181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2016229"/>
            <a:ext cx="786337" cy="359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2016229"/>
            <a:ext cx="785626" cy="35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2033773"/>
            <a:ext cx="1233315" cy="34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2134310"/>
            <a:ext cx="1" cy="242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2033773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Hashed B-Tree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35453B7-2511-D889-02BE-44AFEF8678B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46487" y="3176437"/>
            <a:ext cx="9231256" cy="898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7CBDD9-CA2D-FBAE-0715-51D1FAEA804C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1207742" y="3176437"/>
            <a:ext cx="636364" cy="557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C8A6771-A2BE-6377-98E4-F38AA4BA7BC1}"/>
              </a:ext>
            </a:extLst>
          </p:cNvPr>
          <p:cNvSpPr/>
          <p:nvPr/>
        </p:nvSpPr>
        <p:spPr>
          <a:xfrm>
            <a:off x="646487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64F746-07D1-EDF9-D21F-AB678E00AEF4}"/>
              </a:ext>
            </a:extLst>
          </p:cNvPr>
          <p:cNvSpPr/>
          <p:nvPr/>
        </p:nvSpPr>
        <p:spPr>
          <a:xfrm>
            <a:off x="1027833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23C0B5F-5D49-B030-384D-C0F91DDCC2F7}"/>
              </a:ext>
            </a:extLst>
          </p:cNvPr>
          <p:cNvSpPr/>
          <p:nvPr/>
        </p:nvSpPr>
        <p:spPr>
          <a:xfrm>
            <a:off x="1409179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3FE79A-CDBA-2E6C-672C-0DFFFDCC2AAA}"/>
              </a:ext>
            </a:extLst>
          </p:cNvPr>
          <p:cNvSpPr/>
          <p:nvPr/>
        </p:nvSpPr>
        <p:spPr>
          <a:xfrm>
            <a:off x="1790525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F6A272-7C93-03E9-28DE-6EFC06E5FA5B}"/>
              </a:ext>
            </a:extLst>
          </p:cNvPr>
          <p:cNvSpPr/>
          <p:nvPr/>
        </p:nvSpPr>
        <p:spPr>
          <a:xfrm>
            <a:off x="2171871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62D534-E2B4-6C92-877B-03097707807C}"/>
              </a:ext>
            </a:extLst>
          </p:cNvPr>
          <p:cNvSpPr/>
          <p:nvPr/>
        </p:nvSpPr>
        <p:spPr>
          <a:xfrm>
            <a:off x="2553217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36E18C-1726-9EFE-364D-6C437B47F6EB}"/>
              </a:ext>
            </a:extLst>
          </p:cNvPr>
          <p:cNvSpPr/>
          <p:nvPr/>
        </p:nvSpPr>
        <p:spPr>
          <a:xfrm>
            <a:off x="2934563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650A2A-C7BC-8E33-0187-3B7808C96C37}"/>
              </a:ext>
            </a:extLst>
          </p:cNvPr>
          <p:cNvSpPr/>
          <p:nvPr/>
        </p:nvSpPr>
        <p:spPr>
          <a:xfrm>
            <a:off x="3315909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A00195-3458-76CE-DCD6-0D2C1ED4A410}"/>
              </a:ext>
            </a:extLst>
          </p:cNvPr>
          <p:cNvSpPr/>
          <p:nvPr/>
        </p:nvSpPr>
        <p:spPr>
          <a:xfrm>
            <a:off x="3697255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2" name="Google Shape;102;p14">
            <a:extLst>
              <a:ext uri="{FF2B5EF4-FFF2-40B4-BE49-F238E27FC236}">
                <a16:creationId xmlns:a16="http://schemas.microsoft.com/office/drawing/2014/main" id="{B8BB8FA2-F440-8583-A4C7-C466FA51880C}"/>
              </a:ext>
            </a:extLst>
          </p:cNvPr>
          <p:cNvSpPr txBox="1"/>
          <p:nvPr/>
        </p:nvSpPr>
        <p:spPr>
          <a:xfrm>
            <a:off x="646487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8B0B27-25D3-2C7B-6CBF-9DB14DDDD5E8}"/>
              </a:ext>
            </a:extLst>
          </p:cNvPr>
          <p:cNvSpPr/>
          <p:nvPr/>
        </p:nvSpPr>
        <p:spPr>
          <a:xfrm>
            <a:off x="4586141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30k</a:t>
            </a:r>
          </a:p>
          <a:p>
            <a:pPr algn="ctr"/>
            <a:r>
              <a:rPr lang="en-US" altLang="zh-TW" dirty="0"/>
              <a:t>30v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A8835-4F8B-CB9A-EAB8-44C65605957F}"/>
              </a:ext>
            </a:extLst>
          </p:cNvPr>
          <p:cNvSpPr/>
          <p:nvPr/>
        </p:nvSpPr>
        <p:spPr>
          <a:xfrm>
            <a:off x="4967487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40k</a:t>
            </a:r>
          </a:p>
          <a:p>
            <a:pPr algn="ctr"/>
            <a:r>
              <a:rPr lang="en-US" altLang="zh-TW" dirty="0"/>
              <a:t>40v</a:t>
            </a:r>
            <a:endParaRPr lang="zh-TW" altLang="en-US" dirty="0"/>
          </a:p>
        </p:txBody>
      </p:sp>
      <p:sp>
        <p:nvSpPr>
          <p:cNvPr id="47" name="Google Shape;102;p14">
            <a:extLst>
              <a:ext uri="{FF2B5EF4-FFF2-40B4-BE49-F238E27FC236}">
                <a16:creationId xmlns:a16="http://schemas.microsoft.com/office/drawing/2014/main" id="{42DCAEC0-4316-2A3B-3E91-08080EE6A5F6}"/>
              </a:ext>
            </a:extLst>
          </p:cNvPr>
          <p:cNvSpPr txBox="1"/>
          <p:nvPr/>
        </p:nvSpPr>
        <p:spPr>
          <a:xfrm>
            <a:off x="4309173" y="4603036"/>
            <a:ext cx="1219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" name="Google Shape;102;p14">
            <a:extLst>
              <a:ext uri="{FF2B5EF4-FFF2-40B4-BE49-F238E27FC236}">
                <a16:creationId xmlns:a16="http://schemas.microsoft.com/office/drawing/2014/main" id="{449CB803-0B1B-EA9A-89C6-116F37BA642C}"/>
              </a:ext>
            </a:extLst>
          </p:cNvPr>
          <p:cNvSpPr txBox="1"/>
          <p:nvPr/>
        </p:nvSpPr>
        <p:spPr>
          <a:xfrm>
            <a:off x="5775464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6D7B1B-CCAE-4694-C537-C65B13D30233}"/>
              </a:ext>
            </a:extLst>
          </p:cNvPr>
          <p:cNvSpPr/>
          <p:nvPr/>
        </p:nvSpPr>
        <p:spPr>
          <a:xfrm>
            <a:off x="6744150" y="671743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42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C8C28A-729C-82AF-9D85-A7D4CC246E13}"/>
              </a:ext>
            </a:extLst>
          </p:cNvPr>
          <p:cNvSpPr/>
          <p:nvPr/>
        </p:nvSpPr>
        <p:spPr>
          <a:xfrm>
            <a:off x="641985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41k</a:t>
            </a:r>
            <a:endParaRPr lang="zh-TW" altLang="en-US" dirty="0"/>
          </a:p>
        </p:txBody>
      </p:sp>
      <p:sp>
        <p:nvSpPr>
          <p:cNvPr id="72" name="Google Shape;102;p14">
            <a:extLst>
              <a:ext uri="{FF2B5EF4-FFF2-40B4-BE49-F238E27FC236}">
                <a16:creationId xmlns:a16="http://schemas.microsoft.com/office/drawing/2014/main" id="{FAC4A72D-9641-C8C0-4ED8-E6EE2197A13E}"/>
              </a:ext>
            </a:extLst>
          </p:cNvPr>
          <p:cNvSpPr txBox="1"/>
          <p:nvPr/>
        </p:nvSpPr>
        <p:spPr>
          <a:xfrm>
            <a:off x="6840926" y="3922443"/>
            <a:ext cx="43327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持續往後增長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4256CF-0C84-ED09-8813-B36642505BE7}"/>
              </a:ext>
            </a:extLst>
          </p:cNvPr>
          <p:cNvSpPr/>
          <p:nvPr/>
        </p:nvSpPr>
        <p:spPr>
          <a:xfrm>
            <a:off x="5775465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90777CA-E24D-E8C3-9594-6A38F22683B1}"/>
              </a:ext>
            </a:extLst>
          </p:cNvPr>
          <p:cNvSpPr/>
          <p:nvPr/>
        </p:nvSpPr>
        <p:spPr>
          <a:xfrm>
            <a:off x="6156811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B172E9-091A-5EF6-9FFB-C4280D8C7182}"/>
              </a:ext>
            </a:extLst>
          </p:cNvPr>
          <p:cNvSpPr/>
          <p:nvPr/>
        </p:nvSpPr>
        <p:spPr>
          <a:xfrm>
            <a:off x="6538157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6081180-9D09-DA8C-62AF-868600C00749}"/>
              </a:ext>
            </a:extLst>
          </p:cNvPr>
          <p:cNvSpPr/>
          <p:nvPr/>
        </p:nvSpPr>
        <p:spPr>
          <a:xfrm>
            <a:off x="6919503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03F8F39-0D36-13F6-DFDB-D9B75682BA03}"/>
              </a:ext>
            </a:extLst>
          </p:cNvPr>
          <p:cNvSpPr/>
          <p:nvPr/>
        </p:nvSpPr>
        <p:spPr>
          <a:xfrm>
            <a:off x="7300849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CB44576-FCF2-5F63-0BEC-72CCF2F56D80}"/>
              </a:ext>
            </a:extLst>
          </p:cNvPr>
          <p:cNvSpPr/>
          <p:nvPr/>
        </p:nvSpPr>
        <p:spPr>
          <a:xfrm>
            <a:off x="7682195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A025564-9A35-4842-6FAD-3F251D4C1D94}"/>
              </a:ext>
            </a:extLst>
          </p:cNvPr>
          <p:cNvSpPr/>
          <p:nvPr/>
        </p:nvSpPr>
        <p:spPr>
          <a:xfrm>
            <a:off x="8063541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6854AC-A598-26CF-3948-9BC4C435A5E2}"/>
              </a:ext>
            </a:extLst>
          </p:cNvPr>
          <p:cNvSpPr/>
          <p:nvPr/>
        </p:nvSpPr>
        <p:spPr>
          <a:xfrm>
            <a:off x="8444887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686C76-47D4-EC4C-7DB2-917D592B6BE5}"/>
              </a:ext>
            </a:extLst>
          </p:cNvPr>
          <p:cNvSpPr/>
          <p:nvPr/>
        </p:nvSpPr>
        <p:spPr>
          <a:xfrm>
            <a:off x="8826233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478EEB9-488F-C8E5-EAFB-36F1C0CAADF3}"/>
              </a:ext>
            </a:extLst>
          </p:cNvPr>
          <p:cNvSpPr/>
          <p:nvPr/>
        </p:nvSpPr>
        <p:spPr>
          <a:xfrm>
            <a:off x="11127431" y="379610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8FF3B08-3E7F-AC24-F272-548E98026446}"/>
              </a:ext>
            </a:extLst>
          </p:cNvPr>
          <p:cNvSpPr/>
          <p:nvPr/>
        </p:nvSpPr>
        <p:spPr>
          <a:xfrm>
            <a:off x="5775464" y="3810000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41k</a:t>
            </a:r>
          </a:p>
          <a:p>
            <a:pPr algn="ctr"/>
            <a:r>
              <a:rPr lang="en-US" altLang="zh-TW" dirty="0"/>
              <a:t>41v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106611-0C03-843F-E440-5F2206759379}"/>
              </a:ext>
            </a:extLst>
          </p:cNvPr>
          <p:cNvSpPr/>
          <p:nvPr/>
        </p:nvSpPr>
        <p:spPr>
          <a:xfrm>
            <a:off x="1027832" y="4117261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42k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247775-D1D7-4690-C0D0-6C58D39C2755}"/>
              </a:ext>
            </a:extLst>
          </p:cNvPr>
          <p:cNvSpPr/>
          <p:nvPr/>
        </p:nvSpPr>
        <p:spPr>
          <a:xfrm>
            <a:off x="6154303" y="3814921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42k</a:t>
            </a:r>
          </a:p>
          <a:p>
            <a:pPr algn="ctr"/>
            <a:r>
              <a:rPr lang="en-US" altLang="zh-TW" dirty="0"/>
              <a:t>42v</a:t>
            </a:r>
            <a:endParaRPr lang="zh-TW" altLang="en-US" dirty="0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B8E24F88-2403-DBA5-3A34-4726FC6AA5EF}"/>
              </a:ext>
            </a:extLst>
          </p:cNvPr>
          <p:cNvGrpSpPr/>
          <p:nvPr/>
        </p:nvGrpSpPr>
        <p:grpSpPr>
          <a:xfrm>
            <a:off x="646487" y="4491253"/>
            <a:ext cx="3432114" cy="382818"/>
            <a:chOff x="646487" y="4491253"/>
            <a:chExt cx="3432114" cy="382818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62306CB-8856-46B0-E6D1-87DBA19BC30D}"/>
                </a:ext>
              </a:extLst>
            </p:cNvPr>
            <p:cNvSpPr/>
            <p:nvPr/>
          </p:nvSpPr>
          <p:spPr>
            <a:xfrm>
              <a:off x="646487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0</a:t>
              </a:r>
              <a:endParaRPr lang="zh-TW" altLang="en-US" sz="10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7F66A89-E376-AACC-B3C2-8AD8C490057A}"/>
                </a:ext>
              </a:extLst>
            </p:cNvPr>
            <p:cNvSpPr/>
            <p:nvPr/>
          </p:nvSpPr>
          <p:spPr>
            <a:xfrm>
              <a:off x="1027833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1</a:t>
              </a:r>
              <a:endParaRPr lang="zh-TW" altLang="en-US" sz="1000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312FB4F-7122-FCA7-19D2-9CA7294B144D}"/>
                </a:ext>
              </a:extLst>
            </p:cNvPr>
            <p:cNvSpPr/>
            <p:nvPr/>
          </p:nvSpPr>
          <p:spPr>
            <a:xfrm>
              <a:off x="1409179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2</a:t>
              </a:r>
              <a:endParaRPr lang="zh-TW" altLang="en-US" sz="1000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40826FD-B8CE-895F-690A-BE20E746F8DB}"/>
                </a:ext>
              </a:extLst>
            </p:cNvPr>
            <p:cNvSpPr/>
            <p:nvPr/>
          </p:nvSpPr>
          <p:spPr>
            <a:xfrm>
              <a:off x="1790525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3</a:t>
              </a:r>
              <a:endParaRPr lang="zh-TW" altLang="en-US" sz="1000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A66DDFE-4978-FF38-D264-A2E854D429E6}"/>
                </a:ext>
              </a:extLst>
            </p:cNvPr>
            <p:cNvSpPr/>
            <p:nvPr/>
          </p:nvSpPr>
          <p:spPr>
            <a:xfrm>
              <a:off x="2171871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4</a:t>
              </a:r>
              <a:endParaRPr lang="zh-TW" altLang="en-US" sz="100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48562ED-7427-D92B-018C-8F4C501B6C1D}"/>
                </a:ext>
              </a:extLst>
            </p:cNvPr>
            <p:cNvSpPr/>
            <p:nvPr/>
          </p:nvSpPr>
          <p:spPr>
            <a:xfrm>
              <a:off x="2553217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5</a:t>
              </a:r>
              <a:endParaRPr lang="zh-TW" altLang="en-US" sz="1000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C286844-288E-777E-3730-71591C44E723}"/>
                </a:ext>
              </a:extLst>
            </p:cNvPr>
            <p:cNvSpPr/>
            <p:nvPr/>
          </p:nvSpPr>
          <p:spPr>
            <a:xfrm>
              <a:off x="2934563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6</a:t>
              </a:r>
              <a:endParaRPr lang="zh-TW" altLang="en-US" sz="1000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F0638CA-09AE-51AE-011C-86DF4498011E}"/>
                </a:ext>
              </a:extLst>
            </p:cNvPr>
            <p:cNvSpPr/>
            <p:nvPr/>
          </p:nvSpPr>
          <p:spPr>
            <a:xfrm>
              <a:off x="3315909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7</a:t>
              </a:r>
              <a:endParaRPr lang="zh-TW" altLang="en-US" sz="1000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81DFAB7-77CB-BC5F-48D0-E9B23369C788}"/>
                </a:ext>
              </a:extLst>
            </p:cNvPr>
            <p:cNvSpPr/>
            <p:nvPr/>
          </p:nvSpPr>
          <p:spPr>
            <a:xfrm>
              <a:off x="3697255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8</a:t>
              </a:r>
              <a:endParaRPr lang="zh-TW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7906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393 L 0.20794 0.11389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73 0.11296 L 0.36888 0.32615 " pathEditMode="relative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1447800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1447800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2375841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2375840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237702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2376350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2833181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2016229"/>
            <a:ext cx="786337" cy="359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2016229"/>
            <a:ext cx="785626" cy="35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2033773"/>
            <a:ext cx="1233315" cy="34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2134310"/>
            <a:ext cx="1" cy="242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2033773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Hashed B-Tree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35453B7-2511-D889-02BE-44AFEF8678B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46487" y="3176437"/>
            <a:ext cx="9231256" cy="898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7CBDD9-CA2D-FBAE-0715-51D1FAEA804C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1207742" y="3176437"/>
            <a:ext cx="636364" cy="557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C8A6771-A2BE-6377-98E4-F38AA4BA7BC1}"/>
              </a:ext>
            </a:extLst>
          </p:cNvPr>
          <p:cNvSpPr/>
          <p:nvPr/>
        </p:nvSpPr>
        <p:spPr>
          <a:xfrm>
            <a:off x="646487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64F746-07D1-EDF9-D21F-AB678E00AEF4}"/>
              </a:ext>
            </a:extLst>
          </p:cNvPr>
          <p:cNvSpPr/>
          <p:nvPr/>
        </p:nvSpPr>
        <p:spPr>
          <a:xfrm>
            <a:off x="1027833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23C0B5F-5D49-B030-384D-C0F91DDCC2F7}"/>
              </a:ext>
            </a:extLst>
          </p:cNvPr>
          <p:cNvSpPr/>
          <p:nvPr/>
        </p:nvSpPr>
        <p:spPr>
          <a:xfrm>
            <a:off x="1409179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3FE79A-CDBA-2E6C-672C-0DFFFDCC2AAA}"/>
              </a:ext>
            </a:extLst>
          </p:cNvPr>
          <p:cNvSpPr/>
          <p:nvPr/>
        </p:nvSpPr>
        <p:spPr>
          <a:xfrm>
            <a:off x="1790525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F6A272-7C93-03E9-28DE-6EFC06E5FA5B}"/>
              </a:ext>
            </a:extLst>
          </p:cNvPr>
          <p:cNvSpPr/>
          <p:nvPr/>
        </p:nvSpPr>
        <p:spPr>
          <a:xfrm>
            <a:off x="2171871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62D534-E2B4-6C92-877B-03097707807C}"/>
              </a:ext>
            </a:extLst>
          </p:cNvPr>
          <p:cNvSpPr/>
          <p:nvPr/>
        </p:nvSpPr>
        <p:spPr>
          <a:xfrm>
            <a:off x="2553217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36E18C-1726-9EFE-364D-6C437B47F6EB}"/>
              </a:ext>
            </a:extLst>
          </p:cNvPr>
          <p:cNvSpPr/>
          <p:nvPr/>
        </p:nvSpPr>
        <p:spPr>
          <a:xfrm>
            <a:off x="2934563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650A2A-C7BC-8E33-0187-3B7808C96C37}"/>
              </a:ext>
            </a:extLst>
          </p:cNvPr>
          <p:cNvSpPr/>
          <p:nvPr/>
        </p:nvSpPr>
        <p:spPr>
          <a:xfrm>
            <a:off x="3315909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A00195-3458-76CE-DCD6-0D2C1ED4A410}"/>
              </a:ext>
            </a:extLst>
          </p:cNvPr>
          <p:cNvSpPr/>
          <p:nvPr/>
        </p:nvSpPr>
        <p:spPr>
          <a:xfrm>
            <a:off x="3697255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2" name="Google Shape;102;p14">
            <a:extLst>
              <a:ext uri="{FF2B5EF4-FFF2-40B4-BE49-F238E27FC236}">
                <a16:creationId xmlns:a16="http://schemas.microsoft.com/office/drawing/2014/main" id="{B8BB8FA2-F440-8583-A4C7-C466FA51880C}"/>
              </a:ext>
            </a:extLst>
          </p:cNvPr>
          <p:cNvSpPr txBox="1"/>
          <p:nvPr/>
        </p:nvSpPr>
        <p:spPr>
          <a:xfrm>
            <a:off x="646487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8B0B27-25D3-2C7B-6CBF-9DB14DDDD5E8}"/>
              </a:ext>
            </a:extLst>
          </p:cNvPr>
          <p:cNvSpPr/>
          <p:nvPr/>
        </p:nvSpPr>
        <p:spPr>
          <a:xfrm>
            <a:off x="4586141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30k</a:t>
            </a:r>
          </a:p>
          <a:p>
            <a:pPr algn="ctr"/>
            <a:r>
              <a:rPr lang="en-US" altLang="zh-TW" dirty="0"/>
              <a:t>30v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A8835-4F8B-CB9A-EAB8-44C65605957F}"/>
              </a:ext>
            </a:extLst>
          </p:cNvPr>
          <p:cNvSpPr/>
          <p:nvPr/>
        </p:nvSpPr>
        <p:spPr>
          <a:xfrm>
            <a:off x="4967487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40k</a:t>
            </a:r>
          </a:p>
          <a:p>
            <a:pPr algn="ctr"/>
            <a:r>
              <a:rPr lang="en-US" altLang="zh-TW" dirty="0"/>
              <a:t>40v</a:t>
            </a:r>
            <a:endParaRPr lang="zh-TW" altLang="en-US" dirty="0"/>
          </a:p>
        </p:txBody>
      </p:sp>
      <p:sp>
        <p:nvSpPr>
          <p:cNvPr id="47" name="Google Shape;102;p14">
            <a:extLst>
              <a:ext uri="{FF2B5EF4-FFF2-40B4-BE49-F238E27FC236}">
                <a16:creationId xmlns:a16="http://schemas.microsoft.com/office/drawing/2014/main" id="{42DCAEC0-4316-2A3B-3E91-08080EE6A5F6}"/>
              </a:ext>
            </a:extLst>
          </p:cNvPr>
          <p:cNvSpPr txBox="1"/>
          <p:nvPr/>
        </p:nvSpPr>
        <p:spPr>
          <a:xfrm>
            <a:off x="4309173" y="4603036"/>
            <a:ext cx="1219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" name="Google Shape;102;p14">
            <a:extLst>
              <a:ext uri="{FF2B5EF4-FFF2-40B4-BE49-F238E27FC236}">
                <a16:creationId xmlns:a16="http://schemas.microsoft.com/office/drawing/2014/main" id="{449CB803-0B1B-EA9A-89C6-116F37BA642C}"/>
              </a:ext>
            </a:extLst>
          </p:cNvPr>
          <p:cNvSpPr txBox="1"/>
          <p:nvPr/>
        </p:nvSpPr>
        <p:spPr>
          <a:xfrm>
            <a:off x="5775464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6D7B1B-CCAE-4694-C537-C65B13D30233}"/>
              </a:ext>
            </a:extLst>
          </p:cNvPr>
          <p:cNvSpPr/>
          <p:nvPr/>
        </p:nvSpPr>
        <p:spPr>
          <a:xfrm>
            <a:off x="6744150" y="671743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43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C8C28A-729C-82AF-9D85-A7D4CC246E13}"/>
              </a:ext>
            </a:extLst>
          </p:cNvPr>
          <p:cNvSpPr/>
          <p:nvPr/>
        </p:nvSpPr>
        <p:spPr>
          <a:xfrm>
            <a:off x="641985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41k</a:t>
            </a:r>
            <a:endParaRPr lang="zh-TW" altLang="en-US" dirty="0"/>
          </a:p>
        </p:txBody>
      </p:sp>
      <p:sp>
        <p:nvSpPr>
          <p:cNvPr id="72" name="Google Shape;102;p14">
            <a:extLst>
              <a:ext uri="{FF2B5EF4-FFF2-40B4-BE49-F238E27FC236}">
                <a16:creationId xmlns:a16="http://schemas.microsoft.com/office/drawing/2014/main" id="{FAC4A72D-9641-C8C0-4ED8-E6EE2197A13E}"/>
              </a:ext>
            </a:extLst>
          </p:cNvPr>
          <p:cNvSpPr txBox="1"/>
          <p:nvPr/>
        </p:nvSpPr>
        <p:spPr>
          <a:xfrm>
            <a:off x="6840926" y="3922443"/>
            <a:ext cx="43327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持續往後增長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4256CF-0C84-ED09-8813-B36642505BE7}"/>
              </a:ext>
            </a:extLst>
          </p:cNvPr>
          <p:cNvSpPr/>
          <p:nvPr/>
        </p:nvSpPr>
        <p:spPr>
          <a:xfrm>
            <a:off x="5775465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90777CA-E24D-E8C3-9594-6A38F22683B1}"/>
              </a:ext>
            </a:extLst>
          </p:cNvPr>
          <p:cNvSpPr/>
          <p:nvPr/>
        </p:nvSpPr>
        <p:spPr>
          <a:xfrm>
            <a:off x="6156811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B172E9-091A-5EF6-9FFB-C4280D8C7182}"/>
              </a:ext>
            </a:extLst>
          </p:cNvPr>
          <p:cNvSpPr/>
          <p:nvPr/>
        </p:nvSpPr>
        <p:spPr>
          <a:xfrm>
            <a:off x="6538157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6081180-9D09-DA8C-62AF-868600C00749}"/>
              </a:ext>
            </a:extLst>
          </p:cNvPr>
          <p:cNvSpPr/>
          <p:nvPr/>
        </p:nvSpPr>
        <p:spPr>
          <a:xfrm>
            <a:off x="6919503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03F8F39-0D36-13F6-DFDB-D9B75682BA03}"/>
              </a:ext>
            </a:extLst>
          </p:cNvPr>
          <p:cNvSpPr/>
          <p:nvPr/>
        </p:nvSpPr>
        <p:spPr>
          <a:xfrm>
            <a:off x="7300849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CB44576-FCF2-5F63-0BEC-72CCF2F56D80}"/>
              </a:ext>
            </a:extLst>
          </p:cNvPr>
          <p:cNvSpPr/>
          <p:nvPr/>
        </p:nvSpPr>
        <p:spPr>
          <a:xfrm>
            <a:off x="7682195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A025564-9A35-4842-6FAD-3F251D4C1D94}"/>
              </a:ext>
            </a:extLst>
          </p:cNvPr>
          <p:cNvSpPr/>
          <p:nvPr/>
        </p:nvSpPr>
        <p:spPr>
          <a:xfrm>
            <a:off x="8063541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6854AC-A598-26CF-3948-9BC4C435A5E2}"/>
              </a:ext>
            </a:extLst>
          </p:cNvPr>
          <p:cNvSpPr/>
          <p:nvPr/>
        </p:nvSpPr>
        <p:spPr>
          <a:xfrm>
            <a:off x="8444887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686C76-47D4-EC4C-7DB2-917D592B6BE5}"/>
              </a:ext>
            </a:extLst>
          </p:cNvPr>
          <p:cNvSpPr/>
          <p:nvPr/>
        </p:nvSpPr>
        <p:spPr>
          <a:xfrm>
            <a:off x="8826233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478EEB9-488F-C8E5-EAFB-36F1C0CAADF3}"/>
              </a:ext>
            </a:extLst>
          </p:cNvPr>
          <p:cNvSpPr/>
          <p:nvPr/>
        </p:nvSpPr>
        <p:spPr>
          <a:xfrm>
            <a:off x="11127431" y="379610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8FF3B08-3E7F-AC24-F272-548E98026446}"/>
              </a:ext>
            </a:extLst>
          </p:cNvPr>
          <p:cNvSpPr/>
          <p:nvPr/>
        </p:nvSpPr>
        <p:spPr>
          <a:xfrm>
            <a:off x="5775464" y="3810000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41k</a:t>
            </a:r>
          </a:p>
          <a:p>
            <a:pPr algn="ctr"/>
            <a:r>
              <a:rPr lang="en-US" altLang="zh-TW" dirty="0"/>
              <a:t>41v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106611-0C03-843F-E440-5F2206759379}"/>
              </a:ext>
            </a:extLst>
          </p:cNvPr>
          <p:cNvSpPr/>
          <p:nvPr/>
        </p:nvSpPr>
        <p:spPr>
          <a:xfrm>
            <a:off x="1027832" y="4117261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42k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247775-D1D7-4690-C0D0-6C58D39C2755}"/>
              </a:ext>
            </a:extLst>
          </p:cNvPr>
          <p:cNvSpPr/>
          <p:nvPr/>
        </p:nvSpPr>
        <p:spPr>
          <a:xfrm>
            <a:off x="6154303" y="3814921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42k</a:t>
            </a:r>
          </a:p>
          <a:p>
            <a:pPr algn="ctr"/>
            <a:r>
              <a:rPr lang="en-US" altLang="zh-TW" dirty="0"/>
              <a:t>42v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2EB54F-4E43-22E2-9F22-943F05A235B3}"/>
              </a:ext>
            </a:extLst>
          </p:cNvPr>
          <p:cNvSpPr/>
          <p:nvPr/>
        </p:nvSpPr>
        <p:spPr>
          <a:xfrm>
            <a:off x="1404677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43k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36BB21-B78F-E5C2-7192-68157FBB9F6C}"/>
              </a:ext>
            </a:extLst>
          </p:cNvPr>
          <p:cNvSpPr/>
          <p:nvPr/>
        </p:nvSpPr>
        <p:spPr>
          <a:xfrm>
            <a:off x="6542869" y="3814372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43k</a:t>
            </a:r>
          </a:p>
          <a:p>
            <a:pPr algn="ctr"/>
            <a:r>
              <a:rPr lang="en-US" altLang="zh-TW" dirty="0"/>
              <a:t>43v</a:t>
            </a:r>
            <a:endParaRPr lang="zh-TW" altLang="en-US" dirty="0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CC519BD5-1FF9-5E67-04D1-926B468F9C8B}"/>
              </a:ext>
            </a:extLst>
          </p:cNvPr>
          <p:cNvGrpSpPr/>
          <p:nvPr/>
        </p:nvGrpSpPr>
        <p:grpSpPr>
          <a:xfrm>
            <a:off x="646487" y="4491253"/>
            <a:ext cx="3432114" cy="382818"/>
            <a:chOff x="646487" y="4491253"/>
            <a:chExt cx="3432114" cy="382818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7F52184-7555-0D95-B27F-6B5F1E2EF09E}"/>
                </a:ext>
              </a:extLst>
            </p:cNvPr>
            <p:cNvSpPr/>
            <p:nvPr/>
          </p:nvSpPr>
          <p:spPr>
            <a:xfrm>
              <a:off x="646487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0</a:t>
              </a:r>
              <a:endParaRPr lang="zh-TW" altLang="en-US" sz="1000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184DEB7-45C6-6D81-D59F-3B8617F17269}"/>
                </a:ext>
              </a:extLst>
            </p:cNvPr>
            <p:cNvSpPr/>
            <p:nvPr/>
          </p:nvSpPr>
          <p:spPr>
            <a:xfrm>
              <a:off x="1027833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1</a:t>
              </a:r>
              <a:endParaRPr lang="zh-TW" altLang="en-US" sz="1000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47989E3-B283-E057-53F7-E14F651CF733}"/>
                </a:ext>
              </a:extLst>
            </p:cNvPr>
            <p:cNvSpPr/>
            <p:nvPr/>
          </p:nvSpPr>
          <p:spPr>
            <a:xfrm>
              <a:off x="1409179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2</a:t>
              </a:r>
              <a:endParaRPr lang="zh-TW" altLang="en-US" sz="1000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8FF731C-4B22-E165-C578-F2FD411FF16F}"/>
                </a:ext>
              </a:extLst>
            </p:cNvPr>
            <p:cNvSpPr/>
            <p:nvPr/>
          </p:nvSpPr>
          <p:spPr>
            <a:xfrm>
              <a:off x="1790525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3</a:t>
              </a:r>
              <a:endParaRPr lang="zh-TW" altLang="en-US" sz="1000" dirty="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362F9C3-F3AD-7D60-A415-3D60E0CD9E98}"/>
                </a:ext>
              </a:extLst>
            </p:cNvPr>
            <p:cNvSpPr/>
            <p:nvPr/>
          </p:nvSpPr>
          <p:spPr>
            <a:xfrm>
              <a:off x="2171871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4</a:t>
              </a:r>
              <a:endParaRPr lang="zh-TW" altLang="en-US" sz="1000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1ADC761-40FA-7B3C-C915-4204AE65A689}"/>
                </a:ext>
              </a:extLst>
            </p:cNvPr>
            <p:cNvSpPr/>
            <p:nvPr/>
          </p:nvSpPr>
          <p:spPr>
            <a:xfrm>
              <a:off x="2553217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5</a:t>
              </a:r>
              <a:endParaRPr lang="zh-TW" altLang="en-US" sz="1000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45BDB5D-8884-665D-2F1D-3C496F9A1D8B}"/>
                </a:ext>
              </a:extLst>
            </p:cNvPr>
            <p:cNvSpPr/>
            <p:nvPr/>
          </p:nvSpPr>
          <p:spPr>
            <a:xfrm>
              <a:off x="2934563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6</a:t>
              </a:r>
              <a:endParaRPr lang="zh-TW" altLang="en-US" sz="1000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66805A8-F27E-0F9A-8629-F5FC46EE4861}"/>
                </a:ext>
              </a:extLst>
            </p:cNvPr>
            <p:cNvSpPr/>
            <p:nvPr/>
          </p:nvSpPr>
          <p:spPr>
            <a:xfrm>
              <a:off x="3315909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7</a:t>
              </a:r>
              <a:endParaRPr lang="zh-TW" altLang="en-US" sz="1000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CC81824-148A-50F8-5C24-8F570DEF47F1}"/>
                </a:ext>
              </a:extLst>
            </p:cNvPr>
            <p:cNvSpPr/>
            <p:nvPr/>
          </p:nvSpPr>
          <p:spPr>
            <a:xfrm>
              <a:off x="3697255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8</a:t>
              </a:r>
              <a:endParaRPr lang="zh-TW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52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393 L 0.20794 0.11389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73 0.11296 L 0.36888 0.32615 " pathEditMode="relative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8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1447800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1447800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2375841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2375840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237702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2376350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2833181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2016229"/>
            <a:ext cx="786337" cy="359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2016229"/>
            <a:ext cx="785626" cy="35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2033773"/>
            <a:ext cx="1233315" cy="34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2134310"/>
            <a:ext cx="1" cy="242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2033773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Hashed B-Tree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35453B7-2511-D889-02BE-44AFEF8678B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46487" y="3176437"/>
            <a:ext cx="9231256" cy="898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7CBDD9-CA2D-FBAE-0715-51D1FAEA804C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1207742" y="3176437"/>
            <a:ext cx="636364" cy="557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C8A6771-A2BE-6377-98E4-F38AA4BA7BC1}"/>
              </a:ext>
            </a:extLst>
          </p:cNvPr>
          <p:cNvSpPr/>
          <p:nvPr/>
        </p:nvSpPr>
        <p:spPr>
          <a:xfrm>
            <a:off x="646487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64F746-07D1-EDF9-D21F-AB678E00AEF4}"/>
              </a:ext>
            </a:extLst>
          </p:cNvPr>
          <p:cNvSpPr/>
          <p:nvPr/>
        </p:nvSpPr>
        <p:spPr>
          <a:xfrm>
            <a:off x="1027833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23C0B5F-5D49-B030-384D-C0F91DDCC2F7}"/>
              </a:ext>
            </a:extLst>
          </p:cNvPr>
          <p:cNvSpPr/>
          <p:nvPr/>
        </p:nvSpPr>
        <p:spPr>
          <a:xfrm>
            <a:off x="1409179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3FE79A-CDBA-2E6C-672C-0DFFFDCC2AAA}"/>
              </a:ext>
            </a:extLst>
          </p:cNvPr>
          <p:cNvSpPr/>
          <p:nvPr/>
        </p:nvSpPr>
        <p:spPr>
          <a:xfrm>
            <a:off x="1790525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F6A272-7C93-03E9-28DE-6EFC06E5FA5B}"/>
              </a:ext>
            </a:extLst>
          </p:cNvPr>
          <p:cNvSpPr/>
          <p:nvPr/>
        </p:nvSpPr>
        <p:spPr>
          <a:xfrm>
            <a:off x="2171871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62D534-E2B4-6C92-877B-03097707807C}"/>
              </a:ext>
            </a:extLst>
          </p:cNvPr>
          <p:cNvSpPr/>
          <p:nvPr/>
        </p:nvSpPr>
        <p:spPr>
          <a:xfrm>
            <a:off x="2553217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36E18C-1726-9EFE-364D-6C437B47F6EB}"/>
              </a:ext>
            </a:extLst>
          </p:cNvPr>
          <p:cNvSpPr/>
          <p:nvPr/>
        </p:nvSpPr>
        <p:spPr>
          <a:xfrm>
            <a:off x="2934563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650A2A-C7BC-8E33-0187-3B7808C96C37}"/>
              </a:ext>
            </a:extLst>
          </p:cNvPr>
          <p:cNvSpPr/>
          <p:nvPr/>
        </p:nvSpPr>
        <p:spPr>
          <a:xfrm>
            <a:off x="3315909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A00195-3458-76CE-DCD6-0D2C1ED4A410}"/>
              </a:ext>
            </a:extLst>
          </p:cNvPr>
          <p:cNvSpPr/>
          <p:nvPr/>
        </p:nvSpPr>
        <p:spPr>
          <a:xfrm>
            <a:off x="3697255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2" name="Google Shape;102;p14">
            <a:extLst>
              <a:ext uri="{FF2B5EF4-FFF2-40B4-BE49-F238E27FC236}">
                <a16:creationId xmlns:a16="http://schemas.microsoft.com/office/drawing/2014/main" id="{B8BB8FA2-F440-8583-A4C7-C466FA51880C}"/>
              </a:ext>
            </a:extLst>
          </p:cNvPr>
          <p:cNvSpPr txBox="1"/>
          <p:nvPr/>
        </p:nvSpPr>
        <p:spPr>
          <a:xfrm>
            <a:off x="646487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8B0B27-25D3-2C7B-6CBF-9DB14DDDD5E8}"/>
              </a:ext>
            </a:extLst>
          </p:cNvPr>
          <p:cNvSpPr/>
          <p:nvPr/>
        </p:nvSpPr>
        <p:spPr>
          <a:xfrm>
            <a:off x="4586141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30k</a:t>
            </a:r>
          </a:p>
          <a:p>
            <a:pPr algn="ctr"/>
            <a:r>
              <a:rPr lang="en-US" altLang="zh-TW" dirty="0"/>
              <a:t>30v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A8835-4F8B-CB9A-EAB8-44C65605957F}"/>
              </a:ext>
            </a:extLst>
          </p:cNvPr>
          <p:cNvSpPr/>
          <p:nvPr/>
        </p:nvSpPr>
        <p:spPr>
          <a:xfrm>
            <a:off x="4967487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40k</a:t>
            </a:r>
          </a:p>
          <a:p>
            <a:pPr algn="ctr"/>
            <a:r>
              <a:rPr lang="en-US" altLang="zh-TW" dirty="0"/>
              <a:t>40v</a:t>
            </a:r>
            <a:endParaRPr lang="zh-TW" altLang="en-US" dirty="0"/>
          </a:p>
        </p:txBody>
      </p:sp>
      <p:sp>
        <p:nvSpPr>
          <p:cNvPr id="47" name="Google Shape;102;p14">
            <a:extLst>
              <a:ext uri="{FF2B5EF4-FFF2-40B4-BE49-F238E27FC236}">
                <a16:creationId xmlns:a16="http://schemas.microsoft.com/office/drawing/2014/main" id="{42DCAEC0-4316-2A3B-3E91-08080EE6A5F6}"/>
              </a:ext>
            </a:extLst>
          </p:cNvPr>
          <p:cNvSpPr txBox="1"/>
          <p:nvPr/>
        </p:nvSpPr>
        <p:spPr>
          <a:xfrm>
            <a:off x="4309173" y="4603036"/>
            <a:ext cx="1219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" name="Google Shape;102;p14">
            <a:extLst>
              <a:ext uri="{FF2B5EF4-FFF2-40B4-BE49-F238E27FC236}">
                <a16:creationId xmlns:a16="http://schemas.microsoft.com/office/drawing/2014/main" id="{449CB803-0B1B-EA9A-89C6-116F37BA642C}"/>
              </a:ext>
            </a:extLst>
          </p:cNvPr>
          <p:cNvSpPr txBox="1"/>
          <p:nvPr/>
        </p:nvSpPr>
        <p:spPr>
          <a:xfrm>
            <a:off x="5775464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C8C28A-729C-82AF-9D85-A7D4CC246E13}"/>
              </a:ext>
            </a:extLst>
          </p:cNvPr>
          <p:cNvSpPr/>
          <p:nvPr/>
        </p:nvSpPr>
        <p:spPr>
          <a:xfrm>
            <a:off x="641985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41k</a:t>
            </a:r>
            <a:endParaRPr lang="zh-TW" altLang="en-US" dirty="0"/>
          </a:p>
        </p:txBody>
      </p:sp>
      <p:sp>
        <p:nvSpPr>
          <p:cNvPr id="72" name="Google Shape;102;p14">
            <a:extLst>
              <a:ext uri="{FF2B5EF4-FFF2-40B4-BE49-F238E27FC236}">
                <a16:creationId xmlns:a16="http://schemas.microsoft.com/office/drawing/2014/main" id="{FAC4A72D-9641-C8C0-4ED8-E6EE2197A13E}"/>
              </a:ext>
            </a:extLst>
          </p:cNvPr>
          <p:cNvSpPr txBox="1"/>
          <p:nvPr/>
        </p:nvSpPr>
        <p:spPr>
          <a:xfrm>
            <a:off x="6840926" y="3922443"/>
            <a:ext cx="43327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持續往後增長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4256CF-0C84-ED09-8813-B36642505BE7}"/>
              </a:ext>
            </a:extLst>
          </p:cNvPr>
          <p:cNvSpPr/>
          <p:nvPr/>
        </p:nvSpPr>
        <p:spPr>
          <a:xfrm>
            <a:off x="5775465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90777CA-E24D-E8C3-9594-6A38F22683B1}"/>
              </a:ext>
            </a:extLst>
          </p:cNvPr>
          <p:cNvSpPr/>
          <p:nvPr/>
        </p:nvSpPr>
        <p:spPr>
          <a:xfrm>
            <a:off x="6156811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B172E9-091A-5EF6-9FFB-C4280D8C7182}"/>
              </a:ext>
            </a:extLst>
          </p:cNvPr>
          <p:cNvSpPr/>
          <p:nvPr/>
        </p:nvSpPr>
        <p:spPr>
          <a:xfrm>
            <a:off x="6538157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6081180-9D09-DA8C-62AF-868600C00749}"/>
              </a:ext>
            </a:extLst>
          </p:cNvPr>
          <p:cNvSpPr/>
          <p:nvPr/>
        </p:nvSpPr>
        <p:spPr>
          <a:xfrm>
            <a:off x="6919503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03F8F39-0D36-13F6-DFDB-D9B75682BA03}"/>
              </a:ext>
            </a:extLst>
          </p:cNvPr>
          <p:cNvSpPr/>
          <p:nvPr/>
        </p:nvSpPr>
        <p:spPr>
          <a:xfrm>
            <a:off x="7300849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CB44576-FCF2-5F63-0BEC-72CCF2F56D80}"/>
              </a:ext>
            </a:extLst>
          </p:cNvPr>
          <p:cNvSpPr/>
          <p:nvPr/>
        </p:nvSpPr>
        <p:spPr>
          <a:xfrm>
            <a:off x="7682195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A025564-9A35-4842-6FAD-3F251D4C1D94}"/>
              </a:ext>
            </a:extLst>
          </p:cNvPr>
          <p:cNvSpPr/>
          <p:nvPr/>
        </p:nvSpPr>
        <p:spPr>
          <a:xfrm>
            <a:off x="8063541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6854AC-A598-26CF-3948-9BC4C435A5E2}"/>
              </a:ext>
            </a:extLst>
          </p:cNvPr>
          <p:cNvSpPr/>
          <p:nvPr/>
        </p:nvSpPr>
        <p:spPr>
          <a:xfrm>
            <a:off x="8444887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686C76-47D4-EC4C-7DB2-917D592B6BE5}"/>
              </a:ext>
            </a:extLst>
          </p:cNvPr>
          <p:cNvSpPr/>
          <p:nvPr/>
        </p:nvSpPr>
        <p:spPr>
          <a:xfrm>
            <a:off x="8826233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478EEB9-488F-C8E5-EAFB-36F1C0CAADF3}"/>
              </a:ext>
            </a:extLst>
          </p:cNvPr>
          <p:cNvSpPr/>
          <p:nvPr/>
        </p:nvSpPr>
        <p:spPr>
          <a:xfrm>
            <a:off x="11127431" y="379610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8FF3B08-3E7F-AC24-F272-548E98026446}"/>
              </a:ext>
            </a:extLst>
          </p:cNvPr>
          <p:cNvSpPr/>
          <p:nvPr/>
        </p:nvSpPr>
        <p:spPr>
          <a:xfrm>
            <a:off x="5775464" y="3810000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41k</a:t>
            </a:r>
          </a:p>
          <a:p>
            <a:pPr algn="ctr"/>
            <a:r>
              <a:rPr lang="en-US" altLang="zh-TW" dirty="0"/>
              <a:t>41v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106611-0C03-843F-E440-5F2206759379}"/>
              </a:ext>
            </a:extLst>
          </p:cNvPr>
          <p:cNvSpPr/>
          <p:nvPr/>
        </p:nvSpPr>
        <p:spPr>
          <a:xfrm>
            <a:off x="1027832" y="4117261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42k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247775-D1D7-4690-C0D0-6C58D39C2755}"/>
              </a:ext>
            </a:extLst>
          </p:cNvPr>
          <p:cNvSpPr/>
          <p:nvPr/>
        </p:nvSpPr>
        <p:spPr>
          <a:xfrm>
            <a:off x="6154303" y="3814921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42k</a:t>
            </a:r>
          </a:p>
          <a:p>
            <a:pPr algn="ctr"/>
            <a:r>
              <a:rPr lang="en-US" altLang="zh-TW" dirty="0"/>
              <a:t>42v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2EB54F-4E43-22E2-9F22-943F05A235B3}"/>
              </a:ext>
            </a:extLst>
          </p:cNvPr>
          <p:cNvSpPr/>
          <p:nvPr/>
        </p:nvSpPr>
        <p:spPr>
          <a:xfrm>
            <a:off x="1404677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43k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36BB21-B78F-E5C2-7192-68157FBB9F6C}"/>
              </a:ext>
            </a:extLst>
          </p:cNvPr>
          <p:cNvSpPr/>
          <p:nvPr/>
        </p:nvSpPr>
        <p:spPr>
          <a:xfrm>
            <a:off x="6542869" y="3814372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43k</a:t>
            </a:r>
          </a:p>
          <a:p>
            <a:pPr algn="ctr"/>
            <a:r>
              <a:rPr lang="en-US" altLang="zh-TW" dirty="0"/>
              <a:t>43v</a:t>
            </a:r>
            <a:endParaRPr lang="zh-TW" altLang="en-US" dirty="0"/>
          </a:p>
        </p:txBody>
      </p:sp>
      <p:sp>
        <p:nvSpPr>
          <p:cNvPr id="18" name="Google Shape;102;p14">
            <a:extLst>
              <a:ext uri="{FF2B5EF4-FFF2-40B4-BE49-F238E27FC236}">
                <a16:creationId xmlns:a16="http://schemas.microsoft.com/office/drawing/2014/main" id="{FC6E7A69-EDDC-BA68-8968-F811611C0781}"/>
              </a:ext>
            </a:extLst>
          </p:cNvPr>
          <p:cNvSpPr txBox="1"/>
          <p:nvPr/>
        </p:nvSpPr>
        <p:spPr>
          <a:xfrm>
            <a:off x="347891" y="5680247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並且有提到他是使用修改過的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開放循址法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避免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衝突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4" name="Google Shape;102;p14">
            <a:extLst>
              <a:ext uri="{FF2B5EF4-FFF2-40B4-BE49-F238E27FC236}">
                <a16:creationId xmlns:a16="http://schemas.microsoft.com/office/drawing/2014/main" id="{461277BC-63BD-F446-9299-8CEE34802C71}"/>
              </a:ext>
            </a:extLst>
          </p:cNvPr>
          <p:cNvSpPr txBox="1"/>
          <p:nvPr/>
        </p:nvSpPr>
        <p:spPr>
          <a:xfrm>
            <a:off x="397032" y="5111733"/>
            <a:ext cx="43123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 Function = mod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數運算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2B47495F-35C0-C3AF-D79E-9BFDEE8EFD14}"/>
              </a:ext>
            </a:extLst>
          </p:cNvPr>
          <p:cNvGrpSpPr/>
          <p:nvPr/>
        </p:nvGrpSpPr>
        <p:grpSpPr>
          <a:xfrm>
            <a:off x="646487" y="4491253"/>
            <a:ext cx="3432114" cy="382818"/>
            <a:chOff x="646487" y="4491253"/>
            <a:chExt cx="3432114" cy="38281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0BA764D-5DB4-7D76-A9F0-62C4F882149D}"/>
                </a:ext>
              </a:extLst>
            </p:cNvPr>
            <p:cNvSpPr/>
            <p:nvPr/>
          </p:nvSpPr>
          <p:spPr>
            <a:xfrm>
              <a:off x="646487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0</a:t>
              </a:r>
              <a:endParaRPr lang="zh-TW" altLang="en-US" sz="1000" dirty="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0E3DD6F-C04A-0CC4-B292-7B38F0447565}"/>
                </a:ext>
              </a:extLst>
            </p:cNvPr>
            <p:cNvSpPr/>
            <p:nvPr/>
          </p:nvSpPr>
          <p:spPr>
            <a:xfrm>
              <a:off x="1027833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1</a:t>
              </a:r>
              <a:endParaRPr lang="zh-TW" altLang="en-US" sz="1000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F951382-B3BB-7C62-B647-C905C7293B5A}"/>
                </a:ext>
              </a:extLst>
            </p:cNvPr>
            <p:cNvSpPr/>
            <p:nvPr/>
          </p:nvSpPr>
          <p:spPr>
            <a:xfrm>
              <a:off x="1409179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2</a:t>
              </a:r>
              <a:endParaRPr lang="zh-TW" altLang="en-US" sz="1000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92D6798-E752-7F4F-EDFF-027E92D18B2A}"/>
                </a:ext>
              </a:extLst>
            </p:cNvPr>
            <p:cNvSpPr/>
            <p:nvPr/>
          </p:nvSpPr>
          <p:spPr>
            <a:xfrm>
              <a:off x="1790525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3</a:t>
              </a:r>
              <a:endParaRPr lang="zh-TW" altLang="en-US" sz="1000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70682FB-9E3F-C18E-A78F-BE41F06C027C}"/>
                </a:ext>
              </a:extLst>
            </p:cNvPr>
            <p:cNvSpPr/>
            <p:nvPr/>
          </p:nvSpPr>
          <p:spPr>
            <a:xfrm>
              <a:off x="2171871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4</a:t>
              </a:r>
              <a:endParaRPr lang="zh-TW" altLang="en-US" sz="1000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5AE0A15-1D70-C9AA-44F5-6C73FC4B08A4}"/>
                </a:ext>
              </a:extLst>
            </p:cNvPr>
            <p:cNvSpPr/>
            <p:nvPr/>
          </p:nvSpPr>
          <p:spPr>
            <a:xfrm>
              <a:off x="2553217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5</a:t>
              </a:r>
              <a:endParaRPr lang="zh-TW" altLang="en-US" sz="1000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9EF0679-58A0-FF98-1251-819085A65E4D}"/>
                </a:ext>
              </a:extLst>
            </p:cNvPr>
            <p:cNvSpPr/>
            <p:nvPr/>
          </p:nvSpPr>
          <p:spPr>
            <a:xfrm>
              <a:off x="2934563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6</a:t>
              </a:r>
              <a:endParaRPr lang="zh-TW" altLang="en-US" sz="1000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DCF535E-04E9-FD87-BF17-628EEA950418}"/>
                </a:ext>
              </a:extLst>
            </p:cNvPr>
            <p:cNvSpPr/>
            <p:nvPr/>
          </p:nvSpPr>
          <p:spPr>
            <a:xfrm>
              <a:off x="3315909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7</a:t>
              </a:r>
              <a:endParaRPr lang="zh-TW" altLang="en-US" sz="10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1524724-7C67-213A-A3E1-0A96DA781B42}"/>
                </a:ext>
              </a:extLst>
            </p:cNvPr>
            <p:cNvSpPr/>
            <p:nvPr/>
          </p:nvSpPr>
          <p:spPr>
            <a:xfrm>
              <a:off x="3697255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8</a:t>
              </a:r>
              <a:endParaRPr lang="zh-TW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230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1447800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1447800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2375841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2375840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237702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2376350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2833181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2016229"/>
            <a:ext cx="786337" cy="359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2016229"/>
            <a:ext cx="785626" cy="35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2033773"/>
            <a:ext cx="1233315" cy="34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2134310"/>
            <a:ext cx="1" cy="242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2033773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Hashed B-Tree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35453B7-2511-D889-02BE-44AFEF8678B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46487" y="3176437"/>
            <a:ext cx="9231256" cy="898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7CBDD9-CA2D-FBAE-0715-51D1FAEA804C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1207742" y="3176437"/>
            <a:ext cx="636364" cy="557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C8A6771-A2BE-6377-98E4-F38AA4BA7BC1}"/>
              </a:ext>
            </a:extLst>
          </p:cNvPr>
          <p:cNvSpPr/>
          <p:nvPr/>
        </p:nvSpPr>
        <p:spPr>
          <a:xfrm>
            <a:off x="646487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64F746-07D1-EDF9-D21F-AB678E00AEF4}"/>
              </a:ext>
            </a:extLst>
          </p:cNvPr>
          <p:cNvSpPr/>
          <p:nvPr/>
        </p:nvSpPr>
        <p:spPr>
          <a:xfrm>
            <a:off x="1027833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23C0B5F-5D49-B030-384D-C0F91DDCC2F7}"/>
              </a:ext>
            </a:extLst>
          </p:cNvPr>
          <p:cNvSpPr/>
          <p:nvPr/>
        </p:nvSpPr>
        <p:spPr>
          <a:xfrm>
            <a:off x="1409179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3FE79A-CDBA-2E6C-672C-0DFFFDCC2AAA}"/>
              </a:ext>
            </a:extLst>
          </p:cNvPr>
          <p:cNvSpPr/>
          <p:nvPr/>
        </p:nvSpPr>
        <p:spPr>
          <a:xfrm>
            <a:off x="1790525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F6A272-7C93-03E9-28DE-6EFC06E5FA5B}"/>
              </a:ext>
            </a:extLst>
          </p:cNvPr>
          <p:cNvSpPr/>
          <p:nvPr/>
        </p:nvSpPr>
        <p:spPr>
          <a:xfrm>
            <a:off x="2171871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62D534-E2B4-6C92-877B-03097707807C}"/>
              </a:ext>
            </a:extLst>
          </p:cNvPr>
          <p:cNvSpPr/>
          <p:nvPr/>
        </p:nvSpPr>
        <p:spPr>
          <a:xfrm>
            <a:off x="2553217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36E18C-1726-9EFE-364D-6C437B47F6EB}"/>
              </a:ext>
            </a:extLst>
          </p:cNvPr>
          <p:cNvSpPr/>
          <p:nvPr/>
        </p:nvSpPr>
        <p:spPr>
          <a:xfrm>
            <a:off x="2934563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650A2A-C7BC-8E33-0187-3B7808C96C37}"/>
              </a:ext>
            </a:extLst>
          </p:cNvPr>
          <p:cNvSpPr/>
          <p:nvPr/>
        </p:nvSpPr>
        <p:spPr>
          <a:xfrm>
            <a:off x="3315909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A00195-3458-76CE-DCD6-0D2C1ED4A410}"/>
              </a:ext>
            </a:extLst>
          </p:cNvPr>
          <p:cNvSpPr/>
          <p:nvPr/>
        </p:nvSpPr>
        <p:spPr>
          <a:xfrm>
            <a:off x="3697255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2" name="Google Shape;102;p14">
            <a:extLst>
              <a:ext uri="{FF2B5EF4-FFF2-40B4-BE49-F238E27FC236}">
                <a16:creationId xmlns:a16="http://schemas.microsoft.com/office/drawing/2014/main" id="{B8BB8FA2-F440-8583-A4C7-C466FA51880C}"/>
              </a:ext>
            </a:extLst>
          </p:cNvPr>
          <p:cNvSpPr txBox="1"/>
          <p:nvPr/>
        </p:nvSpPr>
        <p:spPr>
          <a:xfrm>
            <a:off x="646487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8B0B27-25D3-2C7B-6CBF-9DB14DDDD5E8}"/>
              </a:ext>
            </a:extLst>
          </p:cNvPr>
          <p:cNvSpPr/>
          <p:nvPr/>
        </p:nvSpPr>
        <p:spPr>
          <a:xfrm>
            <a:off x="4586141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30k</a:t>
            </a:r>
          </a:p>
          <a:p>
            <a:pPr algn="ctr"/>
            <a:r>
              <a:rPr lang="en-US" altLang="zh-TW" dirty="0"/>
              <a:t>30v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A8835-4F8B-CB9A-EAB8-44C65605957F}"/>
              </a:ext>
            </a:extLst>
          </p:cNvPr>
          <p:cNvSpPr/>
          <p:nvPr/>
        </p:nvSpPr>
        <p:spPr>
          <a:xfrm>
            <a:off x="4967487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40k</a:t>
            </a:r>
          </a:p>
          <a:p>
            <a:pPr algn="ctr"/>
            <a:r>
              <a:rPr lang="en-US" altLang="zh-TW" dirty="0"/>
              <a:t>40v</a:t>
            </a:r>
            <a:endParaRPr lang="zh-TW" altLang="en-US" dirty="0"/>
          </a:p>
        </p:txBody>
      </p:sp>
      <p:sp>
        <p:nvSpPr>
          <p:cNvPr id="47" name="Google Shape;102;p14">
            <a:extLst>
              <a:ext uri="{FF2B5EF4-FFF2-40B4-BE49-F238E27FC236}">
                <a16:creationId xmlns:a16="http://schemas.microsoft.com/office/drawing/2014/main" id="{42DCAEC0-4316-2A3B-3E91-08080EE6A5F6}"/>
              </a:ext>
            </a:extLst>
          </p:cNvPr>
          <p:cNvSpPr txBox="1"/>
          <p:nvPr/>
        </p:nvSpPr>
        <p:spPr>
          <a:xfrm>
            <a:off x="4309173" y="4603036"/>
            <a:ext cx="1219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" name="Google Shape;102;p14">
            <a:extLst>
              <a:ext uri="{FF2B5EF4-FFF2-40B4-BE49-F238E27FC236}">
                <a16:creationId xmlns:a16="http://schemas.microsoft.com/office/drawing/2014/main" id="{449CB803-0B1B-EA9A-89C6-116F37BA642C}"/>
              </a:ext>
            </a:extLst>
          </p:cNvPr>
          <p:cNvSpPr txBox="1"/>
          <p:nvPr/>
        </p:nvSpPr>
        <p:spPr>
          <a:xfrm>
            <a:off x="5775464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C8C28A-729C-82AF-9D85-A7D4CC246E13}"/>
              </a:ext>
            </a:extLst>
          </p:cNvPr>
          <p:cNvSpPr/>
          <p:nvPr/>
        </p:nvSpPr>
        <p:spPr>
          <a:xfrm>
            <a:off x="641985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41k</a:t>
            </a:r>
            <a:endParaRPr lang="zh-TW" altLang="en-US" dirty="0"/>
          </a:p>
        </p:txBody>
      </p:sp>
      <p:sp>
        <p:nvSpPr>
          <p:cNvPr id="72" name="Google Shape;102;p14">
            <a:extLst>
              <a:ext uri="{FF2B5EF4-FFF2-40B4-BE49-F238E27FC236}">
                <a16:creationId xmlns:a16="http://schemas.microsoft.com/office/drawing/2014/main" id="{FAC4A72D-9641-C8C0-4ED8-E6EE2197A13E}"/>
              </a:ext>
            </a:extLst>
          </p:cNvPr>
          <p:cNvSpPr txBox="1"/>
          <p:nvPr/>
        </p:nvSpPr>
        <p:spPr>
          <a:xfrm>
            <a:off x="6840926" y="3922443"/>
            <a:ext cx="43327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持續往後增長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4256CF-0C84-ED09-8813-B36642505BE7}"/>
              </a:ext>
            </a:extLst>
          </p:cNvPr>
          <p:cNvSpPr/>
          <p:nvPr/>
        </p:nvSpPr>
        <p:spPr>
          <a:xfrm>
            <a:off x="5775465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90777CA-E24D-E8C3-9594-6A38F22683B1}"/>
              </a:ext>
            </a:extLst>
          </p:cNvPr>
          <p:cNvSpPr/>
          <p:nvPr/>
        </p:nvSpPr>
        <p:spPr>
          <a:xfrm>
            <a:off x="6156811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B172E9-091A-5EF6-9FFB-C4280D8C7182}"/>
              </a:ext>
            </a:extLst>
          </p:cNvPr>
          <p:cNvSpPr/>
          <p:nvPr/>
        </p:nvSpPr>
        <p:spPr>
          <a:xfrm>
            <a:off x="6538157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6081180-9D09-DA8C-62AF-868600C00749}"/>
              </a:ext>
            </a:extLst>
          </p:cNvPr>
          <p:cNvSpPr/>
          <p:nvPr/>
        </p:nvSpPr>
        <p:spPr>
          <a:xfrm>
            <a:off x="6919503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03F8F39-0D36-13F6-DFDB-D9B75682BA03}"/>
              </a:ext>
            </a:extLst>
          </p:cNvPr>
          <p:cNvSpPr/>
          <p:nvPr/>
        </p:nvSpPr>
        <p:spPr>
          <a:xfrm>
            <a:off x="7300849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CB44576-FCF2-5F63-0BEC-72CCF2F56D80}"/>
              </a:ext>
            </a:extLst>
          </p:cNvPr>
          <p:cNvSpPr/>
          <p:nvPr/>
        </p:nvSpPr>
        <p:spPr>
          <a:xfrm>
            <a:off x="7682195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A025564-9A35-4842-6FAD-3F251D4C1D94}"/>
              </a:ext>
            </a:extLst>
          </p:cNvPr>
          <p:cNvSpPr/>
          <p:nvPr/>
        </p:nvSpPr>
        <p:spPr>
          <a:xfrm>
            <a:off x="8063541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6854AC-A598-26CF-3948-9BC4C435A5E2}"/>
              </a:ext>
            </a:extLst>
          </p:cNvPr>
          <p:cNvSpPr/>
          <p:nvPr/>
        </p:nvSpPr>
        <p:spPr>
          <a:xfrm>
            <a:off x="8444887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686C76-47D4-EC4C-7DB2-917D592B6BE5}"/>
              </a:ext>
            </a:extLst>
          </p:cNvPr>
          <p:cNvSpPr/>
          <p:nvPr/>
        </p:nvSpPr>
        <p:spPr>
          <a:xfrm>
            <a:off x="8826233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478EEB9-488F-C8E5-EAFB-36F1C0CAADF3}"/>
              </a:ext>
            </a:extLst>
          </p:cNvPr>
          <p:cNvSpPr/>
          <p:nvPr/>
        </p:nvSpPr>
        <p:spPr>
          <a:xfrm>
            <a:off x="11127431" y="379610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8FF3B08-3E7F-AC24-F272-548E98026446}"/>
              </a:ext>
            </a:extLst>
          </p:cNvPr>
          <p:cNvSpPr/>
          <p:nvPr/>
        </p:nvSpPr>
        <p:spPr>
          <a:xfrm>
            <a:off x="5775464" y="3810000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41k</a:t>
            </a:r>
          </a:p>
          <a:p>
            <a:pPr algn="ctr"/>
            <a:r>
              <a:rPr lang="en-US" altLang="zh-TW" dirty="0"/>
              <a:t>41v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106611-0C03-843F-E440-5F2206759379}"/>
              </a:ext>
            </a:extLst>
          </p:cNvPr>
          <p:cNvSpPr/>
          <p:nvPr/>
        </p:nvSpPr>
        <p:spPr>
          <a:xfrm>
            <a:off x="1027832" y="4117261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42k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247775-D1D7-4690-C0D0-6C58D39C2755}"/>
              </a:ext>
            </a:extLst>
          </p:cNvPr>
          <p:cNvSpPr/>
          <p:nvPr/>
        </p:nvSpPr>
        <p:spPr>
          <a:xfrm>
            <a:off x="6154303" y="3814921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42k</a:t>
            </a:r>
          </a:p>
          <a:p>
            <a:pPr algn="ctr"/>
            <a:r>
              <a:rPr lang="en-US" altLang="zh-TW" dirty="0"/>
              <a:t>42v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2EB54F-4E43-22E2-9F22-943F05A235B3}"/>
              </a:ext>
            </a:extLst>
          </p:cNvPr>
          <p:cNvSpPr/>
          <p:nvPr/>
        </p:nvSpPr>
        <p:spPr>
          <a:xfrm>
            <a:off x="1404677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43k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36BB21-B78F-E5C2-7192-68157FBB9F6C}"/>
              </a:ext>
            </a:extLst>
          </p:cNvPr>
          <p:cNvSpPr/>
          <p:nvPr/>
        </p:nvSpPr>
        <p:spPr>
          <a:xfrm>
            <a:off x="6542869" y="3814372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43k</a:t>
            </a:r>
          </a:p>
          <a:p>
            <a:pPr algn="ctr"/>
            <a:r>
              <a:rPr lang="en-US" altLang="zh-TW" dirty="0"/>
              <a:t>43v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1B8BEF73-F196-0AB3-61B1-922D96106C36}"/>
              </a:ext>
            </a:extLst>
          </p:cNvPr>
          <p:cNvSpPr/>
          <p:nvPr/>
        </p:nvSpPr>
        <p:spPr>
          <a:xfrm>
            <a:off x="6744150" y="671743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ACA19CCA-9255-AC7D-FD6C-9A1F1EF97F92}"/>
              </a:ext>
            </a:extLst>
          </p:cNvPr>
          <p:cNvGrpSpPr/>
          <p:nvPr/>
        </p:nvGrpSpPr>
        <p:grpSpPr>
          <a:xfrm>
            <a:off x="646487" y="4491253"/>
            <a:ext cx="3432114" cy="382818"/>
            <a:chOff x="646487" y="4491253"/>
            <a:chExt cx="3432114" cy="382818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BF77243-25B1-AC2A-089C-9A66C7812DDD}"/>
                </a:ext>
              </a:extLst>
            </p:cNvPr>
            <p:cNvSpPr/>
            <p:nvPr/>
          </p:nvSpPr>
          <p:spPr>
            <a:xfrm>
              <a:off x="646487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0</a:t>
              </a:r>
              <a:endParaRPr lang="zh-TW" altLang="en-US" sz="1000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D83A75FB-FFC5-A6BD-127C-77BD7E10DF5D}"/>
                </a:ext>
              </a:extLst>
            </p:cNvPr>
            <p:cNvSpPr/>
            <p:nvPr/>
          </p:nvSpPr>
          <p:spPr>
            <a:xfrm>
              <a:off x="1027833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1</a:t>
              </a:r>
              <a:endParaRPr lang="zh-TW" altLang="en-US" sz="1000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999BB5CD-B955-0FB9-02E9-C7B63A5A68C2}"/>
                </a:ext>
              </a:extLst>
            </p:cNvPr>
            <p:cNvSpPr/>
            <p:nvPr/>
          </p:nvSpPr>
          <p:spPr>
            <a:xfrm>
              <a:off x="1409179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2</a:t>
              </a:r>
              <a:endParaRPr lang="zh-TW" altLang="en-US" sz="1000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816EE4C9-C7F3-F33D-FA3C-4D862C6EA107}"/>
                </a:ext>
              </a:extLst>
            </p:cNvPr>
            <p:cNvSpPr/>
            <p:nvPr/>
          </p:nvSpPr>
          <p:spPr>
            <a:xfrm>
              <a:off x="1790525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3</a:t>
              </a:r>
              <a:endParaRPr lang="zh-TW" altLang="en-US" sz="1000" dirty="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B5A04E5-DFF7-4FBC-89FC-2BF27C55B55D}"/>
                </a:ext>
              </a:extLst>
            </p:cNvPr>
            <p:cNvSpPr/>
            <p:nvPr/>
          </p:nvSpPr>
          <p:spPr>
            <a:xfrm>
              <a:off x="2171871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4</a:t>
              </a:r>
              <a:endParaRPr lang="zh-TW" altLang="en-US" sz="1000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43A55A2-2D41-0068-2EEE-46EEBC128520}"/>
                </a:ext>
              </a:extLst>
            </p:cNvPr>
            <p:cNvSpPr/>
            <p:nvPr/>
          </p:nvSpPr>
          <p:spPr>
            <a:xfrm>
              <a:off x="2553217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5</a:t>
              </a:r>
              <a:endParaRPr lang="zh-TW" altLang="en-US" sz="1000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83ABFE2-56A3-3BE6-9977-A7E18EDC6288}"/>
                </a:ext>
              </a:extLst>
            </p:cNvPr>
            <p:cNvSpPr/>
            <p:nvPr/>
          </p:nvSpPr>
          <p:spPr>
            <a:xfrm>
              <a:off x="2934563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6</a:t>
              </a:r>
              <a:endParaRPr lang="zh-TW" altLang="en-US" sz="1000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0D1057A6-471D-A780-5908-4BAA75317FD5}"/>
                </a:ext>
              </a:extLst>
            </p:cNvPr>
            <p:cNvSpPr/>
            <p:nvPr/>
          </p:nvSpPr>
          <p:spPr>
            <a:xfrm>
              <a:off x="3315909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7</a:t>
              </a:r>
              <a:endParaRPr lang="zh-TW" altLang="en-US" sz="1000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F7B6A86C-B005-A116-C6E8-8095512FB027}"/>
                </a:ext>
              </a:extLst>
            </p:cNvPr>
            <p:cNvSpPr/>
            <p:nvPr/>
          </p:nvSpPr>
          <p:spPr>
            <a:xfrm>
              <a:off x="3697255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8</a:t>
              </a:r>
              <a:endParaRPr lang="zh-TW" altLang="en-US" sz="1000" dirty="0"/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4282C0D6-11AF-BD40-4EF6-6055BDF4E898}"/>
              </a:ext>
            </a:extLst>
          </p:cNvPr>
          <p:cNvGrpSpPr/>
          <p:nvPr/>
        </p:nvGrpSpPr>
        <p:grpSpPr>
          <a:xfrm>
            <a:off x="641985" y="4492725"/>
            <a:ext cx="381346" cy="835290"/>
            <a:chOff x="641985" y="4492725"/>
            <a:chExt cx="381346" cy="83529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9CD5E23-08E7-1345-8B65-C69309C8E79D}"/>
                </a:ext>
              </a:extLst>
            </p:cNvPr>
            <p:cNvSpPr/>
            <p:nvPr/>
          </p:nvSpPr>
          <p:spPr>
            <a:xfrm>
              <a:off x="641985" y="4946669"/>
              <a:ext cx="381346" cy="381346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dirty="0"/>
                <a:t>51k</a:t>
              </a:r>
              <a:endParaRPr lang="zh-TW" altLang="en-US" dirty="0"/>
            </a:p>
          </p:txBody>
        </p:sp>
        <p:cxnSp>
          <p:nvCxnSpPr>
            <p:cNvPr id="106" name="直線單箭頭接點 105">
              <a:extLst>
                <a:ext uri="{FF2B5EF4-FFF2-40B4-BE49-F238E27FC236}">
                  <a16:creationId xmlns:a16="http://schemas.microsoft.com/office/drawing/2014/main" id="{459559AA-B406-EBBE-75B5-B6D28FF7AC1F}"/>
                </a:ext>
              </a:extLst>
            </p:cNvPr>
            <p:cNvCxnSpPr>
              <a:stCxn id="25" idx="0"/>
              <a:endCxn id="29" idx="2"/>
            </p:cNvCxnSpPr>
            <p:nvPr/>
          </p:nvCxnSpPr>
          <p:spPr>
            <a:xfrm flipV="1">
              <a:off x="832658" y="4492725"/>
              <a:ext cx="4502" cy="4539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06C2D463-AC9B-7E33-F21E-E1422C887F97}"/>
              </a:ext>
            </a:extLst>
          </p:cNvPr>
          <p:cNvGrpSpPr/>
          <p:nvPr/>
        </p:nvGrpSpPr>
        <p:grpSpPr>
          <a:xfrm>
            <a:off x="1027832" y="4492725"/>
            <a:ext cx="381346" cy="835290"/>
            <a:chOff x="1027832" y="4492725"/>
            <a:chExt cx="381346" cy="835290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86DA5367-B42E-2B19-861C-45EA361371CC}"/>
                </a:ext>
              </a:extLst>
            </p:cNvPr>
            <p:cNvSpPr/>
            <p:nvPr/>
          </p:nvSpPr>
          <p:spPr>
            <a:xfrm>
              <a:off x="1027832" y="4946669"/>
              <a:ext cx="381346" cy="381346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dirty="0"/>
                <a:t>51k</a:t>
              </a:r>
              <a:endParaRPr lang="zh-TW" altLang="en-US" dirty="0"/>
            </a:p>
          </p:txBody>
        </p:sp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id="{98CDBF27-594E-B25F-239B-9BDB467B498E}"/>
                </a:ext>
              </a:extLst>
            </p:cNvPr>
            <p:cNvCxnSpPr>
              <a:stCxn id="107" idx="0"/>
            </p:cNvCxnSpPr>
            <p:nvPr/>
          </p:nvCxnSpPr>
          <p:spPr>
            <a:xfrm flipV="1">
              <a:off x="1218505" y="4492725"/>
              <a:ext cx="4502" cy="4539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19318198-58D3-DB54-F70E-CB7478181D6B}"/>
              </a:ext>
            </a:extLst>
          </p:cNvPr>
          <p:cNvGrpSpPr/>
          <p:nvPr/>
        </p:nvGrpSpPr>
        <p:grpSpPr>
          <a:xfrm>
            <a:off x="1402618" y="4492725"/>
            <a:ext cx="381346" cy="835290"/>
            <a:chOff x="1402618" y="4492725"/>
            <a:chExt cx="381346" cy="835290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4359FF2-C363-659D-BC4F-2B9299C561DF}"/>
                </a:ext>
              </a:extLst>
            </p:cNvPr>
            <p:cNvSpPr/>
            <p:nvPr/>
          </p:nvSpPr>
          <p:spPr>
            <a:xfrm>
              <a:off x="1402618" y="4946669"/>
              <a:ext cx="381346" cy="381346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dirty="0"/>
                <a:t>51k</a:t>
              </a:r>
              <a:endParaRPr lang="zh-TW" altLang="en-US" dirty="0"/>
            </a:p>
          </p:txBody>
        </p: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ADDD0FEF-5F13-FDCD-336D-A4DF9378FE8D}"/>
                </a:ext>
              </a:extLst>
            </p:cNvPr>
            <p:cNvCxnSpPr>
              <a:stCxn id="109" idx="0"/>
            </p:cNvCxnSpPr>
            <p:nvPr/>
          </p:nvCxnSpPr>
          <p:spPr>
            <a:xfrm flipV="1">
              <a:off x="1593291" y="4492725"/>
              <a:ext cx="4502" cy="4539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7A2ADB21-808F-9EA4-C51A-C875258223BD}"/>
              </a:ext>
            </a:extLst>
          </p:cNvPr>
          <p:cNvGrpSpPr/>
          <p:nvPr/>
        </p:nvGrpSpPr>
        <p:grpSpPr>
          <a:xfrm>
            <a:off x="1786776" y="4492725"/>
            <a:ext cx="381346" cy="835290"/>
            <a:chOff x="1786776" y="4492725"/>
            <a:chExt cx="381346" cy="83529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62E320D-A95A-A340-171B-600AA281DC81}"/>
                </a:ext>
              </a:extLst>
            </p:cNvPr>
            <p:cNvSpPr/>
            <p:nvPr/>
          </p:nvSpPr>
          <p:spPr>
            <a:xfrm>
              <a:off x="1786776" y="4946669"/>
              <a:ext cx="381346" cy="381346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dirty="0"/>
                <a:t>51k</a:t>
              </a:r>
              <a:endParaRPr lang="zh-TW" altLang="en-US" dirty="0"/>
            </a:p>
          </p:txBody>
        </p: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A9DBEEC7-3407-6735-024E-2FB6F10F18ED}"/>
                </a:ext>
              </a:extLst>
            </p:cNvPr>
            <p:cNvCxnSpPr>
              <a:stCxn id="111" idx="0"/>
            </p:cNvCxnSpPr>
            <p:nvPr/>
          </p:nvCxnSpPr>
          <p:spPr>
            <a:xfrm flipV="1">
              <a:off x="1977449" y="4492725"/>
              <a:ext cx="4502" cy="4539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3" name="矩形 112">
            <a:extLst>
              <a:ext uri="{FF2B5EF4-FFF2-40B4-BE49-F238E27FC236}">
                <a16:creationId xmlns:a16="http://schemas.microsoft.com/office/drawing/2014/main" id="{13DD4032-2A00-0703-2AA7-8480DED1C3F7}"/>
              </a:ext>
            </a:extLst>
          </p:cNvPr>
          <p:cNvSpPr/>
          <p:nvPr/>
        </p:nvSpPr>
        <p:spPr>
          <a:xfrm>
            <a:off x="6926064" y="3813243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51k</a:t>
            </a:r>
          </a:p>
          <a:p>
            <a:pPr algn="ctr"/>
            <a:r>
              <a:rPr lang="en-US" altLang="zh-TW" dirty="0"/>
              <a:t>51v</a:t>
            </a:r>
            <a:endParaRPr lang="zh-TW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30E3A52-A149-03E0-273E-6066497C6190}"/>
              </a:ext>
            </a:extLst>
          </p:cNvPr>
          <p:cNvSpPr/>
          <p:nvPr/>
        </p:nvSpPr>
        <p:spPr>
          <a:xfrm>
            <a:off x="1787532" y="4117744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51k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716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393 L 0.20794 0.11389 " pathEditMode="relative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73 0.11296 L 0.36888 0.32615 " pathEditMode="relative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113" grpId="0" animBg="1"/>
      <p:bldP spid="1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1CE0CE97-4F7F-8B61-C41C-22A58506BF1D}"/>
              </a:ext>
            </a:extLst>
          </p:cNvPr>
          <p:cNvSpPr txBox="1"/>
          <p:nvPr/>
        </p:nvSpPr>
        <p:spPr>
          <a:xfrm>
            <a:off x="347891" y="2828856"/>
            <a:ext cx="1148591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然而，這套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開放循址法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在論文中有設定碰撞上限，若超過參數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仍未找到位置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則會直接進行分裂與重組</a:t>
            </a: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讓我們假設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設定為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2288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1447800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1447800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2375841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2375840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237702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2376350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2833181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2016229"/>
            <a:ext cx="786337" cy="359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2016229"/>
            <a:ext cx="785626" cy="35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2033773"/>
            <a:ext cx="1233315" cy="34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2134310"/>
            <a:ext cx="1" cy="242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2033773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Hashed B-Tree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35453B7-2511-D889-02BE-44AFEF8678B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46487" y="3176437"/>
            <a:ext cx="9231256" cy="898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7CBDD9-CA2D-FBAE-0715-51D1FAEA804C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1207742" y="3176437"/>
            <a:ext cx="636364" cy="557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C8A6771-A2BE-6377-98E4-F38AA4BA7BC1}"/>
              </a:ext>
            </a:extLst>
          </p:cNvPr>
          <p:cNvSpPr/>
          <p:nvPr/>
        </p:nvSpPr>
        <p:spPr>
          <a:xfrm>
            <a:off x="646487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64F746-07D1-EDF9-D21F-AB678E00AEF4}"/>
              </a:ext>
            </a:extLst>
          </p:cNvPr>
          <p:cNvSpPr/>
          <p:nvPr/>
        </p:nvSpPr>
        <p:spPr>
          <a:xfrm>
            <a:off x="1027833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23C0B5F-5D49-B030-384D-C0F91DDCC2F7}"/>
              </a:ext>
            </a:extLst>
          </p:cNvPr>
          <p:cNvSpPr/>
          <p:nvPr/>
        </p:nvSpPr>
        <p:spPr>
          <a:xfrm>
            <a:off x="1409179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3FE79A-CDBA-2E6C-672C-0DFFFDCC2AAA}"/>
              </a:ext>
            </a:extLst>
          </p:cNvPr>
          <p:cNvSpPr/>
          <p:nvPr/>
        </p:nvSpPr>
        <p:spPr>
          <a:xfrm>
            <a:off x="1790525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F6A272-7C93-03E9-28DE-6EFC06E5FA5B}"/>
              </a:ext>
            </a:extLst>
          </p:cNvPr>
          <p:cNvSpPr/>
          <p:nvPr/>
        </p:nvSpPr>
        <p:spPr>
          <a:xfrm>
            <a:off x="2171871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62D534-E2B4-6C92-877B-03097707807C}"/>
              </a:ext>
            </a:extLst>
          </p:cNvPr>
          <p:cNvSpPr/>
          <p:nvPr/>
        </p:nvSpPr>
        <p:spPr>
          <a:xfrm>
            <a:off x="2553217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36E18C-1726-9EFE-364D-6C437B47F6EB}"/>
              </a:ext>
            </a:extLst>
          </p:cNvPr>
          <p:cNvSpPr/>
          <p:nvPr/>
        </p:nvSpPr>
        <p:spPr>
          <a:xfrm>
            <a:off x="2934563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650A2A-C7BC-8E33-0187-3B7808C96C37}"/>
              </a:ext>
            </a:extLst>
          </p:cNvPr>
          <p:cNvSpPr/>
          <p:nvPr/>
        </p:nvSpPr>
        <p:spPr>
          <a:xfrm>
            <a:off x="3315909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A00195-3458-76CE-DCD6-0D2C1ED4A410}"/>
              </a:ext>
            </a:extLst>
          </p:cNvPr>
          <p:cNvSpPr/>
          <p:nvPr/>
        </p:nvSpPr>
        <p:spPr>
          <a:xfrm>
            <a:off x="3697255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2" name="Google Shape;102;p14">
            <a:extLst>
              <a:ext uri="{FF2B5EF4-FFF2-40B4-BE49-F238E27FC236}">
                <a16:creationId xmlns:a16="http://schemas.microsoft.com/office/drawing/2014/main" id="{B8BB8FA2-F440-8583-A4C7-C466FA51880C}"/>
              </a:ext>
            </a:extLst>
          </p:cNvPr>
          <p:cNvSpPr txBox="1"/>
          <p:nvPr/>
        </p:nvSpPr>
        <p:spPr>
          <a:xfrm>
            <a:off x="646487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8B0B27-25D3-2C7B-6CBF-9DB14DDDD5E8}"/>
              </a:ext>
            </a:extLst>
          </p:cNvPr>
          <p:cNvSpPr/>
          <p:nvPr/>
        </p:nvSpPr>
        <p:spPr>
          <a:xfrm>
            <a:off x="4586141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30k</a:t>
            </a:r>
          </a:p>
          <a:p>
            <a:pPr algn="ctr"/>
            <a:r>
              <a:rPr lang="en-US" altLang="zh-TW" dirty="0"/>
              <a:t>30v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A8835-4F8B-CB9A-EAB8-44C65605957F}"/>
              </a:ext>
            </a:extLst>
          </p:cNvPr>
          <p:cNvSpPr/>
          <p:nvPr/>
        </p:nvSpPr>
        <p:spPr>
          <a:xfrm>
            <a:off x="4967487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40k</a:t>
            </a:r>
          </a:p>
          <a:p>
            <a:pPr algn="ctr"/>
            <a:r>
              <a:rPr lang="en-US" altLang="zh-TW" dirty="0"/>
              <a:t>40v</a:t>
            </a:r>
            <a:endParaRPr lang="zh-TW" altLang="en-US" dirty="0"/>
          </a:p>
        </p:txBody>
      </p:sp>
      <p:sp>
        <p:nvSpPr>
          <p:cNvPr id="47" name="Google Shape;102;p14">
            <a:extLst>
              <a:ext uri="{FF2B5EF4-FFF2-40B4-BE49-F238E27FC236}">
                <a16:creationId xmlns:a16="http://schemas.microsoft.com/office/drawing/2014/main" id="{42DCAEC0-4316-2A3B-3E91-08080EE6A5F6}"/>
              </a:ext>
            </a:extLst>
          </p:cNvPr>
          <p:cNvSpPr txBox="1"/>
          <p:nvPr/>
        </p:nvSpPr>
        <p:spPr>
          <a:xfrm>
            <a:off x="4309173" y="4603036"/>
            <a:ext cx="1219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" name="Google Shape;102;p14">
            <a:extLst>
              <a:ext uri="{FF2B5EF4-FFF2-40B4-BE49-F238E27FC236}">
                <a16:creationId xmlns:a16="http://schemas.microsoft.com/office/drawing/2014/main" id="{449CB803-0B1B-EA9A-89C6-116F37BA642C}"/>
              </a:ext>
            </a:extLst>
          </p:cNvPr>
          <p:cNvSpPr txBox="1"/>
          <p:nvPr/>
        </p:nvSpPr>
        <p:spPr>
          <a:xfrm>
            <a:off x="5775464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C8C28A-729C-82AF-9D85-A7D4CC246E13}"/>
              </a:ext>
            </a:extLst>
          </p:cNvPr>
          <p:cNvSpPr/>
          <p:nvPr/>
        </p:nvSpPr>
        <p:spPr>
          <a:xfrm>
            <a:off x="641985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41k</a:t>
            </a:r>
            <a:endParaRPr lang="zh-TW" altLang="en-US" dirty="0"/>
          </a:p>
        </p:txBody>
      </p:sp>
      <p:sp>
        <p:nvSpPr>
          <p:cNvPr id="72" name="Google Shape;102;p14">
            <a:extLst>
              <a:ext uri="{FF2B5EF4-FFF2-40B4-BE49-F238E27FC236}">
                <a16:creationId xmlns:a16="http://schemas.microsoft.com/office/drawing/2014/main" id="{FAC4A72D-9641-C8C0-4ED8-E6EE2197A13E}"/>
              </a:ext>
            </a:extLst>
          </p:cNvPr>
          <p:cNvSpPr txBox="1"/>
          <p:nvPr/>
        </p:nvSpPr>
        <p:spPr>
          <a:xfrm>
            <a:off x="6840926" y="3922443"/>
            <a:ext cx="43327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持續往後增長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4256CF-0C84-ED09-8813-B36642505BE7}"/>
              </a:ext>
            </a:extLst>
          </p:cNvPr>
          <p:cNvSpPr/>
          <p:nvPr/>
        </p:nvSpPr>
        <p:spPr>
          <a:xfrm>
            <a:off x="5775465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90777CA-E24D-E8C3-9594-6A38F22683B1}"/>
              </a:ext>
            </a:extLst>
          </p:cNvPr>
          <p:cNvSpPr/>
          <p:nvPr/>
        </p:nvSpPr>
        <p:spPr>
          <a:xfrm>
            <a:off x="6156811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B172E9-091A-5EF6-9FFB-C4280D8C7182}"/>
              </a:ext>
            </a:extLst>
          </p:cNvPr>
          <p:cNvSpPr/>
          <p:nvPr/>
        </p:nvSpPr>
        <p:spPr>
          <a:xfrm>
            <a:off x="6538157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6081180-9D09-DA8C-62AF-868600C00749}"/>
              </a:ext>
            </a:extLst>
          </p:cNvPr>
          <p:cNvSpPr/>
          <p:nvPr/>
        </p:nvSpPr>
        <p:spPr>
          <a:xfrm>
            <a:off x="6919503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03F8F39-0D36-13F6-DFDB-D9B75682BA03}"/>
              </a:ext>
            </a:extLst>
          </p:cNvPr>
          <p:cNvSpPr/>
          <p:nvPr/>
        </p:nvSpPr>
        <p:spPr>
          <a:xfrm>
            <a:off x="7300849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CB44576-FCF2-5F63-0BEC-72CCF2F56D80}"/>
              </a:ext>
            </a:extLst>
          </p:cNvPr>
          <p:cNvSpPr/>
          <p:nvPr/>
        </p:nvSpPr>
        <p:spPr>
          <a:xfrm>
            <a:off x="7682195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A025564-9A35-4842-6FAD-3F251D4C1D94}"/>
              </a:ext>
            </a:extLst>
          </p:cNvPr>
          <p:cNvSpPr/>
          <p:nvPr/>
        </p:nvSpPr>
        <p:spPr>
          <a:xfrm>
            <a:off x="8063541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6854AC-A598-26CF-3948-9BC4C435A5E2}"/>
              </a:ext>
            </a:extLst>
          </p:cNvPr>
          <p:cNvSpPr/>
          <p:nvPr/>
        </p:nvSpPr>
        <p:spPr>
          <a:xfrm>
            <a:off x="8444887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686C76-47D4-EC4C-7DB2-917D592B6BE5}"/>
              </a:ext>
            </a:extLst>
          </p:cNvPr>
          <p:cNvSpPr/>
          <p:nvPr/>
        </p:nvSpPr>
        <p:spPr>
          <a:xfrm>
            <a:off x="8826233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478EEB9-488F-C8E5-EAFB-36F1C0CAADF3}"/>
              </a:ext>
            </a:extLst>
          </p:cNvPr>
          <p:cNvSpPr/>
          <p:nvPr/>
        </p:nvSpPr>
        <p:spPr>
          <a:xfrm>
            <a:off x="11127431" y="379610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8FF3B08-3E7F-AC24-F272-548E98026446}"/>
              </a:ext>
            </a:extLst>
          </p:cNvPr>
          <p:cNvSpPr/>
          <p:nvPr/>
        </p:nvSpPr>
        <p:spPr>
          <a:xfrm>
            <a:off x="5775464" y="3810000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41k</a:t>
            </a:r>
          </a:p>
          <a:p>
            <a:pPr algn="ctr"/>
            <a:r>
              <a:rPr lang="en-US" altLang="zh-TW" dirty="0"/>
              <a:t>41v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106611-0C03-843F-E440-5F2206759379}"/>
              </a:ext>
            </a:extLst>
          </p:cNvPr>
          <p:cNvSpPr/>
          <p:nvPr/>
        </p:nvSpPr>
        <p:spPr>
          <a:xfrm>
            <a:off x="1027832" y="4117261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42k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247775-D1D7-4690-C0D0-6C58D39C2755}"/>
              </a:ext>
            </a:extLst>
          </p:cNvPr>
          <p:cNvSpPr/>
          <p:nvPr/>
        </p:nvSpPr>
        <p:spPr>
          <a:xfrm>
            <a:off x="6154303" y="3814921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42k</a:t>
            </a:r>
          </a:p>
          <a:p>
            <a:pPr algn="ctr"/>
            <a:r>
              <a:rPr lang="en-US" altLang="zh-TW" dirty="0"/>
              <a:t>42v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2EB54F-4E43-22E2-9F22-943F05A235B3}"/>
              </a:ext>
            </a:extLst>
          </p:cNvPr>
          <p:cNvSpPr/>
          <p:nvPr/>
        </p:nvSpPr>
        <p:spPr>
          <a:xfrm>
            <a:off x="1404677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43k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36BB21-B78F-E5C2-7192-68157FBB9F6C}"/>
              </a:ext>
            </a:extLst>
          </p:cNvPr>
          <p:cNvSpPr/>
          <p:nvPr/>
        </p:nvSpPr>
        <p:spPr>
          <a:xfrm>
            <a:off x="6542869" y="3814372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43k</a:t>
            </a:r>
          </a:p>
          <a:p>
            <a:pPr algn="ctr"/>
            <a:r>
              <a:rPr lang="en-US" altLang="zh-TW" dirty="0"/>
              <a:t>43v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1B8BEF73-F196-0AB3-61B1-922D96106C36}"/>
              </a:ext>
            </a:extLst>
          </p:cNvPr>
          <p:cNvSpPr/>
          <p:nvPr/>
        </p:nvSpPr>
        <p:spPr>
          <a:xfrm>
            <a:off x="6744150" y="671743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ACA19CCA-9255-AC7D-FD6C-9A1F1EF97F92}"/>
              </a:ext>
            </a:extLst>
          </p:cNvPr>
          <p:cNvGrpSpPr/>
          <p:nvPr/>
        </p:nvGrpSpPr>
        <p:grpSpPr>
          <a:xfrm>
            <a:off x="646487" y="4491253"/>
            <a:ext cx="3432114" cy="382818"/>
            <a:chOff x="646487" y="4491253"/>
            <a:chExt cx="3432114" cy="382818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BF77243-25B1-AC2A-089C-9A66C7812DDD}"/>
                </a:ext>
              </a:extLst>
            </p:cNvPr>
            <p:cNvSpPr/>
            <p:nvPr/>
          </p:nvSpPr>
          <p:spPr>
            <a:xfrm>
              <a:off x="646487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0</a:t>
              </a:r>
              <a:endParaRPr lang="zh-TW" altLang="en-US" sz="1000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D83A75FB-FFC5-A6BD-127C-77BD7E10DF5D}"/>
                </a:ext>
              </a:extLst>
            </p:cNvPr>
            <p:cNvSpPr/>
            <p:nvPr/>
          </p:nvSpPr>
          <p:spPr>
            <a:xfrm>
              <a:off x="1027833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1</a:t>
              </a:r>
              <a:endParaRPr lang="zh-TW" altLang="en-US" sz="1000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999BB5CD-B955-0FB9-02E9-C7B63A5A68C2}"/>
                </a:ext>
              </a:extLst>
            </p:cNvPr>
            <p:cNvSpPr/>
            <p:nvPr/>
          </p:nvSpPr>
          <p:spPr>
            <a:xfrm>
              <a:off x="1409179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2</a:t>
              </a:r>
              <a:endParaRPr lang="zh-TW" altLang="en-US" sz="1000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816EE4C9-C7F3-F33D-FA3C-4D862C6EA107}"/>
                </a:ext>
              </a:extLst>
            </p:cNvPr>
            <p:cNvSpPr/>
            <p:nvPr/>
          </p:nvSpPr>
          <p:spPr>
            <a:xfrm>
              <a:off x="1790525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3</a:t>
              </a:r>
              <a:endParaRPr lang="zh-TW" altLang="en-US" sz="1000" dirty="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B5A04E5-DFF7-4FBC-89FC-2BF27C55B55D}"/>
                </a:ext>
              </a:extLst>
            </p:cNvPr>
            <p:cNvSpPr/>
            <p:nvPr/>
          </p:nvSpPr>
          <p:spPr>
            <a:xfrm>
              <a:off x="2171871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4</a:t>
              </a:r>
              <a:endParaRPr lang="zh-TW" altLang="en-US" sz="1000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43A55A2-2D41-0068-2EEE-46EEBC128520}"/>
                </a:ext>
              </a:extLst>
            </p:cNvPr>
            <p:cNvSpPr/>
            <p:nvPr/>
          </p:nvSpPr>
          <p:spPr>
            <a:xfrm>
              <a:off x="2553217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5</a:t>
              </a:r>
              <a:endParaRPr lang="zh-TW" altLang="en-US" sz="1000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83ABFE2-56A3-3BE6-9977-A7E18EDC6288}"/>
                </a:ext>
              </a:extLst>
            </p:cNvPr>
            <p:cNvSpPr/>
            <p:nvPr/>
          </p:nvSpPr>
          <p:spPr>
            <a:xfrm>
              <a:off x="2934563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6</a:t>
              </a:r>
              <a:endParaRPr lang="zh-TW" altLang="en-US" sz="1000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0D1057A6-471D-A780-5908-4BAA75317FD5}"/>
                </a:ext>
              </a:extLst>
            </p:cNvPr>
            <p:cNvSpPr/>
            <p:nvPr/>
          </p:nvSpPr>
          <p:spPr>
            <a:xfrm>
              <a:off x="3315909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7</a:t>
              </a:r>
              <a:endParaRPr lang="zh-TW" altLang="en-US" sz="1000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F7B6A86C-B005-A116-C6E8-8095512FB027}"/>
                </a:ext>
              </a:extLst>
            </p:cNvPr>
            <p:cNvSpPr/>
            <p:nvPr/>
          </p:nvSpPr>
          <p:spPr>
            <a:xfrm>
              <a:off x="3697255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8</a:t>
              </a:r>
              <a:endParaRPr lang="zh-TW" altLang="en-US" sz="1000" dirty="0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D7DD1873-DD94-DB97-051C-1207FCFABD51}"/>
              </a:ext>
            </a:extLst>
          </p:cNvPr>
          <p:cNvGrpSpPr/>
          <p:nvPr/>
        </p:nvGrpSpPr>
        <p:grpSpPr>
          <a:xfrm>
            <a:off x="641985" y="4492725"/>
            <a:ext cx="385847" cy="1216636"/>
            <a:chOff x="641985" y="4492725"/>
            <a:chExt cx="385847" cy="1216636"/>
          </a:xfrm>
        </p:grpSpPr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4282C0D6-11AF-BD40-4EF6-6055BDF4E898}"/>
                </a:ext>
              </a:extLst>
            </p:cNvPr>
            <p:cNvGrpSpPr/>
            <p:nvPr/>
          </p:nvGrpSpPr>
          <p:grpSpPr>
            <a:xfrm>
              <a:off x="641985" y="4492725"/>
              <a:ext cx="381346" cy="835290"/>
              <a:chOff x="641985" y="4492725"/>
              <a:chExt cx="381346" cy="835290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9CD5E23-08E7-1345-8B65-C69309C8E79D}"/>
                  </a:ext>
                </a:extLst>
              </p:cNvPr>
              <p:cNvSpPr/>
              <p:nvPr/>
            </p:nvSpPr>
            <p:spPr>
              <a:xfrm>
                <a:off x="641985" y="4946669"/>
                <a:ext cx="381346" cy="381346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dirty="0"/>
                  <a:t>51k</a:t>
                </a:r>
                <a:endParaRPr lang="zh-TW" altLang="en-US" dirty="0"/>
              </a:p>
            </p:txBody>
          </p:sp>
          <p:cxnSp>
            <p:nvCxnSpPr>
              <p:cNvPr id="106" name="直線單箭頭接點 105">
                <a:extLst>
                  <a:ext uri="{FF2B5EF4-FFF2-40B4-BE49-F238E27FC236}">
                    <a16:creationId xmlns:a16="http://schemas.microsoft.com/office/drawing/2014/main" id="{459559AA-B406-EBBE-75B5-B6D28FF7AC1F}"/>
                  </a:ext>
                </a:extLst>
              </p:cNvPr>
              <p:cNvCxnSpPr>
                <a:stCxn id="25" idx="0"/>
                <a:endCxn id="29" idx="2"/>
              </p:cNvCxnSpPr>
              <p:nvPr/>
            </p:nvCxnSpPr>
            <p:spPr>
              <a:xfrm flipV="1">
                <a:off x="832658" y="4492725"/>
                <a:ext cx="4502" cy="4539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583410E-8506-A74D-51E2-02E312BF2D5D}"/>
                </a:ext>
              </a:extLst>
            </p:cNvPr>
            <p:cNvSpPr/>
            <p:nvPr/>
          </p:nvSpPr>
          <p:spPr>
            <a:xfrm>
              <a:off x="646486" y="532801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dirty="0"/>
                <a:t>1</a:t>
              </a: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EBB2D725-6600-5854-0CC8-8CE6AB107987}"/>
              </a:ext>
            </a:extLst>
          </p:cNvPr>
          <p:cNvGrpSpPr/>
          <p:nvPr/>
        </p:nvGrpSpPr>
        <p:grpSpPr>
          <a:xfrm>
            <a:off x="1027832" y="4492725"/>
            <a:ext cx="381346" cy="1216636"/>
            <a:chOff x="1027832" y="4492725"/>
            <a:chExt cx="381346" cy="1216636"/>
          </a:xfrm>
        </p:grpSpPr>
        <p:grpSp>
          <p:nvGrpSpPr>
            <p:cNvPr id="116" name="群組 115">
              <a:extLst>
                <a:ext uri="{FF2B5EF4-FFF2-40B4-BE49-F238E27FC236}">
                  <a16:creationId xmlns:a16="http://schemas.microsoft.com/office/drawing/2014/main" id="{06C2D463-AC9B-7E33-F21E-E1422C887F97}"/>
                </a:ext>
              </a:extLst>
            </p:cNvPr>
            <p:cNvGrpSpPr/>
            <p:nvPr/>
          </p:nvGrpSpPr>
          <p:grpSpPr>
            <a:xfrm>
              <a:off x="1027832" y="4492725"/>
              <a:ext cx="381346" cy="835290"/>
              <a:chOff x="1027832" y="4492725"/>
              <a:chExt cx="381346" cy="83529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6DA5367-B42E-2B19-861C-45EA361371CC}"/>
                  </a:ext>
                </a:extLst>
              </p:cNvPr>
              <p:cNvSpPr/>
              <p:nvPr/>
            </p:nvSpPr>
            <p:spPr>
              <a:xfrm>
                <a:off x="1027832" y="4946669"/>
                <a:ext cx="381346" cy="381346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dirty="0"/>
                  <a:t>51k</a:t>
                </a:r>
                <a:endParaRPr lang="zh-TW" altLang="en-US" dirty="0"/>
              </a:p>
            </p:txBody>
          </p:sp>
          <p:cxnSp>
            <p:nvCxnSpPr>
              <p:cNvPr id="108" name="直線單箭頭接點 107">
                <a:extLst>
                  <a:ext uri="{FF2B5EF4-FFF2-40B4-BE49-F238E27FC236}">
                    <a16:creationId xmlns:a16="http://schemas.microsoft.com/office/drawing/2014/main" id="{98CDBF27-594E-B25F-239B-9BDB467B498E}"/>
                  </a:ext>
                </a:extLst>
              </p:cNvPr>
              <p:cNvCxnSpPr>
                <a:stCxn id="107" idx="0"/>
              </p:cNvCxnSpPr>
              <p:nvPr/>
            </p:nvCxnSpPr>
            <p:spPr>
              <a:xfrm flipV="1">
                <a:off x="1218505" y="4492725"/>
                <a:ext cx="4502" cy="4539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E655F06-B202-D3A1-D52F-A998A72D1E2A}"/>
                </a:ext>
              </a:extLst>
            </p:cNvPr>
            <p:cNvSpPr/>
            <p:nvPr/>
          </p:nvSpPr>
          <p:spPr>
            <a:xfrm>
              <a:off x="1027832" y="532801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31C6F254-1BB9-717A-F869-1E79458264D3}"/>
              </a:ext>
            </a:extLst>
          </p:cNvPr>
          <p:cNvGrpSpPr/>
          <p:nvPr/>
        </p:nvGrpSpPr>
        <p:grpSpPr>
          <a:xfrm>
            <a:off x="1402618" y="4492725"/>
            <a:ext cx="387906" cy="1216636"/>
            <a:chOff x="1402618" y="4492725"/>
            <a:chExt cx="387906" cy="1216636"/>
          </a:xfrm>
        </p:grpSpPr>
        <p:grpSp>
          <p:nvGrpSpPr>
            <p:cNvPr id="117" name="群組 116">
              <a:extLst>
                <a:ext uri="{FF2B5EF4-FFF2-40B4-BE49-F238E27FC236}">
                  <a16:creationId xmlns:a16="http://schemas.microsoft.com/office/drawing/2014/main" id="{19318198-58D3-DB54-F70E-CB7478181D6B}"/>
                </a:ext>
              </a:extLst>
            </p:cNvPr>
            <p:cNvGrpSpPr/>
            <p:nvPr/>
          </p:nvGrpSpPr>
          <p:grpSpPr>
            <a:xfrm>
              <a:off x="1402618" y="4492725"/>
              <a:ext cx="381346" cy="835290"/>
              <a:chOff x="1402618" y="4492725"/>
              <a:chExt cx="381346" cy="835290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D4359FF2-C363-659D-BC4F-2B9299C561DF}"/>
                  </a:ext>
                </a:extLst>
              </p:cNvPr>
              <p:cNvSpPr/>
              <p:nvPr/>
            </p:nvSpPr>
            <p:spPr>
              <a:xfrm>
                <a:off x="1402618" y="4946669"/>
                <a:ext cx="381346" cy="381346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TW" dirty="0"/>
                  <a:t>51k</a:t>
                </a:r>
                <a:endParaRPr lang="zh-TW" altLang="en-US" dirty="0"/>
              </a:p>
            </p:txBody>
          </p:sp>
          <p:cxnSp>
            <p:nvCxnSpPr>
              <p:cNvPr id="110" name="直線單箭頭接點 109">
                <a:extLst>
                  <a:ext uri="{FF2B5EF4-FFF2-40B4-BE49-F238E27FC236}">
                    <a16:creationId xmlns:a16="http://schemas.microsoft.com/office/drawing/2014/main" id="{ADDD0FEF-5F13-FDCD-336D-A4DF9378FE8D}"/>
                  </a:ext>
                </a:extLst>
              </p:cNvPr>
              <p:cNvCxnSpPr>
                <a:stCxn id="109" idx="0"/>
              </p:cNvCxnSpPr>
              <p:nvPr/>
            </p:nvCxnSpPr>
            <p:spPr>
              <a:xfrm flipV="1">
                <a:off x="1593291" y="4492725"/>
                <a:ext cx="4502" cy="4539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0502852-24AA-F77E-99D2-2C039E71FBA1}"/>
                </a:ext>
              </a:extLst>
            </p:cNvPr>
            <p:cNvSpPr/>
            <p:nvPr/>
          </p:nvSpPr>
          <p:spPr>
            <a:xfrm>
              <a:off x="1409178" y="532801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sp>
        <p:nvSpPr>
          <p:cNvPr id="26" name="Google Shape;102;p14">
            <a:extLst>
              <a:ext uri="{FF2B5EF4-FFF2-40B4-BE49-F238E27FC236}">
                <a16:creationId xmlns:a16="http://schemas.microsoft.com/office/drawing/2014/main" id="{6A4A8AB0-7F23-E041-E1ED-74D53C1F0091}"/>
              </a:ext>
            </a:extLst>
          </p:cNvPr>
          <p:cNvSpPr txBox="1"/>
          <p:nvPr/>
        </p:nvSpPr>
        <p:spPr>
          <a:xfrm>
            <a:off x="347891" y="5680247"/>
            <a:ext cx="1148591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爆了！</a:t>
            </a:r>
            <a:endParaRPr lang="en-US" altLang="zh-TW" sz="2400"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觸發分裂與重組</a:t>
            </a:r>
            <a:endParaRPr lang="en-US" altLang="zh-TW" sz="2400"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05260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393 L 0.20794 0.11389 " pathEditMode="relative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73 0.11296 L 0.36888 0.32615 " pathEditMode="relative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624262" y="3473245"/>
            <a:ext cx="1109237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4763142" y="4628463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2471642" y="4602961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100752" y="5531002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2572180" y="5531001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4143400" y="5511634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5071429" y="5520723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057616" y="5171390"/>
            <a:ext cx="200364" cy="359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1786553" y="5171390"/>
            <a:ext cx="785626" cy="35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2814898" y="4041676"/>
            <a:ext cx="2971808" cy="5612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5428142" y="4139203"/>
            <a:ext cx="750739" cy="489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4475340" y="5214436"/>
            <a:ext cx="482576" cy="2971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5428142" y="5314973"/>
            <a:ext cx="308287" cy="205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2" idx="5"/>
            <a:endCxn id="44" idx="0"/>
          </p:cNvCxnSpPr>
          <p:nvPr/>
        </p:nvCxnSpPr>
        <p:spPr>
          <a:xfrm>
            <a:off x="6571055" y="4041676"/>
            <a:ext cx="2158328" cy="5407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Hashed B-Tree</a:t>
            </a: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769AE47E-A136-F5A1-2416-E1ECC591CBF7}"/>
              </a:ext>
            </a:extLst>
          </p:cNvPr>
          <p:cNvSpPr/>
          <p:nvPr/>
        </p:nvSpPr>
        <p:spPr>
          <a:xfrm>
            <a:off x="8064383" y="4582407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41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43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5D3DAE6B-1106-810F-DCDB-FF1D8ECC1313}"/>
              </a:ext>
            </a:extLst>
          </p:cNvPr>
          <p:cNvSpPr/>
          <p:nvPr/>
        </p:nvSpPr>
        <p:spPr>
          <a:xfrm>
            <a:off x="6681445" y="5510448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57115AD6-4B4E-9121-66A4-B43D979806A6}"/>
              </a:ext>
            </a:extLst>
          </p:cNvPr>
          <p:cNvSpPr/>
          <p:nvPr/>
        </p:nvSpPr>
        <p:spPr>
          <a:xfrm>
            <a:off x="8229600" y="5510447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41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B9A7EF50-B000-D6D8-8CAB-783F98FB29AB}"/>
              </a:ext>
            </a:extLst>
          </p:cNvPr>
          <p:cNvSpPr/>
          <p:nvPr/>
        </p:nvSpPr>
        <p:spPr>
          <a:xfrm>
            <a:off x="9839616" y="5510446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43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51</a:t>
            </a: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03EB3AAD-CF1D-E7F6-D448-7BC75750D028}"/>
              </a:ext>
            </a:extLst>
          </p:cNvPr>
          <p:cNvCxnSpPr>
            <a:cxnSpLocks/>
            <a:stCxn id="44" idx="3"/>
            <a:endCxn id="49" idx="0"/>
          </p:cNvCxnSpPr>
          <p:nvPr/>
        </p:nvCxnSpPr>
        <p:spPr>
          <a:xfrm flipH="1">
            <a:off x="7346445" y="5168380"/>
            <a:ext cx="912712" cy="3420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6A570B9C-D490-21AB-D2C1-F456B8A2A17F}"/>
              </a:ext>
            </a:extLst>
          </p:cNvPr>
          <p:cNvCxnSpPr>
            <a:cxnSpLocks/>
            <a:stCxn id="44" idx="4"/>
            <a:endCxn id="52" idx="0"/>
          </p:cNvCxnSpPr>
          <p:nvPr/>
        </p:nvCxnSpPr>
        <p:spPr>
          <a:xfrm>
            <a:off x="8729383" y="5268917"/>
            <a:ext cx="165217" cy="2415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2AFE206E-C80F-DB0E-B318-3DD7058092A1}"/>
              </a:ext>
            </a:extLst>
          </p:cNvPr>
          <p:cNvCxnSpPr>
            <a:cxnSpLocks/>
            <a:stCxn id="44" idx="5"/>
            <a:endCxn id="53" idx="0"/>
          </p:cNvCxnSpPr>
          <p:nvPr/>
        </p:nvCxnSpPr>
        <p:spPr>
          <a:xfrm>
            <a:off x="9199609" y="5168380"/>
            <a:ext cx="1305007" cy="342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橢圓 90">
            <a:extLst>
              <a:ext uri="{FF2B5EF4-FFF2-40B4-BE49-F238E27FC236}">
                <a16:creationId xmlns:a16="http://schemas.microsoft.com/office/drawing/2014/main" id="{3878978A-640A-F9C5-D00C-7916A276D1DA}"/>
              </a:ext>
            </a:extLst>
          </p:cNvPr>
          <p:cNvSpPr/>
          <p:nvPr/>
        </p:nvSpPr>
        <p:spPr>
          <a:xfrm>
            <a:off x="5696496" y="388326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7B645FED-31D9-1BB6-C211-4BA7AA5438E1}"/>
              </a:ext>
            </a:extLst>
          </p:cNvPr>
          <p:cNvSpPr/>
          <p:nvPr/>
        </p:nvSpPr>
        <p:spPr>
          <a:xfrm>
            <a:off x="7752781" y="1150326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08B28BB4-3378-B8DA-BE32-E58A2954F2CF}"/>
              </a:ext>
            </a:extLst>
          </p:cNvPr>
          <p:cNvSpPr/>
          <p:nvPr/>
        </p:nvSpPr>
        <p:spPr>
          <a:xfrm>
            <a:off x="3284525" y="1150326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B0262A6C-886D-437C-8754-038A650EEE46}"/>
              </a:ext>
            </a:extLst>
          </p:cNvPr>
          <p:cNvSpPr/>
          <p:nvPr/>
        </p:nvSpPr>
        <p:spPr>
          <a:xfrm>
            <a:off x="1913635" y="2078367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3CA2B9DB-37A3-3445-C602-28F77F5C7A11}"/>
              </a:ext>
            </a:extLst>
          </p:cNvPr>
          <p:cNvSpPr/>
          <p:nvPr/>
        </p:nvSpPr>
        <p:spPr>
          <a:xfrm>
            <a:off x="3971036" y="2078366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74B00EA0-89E9-0B1B-5605-EDD36A36EA26}"/>
              </a:ext>
            </a:extLst>
          </p:cNvPr>
          <p:cNvSpPr/>
          <p:nvPr/>
        </p:nvSpPr>
        <p:spPr>
          <a:xfrm>
            <a:off x="6382300" y="2079553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6F621700-6D9B-BEF0-028A-DB05C2FD1552}"/>
              </a:ext>
            </a:extLst>
          </p:cNvPr>
          <p:cNvSpPr/>
          <p:nvPr/>
        </p:nvSpPr>
        <p:spPr>
          <a:xfrm>
            <a:off x="7752780" y="2078876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171ADFB4-259A-8074-9561-F26412C8FA0F}"/>
              </a:ext>
            </a:extLst>
          </p:cNvPr>
          <p:cNvSpPr/>
          <p:nvPr/>
        </p:nvSpPr>
        <p:spPr>
          <a:xfrm>
            <a:off x="9810180" y="2535707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2ABCCA4C-7CB9-BF87-9BED-B332BB097DCD}"/>
              </a:ext>
            </a:extLst>
          </p:cNvPr>
          <p:cNvCxnSpPr>
            <a:cxnSpLocks/>
            <a:stCxn id="93" idx="5"/>
            <a:endCxn id="95" idx="0"/>
          </p:cNvCxnSpPr>
          <p:nvPr/>
        </p:nvCxnSpPr>
        <p:spPr>
          <a:xfrm>
            <a:off x="3870499" y="1718755"/>
            <a:ext cx="786337" cy="359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198B9196-E757-A65A-2EE3-A12C217AAF80}"/>
              </a:ext>
            </a:extLst>
          </p:cNvPr>
          <p:cNvCxnSpPr>
            <a:cxnSpLocks/>
            <a:stCxn id="93" idx="3"/>
            <a:endCxn id="94" idx="0"/>
          </p:cNvCxnSpPr>
          <p:nvPr/>
        </p:nvCxnSpPr>
        <p:spPr>
          <a:xfrm flipH="1">
            <a:off x="2599436" y="1718755"/>
            <a:ext cx="785626" cy="35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5B588873-521D-3744-5CA8-A79D7F290D6C}"/>
              </a:ext>
            </a:extLst>
          </p:cNvPr>
          <p:cNvCxnSpPr>
            <a:cxnSpLocks/>
            <a:stCxn id="91" idx="3"/>
            <a:endCxn id="93" idx="0"/>
          </p:cNvCxnSpPr>
          <p:nvPr/>
        </p:nvCxnSpPr>
        <p:spPr>
          <a:xfrm flipH="1">
            <a:off x="3627781" y="956757"/>
            <a:ext cx="216593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C5D439E4-5530-B746-EC71-94D725006E87}"/>
              </a:ext>
            </a:extLst>
          </p:cNvPr>
          <p:cNvCxnSpPr>
            <a:cxnSpLocks/>
            <a:stCxn id="91" idx="5"/>
            <a:endCxn id="92" idx="0"/>
          </p:cNvCxnSpPr>
          <p:nvPr/>
        </p:nvCxnSpPr>
        <p:spPr>
          <a:xfrm>
            <a:off x="6263153" y="956757"/>
            <a:ext cx="215462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7B193FED-F99D-B1B0-5ED4-AE494321BE37}"/>
              </a:ext>
            </a:extLst>
          </p:cNvPr>
          <p:cNvCxnSpPr>
            <a:cxnSpLocks/>
            <a:stCxn id="92" idx="3"/>
            <a:endCxn id="96" idx="0"/>
          </p:cNvCxnSpPr>
          <p:nvPr/>
        </p:nvCxnSpPr>
        <p:spPr>
          <a:xfrm flipH="1">
            <a:off x="6714240" y="1736299"/>
            <a:ext cx="1233315" cy="34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CE3F9846-B8B1-8242-7F5B-758E47A2096C}"/>
              </a:ext>
            </a:extLst>
          </p:cNvPr>
          <p:cNvCxnSpPr>
            <a:cxnSpLocks/>
            <a:stCxn id="92" idx="4"/>
            <a:endCxn id="97" idx="0"/>
          </p:cNvCxnSpPr>
          <p:nvPr/>
        </p:nvCxnSpPr>
        <p:spPr>
          <a:xfrm flipH="1">
            <a:off x="8417780" y="1836836"/>
            <a:ext cx="1" cy="242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4271E2B5-92F7-DCD0-FD23-A48EB6F58E23}"/>
              </a:ext>
            </a:extLst>
          </p:cNvPr>
          <p:cNvCxnSpPr>
            <a:cxnSpLocks/>
            <a:stCxn id="92" idx="5"/>
            <a:endCxn id="98" idx="0"/>
          </p:cNvCxnSpPr>
          <p:nvPr/>
        </p:nvCxnSpPr>
        <p:spPr>
          <a:xfrm>
            <a:off x="8888007" y="1736299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箭號: 向下 105">
            <a:extLst>
              <a:ext uri="{FF2B5EF4-FFF2-40B4-BE49-F238E27FC236}">
                <a16:creationId xmlns:a16="http://schemas.microsoft.com/office/drawing/2014/main" id="{234CB04E-679D-F6ED-F48D-BF4BD9F5C62E}"/>
              </a:ext>
            </a:extLst>
          </p:cNvPr>
          <p:cNvSpPr/>
          <p:nvPr/>
        </p:nvSpPr>
        <p:spPr>
          <a:xfrm>
            <a:off x="5428142" y="2870055"/>
            <a:ext cx="1329999" cy="50031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39DDFBC7-A8F2-3ED0-5D95-A9FEF7ACC4A2}"/>
              </a:ext>
            </a:extLst>
          </p:cNvPr>
          <p:cNvSpPr/>
          <p:nvPr/>
        </p:nvSpPr>
        <p:spPr>
          <a:xfrm>
            <a:off x="6602681" y="5398059"/>
            <a:ext cx="4674919" cy="926541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Google Shape;102;p14">
            <a:extLst>
              <a:ext uri="{FF2B5EF4-FFF2-40B4-BE49-F238E27FC236}">
                <a16:creationId xmlns:a16="http://schemas.microsoft.com/office/drawing/2014/main" id="{F9434849-F1FF-8CAE-8973-616E0B6D81C3}"/>
              </a:ext>
            </a:extLst>
          </p:cNvPr>
          <p:cNvSpPr txBox="1"/>
          <p:nvPr/>
        </p:nvSpPr>
        <p:spPr>
          <a:xfrm>
            <a:off x="7125673" y="3416435"/>
            <a:ext cx="467491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此時這些新產生的葉節點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 algn="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區與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區將會是空的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B020E877-DB5C-FD57-A19A-4905EB96A571}"/>
              </a:ext>
            </a:extLst>
          </p:cNvPr>
          <p:cNvCxnSpPr>
            <a:cxnSpLocks/>
          </p:cNvCxnSpPr>
          <p:nvPr/>
        </p:nvCxnSpPr>
        <p:spPr>
          <a:xfrm flipH="1" flipV="1">
            <a:off x="9681593" y="4247391"/>
            <a:ext cx="376807" cy="1115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1" y="2459524"/>
            <a:ext cx="1219199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altLang="zh-TW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 B-Tree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查詢</a:t>
            </a:r>
            <a:endParaRPr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033269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1447800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1447800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2375841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2375840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237702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2376350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2833181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2016229"/>
            <a:ext cx="786337" cy="359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2016229"/>
            <a:ext cx="785626" cy="35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2033773"/>
            <a:ext cx="1233315" cy="34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2134310"/>
            <a:ext cx="1" cy="242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2033773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Hashed B-Tree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35453B7-2511-D889-02BE-44AFEF8678B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46487" y="3176437"/>
            <a:ext cx="9231256" cy="898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7CBDD9-CA2D-FBAE-0715-51D1FAEA804C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1207742" y="3176437"/>
            <a:ext cx="636364" cy="557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C8A6771-A2BE-6377-98E4-F38AA4BA7BC1}"/>
              </a:ext>
            </a:extLst>
          </p:cNvPr>
          <p:cNvSpPr/>
          <p:nvPr/>
        </p:nvSpPr>
        <p:spPr>
          <a:xfrm>
            <a:off x="646487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64F746-07D1-EDF9-D21F-AB678E00AEF4}"/>
              </a:ext>
            </a:extLst>
          </p:cNvPr>
          <p:cNvSpPr/>
          <p:nvPr/>
        </p:nvSpPr>
        <p:spPr>
          <a:xfrm>
            <a:off x="1027833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23C0B5F-5D49-B030-384D-C0F91DDCC2F7}"/>
              </a:ext>
            </a:extLst>
          </p:cNvPr>
          <p:cNvSpPr/>
          <p:nvPr/>
        </p:nvSpPr>
        <p:spPr>
          <a:xfrm>
            <a:off x="1409179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3FE79A-CDBA-2E6C-672C-0DFFFDCC2AAA}"/>
              </a:ext>
            </a:extLst>
          </p:cNvPr>
          <p:cNvSpPr/>
          <p:nvPr/>
        </p:nvSpPr>
        <p:spPr>
          <a:xfrm>
            <a:off x="1790525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F6A272-7C93-03E9-28DE-6EFC06E5FA5B}"/>
              </a:ext>
            </a:extLst>
          </p:cNvPr>
          <p:cNvSpPr/>
          <p:nvPr/>
        </p:nvSpPr>
        <p:spPr>
          <a:xfrm>
            <a:off x="2171871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62D534-E2B4-6C92-877B-03097707807C}"/>
              </a:ext>
            </a:extLst>
          </p:cNvPr>
          <p:cNvSpPr/>
          <p:nvPr/>
        </p:nvSpPr>
        <p:spPr>
          <a:xfrm>
            <a:off x="2553217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36E18C-1726-9EFE-364D-6C437B47F6EB}"/>
              </a:ext>
            </a:extLst>
          </p:cNvPr>
          <p:cNvSpPr/>
          <p:nvPr/>
        </p:nvSpPr>
        <p:spPr>
          <a:xfrm>
            <a:off x="2934563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650A2A-C7BC-8E33-0187-3B7808C96C37}"/>
              </a:ext>
            </a:extLst>
          </p:cNvPr>
          <p:cNvSpPr/>
          <p:nvPr/>
        </p:nvSpPr>
        <p:spPr>
          <a:xfrm>
            <a:off x="3315909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A00195-3458-76CE-DCD6-0D2C1ED4A410}"/>
              </a:ext>
            </a:extLst>
          </p:cNvPr>
          <p:cNvSpPr/>
          <p:nvPr/>
        </p:nvSpPr>
        <p:spPr>
          <a:xfrm>
            <a:off x="3697255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2" name="Google Shape;102;p14">
            <a:extLst>
              <a:ext uri="{FF2B5EF4-FFF2-40B4-BE49-F238E27FC236}">
                <a16:creationId xmlns:a16="http://schemas.microsoft.com/office/drawing/2014/main" id="{B8BB8FA2-F440-8583-A4C7-C466FA51880C}"/>
              </a:ext>
            </a:extLst>
          </p:cNvPr>
          <p:cNvSpPr txBox="1"/>
          <p:nvPr/>
        </p:nvSpPr>
        <p:spPr>
          <a:xfrm>
            <a:off x="646487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8B0B27-25D3-2C7B-6CBF-9DB14DDDD5E8}"/>
              </a:ext>
            </a:extLst>
          </p:cNvPr>
          <p:cNvSpPr/>
          <p:nvPr/>
        </p:nvSpPr>
        <p:spPr>
          <a:xfrm>
            <a:off x="4586141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30k</a:t>
            </a:r>
          </a:p>
          <a:p>
            <a:pPr algn="ctr"/>
            <a:r>
              <a:rPr lang="en-US" altLang="zh-TW" dirty="0"/>
              <a:t>30v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A8835-4F8B-CB9A-EAB8-44C65605957F}"/>
              </a:ext>
            </a:extLst>
          </p:cNvPr>
          <p:cNvSpPr/>
          <p:nvPr/>
        </p:nvSpPr>
        <p:spPr>
          <a:xfrm>
            <a:off x="4967487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40k</a:t>
            </a:r>
          </a:p>
          <a:p>
            <a:pPr algn="ctr"/>
            <a:r>
              <a:rPr lang="en-US" altLang="zh-TW" dirty="0"/>
              <a:t>40v</a:t>
            </a:r>
            <a:endParaRPr lang="zh-TW" altLang="en-US" dirty="0"/>
          </a:p>
        </p:txBody>
      </p:sp>
      <p:sp>
        <p:nvSpPr>
          <p:cNvPr id="47" name="Google Shape;102;p14">
            <a:extLst>
              <a:ext uri="{FF2B5EF4-FFF2-40B4-BE49-F238E27FC236}">
                <a16:creationId xmlns:a16="http://schemas.microsoft.com/office/drawing/2014/main" id="{42DCAEC0-4316-2A3B-3E91-08080EE6A5F6}"/>
              </a:ext>
            </a:extLst>
          </p:cNvPr>
          <p:cNvSpPr txBox="1"/>
          <p:nvPr/>
        </p:nvSpPr>
        <p:spPr>
          <a:xfrm>
            <a:off x="4309173" y="4603036"/>
            <a:ext cx="1219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" name="Google Shape;102;p14">
            <a:extLst>
              <a:ext uri="{FF2B5EF4-FFF2-40B4-BE49-F238E27FC236}">
                <a16:creationId xmlns:a16="http://schemas.microsoft.com/office/drawing/2014/main" id="{449CB803-0B1B-EA9A-89C6-116F37BA642C}"/>
              </a:ext>
            </a:extLst>
          </p:cNvPr>
          <p:cNvSpPr txBox="1"/>
          <p:nvPr/>
        </p:nvSpPr>
        <p:spPr>
          <a:xfrm>
            <a:off x="5775464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C8C28A-729C-82AF-9D85-A7D4CC246E13}"/>
              </a:ext>
            </a:extLst>
          </p:cNvPr>
          <p:cNvSpPr/>
          <p:nvPr/>
        </p:nvSpPr>
        <p:spPr>
          <a:xfrm>
            <a:off x="641985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41k</a:t>
            </a:r>
            <a:endParaRPr lang="zh-TW" altLang="en-US" dirty="0"/>
          </a:p>
        </p:txBody>
      </p:sp>
      <p:sp>
        <p:nvSpPr>
          <p:cNvPr id="72" name="Google Shape;102;p14">
            <a:extLst>
              <a:ext uri="{FF2B5EF4-FFF2-40B4-BE49-F238E27FC236}">
                <a16:creationId xmlns:a16="http://schemas.microsoft.com/office/drawing/2014/main" id="{FAC4A72D-9641-C8C0-4ED8-E6EE2197A13E}"/>
              </a:ext>
            </a:extLst>
          </p:cNvPr>
          <p:cNvSpPr txBox="1"/>
          <p:nvPr/>
        </p:nvSpPr>
        <p:spPr>
          <a:xfrm>
            <a:off x="6840926" y="3922443"/>
            <a:ext cx="43327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持續往後增長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4256CF-0C84-ED09-8813-B36642505BE7}"/>
              </a:ext>
            </a:extLst>
          </p:cNvPr>
          <p:cNvSpPr/>
          <p:nvPr/>
        </p:nvSpPr>
        <p:spPr>
          <a:xfrm>
            <a:off x="5775465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90777CA-E24D-E8C3-9594-6A38F22683B1}"/>
              </a:ext>
            </a:extLst>
          </p:cNvPr>
          <p:cNvSpPr/>
          <p:nvPr/>
        </p:nvSpPr>
        <p:spPr>
          <a:xfrm>
            <a:off x="6156811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B172E9-091A-5EF6-9FFB-C4280D8C7182}"/>
              </a:ext>
            </a:extLst>
          </p:cNvPr>
          <p:cNvSpPr/>
          <p:nvPr/>
        </p:nvSpPr>
        <p:spPr>
          <a:xfrm>
            <a:off x="6538157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6081180-9D09-DA8C-62AF-868600C00749}"/>
              </a:ext>
            </a:extLst>
          </p:cNvPr>
          <p:cNvSpPr/>
          <p:nvPr/>
        </p:nvSpPr>
        <p:spPr>
          <a:xfrm>
            <a:off x="6919503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03F8F39-0D36-13F6-DFDB-D9B75682BA03}"/>
              </a:ext>
            </a:extLst>
          </p:cNvPr>
          <p:cNvSpPr/>
          <p:nvPr/>
        </p:nvSpPr>
        <p:spPr>
          <a:xfrm>
            <a:off x="7300849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CB44576-FCF2-5F63-0BEC-72CCF2F56D80}"/>
              </a:ext>
            </a:extLst>
          </p:cNvPr>
          <p:cNvSpPr/>
          <p:nvPr/>
        </p:nvSpPr>
        <p:spPr>
          <a:xfrm>
            <a:off x="7682195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A025564-9A35-4842-6FAD-3F251D4C1D94}"/>
              </a:ext>
            </a:extLst>
          </p:cNvPr>
          <p:cNvSpPr/>
          <p:nvPr/>
        </p:nvSpPr>
        <p:spPr>
          <a:xfrm>
            <a:off x="8063541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6854AC-A598-26CF-3948-9BC4C435A5E2}"/>
              </a:ext>
            </a:extLst>
          </p:cNvPr>
          <p:cNvSpPr/>
          <p:nvPr/>
        </p:nvSpPr>
        <p:spPr>
          <a:xfrm>
            <a:off x="8444887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686C76-47D4-EC4C-7DB2-917D592B6BE5}"/>
              </a:ext>
            </a:extLst>
          </p:cNvPr>
          <p:cNvSpPr/>
          <p:nvPr/>
        </p:nvSpPr>
        <p:spPr>
          <a:xfrm>
            <a:off x="8826233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478EEB9-488F-C8E5-EAFB-36F1C0CAADF3}"/>
              </a:ext>
            </a:extLst>
          </p:cNvPr>
          <p:cNvSpPr/>
          <p:nvPr/>
        </p:nvSpPr>
        <p:spPr>
          <a:xfrm>
            <a:off x="11127431" y="379610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8FF3B08-3E7F-AC24-F272-548E98026446}"/>
              </a:ext>
            </a:extLst>
          </p:cNvPr>
          <p:cNvSpPr/>
          <p:nvPr/>
        </p:nvSpPr>
        <p:spPr>
          <a:xfrm>
            <a:off x="5775464" y="3810000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41k</a:t>
            </a:r>
          </a:p>
          <a:p>
            <a:pPr algn="ctr"/>
            <a:r>
              <a:rPr lang="en-US" altLang="zh-TW" dirty="0"/>
              <a:t>41v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106611-0C03-843F-E440-5F2206759379}"/>
              </a:ext>
            </a:extLst>
          </p:cNvPr>
          <p:cNvSpPr/>
          <p:nvPr/>
        </p:nvSpPr>
        <p:spPr>
          <a:xfrm>
            <a:off x="1027832" y="4117261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42k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247775-D1D7-4690-C0D0-6C58D39C2755}"/>
              </a:ext>
            </a:extLst>
          </p:cNvPr>
          <p:cNvSpPr/>
          <p:nvPr/>
        </p:nvSpPr>
        <p:spPr>
          <a:xfrm>
            <a:off x="6154303" y="3814921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42k</a:t>
            </a:r>
          </a:p>
          <a:p>
            <a:pPr algn="ctr"/>
            <a:r>
              <a:rPr lang="en-US" altLang="zh-TW" dirty="0"/>
              <a:t>42v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2EB54F-4E43-22E2-9F22-943F05A235B3}"/>
              </a:ext>
            </a:extLst>
          </p:cNvPr>
          <p:cNvSpPr/>
          <p:nvPr/>
        </p:nvSpPr>
        <p:spPr>
          <a:xfrm>
            <a:off x="1404677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43k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36BB21-B78F-E5C2-7192-68157FBB9F6C}"/>
              </a:ext>
            </a:extLst>
          </p:cNvPr>
          <p:cNvSpPr/>
          <p:nvPr/>
        </p:nvSpPr>
        <p:spPr>
          <a:xfrm>
            <a:off x="6542869" y="3814372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43k</a:t>
            </a:r>
          </a:p>
          <a:p>
            <a:pPr algn="ctr"/>
            <a:r>
              <a:rPr lang="en-US" altLang="zh-TW" dirty="0"/>
              <a:t>43v</a:t>
            </a:r>
            <a:endParaRPr lang="zh-TW" altLang="en-US" dirty="0"/>
          </a:p>
        </p:txBody>
      </p: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ACA19CCA-9255-AC7D-FD6C-9A1F1EF97F92}"/>
              </a:ext>
            </a:extLst>
          </p:cNvPr>
          <p:cNvGrpSpPr/>
          <p:nvPr/>
        </p:nvGrpSpPr>
        <p:grpSpPr>
          <a:xfrm>
            <a:off x="646487" y="4491253"/>
            <a:ext cx="3432114" cy="382818"/>
            <a:chOff x="646487" y="4491253"/>
            <a:chExt cx="3432114" cy="382818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BF77243-25B1-AC2A-089C-9A66C7812DDD}"/>
                </a:ext>
              </a:extLst>
            </p:cNvPr>
            <p:cNvSpPr/>
            <p:nvPr/>
          </p:nvSpPr>
          <p:spPr>
            <a:xfrm>
              <a:off x="646487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0</a:t>
              </a:r>
              <a:endParaRPr lang="zh-TW" altLang="en-US" sz="1000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D83A75FB-FFC5-A6BD-127C-77BD7E10DF5D}"/>
                </a:ext>
              </a:extLst>
            </p:cNvPr>
            <p:cNvSpPr/>
            <p:nvPr/>
          </p:nvSpPr>
          <p:spPr>
            <a:xfrm>
              <a:off x="1027833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1</a:t>
              </a:r>
              <a:endParaRPr lang="zh-TW" altLang="en-US" sz="1000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999BB5CD-B955-0FB9-02E9-C7B63A5A68C2}"/>
                </a:ext>
              </a:extLst>
            </p:cNvPr>
            <p:cNvSpPr/>
            <p:nvPr/>
          </p:nvSpPr>
          <p:spPr>
            <a:xfrm>
              <a:off x="1409179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2</a:t>
              </a:r>
              <a:endParaRPr lang="zh-TW" altLang="en-US" sz="1000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816EE4C9-C7F3-F33D-FA3C-4D862C6EA107}"/>
                </a:ext>
              </a:extLst>
            </p:cNvPr>
            <p:cNvSpPr/>
            <p:nvPr/>
          </p:nvSpPr>
          <p:spPr>
            <a:xfrm>
              <a:off x="1790525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3</a:t>
              </a:r>
              <a:endParaRPr lang="zh-TW" altLang="en-US" sz="1000" dirty="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B5A04E5-DFF7-4FBC-89FC-2BF27C55B55D}"/>
                </a:ext>
              </a:extLst>
            </p:cNvPr>
            <p:cNvSpPr/>
            <p:nvPr/>
          </p:nvSpPr>
          <p:spPr>
            <a:xfrm>
              <a:off x="2171871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4</a:t>
              </a:r>
              <a:endParaRPr lang="zh-TW" altLang="en-US" sz="1000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43A55A2-2D41-0068-2EEE-46EEBC128520}"/>
                </a:ext>
              </a:extLst>
            </p:cNvPr>
            <p:cNvSpPr/>
            <p:nvPr/>
          </p:nvSpPr>
          <p:spPr>
            <a:xfrm>
              <a:off x="2553217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5</a:t>
              </a:r>
              <a:endParaRPr lang="zh-TW" altLang="en-US" sz="1000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83ABFE2-56A3-3BE6-9977-A7E18EDC6288}"/>
                </a:ext>
              </a:extLst>
            </p:cNvPr>
            <p:cNvSpPr/>
            <p:nvPr/>
          </p:nvSpPr>
          <p:spPr>
            <a:xfrm>
              <a:off x="2934563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6</a:t>
              </a:r>
              <a:endParaRPr lang="zh-TW" altLang="en-US" sz="1000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0D1057A6-471D-A780-5908-4BAA75317FD5}"/>
                </a:ext>
              </a:extLst>
            </p:cNvPr>
            <p:cNvSpPr/>
            <p:nvPr/>
          </p:nvSpPr>
          <p:spPr>
            <a:xfrm>
              <a:off x="3315909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7</a:t>
              </a:r>
              <a:endParaRPr lang="zh-TW" altLang="en-US" sz="1000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F7B6A86C-B005-A116-C6E8-8095512FB027}"/>
                </a:ext>
              </a:extLst>
            </p:cNvPr>
            <p:cNvSpPr/>
            <p:nvPr/>
          </p:nvSpPr>
          <p:spPr>
            <a:xfrm>
              <a:off x="3697255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8</a:t>
              </a:r>
              <a:endParaRPr lang="zh-TW" altLang="en-US" sz="1000" dirty="0"/>
            </a:p>
          </p:txBody>
        </p:sp>
      </p:grpSp>
      <p:sp>
        <p:nvSpPr>
          <p:cNvPr id="113" name="矩形 112">
            <a:extLst>
              <a:ext uri="{FF2B5EF4-FFF2-40B4-BE49-F238E27FC236}">
                <a16:creationId xmlns:a16="http://schemas.microsoft.com/office/drawing/2014/main" id="{13DD4032-2A00-0703-2AA7-8480DED1C3F7}"/>
              </a:ext>
            </a:extLst>
          </p:cNvPr>
          <p:cNvSpPr/>
          <p:nvPr/>
        </p:nvSpPr>
        <p:spPr>
          <a:xfrm>
            <a:off x="6926064" y="3813243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51k</a:t>
            </a:r>
          </a:p>
          <a:p>
            <a:pPr algn="ctr"/>
            <a:r>
              <a:rPr lang="en-US" altLang="zh-TW" dirty="0"/>
              <a:t>51v</a:t>
            </a:r>
            <a:endParaRPr lang="zh-TW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30E3A52-A149-03E0-273E-6066497C6190}"/>
              </a:ext>
            </a:extLst>
          </p:cNvPr>
          <p:cNvSpPr/>
          <p:nvPr/>
        </p:nvSpPr>
        <p:spPr>
          <a:xfrm>
            <a:off x="1787532" y="4117744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51k</a:t>
            </a:r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EC5C46D-ECFC-F566-617F-FCF055A6C542}"/>
              </a:ext>
            </a:extLst>
          </p:cNvPr>
          <p:cNvGrpSpPr/>
          <p:nvPr/>
        </p:nvGrpSpPr>
        <p:grpSpPr>
          <a:xfrm>
            <a:off x="6550312" y="669959"/>
            <a:ext cx="1322556" cy="682311"/>
            <a:chOff x="8132113" y="5042595"/>
            <a:chExt cx="1322556" cy="682311"/>
          </a:xfrm>
        </p:grpSpPr>
        <p:pic>
          <p:nvPicPr>
            <p:cNvPr id="2062" name="Picture 14" descr="Eye Logo PNG Transparent Images Free Download | Vector Files | Pngtree">
              <a:extLst>
                <a:ext uri="{FF2B5EF4-FFF2-40B4-BE49-F238E27FC236}">
                  <a16:creationId xmlns:a16="http://schemas.microsoft.com/office/drawing/2014/main" id="{422A3242-2F90-2E47-3363-F1B8DB8DEB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91" t="32624" r="17068" b="33099"/>
            <a:stretch/>
          </p:blipFill>
          <p:spPr bwMode="auto">
            <a:xfrm>
              <a:off x="8132113" y="5042595"/>
              <a:ext cx="1322556" cy="682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E4061C2D-3D9B-F235-C6CC-5A93912AB595}"/>
                </a:ext>
              </a:extLst>
            </p:cNvPr>
            <p:cNvSpPr txBox="1"/>
            <p:nvPr/>
          </p:nvSpPr>
          <p:spPr>
            <a:xfrm>
              <a:off x="8444887" y="5146980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accent4"/>
                  </a:solidFill>
                </a:rPr>
                <a:t>51</a:t>
              </a:r>
              <a:endParaRPr lang="zh-TW" altLang="en-US" sz="24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66" name="Google Shape;102;p14">
            <a:extLst>
              <a:ext uri="{FF2B5EF4-FFF2-40B4-BE49-F238E27FC236}">
                <a16:creationId xmlns:a16="http://schemas.microsoft.com/office/drawing/2014/main" id="{431D049F-9331-4955-8073-8DE89CF655BE}"/>
              </a:ext>
            </a:extLst>
          </p:cNvPr>
          <p:cNvSpPr txBox="1"/>
          <p:nvPr/>
        </p:nvSpPr>
        <p:spPr>
          <a:xfrm>
            <a:off x="347891" y="5680247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若遍歷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區查不到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Key-Value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記錄，才會進入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區查找。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36626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99 -0.00439 L 0.20703 0.10857 " pathEditMode="relative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755 0.10857 L 0.36002 0.32361 " pathEditMode="relative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54 0.3257 L -0.40821 0.60417 " pathEditMode="relative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756 0.60625 L 0.03216 0.60533 " pathEditMode="relative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1" y="2459524"/>
            <a:ext cx="1219199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altLang="zh-TW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 B-Tree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刪除</a:t>
            </a:r>
            <a:endParaRPr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41777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;p14">
            <a:extLst>
              <a:ext uri="{FF2B5EF4-FFF2-40B4-BE49-F238E27FC236}">
                <a16:creationId xmlns:a16="http://schemas.microsoft.com/office/drawing/2014/main" id="{A3E81869-AE04-B1BC-0223-196860D6B8BA}"/>
              </a:ext>
            </a:extLst>
          </p:cNvPr>
          <p:cNvSpPr txBox="1"/>
          <p:nvPr/>
        </p:nvSpPr>
        <p:spPr>
          <a:xfrm>
            <a:off x="353042" y="1720861"/>
            <a:ext cx="11485917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在傳統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DB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中能夠得到廣泛應用，其中很重要的原因是傳統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HDD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讀取效能較慢，由於過往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HDD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儲存顆粒度較粗，多使用 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Block 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作為儲存單位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這種多路搜尋樹能夠通過降低樹高來減少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I/O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次數，從而保證相對較快、穩定的效能。</a:t>
            </a:r>
          </a:p>
          <a:p>
            <a:pPr lvl="0"/>
            <a:endParaRPr lang="zh-TW" altLang="en-US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但到了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SSD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時代，由於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Byte-addressable NVM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可以使用更細顆粒度的 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Bytes 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作為儲存單位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，使用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反而會產生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寫入壽命和內部 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GC 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效率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的問題。這主要是由於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不必要的節點合併和拆分操作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增加了系統開銷。</a:t>
            </a:r>
          </a:p>
        </p:txBody>
      </p:sp>
    </p:spTree>
    <p:extLst>
      <p:ext uri="{BB962C8B-B14F-4D97-AF65-F5344CB8AC3E}">
        <p14:creationId xmlns:p14="http://schemas.microsoft.com/office/powerpoint/2010/main" val="1848456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1447800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1447800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2375841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2375840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2377027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2376350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2833181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2016229"/>
            <a:ext cx="786337" cy="3596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2016229"/>
            <a:ext cx="785626" cy="3596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935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2033773"/>
            <a:ext cx="1233315" cy="34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2134310"/>
            <a:ext cx="1" cy="242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2033773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Hashed B-Tree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35453B7-2511-D889-02BE-44AFEF8678BF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46487" y="3176437"/>
            <a:ext cx="9231256" cy="898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07CBDD9-CA2D-FBAE-0715-51D1FAEA804C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1207742" y="3176437"/>
            <a:ext cx="636364" cy="557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C8A6771-A2BE-6377-98E4-F38AA4BA7BC1}"/>
              </a:ext>
            </a:extLst>
          </p:cNvPr>
          <p:cNvSpPr/>
          <p:nvPr/>
        </p:nvSpPr>
        <p:spPr>
          <a:xfrm>
            <a:off x="646487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764F746-07D1-EDF9-D21F-AB678E00AEF4}"/>
              </a:ext>
            </a:extLst>
          </p:cNvPr>
          <p:cNvSpPr/>
          <p:nvPr/>
        </p:nvSpPr>
        <p:spPr>
          <a:xfrm>
            <a:off x="1027833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23C0B5F-5D49-B030-384D-C0F91DDCC2F7}"/>
              </a:ext>
            </a:extLst>
          </p:cNvPr>
          <p:cNvSpPr/>
          <p:nvPr/>
        </p:nvSpPr>
        <p:spPr>
          <a:xfrm>
            <a:off x="1409179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33FE79A-CDBA-2E6C-672C-0DFFFDCC2AAA}"/>
              </a:ext>
            </a:extLst>
          </p:cNvPr>
          <p:cNvSpPr/>
          <p:nvPr/>
        </p:nvSpPr>
        <p:spPr>
          <a:xfrm>
            <a:off x="1790525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2F6A272-7C93-03E9-28DE-6EFC06E5FA5B}"/>
              </a:ext>
            </a:extLst>
          </p:cNvPr>
          <p:cNvSpPr/>
          <p:nvPr/>
        </p:nvSpPr>
        <p:spPr>
          <a:xfrm>
            <a:off x="2171871" y="4116272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62D534-E2B4-6C92-877B-03097707807C}"/>
              </a:ext>
            </a:extLst>
          </p:cNvPr>
          <p:cNvSpPr/>
          <p:nvPr/>
        </p:nvSpPr>
        <p:spPr>
          <a:xfrm>
            <a:off x="2553217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36E18C-1726-9EFE-364D-6C437B47F6EB}"/>
              </a:ext>
            </a:extLst>
          </p:cNvPr>
          <p:cNvSpPr/>
          <p:nvPr/>
        </p:nvSpPr>
        <p:spPr>
          <a:xfrm>
            <a:off x="2934563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8650A2A-C7BC-8E33-0187-3B7808C96C37}"/>
              </a:ext>
            </a:extLst>
          </p:cNvPr>
          <p:cNvSpPr/>
          <p:nvPr/>
        </p:nvSpPr>
        <p:spPr>
          <a:xfrm>
            <a:off x="3315909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A00195-3458-76CE-DCD6-0D2C1ED4A410}"/>
              </a:ext>
            </a:extLst>
          </p:cNvPr>
          <p:cNvSpPr/>
          <p:nvPr/>
        </p:nvSpPr>
        <p:spPr>
          <a:xfrm>
            <a:off x="3697255" y="4114800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42" name="Google Shape;102;p14">
            <a:extLst>
              <a:ext uri="{FF2B5EF4-FFF2-40B4-BE49-F238E27FC236}">
                <a16:creationId xmlns:a16="http://schemas.microsoft.com/office/drawing/2014/main" id="{B8BB8FA2-F440-8583-A4C7-C466FA51880C}"/>
              </a:ext>
            </a:extLst>
          </p:cNvPr>
          <p:cNvSpPr txBox="1"/>
          <p:nvPr/>
        </p:nvSpPr>
        <p:spPr>
          <a:xfrm>
            <a:off x="646487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8B0B27-25D3-2C7B-6CBF-9DB14DDDD5E8}"/>
              </a:ext>
            </a:extLst>
          </p:cNvPr>
          <p:cNvSpPr/>
          <p:nvPr/>
        </p:nvSpPr>
        <p:spPr>
          <a:xfrm>
            <a:off x="4586141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30k</a:t>
            </a:r>
          </a:p>
          <a:p>
            <a:pPr algn="ctr"/>
            <a:r>
              <a:rPr lang="en-US" altLang="zh-TW" dirty="0"/>
              <a:t>30v</a:t>
            </a:r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BA8835-4F8B-CB9A-EAB8-44C65605957F}"/>
              </a:ext>
            </a:extLst>
          </p:cNvPr>
          <p:cNvSpPr/>
          <p:nvPr/>
        </p:nvSpPr>
        <p:spPr>
          <a:xfrm>
            <a:off x="4967487" y="4115124"/>
            <a:ext cx="381346" cy="381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40k</a:t>
            </a:r>
          </a:p>
          <a:p>
            <a:pPr algn="ctr"/>
            <a:r>
              <a:rPr lang="en-US" altLang="zh-TW" dirty="0"/>
              <a:t>40v</a:t>
            </a:r>
            <a:endParaRPr lang="zh-TW" altLang="en-US" dirty="0"/>
          </a:p>
        </p:txBody>
      </p:sp>
      <p:sp>
        <p:nvSpPr>
          <p:cNvPr id="47" name="Google Shape;102;p14">
            <a:extLst>
              <a:ext uri="{FF2B5EF4-FFF2-40B4-BE49-F238E27FC236}">
                <a16:creationId xmlns:a16="http://schemas.microsoft.com/office/drawing/2014/main" id="{42DCAEC0-4316-2A3B-3E91-08080EE6A5F6}"/>
              </a:ext>
            </a:extLst>
          </p:cNvPr>
          <p:cNvSpPr txBox="1"/>
          <p:nvPr/>
        </p:nvSpPr>
        <p:spPr>
          <a:xfrm>
            <a:off x="4309173" y="4603036"/>
            <a:ext cx="12192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0" name="Google Shape;102;p14">
            <a:extLst>
              <a:ext uri="{FF2B5EF4-FFF2-40B4-BE49-F238E27FC236}">
                <a16:creationId xmlns:a16="http://schemas.microsoft.com/office/drawing/2014/main" id="{449CB803-0B1B-EA9A-89C6-116F37BA642C}"/>
              </a:ext>
            </a:extLst>
          </p:cNvPr>
          <p:cNvSpPr txBox="1"/>
          <p:nvPr/>
        </p:nvSpPr>
        <p:spPr>
          <a:xfrm>
            <a:off x="5775464" y="4580971"/>
            <a:ext cx="3432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C8C28A-729C-82AF-9D85-A7D4CC246E13}"/>
              </a:ext>
            </a:extLst>
          </p:cNvPr>
          <p:cNvSpPr/>
          <p:nvPr/>
        </p:nvSpPr>
        <p:spPr>
          <a:xfrm>
            <a:off x="641985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41k</a:t>
            </a:r>
            <a:endParaRPr lang="zh-TW" altLang="en-US" dirty="0"/>
          </a:p>
        </p:txBody>
      </p:sp>
      <p:sp>
        <p:nvSpPr>
          <p:cNvPr id="72" name="Google Shape;102;p14">
            <a:extLst>
              <a:ext uri="{FF2B5EF4-FFF2-40B4-BE49-F238E27FC236}">
                <a16:creationId xmlns:a16="http://schemas.microsoft.com/office/drawing/2014/main" id="{FAC4A72D-9641-C8C0-4ED8-E6EE2197A13E}"/>
              </a:ext>
            </a:extLst>
          </p:cNvPr>
          <p:cNvSpPr txBox="1"/>
          <p:nvPr/>
        </p:nvSpPr>
        <p:spPr>
          <a:xfrm>
            <a:off x="6840926" y="3922443"/>
            <a:ext cx="43327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持續往後增長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64256CF-0C84-ED09-8813-B36642505BE7}"/>
              </a:ext>
            </a:extLst>
          </p:cNvPr>
          <p:cNvSpPr/>
          <p:nvPr/>
        </p:nvSpPr>
        <p:spPr>
          <a:xfrm>
            <a:off x="5775465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90777CA-E24D-E8C3-9594-6A38F22683B1}"/>
              </a:ext>
            </a:extLst>
          </p:cNvPr>
          <p:cNvSpPr/>
          <p:nvPr/>
        </p:nvSpPr>
        <p:spPr>
          <a:xfrm>
            <a:off x="6156811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DB172E9-091A-5EF6-9FFB-C4280D8C7182}"/>
              </a:ext>
            </a:extLst>
          </p:cNvPr>
          <p:cNvSpPr/>
          <p:nvPr/>
        </p:nvSpPr>
        <p:spPr>
          <a:xfrm>
            <a:off x="6538157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6081180-9D09-DA8C-62AF-868600C00749}"/>
              </a:ext>
            </a:extLst>
          </p:cNvPr>
          <p:cNvSpPr/>
          <p:nvPr/>
        </p:nvSpPr>
        <p:spPr>
          <a:xfrm>
            <a:off x="6919503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03F8F39-0D36-13F6-DFDB-D9B75682BA03}"/>
              </a:ext>
            </a:extLst>
          </p:cNvPr>
          <p:cNvSpPr/>
          <p:nvPr/>
        </p:nvSpPr>
        <p:spPr>
          <a:xfrm>
            <a:off x="7300849" y="3810000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CB44576-FCF2-5F63-0BEC-72CCF2F56D80}"/>
              </a:ext>
            </a:extLst>
          </p:cNvPr>
          <p:cNvSpPr/>
          <p:nvPr/>
        </p:nvSpPr>
        <p:spPr>
          <a:xfrm>
            <a:off x="7682195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A025564-9A35-4842-6FAD-3F251D4C1D94}"/>
              </a:ext>
            </a:extLst>
          </p:cNvPr>
          <p:cNvSpPr/>
          <p:nvPr/>
        </p:nvSpPr>
        <p:spPr>
          <a:xfrm>
            <a:off x="8063541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D6854AC-A598-26CF-3948-9BC4C435A5E2}"/>
              </a:ext>
            </a:extLst>
          </p:cNvPr>
          <p:cNvSpPr/>
          <p:nvPr/>
        </p:nvSpPr>
        <p:spPr>
          <a:xfrm>
            <a:off x="8444887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3686C76-47D4-EC4C-7DB2-917D592B6BE5}"/>
              </a:ext>
            </a:extLst>
          </p:cNvPr>
          <p:cNvSpPr/>
          <p:nvPr/>
        </p:nvSpPr>
        <p:spPr>
          <a:xfrm>
            <a:off x="8826233" y="381324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478EEB9-488F-C8E5-EAFB-36F1C0CAADF3}"/>
              </a:ext>
            </a:extLst>
          </p:cNvPr>
          <p:cNvSpPr/>
          <p:nvPr/>
        </p:nvSpPr>
        <p:spPr>
          <a:xfrm>
            <a:off x="11127431" y="3796103"/>
            <a:ext cx="381346" cy="714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E8FF3B08-3E7F-AC24-F272-548E98026446}"/>
              </a:ext>
            </a:extLst>
          </p:cNvPr>
          <p:cNvSpPr/>
          <p:nvPr/>
        </p:nvSpPr>
        <p:spPr>
          <a:xfrm>
            <a:off x="5775464" y="3810000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41k</a:t>
            </a:r>
          </a:p>
          <a:p>
            <a:pPr algn="ctr"/>
            <a:r>
              <a:rPr lang="en-US" altLang="zh-TW" dirty="0"/>
              <a:t>41v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106611-0C03-843F-E440-5F2206759379}"/>
              </a:ext>
            </a:extLst>
          </p:cNvPr>
          <p:cNvSpPr/>
          <p:nvPr/>
        </p:nvSpPr>
        <p:spPr>
          <a:xfrm>
            <a:off x="1027832" y="4117261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42k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247775-D1D7-4690-C0D0-6C58D39C2755}"/>
              </a:ext>
            </a:extLst>
          </p:cNvPr>
          <p:cNvSpPr/>
          <p:nvPr/>
        </p:nvSpPr>
        <p:spPr>
          <a:xfrm>
            <a:off x="6154303" y="3814921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42k</a:t>
            </a:r>
          </a:p>
          <a:p>
            <a:pPr algn="ctr"/>
            <a:r>
              <a:rPr lang="en-US" altLang="zh-TW" dirty="0"/>
              <a:t>42v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2EB54F-4E43-22E2-9F22-943F05A235B3}"/>
              </a:ext>
            </a:extLst>
          </p:cNvPr>
          <p:cNvSpPr/>
          <p:nvPr/>
        </p:nvSpPr>
        <p:spPr>
          <a:xfrm>
            <a:off x="1404677" y="4114800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43k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D36BB21-B78F-E5C2-7192-68157FBB9F6C}"/>
              </a:ext>
            </a:extLst>
          </p:cNvPr>
          <p:cNvSpPr/>
          <p:nvPr/>
        </p:nvSpPr>
        <p:spPr>
          <a:xfrm>
            <a:off x="6542869" y="3814372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43k</a:t>
            </a:r>
          </a:p>
          <a:p>
            <a:pPr algn="ctr"/>
            <a:r>
              <a:rPr lang="en-US" altLang="zh-TW" dirty="0"/>
              <a:t>43v</a:t>
            </a:r>
            <a:endParaRPr lang="zh-TW" altLang="en-US" dirty="0"/>
          </a:p>
        </p:txBody>
      </p: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ACA19CCA-9255-AC7D-FD6C-9A1F1EF97F92}"/>
              </a:ext>
            </a:extLst>
          </p:cNvPr>
          <p:cNvGrpSpPr/>
          <p:nvPr/>
        </p:nvGrpSpPr>
        <p:grpSpPr>
          <a:xfrm>
            <a:off x="646487" y="4491253"/>
            <a:ext cx="3432114" cy="382818"/>
            <a:chOff x="646487" y="4491253"/>
            <a:chExt cx="3432114" cy="382818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BF77243-25B1-AC2A-089C-9A66C7812DDD}"/>
                </a:ext>
              </a:extLst>
            </p:cNvPr>
            <p:cNvSpPr/>
            <p:nvPr/>
          </p:nvSpPr>
          <p:spPr>
            <a:xfrm>
              <a:off x="646487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0</a:t>
              </a:r>
              <a:endParaRPr lang="zh-TW" altLang="en-US" sz="1000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D83A75FB-FFC5-A6BD-127C-77BD7E10DF5D}"/>
                </a:ext>
              </a:extLst>
            </p:cNvPr>
            <p:cNvSpPr/>
            <p:nvPr/>
          </p:nvSpPr>
          <p:spPr>
            <a:xfrm>
              <a:off x="1027833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1</a:t>
              </a:r>
              <a:endParaRPr lang="zh-TW" altLang="en-US" sz="1000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999BB5CD-B955-0FB9-02E9-C7B63A5A68C2}"/>
                </a:ext>
              </a:extLst>
            </p:cNvPr>
            <p:cNvSpPr/>
            <p:nvPr/>
          </p:nvSpPr>
          <p:spPr>
            <a:xfrm>
              <a:off x="1409179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2</a:t>
              </a:r>
              <a:endParaRPr lang="zh-TW" altLang="en-US" sz="1000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816EE4C9-C7F3-F33D-FA3C-4D862C6EA107}"/>
                </a:ext>
              </a:extLst>
            </p:cNvPr>
            <p:cNvSpPr/>
            <p:nvPr/>
          </p:nvSpPr>
          <p:spPr>
            <a:xfrm>
              <a:off x="1790525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3</a:t>
              </a:r>
              <a:endParaRPr lang="zh-TW" altLang="en-US" sz="1000" dirty="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B5A04E5-DFF7-4FBC-89FC-2BF27C55B55D}"/>
                </a:ext>
              </a:extLst>
            </p:cNvPr>
            <p:cNvSpPr/>
            <p:nvPr/>
          </p:nvSpPr>
          <p:spPr>
            <a:xfrm>
              <a:off x="2171871" y="4492725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4</a:t>
              </a:r>
              <a:endParaRPr lang="zh-TW" altLang="en-US" sz="1000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43A55A2-2D41-0068-2EEE-46EEBC128520}"/>
                </a:ext>
              </a:extLst>
            </p:cNvPr>
            <p:cNvSpPr/>
            <p:nvPr/>
          </p:nvSpPr>
          <p:spPr>
            <a:xfrm>
              <a:off x="2553217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5</a:t>
              </a:r>
              <a:endParaRPr lang="zh-TW" altLang="en-US" sz="1000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83ABFE2-56A3-3BE6-9977-A7E18EDC6288}"/>
                </a:ext>
              </a:extLst>
            </p:cNvPr>
            <p:cNvSpPr/>
            <p:nvPr/>
          </p:nvSpPr>
          <p:spPr>
            <a:xfrm>
              <a:off x="2934563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6</a:t>
              </a:r>
              <a:endParaRPr lang="zh-TW" altLang="en-US" sz="1000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0D1057A6-471D-A780-5908-4BAA75317FD5}"/>
                </a:ext>
              </a:extLst>
            </p:cNvPr>
            <p:cNvSpPr/>
            <p:nvPr/>
          </p:nvSpPr>
          <p:spPr>
            <a:xfrm>
              <a:off x="3315909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7</a:t>
              </a:r>
              <a:endParaRPr lang="zh-TW" altLang="en-US" sz="1000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F7B6A86C-B005-A116-C6E8-8095512FB027}"/>
                </a:ext>
              </a:extLst>
            </p:cNvPr>
            <p:cNvSpPr/>
            <p:nvPr/>
          </p:nvSpPr>
          <p:spPr>
            <a:xfrm>
              <a:off x="3697255" y="4491253"/>
              <a:ext cx="381346" cy="3813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altLang="zh-TW" sz="1000" dirty="0"/>
                <a:t>8</a:t>
              </a:r>
              <a:endParaRPr lang="zh-TW" altLang="en-US" sz="1000" dirty="0"/>
            </a:p>
          </p:txBody>
        </p:sp>
      </p:grpSp>
      <p:sp>
        <p:nvSpPr>
          <p:cNvPr id="113" name="矩形 112">
            <a:extLst>
              <a:ext uri="{FF2B5EF4-FFF2-40B4-BE49-F238E27FC236}">
                <a16:creationId xmlns:a16="http://schemas.microsoft.com/office/drawing/2014/main" id="{13DD4032-2A00-0703-2AA7-8480DED1C3F7}"/>
              </a:ext>
            </a:extLst>
          </p:cNvPr>
          <p:cNvSpPr/>
          <p:nvPr/>
        </p:nvSpPr>
        <p:spPr>
          <a:xfrm>
            <a:off x="6926064" y="3813243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Ins</a:t>
            </a:r>
          </a:p>
          <a:p>
            <a:pPr algn="ctr"/>
            <a:r>
              <a:rPr lang="en-US" altLang="zh-TW" dirty="0"/>
              <a:t>51k</a:t>
            </a:r>
          </a:p>
          <a:p>
            <a:pPr algn="ctr"/>
            <a:r>
              <a:rPr lang="en-US" altLang="zh-TW" dirty="0"/>
              <a:t>51v</a:t>
            </a:r>
            <a:endParaRPr lang="zh-TW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30E3A52-A149-03E0-273E-6066497C6190}"/>
              </a:ext>
            </a:extLst>
          </p:cNvPr>
          <p:cNvSpPr/>
          <p:nvPr/>
        </p:nvSpPr>
        <p:spPr>
          <a:xfrm>
            <a:off x="1787532" y="4117744"/>
            <a:ext cx="381346" cy="3813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51k</a:t>
            </a:r>
            <a:endParaRPr lang="zh-TW" altLang="en-US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2223398-DDD2-DF3E-2574-DB256633A2CC}"/>
              </a:ext>
            </a:extLst>
          </p:cNvPr>
          <p:cNvGrpSpPr/>
          <p:nvPr/>
        </p:nvGrpSpPr>
        <p:grpSpPr>
          <a:xfrm>
            <a:off x="6586034" y="617953"/>
            <a:ext cx="492192" cy="612921"/>
            <a:chOff x="6586034" y="617953"/>
            <a:chExt cx="492192" cy="612921"/>
          </a:xfrm>
        </p:grpSpPr>
        <p:pic>
          <p:nvPicPr>
            <p:cNvPr id="2064" name="Picture 16" descr="eps10 red vector garbage or trash can solid icon or logo isolated on white  background. delete or rubbish basket symbol in a simple flat trendy modern  style for your website design, and">
              <a:extLst>
                <a:ext uri="{FF2B5EF4-FFF2-40B4-BE49-F238E27FC236}">
                  <a16:creationId xmlns:a16="http://schemas.microsoft.com/office/drawing/2014/main" id="{D5AC34BF-74D8-4D20-ECEE-CBDD446109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0500" y1="45750" x2="48750" y2="62000"/>
                          <a14:foregroundMark x1="48750" y1="62000" x2="50500" y2="48500"/>
                          <a14:foregroundMark x1="50500" y1="48500" x2="49750" y2="45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59" t="25010" r="30448" b="24932"/>
            <a:stretch/>
          </p:blipFill>
          <p:spPr bwMode="auto">
            <a:xfrm>
              <a:off x="6586034" y="617953"/>
              <a:ext cx="489683" cy="612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53EEE5B0-2559-4D8D-12BC-29A920F3D3BC}"/>
                </a:ext>
              </a:extLst>
            </p:cNvPr>
            <p:cNvSpPr txBox="1"/>
            <p:nvPr/>
          </p:nvSpPr>
          <p:spPr>
            <a:xfrm>
              <a:off x="6608226" y="797093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n>
                    <a:solidFill>
                      <a:schemeClr val="tx1"/>
                    </a:solidFill>
                  </a:ln>
                </a:rPr>
                <a:t>51</a:t>
              </a:r>
              <a:endParaRPr lang="zh-TW" altLang="en-US" sz="20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BF851445-8729-57B8-96A3-35599A778CF8}"/>
              </a:ext>
            </a:extLst>
          </p:cNvPr>
          <p:cNvSpPr/>
          <p:nvPr/>
        </p:nvSpPr>
        <p:spPr>
          <a:xfrm>
            <a:off x="6923860" y="3810000"/>
            <a:ext cx="381346" cy="7143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dirty="0"/>
              <a:t>Del</a:t>
            </a:r>
          </a:p>
          <a:p>
            <a:pPr algn="ctr"/>
            <a:r>
              <a:rPr lang="en-US" altLang="zh-TW" dirty="0"/>
              <a:t>51k</a:t>
            </a:r>
          </a:p>
          <a:p>
            <a:pPr algn="ctr"/>
            <a:r>
              <a:rPr lang="en-US" altLang="zh-TW" dirty="0"/>
              <a:t>51v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02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509 L 0.22161 0.12547 " pathEditMode="relative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79 0.12662 L 0.38854 0.33634 " pathEditMode="relative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802 0.33519 L -0.3681 0.61574 " pathEditMode="relative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745 0.6169 L 0.05208 0.640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77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1" y="2921189"/>
            <a:ext cx="121919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結構分析與實驗設定</a:t>
            </a:r>
            <a:endParaRPr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740750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C77E7C29-9A76-A6D0-93C1-F4B080FC3937}"/>
              </a:ext>
            </a:extLst>
          </p:cNvPr>
          <p:cNvGrpSpPr/>
          <p:nvPr/>
        </p:nvGrpSpPr>
        <p:grpSpPr>
          <a:xfrm>
            <a:off x="381000" y="533400"/>
            <a:ext cx="11430000" cy="2290424"/>
            <a:chOff x="381000" y="533400"/>
            <a:chExt cx="11430000" cy="2290424"/>
          </a:xfrm>
        </p:grpSpPr>
        <p:sp>
          <p:nvSpPr>
            <p:cNvPr id="13" name="Google Shape;102;p14">
              <a:extLst>
                <a:ext uri="{FF2B5EF4-FFF2-40B4-BE49-F238E27FC236}">
                  <a16:creationId xmlns:a16="http://schemas.microsoft.com/office/drawing/2014/main" id="{2FEC1977-465E-4E2F-F912-961991D27946}"/>
                </a:ext>
              </a:extLst>
            </p:cNvPr>
            <p:cNvSpPr txBox="1"/>
            <p:nvPr/>
          </p:nvSpPr>
          <p:spPr>
            <a:xfrm>
              <a:off x="4060847" y="2362200"/>
              <a:ext cx="4070315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none" lIns="91425" tIns="45700" rIns="91425" bIns="45700" anchor="t" anchorCtr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表一，</a:t>
              </a:r>
              <a:r>
                <a:rPr lang="en-US" altLang="zh-TW" sz="2400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n</a:t>
              </a:r>
              <a:r>
                <a:rPr lang="zh-TW" altLang="en-US" sz="2400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代表樹的節點數量。</a:t>
              </a:r>
              <a:endPara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3680CF1-5A48-5200-36E6-DF1BD4D16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533400"/>
              <a:ext cx="11430000" cy="1895708"/>
            </a:xfrm>
            <a:prstGeom prst="rect">
              <a:avLst/>
            </a:prstGeom>
          </p:spPr>
        </p:pic>
      </p:grp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1D7384FC-3D25-C2E5-4A9A-6951AE5CE8D6}"/>
              </a:ext>
            </a:extLst>
          </p:cNvPr>
          <p:cNvSpPr txBox="1"/>
          <p:nvPr/>
        </p:nvSpPr>
        <p:spPr>
          <a:xfrm>
            <a:off x="353041" y="2823824"/>
            <a:ext cx="11485917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的主要設計目標是在搜尋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新增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刪除的效能之間進行權衡，找出最佳的解決方案。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經典（排序）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新增或刪除需要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 ( n )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時間，而搜尋操作需要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 (log n )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未排序的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允許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以記錄方式儲存在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節點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以降低的搜尋效能換取更好的新增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/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刪除效能，新增或刪除只需要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 (1)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的時間，而搜尋操作則需要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 ( n )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的時間，</a:t>
            </a:r>
          </a:p>
        </p:txBody>
      </p:sp>
    </p:spTree>
    <p:extLst>
      <p:ext uri="{BB962C8B-B14F-4D97-AF65-F5344CB8AC3E}">
        <p14:creationId xmlns:p14="http://schemas.microsoft.com/office/powerpoint/2010/main" val="1763065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1D7384FC-3D25-C2E5-4A9A-6951AE5CE8D6}"/>
              </a:ext>
            </a:extLst>
          </p:cNvPr>
          <p:cNvSpPr txBox="1"/>
          <p:nvPr/>
        </p:nvSpPr>
        <p:spPr>
          <a:xfrm>
            <a:off x="353040" y="3124200"/>
            <a:ext cx="11485917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透過控制好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表的大小，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可以在搜尋、新增和刪除所花費的時間之間實現更好的平衡。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在最壞的情況下，在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表中查不到所需的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，而必須在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區中進行二分查找，也只需要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 (log n )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的時間。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新增和刪除的複雜度則相仿。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6" name="群組 1">
            <a:extLst>
              <a:ext uri="{FF2B5EF4-FFF2-40B4-BE49-F238E27FC236}">
                <a16:creationId xmlns:a16="http://schemas.microsoft.com/office/drawing/2014/main" id="{9C7BCFBF-5642-431B-B673-436025BE5C66}"/>
              </a:ext>
            </a:extLst>
          </p:cNvPr>
          <p:cNvGrpSpPr/>
          <p:nvPr/>
        </p:nvGrpSpPr>
        <p:grpSpPr>
          <a:xfrm>
            <a:off x="381000" y="533400"/>
            <a:ext cx="11430000" cy="2290424"/>
            <a:chOff x="381000" y="533400"/>
            <a:chExt cx="11430000" cy="2290424"/>
          </a:xfrm>
        </p:grpSpPr>
        <p:sp>
          <p:nvSpPr>
            <p:cNvPr id="7" name="Google Shape;102;p14">
              <a:extLst>
                <a:ext uri="{FF2B5EF4-FFF2-40B4-BE49-F238E27FC236}">
                  <a16:creationId xmlns:a16="http://schemas.microsoft.com/office/drawing/2014/main" id="{2589D379-8DD7-4A38-A559-DECBF51B0D01}"/>
                </a:ext>
              </a:extLst>
            </p:cNvPr>
            <p:cNvSpPr txBox="1"/>
            <p:nvPr/>
          </p:nvSpPr>
          <p:spPr>
            <a:xfrm>
              <a:off x="4060847" y="2362200"/>
              <a:ext cx="4070315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none" lIns="91425" tIns="45700" rIns="91425" bIns="45700" anchor="t" anchorCtr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表一，</a:t>
              </a:r>
              <a:r>
                <a:rPr lang="en-US" altLang="zh-TW" sz="2400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n</a:t>
              </a:r>
              <a:r>
                <a:rPr lang="zh-TW" altLang="en-US" sz="2400" b="1" dirty="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代表樹的節點數量。</a:t>
              </a:r>
              <a:endPara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pic>
          <p:nvPicPr>
            <p:cNvPr id="8" name="圖片 9">
              <a:extLst>
                <a:ext uri="{FF2B5EF4-FFF2-40B4-BE49-F238E27FC236}">
                  <a16:creationId xmlns:a16="http://schemas.microsoft.com/office/drawing/2014/main" id="{93CEAC87-D2D1-4748-B9DB-BA2AA05E2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533400"/>
              <a:ext cx="11430000" cy="1895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6636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/>
        </p:nvSpPr>
        <p:spPr>
          <a:xfrm>
            <a:off x="368017" y="4434263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此為實驗平台以及預計帶入的參數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5F2B91-7715-2CE4-92B7-8DCDC3E70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92" y="2626688"/>
            <a:ext cx="11496215" cy="126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02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1" y="2459524"/>
            <a:ext cx="1219199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實驗一</a:t>
            </a:r>
            <a:endParaRPr lang="en-US" altLang="zh-TW"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altLang="zh-TW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範圍對</a:t>
            </a:r>
            <a:r>
              <a:rPr lang="zh-TW" altLang="en-US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效</a:t>
            </a:r>
            <a:r>
              <a:rPr lang="zh-TW" altLang="en-US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能的影響</a:t>
            </a:r>
            <a:endParaRPr lang="en-US" altLang="zh-TW"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224546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2;p14">
            <a:extLst>
              <a:ext uri="{FF2B5EF4-FFF2-40B4-BE49-F238E27FC236}">
                <a16:creationId xmlns:a16="http://schemas.microsoft.com/office/drawing/2014/main" id="{53336B0A-8519-557B-8927-B4BF295E48D3}"/>
              </a:ext>
            </a:extLst>
          </p:cNvPr>
          <p:cNvSpPr txBox="1"/>
          <p:nvPr/>
        </p:nvSpPr>
        <p:spPr>
          <a:xfrm>
            <a:off x="347891" y="2090192"/>
            <a:ext cx="11485917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實驗原因：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的範圍會影響其分布的密度，進而影響查找和新增操作的效能。通過測試不同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範圍，可以評估樹結構在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分布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稀疏和密集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情況下的性能差異。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實驗目的：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了解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和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 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在不同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範圍下的讀取、寫入流量和總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I/O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時間的性能表現，特別是在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範圍較大時，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Hashed 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能否通過減少重排次數提升性能。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173314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C805A8A-E4A5-8FEE-90A5-EC2C701AE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92" y="358496"/>
            <a:ext cx="11485917" cy="2520275"/>
          </a:xfrm>
          <a:prstGeom prst="rect">
            <a:avLst/>
          </a:prstGeom>
        </p:spPr>
      </p:pic>
      <p:sp>
        <p:nvSpPr>
          <p:cNvPr id="2" name="Google Shape;102;p14">
            <a:extLst>
              <a:ext uri="{FF2B5EF4-FFF2-40B4-BE49-F238E27FC236}">
                <a16:creationId xmlns:a16="http://schemas.microsoft.com/office/drawing/2014/main" id="{53336B0A-8519-557B-8927-B4BF295E48D3}"/>
              </a:ext>
            </a:extLst>
          </p:cNvPr>
          <p:cNvSpPr txBox="1"/>
          <p:nvPr/>
        </p:nvSpPr>
        <p:spPr>
          <a:xfrm>
            <a:off x="347891" y="2878771"/>
            <a:ext cx="11485917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一、實驗參數</a:t>
            </a:r>
            <a:endParaRPr lang="en-US" altLang="zh-TW" sz="2400" b="1" baseline="300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軸：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的範圍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(0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～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en-US" altLang="zh-TW" sz="2400" b="1" baseline="30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en-US" altLang="zh-TW" sz="2400" b="1" baseline="30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en-US" altLang="zh-TW" sz="2400" b="1" baseline="30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en-US" altLang="zh-TW" sz="2400" b="1" baseline="30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en-US" altLang="zh-TW" sz="2400" b="1" baseline="30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8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軸：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(a)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為寫入流量、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(b)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為讀取流量、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(c)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I/O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Key-Value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的數量：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en-US" altLang="zh-TW" sz="2400" b="1" baseline="30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baseline="300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二、實驗結果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寫入流量：相較傳統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減少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90.79%–92.53%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的流量。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讀取流量：相較傳統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減少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13.19%–47.19%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的流量。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I/O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時間：相較傳統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減少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19.17%–83.23%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的流量。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600246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1" y="2459524"/>
            <a:ext cx="1219199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實驗二</a:t>
            </a:r>
            <a:endParaRPr lang="en-US" altLang="zh-TW"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節點大小</a:t>
            </a:r>
            <a:r>
              <a:rPr lang="zh-TW" altLang="en-US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對效能的影響</a:t>
            </a:r>
            <a:endParaRPr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6200678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2;p14">
            <a:extLst>
              <a:ext uri="{FF2B5EF4-FFF2-40B4-BE49-F238E27FC236}">
                <a16:creationId xmlns:a16="http://schemas.microsoft.com/office/drawing/2014/main" id="{C0F01B27-0687-41E6-9CA6-5D5FFA4CD03D}"/>
              </a:ext>
            </a:extLst>
          </p:cNvPr>
          <p:cNvSpPr txBox="1"/>
          <p:nvPr/>
        </p:nvSpPr>
        <p:spPr>
          <a:xfrm>
            <a:off x="347889" y="1066800"/>
            <a:ext cx="11485917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實驗原因：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節點大小影響樹結構的存儲密度和操作性能。不同的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節點大小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會改變單個節點內能儲存的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數量，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進而影響節點分裂與合併的頻率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實驗目的：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研究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和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 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在不同節點大小下的性能，尤其是較大節點是否能顯著減少寫入操作的開銷，從而提高整體性能。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" name="圖片 10">
            <a:extLst>
              <a:ext uri="{FF2B5EF4-FFF2-40B4-BE49-F238E27FC236}">
                <a16:creationId xmlns:a16="http://schemas.microsoft.com/office/drawing/2014/main" id="{8C70E7DF-760A-497F-A784-F584EACF8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02" y="4267200"/>
            <a:ext cx="10711093" cy="173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3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2741689"/>
            <a:ext cx="1330000" cy="6865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29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2741689"/>
            <a:ext cx="686511" cy="6659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4134643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413464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4135152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4127070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3310118"/>
            <a:ext cx="786337" cy="824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3310118"/>
            <a:ext cx="785626" cy="824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27662"/>
            <a:ext cx="1233315" cy="808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3428199"/>
            <a:ext cx="1" cy="706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3327662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009FC69E-6C94-9DE6-CD0C-BDC3837E2EF7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B-Tree</a:t>
            </a:r>
          </a:p>
        </p:txBody>
      </p:sp>
      <p:sp>
        <p:nvSpPr>
          <p:cNvPr id="21" name="Google Shape;102;p14">
            <a:extLst>
              <a:ext uri="{FF2B5EF4-FFF2-40B4-BE49-F238E27FC236}">
                <a16:creationId xmlns:a16="http://schemas.microsoft.com/office/drawing/2014/main" id="{A4BDC92B-A84C-48BF-A958-A4C4F879CE90}"/>
              </a:ext>
            </a:extLst>
          </p:cNvPr>
          <p:cNvSpPr txBox="1"/>
          <p:nvPr/>
        </p:nvSpPr>
        <p:spPr>
          <a:xfrm>
            <a:off x="353039" y="4892466"/>
            <a:ext cx="1148591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這是一顆以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2-3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樹為基底的典型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2-3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樹是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路搜尋樹的一種。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代表一個節點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最多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只能有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個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Key-Value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，並且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最多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只能有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個子節點。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135262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666DA0D-0B34-B134-75CF-2F7334CC3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92" y="358496"/>
            <a:ext cx="11485917" cy="2460600"/>
          </a:xfrm>
          <a:prstGeom prst="rect">
            <a:avLst/>
          </a:prstGeom>
        </p:spPr>
      </p:pic>
      <p:sp>
        <p:nvSpPr>
          <p:cNvPr id="8" name="Google Shape;102;p14">
            <a:extLst>
              <a:ext uri="{FF2B5EF4-FFF2-40B4-BE49-F238E27FC236}">
                <a16:creationId xmlns:a16="http://schemas.microsoft.com/office/drawing/2014/main" id="{F445E1A1-4EDF-42C6-81F5-5A721DDCECC6}"/>
              </a:ext>
            </a:extLst>
          </p:cNvPr>
          <p:cNvSpPr txBox="1"/>
          <p:nvPr/>
        </p:nvSpPr>
        <p:spPr>
          <a:xfrm>
            <a:off x="347891" y="2878771"/>
            <a:ext cx="11485917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一、實驗參數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軸：節點的大小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(256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512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1204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2048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4096 bytes)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軸：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(a)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為寫入流量、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(b)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為讀取流量、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(c)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I/O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Key-Value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的數量：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en-US" altLang="zh-TW" sz="2400" b="1" baseline="30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baseline="300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baseline="300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二、實驗結果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寫入流量：相較傳統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減少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75.55%–93.54%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的流量。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讀取流量：相較傳統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減少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36.66%–46.75%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的流量。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I/O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時間：相較傳統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減少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66.42%–82.16%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的流量。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626596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1" y="2459524"/>
            <a:ext cx="12191999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實驗三</a:t>
            </a:r>
            <a:endParaRPr lang="en-US" altLang="zh-TW"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algn="ctr">
              <a:buSzPts val="6000"/>
            </a:pPr>
            <a:r>
              <a:rPr lang="en-US" altLang="zh-TW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表大小對效能的影響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5874130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2;p14">
            <a:extLst>
              <a:ext uri="{FF2B5EF4-FFF2-40B4-BE49-F238E27FC236}">
                <a16:creationId xmlns:a16="http://schemas.microsoft.com/office/drawing/2014/main" id="{FC3CF656-0DCB-448A-91AC-2B8D232BEB0D}"/>
              </a:ext>
            </a:extLst>
          </p:cNvPr>
          <p:cNvSpPr txBox="1"/>
          <p:nvPr/>
        </p:nvSpPr>
        <p:spPr>
          <a:xfrm>
            <a:off x="347890" y="1067936"/>
            <a:ext cx="11485917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實驗原因：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表大小直接影響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衝突的頻率，進而影響查找操作的效率。通過測試不同的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表大小，可以找到最適合的配置，以優化查找性能。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實驗目的：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評估不同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大小對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 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性能的影響，特別是找到平衡查找效率和空間利用率的最佳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表大小。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7" name="圖片 11">
            <a:extLst>
              <a:ext uri="{FF2B5EF4-FFF2-40B4-BE49-F238E27FC236}">
                <a16:creationId xmlns:a16="http://schemas.microsoft.com/office/drawing/2014/main" id="{01023E1A-38B0-4948-8A75-84684C43E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8" y="4267200"/>
            <a:ext cx="11049000" cy="124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79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DC9A8D32-AE00-D7D7-928A-216B7384E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90" y="358496"/>
            <a:ext cx="11485917" cy="2005478"/>
          </a:xfrm>
          <a:prstGeom prst="rect">
            <a:avLst/>
          </a:prstGeom>
        </p:spPr>
      </p:pic>
      <p:sp>
        <p:nvSpPr>
          <p:cNvPr id="6" name="Google Shape;102;p14">
            <a:extLst>
              <a:ext uri="{FF2B5EF4-FFF2-40B4-BE49-F238E27FC236}">
                <a16:creationId xmlns:a16="http://schemas.microsoft.com/office/drawing/2014/main" id="{00CDF258-2B78-47CF-B4D0-269310EA73E6}"/>
              </a:ext>
            </a:extLst>
          </p:cNvPr>
          <p:cNvSpPr txBox="1"/>
          <p:nvPr/>
        </p:nvSpPr>
        <p:spPr>
          <a:xfrm>
            <a:off x="325060" y="2363974"/>
            <a:ext cx="11485917" cy="366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一、實驗參數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軸：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表的大小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(11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13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17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19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23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29…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等多個質數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軸：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(a)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為寫入流量、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(b)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為讀取流量、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(c)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I/O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時間。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Key-Value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的數量：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10</a:t>
            </a:r>
            <a:r>
              <a:rPr lang="en-US" altLang="zh-TW" sz="2400" b="1" baseline="30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6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endParaRPr lang="en-US" altLang="zh-TW" sz="2400" b="1" baseline="300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二、實驗結果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當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表設置為適當的大小時，流量與時間達到最小值。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當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表太小時，一下子就會塞滿並觸發節點重排。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　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當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表太大時，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Sort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區會變很小，節點中大部分的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Key-Value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會儲存在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Log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區中。最終會導致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衝突的機率大增，節點重排的頻率增加，導致性能下降。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320619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1" y="2459524"/>
            <a:ext cx="121919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altLang="en-US" sz="6000" b="1" i="0" u="none" strike="noStrike" cap="none" dirty="0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結論</a:t>
            </a:r>
            <a:endParaRPr sz="6000" b="1" i="0" u="none" strike="noStrike" cap="none" dirty="0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45714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;p14">
            <a:extLst>
              <a:ext uri="{FF2B5EF4-FFF2-40B4-BE49-F238E27FC236}">
                <a16:creationId xmlns:a16="http://schemas.microsoft.com/office/drawing/2014/main" id="{D231D62C-749E-4C6F-92C5-EBBE04D8C708}"/>
              </a:ext>
            </a:extLst>
          </p:cNvPr>
          <p:cNvSpPr txBox="1"/>
          <p:nvPr/>
        </p:nvSpPr>
        <p:spPr>
          <a:xfrm>
            <a:off x="347890" y="2459524"/>
            <a:ext cx="11485917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本研究提出了一種名為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 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的新資料結構。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解決了 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在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Byte-addressable NVM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上，舊有的相關問題。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實驗結果除了證明本研究提出的架構是有效的，且還能顯著提高執行效能。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228943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/>
        </p:nvSpPr>
        <p:spPr>
          <a:xfrm>
            <a:off x="0" y="2921189"/>
            <a:ext cx="1219199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zh-TW" sz="6000" b="1" i="0" u="none" strike="noStrike" cap="none">
                <a:solidFill>
                  <a:srgbClr val="0070C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Thanks For Listening</a:t>
            </a:r>
            <a:endParaRPr sz="6000" b="1" i="0" u="none" strike="noStrike" cap="none">
              <a:solidFill>
                <a:srgbClr val="0070C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DA04434-5E33-212D-1B46-CBE7EAD87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833437"/>
            <a:ext cx="84105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9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2741689"/>
            <a:ext cx="1330000" cy="6865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29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2741689"/>
            <a:ext cx="686511" cy="66595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4134643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413464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4135152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4127070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3310118"/>
            <a:ext cx="786337" cy="824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3310118"/>
            <a:ext cx="785626" cy="824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27662"/>
            <a:ext cx="1233315" cy="808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3428199"/>
            <a:ext cx="1" cy="706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3327662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009FC69E-6C94-9DE6-CD0C-BDC3837E2EF7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>
                <a:solidFill>
                  <a:srgbClr val="0070C0"/>
                </a:solidFill>
                <a:latin typeface="Microsoft JhengHei"/>
                <a:ea typeface="Microsoft JhengHei"/>
              </a:rPr>
              <a:t>B-Tree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83989E1-0C22-C6C1-10F0-52F23FDB6913}"/>
              </a:ext>
            </a:extLst>
          </p:cNvPr>
          <p:cNvSpPr/>
          <p:nvPr/>
        </p:nvSpPr>
        <p:spPr>
          <a:xfrm>
            <a:off x="2971800" y="462368"/>
            <a:ext cx="6400800" cy="3195232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內部節點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94A66E1-2CE5-1F42-821F-BDD8A4D8EA6D}"/>
              </a:ext>
            </a:extLst>
          </p:cNvPr>
          <p:cNvSpPr/>
          <p:nvPr/>
        </p:nvSpPr>
        <p:spPr>
          <a:xfrm>
            <a:off x="1752600" y="3966242"/>
            <a:ext cx="9601200" cy="1367758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葉節點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4D227723-7E81-B5B7-F87C-6691CF072CF6}"/>
              </a:ext>
            </a:extLst>
          </p:cNvPr>
          <p:cNvSpPr/>
          <p:nvPr/>
        </p:nvSpPr>
        <p:spPr>
          <a:xfrm>
            <a:off x="5410199" y="614286"/>
            <a:ext cx="1349461" cy="1366432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根節點</a:t>
            </a:r>
          </a:p>
        </p:txBody>
      </p:sp>
      <p:sp>
        <p:nvSpPr>
          <p:cNvPr id="16" name="Google Shape;102;p14">
            <a:extLst>
              <a:ext uri="{FF2B5EF4-FFF2-40B4-BE49-F238E27FC236}">
                <a16:creationId xmlns:a16="http://schemas.microsoft.com/office/drawing/2014/main" id="{940CC3A2-BC5D-D754-D068-F15E50930CE7}"/>
              </a:ext>
            </a:extLst>
          </p:cNvPr>
          <p:cNvSpPr txBox="1"/>
          <p:nvPr/>
        </p:nvSpPr>
        <p:spPr>
          <a:xfrm>
            <a:off x="353039" y="5489912"/>
            <a:ext cx="114859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每個節點本身都是一個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Key-Value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對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71939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102;p14">
            <a:extLst>
              <a:ext uri="{FF2B5EF4-FFF2-40B4-BE49-F238E27FC236}">
                <a16:creationId xmlns:a16="http://schemas.microsoft.com/office/drawing/2014/main" id="{C8D6B2CD-29A8-0BBC-3858-1BBB2B74D551}"/>
              </a:ext>
            </a:extLst>
          </p:cNvPr>
          <p:cNvSpPr txBox="1"/>
          <p:nvPr/>
        </p:nvSpPr>
        <p:spPr>
          <a:xfrm>
            <a:off x="353041" y="1905526"/>
            <a:ext cx="11485917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雖然本研究的名稱為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Hashed 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但論文內並未明確指出到底是一般的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B-Tree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還是</a:t>
            </a:r>
            <a:r>
              <a:rPr lang="en-US" altLang="zh-TW" sz="24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B+Tree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但若從本研究提出的新架構來觀察。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可以明顯發現研究的架構應當是以</a:t>
            </a:r>
            <a:r>
              <a:rPr lang="en-US" altLang="zh-TW" sz="24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B+Tree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為基底發展的。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詳細原因我們後面再來探討。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接下來以下的內容，我們假設</a:t>
            </a:r>
            <a:r>
              <a:rPr lang="en-US" altLang="zh-TW" sz="2400" b="1" dirty="0" err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B+Tree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是用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2-3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樹為基底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76601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B8EEF929-2A42-3D76-282B-E471A277BA3A}"/>
              </a:ext>
            </a:extLst>
          </p:cNvPr>
          <p:cNvSpPr/>
          <p:nvPr/>
        </p:nvSpPr>
        <p:spPr>
          <a:xfrm>
            <a:off x="5764059" y="685800"/>
            <a:ext cx="663880" cy="6659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9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495623A-7E7D-1980-CF5E-35D84ECC177B}"/>
              </a:ext>
            </a:extLst>
          </p:cNvPr>
          <p:cNvSpPr/>
          <p:nvPr/>
        </p:nvSpPr>
        <p:spPr>
          <a:xfrm>
            <a:off x="7820344" y="2741689"/>
            <a:ext cx="1330000" cy="6865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16</a:t>
            </a:r>
            <a:r>
              <a:rPr lang="zh-TW" altLang="en-US" sz="2000" dirty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</a:rPr>
              <a:t>30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8F92464-660A-E057-8DBB-EC203EAF617C}"/>
              </a:ext>
            </a:extLst>
          </p:cNvPr>
          <p:cNvSpPr/>
          <p:nvPr/>
        </p:nvSpPr>
        <p:spPr>
          <a:xfrm>
            <a:off x="3352088" y="2741689"/>
            <a:ext cx="686511" cy="66595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</a:rPr>
              <a:t>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1B7CF4-5418-10F4-434C-3A5EA2D2412F}"/>
              </a:ext>
            </a:extLst>
          </p:cNvPr>
          <p:cNvSpPr/>
          <p:nvPr/>
        </p:nvSpPr>
        <p:spPr>
          <a:xfrm>
            <a:off x="1981198" y="4134643"/>
            <a:ext cx="1371601" cy="6659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82AE3A8-63FF-2973-EE0E-7C3625CF9566}"/>
              </a:ext>
            </a:extLst>
          </p:cNvPr>
          <p:cNvSpPr/>
          <p:nvPr/>
        </p:nvSpPr>
        <p:spPr>
          <a:xfrm>
            <a:off x="4038599" y="4134642"/>
            <a:ext cx="1371600" cy="6659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5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C6D3FC2-F2EA-F6F5-88A0-B982D50FE07F}"/>
              </a:ext>
            </a:extLst>
          </p:cNvPr>
          <p:cNvSpPr/>
          <p:nvPr/>
        </p:nvSpPr>
        <p:spPr>
          <a:xfrm>
            <a:off x="6449863" y="4135829"/>
            <a:ext cx="663880" cy="68651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B283523-E177-6623-9C5B-796C74D01979}"/>
              </a:ext>
            </a:extLst>
          </p:cNvPr>
          <p:cNvSpPr/>
          <p:nvPr/>
        </p:nvSpPr>
        <p:spPr>
          <a:xfrm>
            <a:off x="7820343" y="4135152"/>
            <a:ext cx="1330000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16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5B7A73A-6538-E351-BE0B-02356A7E2560}"/>
              </a:ext>
            </a:extLst>
          </p:cNvPr>
          <p:cNvSpPr/>
          <p:nvPr/>
        </p:nvSpPr>
        <p:spPr>
          <a:xfrm>
            <a:off x="9877743" y="4127070"/>
            <a:ext cx="1329999" cy="68651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30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40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D1B8FE2-399C-D41A-5A16-D827D248DD83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938062" y="3310118"/>
            <a:ext cx="786337" cy="824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123D00A-CA60-1B6C-4651-2C82F636CFA1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2666999" y="3310118"/>
            <a:ext cx="785626" cy="824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5AF6E83-6954-724A-67D7-D6A363F312F8}"/>
              </a:ext>
            </a:extLst>
          </p:cNvPr>
          <p:cNvCxnSpPr>
            <a:cxnSpLocks/>
            <a:stCxn id="2" idx="3"/>
            <a:endCxn id="10" idx="0"/>
          </p:cNvCxnSpPr>
          <p:nvPr/>
        </p:nvCxnSpPr>
        <p:spPr>
          <a:xfrm flipH="1">
            <a:off x="3695344" y="1254231"/>
            <a:ext cx="216593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3FB15B-B6E8-457F-6348-38AE35857DBB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6330716" y="1254231"/>
            <a:ext cx="2154628" cy="14874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E8E0842-B834-6004-48E4-C964558E263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 flipH="1">
            <a:off x="6781803" y="3327662"/>
            <a:ext cx="1233315" cy="8081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61964E7-355C-F481-F956-8B6FFC9A87AF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8485343" y="3428199"/>
            <a:ext cx="1" cy="7069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CEB2FEA-E75D-2E86-CAC3-8D15F2721C97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955570" y="3327662"/>
            <a:ext cx="1587173" cy="799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Google Shape;102;p14">
            <a:extLst>
              <a:ext uri="{FF2B5EF4-FFF2-40B4-BE49-F238E27FC236}">
                <a16:creationId xmlns:a16="http://schemas.microsoft.com/office/drawing/2014/main" id="{B2C30533-6AAA-BE19-969B-8E6107E0D6BC}"/>
              </a:ext>
            </a:extLst>
          </p:cNvPr>
          <p:cNvSpPr txBox="1"/>
          <p:nvPr/>
        </p:nvSpPr>
        <p:spPr>
          <a:xfrm>
            <a:off x="347891" y="346797"/>
            <a:ext cx="1149621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000" b="1" dirty="0" err="1">
                <a:solidFill>
                  <a:srgbClr val="0070C0"/>
                </a:solidFill>
                <a:latin typeface="Microsoft JhengHei"/>
                <a:ea typeface="Microsoft JhengHei"/>
              </a:rPr>
              <a:t>B+Tree</a:t>
            </a:r>
            <a:endParaRPr lang="en-US" altLang="zh-TW" sz="3000" b="1" dirty="0">
              <a:solidFill>
                <a:srgbClr val="0070C0"/>
              </a:solidFill>
              <a:latin typeface="Microsoft JhengHei"/>
              <a:ea typeface="Microsoft JhengHei"/>
            </a:endParaRPr>
          </a:p>
        </p:txBody>
      </p:sp>
      <p:sp>
        <p:nvSpPr>
          <p:cNvPr id="58" name="Google Shape;102;p14">
            <a:extLst>
              <a:ext uri="{FF2B5EF4-FFF2-40B4-BE49-F238E27FC236}">
                <a16:creationId xmlns:a16="http://schemas.microsoft.com/office/drawing/2014/main" id="{C8D6B2CD-29A8-0BBC-3858-1BBB2B74D551}"/>
              </a:ext>
            </a:extLst>
          </p:cNvPr>
          <p:cNvSpPr txBox="1"/>
          <p:nvPr/>
        </p:nvSpPr>
        <p:spPr>
          <a:xfrm>
            <a:off x="353041" y="5312495"/>
            <a:ext cx="1148591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內部節點</a:t>
            </a:r>
            <a:r>
              <a:rPr lang="zh-TW" altLang="en-US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只作為</a:t>
            </a:r>
            <a:r>
              <a:rPr lang="en-US" altLang="zh-TW" sz="2400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Index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使用，也就是說內部節點只有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，只有葉節點是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Key-Value</a:t>
            </a:r>
          </a:p>
          <a:p>
            <a:pPr lvl="0"/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因此內部節點與葉節點中的</a:t>
            </a:r>
            <a:r>
              <a:rPr lang="en-US" altLang="zh-TW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Key</a:t>
            </a:r>
            <a:r>
              <a:rPr lang="zh-TW" altLang="en-US" sz="24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是可重複的</a:t>
            </a:r>
            <a:endParaRPr lang="en-US" altLang="zh-TW" sz="24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044B8BE1-70A1-639C-EBA1-5D83B63DE24C}"/>
              </a:ext>
            </a:extLst>
          </p:cNvPr>
          <p:cNvSpPr/>
          <p:nvPr/>
        </p:nvSpPr>
        <p:spPr>
          <a:xfrm>
            <a:off x="2971800" y="462368"/>
            <a:ext cx="6400800" cy="3195232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內部節點</a:t>
            </a:r>
          </a:p>
        </p:txBody>
      </p:sp>
    </p:spTree>
    <p:extLst>
      <p:ext uri="{BB962C8B-B14F-4D97-AF65-F5344CB8AC3E}">
        <p14:creationId xmlns:p14="http://schemas.microsoft.com/office/powerpoint/2010/main" val="228517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2729</Words>
  <Application>Microsoft Office PowerPoint</Application>
  <PresentationFormat>Widescreen</PresentationFormat>
  <Paragraphs>723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Microsoft JhengHei</vt:lpstr>
      <vt:lpstr>Microsoft JhengHei</vt:lpstr>
      <vt:lpstr>新細明體</vt:lpstr>
      <vt:lpstr>Arial</vt:lpstr>
      <vt:lpstr>Calibri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AVIK.KUO 郭富凱</cp:lastModifiedBy>
  <cp:revision>864</cp:revision>
  <dcterms:modified xsi:type="dcterms:W3CDTF">2024-05-16T09:52:39Z</dcterms:modified>
</cp:coreProperties>
</file>